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20"/>
  </p:notesMasterIdLst>
  <p:handoutMasterIdLst>
    <p:handoutMasterId r:id="rId21"/>
  </p:handoutMasterIdLst>
  <p:sldIdLst>
    <p:sldId id="256" r:id="rId2"/>
    <p:sldId id="259" r:id="rId3"/>
    <p:sldId id="267" r:id="rId4"/>
    <p:sldId id="281" r:id="rId5"/>
    <p:sldId id="282" r:id="rId6"/>
    <p:sldId id="260" r:id="rId7"/>
    <p:sldId id="280" r:id="rId8"/>
    <p:sldId id="285" r:id="rId9"/>
    <p:sldId id="283" r:id="rId10"/>
    <p:sldId id="292" r:id="rId11"/>
    <p:sldId id="293" r:id="rId12"/>
    <p:sldId id="295" r:id="rId13"/>
    <p:sldId id="294" r:id="rId14"/>
    <p:sldId id="289" r:id="rId15"/>
    <p:sldId id="284" r:id="rId16"/>
    <p:sldId id="296" r:id="rId17"/>
    <p:sldId id="290" r:id="rId18"/>
    <p:sldId id="291" r:id="rId19"/>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4A2BA-5253-4EAF-B812-5DCDB00D01B2}" v="9" dt="2024-02-15T20:17:43.80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4737" autoAdjust="0"/>
  </p:normalViewPr>
  <p:slideViewPr>
    <p:cSldViewPr snapToGrid="0" snapToObjects="1">
      <p:cViewPr varScale="1">
        <p:scale>
          <a:sx n="59" d="100"/>
          <a:sy n="59" d="100"/>
        </p:scale>
        <p:origin x="1795" y="24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15/02/2024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15/02/2024</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val="415484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15</a:t>
            </a:fld>
            <a:endParaRPr lang="fr-FR"/>
          </a:p>
        </p:txBody>
      </p:sp>
    </p:spTree>
    <p:extLst>
      <p:ext uri="{BB962C8B-B14F-4D97-AF65-F5344CB8AC3E}">
        <p14:creationId xmlns:p14="http://schemas.microsoft.com/office/powerpoint/2010/main" val="81001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16</a:t>
            </a:fld>
            <a:endParaRPr lang="fr-FR"/>
          </a:p>
        </p:txBody>
      </p:sp>
    </p:spTree>
    <p:extLst>
      <p:ext uri="{BB962C8B-B14F-4D97-AF65-F5344CB8AC3E}">
        <p14:creationId xmlns:p14="http://schemas.microsoft.com/office/powerpoint/2010/main" val="81001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79CC1-2BD1-5343-98AF-522C5D9C17DB}" type="slidenum">
              <a:rPr lang="fr-FR" smtClean="0"/>
              <a:pPr/>
              <a:t>2</a:t>
            </a:fld>
            <a:endParaRPr lang="fr-FR"/>
          </a:p>
        </p:txBody>
      </p:sp>
    </p:spTree>
    <p:extLst>
      <p:ext uri="{BB962C8B-B14F-4D97-AF65-F5344CB8AC3E}">
        <p14:creationId xmlns:p14="http://schemas.microsoft.com/office/powerpoint/2010/main" val="246905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8</a:t>
            </a:fld>
            <a:endParaRPr lang="fr-FR"/>
          </a:p>
        </p:txBody>
      </p:sp>
    </p:spTree>
    <p:extLst>
      <p:ext uri="{BB962C8B-B14F-4D97-AF65-F5344CB8AC3E}">
        <p14:creationId xmlns:p14="http://schemas.microsoft.com/office/powerpoint/2010/main" val="81001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9</a:t>
            </a:fld>
            <a:endParaRPr lang="fr-FR"/>
          </a:p>
        </p:txBody>
      </p:sp>
    </p:spTree>
    <p:extLst>
      <p:ext uri="{BB962C8B-B14F-4D97-AF65-F5344CB8AC3E}">
        <p14:creationId xmlns:p14="http://schemas.microsoft.com/office/powerpoint/2010/main" val="81001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10</a:t>
            </a:fld>
            <a:endParaRPr lang="fr-FR"/>
          </a:p>
        </p:txBody>
      </p:sp>
    </p:spTree>
    <p:extLst>
      <p:ext uri="{BB962C8B-B14F-4D97-AF65-F5344CB8AC3E}">
        <p14:creationId xmlns:p14="http://schemas.microsoft.com/office/powerpoint/2010/main" val="81001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11</a:t>
            </a:fld>
            <a:endParaRPr lang="fr-FR"/>
          </a:p>
        </p:txBody>
      </p:sp>
    </p:spTree>
    <p:extLst>
      <p:ext uri="{BB962C8B-B14F-4D97-AF65-F5344CB8AC3E}">
        <p14:creationId xmlns:p14="http://schemas.microsoft.com/office/powerpoint/2010/main" val="81001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12</a:t>
            </a:fld>
            <a:endParaRPr lang="fr-FR"/>
          </a:p>
        </p:txBody>
      </p:sp>
    </p:spTree>
    <p:extLst>
      <p:ext uri="{BB962C8B-B14F-4D97-AF65-F5344CB8AC3E}">
        <p14:creationId xmlns:p14="http://schemas.microsoft.com/office/powerpoint/2010/main" val="81001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13</a:t>
            </a:fld>
            <a:endParaRPr lang="fr-FR"/>
          </a:p>
        </p:txBody>
      </p:sp>
    </p:spTree>
    <p:extLst>
      <p:ext uri="{BB962C8B-B14F-4D97-AF65-F5344CB8AC3E}">
        <p14:creationId xmlns:p14="http://schemas.microsoft.com/office/powerpoint/2010/main" val="81001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14</a:t>
            </a:fld>
            <a:endParaRPr lang="fr-FR"/>
          </a:p>
        </p:txBody>
      </p:sp>
    </p:spTree>
    <p:extLst>
      <p:ext uri="{BB962C8B-B14F-4D97-AF65-F5344CB8AC3E}">
        <p14:creationId xmlns:p14="http://schemas.microsoft.com/office/powerpoint/2010/main" val="81001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2024-02-15</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2024-02-15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2024-02-15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2024-02-15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2024-02-15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2024-02-15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2024-02-15</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2024-02-15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2024-02-15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2024-02-15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2024-02-15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2024-02-15</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0.xml"/><Relationship Id="rId7"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16.jpeg"/><Relationship Id="rId5" Type="http://schemas.openxmlformats.org/officeDocument/2006/relationships/tags" Target="../tags/tag48.xml"/><Relationship Id="rId10" Type="http://schemas.openxmlformats.org/officeDocument/2006/relationships/image" Target="../media/image15.jpeg"/><Relationship Id="rId4" Type="http://schemas.openxmlformats.org/officeDocument/2006/relationships/tags" Target="../tags/tag47.xml"/><Relationship Id="rId9"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8.jpeg"/><Relationship Id="rId5" Type="http://schemas.openxmlformats.org/officeDocument/2006/relationships/tags" Target="../tags/tag55.xml"/><Relationship Id="rId10" Type="http://schemas.openxmlformats.org/officeDocument/2006/relationships/image" Target="../media/image17.jpeg"/><Relationship Id="rId4" Type="http://schemas.openxmlformats.org/officeDocument/2006/relationships/tags" Target="../tags/tag54.xml"/><Relationship Id="rId9"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20.jpe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9.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notesSlide" Target="../notesSlides/notesSlide8.xml"/><Relationship Id="rId5" Type="http://schemas.openxmlformats.org/officeDocument/2006/relationships/tags" Target="../tags/tag62.xml"/><Relationship Id="rId15" Type="http://schemas.openxmlformats.org/officeDocument/2006/relationships/image" Target="../media/image22.jpeg"/><Relationship Id="rId10" Type="http://schemas.openxmlformats.org/officeDocument/2006/relationships/slideLayout" Target="../slideLayouts/slideLayout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3.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4.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5.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18.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29" Type="http://schemas.openxmlformats.org/officeDocument/2006/relationships/tags" Target="../tags/tag109.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slideLayout" Target="../slideLayouts/slideLayout2.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slideLayout" Target="../slideLayouts/slideLayout7.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11.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2.jpeg"/><Relationship Id="rId5" Type="http://schemas.openxmlformats.org/officeDocument/2006/relationships/tags" Target="../tags/tag31.xml"/><Relationship Id="rId10" Type="http://schemas.openxmlformats.org/officeDocument/2006/relationships/notesSlide" Target="../notesSlides/notesSlide3.xml"/><Relationship Id="rId4" Type="http://schemas.openxmlformats.org/officeDocument/2006/relationships/tags" Target="../tags/tag30.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Dessin animé, clipart, Animation&#10;&#10;Description générée automatiquement">
            <a:extLst>
              <a:ext uri="{FF2B5EF4-FFF2-40B4-BE49-F238E27FC236}">
                <a16:creationId xmlns:a16="http://schemas.microsoft.com/office/drawing/2014/main" id="{CBAA0EA7-B07E-9277-2F8E-1087E2FE8CD9}"/>
              </a:ext>
            </a:extLst>
          </p:cNvPr>
          <p:cNvPicPr>
            <a:picLocks noChangeAspect="1"/>
          </p:cNvPicPr>
          <p:nvPr/>
        </p:nvPicPr>
        <p:blipFill>
          <a:blip r:embed="rId3"/>
          <a:stretch>
            <a:fillRect/>
          </a:stretch>
        </p:blipFill>
        <p:spPr>
          <a:xfrm>
            <a:off x="0" y="0"/>
            <a:ext cx="6858000" cy="9144000"/>
          </a:xfrm>
          <a:prstGeom prst="rect">
            <a:avLst/>
          </a:prstGeom>
        </p:spPr>
      </p:pic>
    </p:spTree>
    <p:extLst>
      <p:ext uri="{BB962C8B-B14F-4D97-AF65-F5344CB8AC3E}">
        <p14:creationId xmlns:p14="http://schemas.microsoft.com/office/powerpoint/2010/main" val="5377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84672" y="238125"/>
            <a:ext cx="4274057" cy="871396"/>
          </a:xfrm>
        </p:spPr>
        <p:txBody>
          <a:bodyPr/>
          <a:lstStyle/>
          <a:p>
            <a:r>
              <a:rPr lang="en-US" sz="3200" i="1" dirty="0" err="1"/>
              <a:t>Pourquoi</a:t>
            </a:r>
            <a:r>
              <a:rPr lang="en-US" sz="3200" i="1" dirty="0"/>
              <a:t> </a:t>
            </a:r>
            <a:br>
              <a:rPr lang="en-US" sz="3200" i="1" dirty="0"/>
            </a:br>
            <a:r>
              <a:rPr lang="en-US" sz="3200" dirty="0"/>
              <a:t>les </a:t>
            </a:r>
            <a:r>
              <a:rPr lang="en-US" sz="3200" dirty="0" err="1"/>
              <a:t>graines</a:t>
            </a:r>
            <a:r>
              <a:rPr lang="en-US" sz="3200" dirty="0"/>
              <a:t> se </a:t>
            </a:r>
            <a:r>
              <a:rPr lang="en-US" sz="3200" dirty="0" err="1"/>
              <a:t>propagent</a:t>
            </a:r>
            <a:endParaRPr lang="en-US" sz="3200" dirty="0"/>
          </a:p>
        </p:txBody>
      </p:sp>
      <p:sp>
        <p:nvSpPr>
          <p:cNvPr id="2" name="Espace réservé du numéro de diapositive 1"/>
          <p:cNvSpPr>
            <a:spLocks noGrp="1"/>
          </p:cNvSpPr>
          <p:nvPr>
            <p:ph type="sldNum" sz="quarter" idx="12"/>
            <p:custDataLst>
              <p:tags r:id="rId2"/>
            </p:custDataLst>
          </p:nvPr>
        </p:nvSpPr>
        <p:spPr>
          <a:xfrm>
            <a:off x="5000625" y="7825338"/>
            <a:ext cx="1752708" cy="1135797"/>
          </a:xfrm>
        </p:spPr>
        <p:txBody>
          <a:bodyPr/>
          <a:lstStyle/>
          <a:p>
            <a:fld id="{027FB875-5C85-AB42-9DC5-178568A424B8}" type="slidenum">
              <a:rPr lang="en-US" smtClean="0"/>
              <a:pPr/>
              <a:t>10</a:t>
            </a:fld>
            <a:endParaRPr lang="en-US" dirty="0"/>
          </a:p>
        </p:txBody>
      </p:sp>
      <p:sp>
        <p:nvSpPr>
          <p:cNvPr id="6" name="ZoneTexte 5"/>
          <p:cNvSpPr txBox="1"/>
          <p:nvPr>
            <p:custDataLst>
              <p:tags r:id="rId3"/>
            </p:custDataLst>
          </p:nvPr>
        </p:nvSpPr>
        <p:spPr>
          <a:xfrm>
            <a:off x="445528" y="2146300"/>
            <a:ext cx="6133071" cy="461665"/>
          </a:xfrm>
          <a:prstGeom prst="rect">
            <a:avLst/>
          </a:prstGeom>
          <a:noFill/>
        </p:spPr>
        <p:txBody>
          <a:bodyPr wrap="square" rtlCol="0">
            <a:spAutoFit/>
          </a:bodyPr>
          <a:lstStyle/>
          <a:p>
            <a:pPr algn="just"/>
            <a:endParaRPr lang="fr-FR" sz="1200" dirty="0">
              <a:solidFill>
                <a:srgbClr val="000000"/>
              </a:solidFill>
              <a:latin typeface="Times New Roman"/>
              <a:cs typeface="Times New Roman"/>
            </a:endParaRPr>
          </a:p>
          <a:p>
            <a:pPr algn="just"/>
            <a:endParaRPr lang="fr-FR" sz="1200" dirty="0">
              <a:solidFill>
                <a:srgbClr val="000000"/>
              </a:solidFill>
              <a:latin typeface="Times New Roman"/>
              <a:cs typeface="Times New Roman"/>
            </a:endParaRPr>
          </a:p>
        </p:txBody>
      </p:sp>
      <p:pic>
        <p:nvPicPr>
          <p:cNvPr id="2050" name="Picture 2" descr="C:\Documents and Settings\Administrator\Desktop\pommier.bmp"/>
          <p:cNvPicPr>
            <a:picLocks noChangeAspect="1" noChangeArrowheads="1"/>
          </p:cNvPicPr>
          <p:nvPr>
            <p:custDataLst>
              <p:tags r:id="rId4"/>
            </p:custDataLst>
          </p:nvPr>
        </p:nvPicPr>
        <p:blipFill>
          <a:blip r:embed="rId9"/>
          <a:srcRect/>
          <a:stretch>
            <a:fillRect/>
          </a:stretch>
        </p:blipFill>
        <p:spPr bwMode="auto">
          <a:xfrm>
            <a:off x="205253" y="1788149"/>
            <a:ext cx="4395793" cy="5250147"/>
          </a:xfrm>
          <a:prstGeom prst="rect">
            <a:avLst/>
          </a:prstGeom>
          <a:noFill/>
        </p:spPr>
      </p:pic>
      <p:sp>
        <p:nvSpPr>
          <p:cNvPr id="7" name="Title 3"/>
          <p:cNvSpPr txBox="1">
            <a:spLocks/>
          </p:cNvSpPr>
          <p:nvPr>
            <p:custDataLst>
              <p:tags r:id="rId5"/>
            </p:custDataLst>
          </p:nvPr>
        </p:nvSpPr>
        <p:spPr>
          <a:xfrm>
            <a:off x="191932" y="7273805"/>
            <a:ext cx="5425097" cy="113579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CA" sz="1600" b="0" i="1" u="none" strike="noStrike" kern="1200" cap="none" spc="0" normalizeH="0" baseline="0" noProof="0" dirty="0">
                <a:ln>
                  <a:noFill/>
                </a:ln>
                <a:solidFill>
                  <a:schemeClr val="tx1"/>
                </a:solidFill>
                <a:effectLst/>
                <a:uLnTx/>
                <a:uFillTx/>
                <a:latin typeface="Times New Roman" pitchFamily="18" charset="0"/>
                <a:ea typeface="+mj-ea"/>
                <a:cs typeface="+mj-cs"/>
              </a:rPr>
              <a:t>Si le bébé pommier poussait là où est tombée la pomme, il serait à l’ombre et ne pourrait pas survivre.</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fr-CA" sz="1600" b="0" i="1" u="none" strike="noStrike" kern="1200" cap="none" spc="0" normalizeH="0" baseline="0" noProof="0" dirty="0">
              <a:ln>
                <a:noFill/>
              </a:ln>
              <a:solidFill>
                <a:schemeClr val="tx1"/>
              </a:solidFill>
              <a:effectLst/>
              <a:uLnTx/>
              <a:uFillTx/>
              <a:latin typeface="Times New Roman" pitchFamily="18"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fr-CA" sz="1600" i="1" dirty="0">
                <a:latin typeface="Times New Roman" pitchFamily="18" charset="0"/>
                <a:ea typeface="+mj-ea"/>
                <a:cs typeface="+mj-cs"/>
              </a:rPr>
              <a:t>La pomme doit se déplacer pour trouver un meilleur endroit.</a:t>
            </a:r>
            <a:endParaRPr kumimoji="0" lang="en-US" sz="16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sp>
        <p:nvSpPr>
          <p:cNvPr id="8" name="Title 3"/>
          <p:cNvSpPr txBox="1">
            <a:spLocks/>
          </p:cNvSpPr>
          <p:nvPr>
            <p:custDataLst>
              <p:tags r:id="rId6"/>
            </p:custDataLst>
          </p:nvPr>
        </p:nvSpPr>
        <p:spPr>
          <a:xfrm>
            <a:off x="1971707" y="6722081"/>
            <a:ext cx="2787092" cy="31621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1" u="none" strike="noStrike" kern="1200" cap="none" spc="0" normalizeH="0" baseline="0" noProof="0" dirty="0">
                <a:ln>
                  <a:noFill/>
                </a:ln>
                <a:solidFill>
                  <a:schemeClr val="tx1"/>
                </a:solidFill>
                <a:effectLst/>
                <a:uLnTx/>
                <a:uFillTx/>
                <a:latin typeface="Times New Roman" pitchFamily="18" charset="0"/>
                <a:ea typeface="+mj-ea"/>
                <a:cs typeface="+mj-cs"/>
              </a:rPr>
              <a:t>Source : Pour</a:t>
            </a:r>
            <a:r>
              <a:rPr kumimoji="0" lang="fr-CA" sz="1200" b="0" i="1" u="none" strike="noStrike" kern="1200" cap="none" spc="0" normalizeH="0" noProof="0" dirty="0">
                <a:ln>
                  <a:noFill/>
                </a:ln>
                <a:solidFill>
                  <a:schemeClr val="tx1"/>
                </a:solidFill>
                <a:effectLst/>
                <a:uLnTx/>
                <a:uFillTx/>
                <a:latin typeface="Times New Roman" pitchFamily="18" charset="0"/>
                <a:ea typeface="+mj-ea"/>
                <a:cs typeface="+mj-cs"/>
              </a:rPr>
              <a:t> un Montréal scientifique</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spTree>
    <p:extLst>
      <p:ext uri="{BB962C8B-B14F-4D97-AF65-F5344CB8AC3E}">
        <p14:creationId xmlns:p14="http://schemas.microsoft.com/office/powerpoint/2010/main" val="209334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11</a:t>
            </a:fld>
            <a:endParaRPr lang="en-US"/>
          </a:p>
        </p:txBody>
      </p:sp>
      <p:sp>
        <p:nvSpPr>
          <p:cNvPr id="6" name="ZoneTexte 5"/>
          <p:cNvSpPr txBox="1"/>
          <p:nvPr>
            <p:custDataLst>
              <p:tags r:id="rId2"/>
            </p:custDataLst>
          </p:nvPr>
        </p:nvSpPr>
        <p:spPr>
          <a:xfrm>
            <a:off x="445528" y="2146300"/>
            <a:ext cx="6133071" cy="461665"/>
          </a:xfrm>
          <a:prstGeom prst="rect">
            <a:avLst/>
          </a:prstGeom>
          <a:noFill/>
        </p:spPr>
        <p:txBody>
          <a:bodyPr wrap="square" rtlCol="0">
            <a:spAutoFit/>
          </a:bodyPr>
          <a:lstStyle/>
          <a:p>
            <a:pPr algn="just"/>
            <a:endParaRPr lang="fr-FR" sz="1200" dirty="0">
              <a:solidFill>
                <a:srgbClr val="000000"/>
              </a:solidFill>
              <a:latin typeface="Times New Roman"/>
              <a:cs typeface="Times New Roman"/>
            </a:endParaRPr>
          </a:p>
          <a:p>
            <a:pPr algn="just"/>
            <a:endParaRPr lang="fr-FR" sz="1200" dirty="0">
              <a:solidFill>
                <a:srgbClr val="000000"/>
              </a:solidFill>
              <a:latin typeface="Times New Roman"/>
              <a:cs typeface="Times New Roman"/>
            </a:endParaRPr>
          </a:p>
        </p:txBody>
      </p:sp>
      <p:sp>
        <p:nvSpPr>
          <p:cNvPr id="7" name="Title 3"/>
          <p:cNvSpPr>
            <a:spLocks noGrp="1"/>
          </p:cNvSpPr>
          <p:nvPr>
            <p:ph type="title"/>
            <p:custDataLst>
              <p:tags r:id="rId3"/>
            </p:custDataLst>
          </p:nvPr>
        </p:nvSpPr>
        <p:spPr>
          <a:xfrm>
            <a:off x="184672" y="238125"/>
            <a:ext cx="4274057" cy="871396"/>
          </a:xfrm>
        </p:spPr>
        <p:txBody>
          <a:bodyPr/>
          <a:lstStyle/>
          <a:p>
            <a:r>
              <a:rPr lang="en-US" sz="3200" i="1" dirty="0"/>
              <a:t>Comment</a:t>
            </a:r>
            <a:br>
              <a:rPr lang="en-US" sz="3200" i="1" dirty="0"/>
            </a:br>
            <a:r>
              <a:rPr lang="en-US" sz="3200" dirty="0"/>
              <a:t>les </a:t>
            </a:r>
            <a:r>
              <a:rPr lang="en-US" sz="3200" dirty="0" err="1"/>
              <a:t>graines</a:t>
            </a:r>
            <a:r>
              <a:rPr lang="en-US" sz="3200" dirty="0"/>
              <a:t> se </a:t>
            </a:r>
            <a:r>
              <a:rPr lang="en-US" sz="3200" dirty="0" err="1"/>
              <a:t>propagent</a:t>
            </a:r>
            <a:endParaRPr lang="en-US" sz="3200" dirty="0"/>
          </a:p>
        </p:txBody>
      </p:sp>
      <p:sp>
        <p:nvSpPr>
          <p:cNvPr id="15" name="Title 3"/>
          <p:cNvSpPr txBox="1">
            <a:spLocks/>
          </p:cNvSpPr>
          <p:nvPr>
            <p:custDataLst>
              <p:tags r:id="rId4"/>
            </p:custDataLst>
          </p:nvPr>
        </p:nvSpPr>
        <p:spPr>
          <a:xfrm>
            <a:off x="101598" y="2683040"/>
            <a:ext cx="2912541" cy="17147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Times New Roman" pitchFamily="18" charset="0"/>
                <a:ea typeface="+mj-ea"/>
                <a:cs typeface="+mj-cs"/>
              </a:rPr>
              <a:t>Par le vent</a:t>
            </a:r>
          </a:p>
          <a:p>
            <a:pPr marL="0" marR="0" lvl="0" indent="0" algn="ctr" defTabSz="914400" rtl="0" eaLnBrk="1" fontAlgn="auto" latinLnBrk="0" hangingPunct="1">
              <a:lnSpc>
                <a:spcPct val="100000"/>
              </a:lnSpc>
              <a:spcBef>
                <a:spcPct val="0"/>
              </a:spcBef>
              <a:spcAft>
                <a:spcPts val="0"/>
              </a:spcAft>
              <a:buClrTx/>
              <a:buSzTx/>
              <a:buFontTx/>
              <a:buNone/>
              <a:tabLst/>
              <a:defRPr/>
            </a:pPr>
            <a:r>
              <a:rPr lang="fr-CA" sz="2400" i="1" dirty="0">
                <a:latin typeface="Times New Roman" pitchFamily="18" charset="0"/>
                <a:ea typeface="+mj-ea"/>
                <a:cs typeface="+mj-cs"/>
              </a:rPr>
              <a:t>(pissenlit, </a:t>
            </a:r>
          </a:p>
          <a:p>
            <a:pPr marL="0" marR="0" lvl="0" indent="0" algn="ctr" defTabSz="914400" rtl="0" eaLnBrk="1" fontAlgn="auto" latinLnBrk="0" hangingPunct="1">
              <a:lnSpc>
                <a:spcPct val="100000"/>
              </a:lnSpc>
              <a:spcBef>
                <a:spcPct val="0"/>
              </a:spcBef>
              <a:spcAft>
                <a:spcPts val="0"/>
              </a:spcAft>
              <a:buClrTx/>
              <a:buSzTx/>
              <a:buFontTx/>
              <a:buNone/>
              <a:tabLst/>
              <a:defRPr/>
            </a:pPr>
            <a:r>
              <a:rPr lang="fr-CA" sz="2400" i="1" dirty="0">
                <a:latin typeface="Times New Roman" pitchFamily="18" charset="0"/>
                <a:ea typeface="+mj-ea"/>
                <a:cs typeface="+mj-cs"/>
              </a:rPr>
              <a:t>érable)</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sp>
        <p:nvSpPr>
          <p:cNvPr id="14" name="Title 3"/>
          <p:cNvSpPr txBox="1">
            <a:spLocks/>
          </p:cNvSpPr>
          <p:nvPr>
            <p:custDataLst>
              <p:tags r:id="rId5"/>
            </p:custDataLst>
          </p:nvPr>
        </p:nvSpPr>
        <p:spPr>
          <a:xfrm>
            <a:off x="4051742" y="8714820"/>
            <a:ext cx="2730619" cy="31621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1" u="none" strike="noStrike" kern="1200" cap="none" spc="0" normalizeH="0" baseline="0" noProof="0" dirty="0">
                <a:ln>
                  <a:noFill/>
                </a:ln>
                <a:solidFill>
                  <a:schemeClr val="tx1"/>
                </a:solidFill>
                <a:effectLst/>
                <a:uLnTx/>
                <a:uFillTx/>
                <a:latin typeface="Times New Roman" pitchFamily="18" charset="0"/>
                <a:ea typeface="+mj-ea"/>
                <a:cs typeface="+mj-cs"/>
              </a:rPr>
              <a:t>Sources : Larousse, </a:t>
            </a:r>
            <a:r>
              <a:rPr kumimoji="0" lang="fr-CA" sz="1200" b="0" i="1" u="none" strike="noStrike" kern="1200" cap="none" spc="0" normalizeH="0" baseline="0" noProof="0" dirty="0" err="1">
                <a:ln>
                  <a:noFill/>
                </a:ln>
                <a:solidFill>
                  <a:schemeClr val="tx1"/>
                </a:solidFill>
                <a:effectLst/>
                <a:uLnTx/>
                <a:uFillTx/>
                <a:latin typeface="Times New Roman" pitchFamily="18" charset="0"/>
                <a:ea typeface="+mj-ea"/>
                <a:cs typeface="+mj-cs"/>
              </a:rPr>
              <a:t>Wikipédia</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pic>
        <p:nvPicPr>
          <p:cNvPr id="1026" name="Picture 2" descr="C:\Documents and Settings\Administrator\Desktop\Taraxacum_officinale_-_Köhler–s_Medizinal-Pflanzen-135.jpg"/>
          <p:cNvPicPr>
            <a:picLocks noChangeAspect="1" noChangeArrowheads="1"/>
          </p:cNvPicPr>
          <p:nvPr>
            <p:custDataLst>
              <p:tags r:id="rId6"/>
            </p:custDataLst>
          </p:nvPr>
        </p:nvPicPr>
        <p:blipFill>
          <a:blip r:embed="rId10"/>
          <a:srcRect/>
          <a:stretch>
            <a:fillRect/>
          </a:stretch>
        </p:blipFill>
        <p:spPr bwMode="auto">
          <a:xfrm>
            <a:off x="3099360" y="2146300"/>
            <a:ext cx="3683001" cy="5080000"/>
          </a:xfrm>
          <a:prstGeom prst="rect">
            <a:avLst/>
          </a:prstGeom>
          <a:noFill/>
        </p:spPr>
      </p:pic>
      <p:pic>
        <p:nvPicPr>
          <p:cNvPr id="4" name="Picture 4" descr="C:\Documents and Settings\Administrator\Desktop\1000881-Érable.jpg"/>
          <p:cNvPicPr>
            <a:picLocks noChangeAspect="1" noChangeArrowheads="1"/>
          </p:cNvPicPr>
          <p:nvPr>
            <p:custDataLst>
              <p:tags r:id="rId7"/>
            </p:custDataLst>
          </p:nvPr>
        </p:nvPicPr>
        <p:blipFill>
          <a:blip r:embed="rId11"/>
          <a:srcRect/>
          <a:stretch>
            <a:fillRect/>
          </a:stretch>
        </p:blipFill>
        <p:spPr bwMode="auto">
          <a:xfrm>
            <a:off x="81195" y="5221035"/>
            <a:ext cx="2857500" cy="3810000"/>
          </a:xfrm>
          <a:prstGeom prst="rect">
            <a:avLst/>
          </a:prstGeom>
          <a:noFill/>
        </p:spPr>
      </p:pic>
    </p:spTree>
    <p:extLst>
      <p:ext uri="{BB962C8B-B14F-4D97-AF65-F5344CB8AC3E}">
        <p14:creationId xmlns:p14="http://schemas.microsoft.com/office/powerpoint/2010/main" val="209334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12</a:t>
            </a:fld>
            <a:endParaRPr lang="en-US"/>
          </a:p>
        </p:txBody>
      </p:sp>
      <p:sp>
        <p:nvSpPr>
          <p:cNvPr id="6" name="ZoneTexte 5"/>
          <p:cNvSpPr txBox="1"/>
          <p:nvPr>
            <p:custDataLst>
              <p:tags r:id="rId2"/>
            </p:custDataLst>
          </p:nvPr>
        </p:nvSpPr>
        <p:spPr>
          <a:xfrm>
            <a:off x="445528" y="2146300"/>
            <a:ext cx="6133071" cy="461665"/>
          </a:xfrm>
          <a:prstGeom prst="rect">
            <a:avLst/>
          </a:prstGeom>
          <a:noFill/>
        </p:spPr>
        <p:txBody>
          <a:bodyPr wrap="square" rtlCol="0">
            <a:spAutoFit/>
          </a:bodyPr>
          <a:lstStyle/>
          <a:p>
            <a:pPr algn="just"/>
            <a:endParaRPr lang="fr-FR" sz="1200" dirty="0">
              <a:solidFill>
                <a:srgbClr val="000000"/>
              </a:solidFill>
              <a:latin typeface="Times New Roman"/>
              <a:cs typeface="Times New Roman"/>
            </a:endParaRPr>
          </a:p>
          <a:p>
            <a:pPr algn="just"/>
            <a:endParaRPr lang="fr-FR" sz="1200" dirty="0">
              <a:solidFill>
                <a:srgbClr val="000000"/>
              </a:solidFill>
              <a:latin typeface="Times New Roman"/>
              <a:cs typeface="Times New Roman"/>
            </a:endParaRPr>
          </a:p>
        </p:txBody>
      </p:sp>
      <p:sp>
        <p:nvSpPr>
          <p:cNvPr id="7" name="Title 3"/>
          <p:cNvSpPr>
            <a:spLocks noGrp="1"/>
          </p:cNvSpPr>
          <p:nvPr>
            <p:ph type="title"/>
            <p:custDataLst>
              <p:tags r:id="rId3"/>
            </p:custDataLst>
          </p:nvPr>
        </p:nvSpPr>
        <p:spPr>
          <a:xfrm>
            <a:off x="184672" y="238125"/>
            <a:ext cx="4274057" cy="871396"/>
          </a:xfrm>
        </p:spPr>
        <p:txBody>
          <a:bodyPr/>
          <a:lstStyle/>
          <a:p>
            <a:r>
              <a:rPr lang="en-US" sz="3200" i="1" dirty="0"/>
              <a:t>Comment</a:t>
            </a:r>
            <a:br>
              <a:rPr lang="en-US" sz="3200" i="1" dirty="0"/>
            </a:br>
            <a:r>
              <a:rPr lang="en-US" sz="3200" dirty="0"/>
              <a:t>les </a:t>
            </a:r>
            <a:r>
              <a:rPr lang="en-US" sz="3200" dirty="0" err="1"/>
              <a:t>graines</a:t>
            </a:r>
            <a:r>
              <a:rPr lang="en-US" sz="3200" dirty="0"/>
              <a:t> se </a:t>
            </a:r>
            <a:r>
              <a:rPr lang="en-US" sz="3200" dirty="0" err="1"/>
              <a:t>propagent</a:t>
            </a:r>
            <a:endParaRPr lang="en-US" sz="3200" dirty="0"/>
          </a:p>
        </p:txBody>
      </p:sp>
      <p:sp>
        <p:nvSpPr>
          <p:cNvPr id="14" name="Title 3"/>
          <p:cNvSpPr txBox="1">
            <a:spLocks/>
          </p:cNvSpPr>
          <p:nvPr>
            <p:custDataLst>
              <p:tags r:id="rId4"/>
            </p:custDataLst>
          </p:nvPr>
        </p:nvSpPr>
        <p:spPr>
          <a:xfrm>
            <a:off x="-203631" y="8720135"/>
            <a:ext cx="3710095" cy="61149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1" u="none" strike="noStrike" kern="1200" cap="none" spc="0" normalizeH="0" baseline="0" noProof="0" dirty="0">
                <a:ln>
                  <a:noFill/>
                </a:ln>
                <a:solidFill>
                  <a:schemeClr val="tx1"/>
                </a:solidFill>
                <a:effectLst/>
                <a:uLnTx/>
                <a:uFillTx/>
                <a:latin typeface="Times New Roman" pitchFamily="18" charset="0"/>
                <a:ea typeface="+mj-ea"/>
                <a:cs typeface="+mj-cs"/>
              </a:rPr>
              <a:t>Sources : plantes.remedes.free.fr, </a:t>
            </a:r>
            <a:r>
              <a:rPr lang="fr-CA" sz="1200" i="1" dirty="0">
                <a:latin typeface="Times New Roman" pitchFamily="18" charset="0"/>
                <a:ea typeface="+mj-ea"/>
                <a:cs typeface="+mj-cs"/>
              </a:rPr>
              <a:t>zoom-nature.fr</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sp>
        <p:nvSpPr>
          <p:cNvPr id="12" name="Title 3"/>
          <p:cNvSpPr txBox="1">
            <a:spLocks/>
          </p:cNvSpPr>
          <p:nvPr>
            <p:custDataLst>
              <p:tags r:id="rId5"/>
            </p:custDataLst>
          </p:nvPr>
        </p:nvSpPr>
        <p:spPr>
          <a:xfrm>
            <a:off x="4273255" y="2952171"/>
            <a:ext cx="2388788" cy="15472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Times New Roman" pitchFamily="18" charset="0"/>
                <a:ea typeface="+mj-ea"/>
                <a:cs typeface="+mj-cs"/>
              </a:rPr>
              <a:t>En</a:t>
            </a:r>
            <a:r>
              <a:rPr kumimoji="0" lang="en-US" sz="2400" b="0" i="1" u="none" strike="noStrike" kern="1200" cap="none" spc="0" normalizeH="0" noProof="0" dirty="0">
                <a:ln>
                  <a:noFill/>
                </a:ln>
                <a:solidFill>
                  <a:schemeClr val="tx1"/>
                </a:solidFill>
                <a:effectLst/>
                <a:uLnTx/>
                <a:uFillTx/>
                <a:latin typeface="Times New Roman" pitchFamily="18" charset="0"/>
                <a:ea typeface="+mj-ea"/>
                <a:cs typeface="+mj-cs"/>
              </a:rPr>
              <a:t> </a:t>
            </a:r>
            <a:r>
              <a:rPr kumimoji="0" lang="en-US" sz="2400" b="0" i="1" u="none" strike="noStrike" kern="1200" cap="none" spc="0" normalizeH="0" noProof="0" dirty="0" err="1">
                <a:ln>
                  <a:noFill/>
                </a:ln>
                <a:solidFill>
                  <a:schemeClr val="tx1"/>
                </a:solidFill>
                <a:effectLst/>
                <a:uLnTx/>
                <a:uFillTx/>
                <a:latin typeface="Times New Roman" pitchFamily="18" charset="0"/>
                <a:ea typeface="+mj-ea"/>
                <a:cs typeface="+mj-cs"/>
              </a:rPr>
              <a:t>s’accrochant</a:t>
            </a:r>
            <a:endParaRPr kumimoji="0" lang="en-US" sz="2400" b="0" i="1" u="none" strike="noStrike" kern="1200" cap="none" spc="0" normalizeH="0" baseline="0" noProof="0" dirty="0">
              <a:ln>
                <a:noFill/>
              </a:ln>
              <a:solidFill>
                <a:schemeClr val="tx1"/>
              </a:solidFill>
              <a:effectLst/>
              <a:uLnTx/>
              <a:uFillTx/>
              <a:latin typeface="Times New Roman"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CA" sz="2400" i="1" dirty="0">
                <a:latin typeface="Times New Roman" pitchFamily="18" charset="0"/>
                <a:ea typeface="+mj-ea"/>
                <a:cs typeface="+mj-cs"/>
              </a:rPr>
              <a:t>(bardane)</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pic>
        <p:nvPicPr>
          <p:cNvPr id="2053" name="Picture 5" descr="C:\Documents and Settings\Administrator\Desktop\arctium-capitulesteignes.jpg"/>
          <p:cNvPicPr>
            <a:picLocks noChangeAspect="1" noChangeArrowheads="1"/>
          </p:cNvPicPr>
          <p:nvPr>
            <p:custDataLst>
              <p:tags r:id="rId6"/>
            </p:custDataLst>
          </p:nvPr>
        </p:nvPicPr>
        <p:blipFill>
          <a:blip r:embed="rId10"/>
          <a:srcRect/>
          <a:stretch>
            <a:fillRect/>
          </a:stretch>
        </p:blipFill>
        <p:spPr bwMode="auto">
          <a:xfrm>
            <a:off x="184153" y="5666341"/>
            <a:ext cx="4808764" cy="3248587"/>
          </a:xfrm>
          <a:prstGeom prst="rect">
            <a:avLst/>
          </a:prstGeom>
          <a:noFill/>
        </p:spPr>
      </p:pic>
      <p:pic>
        <p:nvPicPr>
          <p:cNvPr id="2054" name="Picture 6" descr="C:\Documents and Settings\Administrator\Desktop\bardane.jpg"/>
          <p:cNvPicPr>
            <a:picLocks noChangeAspect="1" noChangeArrowheads="1"/>
          </p:cNvPicPr>
          <p:nvPr>
            <p:custDataLst>
              <p:tags r:id="rId7"/>
            </p:custDataLst>
          </p:nvPr>
        </p:nvPicPr>
        <p:blipFill>
          <a:blip r:embed="rId11"/>
          <a:srcRect/>
          <a:stretch>
            <a:fillRect/>
          </a:stretch>
        </p:blipFill>
        <p:spPr bwMode="auto">
          <a:xfrm>
            <a:off x="173992" y="1465942"/>
            <a:ext cx="4122057" cy="4122057"/>
          </a:xfrm>
          <a:prstGeom prst="rect">
            <a:avLst/>
          </a:prstGeom>
          <a:noFill/>
        </p:spPr>
      </p:pic>
    </p:spTree>
    <p:extLst>
      <p:ext uri="{BB962C8B-B14F-4D97-AF65-F5344CB8AC3E}">
        <p14:creationId xmlns:p14="http://schemas.microsoft.com/office/powerpoint/2010/main" val="209334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13</a:t>
            </a:fld>
            <a:endParaRPr lang="en-US"/>
          </a:p>
        </p:txBody>
      </p:sp>
      <p:sp>
        <p:nvSpPr>
          <p:cNvPr id="6" name="ZoneTexte 5"/>
          <p:cNvSpPr txBox="1"/>
          <p:nvPr>
            <p:custDataLst>
              <p:tags r:id="rId2"/>
            </p:custDataLst>
          </p:nvPr>
        </p:nvSpPr>
        <p:spPr>
          <a:xfrm>
            <a:off x="445528" y="2146300"/>
            <a:ext cx="6133071" cy="461665"/>
          </a:xfrm>
          <a:prstGeom prst="rect">
            <a:avLst/>
          </a:prstGeom>
          <a:noFill/>
        </p:spPr>
        <p:txBody>
          <a:bodyPr wrap="square" rtlCol="0">
            <a:spAutoFit/>
          </a:bodyPr>
          <a:lstStyle/>
          <a:p>
            <a:pPr algn="just"/>
            <a:endParaRPr lang="fr-FR" sz="1200" dirty="0">
              <a:solidFill>
                <a:srgbClr val="000000"/>
              </a:solidFill>
              <a:latin typeface="Times New Roman"/>
              <a:cs typeface="Times New Roman"/>
            </a:endParaRPr>
          </a:p>
          <a:p>
            <a:pPr algn="just"/>
            <a:endParaRPr lang="fr-FR" sz="1200" dirty="0">
              <a:solidFill>
                <a:srgbClr val="000000"/>
              </a:solidFill>
              <a:latin typeface="Times New Roman"/>
              <a:cs typeface="Times New Roman"/>
            </a:endParaRPr>
          </a:p>
        </p:txBody>
      </p:sp>
      <p:sp>
        <p:nvSpPr>
          <p:cNvPr id="7" name="Title 3"/>
          <p:cNvSpPr>
            <a:spLocks noGrp="1"/>
          </p:cNvSpPr>
          <p:nvPr>
            <p:ph type="title"/>
            <p:custDataLst>
              <p:tags r:id="rId3"/>
            </p:custDataLst>
          </p:nvPr>
        </p:nvSpPr>
        <p:spPr>
          <a:xfrm>
            <a:off x="184672" y="238125"/>
            <a:ext cx="4274057" cy="871396"/>
          </a:xfrm>
        </p:spPr>
        <p:txBody>
          <a:bodyPr/>
          <a:lstStyle/>
          <a:p>
            <a:r>
              <a:rPr lang="en-US" sz="3200" i="1" dirty="0"/>
              <a:t>Comment</a:t>
            </a:r>
            <a:br>
              <a:rPr lang="en-US" sz="3200" i="1" dirty="0"/>
            </a:br>
            <a:r>
              <a:rPr lang="en-US" sz="3200" dirty="0"/>
              <a:t>les </a:t>
            </a:r>
            <a:r>
              <a:rPr lang="en-US" sz="3200" dirty="0" err="1"/>
              <a:t>graines</a:t>
            </a:r>
            <a:r>
              <a:rPr lang="en-US" sz="3200" dirty="0"/>
              <a:t> se </a:t>
            </a:r>
            <a:r>
              <a:rPr lang="en-US" sz="3200" dirty="0" err="1"/>
              <a:t>propagent</a:t>
            </a:r>
            <a:endParaRPr lang="en-US" sz="3200" dirty="0"/>
          </a:p>
        </p:txBody>
      </p:sp>
      <p:pic>
        <p:nvPicPr>
          <p:cNvPr id="1030" name="Picture 6" descr="C:\Documents and Settings\Administrator\Desktop\220px-Autumn_Red_peaches.jpg"/>
          <p:cNvPicPr>
            <a:picLocks noChangeAspect="1" noChangeArrowheads="1"/>
          </p:cNvPicPr>
          <p:nvPr>
            <p:custDataLst>
              <p:tags r:id="rId4"/>
            </p:custDataLst>
          </p:nvPr>
        </p:nvPicPr>
        <p:blipFill>
          <a:blip r:embed="rId12"/>
          <a:srcRect/>
          <a:stretch>
            <a:fillRect/>
          </a:stretch>
        </p:blipFill>
        <p:spPr bwMode="auto">
          <a:xfrm>
            <a:off x="198790" y="2273597"/>
            <a:ext cx="2336290" cy="1592925"/>
          </a:xfrm>
          <a:prstGeom prst="rect">
            <a:avLst/>
          </a:prstGeom>
          <a:noFill/>
        </p:spPr>
      </p:pic>
      <p:pic>
        <p:nvPicPr>
          <p:cNvPr id="1031" name="Picture 7" descr="C:\Documents and Settings\Administrator\Desktop\250px-Sterappel_dwarsdrsn.jpg"/>
          <p:cNvPicPr>
            <a:picLocks noChangeAspect="1" noChangeArrowheads="1"/>
          </p:cNvPicPr>
          <p:nvPr>
            <p:custDataLst>
              <p:tags r:id="rId5"/>
            </p:custDataLst>
          </p:nvPr>
        </p:nvPicPr>
        <p:blipFill>
          <a:blip r:embed="rId13"/>
          <a:srcRect/>
          <a:stretch>
            <a:fillRect/>
          </a:stretch>
        </p:blipFill>
        <p:spPr bwMode="auto">
          <a:xfrm>
            <a:off x="2850930" y="2288111"/>
            <a:ext cx="1604963" cy="1592926"/>
          </a:xfrm>
          <a:prstGeom prst="rect">
            <a:avLst/>
          </a:prstGeom>
          <a:noFill/>
        </p:spPr>
      </p:pic>
      <p:sp>
        <p:nvSpPr>
          <p:cNvPr id="16" name="Title 3"/>
          <p:cNvSpPr txBox="1">
            <a:spLocks/>
          </p:cNvSpPr>
          <p:nvPr>
            <p:custDataLst>
              <p:tags r:id="rId6"/>
            </p:custDataLst>
          </p:nvPr>
        </p:nvSpPr>
        <p:spPr>
          <a:xfrm>
            <a:off x="79187" y="4267200"/>
            <a:ext cx="3563900" cy="27577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Times New Roman" pitchFamily="18" charset="0"/>
                <a:ea typeface="+mj-ea"/>
                <a:cs typeface="+mj-cs"/>
              </a:rPr>
              <a:t>En </a:t>
            </a:r>
            <a:r>
              <a:rPr kumimoji="0" lang="en-US" sz="2400" b="0" i="1" u="none" strike="noStrike" kern="1200" cap="none" spc="0" normalizeH="0" baseline="0" noProof="0" dirty="0" err="1">
                <a:ln>
                  <a:noFill/>
                </a:ln>
                <a:solidFill>
                  <a:schemeClr val="tx1"/>
                </a:solidFill>
                <a:effectLst/>
                <a:uLnTx/>
                <a:uFillTx/>
                <a:latin typeface="Times New Roman" pitchFamily="18" charset="0"/>
                <a:ea typeface="+mj-ea"/>
                <a:cs typeface="+mj-cs"/>
              </a:rPr>
              <a:t>attirant</a:t>
            </a:r>
            <a:r>
              <a:rPr kumimoji="0" lang="en-US" sz="2400" b="0" i="1" u="none" strike="noStrike" kern="1200" cap="none" spc="0" normalizeH="0" noProof="0" dirty="0">
                <a:ln>
                  <a:noFill/>
                </a:ln>
                <a:solidFill>
                  <a:schemeClr val="tx1"/>
                </a:solidFill>
                <a:effectLst/>
                <a:uLnTx/>
                <a:uFillTx/>
                <a:latin typeface="Times New Roman" pitchFamily="18" charset="0"/>
                <a:ea typeface="+mj-ea"/>
                <a:cs typeface="+mj-cs"/>
              </a:rPr>
              <a:t> les </a:t>
            </a:r>
            <a:r>
              <a:rPr kumimoji="0" lang="en-US" sz="2400" b="0" i="1" u="none" strike="noStrike" kern="1200" cap="none" spc="0" normalizeH="0" noProof="0" dirty="0" err="1">
                <a:ln>
                  <a:noFill/>
                </a:ln>
                <a:solidFill>
                  <a:schemeClr val="tx1"/>
                </a:solidFill>
                <a:effectLst/>
                <a:uLnTx/>
                <a:uFillTx/>
                <a:latin typeface="Times New Roman" pitchFamily="18" charset="0"/>
                <a:ea typeface="+mj-ea"/>
                <a:cs typeface="+mj-cs"/>
              </a:rPr>
              <a:t>animaux</a:t>
            </a:r>
            <a:r>
              <a:rPr kumimoji="0" lang="en-US" sz="2400" b="0" i="1" u="none" strike="noStrike" kern="1200" cap="none" spc="0" normalizeH="0" noProof="0" dirty="0">
                <a:ln>
                  <a:noFill/>
                </a:ln>
                <a:solidFill>
                  <a:schemeClr val="tx1"/>
                </a:solidFill>
                <a:effectLst/>
                <a:uLnTx/>
                <a:uFillTx/>
                <a:latin typeface="Times New Roman" pitchFamily="18" charset="0"/>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noProof="0" dirty="0">
                <a:ln>
                  <a:noFill/>
                </a:ln>
                <a:solidFill>
                  <a:schemeClr val="tx1"/>
                </a:solidFill>
                <a:effectLst/>
                <a:uLnTx/>
                <a:uFillTx/>
                <a:latin typeface="Times New Roman" pitchFamily="18" charset="0"/>
                <a:ea typeface="+mj-ea"/>
                <a:cs typeface="+mj-cs"/>
              </a:rPr>
              <a:t>avec </a:t>
            </a:r>
            <a:r>
              <a:rPr kumimoji="0" lang="en-US" sz="2400" b="0" i="1" u="none" strike="noStrike" kern="1200" cap="none" spc="0" normalizeH="0" noProof="0" dirty="0" err="1">
                <a:ln>
                  <a:noFill/>
                </a:ln>
                <a:solidFill>
                  <a:schemeClr val="tx1"/>
                </a:solidFill>
                <a:effectLst/>
                <a:uLnTx/>
                <a:uFillTx/>
                <a:latin typeface="Times New Roman" pitchFamily="18" charset="0"/>
                <a:ea typeface="+mj-ea"/>
                <a:cs typeface="+mj-cs"/>
              </a:rPr>
              <a:t>leur</a:t>
            </a:r>
            <a:r>
              <a:rPr kumimoji="0" lang="en-US" sz="2400" b="0" i="1" u="none" strike="noStrike" kern="1200" cap="none" spc="0" normalizeH="0" noProof="0" dirty="0">
                <a:ln>
                  <a:noFill/>
                </a:ln>
                <a:solidFill>
                  <a:schemeClr val="tx1"/>
                </a:solidFill>
                <a:effectLst/>
                <a:uLnTx/>
                <a:uFillTx/>
                <a:latin typeface="Times New Roman" pitchFamily="18" charset="0"/>
                <a:ea typeface="+mj-ea"/>
                <a:cs typeface="+mj-cs"/>
              </a:rPr>
              <a:t> chair</a:t>
            </a:r>
            <a:endParaRPr kumimoji="0" lang="en-US" sz="2400" b="0" i="1" u="none" strike="noStrike" kern="1200" cap="none" spc="0" normalizeH="0" baseline="0" noProof="0" dirty="0">
              <a:ln>
                <a:noFill/>
              </a:ln>
              <a:solidFill>
                <a:schemeClr val="tx1"/>
              </a:solidFill>
              <a:effectLst/>
              <a:uLnTx/>
              <a:uFillTx/>
              <a:latin typeface="Times New Roman"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CA" sz="2400" i="1" dirty="0">
                <a:latin typeface="Times New Roman" pitchFamily="18" charset="0"/>
                <a:ea typeface="+mj-ea"/>
                <a:cs typeface="+mj-cs"/>
              </a:rPr>
              <a:t>(noyau de pêche, </a:t>
            </a:r>
          </a:p>
          <a:p>
            <a:pPr marL="0" marR="0" lvl="0" indent="0" algn="ctr" defTabSz="914400" rtl="0" eaLnBrk="1" fontAlgn="auto" latinLnBrk="0" hangingPunct="1">
              <a:lnSpc>
                <a:spcPct val="100000"/>
              </a:lnSpc>
              <a:spcBef>
                <a:spcPct val="0"/>
              </a:spcBef>
              <a:spcAft>
                <a:spcPts val="0"/>
              </a:spcAft>
              <a:buClrTx/>
              <a:buSzTx/>
              <a:buFontTx/>
              <a:buNone/>
              <a:tabLst/>
              <a:defRPr/>
            </a:pPr>
            <a:r>
              <a:rPr lang="fr-CA" sz="2400" i="1" dirty="0">
                <a:latin typeface="Times New Roman" pitchFamily="18" charset="0"/>
                <a:ea typeface="+mj-ea"/>
                <a:cs typeface="+mj-cs"/>
              </a:rPr>
              <a:t>pépins de pomme et d’orange, graines de tomates)</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sp>
        <p:nvSpPr>
          <p:cNvPr id="14" name="Title 3"/>
          <p:cNvSpPr txBox="1">
            <a:spLocks/>
          </p:cNvSpPr>
          <p:nvPr>
            <p:custDataLst>
              <p:tags r:id="rId7"/>
            </p:custDataLst>
          </p:nvPr>
        </p:nvSpPr>
        <p:spPr>
          <a:xfrm>
            <a:off x="902727" y="8595367"/>
            <a:ext cx="1203325" cy="31621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1" u="none" strike="noStrike" kern="1200" cap="none" spc="0" normalizeH="0" baseline="0" noProof="0" dirty="0">
                <a:ln>
                  <a:noFill/>
                </a:ln>
                <a:solidFill>
                  <a:schemeClr val="tx1"/>
                </a:solidFill>
                <a:effectLst/>
                <a:uLnTx/>
                <a:uFillTx/>
                <a:latin typeface="Times New Roman" pitchFamily="18" charset="0"/>
                <a:ea typeface="+mj-ea"/>
                <a:cs typeface="+mj-cs"/>
              </a:rPr>
              <a:t>Sources : </a:t>
            </a:r>
            <a:r>
              <a:rPr kumimoji="0" lang="fr-CA" sz="1200" b="0" i="1" u="none" strike="noStrike" kern="1200" cap="none" spc="0" normalizeH="0" baseline="0" noProof="0" dirty="0" err="1">
                <a:ln>
                  <a:noFill/>
                </a:ln>
                <a:solidFill>
                  <a:schemeClr val="tx1"/>
                </a:solidFill>
                <a:effectLst/>
                <a:uLnTx/>
                <a:uFillTx/>
                <a:latin typeface="Times New Roman" pitchFamily="18" charset="0"/>
                <a:ea typeface="+mj-ea"/>
                <a:cs typeface="+mj-cs"/>
              </a:rPr>
              <a:t>Wikipédia</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pic>
        <p:nvPicPr>
          <p:cNvPr id="3078" name="Picture 6" descr="C:\Documents and Settings\Administrator\Desktop\640px-Juicy_orange.jpg"/>
          <p:cNvPicPr>
            <a:picLocks noChangeAspect="1" noChangeArrowheads="1"/>
          </p:cNvPicPr>
          <p:nvPr>
            <p:custDataLst>
              <p:tags r:id="rId8"/>
            </p:custDataLst>
          </p:nvPr>
        </p:nvPicPr>
        <p:blipFill>
          <a:blip r:embed="rId14"/>
          <a:srcRect/>
          <a:stretch>
            <a:fillRect/>
          </a:stretch>
        </p:blipFill>
        <p:spPr bwMode="auto">
          <a:xfrm>
            <a:off x="4702631" y="2360681"/>
            <a:ext cx="1951038" cy="1463675"/>
          </a:xfrm>
          <a:prstGeom prst="rect">
            <a:avLst/>
          </a:prstGeom>
          <a:noFill/>
        </p:spPr>
      </p:pic>
      <p:pic>
        <p:nvPicPr>
          <p:cNvPr id="3079" name="Picture 7" descr="C:\Documents and Settings\Administrator\Desktop\Tomatoes_plain_and_sliced.jpg"/>
          <p:cNvPicPr>
            <a:picLocks noChangeAspect="1" noChangeArrowheads="1"/>
          </p:cNvPicPr>
          <p:nvPr>
            <p:custDataLst>
              <p:tags r:id="rId9"/>
            </p:custDataLst>
          </p:nvPr>
        </p:nvPicPr>
        <p:blipFill>
          <a:blip r:embed="rId15"/>
          <a:srcRect/>
          <a:stretch>
            <a:fillRect/>
          </a:stretch>
        </p:blipFill>
        <p:spPr bwMode="auto">
          <a:xfrm>
            <a:off x="3852396" y="4034979"/>
            <a:ext cx="2020208" cy="5050518"/>
          </a:xfrm>
          <a:prstGeom prst="rect">
            <a:avLst/>
          </a:prstGeom>
          <a:noFill/>
        </p:spPr>
      </p:pic>
    </p:spTree>
    <p:extLst>
      <p:ext uri="{BB962C8B-B14F-4D97-AF65-F5344CB8AC3E}">
        <p14:creationId xmlns:p14="http://schemas.microsoft.com/office/powerpoint/2010/main" val="209334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14</a:t>
            </a:fld>
            <a:endParaRPr lang="en-US"/>
          </a:p>
        </p:txBody>
      </p:sp>
      <p:sp>
        <p:nvSpPr>
          <p:cNvPr id="9" name="ZoneTexte 8"/>
          <p:cNvSpPr txBox="1"/>
          <p:nvPr>
            <p:custDataLst>
              <p:tags r:id="rId2"/>
            </p:custDataLst>
          </p:nvPr>
        </p:nvSpPr>
        <p:spPr>
          <a:xfrm>
            <a:off x="115025" y="482888"/>
            <a:ext cx="5029200" cy="584776"/>
          </a:xfrm>
          <a:prstGeom prst="rect">
            <a:avLst/>
          </a:prstGeom>
          <a:noFill/>
        </p:spPr>
        <p:txBody>
          <a:bodyPr wrap="square" rtlCol="0">
            <a:spAutoFit/>
          </a:bodyPr>
          <a:lstStyle/>
          <a:p>
            <a:r>
              <a:rPr lang="fr-FR" sz="3200" dirty="0"/>
              <a:t>Des graines et leurs parents</a:t>
            </a:r>
          </a:p>
        </p:txBody>
      </p:sp>
      <p:pic>
        <p:nvPicPr>
          <p:cNvPr id="4" name="Image 3" descr="Les graines et leurs parents.jpg"/>
          <p:cNvPicPr>
            <a:picLocks noChangeAspect="1"/>
          </p:cNvPicPr>
          <p:nvPr>
            <p:custDataLst>
              <p:tags r:id="rId3"/>
            </p:custDataLst>
          </p:nvPr>
        </p:nvPicPr>
        <p:blipFill>
          <a:blip r:embed="rId6"/>
          <a:stretch>
            <a:fillRect/>
          </a:stretch>
        </p:blipFill>
        <p:spPr>
          <a:xfrm>
            <a:off x="115025" y="2438400"/>
            <a:ext cx="6638308" cy="5207000"/>
          </a:xfrm>
          <a:prstGeom prst="rect">
            <a:avLst/>
          </a:prstGeom>
        </p:spPr>
      </p:pic>
    </p:spTree>
    <p:extLst>
      <p:ext uri="{BB962C8B-B14F-4D97-AF65-F5344CB8AC3E}">
        <p14:creationId xmlns:p14="http://schemas.microsoft.com/office/powerpoint/2010/main" val="209334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ifférents types de graines.jpg"/>
          <p:cNvPicPr>
            <a:picLocks noChangeAspect="1"/>
          </p:cNvPicPr>
          <p:nvPr>
            <p:custDataLst>
              <p:tags r:id="rId1"/>
            </p:custDataLst>
          </p:nvPr>
        </p:nvPicPr>
        <p:blipFill>
          <a:blip r:embed="rId6"/>
          <a:stretch>
            <a:fillRect/>
          </a:stretch>
        </p:blipFill>
        <p:spPr>
          <a:xfrm>
            <a:off x="114300" y="1819275"/>
            <a:ext cx="6642100" cy="6350000"/>
          </a:xfrm>
          <a:prstGeom prst="rect">
            <a:avLst/>
          </a:prstGeom>
        </p:spPr>
      </p:pic>
      <p:sp>
        <p:nvSpPr>
          <p:cNvPr id="2" name="Espace réservé du numéro de diapositive 1"/>
          <p:cNvSpPr>
            <a:spLocks noGrp="1"/>
          </p:cNvSpPr>
          <p:nvPr>
            <p:ph type="sldNum" sz="quarter" idx="12"/>
            <p:custDataLst>
              <p:tags r:id="rId2"/>
            </p:custDataLst>
          </p:nvPr>
        </p:nvSpPr>
        <p:spPr>
          <a:xfrm>
            <a:off x="4352925" y="7869361"/>
            <a:ext cx="2400408" cy="1135797"/>
          </a:xfrm>
        </p:spPr>
        <p:txBody>
          <a:bodyPr/>
          <a:lstStyle/>
          <a:p>
            <a:fld id="{027FB875-5C85-AB42-9DC5-178568A424B8}" type="slidenum">
              <a:rPr lang="en-US" smtClean="0"/>
              <a:pPr/>
              <a:t>15</a:t>
            </a:fld>
            <a:endParaRPr lang="en-US" dirty="0"/>
          </a:p>
        </p:txBody>
      </p:sp>
      <p:sp>
        <p:nvSpPr>
          <p:cNvPr id="9" name="ZoneTexte 8"/>
          <p:cNvSpPr txBox="1"/>
          <p:nvPr>
            <p:custDataLst>
              <p:tags r:id="rId3"/>
            </p:custDataLst>
          </p:nvPr>
        </p:nvSpPr>
        <p:spPr>
          <a:xfrm>
            <a:off x="0" y="482888"/>
            <a:ext cx="5029200" cy="584776"/>
          </a:xfrm>
          <a:prstGeom prst="rect">
            <a:avLst/>
          </a:prstGeom>
          <a:noFill/>
        </p:spPr>
        <p:txBody>
          <a:bodyPr wrap="square" rtlCol="0">
            <a:spAutoFit/>
          </a:bodyPr>
          <a:lstStyle/>
          <a:p>
            <a:r>
              <a:rPr lang="fr-FR" sz="3200" dirty="0"/>
              <a:t>Différents types de graines</a:t>
            </a:r>
          </a:p>
        </p:txBody>
      </p:sp>
    </p:spTree>
    <p:extLst>
      <p:ext uri="{BB962C8B-B14F-4D97-AF65-F5344CB8AC3E}">
        <p14:creationId xmlns:p14="http://schemas.microsoft.com/office/powerpoint/2010/main" val="209334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4352925" y="7869361"/>
            <a:ext cx="2400408" cy="1135797"/>
          </a:xfrm>
        </p:spPr>
        <p:txBody>
          <a:bodyPr/>
          <a:lstStyle/>
          <a:p>
            <a:fld id="{027FB875-5C85-AB42-9DC5-178568A424B8}" type="slidenum">
              <a:rPr lang="en-US" smtClean="0"/>
              <a:pPr/>
              <a:t>16</a:t>
            </a:fld>
            <a:endParaRPr lang="en-US" dirty="0"/>
          </a:p>
        </p:txBody>
      </p:sp>
      <p:sp>
        <p:nvSpPr>
          <p:cNvPr id="9" name="ZoneTexte 8"/>
          <p:cNvSpPr txBox="1"/>
          <p:nvPr>
            <p:custDataLst>
              <p:tags r:id="rId2"/>
            </p:custDataLst>
          </p:nvPr>
        </p:nvSpPr>
        <p:spPr>
          <a:xfrm>
            <a:off x="0" y="482888"/>
            <a:ext cx="5029200" cy="584776"/>
          </a:xfrm>
          <a:prstGeom prst="rect">
            <a:avLst/>
          </a:prstGeom>
          <a:noFill/>
        </p:spPr>
        <p:txBody>
          <a:bodyPr wrap="square" rtlCol="0">
            <a:spAutoFit/>
          </a:bodyPr>
          <a:lstStyle/>
          <a:p>
            <a:r>
              <a:rPr lang="fr-FR" sz="3200" dirty="0"/>
              <a:t>Le cycle de vie des plantes</a:t>
            </a:r>
          </a:p>
        </p:txBody>
      </p:sp>
      <p:pic>
        <p:nvPicPr>
          <p:cNvPr id="4098" name="Picture 2" descr="C:\Documents and Settings\Administrator\Desktop\cycle plante.png"/>
          <p:cNvPicPr>
            <a:picLocks noChangeAspect="1" noChangeArrowheads="1"/>
          </p:cNvPicPr>
          <p:nvPr>
            <p:custDataLst>
              <p:tags r:id="rId3"/>
            </p:custDataLst>
          </p:nvPr>
        </p:nvPicPr>
        <p:blipFill>
          <a:blip r:embed="rId7"/>
          <a:srcRect/>
          <a:stretch>
            <a:fillRect/>
          </a:stretch>
        </p:blipFill>
        <p:spPr bwMode="auto">
          <a:xfrm>
            <a:off x="-718701" y="2499856"/>
            <a:ext cx="8286751" cy="4724400"/>
          </a:xfrm>
          <a:prstGeom prst="rect">
            <a:avLst/>
          </a:prstGeom>
          <a:noFill/>
        </p:spPr>
      </p:pic>
      <p:sp>
        <p:nvSpPr>
          <p:cNvPr id="6" name="Title 3"/>
          <p:cNvSpPr txBox="1">
            <a:spLocks/>
          </p:cNvSpPr>
          <p:nvPr>
            <p:custDataLst>
              <p:tags r:id="rId4"/>
            </p:custDataLst>
          </p:nvPr>
        </p:nvSpPr>
        <p:spPr>
          <a:xfrm>
            <a:off x="902727" y="8595367"/>
            <a:ext cx="2885502" cy="31621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1" u="none" strike="noStrike" kern="1200" cap="none" spc="0" normalizeH="0" baseline="0" noProof="0" dirty="0">
                <a:ln>
                  <a:noFill/>
                </a:ln>
                <a:solidFill>
                  <a:schemeClr val="tx1"/>
                </a:solidFill>
                <a:effectLst/>
                <a:uLnTx/>
                <a:uFillTx/>
                <a:latin typeface="Times New Roman" pitchFamily="18" charset="0"/>
                <a:ea typeface="+mj-ea"/>
                <a:cs typeface="+mj-cs"/>
              </a:rPr>
              <a:t>Sources : growstore.fr</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spTree>
    <p:extLst>
      <p:ext uri="{BB962C8B-B14F-4D97-AF65-F5344CB8AC3E}">
        <p14:creationId xmlns:p14="http://schemas.microsoft.com/office/powerpoint/2010/main" val="209334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custDataLst>
              <p:tags r:id="rId1"/>
            </p:custDataLst>
          </p:nvPr>
        </p:nvSpPr>
        <p:spPr bwMode="auto">
          <a:xfrm>
            <a:off x="230188" y="220663"/>
            <a:ext cx="6394450" cy="8659812"/>
          </a:xfrm>
          <a:prstGeom prst="rect">
            <a:avLst/>
          </a:prstGeom>
          <a:noFill/>
          <a:ln w="63500">
            <a:solidFill>
              <a:schemeClr val="tx1"/>
            </a:solidFill>
            <a:prstDash val="solid"/>
            <a:miter lim="800000"/>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fr-FR"/>
          </a:p>
        </p:txBody>
      </p:sp>
      <p:pic>
        <p:nvPicPr>
          <p:cNvPr id="16386" name="Picture 2"/>
          <p:cNvPicPr>
            <a:picLocks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outerShdw blurRad="76200" dist="63499" dir="5400000" algn="ctr" rotWithShape="0">
              <a:schemeClr val="bg2">
                <a:alpha val="45000"/>
              </a:schemeClr>
            </a:outerShdw>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chemeClr val="tx1"/>
                </a:solidFill>
                <a:miter lim="800000"/>
                <a:headEnd/>
                <a:tailEnd/>
              </a14:hiddenLine>
            </a:ext>
          </a:extLst>
        </p:spPr>
      </p:pic>
      <p:sp>
        <p:nvSpPr>
          <p:cNvPr id="4" name="ZoneTexte 3"/>
          <p:cNvSpPr txBox="1"/>
          <p:nvPr>
            <p:custDataLst>
              <p:tags r:id="rId3"/>
            </p:custDataLst>
          </p:nvPr>
        </p:nvSpPr>
        <p:spPr>
          <a:xfrm>
            <a:off x="2770188" y="35997"/>
            <a:ext cx="1446212" cy="338554"/>
          </a:xfrm>
          <a:prstGeom prst="rect">
            <a:avLst/>
          </a:prstGeom>
          <a:noFill/>
        </p:spPr>
        <p:txBody>
          <a:bodyPr wrap="square" rtlCol="0">
            <a:spAutoFit/>
          </a:bodyPr>
          <a:lstStyle/>
          <a:p>
            <a:pPr algn="ctr"/>
            <a:r>
              <a:rPr lang="fr-FR" sz="1600" b="1" dirty="0">
                <a:latin typeface="Helvetica Neue"/>
                <a:cs typeface="Helvetica Neue"/>
              </a:rPr>
              <a:t>FICHE 2a :</a:t>
            </a:r>
          </a:p>
        </p:txBody>
      </p:sp>
      <p:sp>
        <p:nvSpPr>
          <p:cNvPr id="6" name="Forme libre 5"/>
          <p:cNvSpPr/>
          <p:nvPr>
            <p:custDataLst>
              <p:tags r:id="rId4"/>
            </p:custDataLst>
          </p:nvPr>
        </p:nvSpPr>
        <p:spPr>
          <a:xfrm>
            <a:off x="1128713" y="6692746"/>
            <a:ext cx="4567237" cy="536729"/>
          </a:xfrm>
          <a:custGeom>
            <a:avLst/>
            <a:gdLst>
              <a:gd name="connsiteX0" fmla="*/ 4567237 w 4567237"/>
              <a:gd name="connsiteY0" fmla="*/ 470054 h 536729"/>
              <a:gd name="connsiteX1" fmla="*/ 4543425 w 4567237"/>
              <a:gd name="connsiteY1" fmla="*/ 474817 h 536729"/>
              <a:gd name="connsiteX2" fmla="*/ 4514850 w 4567237"/>
              <a:gd name="connsiteY2" fmla="*/ 465292 h 536729"/>
              <a:gd name="connsiteX3" fmla="*/ 4419600 w 4567237"/>
              <a:gd name="connsiteY3" fmla="*/ 474817 h 536729"/>
              <a:gd name="connsiteX4" fmla="*/ 4405312 w 4567237"/>
              <a:gd name="connsiteY4" fmla="*/ 479579 h 536729"/>
              <a:gd name="connsiteX5" fmla="*/ 4386262 w 4567237"/>
              <a:gd name="connsiteY5" fmla="*/ 474817 h 536729"/>
              <a:gd name="connsiteX6" fmla="*/ 4395787 w 4567237"/>
              <a:gd name="connsiteY6" fmla="*/ 393854 h 536729"/>
              <a:gd name="connsiteX7" fmla="*/ 4405312 w 4567237"/>
              <a:gd name="connsiteY7" fmla="*/ 379567 h 536729"/>
              <a:gd name="connsiteX8" fmla="*/ 4414837 w 4567237"/>
              <a:gd name="connsiteY8" fmla="*/ 360517 h 536729"/>
              <a:gd name="connsiteX9" fmla="*/ 4429125 w 4567237"/>
              <a:gd name="connsiteY9" fmla="*/ 336704 h 536729"/>
              <a:gd name="connsiteX10" fmla="*/ 4433887 w 4567237"/>
              <a:gd name="connsiteY10" fmla="*/ 322417 h 536729"/>
              <a:gd name="connsiteX11" fmla="*/ 4443412 w 4567237"/>
              <a:gd name="connsiteY11" fmla="*/ 308129 h 536729"/>
              <a:gd name="connsiteX12" fmla="*/ 4462462 w 4567237"/>
              <a:gd name="connsiteY12" fmla="*/ 270029 h 536729"/>
              <a:gd name="connsiteX13" fmla="*/ 4476750 w 4567237"/>
              <a:gd name="connsiteY13" fmla="*/ 246217 h 536729"/>
              <a:gd name="connsiteX14" fmla="*/ 4481512 w 4567237"/>
              <a:gd name="connsiteY14" fmla="*/ 231929 h 536729"/>
              <a:gd name="connsiteX15" fmla="*/ 4491037 w 4567237"/>
              <a:gd name="connsiteY15" fmla="*/ 193829 h 536729"/>
              <a:gd name="connsiteX16" fmla="*/ 4486275 w 4567237"/>
              <a:gd name="connsiteY16" fmla="*/ 208117 h 536729"/>
              <a:gd name="connsiteX17" fmla="*/ 4476750 w 4567237"/>
              <a:gd name="connsiteY17" fmla="*/ 222404 h 536729"/>
              <a:gd name="connsiteX18" fmla="*/ 4467225 w 4567237"/>
              <a:gd name="connsiteY18" fmla="*/ 241454 h 536729"/>
              <a:gd name="connsiteX19" fmla="*/ 4462462 w 4567237"/>
              <a:gd name="connsiteY19" fmla="*/ 255742 h 536729"/>
              <a:gd name="connsiteX20" fmla="*/ 4448175 w 4567237"/>
              <a:gd name="connsiteY20" fmla="*/ 265267 h 536729"/>
              <a:gd name="connsiteX21" fmla="*/ 4414837 w 4567237"/>
              <a:gd name="connsiteY21" fmla="*/ 308129 h 536729"/>
              <a:gd name="connsiteX22" fmla="*/ 4395787 w 4567237"/>
              <a:gd name="connsiteY22" fmla="*/ 350992 h 536729"/>
              <a:gd name="connsiteX23" fmla="*/ 4386262 w 4567237"/>
              <a:gd name="connsiteY23" fmla="*/ 379567 h 536729"/>
              <a:gd name="connsiteX24" fmla="*/ 4381500 w 4567237"/>
              <a:gd name="connsiteY24" fmla="*/ 393854 h 536729"/>
              <a:gd name="connsiteX25" fmla="*/ 4371975 w 4567237"/>
              <a:gd name="connsiteY25" fmla="*/ 408142 h 536729"/>
              <a:gd name="connsiteX26" fmla="*/ 4362450 w 4567237"/>
              <a:gd name="connsiteY26" fmla="*/ 436717 h 536729"/>
              <a:gd name="connsiteX27" fmla="*/ 4357687 w 4567237"/>
              <a:gd name="connsiteY27" fmla="*/ 451004 h 536729"/>
              <a:gd name="connsiteX28" fmla="*/ 4348162 w 4567237"/>
              <a:gd name="connsiteY28" fmla="*/ 8092 h 536729"/>
              <a:gd name="connsiteX29" fmla="*/ 4343400 w 4567237"/>
              <a:gd name="connsiteY29" fmla="*/ 31904 h 536729"/>
              <a:gd name="connsiteX30" fmla="*/ 4338637 w 4567237"/>
              <a:gd name="connsiteY30" fmla="*/ 46192 h 536729"/>
              <a:gd name="connsiteX31" fmla="*/ 4333875 w 4567237"/>
              <a:gd name="connsiteY31" fmla="*/ 103342 h 536729"/>
              <a:gd name="connsiteX32" fmla="*/ 4319587 w 4567237"/>
              <a:gd name="connsiteY32" fmla="*/ 422429 h 536729"/>
              <a:gd name="connsiteX33" fmla="*/ 4295775 w 4567237"/>
              <a:gd name="connsiteY33" fmla="*/ 370042 h 536729"/>
              <a:gd name="connsiteX34" fmla="*/ 4276725 w 4567237"/>
              <a:gd name="connsiteY34" fmla="*/ 331942 h 536729"/>
              <a:gd name="connsiteX35" fmla="*/ 4267200 w 4567237"/>
              <a:gd name="connsiteY35" fmla="*/ 317654 h 536729"/>
              <a:gd name="connsiteX36" fmla="*/ 4252912 w 4567237"/>
              <a:gd name="connsiteY36" fmla="*/ 284317 h 536729"/>
              <a:gd name="connsiteX37" fmla="*/ 4257675 w 4567237"/>
              <a:gd name="connsiteY37" fmla="*/ 303367 h 536729"/>
              <a:gd name="connsiteX38" fmla="*/ 4262437 w 4567237"/>
              <a:gd name="connsiteY38" fmla="*/ 327179 h 536729"/>
              <a:gd name="connsiteX39" fmla="*/ 4281487 w 4567237"/>
              <a:gd name="connsiteY39" fmla="*/ 393854 h 536729"/>
              <a:gd name="connsiteX40" fmla="*/ 4286250 w 4567237"/>
              <a:gd name="connsiteY40" fmla="*/ 412904 h 536729"/>
              <a:gd name="connsiteX41" fmla="*/ 4295775 w 4567237"/>
              <a:gd name="connsiteY41" fmla="*/ 431954 h 536729"/>
              <a:gd name="connsiteX42" fmla="*/ 4300537 w 4567237"/>
              <a:gd name="connsiteY42" fmla="*/ 446242 h 536729"/>
              <a:gd name="connsiteX43" fmla="*/ 4281487 w 4567237"/>
              <a:gd name="connsiteY43" fmla="*/ 474817 h 536729"/>
              <a:gd name="connsiteX44" fmla="*/ 4267200 w 4567237"/>
              <a:gd name="connsiteY44" fmla="*/ 470054 h 536729"/>
              <a:gd name="connsiteX45" fmla="*/ 4229100 w 4567237"/>
              <a:gd name="connsiteY45" fmla="*/ 460529 h 536729"/>
              <a:gd name="connsiteX46" fmla="*/ 4081462 w 4567237"/>
              <a:gd name="connsiteY46" fmla="*/ 470054 h 536729"/>
              <a:gd name="connsiteX47" fmla="*/ 3857625 w 4567237"/>
              <a:gd name="connsiteY47" fmla="*/ 474817 h 536729"/>
              <a:gd name="connsiteX48" fmla="*/ 3838575 w 4567237"/>
              <a:gd name="connsiteY48" fmla="*/ 479579 h 536729"/>
              <a:gd name="connsiteX49" fmla="*/ 3833812 w 4567237"/>
              <a:gd name="connsiteY49" fmla="*/ 465292 h 536729"/>
              <a:gd name="connsiteX50" fmla="*/ 3848100 w 4567237"/>
              <a:gd name="connsiteY50" fmla="*/ 436717 h 536729"/>
              <a:gd name="connsiteX51" fmla="*/ 3852862 w 4567237"/>
              <a:gd name="connsiteY51" fmla="*/ 422429 h 536729"/>
              <a:gd name="connsiteX52" fmla="*/ 3871912 w 4567237"/>
              <a:gd name="connsiteY52" fmla="*/ 393854 h 536729"/>
              <a:gd name="connsiteX53" fmla="*/ 3890962 w 4567237"/>
              <a:gd name="connsiteY53" fmla="*/ 365279 h 536729"/>
              <a:gd name="connsiteX54" fmla="*/ 3900487 w 4567237"/>
              <a:gd name="connsiteY54" fmla="*/ 336704 h 536729"/>
              <a:gd name="connsiteX55" fmla="*/ 3890962 w 4567237"/>
              <a:gd name="connsiteY55" fmla="*/ 331942 h 536729"/>
              <a:gd name="connsiteX56" fmla="*/ 3881437 w 4567237"/>
              <a:gd name="connsiteY56" fmla="*/ 346229 h 536729"/>
              <a:gd name="connsiteX57" fmla="*/ 3867150 w 4567237"/>
              <a:gd name="connsiteY57" fmla="*/ 379567 h 536729"/>
              <a:gd name="connsiteX58" fmla="*/ 3848100 w 4567237"/>
              <a:gd name="connsiteY58" fmla="*/ 412904 h 536729"/>
              <a:gd name="connsiteX59" fmla="*/ 3819525 w 4567237"/>
              <a:gd name="connsiteY59" fmla="*/ 436717 h 536729"/>
              <a:gd name="connsiteX60" fmla="*/ 3805237 w 4567237"/>
              <a:gd name="connsiteY60" fmla="*/ 465292 h 536729"/>
              <a:gd name="connsiteX61" fmla="*/ 3795712 w 4567237"/>
              <a:gd name="connsiteY61" fmla="*/ 479579 h 536729"/>
              <a:gd name="connsiteX62" fmla="*/ 3681412 w 4567237"/>
              <a:gd name="connsiteY62" fmla="*/ 479579 h 536729"/>
              <a:gd name="connsiteX63" fmla="*/ 3667125 w 4567237"/>
              <a:gd name="connsiteY63" fmla="*/ 484342 h 536729"/>
              <a:gd name="connsiteX64" fmla="*/ 3586162 w 4567237"/>
              <a:gd name="connsiteY64" fmla="*/ 489104 h 536729"/>
              <a:gd name="connsiteX65" fmla="*/ 3571875 w 4567237"/>
              <a:gd name="connsiteY65" fmla="*/ 493867 h 536729"/>
              <a:gd name="connsiteX66" fmla="*/ 3467100 w 4567237"/>
              <a:gd name="connsiteY66" fmla="*/ 493867 h 536729"/>
              <a:gd name="connsiteX67" fmla="*/ 3448050 w 4567237"/>
              <a:gd name="connsiteY67" fmla="*/ 489104 h 536729"/>
              <a:gd name="connsiteX68" fmla="*/ 3419475 w 4567237"/>
              <a:gd name="connsiteY68" fmla="*/ 479579 h 536729"/>
              <a:gd name="connsiteX69" fmla="*/ 3305175 w 4567237"/>
              <a:gd name="connsiteY69" fmla="*/ 489104 h 536729"/>
              <a:gd name="connsiteX70" fmla="*/ 3290887 w 4567237"/>
              <a:gd name="connsiteY70" fmla="*/ 493867 h 536729"/>
              <a:gd name="connsiteX71" fmla="*/ 3167062 w 4567237"/>
              <a:gd name="connsiteY71" fmla="*/ 489104 h 536729"/>
              <a:gd name="connsiteX72" fmla="*/ 3138487 w 4567237"/>
              <a:gd name="connsiteY72" fmla="*/ 479579 h 536729"/>
              <a:gd name="connsiteX73" fmla="*/ 3105150 w 4567237"/>
              <a:gd name="connsiteY73" fmla="*/ 484342 h 536729"/>
              <a:gd name="connsiteX74" fmla="*/ 3057525 w 4567237"/>
              <a:gd name="connsiteY74" fmla="*/ 498629 h 536729"/>
              <a:gd name="connsiteX75" fmla="*/ 3009900 w 4567237"/>
              <a:gd name="connsiteY75" fmla="*/ 508154 h 536729"/>
              <a:gd name="connsiteX76" fmla="*/ 2981325 w 4567237"/>
              <a:gd name="connsiteY76" fmla="*/ 517679 h 536729"/>
              <a:gd name="connsiteX77" fmla="*/ 2943225 w 4567237"/>
              <a:gd name="connsiteY77" fmla="*/ 527204 h 536729"/>
              <a:gd name="connsiteX78" fmla="*/ 2914650 w 4567237"/>
              <a:gd name="connsiteY78" fmla="*/ 508154 h 536729"/>
              <a:gd name="connsiteX79" fmla="*/ 2886075 w 4567237"/>
              <a:gd name="connsiteY79" fmla="*/ 498629 h 536729"/>
              <a:gd name="connsiteX80" fmla="*/ 2871787 w 4567237"/>
              <a:gd name="connsiteY80" fmla="*/ 493867 h 536729"/>
              <a:gd name="connsiteX81" fmla="*/ 2652712 w 4567237"/>
              <a:gd name="connsiteY81" fmla="*/ 484342 h 536729"/>
              <a:gd name="connsiteX82" fmla="*/ 2600325 w 4567237"/>
              <a:gd name="connsiteY82" fmla="*/ 470054 h 536729"/>
              <a:gd name="connsiteX83" fmla="*/ 2581275 w 4567237"/>
              <a:gd name="connsiteY83" fmla="*/ 465292 h 536729"/>
              <a:gd name="connsiteX84" fmla="*/ 2552700 w 4567237"/>
              <a:gd name="connsiteY84" fmla="*/ 455767 h 536729"/>
              <a:gd name="connsiteX85" fmla="*/ 2195512 w 4567237"/>
              <a:gd name="connsiteY85" fmla="*/ 431954 h 536729"/>
              <a:gd name="connsiteX86" fmla="*/ 2128837 w 4567237"/>
              <a:gd name="connsiteY86" fmla="*/ 441479 h 536729"/>
              <a:gd name="connsiteX87" fmla="*/ 2114550 w 4567237"/>
              <a:gd name="connsiteY87" fmla="*/ 451004 h 536729"/>
              <a:gd name="connsiteX88" fmla="*/ 2071687 w 4567237"/>
              <a:gd name="connsiteY88" fmla="*/ 455767 h 536729"/>
              <a:gd name="connsiteX89" fmla="*/ 1914525 w 4567237"/>
              <a:gd name="connsiteY89" fmla="*/ 460529 h 536729"/>
              <a:gd name="connsiteX90" fmla="*/ 1824037 w 4567237"/>
              <a:gd name="connsiteY90" fmla="*/ 470054 h 536729"/>
              <a:gd name="connsiteX91" fmla="*/ 1800225 w 4567237"/>
              <a:gd name="connsiteY91" fmla="*/ 474817 h 536729"/>
              <a:gd name="connsiteX92" fmla="*/ 1757362 w 4567237"/>
              <a:gd name="connsiteY92" fmla="*/ 470054 h 536729"/>
              <a:gd name="connsiteX93" fmla="*/ 1728787 w 4567237"/>
              <a:gd name="connsiteY93" fmla="*/ 460529 h 536729"/>
              <a:gd name="connsiteX94" fmla="*/ 1714500 w 4567237"/>
              <a:gd name="connsiteY94" fmla="*/ 455767 h 536729"/>
              <a:gd name="connsiteX95" fmla="*/ 1595437 w 4567237"/>
              <a:gd name="connsiteY95" fmla="*/ 465292 h 536729"/>
              <a:gd name="connsiteX96" fmla="*/ 1571625 w 4567237"/>
              <a:gd name="connsiteY96" fmla="*/ 470054 h 536729"/>
              <a:gd name="connsiteX97" fmla="*/ 1528762 w 4567237"/>
              <a:gd name="connsiteY97" fmla="*/ 479579 h 536729"/>
              <a:gd name="connsiteX98" fmla="*/ 1514475 w 4567237"/>
              <a:gd name="connsiteY98" fmla="*/ 474817 h 536729"/>
              <a:gd name="connsiteX99" fmla="*/ 1443037 w 4567237"/>
              <a:gd name="connsiteY99" fmla="*/ 460529 h 536729"/>
              <a:gd name="connsiteX100" fmla="*/ 1400175 w 4567237"/>
              <a:gd name="connsiteY100" fmla="*/ 474817 h 536729"/>
              <a:gd name="connsiteX101" fmla="*/ 1385887 w 4567237"/>
              <a:gd name="connsiteY101" fmla="*/ 479579 h 536729"/>
              <a:gd name="connsiteX102" fmla="*/ 1347787 w 4567237"/>
              <a:gd name="connsiteY102" fmla="*/ 474817 h 536729"/>
              <a:gd name="connsiteX103" fmla="*/ 1333500 w 4567237"/>
              <a:gd name="connsiteY103" fmla="*/ 470054 h 536729"/>
              <a:gd name="connsiteX104" fmla="*/ 1262062 w 4567237"/>
              <a:gd name="connsiteY104" fmla="*/ 479579 h 536729"/>
              <a:gd name="connsiteX105" fmla="*/ 1247775 w 4567237"/>
              <a:gd name="connsiteY105" fmla="*/ 484342 h 536729"/>
              <a:gd name="connsiteX106" fmla="*/ 1081087 w 4567237"/>
              <a:gd name="connsiteY106" fmla="*/ 484342 h 536729"/>
              <a:gd name="connsiteX107" fmla="*/ 1071562 w 4567237"/>
              <a:gd name="connsiteY107" fmla="*/ 470054 h 536729"/>
              <a:gd name="connsiteX108" fmla="*/ 1062037 w 4567237"/>
              <a:gd name="connsiteY108" fmla="*/ 436717 h 536729"/>
              <a:gd name="connsiteX109" fmla="*/ 1057275 w 4567237"/>
              <a:gd name="connsiteY109" fmla="*/ 336704 h 536729"/>
              <a:gd name="connsiteX110" fmla="*/ 1038225 w 4567237"/>
              <a:gd name="connsiteY110" fmla="*/ 322417 h 536729"/>
              <a:gd name="connsiteX111" fmla="*/ 1033462 w 4567237"/>
              <a:gd name="connsiteY111" fmla="*/ 336704 h 536729"/>
              <a:gd name="connsiteX112" fmla="*/ 1038225 w 4567237"/>
              <a:gd name="connsiteY112" fmla="*/ 374804 h 536729"/>
              <a:gd name="connsiteX113" fmla="*/ 1057275 w 4567237"/>
              <a:gd name="connsiteY113" fmla="*/ 408142 h 536729"/>
              <a:gd name="connsiteX114" fmla="*/ 1076325 w 4567237"/>
              <a:gd name="connsiteY114" fmla="*/ 441479 h 536729"/>
              <a:gd name="connsiteX115" fmla="*/ 1085850 w 4567237"/>
              <a:gd name="connsiteY115" fmla="*/ 470054 h 536729"/>
              <a:gd name="connsiteX116" fmla="*/ 1066800 w 4567237"/>
              <a:gd name="connsiteY116" fmla="*/ 465292 h 536729"/>
              <a:gd name="connsiteX117" fmla="*/ 1047750 w 4567237"/>
              <a:gd name="connsiteY117" fmla="*/ 427192 h 536729"/>
              <a:gd name="connsiteX118" fmla="*/ 1028700 w 4567237"/>
              <a:gd name="connsiteY118" fmla="*/ 389092 h 536729"/>
              <a:gd name="connsiteX119" fmla="*/ 1023937 w 4567237"/>
              <a:gd name="connsiteY119" fmla="*/ 374804 h 536729"/>
              <a:gd name="connsiteX120" fmla="*/ 1014412 w 4567237"/>
              <a:gd name="connsiteY120" fmla="*/ 355754 h 536729"/>
              <a:gd name="connsiteX121" fmla="*/ 1000125 w 4567237"/>
              <a:gd name="connsiteY121" fmla="*/ 312892 h 536729"/>
              <a:gd name="connsiteX122" fmla="*/ 995362 w 4567237"/>
              <a:gd name="connsiteY122" fmla="*/ 298604 h 536729"/>
              <a:gd name="connsiteX123" fmla="*/ 990600 w 4567237"/>
              <a:gd name="connsiteY123" fmla="*/ 279554 h 536729"/>
              <a:gd name="connsiteX124" fmla="*/ 966787 w 4567237"/>
              <a:gd name="connsiteY124" fmla="*/ 250979 h 536729"/>
              <a:gd name="connsiteX125" fmla="*/ 957262 w 4567237"/>
              <a:gd name="connsiteY125" fmla="*/ 236692 h 536729"/>
              <a:gd name="connsiteX126" fmla="*/ 971550 w 4567237"/>
              <a:gd name="connsiteY126" fmla="*/ 341467 h 536729"/>
              <a:gd name="connsiteX127" fmla="*/ 981075 w 4567237"/>
              <a:gd name="connsiteY127" fmla="*/ 370042 h 536729"/>
              <a:gd name="connsiteX128" fmla="*/ 1000125 w 4567237"/>
              <a:gd name="connsiteY128" fmla="*/ 403379 h 536729"/>
              <a:gd name="connsiteX129" fmla="*/ 1009650 w 4567237"/>
              <a:gd name="connsiteY129" fmla="*/ 431954 h 536729"/>
              <a:gd name="connsiteX130" fmla="*/ 1014412 w 4567237"/>
              <a:gd name="connsiteY130" fmla="*/ 470054 h 536729"/>
              <a:gd name="connsiteX131" fmla="*/ 1009650 w 4567237"/>
              <a:gd name="connsiteY131" fmla="*/ 484342 h 536729"/>
              <a:gd name="connsiteX132" fmla="*/ 995362 w 4567237"/>
              <a:gd name="connsiteY132" fmla="*/ 474817 h 536729"/>
              <a:gd name="connsiteX133" fmla="*/ 690562 w 4567237"/>
              <a:gd name="connsiteY133" fmla="*/ 479579 h 536729"/>
              <a:gd name="connsiteX134" fmla="*/ 676275 w 4567237"/>
              <a:gd name="connsiteY134" fmla="*/ 484342 h 536729"/>
              <a:gd name="connsiteX135" fmla="*/ 642937 w 4567237"/>
              <a:gd name="connsiteY135" fmla="*/ 493867 h 536729"/>
              <a:gd name="connsiteX136" fmla="*/ 495300 w 4567237"/>
              <a:gd name="connsiteY136" fmla="*/ 484342 h 536729"/>
              <a:gd name="connsiteX137" fmla="*/ 500062 w 4567237"/>
              <a:gd name="connsiteY137" fmla="*/ 470054 h 536729"/>
              <a:gd name="connsiteX138" fmla="*/ 509587 w 4567237"/>
              <a:gd name="connsiteY138" fmla="*/ 455767 h 536729"/>
              <a:gd name="connsiteX139" fmla="*/ 523875 w 4567237"/>
              <a:gd name="connsiteY139" fmla="*/ 427192 h 536729"/>
              <a:gd name="connsiteX140" fmla="*/ 552450 w 4567237"/>
              <a:gd name="connsiteY140" fmla="*/ 403379 h 536729"/>
              <a:gd name="connsiteX141" fmla="*/ 571500 w 4567237"/>
              <a:gd name="connsiteY141" fmla="*/ 374804 h 536729"/>
              <a:gd name="connsiteX142" fmla="*/ 581025 w 4567237"/>
              <a:gd name="connsiteY142" fmla="*/ 360517 h 536729"/>
              <a:gd name="connsiteX143" fmla="*/ 557212 w 4567237"/>
              <a:gd name="connsiteY143" fmla="*/ 365279 h 536729"/>
              <a:gd name="connsiteX144" fmla="*/ 538162 w 4567237"/>
              <a:gd name="connsiteY144" fmla="*/ 379567 h 536729"/>
              <a:gd name="connsiteX145" fmla="*/ 509587 w 4567237"/>
              <a:gd name="connsiteY145" fmla="*/ 398617 h 536729"/>
              <a:gd name="connsiteX146" fmla="*/ 495300 w 4567237"/>
              <a:gd name="connsiteY146" fmla="*/ 427192 h 536729"/>
              <a:gd name="connsiteX147" fmla="*/ 476250 w 4567237"/>
              <a:gd name="connsiteY147" fmla="*/ 465292 h 536729"/>
              <a:gd name="connsiteX148" fmla="*/ 471487 w 4567237"/>
              <a:gd name="connsiteY148" fmla="*/ 365279 h 536729"/>
              <a:gd name="connsiteX149" fmla="*/ 476250 w 4567237"/>
              <a:gd name="connsiteY149" fmla="*/ 346229 h 536729"/>
              <a:gd name="connsiteX150" fmla="*/ 490537 w 4567237"/>
              <a:gd name="connsiteY150" fmla="*/ 308129 h 536729"/>
              <a:gd name="connsiteX151" fmla="*/ 500062 w 4567237"/>
              <a:gd name="connsiteY151" fmla="*/ 289079 h 536729"/>
              <a:gd name="connsiteX152" fmla="*/ 514350 w 4567237"/>
              <a:gd name="connsiteY152" fmla="*/ 241454 h 536729"/>
              <a:gd name="connsiteX153" fmla="*/ 523875 w 4567237"/>
              <a:gd name="connsiteY153" fmla="*/ 227167 h 536729"/>
              <a:gd name="connsiteX154" fmla="*/ 538162 w 4567237"/>
              <a:gd name="connsiteY154" fmla="*/ 189067 h 536729"/>
              <a:gd name="connsiteX155" fmla="*/ 552450 w 4567237"/>
              <a:gd name="connsiteY155" fmla="*/ 155729 h 536729"/>
              <a:gd name="connsiteX156" fmla="*/ 561975 w 4567237"/>
              <a:gd name="connsiteY156" fmla="*/ 141442 h 536729"/>
              <a:gd name="connsiteX157" fmla="*/ 576262 w 4567237"/>
              <a:gd name="connsiteY157" fmla="*/ 108104 h 536729"/>
              <a:gd name="connsiteX158" fmla="*/ 581025 w 4567237"/>
              <a:gd name="connsiteY158" fmla="*/ 93817 h 536729"/>
              <a:gd name="connsiteX159" fmla="*/ 571500 w 4567237"/>
              <a:gd name="connsiteY159" fmla="*/ 112867 h 536729"/>
              <a:gd name="connsiteX160" fmla="*/ 547687 w 4567237"/>
              <a:gd name="connsiteY160" fmla="*/ 146204 h 536729"/>
              <a:gd name="connsiteX161" fmla="*/ 538162 w 4567237"/>
              <a:gd name="connsiteY161" fmla="*/ 165254 h 536729"/>
              <a:gd name="connsiteX162" fmla="*/ 523875 w 4567237"/>
              <a:gd name="connsiteY162" fmla="*/ 203354 h 536729"/>
              <a:gd name="connsiteX163" fmla="*/ 514350 w 4567237"/>
              <a:gd name="connsiteY163" fmla="*/ 217642 h 536729"/>
              <a:gd name="connsiteX164" fmla="*/ 504825 w 4567237"/>
              <a:gd name="connsiteY164" fmla="*/ 246217 h 536729"/>
              <a:gd name="connsiteX165" fmla="*/ 500062 w 4567237"/>
              <a:gd name="connsiteY165" fmla="*/ 260504 h 536729"/>
              <a:gd name="connsiteX166" fmla="*/ 490537 w 4567237"/>
              <a:gd name="connsiteY166" fmla="*/ 274792 h 536729"/>
              <a:gd name="connsiteX167" fmla="*/ 485775 w 4567237"/>
              <a:gd name="connsiteY167" fmla="*/ 308129 h 536729"/>
              <a:gd name="connsiteX168" fmla="*/ 471487 w 4567237"/>
              <a:gd name="connsiteY168" fmla="*/ 417667 h 536729"/>
              <a:gd name="connsiteX169" fmla="*/ 461962 w 4567237"/>
              <a:gd name="connsiteY169" fmla="*/ 446242 h 536729"/>
              <a:gd name="connsiteX170" fmla="*/ 452437 w 4567237"/>
              <a:gd name="connsiteY170" fmla="*/ 460529 h 536729"/>
              <a:gd name="connsiteX171" fmla="*/ 433387 w 4567237"/>
              <a:gd name="connsiteY171" fmla="*/ 403379 h 536729"/>
              <a:gd name="connsiteX172" fmla="*/ 409575 w 4567237"/>
              <a:gd name="connsiteY172" fmla="*/ 374804 h 536729"/>
              <a:gd name="connsiteX173" fmla="*/ 404812 w 4567237"/>
              <a:gd name="connsiteY173" fmla="*/ 360517 h 536729"/>
              <a:gd name="connsiteX174" fmla="*/ 385762 w 4567237"/>
              <a:gd name="connsiteY174" fmla="*/ 331942 h 536729"/>
              <a:gd name="connsiteX175" fmla="*/ 371475 w 4567237"/>
              <a:gd name="connsiteY175" fmla="*/ 308129 h 536729"/>
              <a:gd name="connsiteX176" fmla="*/ 347662 w 4567237"/>
              <a:gd name="connsiteY176" fmla="*/ 265267 h 536729"/>
              <a:gd name="connsiteX177" fmla="*/ 328612 w 4567237"/>
              <a:gd name="connsiteY177" fmla="*/ 236692 h 536729"/>
              <a:gd name="connsiteX178" fmla="*/ 319087 w 4567237"/>
              <a:gd name="connsiteY178" fmla="*/ 222404 h 536729"/>
              <a:gd name="connsiteX179" fmla="*/ 333375 w 4567237"/>
              <a:gd name="connsiteY179" fmla="*/ 241454 h 536729"/>
              <a:gd name="connsiteX180" fmla="*/ 347662 w 4567237"/>
              <a:gd name="connsiteY180" fmla="*/ 250979 h 536729"/>
              <a:gd name="connsiteX181" fmla="*/ 390525 w 4567237"/>
              <a:gd name="connsiteY181" fmla="*/ 289079 h 536729"/>
              <a:gd name="connsiteX182" fmla="*/ 423862 w 4567237"/>
              <a:gd name="connsiteY182" fmla="*/ 331942 h 536729"/>
              <a:gd name="connsiteX183" fmla="*/ 433387 w 4567237"/>
              <a:gd name="connsiteY183" fmla="*/ 346229 h 536729"/>
              <a:gd name="connsiteX184" fmla="*/ 442912 w 4567237"/>
              <a:gd name="connsiteY184" fmla="*/ 365279 h 536729"/>
              <a:gd name="connsiteX185" fmla="*/ 457200 w 4567237"/>
              <a:gd name="connsiteY185" fmla="*/ 384329 h 536729"/>
              <a:gd name="connsiteX186" fmla="*/ 461962 w 4567237"/>
              <a:gd name="connsiteY186" fmla="*/ 408142 h 536729"/>
              <a:gd name="connsiteX187" fmla="*/ 471487 w 4567237"/>
              <a:gd name="connsiteY187" fmla="*/ 422429 h 536729"/>
              <a:gd name="connsiteX188" fmla="*/ 476250 w 4567237"/>
              <a:gd name="connsiteY188" fmla="*/ 446242 h 536729"/>
              <a:gd name="connsiteX189" fmla="*/ 481012 w 4567237"/>
              <a:gd name="connsiteY189" fmla="*/ 460529 h 536729"/>
              <a:gd name="connsiteX190" fmla="*/ 485775 w 4567237"/>
              <a:gd name="connsiteY190" fmla="*/ 489104 h 536729"/>
              <a:gd name="connsiteX191" fmla="*/ 490537 w 4567237"/>
              <a:gd name="connsiteY191" fmla="*/ 508154 h 536729"/>
              <a:gd name="connsiteX192" fmla="*/ 485775 w 4567237"/>
              <a:gd name="connsiteY192" fmla="*/ 522442 h 536729"/>
              <a:gd name="connsiteX193" fmla="*/ 457200 w 4567237"/>
              <a:gd name="connsiteY193" fmla="*/ 503392 h 536729"/>
              <a:gd name="connsiteX194" fmla="*/ 438150 w 4567237"/>
              <a:gd name="connsiteY194" fmla="*/ 498629 h 536729"/>
              <a:gd name="connsiteX195" fmla="*/ 423862 w 4567237"/>
              <a:gd name="connsiteY195" fmla="*/ 493867 h 536729"/>
              <a:gd name="connsiteX196" fmla="*/ 371475 w 4567237"/>
              <a:gd name="connsiteY196" fmla="*/ 484342 h 536729"/>
              <a:gd name="connsiteX197" fmla="*/ 276225 w 4567237"/>
              <a:gd name="connsiteY197" fmla="*/ 489104 h 536729"/>
              <a:gd name="connsiteX198" fmla="*/ 238125 w 4567237"/>
              <a:gd name="connsiteY198" fmla="*/ 531967 h 536729"/>
              <a:gd name="connsiteX199" fmla="*/ 223837 w 4567237"/>
              <a:gd name="connsiteY199" fmla="*/ 536729 h 536729"/>
              <a:gd name="connsiteX200" fmla="*/ 176212 w 4567237"/>
              <a:gd name="connsiteY200" fmla="*/ 503392 h 536729"/>
              <a:gd name="connsiteX201" fmla="*/ 119062 w 4567237"/>
              <a:gd name="connsiteY201" fmla="*/ 455767 h 536729"/>
              <a:gd name="connsiteX202" fmla="*/ 85725 w 4567237"/>
              <a:gd name="connsiteY202" fmla="*/ 446242 h 536729"/>
              <a:gd name="connsiteX203" fmla="*/ 0 w 4567237"/>
              <a:gd name="connsiteY203" fmla="*/ 451004 h 53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567237" h="536729">
                <a:moveTo>
                  <a:pt x="4567237" y="470054"/>
                </a:moveTo>
                <a:cubicBezTo>
                  <a:pt x="4559300" y="471642"/>
                  <a:pt x="4551486" y="475550"/>
                  <a:pt x="4543425" y="474817"/>
                </a:cubicBezTo>
                <a:cubicBezTo>
                  <a:pt x="4533426" y="473908"/>
                  <a:pt x="4514850" y="465292"/>
                  <a:pt x="4514850" y="465292"/>
                </a:cubicBezTo>
                <a:cubicBezTo>
                  <a:pt x="4473279" y="468063"/>
                  <a:pt x="4453944" y="466231"/>
                  <a:pt x="4419600" y="474817"/>
                </a:cubicBezTo>
                <a:cubicBezTo>
                  <a:pt x="4414730" y="476035"/>
                  <a:pt x="4410075" y="477992"/>
                  <a:pt x="4405312" y="479579"/>
                </a:cubicBezTo>
                <a:cubicBezTo>
                  <a:pt x="4398962" y="477992"/>
                  <a:pt x="4387633" y="481217"/>
                  <a:pt x="4386262" y="474817"/>
                </a:cubicBezTo>
                <a:cubicBezTo>
                  <a:pt x="4385607" y="471759"/>
                  <a:pt x="4387878" y="412310"/>
                  <a:pt x="4395787" y="393854"/>
                </a:cubicBezTo>
                <a:cubicBezTo>
                  <a:pt x="4398042" y="388593"/>
                  <a:pt x="4402472" y="384537"/>
                  <a:pt x="4405312" y="379567"/>
                </a:cubicBezTo>
                <a:cubicBezTo>
                  <a:pt x="4408834" y="373403"/>
                  <a:pt x="4411389" y="366723"/>
                  <a:pt x="4414837" y="360517"/>
                </a:cubicBezTo>
                <a:cubicBezTo>
                  <a:pt x="4419333" y="352425"/>
                  <a:pt x="4424985" y="344984"/>
                  <a:pt x="4429125" y="336704"/>
                </a:cubicBezTo>
                <a:cubicBezTo>
                  <a:pt x="4431370" y="332214"/>
                  <a:pt x="4431642" y="326907"/>
                  <a:pt x="4433887" y="322417"/>
                </a:cubicBezTo>
                <a:cubicBezTo>
                  <a:pt x="4436447" y="317297"/>
                  <a:pt x="4440671" y="313154"/>
                  <a:pt x="4443412" y="308129"/>
                </a:cubicBezTo>
                <a:cubicBezTo>
                  <a:pt x="4450211" y="295664"/>
                  <a:pt x="4455156" y="282204"/>
                  <a:pt x="4462462" y="270029"/>
                </a:cubicBezTo>
                <a:cubicBezTo>
                  <a:pt x="4467225" y="262092"/>
                  <a:pt x="4472610" y="254496"/>
                  <a:pt x="4476750" y="246217"/>
                </a:cubicBezTo>
                <a:cubicBezTo>
                  <a:pt x="4478995" y="241727"/>
                  <a:pt x="4480191" y="236772"/>
                  <a:pt x="4481512" y="231929"/>
                </a:cubicBezTo>
                <a:cubicBezTo>
                  <a:pt x="4484956" y="219299"/>
                  <a:pt x="4487862" y="206529"/>
                  <a:pt x="4491037" y="193829"/>
                </a:cubicBezTo>
                <a:cubicBezTo>
                  <a:pt x="4492255" y="188959"/>
                  <a:pt x="4489060" y="203940"/>
                  <a:pt x="4486275" y="208117"/>
                </a:cubicBezTo>
                <a:cubicBezTo>
                  <a:pt x="4483100" y="212879"/>
                  <a:pt x="4479590" y="217434"/>
                  <a:pt x="4476750" y="222404"/>
                </a:cubicBezTo>
                <a:cubicBezTo>
                  <a:pt x="4473228" y="228568"/>
                  <a:pt x="4470022" y="234929"/>
                  <a:pt x="4467225" y="241454"/>
                </a:cubicBezTo>
                <a:cubicBezTo>
                  <a:pt x="4465247" y="246068"/>
                  <a:pt x="4465598" y="251822"/>
                  <a:pt x="4462462" y="255742"/>
                </a:cubicBezTo>
                <a:cubicBezTo>
                  <a:pt x="4458886" y="260211"/>
                  <a:pt x="4452937" y="262092"/>
                  <a:pt x="4448175" y="265267"/>
                </a:cubicBezTo>
                <a:cubicBezTo>
                  <a:pt x="4425389" y="299446"/>
                  <a:pt x="4437220" y="285748"/>
                  <a:pt x="4414837" y="308129"/>
                </a:cubicBezTo>
                <a:cubicBezTo>
                  <a:pt x="4403502" y="342134"/>
                  <a:pt x="4410881" y="328350"/>
                  <a:pt x="4395787" y="350992"/>
                </a:cubicBezTo>
                <a:lnTo>
                  <a:pt x="4386262" y="379567"/>
                </a:lnTo>
                <a:cubicBezTo>
                  <a:pt x="4384675" y="384329"/>
                  <a:pt x="4384284" y="389677"/>
                  <a:pt x="4381500" y="393854"/>
                </a:cubicBezTo>
                <a:cubicBezTo>
                  <a:pt x="4378325" y="398617"/>
                  <a:pt x="4374300" y="402911"/>
                  <a:pt x="4371975" y="408142"/>
                </a:cubicBezTo>
                <a:cubicBezTo>
                  <a:pt x="4367897" y="417317"/>
                  <a:pt x="4365625" y="427192"/>
                  <a:pt x="4362450" y="436717"/>
                </a:cubicBezTo>
                <a:lnTo>
                  <a:pt x="4357687" y="451004"/>
                </a:lnTo>
                <a:cubicBezTo>
                  <a:pt x="4318382" y="293767"/>
                  <a:pt x="4358979" y="462425"/>
                  <a:pt x="4348162" y="8092"/>
                </a:cubicBezTo>
                <a:cubicBezTo>
                  <a:pt x="4347969" y="0"/>
                  <a:pt x="4345363" y="24051"/>
                  <a:pt x="4343400" y="31904"/>
                </a:cubicBezTo>
                <a:cubicBezTo>
                  <a:pt x="4342182" y="36774"/>
                  <a:pt x="4340225" y="41429"/>
                  <a:pt x="4338637" y="46192"/>
                </a:cubicBezTo>
                <a:cubicBezTo>
                  <a:pt x="4337050" y="65242"/>
                  <a:pt x="4334341" y="84232"/>
                  <a:pt x="4333875" y="103342"/>
                </a:cubicBezTo>
                <a:cubicBezTo>
                  <a:pt x="4325725" y="437483"/>
                  <a:pt x="4390928" y="529444"/>
                  <a:pt x="4319587" y="422429"/>
                </a:cubicBezTo>
                <a:cubicBezTo>
                  <a:pt x="4310335" y="394672"/>
                  <a:pt x="4317070" y="412632"/>
                  <a:pt x="4295775" y="370042"/>
                </a:cubicBezTo>
                <a:lnTo>
                  <a:pt x="4276725" y="331942"/>
                </a:lnTo>
                <a:cubicBezTo>
                  <a:pt x="4274165" y="326822"/>
                  <a:pt x="4269760" y="322774"/>
                  <a:pt x="4267200" y="317654"/>
                </a:cubicBezTo>
                <a:cubicBezTo>
                  <a:pt x="4265011" y="313277"/>
                  <a:pt x="4257866" y="284317"/>
                  <a:pt x="4252912" y="284317"/>
                </a:cubicBezTo>
                <a:cubicBezTo>
                  <a:pt x="4246367" y="284317"/>
                  <a:pt x="4256255" y="296977"/>
                  <a:pt x="4257675" y="303367"/>
                </a:cubicBezTo>
                <a:cubicBezTo>
                  <a:pt x="4259431" y="311269"/>
                  <a:pt x="4260617" y="319292"/>
                  <a:pt x="4262437" y="327179"/>
                </a:cubicBezTo>
                <a:cubicBezTo>
                  <a:pt x="4271406" y="366047"/>
                  <a:pt x="4270116" y="359741"/>
                  <a:pt x="4281487" y="393854"/>
                </a:cubicBezTo>
                <a:cubicBezTo>
                  <a:pt x="4283557" y="400064"/>
                  <a:pt x="4283952" y="406775"/>
                  <a:pt x="4286250" y="412904"/>
                </a:cubicBezTo>
                <a:cubicBezTo>
                  <a:pt x="4288743" y="419551"/>
                  <a:pt x="4292978" y="425428"/>
                  <a:pt x="4295775" y="431954"/>
                </a:cubicBezTo>
                <a:cubicBezTo>
                  <a:pt x="4297752" y="436568"/>
                  <a:pt x="4298950" y="441479"/>
                  <a:pt x="4300537" y="446242"/>
                </a:cubicBezTo>
                <a:cubicBezTo>
                  <a:pt x="4297152" y="463170"/>
                  <a:pt x="4301990" y="474817"/>
                  <a:pt x="4281487" y="474817"/>
                </a:cubicBezTo>
                <a:cubicBezTo>
                  <a:pt x="4276467" y="474817"/>
                  <a:pt x="4272043" y="471375"/>
                  <a:pt x="4267200" y="470054"/>
                </a:cubicBezTo>
                <a:cubicBezTo>
                  <a:pt x="4254570" y="466609"/>
                  <a:pt x="4229100" y="460529"/>
                  <a:pt x="4229100" y="460529"/>
                </a:cubicBezTo>
                <a:cubicBezTo>
                  <a:pt x="4162359" y="470064"/>
                  <a:pt x="4192212" y="466934"/>
                  <a:pt x="4081462" y="470054"/>
                </a:cubicBezTo>
                <a:lnTo>
                  <a:pt x="3857625" y="474817"/>
                </a:lnTo>
                <a:cubicBezTo>
                  <a:pt x="3851275" y="476404"/>
                  <a:pt x="3844652" y="482010"/>
                  <a:pt x="3838575" y="479579"/>
                </a:cubicBezTo>
                <a:cubicBezTo>
                  <a:pt x="3833914" y="477715"/>
                  <a:pt x="3833812" y="470312"/>
                  <a:pt x="3833812" y="465292"/>
                </a:cubicBezTo>
                <a:cubicBezTo>
                  <a:pt x="3833812" y="455433"/>
                  <a:pt x="3843284" y="443941"/>
                  <a:pt x="3848100" y="436717"/>
                </a:cubicBezTo>
                <a:cubicBezTo>
                  <a:pt x="3849687" y="431954"/>
                  <a:pt x="3850424" y="426817"/>
                  <a:pt x="3852862" y="422429"/>
                </a:cubicBezTo>
                <a:cubicBezTo>
                  <a:pt x="3858421" y="412422"/>
                  <a:pt x="3865562" y="403379"/>
                  <a:pt x="3871912" y="393854"/>
                </a:cubicBezTo>
                <a:lnTo>
                  <a:pt x="3890962" y="365279"/>
                </a:lnTo>
                <a:cubicBezTo>
                  <a:pt x="3896531" y="356925"/>
                  <a:pt x="3900487" y="336704"/>
                  <a:pt x="3900487" y="336704"/>
                </a:cubicBezTo>
                <a:cubicBezTo>
                  <a:pt x="3893023" y="306845"/>
                  <a:pt x="3898934" y="315999"/>
                  <a:pt x="3890962" y="331942"/>
                </a:cubicBezTo>
                <a:cubicBezTo>
                  <a:pt x="3888402" y="337061"/>
                  <a:pt x="3884612" y="341467"/>
                  <a:pt x="3881437" y="346229"/>
                </a:cubicBezTo>
                <a:cubicBezTo>
                  <a:pt x="3873616" y="377517"/>
                  <a:pt x="3881767" y="353987"/>
                  <a:pt x="3867150" y="379567"/>
                </a:cubicBezTo>
                <a:cubicBezTo>
                  <a:pt x="3862170" y="388283"/>
                  <a:pt x="3855836" y="405169"/>
                  <a:pt x="3848100" y="412904"/>
                </a:cubicBezTo>
                <a:cubicBezTo>
                  <a:pt x="3810640" y="450362"/>
                  <a:pt x="3858531" y="389909"/>
                  <a:pt x="3819525" y="436717"/>
                </a:cubicBezTo>
                <a:cubicBezTo>
                  <a:pt x="3802463" y="457191"/>
                  <a:pt x="3815978" y="443811"/>
                  <a:pt x="3805237" y="465292"/>
                </a:cubicBezTo>
                <a:cubicBezTo>
                  <a:pt x="3802677" y="470411"/>
                  <a:pt x="3798887" y="474817"/>
                  <a:pt x="3795712" y="479579"/>
                </a:cubicBezTo>
                <a:cubicBezTo>
                  <a:pt x="3745759" y="469589"/>
                  <a:pt x="3767011" y="471797"/>
                  <a:pt x="3681412" y="479579"/>
                </a:cubicBezTo>
                <a:cubicBezTo>
                  <a:pt x="3676413" y="480033"/>
                  <a:pt x="3672120" y="483842"/>
                  <a:pt x="3667125" y="484342"/>
                </a:cubicBezTo>
                <a:cubicBezTo>
                  <a:pt x="3640225" y="487032"/>
                  <a:pt x="3613150" y="487517"/>
                  <a:pt x="3586162" y="489104"/>
                </a:cubicBezTo>
                <a:cubicBezTo>
                  <a:pt x="3581400" y="490692"/>
                  <a:pt x="3576827" y="493042"/>
                  <a:pt x="3571875" y="493867"/>
                </a:cubicBezTo>
                <a:cubicBezTo>
                  <a:pt x="3522912" y="502028"/>
                  <a:pt x="3522509" y="498129"/>
                  <a:pt x="3467100" y="493867"/>
                </a:cubicBezTo>
                <a:cubicBezTo>
                  <a:pt x="3460750" y="492279"/>
                  <a:pt x="3454319" y="490985"/>
                  <a:pt x="3448050" y="489104"/>
                </a:cubicBezTo>
                <a:cubicBezTo>
                  <a:pt x="3438433" y="486219"/>
                  <a:pt x="3419475" y="479579"/>
                  <a:pt x="3419475" y="479579"/>
                </a:cubicBezTo>
                <a:cubicBezTo>
                  <a:pt x="3385908" y="481554"/>
                  <a:pt x="3340942" y="481951"/>
                  <a:pt x="3305175" y="489104"/>
                </a:cubicBezTo>
                <a:cubicBezTo>
                  <a:pt x="3300252" y="490089"/>
                  <a:pt x="3295650" y="492279"/>
                  <a:pt x="3290887" y="493867"/>
                </a:cubicBezTo>
                <a:cubicBezTo>
                  <a:pt x="3249612" y="492279"/>
                  <a:pt x="3208187" y="492960"/>
                  <a:pt x="3167062" y="489104"/>
                </a:cubicBezTo>
                <a:cubicBezTo>
                  <a:pt x="3157066" y="488167"/>
                  <a:pt x="3138487" y="479579"/>
                  <a:pt x="3138487" y="479579"/>
                </a:cubicBezTo>
                <a:cubicBezTo>
                  <a:pt x="3127375" y="481167"/>
                  <a:pt x="3116088" y="481818"/>
                  <a:pt x="3105150" y="484342"/>
                </a:cubicBezTo>
                <a:cubicBezTo>
                  <a:pt x="3026170" y="502569"/>
                  <a:pt x="3115127" y="487109"/>
                  <a:pt x="3057525" y="498629"/>
                </a:cubicBezTo>
                <a:cubicBezTo>
                  <a:pt x="3031793" y="503775"/>
                  <a:pt x="3032015" y="501520"/>
                  <a:pt x="3009900" y="508154"/>
                </a:cubicBezTo>
                <a:cubicBezTo>
                  <a:pt x="3000283" y="511039"/>
                  <a:pt x="2990850" y="514504"/>
                  <a:pt x="2981325" y="517679"/>
                </a:cubicBezTo>
                <a:cubicBezTo>
                  <a:pt x="2968906" y="521819"/>
                  <a:pt x="2943225" y="527204"/>
                  <a:pt x="2943225" y="527204"/>
                </a:cubicBezTo>
                <a:cubicBezTo>
                  <a:pt x="2883522" y="512280"/>
                  <a:pt x="2958500" y="535561"/>
                  <a:pt x="2914650" y="508154"/>
                </a:cubicBezTo>
                <a:cubicBezTo>
                  <a:pt x="2906136" y="502833"/>
                  <a:pt x="2895600" y="501804"/>
                  <a:pt x="2886075" y="498629"/>
                </a:cubicBezTo>
                <a:lnTo>
                  <a:pt x="2871787" y="493867"/>
                </a:lnTo>
                <a:cubicBezTo>
                  <a:pt x="2792712" y="467509"/>
                  <a:pt x="2862680" y="489224"/>
                  <a:pt x="2652712" y="484342"/>
                </a:cubicBezTo>
                <a:cubicBezTo>
                  <a:pt x="2619055" y="477610"/>
                  <a:pt x="2636579" y="482139"/>
                  <a:pt x="2600325" y="470054"/>
                </a:cubicBezTo>
                <a:cubicBezTo>
                  <a:pt x="2594115" y="467984"/>
                  <a:pt x="2587544" y="467173"/>
                  <a:pt x="2581275" y="465292"/>
                </a:cubicBezTo>
                <a:cubicBezTo>
                  <a:pt x="2571658" y="462407"/>
                  <a:pt x="2552700" y="455767"/>
                  <a:pt x="2552700" y="455767"/>
                </a:cubicBezTo>
                <a:cubicBezTo>
                  <a:pt x="2432975" y="375950"/>
                  <a:pt x="2535571" y="436883"/>
                  <a:pt x="2195512" y="431954"/>
                </a:cubicBezTo>
                <a:cubicBezTo>
                  <a:pt x="2182138" y="433170"/>
                  <a:pt x="2147159" y="432319"/>
                  <a:pt x="2128837" y="441479"/>
                </a:cubicBezTo>
                <a:cubicBezTo>
                  <a:pt x="2123718" y="444039"/>
                  <a:pt x="2120103" y="449616"/>
                  <a:pt x="2114550" y="451004"/>
                </a:cubicBezTo>
                <a:cubicBezTo>
                  <a:pt x="2100604" y="454491"/>
                  <a:pt x="2086046" y="455083"/>
                  <a:pt x="2071687" y="455767"/>
                </a:cubicBezTo>
                <a:cubicBezTo>
                  <a:pt x="2019335" y="458260"/>
                  <a:pt x="1966912" y="458942"/>
                  <a:pt x="1914525" y="460529"/>
                </a:cubicBezTo>
                <a:cubicBezTo>
                  <a:pt x="1873891" y="474075"/>
                  <a:pt x="1916415" y="461256"/>
                  <a:pt x="1824037" y="470054"/>
                </a:cubicBezTo>
                <a:cubicBezTo>
                  <a:pt x="1815979" y="470821"/>
                  <a:pt x="1808162" y="473229"/>
                  <a:pt x="1800225" y="474817"/>
                </a:cubicBezTo>
                <a:cubicBezTo>
                  <a:pt x="1785937" y="473229"/>
                  <a:pt x="1771458" y="472873"/>
                  <a:pt x="1757362" y="470054"/>
                </a:cubicBezTo>
                <a:cubicBezTo>
                  <a:pt x="1747517" y="468085"/>
                  <a:pt x="1738312" y="463704"/>
                  <a:pt x="1728787" y="460529"/>
                </a:cubicBezTo>
                <a:lnTo>
                  <a:pt x="1714500" y="455767"/>
                </a:lnTo>
                <a:cubicBezTo>
                  <a:pt x="1680503" y="458033"/>
                  <a:pt x="1631138" y="460532"/>
                  <a:pt x="1595437" y="465292"/>
                </a:cubicBezTo>
                <a:cubicBezTo>
                  <a:pt x="1587414" y="466362"/>
                  <a:pt x="1579562" y="468467"/>
                  <a:pt x="1571625" y="470054"/>
                </a:cubicBezTo>
                <a:cubicBezTo>
                  <a:pt x="1531484" y="496815"/>
                  <a:pt x="1555977" y="493186"/>
                  <a:pt x="1528762" y="479579"/>
                </a:cubicBezTo>
                <a:cubicBezTo>
                  <a:pt x="1524272" y="477334"/>
                  <a:pt x="1519237" y="476404"/>
                  <a:pt x="1514475" y="474817"/>
                </a:cubicBezTo>
                <a:cubicBezTo>
                  <a:pt x="1473939" y="447793"/>
                  <a:pt x="1497278" y="454503"/>
                  <a:pt x="1443037" y="460529"/>
                </a:cubicBezTo>
                <a:lnTo>
                  <a:pt x="1400175" y="474817"/>
                </a:lnTo>
                <a:lnTo>
                  <a:pt x="1385887" y="479579"/>
                </a:lnTo>
                <a:cubicBezTo>
                  <a:pt x="1373187" y="477992"/>
                  <a:pt x="1360379" y="477107"/>
                  <a:pt x="1347787" y="474817"/>
                </a:cubicBezTo>
                <a:cubicBezTo>
                  <a:pt x="1342848" y="473919"/>
                  <a:pt x="1338520" y="470054"/>
                  <a:pt x="1333500" y="470054"/>
                </a:cubicBezTo>
                <a:cubicBezTo>
                  <a:pt x="1316020" y="470054"/>
                  <a:pt x="1281320" y="476370"/>
                  <a:pt x="1262062" y="479579"/>
                </a:cubicBezTo>
                <a:cubicBezTo>
                  <a:pt x="1257300" y="481167"/>
                  <a:pt x="1252645" y="483124"/>
                  <a:pt x="1247775" y="484342"/>
                </a:cubicBezTo>
                <a:cubicBezTo>
                  <a:pt x="1189690" y="498863"/>
                  <a:pt x="1158737" y="486930"/>
                  <a:pt x="1081087" y="484342"/>
                </a:cubicBezTo>
                <a:cubicBezTo>
                  <a:pt x="1077912" y="479579"/>
                  <a:pt x="1074122" y="475174"/>
                  <a:pt x="1071562" y="470054"/>
                </a:cubicBezTo>
                <a:cubicBezTo>
                  <a:pt x="1068147" y="463225"/>
                  <a:pt x="1063562" y="442816"/>
                  <a:pt x="1062037" y="436717"/>
                </a:cubicBezTo>
                <a:cubicBezTo>
                  <a:pt x="1060450" y="403379"/>
                  <a:pt x="1059937" y="369973"/>
                  <a:pt x="1057275" y="336704"/>
                </a:cubicBezTo>
                <a:cubicBezTo>
                  <a:pt x="1055256" y="311463"/>
                  <a:pt x="1055683" y="316597"/>
                  <a:pt x="1038225" y="322417"/>
                </a:cubicBezTo>
                <a:cubicBezTo>
                  <a:pt x="1036637" y="327179"/>
                  <a:pt x="1033462" y="331684"/>
                  <a:pt x="1033462" y="336704"/>
                </a:cubicBezTo>
                <a:cubicBezTo>
                  <a:pt x="1033462" y="349503"/>
                  <a:pt x="1035121" y="362387"/>
                  <a:pt x="1038225" y="374804"/>
                </a:cubicBezTo>
                <a:cubicBezTo>
                  <a:pt x="1040642" y="384471"/>
                  <a:pt x="1051607" y="399639"/>
                  <a:pt x="1057275" y="408142"/>
                </a:cubicBezTo>
                <a:cubicBezTo>
                  <a:pt x="1071839" y="451837"/>
                  <a:pt x="1047494" y="383819"/>
                  <a:pt x="1076325" y="441479"/>
                </a:cubicBezTo>
                <a:cubicBezTo>
                  <a:pt x="1080815" y="450459"/>
                  <a:pt x="1095591" y="472489"/>
                  <a:pt x="1085850" y="470054"/>
                </a:cubicBezTo>
                <a:lnTo>
                  <a:pt x="1066800" y="465292"/>
                </a:lnTo>
                <a:cubicBezTo>
                  <a:pt x="1048633" y="438040"/>
                  <a:pt x="1065226" y="465057"/>
                  <a:pt x="1047750" y="427192"/>
                </a:cubicBezTo>
                <a:cubicBezTo>
                  <a:pt x="1041800" y="414300"/>
                  <a:pt x="1035050" y="401792"/>
                  <a:pt x="1028700" y="389092"/>
                </a:cubicBezTo>
                <a:cubicBezTo>
                  <a:pt x="1026455" y="384602"/>
                  <a:pt x="1025915" y="379418"/>
                  <a:pt x="1023937" y="374804"/>
                </a:cubicBezTo>
                <a:cubicBezTo>
                  <a:pt x="1021140" y="368279"/>
                  <a:pt x="1017587" y="362104"/>
                  <a:pt x="1014412" y="355754"/>
                </a:cubicBezTo>
                <a:cubicBezTo>
                  <a:pt x="1006385" y="315615"/>
                  <a:pt x="1014913" y="347396"/>
                  <a:pt x="1000125" y="312892"/>
                </a:cubicBezTo>
                <a:cubicBezTo>
                  <a:pt x="998147" y="308278"/>
                  <a:pt x="996741" y="303431"/>
                  <a:pt x="995362" y="298604"/>
                </a:cubicBezTo>
                <a:cubicBezTo>
                  <a:pt x="993564" y="292310"/>
                  <a:pt x="993178" y="285570"/>
                  <a:pt x="990600" y="279554"/>
                </a:cubicBezTo>
                <a:cubicBezTo>
                  <a:pt x="984341" y="264950"/>
                  <a:pt x="976882" y="263093"/>
                  <a:pt x="966787" y="250979"/>
                </a:cubicBezTo>
                <a:cubicBezTo>
                  <a:pt x="963123" y="246582"/>
                  <a:pt x="960437" y="241454"/>
                  <a:pt x="957262" y="236692"/>
                </a:cubicBezTo>
                <a:cubicBezTo>
                  <a:pt x="962652" y="322917"/>
                  <a:pt x="953977" y="288747"/>
                  <a:pt x="971550" y="341467"/>
                </a:cubicBezTo>
                <a:cubicBezTo>
                  <a:pt x="971551" y="341471"/>
                  <a:pt x="981073" y="370039"/>
                  <a:pt x="981075" y="370042"/>
                </a:cubicBezTo>
                <a:cubicBezTo>
                  <a:pt x="989667" y="382930"/>
                  <a:pt x="994082" y="388272"/>
                  <a:pt x="1000125" y="403379"/>
                </a:cubicBezTo>
                <a:cubicBezTo>
                  <a:pt x="1003854" y="412701"/>
                  <a:pt x="1009650" y="431954"/>
                  <a:pt x="1009650" y="431954"/>
                </a:cubicBezTo>
                <a:cubicBezTo>
                  <a:pt x="1011237" y="444654"/>
                  <a:pt x="1014412" y="457255"/>
                  <a:pt x="1014412" y="470054"/>
                </a:cubicBezTo>
                <a:cubicBezTo>
                  <a:pt x="1014412" y="475074"/>
                  <a:pt x="1014520" y="483124"/>
                  <a:pt x="1009650" y="484342"/>
                </a:cubicBezTo>
                <a:cubicBezTo>
                  <a:pt x="1004097" y="485730"/>
                  <a:pt x="1000125" y="477992"/>
                  <a:pt x="995362" y="474817"/>
                </a:cubicBezTo>
                <a:lnTo>
                  <a:pt x="690562" y="479579"/>
                </a:lnTo>
                <a:cubicBezTo>
                  <a:pt x="685544" y="479729"/>
                  <a:pt x="681102" y="482963"/>
                  <a:pt x="676275" y="484342"/>
                </a:cubicBezTo>
                <a:cubicBezTo>
                  <a:pt x="634406" y="496305"/>
                  <a:pt x="677201" y="482445"/>
                  <a:pt x="642937" y="493867"/>
                </a:cubicBezTo>
                <a:cubicBezTo>
                  <a:pt x="593725" y="490692"/>
                  <a:pt x="543944" y="492449"/>
                  <a:pt x="495300" y="484342"/>
                </a:cubicBezTo>
                <a:cubicBezTo>
                  <a:pt x="490348" y="483517"/>
                  <a:pt x="497817" y="474544"/>
                  <a:pt x="500062" y="470054"/>
                </a:cubicBezTo>
                <a:cubicBezTo>
                  <a:pt x="502622" y="464935"/>
                  <a:pt x="507027" y="460886"/>
                  <a:pt x="509587" y="455767"/>
                </a:cubicBezTo>
                <a:cubicBezTo>
                  <a:pt x="517334" y="440273"/>
                  <a:pt x="510226" y="440841"/>
                  <a:pt x="523875" y="427192"/>
                </a:cubicBezTo>
                <a:cubicBezTo>
                  <a:pt x="551390" y="399677"/>
                  <a:pt x="525143" y="438488"/>
                  <a:pt x="552450" y="403379"/>
                </a:cubicBezTo>
                <a:cubicBezTo>
                  <a:pt x="559478" y="394343"/>
                  <a:pt x="565150" y="384329"/>
                  <a:pt x="571500" y="374804"/>
                </a:cubicBezTo>
                <a:cubicBezTo>
                  <a:pt x="574675" y="370042"/>
                  <a:pt x="586638" y="359395"/>
                  <a:pt x="581025" y="360517"/>
                </a:cubicBezTo>
                <a:lnTo>
                  <a:pt x="557212" y="365279"/>
                </a:lnTo>
                <a:cubicBezTo>
                  <a:pt x="550862" y="370042"/>
                  <a:pt x="544665" y="375015"/>
                  <a:pt x="538162" y="379567"/>
                </a:cubicBezTo>
                <a:cubicBezTo>
                  <a:pt x="528784" y="386132"/>
                  <a:pt x="509587" y="398617"/>
                  <a:pt x="509587" y="398617"/>
                </a:cubicBezTo>
                <a:cubicBezTo>
                  <a:pt x="488712" y="429929"/>
                  <a:pt x="509384" y="396205"/>
                  <a:pt x="495300" y="427192"/>
                </a:cubicBezTo>
                <a:cubicBezTo>
                  <a:pt x="489425" y="440118"/>
                  <a:pt x="476250" y="465292"/>
                  <a:pt x="476250" y="465292"/>
                </a:cubicBezTo>
                <a:cubicBezTo>
                  <a:pt x="451419" y="428045"/>
                  <a:pt x="463562" y="452451"/>
                  <a:pt x="471487" y="365279"/>
                </a:cubicBezTo>
                <a:cubicBezTo>
                  <a:pt x="472080" y="358760"/>
                  <a:pt x="474452" y="352523"/>
                  <a:pt x="476250" y="346229"/>
                </a:cubicBezTo>
                <a:cubicBezTo>
                  <a:pt x="479393" y="335229"/>
                  <a:pt x="486509" y="317192"/>
                  <a:pt x="490537" y="308129"/>
                </a:cubicBezTo>
                <a:cubicBezTo>
                  <a:pt x="493420" y="301641"/>
                  <a:pt x="497179" y="295567"/>
                  <a:pt x="500062" y="289079"/>
                </a:cubicBezTo>
                <a:cubicBezTo>
                  <a:pt x="543159" y="192111"/>
                  <a:pt x="478967" y="335805"/>
                  <a:pt x="514350" y="241454"/>
                </a:cubicBezTo>
                <a:cubicBezTo>
                  <a:pt x="516360" y="236095"/>
                  <a:pt x="520700" y="231929"/>
                  <a:pt x="523875" y="227167"/>
                </a:cubicBezTo>
                <a:cubicBezTo>
                  <a:pt x="534678" y="194753"/>
                  <a:pt x="521088" y="234596"/>
                  <a:pt x="538162" y="189067"/>
                </a:cubicBezTo>
                <a:cubicBezTo>
                  <a:pt x="545448" y="169639"/>
                  <a:pt x="540288" y="177013"/>
                  <a:pt x="552450" y="155729"/>
                </a:cubicBezTo>
                <a:cubicBezTo>
                  <a:pt x="555290" y="150759"/>
                  <a:pt x="558800" y="146204"/>
                  <a:pt x="561975" y="141442"/>
                </a:cubicBezTo>
                <a:cubicBezTo>
                  <a:pt x="571884" y="101801"/>
                  <a:pt x="559819" y="140989"/>
                  <a:pt x="576262" y="108104"/>
                </a:cubicBezTo>
                <a:cubicBezTo>
                  <a:pt x="578507" y="103614"/>
                  <a:pt x="584574" y="90267"/>
                  <a:pt x="581025" y="93817"/>
                </a:cubicBezTo>
                <a:cubicBezTo>
                  <a:pt x="576005" y="98838"/>
                  <a:pt x="575022" y="106703"/>
                  <a:pt x="571500" y="112867"/>
                </a:cubicBezTo>
                <a:cubicBezTo>
                  <a:pt x="558068" y="136373"/>
                  <a:pt x="564721" y="118950"/>
                  <a:pt x="547687" y="146204"/>
                </a:cubicBezTo>
                <a:cubicBezTo>
                  <a:pt x="543924" y="152224"/>
                  <a:pt x="541337" y="158904"/>
                  <a:pt x="538162" y="165254"/>
                </a:cubicBezTo>
                <a:cubicBezTo>
                  <a:pt x="532954" y="186090"/>
                  <a:pt x="534944" y="183983"/>
                  <a:pt x="523875" y="203354"/>
                </a:cubicBezTo>
                <a:cubicBezTo>
                  <a:pt x="521035" y="208324"/>
                  <a:pt x="516675" y="212411"/>
                  <a:pt x="514350" y="217642"/>
                </a:cubicBezTo>
                <a:cubicBezTo>
                  <a:pt x="510272" y="226817"/>
                  <a:pt x="508000" y="236692"/>
                  <a:pt x="504825" y="246217"/>
                </a:cubicBezTo>
                <a:cubicBezTo>
                  <a:pt x="503237" y="250979"/>
                  <a:pt x="502847" y="256327"/>
                  <a:pt x="500062" y="260504"/>
                </a:cubicBezTo>
                <a:lnTo>
                  <a:pt x="490537" y="274792"/>
                </a:lnTo>
                <a:cubicBezTo>
                  <a:pt x="488950" y="285904"/>
                  <a:pt x="487062" y="296978"/>
                  <a:pt x="485775" y="308129"/>
                </a:cubicBezTo>
                <a:cubicBezTo>
                  <a:pt x="480986" y="349635"/>
                  <a:pt x="482437" y="381169"/>
                  <a:pt x="471487" y="417667"/>
                </a:cubicBezTo>
                <a:cubicBezTo>
                  <a:pt x="468602" y="427284"/>
                  <a:pt x="465137" y="436717"/>
                  <a:pt x="461962" y="446242"/>
                </a:cubicBezTo>
                <a:cubicBezTo>
                  <a:pt x="460152" y="451672"/>
                  <a:pt x="455612" y="455767"/>
                  <a:pt x="452437" y="460529"/>
                </a:cubicBezTo>
                <a:lnTo>
                  <a:pt x="433387" y="403379"/>
                </a:lnTo>
                <a:cubicBezTo>
                  <a:pt x="430072" y="393435"/>
                  <a:pt x="416205" y="381435"/>
                  <a:pt x="409575" y="374804"/>
                </a:cubicBezTo>
                <a:cubicBezTo>
                  <a:pt x="407987" y="370042"/>
                  <a:pt x="407250" y="364905"/>
                  <a:pt x="404812" y="360517"/>
                </a:cubicBezTo>
                <a:cubicBezTo>
                  <a:pt x="399252" y="350510"/>
                  <a:pt x="391652" y="341758"/>
                  <a:pt x="385762" y="331942"/>
                </a:cubicBezTo>
                <a:cubicBezTo>
                  <a:pt x="381000" y="324004"/>
                  <a:pt x="375908" y="316255"/>
                  <a:pt x="371475" y="308129"/>
                </a:cubicBezTo>
                <a:cubicBezTo>
                  <a:pt x="346210" y="261809"/>
                  <a:pt x="367619" y="295201"/>
                  <a:pt x="347662" y="265267"/>
                </a:cubicBezTo>
                <a:cubicBezTo>
                  <a:pt x="339293" y="240157"/>
                  <a:pt x="348432" y="260475"/>
                  <a:pt x="328612" y="236692"/>
                </a:cubicBezTo>
                <a:cubicBezTo>
                  <a:pt x="324948" y="232295"/>
                  <a:pt x="315039" y="218357"/>
                  <a:pt x="319087" y="222404"/>
                </a:cubicBezTo>
                <a:cubicBezTo>
                  <a:pt x="324700" y="228016"/>
                  <a:pt x="327762" y="235841"/>
                  <a:pt x="333375" y="241454"/>
                </a:cubicBezTo>
                <a:cubicBezTo>
                  <a:pt x="337422" y="245501"/>
                  <a:pt x="343384" y="247176"/>
                  <a:pt x="347662" y="250979"/>
                </a:cubicBezTo>
                <a:cubicBezTo>
                  <a:pt x="396592" y="294473"/>
                  <a:pt x="358099" y="267463"/>
                  <a:pt x="390525" y="289079"/>
                </a:cubicBezTo>
                <a:cubicBezTo>
                  <a:pt x="403535" y="328115"/>
                  <a:pt x="381033" y="267701"/>
                  <a:pt x="423862" y="331942"/>
                </a:cubicBezTo>
                <a:cubicBezTo>
                  <a:pt x="427037" y="336704"/>
                  <a:pt x="430547" y="341259"/>
                  <a:pt x="433387" y="346229"/>
                </a:cubicBezTo>
                <a:cubicBezTo>
                  <a:pt x="436909" y="352393"/>
                  <a:pt x="439149" y="359259"/>
                  <a:pt x="442912" y="365279"/>
                </a:cubicBezTo>
                <a:cubicBezTo>
                  <a:pt x="447119" y="372010"/>
                  <a:pt x="452437" y="377979"/>
                  <a:pt x="457200" y="384329"/>
                </a:cubicBezTo>
                <a:cubicBezTo>
                  <a:pt x="458787" y="392267"/>
                  <a:pt x="459120" y="400563"/>
                  <a:pt x="461962" y="408142"/>
                </a:cubicBezTo>
                <a:cubicBezTo>
                  <a:pt x="463972" y="413501"/>
                  <a:pt x="469477" y="417070"/>
                  <a:pt x="471487" y="422429"/>
                </a:cubicBezTo>
                <a:cubicBezTo>
                  <a:pt x="474329" y="430008"/>
                  <a:pt x="474287" y="438389"/>
                  <a:pt x="476250" y="446242"/>
                </a:cubicBezTo>
                <a:cubicBezTo>
                  <a:pt x="477468" y="451112"/>
                  <a:pt x="479923" y="455629"/>
                  <a:pt x="481012" y="460529"/>
                </a:cubicBezTo>
                <a:cubicBezTo>
                  <a:pt x="483107" y="469955"/>
                  <a:pt x="483881" y="479635"/>
                  <a:pt x="485775" y="489104"/>
                </a:cubicBezTo>
                <a:cubicBezTo>
                  <a:pt x="487059" y="495522"/>
                  <a:pt x="488950" y="501804"/>
                  <a:pt x="490537" y="508154"/>
                </a:cubicBezTo>
                <a:cubicBezTo>
                  <a:pt x="488950" y="512917"/>
                  <a:pt x="490745" y="523152"/>
                  <a:pt x="485775" y="522442"/>
                </a:cubicBezTo>
                <a:cubicBezTo>
                  <a:pt x="474442" y="520823"/>
                  <a:pt x="468306" y="506169"/>
                  <a:pt x="457200" y="503392"/>
                </a:cubicBezTo>
                <a:cubicBezTo>
                  <a:pt x="450850" y="501804"/>
                  <a:pt x="444444" y="500427"/>
                  <a:pt x="438150" y="498629"/>
                </a:cubicBezTo>
                <a:cubicBezTo>
                  <a:pt x="433323" y="497250"/>
                  <a:pt x="428732" y="495085"/>
                  <a:pt x="423862" y="493867"/>
                </a:cubicBezTo>
                <a:cubicBezTo>
                  <a:pt x="410535" y="490535"/>
                  <a:pt x="384230" y="486468"/>
                  <a:pt x="371475" y="484342"/>
                </a:cubicBezTo>
                <a:lnTo>
                  <a:pt x="276225" y="489104"/>
                </a:lnTo>
                <a:cubicBezTo>
                  <a:pt x="235760" y="499998"/>
                  <a:pt x="258455" y="515704"/>
                  <a:pt x="238125" y="531967"/>
                </a:cubicBezTo>
                <a:cubicBezTo>
                  <a:pt x="234205" y="535103"/>
                  <a:pt x="228600" y="535142"/>
                  <a:pt x="223837" y="536729"/>
                </a:cubicBezTo>
                <a:cubicBezTo>
                  <a:pt x="214815" y="530714"/>
                  <a:pt x="186284" y="512456"/>
                  <a:pt x="176212" y="503392"/>
                </a:cubicBezTo>
                <a:cubicBezTo>
                  <a:pt x="160606" y="489346"/>
                  <a:pt x="140945" y="463062"/>
                  <a:pt x="119062" y="455767"/>
                </a:cubicBezTo>
                <a:cubicBezTo>
                  <a:pt x="98566" y="448934"/>
                  <a:pt x="109645" y="452221"/>
                  <a:pt x="85725" y="446242"/>
                </a:cubicBezTo>
                <a:lnTo>
                  <a:pt x="0" y="451004"/>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0" y="6076950"/>
            <a:ext cx="3416300" cy="3067050"/>
          </a:xfrm>
          <a:prstGeom prst="rect">
            <a:avLst/>
          </a:prstGeom>
          <a:noFill/>
          <a:ln w="1905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custDataLst>
              <p:tags r:id="rId2"/>
            </p:custDataLst>
          </p:nvPr>
        </p:nvSpPr>
        <p:spPr>
          <a:xfrm>
            <a:off x="0" y="3035300"/>
            <a:ext cx="3416300" cy="3041650"/>
          </a:xfrm>
          <a:prstGeom prst="rect">
            <a:avLst/>
          </a:prstGeom>
          <a:noFill/>
          <a:ln w="1905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custDataLst>
              <p:tags r:id="rId3"/>
            </p:custDataLst>
          </p:nvPr>
        </p:nvSpPr>
        <p:spPr>
          <a:xfrm>
            <a:off x="0" y="-1"/>
            <a:ext cx="3448050" cy="3035300"/>
          </a:xfrm>
          <a:prstGeom prst="rect">
            <a:avLst/>
          </a:prstGeom>
          <a:solidFill>
            <a:schemeClr val="bg1"/>
          </a:solidFill>
          <a:ln w="19050" cap="flat" cmpd="sng" algn="ctr">
            <a:solidFill>
              <a:schemeClr val="tx1"/>
            </a:solidFill>
            <a:prstDash val="dash"/>
            <a:round/>
            <a:headEnd type="none" w="med" len="med"/>
            <a:tailEnd type="none" w="med" len="med"/>
          </a:ln>
          <a:effectLst>
            <a:outerShdw dir="5400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custDataLst>
              <p:tags r:id="rId4"/>
            </p:custDataLst>
          </p:nvPr>
        </p:nvSpPr>
        <p:spPr>
          <a:xfrm>
            <a:off x="3441700" y="0"/>
            <a:ext cx="3403600" cy="3035300"/>
          </a:xfrm>
          <a:prstGeom prst="rect">
            <a:avLst/>
          </a:prstGeom>
          <a:solidFill>
            <a:schemeClr val="bg1"/>
          </a:solidFill>
          <a:ln w="1905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custDataLst>
              <p:tags r:id="rId5"/>
            </p:custDataLst>
          </p:nvPr>
        </p:nvSpPr>
        <p:spPr>
          <a:xfrm>
            <a:off x="3416300" y="3041650"/>
            <a:ext cx="3416300" cy="3035300"/>
          </a:xfrm>
          <a:prstGeom prst="rect">
            <a:avLst/>
          </a:prstGeom>
          <a:solidFill>
            <a:schemeClr val="bg1"/>
          </a:solidFill>
          <a:ln w="1905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custDataLst>
              <p:tags r:id="rId6"/>
            </p:custDataLst>
          </p:nvPr>
        </p:nvSpPr>
        <p:spPr>
          <a:xfrm>
            <a:off x="3416300" y="6076950"/>
            <a:ext cx="3416300" cy="3067050"/>
          </a:xfrm>
          <a:prstGeom prst="rect">
            <a:avLst/>
          </a:prstGeom>
          <a:solidFill>
            <a:schemeClr val="bg1"/>
          </a:solidFill>
          <a:ln w="1905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Triangle isocèle 20"/>
          <p:cNvSpPr/>
          <p:nvPr>
            <p:custDataLst>
              <p:tags r:id="rId7"/>
            </p:custDataLst>
          </p:nvPr>
        </p:nvSpPr>
        <p:spPr>
          <a:xfrm>
            <a:off x="0" y="549910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Triangle isocèle 21"/>
          <p:cNvSpPr/>
          <p:nvPr>
            <p:custDataLst>
              <p:tags r:id="rId8"/>
            </p:custDataLst>
          </p:nvPr>
        </p:nvSpPr>
        <p:spPr>
          <a:xfrm flipH="1">
            <a:off x="0" y="245745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Triangle isocèle 22"/>
          <p:cNvSpPr/>
          <p:nvPr>
            <p:custDataLst>
              <p:tags r:id="rId9"/>
            </p:custDataLst>
          </p:nvPr>
        </p:nvSpPr>
        <p:spPr>
          <a:xfrm>
            <a:off x="3390900" y="245745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Triangle isocèle 23"/>
          <p:cNvSpPr/>
          <p:nvPr>
            <p:custDataLst>
              <p:tags r:id="rId10"/>
            </p:custDataLst>
          </p:nvPr>
        </p:nvSpPr>
        <p:spPr>
          <a:xfrm>
            <a:off x="3390900" y="549910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Triangle isocèle 24"/>
          <p:cNvSpPr/>
          <p:nvPr>
            <p:custDataLst>
              <p:tags r:id="rId11"/>
            </p:custDataLst>
          </p:nvPr>
        </p:nvSpPr>
        <p:spPr>
          <a:xfrm>
            <a:off x="-38098" y="856615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Triangle isocèle 25"/>
          <p:cNvSpPr/>
          <p:nvPr>
            <p:custDataLst>
              <p:tags r:id="rId12"/>
            </p:custDataLst>
          </p:nvPr>
        </p:nvSpPr>
        <p:spPr>
          <a:xfrm>
            <a:off x="3416300" y="856615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Triangle isocèle 26"/>
          <p:cNvSpPr/>
          <p:nvPr>
            <p:custDataLst>
              <p:tags r:id="rId13"/>
            </p:custDataLst>
          </p:nvPr>
        </p:nvSpPr>
        <p:spPr>
          <a:xfrm rot="16200000">
            <a:off x="1635125" y="122872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Triangle isocèle 27"/>
          <p:cNvSpPr/>
          <p:nvPr>
            <p:custDataLst>
              <p:tags r:id="rId14"/>
            </p:custDataLst>
          </p:nvPr>
        </p:nvSpPr>
        <p:spPr>
          <a:xfrm rot="16200000">
            <a:off x="1609725" y="430212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Triangle isocèle 28"/>
          <p:cNvSpPr/>
          <p:nvPr>
            <p:custDataLst>
              <p:tags r:id="rId15"/>
            </p:custDataLst>
          </p:nvPr>
        </p:nvSpPr>
        <p:spPr>
          <a:xfrm rot="16200000">
            <a:off x="1597026" y="733742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Triangle isocèle 29"/>
          <p:cNvSpPr/>
          <p:nvPr>
            <p:custDataLst>
              <p:tags r:id="rId16"/>
            </p:custDataLst>
          </p:nvPr>
        </p:nvSpPr>
        <p:spPr>
          <a:xfrm rot="16200000">
            <a:off x="5026024" y="729932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riangle isocèle 30"/>
          <p:cNvSpPr/>
          <p:nvPr>
            <p:custDataLst>
              <p:tags r:id="rId17"/>
            </p:custDataLst>
          </p:nvPr>
        </p:nvSpPr>
        <p:spPr>
          <a:xfrm rot="16200000">
            <a:off x="5026025" y="426402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Triangle isocèle 31"/>
          <p:cNvSpPr/>
          <p:nvPr>
            <p:custDataLst>
              <p:tags r:id="rId18"/>
            </p:custDataLst>
          </p:nvPr>
        </p:nvSpPr>
        <p:spPr>
          <a:xfrm rot="16200000">
            <a:off x="5026025" y="122872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Triangle isocèle 32"/>
          <p:cNvSpPr/>
          <p:nvPr>
            <p:custDataLst>
              <p:tags r:id="rId19"/>
            </p:custDataLst>
          </p:nvPr>
        </p:nvSpPr>
        <p:spPr>
          <a:xfrm rot="5400000">
            <a:off x="-1228725" y="126682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Triangle isocèle 33"/>
          <p:cNvSpPr/>
          <p:nvPr>
            <p:custDataLst>
              <p:tags r:id="rId20"/>
            </p:custDataLst>
          </p:nvPr>
        </p:nvSpPr>
        <p:spPr>
          <a:xfrm rot="5400000">
            <a:off x="2187576" y="7299324"/>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Triangle isocèle 34"/>
          <p:cNvSpPr/>
          <p:nvPr>
            <p:custDataLst>
              <p:tags r:id="rId21"/>
            </p:custDataLst>
          </p:nvPr>
        </p:nvSpPr>
        <p:spPr>
          <a:xfrm rot="5400000">
            <a:off x="-1228725" y="730567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Triangle isocèle 35"/>
          <p:cNvSpPr/>
          <p:nvPr>
            <p:custDataLst>
              <p:tags r:id="rId22"/>
            </p:custDataLst>
          </p:nvPr>
        </p:nvSpPr>
        <p:spPr>
          <a:xfrm rot="5400000">
            <a:off x="2187575" y="4264024"/>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Triangle isocèle 36"/>
          <p:cNvSpPr/>
          <p:nvPr>
            <p:custDataLst>
              <p:tags r:id="rId23"/>
            </p:custDataLst>
          </p:nvPr>
        </p:nvSpPr>
        <p:spPr>
          <a:xfrm rot="5400000">
            <a:off x="2212975" y="1266825"/>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Triangle isocèle 37"/>
          <p:cNvSpPr/>
          <p:nvPr>
            <p:custDataLst>
              <p:tags r:id="rId24"/>
            </p:custDataLst>
          </p:nvPr>
        </p:nvSpPr>
        <p:spPr>
          <a:xfrm rot="5400000">
            <a:off x="-1228725" y="4264024"/>
            <a:ext cx="30353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Triangle isocèle 38"/>
          <p:cNvSpPr/>
          <p:nvPr>
            <p:custDataLst>
              <p:tags r:id="rId25"/>
            </p:custDataLst>
          </p:nvPr>
        </p:nvSpPr>
        <p:spPr>
          <a:xfrm rot="10800000" flipH="1">
            <a:off x="31750" y="-1"/>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Triangle isocèle 39"/>
          <p:cNvSpPr/>
          <p:nvPr>
            <p:custDataLst>
              <p:tags r:id="rId26"/>
            </p:custDataLst>
          </p:nvPr>
        </p:nvSpPr>
        <p:spPr>
          <a:xfrm rot="10800000" flipH="1">
            <a:off x="3403600" y="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Triangle isocèle 40"/>
          <p:cNvSpPr/>
          <p:nvPr>
            <p:custDataLst>
              <p:tags r:id="rId27"/>
            </p:custDataLst>
          </p:nvPr>
        </p:nvSpPr>
        <p:spPr>
          <a:xfrm rot="10800000" flipH="1">
            <a:off x="31750" y="304165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Triangle isocèle 41"/>
          <p:cNvSpPr/>
          <p:nvPr>
            <p:custDataLst>
              <p:tags r:id="rId28"/>
            </p:custDataLst>
          </p:nvPr>
        </p:nvSpPr>
        <p:spPr>
          <a:xfrm rot="10800000" flipH="1">
            <a:off x="3473450" y="304165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Triangle isocèle 42"/>
          <p:cNvSpPr/>
          <p:nvPr>
            <p:custDataLst>
              <p:tags r:id="rId29"/>
            </p:custDataLst>
          </p:nvPr>
        </p:nvSpPr>
        <p:spPr>
          <a:xfrm rot="10800000" flipH="1">
            <a:off x="31750" y="6070599"/>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Triangle isocèle 43"/>
          <p:cNvSpPr/>
          <p:nvPr>
            <p:custDataLst>
              <p:tags r:id="rId30"/>
            </p:custDataLst>
          </p:nvPr>
        </p:nvSpPr>
        <p:spPr>
          <a:xfrm rot="10800000" flipH="1">
            <a:off x="3448050" y="6076950"/>
            <a:ext cx="3441700" cy="577850"/>
          </a:xfrm>
          <a:prstGeom prst="triangle">
            <a:avLst/>
          </a:prstGeom>
          <a:noFill/>
          <a:ln w="12700" cap="flat" cmpd="sng" algn="ctr">
            <a:solidFill>
              <a:schemeClr val="tx1"/>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2</a:t>
            </a:fld>
            <a:endParaRPr lang="en-US"/>
          </a:p>
        </p:txBody>
      </p:sp>
      <p:sp>
        <p:nvSpPr>
          <p:cNvPr id="7" name="Titre 1"/>
          <p:cNvSpPr txBox="1">
            <a:spLocks/>
          </p:cNvSpPr>
          <p:nvPr>
            <p:custDataLst>
              <p:tags r:id="rId2"/>
            </p:custDataLst>
          </p:nvPr>
        </p:nvSpPr>
        <p:spPr>
          <a:xfrm>
            <a:off x="155831" y="200337"/>
            <a:ext cx="5485210" cy="115781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u="none" strike="noStrike" kern="1200" cap="none" spc="0" normalizeH="0" baseline="0" noProof="0" dirty="0">
                <a:ln>
                  <a:noFill/>
                </a:ln>
                <a:solidFill>
                  <a:schemeClr val="tx1"/>
                </a:solidFill>
                <a:effectLst/>
                <a:uLnTx/>
                <a:uFillTx/>
                <a:latin typeface="Times New Roman" pitchFamily="18" charset="0"/>
                <a:ea typeface="+mj-ea"/>
                <a:cs typeface="+mj-cs"/>
              </a:rPr>
              <a:t>Table des </a:t>
            </a:r>
            <a:r>
              <a:rPr kumimoji="0" lang="en-US" sz="4400" b="0" u="none" strike="noStrike" kern="1200" cap="none" spc="0" normalizeH="0" baseline="0" noProof="0" dirty="0" err="1">
                <a:ln>
                  <a:noFill/>
                </a:ln>
                <a:solidFill>
                  <a:schemeClr val="tx1"/>
                </a:solidFill>
                <a:effectLst/>
                <a:uLnTx/>
                <a:uFillTx/>
                <a:latin typeface="Times New Roman" pitchFamily="18" charset="0"/>
                <a:ea typeface="+mj-ea"/>
                <a:cs typeface="+mj-cs"/>
              </a:rPr>
              <a:t>matières</a:t>
            </a:r>
            <a:endParaRPr kumimoji="0" lang="fr-CA" sz="4400" b="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graphicFrame>
        <p:nvGraphicFramePr>
          <p:cNvPr id="8" name="Tableau 7"/>
          <p:cNvGraphicFramePr>
            <a:graphicFrameLocks noGrp="1"/>
          </p:cNvGraphicFramePr>
          <p:nvPr>
            <p:custDataLst>
              <p:tags r:id="rId3"/>
            </p:custDataLst>
            <p:extLst>
              <p:ext uri="{D42A27DB-BD31-4B8C-83A1-F6EECF244321}">
                <p14:modId xmlns:p14="http://schemas.microsoft.com/office/powerpoint/2010/main" val="3700490531"/>
              </p:ext>
            </p:extLst>
          </p:nvPr>
        </p:nvGraphicFramePr>
        <p:xfrm>
          <a:off x="309282" y="3048000"/>
          <a:ext cx="6347012" cy="2595880"/>
        </p:xfrm>
        <a:graphic>
          <a:graphicData uri="http://schemas.openxmlformats.org/drawingml/2006/table">
            <a:tbl>
              <a:tblPr firstRow="1" bandRow="1">
                <a:tableStyleId>{BC89EF96-8CEA-46FF-86C4-4CE0E7609802}</a:tableStyleId>
              </a:tblPr>
              <a:tblGrid>
                <a:gridCol w="4894730">
                  <a:extLst>
                    <a:ext uri="{9D8B030D-6E8A-4147-A177-3AD203B41FA5}">
                      <a16:colId xmlns:a16="http://schemas.microsoft.com/office/drawing/2014/main" val="20000"/>
                    </a:ext>
                  </a:extLst>
                </a:gridCol>
                <a:gridCol w="1452282">
                  <a:extLst>
                    <a:ext uri="{9D8B030D-6E8A-4147-A177-3AD203B41FA5}">
                      <a16:colId xmlns:a16="http://schemas.microsoft.com/office/drawing/2014/main" val="20001"/>
                    </a:ext>
                  </a:extLst>
                </a:gridCol>
              </a:tblGrid>
              <a:tr h="370840">
                <a:tc gridSpan="2">
                  <a:txBody>
                    <a:bodyPr/>
                    <a:lstStyle/>
                    <a:p>
                      <a:pPr algn="ctr"/>
                      <a:r>
                        <a:rPr lang="fr-CA" b="0" dirty="0"/>
                        <a:t>GUIDE</a:t>
                      </a:r>
                      <a:r>
                        <a:rPr lang="fr-CA" b="0" baseline="0" dirty="0"/>
                        <a:t> DE L’ENSEIGNANT</a:t>
                      </a:r>
                      <a:endParaRPr lang="fr-CA" b="0" dirty="0"/>
                    </a:p>
                  </a:txBody>
                  <a:tcPr/>
                </a:tc>
                <a:tc hMerge="1">
                  <a:txBody>
                    <a:bodyPr/>
                    <a:lstStyle/>
                    <a:p>
                      <a:pPr algn="ctr"/>
                      <a:endParaRPr lang="fr-CA" b="0" dirty="0"/>
                    </a:p>
                  </a:txBody>
                  <a:tcPr/>
                </a:tc>
                <a:extLst>
                  <a:ext uri="{0D108BD9-81ED-4DB2-BD59-A6C34878D82A}">
                    <a16:rowId xmlns:a16="http://schemas.microsoft.com/office/drawing/2014/main" val="10000"/>
                  </a:ext>
                </a:extLst>
              </a:tr>
              <a:tr h="370840">
                <a:tc>
                  <a:txBody>
                    <a:bodyPr/>
                    <a:lstStyle/>
                    <a:p>
                      <a:r>
                        <a:rPr lang="fr-CA" b="0" dirty="0"/>
                        <a:t>Résumé</a:t>
                      </a:r>
                      <a:r>
                        <a:rPr lang="fr-CA" b="0" baseline="0" dirty="0"/>
                        <a:t> des activités</a:t>
                      </a:r>
                      <a:endParaRPr lang="fr-CA" b="0" dirty="0"/>
                    </a:p>
                  </a:txBody>
                  <a:tcPr/>
                </a:tc>
                <a:tc>
                  <a:txBody>
                    <a:bodyPr/>
                    <a:lstStyle/>
                    <a:p>
                      <a:pPr algn="ctr"/>
                      <a:r>
                        <a:rPr lang="fr-CA" b="0" dirty="0"/>
                        <a:t>page 3</a:t>
                      </a:r>
                    </a:p>
                  </a:txBody>
                  <a:tcPr/>
                </a:tc>
                <a:extLst>
                  <a:ext uri="{0D108BD9-81ED-4DB2-BD59-A6C34878D82A}">
                    <a16:rowId xmlns:a16="http://schemas.microsoft.com/office/drawing/2014/main" val="10001"/>
                  </a:ext>
                </a:extLst>
              </a:tr>
              <a:tr h="370840">
                <a:tc>
                  <a:txBody>
                    <a:bodyPr/>
                    <a:lstStyle/>
                    <a:p>
                      <a:r>
                        <a:rPr lang="fr-CA" dirty="0"/>
                        <a:t>Thème</a:t>
                      </a:r>
                      <a:r>
                        <a:rPr lang="fr-CA" baseline="0" dirty="0"/>
                        <a:t> </a:t>
                      </a:r>
                      <a:r>
                        <a:rPr lang="fr-CA" dirty="0"/>
                        <a:t>1 : Les graines et la plantation</a:t>
                      </a:r>
                    </a:p>
                  </a:txBody>
                  <a:tcPr/>
                </a:tc>
                <a:tc>
                  <a:txBody>
                    <a:bodyPr/>
                    <a:lstStyle/>
                    <a:p>
                      <a:pPr algn="ctr"/>
                      <a:r>
                        <a:rPr lang="fr-CA" dirty="0"/>
                        <a:t>pages 4</a:t>
                      </a:r>
                      <a:r>
                        <a:rPr lang="fr-CA" baseline="0" dirty="0"/>
                        <a:t>-5</a:t>
                      </a:r>
                      <a:endParaRPr lang="fr-CA"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Thème 2 : Les parties des plantes</a:t>
                      </a:r>
                    </a:p>
                  </a:txBody>
                  <a:tcPr/>
                </a:tc>
                <a:tc>
                  <a:txBody>
                    <a:bodyPr/>
                    <a:lstStyle/>
                    <a:p>
                      <a:pPr algn="ctr"/>
                      <a:r>
                        <a:rPr lang="fr-CA" b="0" dirty="0"/>
                        <a:t>pages 6-7</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Fiche théorique : la capillarité</a:t>
                      </a:r>
                    </a:p>
                  </a:txBody>
                  <a:tcPr/>
                </a:tc>
                <a:tc>
                  <a:txBody>
                    <a:bodyPr/>
                    <a:lstStyle/>
                    <a:p>
                      <a:pPr algn="ctr"/>
                      <a:r>
                        <a:rPr lang="fr-CA" b="0" dirty="0"/>
                        <a:t>page 8</a:t>
                      </a:r>
                    </a:p>
                  </a:txBody>
                  <a:tcPr/>
                </a:tc>
                <a:extLst>
                  <a:ext uri="{0D108BD9-81ED-4DB2-BD59-A6C34878D82A}">
                    <a16:rowId xmlns:a16="http://schemas.microsoft.com/office/drawing/2014/main" val="10004"/>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b="0" dirty="0"/>
                        <a:t>GUIDE</a:t>
                      </a:r>
                      <a:r>
                        <a:rPr lang="fr-CA" b="0" baseline="0" dirty="0"/>
                        <a:t> DE L’ÉLÈVE</a:t>
                      </a:r>
                      <a:endParaRPr lang="fr-CA" dirty="0"/>
                    </a:p>
                  </a:txBody>
                  <a:tcPr/>
                </a:tc>
                <a:tc hMerge="1">
                  <a:txBody>
                    <a:bodyPr/>
                    <a:lstStyle/>
                    <a:p>
                      <a:pPr algn="ctr"/>
                      <a:endParaRPr lang="fr-CA" b="0" dirty="0"/>
                    </a:p>
                  </a:txBody>
                  <a:tcPr/>
                </a:tc>
                <a:extLst>
                  <a:ext uri="{0D108BD9-81ED-4DB2-BD59-A6C34878D82A}">
                    <a16:rowId xmlns:a16="http://schemas.microsoft.com/office/drawing/2014/main" val="10005"/>
                  </a:ext>
                </a:extLst>
              </a:tr>
              <a:tr h="370840">
                <a:tc>
                  <a:txBody>
                    <a:bodyPr/>
                    <a:lstStyle/>
                    <a:p>
                      <a:r>
                        <a:rPr lang="fr-CA" dirty="0"/>
                        <a:t>Pièces jointes</a:t>
                      </a:r>
                    </a:p>
                  </a:txBody>
                  <a:tcPr/>
                </a:tc>
                <a:tc>
                  <a:txBody>
                    <a:bodyPr/>
                    <a:lstStyle/>
                    <a:p>
                      <a:pPr algn="ctr"/>
                      <a:r>
                        <a:rPr lang="fr-CA" b="0" dirty="0"/>
                        <a:t>Page 9</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3219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3</a:t>
            </a:fld>
            <a:endParaRPr lang="en-US"/>
          </a:p>
        </p:txBody>
      </p:sp>
      <p:sp>
        <p:nvSpPr>
          <p:cNvPr id="6" name="Title 3"/>
          <p:cNvSpPr>
            <a:spLocks noGrp="1"/>
          </p:cNvSpPr>
          <p:nvPr>
            <p:ph type="title"/>
            <p:custDataLst>
              <p:tags r:id="rId2"/>
            </p:custDataLst>
          </p:nvPr>
        </p:nvSpPr>
        <p:spPr>
          <a:xfrm>
            <a:off x="103279" y="353277"/>
            <a:ext cx="4625596" cy="871396"/>
          </a:xfrm>
        </p:spPr>
        <p:txBody>
          <a:bodyPr/>
          <a:lstStyle/>
          <a:p>
            <a:pPr algn="l"/>
            <a:r>
              <a:rPr lang="en-US" sz="4000" dirty="0"/>
              <a:t>Résumé des </a:t>
            </a:r>
            <a:r>
              <a:rPr lang="en-US" sz="4000" dirty="0" err="1"/>
              <a:t>activités</a:t>
            </a:r>
            <a:endParaRPr lang="en-US" sz="4000" dirty="0"/>
          </a:p>
        </p:txBody>
      </p:sp>
      <p:graphicFrame>
        <p:nvGraphicFramePr>
          <p:cNvPr id="7" name="Tableau 6"/>
          <p:cNvGraphicFramePr>
            <a:graphicFrameLocks noGrp="1"/>
          </p:cNvGraphicFramePr>
          <p:nvPr>
            <p:custDataLst>
              <p:tags r:id="rId3"/>
            </p:custDataLst>
            <p:extLst>
              <p:ext uri="{D42A27DB-BD31-4B8C-83A1-F6EECF244321}">
                <p14:modId xmlns:p14="http://schemas.microsoft.com/office/powerpoint/2010/main" val="1286647328"/>
              </p:ext>
            </p:extLst>
          </p:nvPr>
        </p:nvGraphicFramePr>
        <p:xfrm>
          <a:off x="62638" y="2375040"/>
          <a:ext cx="6690695" cy="4127360"/>
        </p:xfrm>
        <a:graphic>
          <a:graphicData uri="http://schemas.openxmlformats.org/drawingml/2006/table">
            <a:tbl>
              <a:tblPr firstRow="1" bandRow="1">
                <a:tableStyleId>{5C22544A-7EE6-4342-B048-85BDC9FD1C3A}</a:tableStyleId>
              </a:tblPr>
              <a:tblGrid>
                <a:gridCol w="1718538">
                  <a:extLst>
                    <a:ext uri="{9D8B030D-6E8A-4147-A177-3AD203B41FA5}">
                      <a16:colId xmlns:a16="http://schemas.microsoft.com/office/drawing/2014/main" val="20000"/>
                    </a:ext>
                  </a:extLst>
                </a:gridCol>
                <a:gridCol w="3718672">
                  <a:extLst>
                    <a:ext uri="{9D8B030D-6E8A-4147-A177-3AD203B41FA5}">
                      <a16:colId xmlns:a16="http://schemas.microsoft.com/office/drawing/2014/main" val="20001"/>
                    </a:ext>
                  </a:extLst>
                </a:gridCol>
                <a:gridCol w="1253485">
                  <a:extLst>
                    <a:ext uri="{9D8B030D-6E8A-4147-A177-3AD203B41FA5}">
                      <a16:colId xmlns:a16="http://schemas.microsoft.com/office/drawing/2014/main" val="20002"/>
                    </a:ext>
                  </a:extLst>
                </a:gridCol>
              </a:tblGrid>
              <a:tr h="457060">
                <a:tc>
                  <a:txBody>
                    <a:bodyPr/>
                    <a:lstStyle/>
                    <a:p>
                      <a:pPr algn="ctr"/>
                      <a:r>
                        <a:rPr lang="fr-CA" sz="1200" dirty="0"/>
                        <a:t>Activité</a:t>
                      </a:r>
                    </a:p>
                  </a:txBody>
                  <a:tcPr/>
                </a:tc>
                <a:tc>
                  <a:txBody>
                    <a:bodyPr/>
                    <a:lstStyle/>
                    <a:p>
                      <a:pPr algn="ctr"/>
                      <a:r>
                        <a:rPr lang="fr-CA" sz="1200" dirty="0"/>
                        <a:t>Description</a:t>
                      </a:r>
                    </a:p>
                  </a:txBody>
                  <a:tcPr/>
                </a:tc>
                <a:tc>
                  <a:txBody>
                    <a:bodyPr/>
                    <a:lstStyle/>
                    <a:p>
                      <a:pPr algn="ctr"/>
                      <a:r>
                        <a:rPr lang="fr-CA" sz="1200" dirty="0"/>
                        <a:t>Durée</a:t>
                      </a:r>
                    </a:p>
                  </a:txBody>
                  <a:tcPr/>
                </a:tc>
                <a:extLst>
                  <a:ext uri="{0D108BD9-81ED-4DB2-BD59-A6C34878D82A}">
                    <a16:rowId xmlns:a16="http://schemas.microsoft.com/office/drawing/2014/main" val="10000"/>
                  </a:ext>
                </a:extLst>
              </a:tr>
              <a:tr h="457200">
                <a:tc gridSpan="3">
                  <a:txBody>
                    <a:bodyPr/>
                    <a:lstStyle/>
                    <a:p>
                      <a:pPr algn="ctr"/>
                      <a:r>
                        <a:rPr lang="fr-CA" sz="1200" b="1" dirty="0"/>
                        <a:t>Thème 1 : Les graines et la plantation</a:t>
                      </a:r>
                    </a:p>
                  </a:txBody>
                  <a:tcPr anchor="ctr"/>
                </a:tc>
                <a:tc hMerge="1">
                  <a:txBody>
                    <a:bodyPr/>
                    <a:lstStyle/>
                    <a:p>
                      <a:endParaRPr lang="fr-CA"/>
                    </a:p>
                  </a:txBody>
                  <a:tcPr/>
                </a:tc>
                <a:tc hMerge="1">
                  <a:txBody>
                    <a:bodyPr/>
                    <a:lstStyle/>
                    <a:p>
                      <a:endParaRPr lang="fr-CA" sz="1200" dirty="0"/>
                    </a:p>
                  </a:txBody>
                  <a:tcPr/>
                </a:tc>
                <a:extLst>
                  <a:ext uri="{0D108BD9-81ED-4DB2-BD59-A6C34878D82A}">
                    <a16:rowId xmlns:a16="http://schemas.microsoft.com/office/drawing/2014/main" val="10001"/>
                  </a:ext>
                </a:extLst>
              </a:tr>
              <a:tr h="48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t>Amorce </a:t>
                      </a:r>
                    </a:p>
                  </a:txBody>
                  <a:tcPr anchor="ctr"/>
                </a:tc>
                <a:tc>
                  <a:txBody>
                    <a:bodyPr/>
                    <a:lstStyle/>
                    <a:p>
                      <a:r>
                        <a:rPr lang="fr-CA" sz="1200" dirty="0"/>
                        <a:t>Les</a:t>
                      </a:r>
                      <a:r>
                        <a:rPr lang="fr-CA" sz="1200" baseline="0" dirty="0"/>
                        <a:t> graines</a:t>
                      </a:r>
                      <a:endParaRPr lang="fr-CA" sz="1200" dirty="0"/>
                    </a:p>
                  </a:txBody>
                  <a:tcPr anchor="ctr"/>
                </a:tc>
                <a:tc>
                  <a:txBody>
                    <a:bodyPr/>
                    <a:lstStyle/>
                    <a:p>
                      <a:r>
                        <a:rPr lang="fr-CA" sz="1200" dirty="0"/>
                        <a:t>5-10 minutes</a:t>
                      </a:r>
                    </a:p>
                  </a:txBody>
                  <a:tcPr anchor="ctr"/>
                </a:tc>
                <a:extLst>
                  <a:ext uri="{0D108BD9-81ED-4DB2-BD59-A6C34878D82A}">
                    <a16:rowId xmlns:a16="http://schemas.microsoft.com/office/drawing/2014/main" val="10002"/>
                  </a:ext>
                </a:extLst>
              </a:tr>
              <a:tr h="444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t>Plantation</a:t>
                      </a:r>
                    </a:p>
                  </a:txBody>
                  <a:tcPr anchor="ctr"/>
                </a:tc>
                <a:tc>
                  <a:txBody>
                    <a:bodyPr/>
                    <a:lstStyle/>
                    <a:p>
                      <a:r>
                        <a:rPr lang="fr-CA" sz="1200" dirty="0"/>
                        <a:t>Semence</a:t>
                      </a:r>
                      <a:r>
                        <a:rPr lang="fr-CA" sz="1200" baseline="0" dirty="0"/>
                        <a:t> de haricot dans berlingot décoré</a:t>
                      </a:r>
                      <a:endParaRPr lang="fr-CA" sz="1200" dirty="0"/>
                    </a:p>
                  </a:txBody>
                  <a:tcPr anchor="ctr"/>
                </a:tc>
                <a:tc>
                  <a:txBody>
                    <a:bodyPr/>
                    <a:lstStyle/>
                    <a:p>
                      <a:r>
                        <a:rPr lang="fr-CA" sz="1200" dirty="0"/>
                        <a:t>30+ minutes</a:t>
                      </a:r>
                    </a:p>
                  </a:txBody>
                  <a:tcPr anchor="ctr"/>
                </a:tc>
                <a:extLst>
                  <a:ext uri="{0D108BD9-81ED-4DB2-BD59-A6C34878D82A}">
                    <a16:rowId xmlns:a16="http://schemas.microsoft.com/office/drawing/2014/main" val="10003"/>
                  </a:ext>
                </a:extLst>
              </a:tr>
              <a:tr h="457200">
                <a:tc gridSpan="3">
                  <a:txBody>
                    <a:bodyPr/>
                    <a:lstStyle/>
                    <a:p>
                      <a:pPr algn="ctr"/>
                      <a:r>
                        <a:rPr lang="fr-CA" sz="1200" b="1" dirty="0"/>
                        <a:t>Thème 2 : Les parties</a:t>
                      </a:r>
                      <a:r>
                        <a:rPr lang="fr-CA" sz="1200" b="1" baseline="0" dirty="0"/>
                        <a:t> des plantes</a:t>
                      </a:r>
                      <a:endParaRPr lang="fr-CA" sz="1200" b="1" dirty="0"/>
                    </a:p>
                  </a:txBody>
                  <a:tcPr anchor="ctr"/>
                </a:tc>
                <a:tc hMerge="1">
                  <a:txBody>
                    <a:bodyPr/>
                    <a:lstStyle/>
                    <a:p>
                      <a:endParaRPr lang="fr-CA"/>
                    </a:p>
                  </a:txBody>
                  <a:tcPr/>
                </a:tc>
                <a:tc hMerge="1">
                  <a:txBody>
                    <a:bodyPr/>
                    <a:lstStyle/>
                    <a:p>
                      <a:endParaRPr lang="fr-CA" sz="1200" dirty="0"/>
                    </a:p>
                  </a:txBody>
                  <a:tcPr/>
                </a:tc>
                <a:extLst>
                  <a:ext uri="{0D108BD9-81ED-4DB2-BD59-A6C34878D82A}">
                    <a16:rowId xmlns:a16="http://schemas.microsoft.com/office/drawing/2014/main" val="10004"/>
                  </a:ext>
                </a:extLst>
              </a:tr>
              <a:tr h="469900">
                <a:tc>
                  <a:txBody>
                    <a:bodyPr/>
                    <a:lstStyle/>
                    <a:p>
                      <a:r>
                        <a:rPr lang="fr-CA" sz="1200" dirty="0"/>
                        <a:t>Amorce</a:t>
                      </a:r>
                    </a:p>
                  </a:txBody>
                  <a:tcPr anchor="ctr"/>
                </a:tc>
                <a:tc>
                  <a:txBody>
                    <a:bodyPr/>
                    <a:lstStyle/>
                    <a:p>
                      <a:r>
                        <a:rPr lang="fr-CA" sz="1200" dirty="0"/>
                        <a:t>Qu’est-ce qu’un plante</a:t>
                      </a:r>
                    </a:p>
                  </a:txBody>
                  <a:tcPr anchor="ctr"/>
                </a:tc>
                <a:tc>
                  <a:txBody>
                    <a:bodyPr/>
                    <a:lstStyle/>
                    <a:p>
                      <a:r>
                        <a:rPr lang="fr-CA" sz="1200" dirty="0"/>
                        <a:t>15+</a:t>
                      </a:r>
                      <a:r>
                        <a:rPr lang="fr-CA" sz="1200" baseline="0" dirty="0"/>
                        <a:t> </a:t>
                      </a:r>
                      <a:r>
                        <a:rPr lang="fr-CA" sz="1200" dirty="0"/>
                        <a:t>minutes</a:t>
                      </a:r>
                    </a:p>
                  </a:txBody>
                  <a:tcPr anchor="ctr"/>
                </a:tc>
                <a:extLst>
                  <a:ext uri="{0D108BD9-81ED-4DB2-BD59-A6C34878D82A}">
                    <a16:rowId xmlns:a16="http://schemas.microsoft.com/office/drawing/2014/main" val="10005"/>
                  </a:ext>
                </a:extLst>
              </a:tr>
              <a:tr h="444500">
                <a:tc>
                  <a:txBody>
                    <a:bodyPr/>
                    <a:lstStyle/>
                    <a:p>
                      <a:r>
                        <a:rPr lang="fr-CA" sz="1200" dirty="0"/>
                        <a:t>Les parties de la plante</a:t>
                      </a:r>
                    </a:p>
                  </a:txBody>
                  <a:tcPr anchor="ctr"/>
                </a:tc>
                <a:tc>
                  <a:txBody>
                    <a:bodyPr/>
                    <a:lstStyle/>
                    <a:p>
                      <a:r>
                        <a:rPr lang="fr-CA" sz="1200" dirty="0"/>
                        <a:t>Activité de coloriage</a:t>
                      </a:r>
                    </a:p>
                  </a:txBody>
                  <a:tcPr anchor="ctr"/>
                </a:tc>
                <a:tc>
                  <a:txBody>
                    <a:bodyPr/>
                    <a:lstStyle/>
                    <a:p>
                      <a:r>
                        <a:rPr lang="fr-CA" sz="1200" dirty="0"/>
                        <a:t>15+</a:t>
                      </a:r>
                      <a:r>
                        <a:rPr lang="fr-CA" sz="1200" baseline="0" dirty="0"/>
                        <a:t> </a:t>
                      </a:r>
                      <a:r>
                        <a:rPr lang="fr-CA" sz="1200" dirty="0"/>
                        <a:t>minutes</a:t>
                      </a:r>
                    </a:p>
                  </a:txBody>
                  <a:tcPr anchor="ctr"/>
                </a:tc>
                <a:extLst>
                  <a:ext uri="{0D108BD9-81ED-4DB2-BD59-A6C34878D82A}">
                    <a16:rowId xmlns:a16="http://schemas.microsoft.com/office/drawing/2014/main" val="10006"/>
                  </a:ext>
                </a:extLst>
              </a:tr>
              <a:tr h="444500">
                <a:tc>
                  <a:txBody>
                    <a:bodyPr/>
                    <a:lstStyle/>
                    <a:p>
                      <a:r>
                        <a:rPr lang="fr-CA" sz="1200" dirty="0"/>
                        <a:t>La capillarité</a:t>
                      </a:r>
                      <a:r>
                        <a:rPr lang="fr-CA" sz="1200" baseline="0" dirty="0"/>
                        <a:t> 1</a:t>
                      </a:r>
                      <a:endParaRPr lang="fr-CA" sz="1200" dirty="0"/>
                    </a:p>
                  </a:txBody>
                  <a:tcPr anchor="ctr"/>
                </a:tc>
                <a:tc>
                  <a:txBody>
                    <a:bodyPr/>
                    <a:lstStyle/>
                    <a:p>
                      <a:r>
                        <a:rPr lang="fr-CA" sz="1200" dirty="0"/>
                        <a:t>Le papier essuie-tout</a:t>
                      </a:r>
                    </a:p>
                  </a:txBody>
                  <a:tcPr anchor="ctr"/>
                </a:tc>
                <a:tc>
                  <a:txBody>
                    <a:bodyPr/>
                    <a:lstStyle/>
                    <a:p>
                      <a:r>
                        <a:rPr lang="fr-CA" sz="1200" dirty="0"/>
                        <a:t>5 minutes</a:t>
                      </a:r>
                    </a:p>
                  </a:txBody>
                  <a:tcPr anchor="ctr"/>
                </a:tc>
                <a:extLst>
                  <a:ext uri="{0D108BD9-81ED-4DB2-BD59-A6C34878D82A}">
                    <a16:rowId xmlns:a16="http://schemas.microsoft.com/office/drawing/2014/main" val="10007"/>
                  </a:ext>
                </a:extLst>
              </a:tr>
              <a:tr h="469900">
                <a:tc>
                  <a:txBody>
                    <a:bodyPr/>
                    <a:lstStyle/>
                    <a:p>
                      <a:r>
                        <a:rPr lang="fr-CA" sz="1200" dirty="0"/>
                        <a:t>La capillarité 2</a:t>
                      </a:r>
                    </a:p>
                  </a:txBody>
                  <a:tcPr anchor="ctr"/>
                </a:tc>
                <a:tc>
                  <a:txBody>
                    <a:bodyPr/>
                    <a:lstStyle/>
                    <a:p>
                      <a:r>
                        <a:rPr lang="fr-CA" sz="1200" dirty="0"/>
                        <a:t>Les fleurs de papier</a:t>
                      </a:r>
                    </a:p>
                  </a:txBody>
                  <a:tcPr anchor="ctr"/>
                </a:tc>
                <a:tc>
                  <a:txBody>
                    <a:bodyPr/>
                    <a:lstStyle/>
                    <a:p>
                      <a:r>
                        <a:rPr lang="fr-CA" sz="1200" dirty="0"/>
                        <a:t>15+minutes</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3894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4</a:t>
            </a:fld>
            <a:endParaRPr lang="en-US"/>
          </a:p>
        </p:txBody>
      </p:sp>
      <p:sp>
        <p:nvSpPr>
          <p:cNvPr id="12" name="Content Placeholder 4"/>
          <p:cNvSpPr>
            <a:spLocks noGrp="1"/>
          </p:cNvSpPr>
          <p:nvPr>
            <p:ph sz="half" idx="1"/>
            <p:custDataLst>
              <p:tags r:id="rId2"/>
            </p:custDataLst>
          </p:nvPr>
        </p:nvSpPr>
        <p:spPr>
          <a:xfrm>
            <a:off x="2378504" y="2132330"/>
            <a:ext cx="4255527" cy="6553834"/>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50000"/>
              </a:lnSpc>
              <a:spcBef>
                <a:spcPts val="600"/>
              </a:spcBef>
              <a:buNone/>
            </a:pPr>
            <a:r>
              <a:rPr lang="fr-CA" sz="1600" i="1" dirty="0">
                <a:latin typeface="Times New Roman"/>
                <a:cs typeface="Times New Roman"/>
              </a:rPr>
              <a:t>Amorce</a:t>
            </a:r>
            <a:endParaRPr lang="fr-CA" sz="1600" dirty="0">
              <a:latin typeface="Times New Roman"/>
              <a:cs typeface="Times New Roman"/>
            </a:endParaRPr>
          </a:p>
          <a:p>
            <a:pPr marL="0" indent="0" algn="just">
              <a:lnSpc>
                <a:spcPct val="150000"/>
              </a:lnSpc>
              <a:spcBef>
                <a:spcPts val="600"/>
              </a:spcBef>
              <a:buNone/>
            </a:pPr>
            <a:r>
              <a:rPr lang="fr-CA" sz="1000" dirty="0">
                <a:latin typeface="Times New Roman"/>
                <a:cs typeface="Times New Roman"/>
              </a:rPr>
              <a:t>Poser la question : </a:t>
            </a:r>
            <a:r>
              <a:rPr lang="fr-CA" sz="1000" i="1" dirty="0">
                <a:latin typeface="Times New Roman"/>
                <a:cs typeface="Times New Roman"/>
              </a:rPr>
              <a:t>Comment une plante fait-elle pour se reproduire/faire des bébés ? </a:t>
            </a:r>
            <a:r>
              <a:rPr lang="fr-CA" sz="1000" dirty="0">
                <a:latin typeface="Times New Roman"/>
                <a:cs typeface="Times New Roman"/>
              </a:rPr>
              <a:t>Ou encore : </a:t>
            </a:r>
            <a:r>
              <a:rPr lang="fr-CA" sz="1000" i="1" dirty="0">
                <a:latin typeface="Times New Roman"/>
                <a:cs typeface="Times New Roman"/>
              </a:rPr>
              <a:t>Que doit-on faire si on veut avoir une plante dans notre jardin ? </a:t>
            </a:r>
            <a:r>
              <a:rPr lang="fr-CA" sz="1000" u="sng" dirty="0">
                <a:latin typeface="Times New Roman"/>
                <a:cs typeface="Times New Roman"/>
              </a:rPr>
              <a:t>Réponse</a:t>
            </a:r>
            <a:r>
              <a:rPr lang="fr-CA" sz="1000" dirty="0">
                <a:latin typeface="Times New Roman"/>
                <a:cs typeface="Times New Roman"/>
              </a:rPr>
              <a:t> : planter une graine. Poser alors la question : </a:t>
            </a:r>
            <a:r>
              <a:rPr lang="fr-CA" sz="1000" i="1" dirty="0">
                <a:latin typeface="Times New Roman"/>
                <a:cs typeface="Times New Roman"/>
              </a:rPr>
              <a:t>D’où provient la graine ? </a:t>
            </a:r>
            <a:r>
              <a:rPr lang="fr-CA" sz="1000" u="sng" dirty="0">
                <a:latin typeface="Times New Roman"/>
                <a:cs typeface="Times New Roman"/>
              </a:rPr>
              <a:t>Réponse</a:t>
            </a:r>
            <a:r>
              <a:rPr lang="fr-CA" sz="1000" dirty="0">
                <a:latin typeface="Times New Roman"/>
                <a:cs typeface="Times New Roman"/>
              </a:rPr>
              <a:t> : de la plante elle-même. </a:t>
            </a:r>
          </a:p>
          <a:p>
            <a:pPr marL="0" indent="0" algn="just">
              <a:lnSpc>
                <a:spcPct val="150000"/>
              </a:lnSpc>
              <a:spcBef>
                <a:spcPts val="600"/>
              </a:spcBef>
              <a:buNone/>
            </a:pPr>
            <a:r>
              <a:rPr lang="fr-CA" sz="1000" dirty="0">
                <a:latin typeface="Times New Roman"/>
                <a:cs typeface="Times New Roman"/>
              </a:rPr>
              <a:t>Expliquer aux élèves que les graines se trouvent la plupart du temps à l</a:t>
            </a:r>
            <a:r>
              <a:rPr lang="fr-CA" altLang="ja-JP" sz="1000" dirty="0">
                <a:latin typeface="Times New Roman"/>
                <a:cs typeface="Times New Roman"/>
              </a:rPr>
              <a:t>’</a:t>
            </a:r>
            <a:r>
              <a:rPr lang="fr-CA" sz="1000" dirty="0">
                <a:latin typeface="Times New Roman"/>
                <a:cs typeface="Times New Roman"/>
              </a:rPr>
              <a:t>intérieur du fruit. L’exemple de la pomme est bien connu. Demandez aux enfants d’en trouver d’autres. Est-ce qu’il y a aussi des graines dans les légumes ?  </a:t>
            </a:r>
          </a:p>
          <a:p>
            <a:pPr marL="0" indent="0" algn="just">
              <a:lnSpc>
                <a:spcPct val="150000"/>
              </a:lnSpc>
              <a:spcBef>
                <a:spcPts val="600"/>
              </a:spcBef>
              <a:buNone/>
            </a:pPr>
            <a:r>
              <a:rPr lang="fr-CA" sz="1600" i="1" dirty="0">
                <a:latin typeface="Times New Roman"/>
                <a:cs typeface="Times New Roman"/>
              </a:rPr>
              <a:t>Pourquoi les graines ?</a:t>
            </a:r>
          </a:p>
          <a:p>
            <a:pPr marL="0" indent="0" algn="just">
              <a:lnSpc>
                <a:spcPct val="150000"/>
              </a:lnSpc>
              <a:spcBef>
                <a:spcPts val="600"/>
              </a:spcBef>
              <a:buNone/>
            </a:pPr>
            <a:r>
              <a:rPr lang="fr-CA" sz="1000" dirty="0">
                <a:latin typeface="Times New Roman"/>
                <a:cs typeface="Times New Roman"/>
              </a:rPr>
              <a:t>Contrairement à ce qu</a:t>
            </a:r>
            <a:r>
              <a:rPr lang="fr-CA" altLang="ja-JP" sz="1000" dirty="0">
                <a:latin typeface="Times New Roman"/>
                <a:cs typeface="Times New Roman"/>
              </a:rPr>
              <a:t>’</a:t>
            </a:r>
            <a:r>
              <a:rPr lang="fr-CA" sz="1000" dirty="0">
                <a:latin typeface="Times New Roman"/>
                <a:cs typeface="Times New Roman"/>
              </a:rPr>
              <a:t>on pourrait croire, les plantes ne font pas des fruits pour nous faire plaisir, mais bien pour y cacher leurs graines. Comme la plante ne peut pas se déplacer, elle doit trouver des trucs pour aller déposer ses « bébés » un peu partout. </a:t>
            </a:r>
          </a:p>
          <a:p>
            <a:pPr marL="0" indent="0" algn="just">
              <a:lnSpc>
                <a:spcPct val="150000"/>
              </a:lnSpc>
              <a:spcBef>
                <a:spcPts val="600"/>
              </a:spcBef>
              <a:buNone/>
            </a:pPr>
            <a:r>
              <a:rPr lang="fr-CA" sz="1000" dirty="0">
                <a:latin typeface="Times New Roman"/>
                <a:cs typeface="Times New Roman"/>
              </a:rPr>
              <a:t>S’il est vrai que certaines plantes utilisent le vent pour disséminer leur semence (érables, pissenlit), que d</a:t>
            </a:r>
            <a:r>
              <a:rPr lang="fr-CA" altLang="ja-JP" sz="1000" dirty="0">
                <a:latin typeface="Times New Roman"/>
                <a:cs typeface="Times New Roman"/>
              </a:rPr>
              <a:t>’</a:t>
            </a:r>
            <a:r>
              <a:rPr lang="fr-CA" sz="1000" dirty="0">
                <a:latin typeface="Times New Roman"/>
                <a:cs typeface="Times New Roman"/>
              </a:rPr>
              <a:t>autres s'accrochent au passage ( bardanes) et que d</a:t>
            </a:r>
            <a:r>
              <a:rPr lang="fr-CA" altLang="ja-JP" sz="1000" dirty="0">
                <a:latin typeface="Times New Roman"/>
                <a:cs typeface="Times New Roman"/>
              </a:rPr>
              <a:t>’</a:t>
            </a:r>
            <a:r>
              <a:rPr lang="fr-CA" sz="1000" dirty="0">
                <a:latin typeface="Times New Roman"/>
                <a:cs typeface="Times New Roman"/>
              </a:rPr>
              <a:t>autres encore expulsent violemment leurs graines (concombres sauvages, vesse-de-loup), la plupart attirent les animaux avec leurs fruits charnus et font voyager leurs graines à travers leur système digestif !</a:t>
            </a:r>
          </a:p>
          <a:p>
            <a:pPr marL="0" indent="0" algn="just">
              <a:lnSpc>
                <a:spcPct val="150000"/>
              </a:lnSpc>
              <a:spcBef>
                <a:spcPts val="600"/>
              </a:spcBef>
              <a:buNone/>
            </a:pPr>
            <a:r>
              <a:rPr lang="fr-CA" sz="1000" dirty="0">
                <a:latin typeface="Times New Roman"/>
                <a:cs typeface="Times New Roman"/>
              </a:rPr>
              <a:t>L'écureuil ne sait pas qu</a:t>
            </a:r>
            <a:r>
              <a:rPr lang="fr-CA" altLang="ja-JP" sz="1000" dirty="0">
                <a:latin typeface="Times New Roman"/>
                <a:cs typeface="Times New Roman"/>
              </a:rPr>
              <a:t>’</a:t>
            </a:r>
            <a:r>
              <a:rPr lang="fr-CA" sz="1000" dirty="0">
                <a:latin typeface="Times New Roman"/>
                <a:cs typeface="Times New Roman"/>
              </a:rPr>
              <a:t>il contribue à replanter la forêt, mais l'humain oui. C</a:t>
            </a:r>
            <a:r>
              <a:rPr lang="fr-CA" altLang="ja-JP" sz="1000" dirty="0">
                <a:latin typeface="Times New Roman"/>
                <a:cs typeface="Times New Roman"/>
              </a:rPr>
              <a:t>’</a:t>
            </a:r>
            <a:r>
              <a:rPr lang="fr-CA" sz="1000" dirty="0">
                <a:latin typeface="Times New Roman"/>
                <a:cs typeface="Times New Roman"/>
              </a:rPr>
              <a:t>est pourquoi des jardiniers ont récolté pour nous de graines de différentes plantes pour nous permettre de les planter où on veut. Dans un jardin, dans un pot, dans une plate-bande ou dans un berlingot !</a:t>
            </a:r>
          </a:p>
          <a:p>
            <a:pPr marL="0" indent="0" algn="ctr">
              <a:lnSpc>
                <a:spcPct val="150000"/>
              </a:lnSpc>
              <a:spcBef>
                <a:spcPts val="600"/>
              </a:spcBef>
              <a:buNone/>
            </a:pPr>
            <a:r>
              <a:rPr lang="fr-CA" sz="1600" b="1" dirty="0">
                <a:latin typeface="Times New Roman"/>
                <a:cs typeface="Times New Roman"/>
              </a:rPr>
              <a:t>Voir images en pièces jointes (pages 11 à 15).</a:t>
            </a:r>
          </a:p>
          <a:p>
            <a:pPr marL="0" indent="0" algn="just">
              <a:lnSpc>
                <a:spcPct val="150000"/>
              </a:lnSpc>
              <a:spcBef>
                <a:spcPts val="600"/>
              </a:spcBef>
              <a:buNone/>
            </a:pPr>
            <a:endParaRPr lang="fr-CA" sz="1000" dirty="0">
              <a:latin typeface="Times New Roman"/>
              <a:cs typeface="Times New Roman"/>
            </a:endParaRPr>
          </a:p>
        </p:txBody>
      </p:sp>
      <p:sp>
        <p:nvSpPr>
          <p:cNvPr id="9" name="Title 3"/>
          <p:cNvSpPr txBox="1">
            <a:spLocks/>
          </p:cNvSpPr>
          <p:nvPr>
            <p:custDataLst>
              <p:tags r:id="rId3"/>
            </p:custDataLst>
          </p:nvPr>
        </p:nvSpPr>
        <p:spPr>
          <a:xfrm>
            <a:off x="69256" y="489357"/>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800" dirty="0">
                <a:latin typeface="Times New Roman" pitchFamily="18" charset="0"/>
              </a:rPr>
              <a:t>1. La plantation</a:t>
            </a:r>
          </a:p>
        </p:txBody>
      </p:sp>
      <p:sp>
        <p:nvSpPr>
          <p:cNvPr id="7" name="Rectangle 6"/>
          <p:cNvSpPr/>
          <p:nvPr>
            <p:custDataLst>
              <p:tags r:id="rId4"/>
            </p:custDataLst>
          </p:nvPr>
        </p:nvSpPr>
        <p:spPr>
          <a:xfrm>
            <a:off x="69256" y="6234211"/>
            <a:ext cx="2142697" cy="2451953"/>
          </a:xfrm>
          <a:prstGeom prst="rect">
            <a:avLst/>
          </a:prstGeom>
          <a:solidFill>
            <a:schemeClr val="accent1">
              <a:lumMod val="60000"/>
              <a:lumOff val="40000"/>
            </a:schemeClr>
          </a:solidFill>
        </p:spPr>
        <p:txBody>
          <a:bodyPr wrap="square">
            <a:spAutoFit/>
          </a:bodyPr>
          <a:lstStyle/>
          <a:p>
            <a:pPr algn="ctr">
              <a:spcBef>
                <a:spcPts val="1400"/>
              </a:spcBef>
            </a:pPr>
            <a:r>
              <a:rPr lang="fr-CA" sz="1100" i="1" dirty="0">
                <a:latin typeface="Times New Roman"/>
                <a:ea typeface="ＭＳ Ｐゴシック" charset="0"/>
                <a:cs typeface="Times New Roman"/>
                <a:sym typeface="Times" charset="0"/>
              </a:rPr>
              <a:t>Graine, pépin ou noyau ?</a:t>
            </a:r>
          </a:p>
          <a:p>
            <a:pPr algn="just">
              <a:spcBef>
                <a:spcPts val="1400"/>
              </a:spcBef>
            </a:pPr>
            <a:r>
              <a:rPr lang="fr-CA" sz="1000" dirty="0">
                <a:latin typeface="Times New Roman"/>
                <a:ea typeface="ＭＳ Ｐゴシック" charset="0"/>
                <a:cs typeface="Times New Roman"/>
                <a:sym typeface="Times" charset="0"/>
              </a:rPr>
              <a:t>La </a:t>
            </a:r>
            <a:r>
              <a:rPr lang="fr-CA" sz="1000" b="1" dirty="0">
                <a:latin typeface="Times New Roman"/>
                <a:ea typeface="ＭＳ Ｐゴシック" charset="0"/>
                <a:cs typeface="Times New Roman"/>
                <a:sym typeface="Times" charset="0"/>
              </a:rPr>
              <a:t>graine</a:t>
            </a:r>
            <a:r>
              <a:rPr lang="fr-CA" sz="1000" dirty="0">
                <a:latin typeface="Times New Roman"/>
                <a:ea typeface="ＭＳ Ｐゴシック" charset="0"/>
                <a:cs typeface="Times New Roman"/>
                <a:sym typeface="Times" charset="0"/>
              </a:rPr>
              <a:t> est composée d'un embryon et de réserves nutritives, entourés par une enveloppe protectrice.</a:t>
            </a:r>
          </a:p>
          <a:p>
            <a:pPr algn="just">
              <a:spcBef>
                <a:spcPts val="1200"/>
              </a:spcBef>
            </a:pPr>
            <a:r>
              <a:rPr lang="fr-CA" sz="1000" b="1" dirty="0">
                <a:latin typeface="Times New Roman"/>
                <a:ea typeface="ＭＳ Ｐゴシック" charset="0"/>
                <a:cs typeface="Times New Roman"/>
                <a:sym typeface="Times" charset="0"/>
              </a:rPr>
              <a:t>Pépin</a:t>
            </a:r>
            <a:r>
              <a:rPr lang="fr-CA" sz="1000" dirty="0">
                <a:latin typeface="Times New Roman"/>
                <a:ea typeface="ＭＳ Ｐゴシック" charset="0"/>
                <a:cs typeface="Times New Roman"/>
                <a:sym typeface="Times" charset="0"/>
              </a:rPr>
              <a:t> est le nom donné à chacune des graines d'une baie (ex. : raisin), d'une </a:t>
            </a:r>
            <a:r>
              <a:rPr lang="fr-CA" sz="1000" dirty="0" err="1">
                <a:latin typeface="Times New Roman"/>
                <a:ea typeface="ＭＳ Ｐゴシック" charset="0"/>
                <a:cs typeface="Times New Roman"/>
                <a:sym typeface="Times" charset="0"/>
              </a:rPr>
              <a:t>hespéridée</a:t>
            </a:r>
            <a:r>
              <a:rPr lang="fr-CA" sz="1000" dirty="0">
                <a:latin typeface="Times New Roman"/>
                <a:ea typeface="ＭＳ Ｐゴシック" charset="0"/>
                <a:cs typeface="Times New Roman"/>
                <a:sym typeface="Times" charset="0"/>
              </a:rPr>
              <a:t> (ex. : orange) ou d'un fruit </a:t>
            </a:r>
            <a:r>
              <a:rPr lang="fr-CA" sz="1000" dirty="0" err="1">
                <a:latin typeface="Times New Roman"/>
                <a:ea typeface="ＭＳ Ｐゴシック" charset="0"/>
                <a:cs typeface="Times New Roman"/>
                <a:sym typeface="Times" charset="0"/>
              </a:rPr>
              <a:t>pomacé</a:t>
            </a:r>
            <a:r>
              <a:rPr lang="fr-CA" sz="1000" dirty="0">
                <a:latin typeface="Times New Roman"/>
                <a:ea typeface="ＭＳ Ｐゴシック" charset="0"/>
                <a:cs typeface="Times New Roman"/>
                <a:sym typeface="Times" charset="0"/>
              </a:rPr>
              <a:t> (ex. : pomme).</a:t>
            </a:r>
          </a:p>
          <a:p>
            <a:pPr algn="just">
              <a:spcBef>
                <a:spcPts val="1400"/>
              </a:spcBef>
            </a:pPr>
            <a:r>
              <a:rPr lang="fr-CA" sz="1000" dirty="0">
                <a:latin typeface="Times New Roman"/>
                <a:ea typeface="ＭＳ Ｐゴシック" charset="0"/>
                <a:cs typeface="Times New Roman"/>
                <a:sym typeface="Times" charset="0"/>
              </a:rPr>
              <a:t>Le </a:t>
            </a:r>
            <a:r>
              <a:rPr lang="fr-CA" sz="1000" b="1" dirty="0">
                <a:latin typeface="Times New Roman"/>
                <a:ea typeface="ＭＳ Ｐゴシック" charset="0"/>
                <a:cs typeface="Times New Roman"/>
                <a:sym typeface="Times" charset="0"/>
              </a:rPr>
              <a:t>noyau</a:t>
            </a:r>
            <a:r>
              <a:rPr lang="fr-CA" sz="1000" dirty="0">
                <a:latin typeface="Times New Roman"/>
                <a:ea typeface="ＭＳ Ｐゴシック" charset="0"/>
                <a:cs typeface="Times New Roman"/>
                <a:sym typeface="Times" charset="0"/>
              </a:rPr>
              <a:t> est l'enveloppe dure qui entoure la graine de certains fruits charnus (pêche, prune, cerise, abricot, olive, avocat... ).</a:t>
            </a:r>
            <a:endParaRPr lang="fr-CA" sz="1000" dirty="0">
              <a:latin typeface="Times New Roman"/>
              <a:cs typeface="Times New Roman"/>
            </a:endParaRPr>
          </a:p>
        </p:txBody>
      </p:sp>
      <p:graphicFrame>
        <p:nvGraphicFramePr>
          <p:cNvPr id="10" name="Group 11"/>
          <p:cNvGraphicFramePr>
            <a:graphicFrameLocks noGrp="1"/>
          </p:cNvGraphicFramePr>
          <p:nvPr>
            <p:custDataLst>
              <p:tags r:id="rId5"/>
            </p:custDataLst>
          </p:nvPr>
        </p:nvGraphicFramePr>
        <p:xfrm>
          <a:off x="69256" y="1569750"/>
          <a:ext cx="2142698" cy="2349500"/>
        </p:xfrm>
        <a:graphic>
          <a:graphicData uri="http://schemas.openxmlformats.org/drawingml/2006/table">
            <a:tbl>
              <a:tblPr/>
              <a:tblGrid>
                <a:gridCol w="414983">
                  <a:extLst>
                    <a:ext uri="{9D8B030D-6E8A-4147-A177-3AD203B41FA5}">
                      <a16:colId xmlns:a16="http://schemas.microsoft.com/office/drawing/2014/main" val="20000"/>
                    </a:ext>
                  </a:extLst>
                </a:gridCol>
                <a:gridCol w="1727715">
                  <a:extLst>
                    <a:ext uri="{9D8B030D-6E8A-4147-A177-3AD203B41FA5}">
                      <a16:colId xmlns:a16="http://schemas.microsoft.com/office/drawing/2014/main" val="20001"/>
                    </a:ext>
                  </a:extLst>
                </a:gridCol>
              </a:tblGrid>
              <a:tr h="292100">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r>
                        <a:rPr kumimoji="0" lang="fr-CA" sz="1400" b="0" i="0" u="none" strike="noStrike" cap="none" normalizeH="0" baseline="0" noProof="0" dirty="0">
                          <a:ln>
                            <a:noFill/>
                          </a:ln>
                          <a:solidFill>
                            <a:srgbClr val="FFFFFF"/>
                          </a:solidFill>
                          <a:effectLst/>
                          <a:latin typeface="Times New Roman"/>
                          <a:ea typeface="Times New Roman Bold" charset="0"/>
                          <a:cs typeface="Times New Roman"/>
                          <a:sym typeface="Times New Roman Bold" charset="0"/>
                        </a:rPr>
                        <a:t>Matériel nécessaire</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7FD13B"/>
                    </a:solidFill>
                  </a:tcPr>
                </a:tc>
                <a:tc hMerge="1">
                  <a:txBody>
                    <a:bodyPr/>
                    <a:lstStyle/>
                    <a:p>
                      <a:endParaRPr lang="en-US"/>
                    </a:p>
                  </a:txBody>
                  <a:tcPr/>
                </a:tc>
                <a:extLst>
                  <a:ext uri="{0D108BD9-81ED-4DB2-BD59-A6C34878D82A}">
                    <a16:rowId xmlns:a16="http://schemas.microsoft.com/office/drawing/2014/main" val="10000"/>
                  </a:ext>
                </a:extLst>
              </a:tr>
              <a:tr h="238125">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Pour la classe</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E4F5D6"/>
                    </a:solidFill>
                  </a:tcPr>
                </a:tc>
                <a:tc hMerge="1">
                  <a:txBody>
                    <a:bodyPr/>
                    <a:lstStyle/>
                    <a:p>
                      <a:endParaRPr lang="en-US"/>
                    </a:p>
                  </a:txBody>
                  <a:tcPr/>
                </a:tc>
                <a:extLst>
                  <a:ext uri="{0D108BD9-81ED-4DB2-BD59-A6C34878D82A}">
                    <a16:rowId xmlns:a16="http://schemas.microsoft.com/office/drawing/2014/main" val="10001"/>
                  </a:ext>
                </a:extLst>
              </a:tr>
              <a:tr h="292100">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endParaRPr kumimoji="0" lang="en-US" sz="1000" b="0" i="0" u="none" strike="noStrike" cap="none" normalizeH="0" baseline="0" dirty="0">
                        <a:ln>
                          <a:noFill/>
                        </a:ln>
                        <a:solidFill>
                          <a:schemeClr val="tx1"/>
                        </a:solidFill>
                        <a:effectLst/>
                        <a:latin typeface="Times New Roman"/>
                        <a:ea typeface="ヒラギノ明朝 ProN W3" charset="0"/>
                        <a:cs typeface="Times New Roman"/>
                        <a:sym typeface="Times New Roman"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Berlingots de lait vides </a:t>
                      </a:r>
                    </a:p>
                    <a:p>
                      <a:pPr marL="0" marR="0" lvl="0" indent="0" algn="l"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(1 par élève)</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extLst>
                  <a:ext uri="{0D108BD9-81ED-4DB2-BD59-A6C34878D82A}">
                    <a16:rowId xmlns:a16="http://schemas.microsoft.com/office/drawing/2014/main" val="10002"/>
                  </a:ext>
                </a:extLst>
              </a:tr>
              <a:tr h="279400">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endParaRPr kumimoji="0" lang="en-US" sz="1000" b="0" i="0" u="none" strike="noStrike" cap="none" normalizeH="0" baseline="0" dirty="0">
                        <a:ln>
                          <a:noFill/>
                        </a:ln>
                        <a:solidFill>
                          <a:schemeClr val="tx1"/>
                        </a:solidFill>
                        <a:effectLst/>
                        <a:latin typeface="Times New Roman"/>
                        <a:ea typeface="ヒラギノ明朝 ProN W3" charset="0"/>
                        <a:cs typeface="Times New Roman"/>
                        <a:sym typeface="Times New Roman"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Terre à semis</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extLst>
                  <a:ext uri="{0D108BD9-81ED-4DB2-BD59-A6C34878D82A}">
                    <a16:rowId xmlns:a16="http://schemas.microsoft.com/office/drawing/2014/main" val="10003"/>
                  </a:ext>
                </a:extLst>
              </a:tr>
              <a:tr h="220663">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r>
                        <a:rPr kumimoji="0" lang="en-US" sz="1000" b="0" i="0" u="none" strike="noStrike" cap="none" normalizeH="0" baseline="0" dirty="0">
                          <a:ln>
                            <a:noFill/>
                          </a:ln>
                          <a:solidFill>
                            <a:schemeClr val="tx1"/>
                          </a:solidFill>
                          <a:effectLst/>
                          <a:latin typeface="Times New Roman"/>
                          <a:ea typeface="ヒラギノ明朝 ProN W3" charset="0"/>
                          <a:cs typeface="Times New Roman"/>
                          <a:sym typeface="Times New Roman" charset="0"/>
                        </a:rPr>
                        <a:t>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Bac de travail</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extLst>
                  <a:ext uri="{0D108BD9-81ED-4DB2-BD59-A6C34878D82A}">
                    <a16:rowId xmlns:a16="http://schemas.microsoft.com/office/drawing/2014/main" val="10004"/>
                  </a:ext>
                </a:extLst>
              </a:tr>
              <a:tr h="396875">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endParaRPr kumimoji="0" lang="en-US" sz="1000" b="0" i="0" u="none" strike="noStrike" cap="none" normalizeH="0" baseline="0" dirty="0">
                        <a:ln>
                          <a:noFill/>
                        </a:ln>
                        <a:solidFill>
                          <a:schemeClr val="tx1"/>
                        </a:solidFill>
                        <a:effectLst/>
                        <a:latin typeface="Times New Roman"/>
                        <a:ea typeface="ヒラギノ明朝 ProN W3" charset="0"/>
                        <a:cs typeface="Times New Roman"/>
                        <a:sym typeface="Times New Roman"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Graines d’haricot </a:t>
                      </a:r>
                    </a:p>
                    <a:p>
                      <a:pPr marL="0" marR="0" lvl="0" indent="0" algn="l"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(2 par élève)</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EACA"/>
                    </a:solidFill>
                  </a:tcPr>
                </a:tc>
                <a:extLst>
                  <a:ext uri="{0D108BD9-81ED-4DB2-BD59-A6C34878D82A}">
                    <a16:rowId xmlns:a16="http://schemas.microsoft.com/office/drawing/2014/main" val="10005"/>
                  </a:ext>
                </a:extLst>
              </a:tr>
              <a:tr h="266700">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r>
                        <a:rPr kumimoji="0" lang="en-US" sz="1000" b="0" i="0" u="none" strike="noStrike" cap="none" normalizeH="0" baseline="0" dirty="0">
                          <a:ln>
                            <a:noFill/>
                          </a:ln>
                          <a:solidFill>
                            <a:schemeClr val="tx1"/>
                          </a:solidFill>
                          <a:effectLst/>
                          <a:latin typeface="Times New Roman"/>
                          <a:ea typeface="ヒラギノ明朝 ProN W3" charset="0"/>
                          <a:cs typeface="Times New Roman"/>
                          <a:sym typeface="Times New Roman" charset="0"/>
                        </a:rPr>
                        <a:t>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Cuillères à soupe en métal</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extLst>
                  <a:ext uri="{0D108BD9-81ED-4DB2-BD59-A6C34878D82A}">
                    <a16:rowId xmlns:a16="http://schemas.microsoft.com/office/drawing/2014/main" val="10006"/>
                  </a:ext>
                </a:extLst>
              </a:tr>
              <a:tr h="266700">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558800" algn="l"/>
                        </a:tabLst>
                      </a:pPr>
                      <a:endParaRPr kumimoji="0" lang="en-US" sz="1000" b="0" i="0" u="none" strike="noStrike" cap="none" normalizeH="0" baseline="0" dirty="0">
                        <a:ln>
                          <a:noFill/>
                        </a:ln>
                        <a:solidFill>
                          <a:schemeClr val="tx1"/>
                        </a:solidFill>
                        <a:effectLst/>
                        <a:latin typeface="Times New Roman"/>
                        <a:ea typeface="ヒラギノ明朝 ProN W3" charset="0"/>
                        <a:cs typeface="Times New Roman"/>
                        <a:sym typeface="Times New Roman"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tab pos="558800" algn="l"/>
                        </a:tabLst>
                      </a:pPr>
                      <a:r>
                        <a:rPr kumimoji="0" lang="fr-CA" sz="1000" b="0" i="0" u="none" strike="noStrike" cap="none" normalizeH="0" baseline="0" noProof="0" dirty="0">
                          <a:ln>
                            <a:noFill/>
                          </a:ln>
                          <a:solidFill>
                            <a:schemeClr val="tx1"/>
                          </a:solidFill>
                          <a:effectLst/>
                          <a:latin typeface="Times New Roman"/>
                          <a:ea typeface="ヒラギノ明朝 ProN W3" charset="0"/>
                          <a:cs typeface="Times New Roman"/>
                          <a:sym typeface="Times New Roman" charset="0"/>
                        </a:rPr>
                        <a:t>Images en pièce jointes</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2FAEC"/>
                    </a:solidFill>
                  </a:tcPr>
                </a:tc>
                <a:extLst>
                  <a:ext uri="{0D108BD9-81ED-4DB2-BD59-A6C34878D82A}">
                    <a16:rowId xmlns:a16="http://schemas.microsoft.com/office/drawing/2014/main" val="10007"/>
                  </a:ext>
                </a:extLst>
              </a:tr>
            </a:tbl>
          </a:graphicData>
        </a:graphic>
      </p:graphicFrame>
      <p:graphicFrame>
        <p:nvGraphicFramePr>
          <p:cNvPr id="11" name="Tableau 10"/>
          <p:cNvGraphicFramePr>
            <a:graphicFrameLocks noGrp="1"/>
          </p:cNvGraphicFramePr>
          <p:nvPr>
            <p:custDataLst>
              <p:tags r:id="rId6"/>
            </p:custDataLst>
            <p:extLst>
              <p:ext uri="{D42A27DB-BD31-4B8C-83A1-F6EECF244321}">
                <p14:modId xmlns:p14="http://schemas.microsoft.com/office/powerpoint/2010/main" val="1463459950"/>
              </p:ext>
            </p:extLst>
          </p:nvPr>
        </p:nvGraphicFramePr>
        <p:xfrm>
          <a:off x="2378504" y="1569750"/>
          <a:ext cx="2142696" cy="386050"/>
        </p:xfrm>
        <a:graphic>
          <a:graphicData uri="http://schemas.openxmlformats.org/drawingml/2006/table">
            <a:tbl>
              <a:tblPr firstRow="1" bandRow="1">
                <a:tableStyleId>{69CF1AB2-1976-4502-BF36-3FF5EA218861}</a:tableStyleId>
              </a:tblPr>
              <a:tblGrid>
                <a:gridCol w="2142696">
                  <a:extLst>
                    <a:ext uri="{9D8B030D-6E8A-4147-A177-3AD203B41FA5}">
                      <a16:colId xmlns:a16="http://schemas.microsoft.com/office/drawing/2014/main" val="20000"/>
                    </a:ext>
                  </a:extLst>
                </a:gridCol>
              </a:tblGrid>
              <a:tr h="386050">
                <a:tc>
                  <a:txBody>
                    <a:bodyPr/>
                    <a:lstStyle/>
                    <a:p>
                      <a:pPr algn="ctr"/>
                      <a:r>
                        <a:rPr lang="fr-FR" sz="1200" dirty="0"/>
                        <a:t>Durée : 45-60 minutes</a:t>
                      </a:r>
                      <a:endParaRPr lang="fr-FR" sz="1200" b="0" i="0" dirty="0">
                        <a:solidFill>
                          <a:schemeClr val="tx1"/>
                        </a:solidFill>
                        <a:latin typeface="Times New Roman" pitchFamily="18" charset="0"/>
                      </a:endParaRPr>
                    </a:p>
                  </a:txBody>
                  <a:tcPr anchor="ctr"/>
                </a:tc>
                <a:extLst>
                  <a:ext uri="{0D108BD9-81ED-4DB2-BD59-A6C34878D82A}">
                    <a16:rowId xmlns:a16="http://schemas.microsoft.com/office/drawing/2014/main" val="10000"/>
                  </a:ext>
                </a:extLst>
              </a:tr>
            </a:tbl>
          </a:graphicData>
        </a:graphic>
      </p:graphicFrame>
      <p:sp>
        <p:nvSpPr>
          <p:cNvPr id="14" name="Rectangle 13"/>
          <p:cNvSpPr/>
          <p:nvPr>
            <p:custDataLst>
              <p:tags r:id="rId7"/>
            </p:custDataLst>
          </p:nvPr>
        </p:nvSpPr>
        <p:spPr>
          <a:xfrm>
            <a:off x="69257" y="4101566"/>
            <a:ext cx="2142697" cy="1964640"/>
          </a:xfrm>
          <a:prstGeom prst="rect">
            <a:avLst/>
          </a:prstGeom>
          <a:solidFill>
            <a:schemeClr val="accent1">
              <a:lumMod val="60000"/>
              <a:lumOff val="40000"/>
            </a:schemeClr>
          </a:solidFill>
        </p:spPr>
        <p:txBody>
          <a:bodyPr wrap="square">
            <a:spAutoFit/>
          </a:bodyPr>
          <a:lstStyle/>
          <a:p>
            <a:pPr algn="ctr">
              <a:spcBef>
                <a:spcPts val="1400"/>
              </a:spcBef>
            </a:pPr>
            <a:r>
              <a:rPr lang="fr-CA" sz="1100" i="1" dirty="0">
                <a:latin typeface="Times New Roman"/>
                <a:ea typeface="ＭＳ Ｐゴシック" charset="0"/>
                <a:cs typeface="Times New Roman"/>
                <a:sym typeface="Times" charset="0"/>
              </a:rPr>
              <a:t>Le cercle de la vie</a:t>
            </a:r>
          </a:p>
          <a:p>
            <a:pPr algn="just">
              <a:spcBef>
                <a:spcPts val="1400"/>
              </a:spcBef>
            </a:pPr>
            <a:r>
              <a:rPr lang="fr-CA" sz="1100" dirty="0">
                <a:latin typeface="Times New Roman"/>
                <a:ea typeface="ＭＳ Ｐゴシック" charset="0"/>
                <a:cs typeface="Times New Roman"/>
                <a:sym typeface="Times" charset="0"/>
              </a:rPr>
              <a:t>Faire un parallèle avec l’activité « Insectes » pour montrer que tous les êtres vivants se reproduisent. Alors que les insectes adultes pondent des </a:t>
            </a:r>
            <a:r>
              <a:rPr lang="fr-CA" sz="1100" i="1" dirty="0">
                <a:latin typeface="Times New Roman"/>
                <a:ea typeface="ＭＳ Ｐゴシック" charset="0"/>
                <a:cs typeface="Times New Roman"/>
                <a:sym typeface="Times" charset="0"/>
              </a:rPr>
              <a:t>œufs</a:t>
            </a:r>
            <a:r>
              <a:rPr lang="fr-CA" sz="1100" dirty="0">
                <a:latin typeface="Times New Roman"/>
                <a:ea typeface="ＭＳ Ｐゴシック" charset="0"/>
                <a:cs typeface="Times New Roman"/>
                <a:sym typeface="Times" charset="0"/>
              </a:rPr>
              <a:t>, qui deviendront un jour des adultes à leur tour, chez les plantes, c’est avec une </a:t>
            </a:r>
            <a:r>
              <a:rPr lang="fr-CA" sz="1100" i="1" dirty="0">
                <a:latin typeface="Times New Roman"/>
                <a:ea typeface="ＭＳ Ｐゴシック" charset="0"/>
                <a:cs typeface="Times New Roman"/>
                <a:sym typeface="Times" charset="0"/>
              </a:rPr>
              <a:t>graine </a:t>
            </a:r>
            <a:r>
              <a:rPr lang="fr-CA" sz="1100" dirty="0">
                <a:latin typeface="Times New Roman"/>
                <a:ea typeface="ＭＳ Ｐゴシック" charset="0"/>
                <a:cs typeface="Times New Roman"/>
                <a:sym typeface="Times" charset="0"/>
              </a:rPr>
              <a:t>que commence le cercle de la vie.</a:t>
            </a:r>
          </a:p>
        </p:txBody>
      </p:sp>
      <p:pic>
        <p:nvPicPr>
          <p:cNvPr id="4" name="Image 3" descr="Une image contenant vert, plante, conception&#10;&#10;Description générée automatiquement">
            <a:extLst>
              <a:ext uri="{FF2B5EF4-FFF2-40B4-BE49-F238E27FC236}">
                <a16:creationId xmlns:a16="http://schemas.microsoft.com/office/drawing/2014/main" id="{2A70D5D8-A769-4B2F-8960-B7ED2E9DA384}"/>
              </a:ext>
            </a:extLst>
          </p:cNvPr>
          <p:cNvPicPr>
            <a:picLocks noChangeAspect="1"/>
          </p:cNvPicPr>
          <p:nvPr/>
        </p:nvPicPr>
        <p:blipFill>
          <a:blip r:embed="rId9"/>
          <a:stretch>
            <a:fillRect/>
          </a:stretch>
        </p:blipFill>
        <p:spPr>
          <a:xfrm>
            <a:off x="4295990" y="-564386"/>
            <a:ext cx="2542252" cy="2542252"/>
          </a:xfrm>
          <a:prstGeom prst="rect">
            <a:avLst/>
          </a:prstGeom>
        </p:spPr>
      </p:pic>
    </p:spTree>
    <p:extLst>
      <p:ext uri="{BB962C8B-B14F-4D97-AF65-F5344CB8AC3E}">
        <p14:creationId xmlns:p14="http://schemas.microsoft.com/office/powerpoint/2010/main" val="295040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5</a:t>
            </a:fld>
            <a:endParaRPr lang="en-US"/>
          </a:p>
        </p:txBody>
      </p:sp>
      <p:sp>
        <p:nvSpPr>
          <p:cNvPr id="12" name="Content Placeholder 4"/>
          <p:cNvSpPr>
            <a:spLocks noGrp="1"/>
          </p:cNvSpPr>
          <p:nvPr>
            <p:ph sz="half" idx="1"/>
            <p:custDataLst>
              <p:tags r:id="rId2"/>
            </p:custDataLst>
          </p:nvPr>
        </p:nvSpPr>
        <p:spPr>
          <a:xfrm>
            <a:off x="2378504" y="2132330"/>
            <a:ext cx="4255527" cy="6553834"/>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70000"/>
              </a:lnSpc>
              <a:spcBef>
                <a:spcPts val="600"/>
              </a:spcBef>
              <a:buNone/>
            </a:pPr>
            <a:r>
              <a:rPr lang="fr-CA" sz="1000" dirty="0">
                <a:latin typeface="Times New Roman"/>
                <a:cs typeface="Times New Roman"/>
              </a:rPr>
              <a:t>N.B. Des graines autres que de haricots peuvent être utilisées. Le cas échéant, il est primordial de suivre les indications du fabricant.</a:t>
            </a:r>
          </a:p>
          <a:p>
            <a:pPr marL="0" indent="0" algn="just">
              <a:lnSpc>
                <a:spcPct val="170000"/>
              </a:lnSpc>
              <a:spcBef>
                <a:spcPts val="600"/>
              </a:spcBef>
              <a:buNone/>
            </a:pPr>
            <a:r>
              <a:rPr lang="fr-CA" sz="1600" i="1" dirty="0">
                <a:latin typeface="Times New Roman"/>
                <a:cs typeface="Times New Roman"/>
              </a:rPr>
              <a:t>Déroulement de l’activité</a:t>
            </a:r>
          </a:p>
          <a:p>
            <a:pPr marL="0" indent="0" algn="just">
              <a:lnSpc>
                <a:spcPct val="170000"/>
              </a:lnSpc>
              <a:spcBef>
                <a:spcPts val="600"/>
              </a:spcBef>
              <a:buNone/>
            </a:pPr>
            <a:r>
              <a:rPr lang="fr-CA" sz="1000" dirty="0">
                <a:latin typeface="Times New Roman"/>
                <a:cs typeface="Times New Roman"/>
              </a:rPr>
              <a:t>Demander aux élèves de percer une dizaine de trous dans le fond de leur berlingot, avec l’aide d’un clou. (Le risque de blessures est faible, mais toujours présent. À sa guise, l’enseignant pourra faire les trous préalablement.) Les trous permettent à un éventuel surplus d</a:t>
            </a:r>
            <a:r>
              <a:rPr lang="fr-CA" altLang="ja-JP" sz="1000" dirty="0">
                <a:latin typeface="Times New Roman"/>
                <a:cs typeface="Times New Roman"/>
              </a:rPr>
              <a:t>’</a:t>
            </a:r>
            <a:r>
              <a:rPr lang="fr-CA" sz="1000" dirty="0">
                <a:latin typeface="Times New Roman"/>
                <a:cs typeface="Times New Roman"/>
              </a:rPr>
              <a:t>eau de s</a:t>
            </a:r>
            <a:r>
              <a:rPr lang="fr-CA" altLang="ja-JP" sz="1000" dirty="0">
                <a:latin typeface="Times New Roman"/>
                <a:cs typeface="Times New Roman"/>
              </a:rPr>
              <a:t>’</a:t>
            </a:r>
            <a:r>
              <a:rPr lang="fr-CA" sz="1000" dirty="0">
                <a:latin typeface="Times New Roman"/>
                <a:cs typeface="Times New Roman"/>
              </a:rPr>
              <a:t>écouler, mais aussi de mouiller la terre par capillarité (voir activité 3).</a:t>
            </a:r>
          </a:p>
          <a:p>
            <a:pPr marL="0" indent="0" algn="just">
              <a:lnSpc>
                <a:spcPct val="170000"/>
              </a:lnSpc>
              <a:spcBef>
                <a:spcPts val="600"/>
              </a:spcBef>
              <a:buNone/>
            </a:pPr>
            <a:r>
              <a:rPr lang="fr-CA" sz="1000" dirty="0">
                <a:latin typeface="Times New Roman"/>
                <a:cs typeface="Times New Roman"/>
              </a:rPr>
              <a:t>Les élèves pourront commencer à décorer/personnaliser leur berlingot. L’idée est d’occuper la classe pendant que, deux à la fois, les enfants remplissent leur berlingot de terre.</a:t>
            </a:r>
          </a:p>
          <a:p>
            <a:pPr marL="0" indent="0" algn="just">
              <a:lnSpc>
                <a:spcPct val="170000"/>
              </a:lnSpc>
              <a:spcBef>
                <a:spcPts val="600"/>
              </a:spcBef>
              <a:buNone/>
            </a:pPr>
            <a:r>
              <a:rPr lang="fr-CA" sz="1000" dirty="0">
                <a:latin typeface="Times New Roman"/>
                <a:cs typeface="Times New Roman"/>
              </a:rPr>
              <a:t>En restant au-dessus du bac de travail, inviter les élèves à remplir à ras bord leur berlingot de terre à semis (fertilisée et aérée), avec une grande cuillère à soupe. Il est important de ne pas taper pour condenser la terre.</a:t>
            </a:r>
          </a:p>
          <a:p>
            <a:pPr marL="0" indent="0" algn="just">
              <a:lnSpc>
                <a:spcPct val="170000"/>
              </a:lnSpc>
              <a:spcBef>
                <a:spcPts val="600"/>
              </a:spcBef>
              <a:buNone/>
            </a:pPr>
            <a:r>
              <a:rPr lang="fr-CA" sz="1000" dirty="0">
                <a:latin typeface="Times New Roman"/>
                <a:cs typeface="Times New Roman"/>
              </a:rPr>
              <a:t>Chacun peut ensuite choisir deux graines qui semblent saines (ni craquée, ni friable) pour les planter au centre du berlingot à environ 1 pouce de profondeur, sans qu’elles se touchent. Une graine trop profonde n</a:t>
            </a:r>
            <a:r>
              <a:rPr lang="fr-CA" altLang="ja-JP" sz="1000" dirty="0">
                <a:latin typeface="Times New Roman"/>
                <a:cs typeface="Times New Roman"/>
              </a:rPr>
              <a:t>’</a:t>
            </a:r>
            <a:r>
              <a:rPr lang="fr-CA" sz="1000" dirty="0">
                <a:latin typeface="Times New Roman"/>
                <a:cs typeface="Times New Roman"/>
              </a:rPr>
              <a:t>a pas assez de ressource pour sortir de terre et mourra avant d</a:t>
            </a:r>
            <a:r>
              <a:rPr lang="fr-CA" altLang="ja-JP" sz="1000" dirty="0">
                <a:latin typeface="Times New Roman"/>
                <a:cs typeface="Times New Roman"/>
              </a:rPr>
              <a:t>’</a:t>
            </a:r>
            <a:r>
              <a:rPr lang="fr-CA" sz="1000" dirty="0">
                <a:latin typeface="Times New Roman"/>
                <a:cs typeface="Times New Roman"/>
              </a:rPr>
              <a:t>apparaitre.</a:t>
            </a:r>
          </a:p>
          <a:p>
            <a:pPr marL="0" indent="0" algn="just">
              <a:lnSpc>
                <a:spcPct val="170000"/>
              </a:lnSpc>
              <a:spcBef>
                <a:spcPts val="600"/>
              </a:spcBef>
              <a:buNone/>
            </a:pPr>
            <a:r>
              <a:rPr lang="fr-CA" sz="1000" dirty="0">
                <a:latin typeface="Times New Roman"/>
                <a:cs typeface="Times New Roman"/>
              </a:rPr>
              <a:t>Déposer les berlingots dans un cabaret, ou un bac de plastique et les maintenir près de la fenêtre. Mouiller la terre sans inonder.</a:t>
            </a:r>
          </a:p>
          <a:p>
            <a:pPr marL="0" indent="0" algn="just">
              <a:lnSpc>
                <a:spcPct val="170000"/>
              </a:lnSpc>
              <a:spcBef>
                <a:spcPts val="600"/>
              </a:spcBef>
              <a:buNone/>
            </a:pPr>
            <a:r>
              <a:rPr lang="fr-CA" sz="1000" dirty="0">
                <a:latin typeface="Times New Roman"/>
                <a:cs typeface="Times New Roman"/>
              </a:rPr>
              <a:t>Il est aussi intéressant de planter une graine dans un grand verre transparent pour pouvoir observer le développement des racines.</a:t>
            </a:r>
          </a:p>
          <a:p>
            <a:pPr marL="0" indent="0" algn="just">
              <a:lnSpc>
                <a:spcPct val="170000"/>
              </a:lnSpc>
              <a:spcBef>
                <a:spcPts val="600"/>
              </a:spcBef>
              <a:buNone/>
            </a:pPr>
            <a:endParaRPr lang="fr-CA" sz="1000" dirty="0">
              <a:latin typeface="Times New Roman"/>
              <a:cs typeface="Times New Roman"/>
            </a:endParaRPr>
          </a:p>
        </p:txBody>
      </p:sp>
      <p:sp>
        <p:nvSpPr>
          <p:cNvPr id="13" name="Rectangle 12"/>
          <p:cNvSpPr/>
          <p:nvPr>
            <p:custDataLst>
              <p:tags r:id="rId3"/>
            </p:custDataLst>
          </p:nvPr>
        </p:nvSpPr>
        <p:spPr>
          <a:xfrm>
            <a:off x="69256" y="2132330"/>
            <a:ext cx="2142697" cy="3647153"/>
          </a:xfrm>
          <a:prstGeom prst="rect">
            <a:avLst/>
          </a:prstGeom>
          <a:solidFill>
            <a:schemeClr val="accent1">
              <a:lumMod val="60000"/>
              <a:lumOff val="40000"/>
            </a:schemeClr>
          </a:solidFill>
        </p:spPr>
        <p:txBody>
          <a:bodyPr wrap="square">
            <a:spAutoFit/>
          </a:bodyPr>
          <a:lstStyle/>
          <a:p>
            <a:pPr algn="ctr"/>
            <a:r>
              <a:rPr lang="fr-FR" sz="1100" i="1" dirty="0">
                <a:latin typeface="Times New Roman" pitchFamily="18" charset="0"/>
              </a:rPr>
              <a:t>Décoration du berlingot</a:t>
            </a:r>
          </a:p>
          <a:p>
            <a:pPr algn="ctr"/>
            <a:endParaRPr lang="fr-FR" sz="1000" dirty="0">
              <a:latin typeface="Times New Roman" pitchFamily="18" charset="0"/>
            </a:endParaRPr>
          </a:p>
          <a:p>
            <a:pPr algn="just"/>
            <a:r>
              <a:rPr lang="fr-CA" sz="1000" dirty="0">
                <a:latin typeface="Times New Roman"/>
                <a:cs typeface="Times New Roman"/>
              </a:rPr>
              <a:t>Le berlingot est un choix pratique et écologique. Par contre, le papier ciré ne supporte pas bien l</a:t>
            </a:r>
            <a:r>
              <a:rPr lang="fr-CA" altLang="ja-JP" sz="1000" dirty="0">
                <a:latin typeface="Times New Roman"/>
                <a:cs typeface="Times New Roman"/>
              </a:rPr>
              <a:t>’</a:t>
            </a:r>
            <a:r>
              <a:rPr lang="fr-CA" sz="1000" dirty="0">
                <a:latin typeface="Times New Roman"/>
                <a:cs typeface="Times New Roman"/>
              </a:rPr>
              <a:t>encre des crayons marqueurs. Il est préférable de coller du papier avant de dessiner, sauf que le papier peut s’imbiber d’eau et l’encre des crayons peut fuir.</a:t>
            </a:r>
          </a:p>
          <a:p>
            <a:pPr algn="just"/>
            <a:endParaRPr lang="fr-CA" sz="1000" dirty="0">
              <a:latin typeface="Times New Roman"/>
              <a:cs typeface="Times New Roman"/>
            </a:endParaRPr>
          </a:p>
          <a:p>
            <a:pPr algn="just"/>
            <a:r>
              <a:rPr lang="fr-CA" sz="1000" dirty="0">
                <a:latin typeface="Times New Roman"/>
                <a:cs typeface="Times New Roman"/>
              </a:rPr>
              <a:t>On peut utiliser des crayons cire, et/ou s’assurer que le papier ne descend pas jusqu’en bas du berlingot. On peut aussi innover en trouvant d’autres façons de personnaliser les berlingots, ou encore utiliser des contenants différents.</a:t>
            </a:r>
          </a:p>
          <a:p>
            <a:pPr algn="just"/>
            <a:endParaRPr lang="fr-CA" sz="1000" dirty="0">
              <a:latin typeface="Times New Roman"/>
              <a:cs typeface="Times New Roman"/>
            </a:endParaRPr>
          </a:p>
          <a:p>
            <a:pPr algn="just"/>
            <a:r>
              <a:rPr lang="fr-CA" sz="1000" dirty="0">
                <a:latin typeface="Times New Roman"/>
                <a:cs typeface="Times New Roman"/>
              </a:rPr>
              <a:t>L’avantage de l’utilisation du papier est qu’on peut dessiner en premier et coller sur le berlingot une fois qu’il est plein de terre. Cela évite les dégâts.</a:t>
            </a:r>
            <a:endParaRPr lang="fr-FR" sz="1000" dirty="0">
              <a:latin typeface="Times New Roman" pitchFamily="18" charset="0"/>
            </a:endParaRPr>
          </a:p>
        </p:txBody>
      </p:sp>
      <p:sp>
        <p:nvSpPr>
          <p:cNvPr id="14" name="Title 3"/>
          <p:cNvSpPr txBox="1">
            <a:spLocks/>
          </p:cNvSpPr>
          <p:nvPr>
            <p:custDataLst>
              <p:tags r:id="rId4"/>
            </p:custDataLst>
          </p:nvPr>
        </p:nvSpPr>
        <p:spPr>
          <a:xfrm>
            <a:off x="69256" y="489357"/>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800" dirty="0">
                <a:latin typeface="Times New Roman" pitchFamily="18" charset="0"/>
              </a:rPr>
              <a:t>1. La plantation</a:t>
            </a:r>
          </a:p>
        </p:txBody>
      </p:sp>
      <p:pic>
        <p:nvPicPr>
          <p:cNvPr id="3" name="Image 2" descr="Une image contenant vert, plante, conception&#10;&#10;Description générée automatiquement">
            <a:extLst>
              <a:ext uri="{FF2B5EF4-FFF2-40B4-BE49-F238E27FC236}">
                <a16:creationId xmlns:a16="http://schemas.microsoft.com/office/drawing/2014/main" id="{8F848CA3-3A8C-A2CA-9908-80E84EC88753}"/>
              </a:ext>
            </a:extLst>
          </p:cNvPr>
          <p:cNvPicPr>
            <a:picLocks noChangeAspect="1"/>
          </p:cNvPicPr>
          <p:nvPr/>
        </p:nvPicPr>
        <p:blipFill>
          <a:blip r:embed="rId6"/>
          <a:stretch>
            <a:fillRect/>
          </a:stretch>
        </p:blipFill>
        <p:spPr>
          <a:xfrm>
            <a:off x="4295990" y="-564386"/>
            <a:ext cx="2542252" cy="2542252"/>
          </a:xfrm>
          <a:prstGeom prst="rect">
            <a:avLst/>
          </a:prstGeom>
        </p:spPr>
      </p:pic>
    </p:spTree>
    <p:extLst>
      <p:ext uri="{BB962C8B-B14F-4D97-AF65-F5344CB8AC3E}">
        <p14:creationId xmlns:p14="http://schemas.microsoft.com/office/powerpoint/2010/main" val="295040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6</a:t>
            </a:fld>
            <a:endParaRPr lang="en-US"/>
          </a:p>
        </p:txBody>
      </p:sp>
      <p:sp>
        <p:nvSpPr>
          <p:cNvPr id="12" name="Content Placeholder 4"/>
          <p:cNvSpPr>
            <a:spLocks noGrp="1"/>
          </p:cNvSpPr>
          <p:nvPr>
            <p:ph sz="half" idx="1"/>
            <p:custDataLst>
              <p:tags r:id="rId2"/>
            </p:custDataLst>
          </p:nvPr>
        </p:nvSpPr>
        <p:spPr>
          <a:xfrm>
            <a:off x="2378504" y="2132330"/>
            <a:ext cx="4255527" cy="6822984"/>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20000"/>
              </a:lnSpc>
              <a:spcBef>
                <a:spcPts val="600"/>
              </a:spcBef>
              <a:buNone/>
            </a:pPr>
            <a:r>
              <a:rPr lang="fr-CA" sz="1600" i="1" dirty="0">
                <a:latin typeface="Times New Roman" pitchFamily="18" charset="0"/>
              </a:rPr>
              <a:t>Amorce</a:t>
            </a:r>
          </a:p>
          <a:p>
            <a:pPr marL="0" indent="0" algn="just">
              <a:lnSpc>
                <a:spcPct val="150000"/>
              </a:lnSpc>
              <a:spcBef>
                <a:spcPts val="600"/>
              </a:spcBef>
              <a:buNone/>
            </a:pPr>
            <a:r>
              <a:rPr lang="fr-CA" sz="1000" dirty="0">
                <a:latin typeface="Times New Roman"/>
                <a:cs typeface="Times New Roman"/>
              </a:rPr>
              <a:t>Environ une semaine après avoir semé des graines (activité 1), les plantes devraient avoir fait leur apparition. Questionner les élèves sur ce qui s’est passé avec les graines. Si une graine a été plantée dans un verre transparent, il sera d’autant plus facile de répondre (les racines poussent vers le bas, la tige pousse vers le haut, et dès que la tige est assez haute, les premières feuilles apparaissent). </a:t>
            </a:r>
          </a:p>
          <a:p>
            <a:pPr marL="0" indent="0" algn="just">
              <a:lnSpc>
                <a:spcPct val="150000"/>
              </a:lnSpc>
              <a:spcBef>
                <a:spcPts val="600"/>
              </a:spcBef>
              <a:buNone/>
            </a:pPr>
            <a:r>
              <a:rPr lang="fr-CA" sz="1600" i="1" dirty="0">
                <a:latin typeface="Times New Roman"/>
                <a:cs typeface="Times New Roman"/>
              </a:rPr>
              <a:t>Les parties de la plante</a:t>
            </a:r>
          </a:p>
          <a:p>
            <a:pPr marL="0" indent="0" algn="just">
              <a:lnSpc>
                <a:spcPct val="150000"/>
              </a:lnSpc>
              <a:spcBef>
                <a:spcPts val="600"/>
              </a:spcBef>
              <a:buNone/>
            </a:pPr>
            <a:r>
              <a:rPr lang="fr-CA" sz="1000" dirty="0">
                <a:latin typeface="Times New Roman"/>
                <a:cs typeface="Times New Roman"/>
              </a:rPr>
              <a:t>Dessiner au tableau au fur et à mesure que les parties de la plante sont nommées. Aussi, demander aux enfants quelle est la fonction des différentes parties de la plante :</a:t>
            </a:r>
          </a:p>
          <a:p>
            <a:pPr algn="just"/>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Les </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Bold" charset="0"/>
              </a:rPr>
              <a:t>racines</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 </a:t>
            </a:r>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puisent dans le sol l</a:t>
            </a:r>
            <a:r>
              <a:rPr lang="fr-CA" altLang="ja-JP"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a:t>
            </a:r>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eau et les nutriments (nourriture) nécessaires au maintien général de la plante.</a:t>
            </a:r>
            <a:endParaRPr lang="fr-CA" sz="1000" dirty="0">
              <a:solidFill>
                <a:schemeClr val="tx1">
                  <a:lumMod val="95000"/>
                  <a:lumOff val="5000"/>
                </a:schemeClr>
              </a:solidFill>
              <a:latin typeface="Times New Roman"/>
              <a:ea typeface="ＭＳ Ｐゴシック" charset="0"/>
              <a:cs typeface="Times New Roman"/>
            </a:endParaRPr>
          </a:p>
          <a:p>
            <a:pPr algn="just"/>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La </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Bold" charset="0"/>
              </a:rPr>
              <a:t>tige</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 </a:t>
            </a:r>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porte tous les éléments (feuilles, fleurs, etc.) et achemine la sève (eau et nutriments) à ces différentes parties. Dans un arbre, la tige principale est appelée le </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tronc</a:t>
            </a:r>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 et les tiges plus petites sont les </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branches</a:t>
            </a:r>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a:t>
            </a:r>
          </a:p>
          <a:p>
            <a:pPr algn="just"/>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Les </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Bold" charset="0"/>
              </a:rPr>
              <a:t>feuilles</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 </a:t>
            </a:r>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captent la lumière et la chaleur du soleil et permettent à la plante de respirer.</a:t>
            </a:r>
          </a:p>
          <a:p>
            <a:pPr algn="just"/>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Les </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Bold" charset="0"/>
              </a:rPr>
              <a:t>fleurs</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 </a:t>
            </a:r>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se font belles pour attirer les insectes pollinisateurs (par exemple les abeilles). Une fois fécondées, elles se transforment en fruit.</a:t>
            </a:r>
          </a:p>
          <a:p>
            <a:pPr algn="just"/>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Les </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Bold" charset="0"/>
              </a:rPr>
              <a:t>fruits</a:t>
            </a:r>
            <a:r>
              <a:rPr lang="fr-CA" sz="1000" b="1"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 </a:t>
            </a:r>
            <a:r>
              <a:rPr lang="fr-CA" sz="1000" dirty="0">
                <a:solidFill>
                  <a:schemeClr val="tx1">
                    <a:lumMod val="95000"/>
                    <a:lumOff val="5000"/>
                  </a:schemeClr>
                </a:solidFill>
                <a:effectLst>
                  <a:outerShdw blurRad="38100" dist="38100" dir="2700000" algn="tl">
                    <a:srgbClr val="DDDDDD"/>
                  </a:outerShdw>
                </a:effectLst>
                <a:latin typeface="Times New Roman"/>
                <a:ea typeface="ＭＳ Ｐゴシック" charset="0"/>
                <a:cs typeface="Times New Roman"/>
                <a:sym typeface="Times New Roman" charset="0"/>
              </a:rPr>
              <a:t>protègent les graines et encouragent les animaux à les disséminer.</a:t>
            </a:r>
          </a:p>
          <a:p>
            <a:pPr marL="0" indent="0" algn="ctr">
              <a:lnSpc>
                <a:spcPct val="150000"/>
              </a:lnSpc>
              <a:spcBef>
                <a:spcPts val="600"/>
              </a:spcBef>
              <a:buNone/>
            </a:pPr>
            <a:r>
              <a:rPr lang="fr-CA" sz="1400" i="1" dirty="0">
                <a:latin typeface="Times New Roman"/>
                <a:cs typeface="Times New Roman"/>
              </a:rPr>
              <a:t>Voir page 16 pour le cycle de vie des plantes à fleurs.</a:t>
            </a:r>
            <a:endParaRPr lang="fr-CA" sz="1400" i="1" dirty="0">
              <a:latin typeface="Times New Roman" pitchFamily="18" charset="0"/>
            </a:endParaRPr>
          </a:p>
        </p:txBody>
      </p:sp>
      <p:sp>
        <p:nvSpPr>
          <p:cNvPr id="9" name="Title 3"/>
          <p:cNvSpPr txBox="1">
            <a:spLocks/>
          </p:cNvSpPr>
          <p:nvPr>
            <p:custDataLst>
              <p:tags r:id="rId3"/>
            </p:custDataLst>
          </p:nvPr>
        </p:nvSpPr>
        <p:spPr>
          <a:xfrm>
            <a:off x="69256" y="489357"/>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800" dirty="0">
                <a:latin typeface="Times New Roman" pitchFamily="18" charset="0"/>
              </a:rPr>
              <a:t>2. Les parties des plantes</a:t>
            </a:r>
          </a:p>
        </p:txBody>
      </p:sp>
      <p:graphicFrame>
        <p:nvGraphicFramePr>
          <p:cNvPr id="8" name="Tableau 7"/>
          <p:cNvGraphicFramePr>
            <a:graphicFrameLocks noGrp="1"/>
          </p:cNvGraphicFramePr>
          <p:nvPr>
            <p:custDataLst>
              <p:tags r:id="rId4"/>
            </p:custDataLst>
            <p:extLst>
              <p:ext uri="{D42A27DB-BD31-4B8C-83A1-F6EECF244321}">
                <p14:modId xmlns:p14="http://schemas.microsoft.com/office/powerpoint/2010/main" val="1463459950"/>
              </p:ext>
            </p:extLst>
          </p:nvPr>
        </p:nvGraphicFramePr>
        <p:xfrm>
          <a:off x="2378504" y="1569750"/>
          <a:ext cx="2142696" cy="386050"/>
        </p:xfrm>
        <a:graphic>
          <a:graphicData uri="http://schemas.openxmlformats.org/drawingml/2006/table">
            <a:tbl>
              <a:tblPr firstRow="1" bandRow="1">
                <a:tableStyleId>{69CF1AB2-1976-4502-BF36-3FF5EA218861}</a:tableStyleId>
              </a:tblPr>
              <a:tblGrid>
                <a:gridCol w="2142696">
                  <a:extLst>
                    <a:ext uri="{9D8B030D-6E8A-4147-A177-3AD203B41FA5}">
                      <a16:colId xmlns:a16="http://schemas.microsoft.com/office/drawing/2014/main" val="20000"/>
                    </a:ext>
                  </a:extLst>
                </a:gridCol>
              </a:tblGrid>
              <a:tr h="386050">
                <a:tc>
                  <a:txBody>
                    <a:bodyPr/>
                    <a:lstStyle/>
                    <a:p>
                      <a:pPr algn="ctr"/>
                      <a:r>
                        <a:rPr lang="fr-FR" sz="1200" dirty="0"/>
                        <a:t>Durée : 45-60 minutes</a:t>
                      </a:r>
                      <a:endParaRPr lang="fr-FR" sz="1200" b="0" i="0" dirty="0">
                        <a:solidFill>
                          <a:schemeClr val="tx1"/>
                        </a:solidFill>
                        <a:latin typeface="Times New Roman" pitchFamily="18" charset="0"/>
                      </a:endParaRPr>
                    </a:p>
                  </a:txBody>
                  <a:tcPr anchor="ctr"/>
                </a:tc>
                <a:extLst>
                  <a:ext uri="{0D108BD9-81ED-4DB2-BD59-A6C34878D82A}">
                    <a16:rowId xmlns:a16="http://schemas.microsoft.com/office/drawing/2014/main" val="10000"/>
                  </a:ext>
                </a:extLst>
              </a:tr>
            </a:tbl>
          </a:graphicData>
        </a:graphic>
      </p:graphicFrame>
      <p:graphicFrame>
        <p:nvGraphicFramePr>
          <p:cNvPr id="11" name="Espace réservé du contenu 5"/>
          <p:cNvGraphicFramePr>
            <a:graphicFrameLocks noGrp="1"/>
          </p:cNvGraphicFramePr>
          <p:nvPr>
            <p:ph sz="half" idx="2"/>
            <p:custDataLst>
              <p:tags r:id="rId5"/>
            </p:custDataLst>
            <p:extLst>
              <p:ext uri="{D42A27DB-BD31-4B8C-83A1-F6EECF244321}">
                <p14:modId xmlns:p14="http://schemas.microsoft.com/office/powerpoint/2010/main" val="1723544638"/>
              </p:ext>
            </p:extLst>
          </p:nvPr>
        </p:nvGraphicFramePr>
        <p:xfrm>
          <a:off x="92504" y="2132330"/>
          <a:ext cx="2142696" cy="3230880"/>
        </p:xfrm>
        <a:graphic>
          <a:graphicData uri="http://schemas.openxmlformats.org/drawingml/2006/table">
            <a:tbl>
              <a:tblPr firstRow="1" bandRow="1">
                <a:tableStyleId>{5C22544A-7EE6-4342-B048-85BDC9FD1C3A}</a:tableStyleId>
              </a:tblPr>
              <a:tblGrid>
                <a:gridCol w="294859">
                  <a:extLst>
                    <a:ext uri="{9D8B030D-6E8A-4147-A177-3AD203B41FA5}">
                      <a16:colId xmlns:a16="http://schemas.microsoft.com/office/drawing/2014/main" val="20000"/>
                    </a:ext>
                  </a:extLst>
                </a:gridCol>
                <a:gridCol w="120637">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285735">
                <a:tc gridSpan="3">
                  <a:txBody>
                    <a:bodyPr/>
                    <a:lstStyle/>
                    <a:p>
                      <a:pPr algn="ctr"/>
                      <a:r>
                        <a:rPr lang="fr-FR" sz="1400" dirty="0">
                          <a:latin typeface="Times New Roman" pitchFamily="18" charset="0"/>
                        </a:rPr>
                        <a:t>Matériel</a:t>
                      </a:r>
                      <a:r>
                        <a:rPr lang="fr-FR" sz="1400" baseline="0" dirty="0">
                          <a:latin typeface="Times New Roman" pitchFamily="18" charset="0"/>
                        </a:rPr>
                        <a:t> nécessaire</a:t>
                      </a:r>
                      <a:endParaRPr lang="fr-FR" sz="1400" dirty="0">
                        <a:latin typeface="Times New Roman" pitchFamily="18" charset="0"/>
                      </a:endParaRP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28588">
                <a:tc gridSpan="3">
                  <a:txBody>
                    <a:bodyPr/>
                    <a:lstStyle/>
                    <a:p>
                      <a:pPr algn="ctr"/>
                      <a:r>
                        <a:rPr lang="fr-FR" sz="1000" b="1" dirty="0">
                          <a:latin typeface="Times New Roman" pitchFamily="18" charset="0"/>
                        </a:rPr>
                        <a:t>Pour les enfants</a:t>
                      </a: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28588">
                <a:tc>
                  <a:txBody>
                    <a:bodyPr/>
                    <a:lstStyle/>
                    <a:p>
                      <a:pPr algn="ctr"/>
                      <a:endParaRPr lang="fr-FR" sz="1000" dirty="0">
                        <a:latin typeface="Times New Roman" pitchFamily="18"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Crayons de couleur</a:t>
                      </a:r>
                    </a:p>
                  </a:txBody>
                  <a:tcPr/>
                </a:tc>
                <a:tc hMerge="1">
                  <a:txBody>
                    <a:bodyPr/>
                    <a:lstStyle/>
                    <a:p>
                      <a:endParaRPr lang="fr-FR"/>
                    </a:p>
                  </a:txBody>
                  <a:tcPr/>
                </a:tc>
                <a:extLst>
                  <a:ext uri="{0D108BD9-81ED-4DB2-BD59-A6C34878D82A}">
                    <a16:rowId xmlns:a16="http://schemas.microsoft.com/office/drawing/2014/main" val="10002"/>
                  </a:ext>
                </a:extLst>
              </a:tr>
              <a:tr h="228588">
                <a:tc>
                  <a:txBody>
                    <a:bodyPr/>
                    <a:lstStyle/>
                    <a:p>
                      <a:pPr algn="ctr"/>
                      <a:endParaRPr lang="fr-FR" sz="1000" dirty="0">
                        <a:latin typeface="Times New Roman" pitchFamily="18"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Fiche d’activité 2a</a:t>
                      </a:r>
                    </a:p>
                  </a:txBody>
                  <a:tcPr/>
                </a:tc>
                <a:tc hMerge="1">
                  <a:txBody>
                    <a:bodyPr/>
                    <a:lstStyle/>
                    <a:p>
                      <a:endParaRPr lang="fr-FR"/>
                    </a:p>
                  </a:txBody>
                  <a:tcPr/>
                </a:tc>
                <a:extLst>
                  <a:ext uri="{0D108BD9-81ED-4DB2-BD59-A6C34878D82A}">
                    <a16:rowId xmlns:a16="http://schemas.microsoft.com/office/drawing/2014/main" val="10003"/>
                  </a:ext>
                </a:extLst>
              </a:tr>
              <a:tr h="228588">
                <a:tc>
                  <a:txBody>
                    <a:bodyPr/>
                    <a:lstStyle/>
                    <a:p>
                      <a:pPr algn="ctr"/>
                      <a:endParaRPr lang="fr-FR" sz="1000" dirty="0">
                        <a:latin typeface="Times New Roman" pitchFamily="18"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Feuille de papier</a:t>
                      </a:r>
                    </a:p>
                  </a:txBody>
                  <a:tcPr/>
                </a:tc>
                <a:tc hMerge="1">
                  <a:txBody>
                    <a:bodyPr/>
                    <a:lstStyle/>
                    <a:p>
                      <a:endParaRPr lang="fr-FR"/>
                    </a:p>
                  </a:txBody>
                  <a:tcPr/>
                </a:tc>
                <a:extLst>
                  <a:ext uri="{0D108BD9-81ED-4DB2-BD59-A6C34878D82A}">
                    <a16:rowId xmlns:a16="http://schemas.microsoft.com/office/drawing/2014/main" val="10004"/>
                  </a:ext>
                </a:extLst>
              </a:tr>
              <a:tr h="228588">
                <a:tc>
                  <a:txBody>
                    <a:bodyPr/>
                    <a:lstStyle/>
                    <a:p>
                      <a:pPr algn="ctr"/>
                      <a:endParaRPr lang="fr-FR" sz="1000" dirty="0">
                        <a:latin typeface="Times New Roman" pitchFamily="18"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Ciseaux</a:t>
                      </a:r>
                    </a:p>
                  </a:txBody>
                  <a:tcPr/>
                </a:tc>
                <a:tc hMerge="1">
                  <a:txBody>
                    <a:bodyPr/>
                    <a:lstStyle/>
                    <a:p>
                      <a:endParaRPr lang="fr-FR"/>
                    </a:p>
                  </a:txBody>
                  <a:tcPr/>
                </a:tc>
                <a:extLst>
                  <a:ext uri="{0D108BD9-81ED-4DB2-BD59-A6C34878D82A}">
                    <a16:rowId xmlns:a16="http://schemas.microsoft.com/office/drawing/2014/main" val="10005"/>
                  </a:ext>
                </a:extLst>
              </a:tr>
              <a:tr h="228588">
                <a:tc gridSpan="3">
                  <a:txBody>
                    <a:bodyPr/>
                    <a:lstStyle/>
                    <a:p>
                      <a:pPr algn="ctr"/>
                      <a:r>
                        <a:rPr lang="fr-FR" sz="1000" b="1" dirty="0">
                          <a:latin typeface="Times New Roman" pitchFamily="18" charset="0"/>
                        </a:rPr>
                        <a:t>Pour l’enseignant</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txBody>
                  <a:tcPr/>
                </a:tc>
                <a:tc hMerge="1">
                  <a:txBody>
                    <a:bodyPr/>
                    <a:lstStyle/>
                    <a:p>
                      <a:endParaRPr lang="fr-FR"/>
                    </a:p>
                  </a:txBody>
                  <a:tcPr/>
                </a:tc>
                <a:extLst>
                  <a:ext uri="{0D108BD9-81ED-4DB2-BD59-A6C34878D82A}">
                    <a16:rowId xmlns:a16="http://schemas.microsoft.com/office/drawing/2014/main" val="10006"/>
                  </a:ext>
                </a:extLst>
              </a:tr>
              <a:tr h="228588">
                <a:tc gridSpan="2">
                  <a:txBody>
                    <a:bodyPr/>
                    <a:lstStyle/>
                    <a:p>
                      <a:pPr algn="ctr"/>
                      <a:r>
                        <a:rPr lang="fr-FR" sz="1000" dirty="0">
                          <a:latin typeface="Times New Roman" pitchFamily="18" charset="0"/>
                        </a:rPr>
                        <a:t>3-4</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Fiche d’activité 2b</a:t>
                      </a:r>
                    </a:p>
                  </a:txBody>
                  <a:tcPr/>
                </a:tc>
                <a:extLst>
                  <a:ext uri="{0D108BD9-81ED-4DB2-BD59-A6C34878D82A}">
                    <a16:rowId xmlns:a16="http://schemas.microsoft.com/office/drawing/2014/main" val="10007"/>
                  </a:ext>
                </a:extLst>
              </a:tr>
              <a:tr h="228588">
                <a:tc gridSpan="2">
                  <a:txBody>
                    <a:bodyPr/>
                    <a:lstStyle/>
                    <a:p>
                      <a:pPr algn="ctr"/>
                      <a:r>
                        <a:rPr lang="fr-FR" sz="1000" dirty="0">
                          <a:latin typeface="Times New Roman" pitchFamily="18" charset="0"/>
                        </a:rPr>
                        <a:t>1</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Bol évasé ou grande assiette</a:t>
                      </a:r>
                    </a:p>
                  </a:txBody>
                  <a:tcPr/>
                </a:tc>
                <a:extLst>
                  <a:ext uri="{0D108BD9-81ED-4DB2-BD59-A6C34878D82A}">
                    <a16:rowId xmlns:a16="http://schemas.microsoft.com/office/drawing/2014/main" val="10008"/>
                  </a:ext>
                </a:extLst>
              </a:tr>
              <a:tr h="228588">
                <a:tc gridSpan="2">
                  <a:txBody>
                    <a:bodyPr/>
                    <a:lstStyle/>
                    <a:p>
                      <a:pPr algn="ctr"/>
                      <a:r>
                        <a:rPr lang="fr-FR" sz="1000" dirty="0">
                          <a:latin typeface="Times New Roman" pitchFamily="18" charset="0"/>
                        </a:rPr>
                        <a:t>2</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Verres transparents</a:t>
                      </a:r>
                    </a:p>
                  </a:txBody>
                  <a:tcPr/>
                </a:tc>
                <a:extLst>
                  <a:ext uri="{0D108BD9-81ED-4DB2-BD59-A6C34878D82A}">
                    <a16:rowId xmlns:a16="http://schemas.microsoft.com/office/drawing/2014/main" val="10009"/>
                  </a:ext>
                </a:extLst>
              </a:tr>
              <a:tr h="228588">
                <a:tc gridSpan="2">
                  <a:txBody>
                    <a:bodyPr/>
                    <a:lstStyle/>
                    <a:p>
                      <a:pPr algn="ctr"/>
                      <a:r>
                        <a:rPr lang="fr-FR" sz="1000" dirty="0">
                          <a:latin typeface="Times New Roman" pitchFamily="18" charset="0"/>
                        </a:rPr>
                        <a:t>1</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Papier essuie-tout</a:t>
                      </a:r>
                    </a:p>
                  </a:txBody>
                  <a:tcPr/>
                </a:tc>
                <a:extLst>
                  <a:ext uri="{0D108BD9-81ED-4DB2-BD59-A6C34878D82A}">
                    <a16:rowId xmlns:a16="http://schemas.microsoft.com/office/drawing/2014/main" val="10010"/>
                  </a:ext>
                </a:extLst>
              </a:tr>
              <a:tr h="228588">
                <a:tc gridSpan="2">
                  <a:txBody>
                    <a:bodyPr/>
                    <a:lstStyle/>
                    <a:p>
                      <a:pPr algn="ctr"/>
                      <a:endParaRPr lang="fr-FR" sz="1000" dirty="0">
                        <a:latin typeface="Times New Roman"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Colorant alimentaire</a:t>
                      </a:r>
                    </a:p>
                  </a:txBody>
                  <a:tcPr/>
                </a:tc>
                <a:extLst>
                  <a:ext uri="{0D108BD9-81ED-4DB2-BD59-A6C34878D82A}">
                    <a16:rowId xmlns:a16="http://schemas.microsoft.com/office/drawing/2014/main" val="10011"/>
                  </a:ext>
                </a:extLst>
              </a:tr>
              <a:tr h="228588">
                <a:tc gridSpan="2">
                  <a:txBody>
                    <a:bodyPr/>
                    <a:lstStyle/>
                    <a:p>
                      <a:pPr algn="ctr"/>
                      <a:endParaRPr lang="fr-FR" sz="1000" dirty="0">
                        <a:latin typeface="Times New Roman"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latin typeface="Times New Roman" pitchFamily="18" charset="0"/>
                        </a:rPr>
                        <a:t>Eau</a:t>
                      </a:r>
                    </a:p>
                  </a:txBody>
                  <a:tcPr/>
                </a:tc>
                <a:extLst>
                  <a:ext uri="{0D108BD9-81ED-4DB2-BD59-A6C34878D82A}">
                    <a16:rowId xmlns:a16="http://schemas.microsoft.com/office/drawing/2014/main" val="10012"/>
                  </a:ext>
                </a:extLst>
              </a:tr>
            </a:tbl>
          </a:graphicData>
        </a:graphic>
      </p:graphicFrame>
      <p:sp>
        <p:nvSpPr>
          <p:cNvPr id="14" name="Rectangle 13"/>
          <p:cNvSpPr/>
          <p:nvPr>
            <p:custDataLst>
              <p:tags r:id="rId6"/>
            </p:custDataLst>
          </p:nvPr>
        </p:nvSpPr>
        <p:spPr>
          <a:xfrm>
            <a:off x="92504" y="5524281"/>
            <a:ext cx="2142697" cy="2492990"/>
          </a:xfrm>
          <a:prstGeom prst="rect">
            <a:avLst/>
          </a:prstGeom>
          <a:solidFill>
            <a:schemeClr val="accent1">
              <a:lumMod val="60000"/>
              <a:lumOff val="40000"/>
            </a:schemeClr>
          </a:solidFill>
        </p:spPr>
        <p:txBody>
          <a:bodyPr wrap="square">
            <a:spAutoFit/>
          </a:bodyPr>
          <a:lstStyle/>
          <a:p>
            <a:pPr algn="ctr"/>
            <a:r>
              <a:rPr lang="fr-CA" sz="1100" i="1" dirty="0">
                <a:latin typeface="Times New Roman" pitchFamily="18" charset="0"/>
              </a:rPr>
              <a:t>Différentes sortes de plantes</a:t>
            </a:r>
          </a:p>
          <a:p>
            <a:pPr algn="just">
              <a:lnSpc>
                <a:spcPct val="150000"/>
              </a:lnSpc>
              <a:spcBef>
                <a:spcPts val="600"/>
              </a:spcBef>
            </a:pPr>
            <a:r>
              <a:rPr lang="fr-CA" sz="1000" dirty="0">
                <a:latin typeface="Times New Roman"/>
                <a:cs typeface="Times New Roman"/>
              </a:rPr>
              <a:t>Les arbres, les arbustes, les plantes potagères, ornementales, les herbes, les «fleurs», le gazon, etc.,  sont tous des plantes. </a:t>
            </a:r>
          </a:p>
          <a:p>
            <a:pPr algn="just">
              <a:lnSpc>
                <a:spcPct val="150000"/>
              </a:lnSpc>
              <a:spcBef>
                <a:spcPts val="600"/>
              </a:spcBef>
            </a:pPr>
            <a:r>
              <a:rPr lang="fr-CA" sz="1000" dirty="0">
                <a:latin typeface="Times New Roman"/>
                <a:cs typeface="Times New Roman"/>
              </a:rPr>
              <a:t>La plupart de ces plantes ont les mêmes parties principales (racine, tige, feuilles, fleurs, fruits). Mais qu’est-ce qui différencie les plantes des animaux ?</a:t>
            </a:r>
          </a:p>
        </p:txBody>
      </p:sp>
      <p:pic>
        <p:nvPicPr>
          <p:cNvPr id="3" name="Image 2" descr="Une image contenant vert, plante, conception&#10;&#10;Description générée automatiquement">
            <a:extLst>
              <a:ext uri="{FF2B5EF4-FFF2-40B4-BE49-F238E27FC236}">
                <a16:creationId xmlns:a16="http://schemas.microsoft.com/office/drawing/2014/main" id="{AF846C26-B9F5-5990-545F-6C1D2B3EE2EF}"/>
              </a:ext>
            </a:extLst>
          </p:cNvPr>
          <p:cNvPicPr>
            <a:picLocks noChangeAspect="1"/>
          </p:cNvPicPr>
          <p:nvPr/>
        </p:nvPicPr>
        <p:blipFill>
          <a:blip r:embed="rId8"/>
          <a:stretch>
            <a:fillRect/>
          </a:stretch>
        </p:blipFill>
        <p:spPr>
          <a:xfrm>
            <a:off x="4295990" y="-564386"/>
            <a:ext cx="2542252" cy="2542252"/>
          </a:xfrm>
          <a:prstGeom prst="rect">
            <a:avLst/>
          </a:prstGeom>
        </p:spPr>
      </p:pic>
    </p:spTree>
    <p:extLst>
      <p:ext uri="{BB962C8B-B14F-4D97-AF65-F5344CB8AC3E}">
        <p14:creationId xmlns:p14="http://schemas.microsoft.com/office/powerpoint/2010/main" val="295040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7</a:t>
            </a:fld>
            <a:endParaRPr lang="en-US"/>
          </a:p>
        </p:txBody>
      </p:sp>
      <p:sp>
        <p:nvSpPr>
          <p:cNvPr id="12" name="Content Placeholder 4"/>
          <p:cNvSpPr>
            <a:spLocks noGrp="1"/>
          </p:cNvSpPr>
          <p:nvPr>
            <p:ph sz="half" idx="1"/>
            <p:custDataLst>
              <p:tags r:id="rId2"/>
            </p:custDataLst>
          </p:nvPr>
        </p:nvSpPr>
        <p:spPr>
          <a:xfrm>
            <a:off x="92504" y="2132330"/>
            <a:ext cx="6660829" cy="687832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lnSpc>
                <a:spcPct val="150000"/>
              </a:lnSpc>
              <a:spcBef>
                <a:spcPts val="600"/>
              </a:spcBef>
              <a:buNone/>
            </a:pPr>
            <a:r>
              <a:rPr lang="fr-CA" sz="1600" i="1" dirty="0">
                <a:latin typeface="Times New Roman"/>
                <a:cs typeface="Times New Roman"/>
              </a:rPr>
              <a:t>Activité de coloriage</a:t>
            </a:r>
          </a:p>
          <a:p>
            <a:pPr marL="0" indent="0" algn="just">
              <a:lnSpc>
                <a:spcPct val="150000"/>
              </a:lnSpc>
              <a:spcBef>
                <a:spcPts val="600"/>
              </a:spcBef>
              <a:buNone/>
            </a:pPr>
            <a:r>
              <a:rPr lang="fr-CA" sz="1000" dirty="0">
                <a:latin typeface="Times New Roman"/>
                <a:cs typeface="Times New Roman"/>
              </a:rPr>
              <a:t>Distribuer la fiche d</a:t>
            </a:r>
            <a:r>
              <a:rPr lang="fr-CA" altLang="ja-JP" sz="1000" dirty="0">
                <a:latin typeface="Times New Roman"/>
                <a:cs typeface="Times New Roman"/>
              </a:rPr>
              <a:t>’</a:t>
            </a:r>
            <a:r>
              <a:rPr lang="fr-CA" sz="1000" dirty="0">
                <a:latin typeface="Times New Roman"/>
                <a:cs typeface="Times New Roman"/>
              </a:rPr>
              <a:t>élève 2a. Valider avec eux leur compréhension des différentes parties. Pour bien les distinguer, les élèves auront à colorier chaque partie en prenant des couleurs différentes (ex. brun pour les racines, mauve pour la tige, vert pour les feuilles, etc.).</a:t>
            </a:r>
          </a:p>
          <a:p>
            <a:pPr marL="0" indent="0" algn="just">
              <a:lnSpc>
                <a:spcPct val="150000"/>
              </a:lnSpc>
              <a:spcBef>
                <a:spcPts val="600"/>
              </a:spcBef>
              <a:buNone/>
            </a:pPr>
            <a:r>
              <a:rPr lang="fr-CA" sz="1600" i="1" dirty="0">
                <a:latin typeface="Times New Roman"/>
                <a:cs typeface="Times New Roman"/>
              </a:rPr>
              <a:t>Capillarité 1</a:t>
            </a:r>
          </a:p>
          <a:p>
            <a:pPr marL="0" indent="0" algn="just">
              <a:lnSpc>
                <a:spcPct val="150000"/>
              </a:lnSpc>
              <a:spcBef>
                <a:spcPts val="600"/>
              </a:spcBef>
              <a:buNone/>
            </a:pPr>
            <a:r>
              <a:rPr lang="fr-CA" sz="1000" dirty="0">
                <a:latin typeface="Times New Roman"/>
                <a:cs typeface="Times New Roman"/>
              </a:rPr>
              <a:t>Les plantes « boivent » avec leurs racines. Comment font-elles alors pour apporter l’eau (la sève) jusqu’aux feuilles ? Deux petites expériences font la démonstration du principe de capillarité, suivant lequel l’eau peut monter à l’intérieur des tiges (voir fiche théorique).</a:t>
            </a:r>
          </a:p>
          <a:p>
            <a:pPr marL="0" indent="0" algn="just">
              <a:lnSpc>
                <a:spcPct val="150000"/>
              </a:lnSpc>
              <a:spcBef>
                <a:spcPts val="600"/>
              </a:spcBef>
              <a:buNone/>
            </a:pPr>
            <a:r>
              <a:rPr lang="fr-CA" sz="1000" dirty="0">
                <a:latin typeface="Times New Roman"/>
                <a:cs typeface="Times New Roman"/>
              </a:rPr>
              <a:t>La première expérience est une </a:t>
            </a:r>
            <a:r>
              <a:rPr lang="fr-CA" sz="1000" b="1" dirty="0">
                <a:latin typeface="Times New Roman"/>
                <a:cs typeface="Times New Roman"/>
              </a:rPr>
              <a:t>démonstration </a:t>
            </a:r>
            <a:r>
              <a:rPr lang="fr-CA" sz="1000" dirty="0">
                <a:latin typeface="Times New Roman"/>
                <a:cs typeface="Times New Roman"/>
              </a:rPr>
              <a:t>:</a:t>
            </a:r>
          </a:p>
          <a:p>
            <a:pPr marL="228600" indent="-228600" algn="just">
              <a:lnSpc>
                <a:spcPct val="150000"/>
              </a:lnSpc>
              <a:spcBef>
                <a:spcPts val="600"/>
              </a:spcBef>
              <a:buFont typeface="+mj-lt"/>
              <a:buAutoNum type="arabicPeriod"/>
            </a:pPr>
            <a:r>
              <a:rPr lang="fr-CA" sz="1000" dirty="0">
                <a:latin typeface="Times New Roman"/>
                <a:cs typeface="Times New Roman"/>
              </a:rPr>
              <a:t>Remplir à moitié d’eau un des deux verres transparents, et ajouter du colorant alimentaire.</a:t>
            </a:r>
          </a:p>
          <a:p>
            <a:pPr marL="228600" indent="-228600" algn="just">
              <a:lnSpc>
                <a:spcPct val="150000"/>
              </a:lnSpc>
              <a:spcBef>
                <a:spcPts val="600"/>
              </a:spcBef>
              <a:buFont typeface="+mj-lt"/>
              <a:buAutoNum type="arabicPeriod"/>
            </a:pPr>
            <a:r>
              <a:rPr lang="fr-CA" sz="1000" dirty="0">
                <a:latin typeface="Times New Roman"/>
                <a:cs typeface="Times New Roman"/>
              </a:rPr>
              <a:t>Faire un long rouleau avec le papier essuie-tout, et mettre une des extrémités dans le verre d’eau.</a:t>
            </a:r>
          </a:p>
          <a:p>
            <a:pPr marL="228600" indent="-228600" algn="just">
              <a:lnSpc>
                <a:spcPct val="150000"/>
              </a:lnSpc>
              <a:spcBef>
                <a:spcPts val="600"/>
              </a:spcBef>
              <a:buFont typeface="+mj-lt"/>
              <a:buAutoNum type="arabicPeriod"/>
            </a:pPr>
            <a:r>
              <a:rPr lang="fr-CA" sz="1000" dirty="0">
                <a:latin typeface="Times New Roman"/>
                <a:cs typeface="Times New Roman"/>
              </a:rPr>
              <a:t>Replier le rouleau de manière à ce que l’autre extrémité se trouve à l’intérieur du verre vide.</a:t>
            </a:r>
          </a:p>
          <a:p>
            <a:pPr marL="228600" indent="-228600" algn="just">
              <a:lnSpc>
                <a:spcPct val="150000"/>
              </a:lnSpc>
              <a:spcBef>
                <a:spcPts val="600"/>
              </a:spcBef>
              <a:buFont typeface="+mj-lt"/>
              <a:buAutoNum type="arabicPeriod"/>
            </a:pPr>
            <a:r>
              <a:rPr lang="fr-CA" sz="1000" dirty="0">
                <a:latin typeface="Times New Roman"/>
                <a:cs typeface="Times New Roman"/>
              </a:rPr>
              <a:t>Attendre. Avec le temps, l’eau va monter dans le papier essuie-tout, jusqu’à traverser dans le verre vide. Le colorant aide à bien voir le phénomène.</a:t>
            </a:r>
          </a:p>
          <a:p>
            <a:pPr marL="228600" indent="-228600" algn="just">
              <a:lnSpc>
                <a:spcPct val="150000"/>
              </a:lnSpc>
              <a:spcBef>
                <a:spcPts val="600"/>
              </a:spcBef>
              <a:buNone/>
            </a:pPr>
            <a:r>
              <a:rPr lang="fr-CA" sz="1000" dirty="0">
                <a:latin typeface="Times New Roman"/>
                <a:cs typeface="Times New Roman"/>
              </a:rPr>
              <a:t>Pendant le temps d’attente, faire la deuxième expérience de capillarité</a:t>
            </a:r>
          </a:p>
          <a:p>
            <a:pPr marL="0" indent="0" algn="just">
              <a:lnSpc>
                <a:spcPct val="150000"/>
              </a:lnSpc>
              <a:spcBef>
                <a:spcPts val="600"/>
              </a:spcBef>
              <a:buNone/>
            </a:pPr>
            <a:r>
              <a:rPr lang="fr-CA" sz="1600" i="1" dirty="0">
                <a:latin typeface="Times New Roman"/>
                <a:cs typeface="Times New Roman"/>
              </a:rPr>
              <a:t>Capillarité 2</a:t>
            </a:r>
          </a:p>
          <a:p>
            <a:pPr marL="0" indent="0" algn="just">
              <a:lnSpc>
                <a:spcPct val="150000"/>
              </a:lnSpc>
              <a:spcBef>
                <a:spcPts val="600"/>
              </a:spcBef>
              <a:buNone/>
            </a:pPr>
            <a:r>
              <a:rPr lang="fr-CA" sz="1000" dirty="0">
                <a:latin typeface="Times New Roman"/>
                <a:cs typeface="Times New Roman"/>
              </a:rPr>
              <a:t>Chaque enfant va construire sa propre feuille de papier, dont les pétales s’ouvriront par capillarité.</a:t>
            </a:r>
          </a:p>
          <a:p>
            <a:pPr marL="228600" indent="-228600" algn="just">
              <a:lnSpc>
                <a:spcPct val="150000"/>
              </a:lnSpc>
              <a:spcBef>
                <a:spcPts val="600"/>
              </a:spcBef>
              <a:buFont typeface="+mj-lt"/>
              <a:buAutoNum type="arabicPeriod"/>
            </a:pPr>
            <a:r>
              <a:rPr lang="fr-CA" sz="1000" dirty="0">
                <a:latin typeface="Times New Roman"/>
                <a:cs typeface="Times New Roman"/>
              </a:rPr>
              <a:t>Imprimer 3 ou 4 copies de la fiche 2b (carrés et triangles pointillés), c’est-à-dire 6 enfants par feuille.</a:t>
            </a:r>
          </a:p>
          <a:p>
            <a:pPr marL="228600" indent="-228600" algn="just">
              <a:lnSpc>
                <a:spcPct val="150000"/>
              </a:lnSpc>
              <a:spcBef>
                <a:spcPts val="600"/>
              </a:spcBef>
              <a:buFont typeface="+mj-lt"/>
              <a:buAutoNum type="arabicPeriod"/>
            </a:pPr>
            <a:r>
              <a:rPr lang="fr-CA" sz="1000" dirty="0">
                <a:latin typeface="Times New Roman"/>
                <a:cs typeface="Times New Roman"/>
              </a:rPr>
              <a:t>Sur chaque feuille, l’enseignant doit découper les 6 grands carrés et les remettre aux élèves.</a:t>
            </a:r>
          </a:p>
          <a:p>
            <a:pPr marL="228600" indent="-228600" algn="just">
              <a:lnSpc>
                <a:spcPct val="150000"/>
              </a:lnSpc>
              <a:spcBef>
                <a:spcPts val="600"/>
              </a:spcBef>
              <a:buFont typeface="+mj-lt"/>
              <a:buAutoNum type="arabicPeriod"/>
            </a:pPr>
            <a:r>
              <a:rPr lang="fr-CA" sz="1000" dirty="0">
                <a:latin typeface="Times New Roman"/>
                <a:cs typeface="Times New Roman"/>
              </a:rPr>
              <a:t>Les élèves doivent découper et retirer les 4 triangles à l’intérieur de leur carré. Ils se retrouveront avec une </a:t>
            </a:r>
            <a:r>
              <a:rPr lang="fr-CA" sz="1000" b="1" dirty="0">
                <a:latin typeface="Times New Roman"/>
                <a:cs typeface="Times New Roman"/>
              </a:rPr>
              <a:t>étoile</a:t>
            </a:r>
            <a:r>
              <a:rPr lang="fr-CA" sz="1000" dirty="0">
                <a:latin typeface="Times New Roman"/>
                <a:cs typeface="Times New Roman"/>
              </a:rPr>
              <a:t>.</a:t>
            </a:r>
          </a:p>
          <a:p>
            <a:pPr marL="228600" indent="-228600" algn="just">
              <a:lnSpc>
                <a:spcPct val="150000"/>
              </a:lnSpc>
              <a:spcBef>
                <a:spcPts val="600"/>
              </a:spcBef>
              <a:buFont typeface="+mj-lt"/>
              <a:buAutoNum type="arabicPeriod"/>
            </a:pPr>
            <a:r>
              <a:rPr lang="fr-CA" sz="1000" dirty="0">
                <a:latin typeface="Times New Roman"/>
                <a:cs typeface="Times New Roman"/>
              </a:rPr>
              <a:t>Replier vers l’intérieur les 4 bras de l’étoile, pour former une </a:t>
            </a:r>
            <a:r>
              <a:rPr lang="fr-CA" sz="1000" i="1" dirty="0">
                <a:latin typeface="Times New Roman"/>
                <a:cs typeface="Times New Roman"/>
              </a:rPr>
              <a:t>fleur de papier</a:t>
            </a:r>
            <a:r>
              <a:rPr lang="fr-CA" sz="1000" dirty="0">
                <a:latin typeface="Times New Roman"/>
                <a:cs typeface="Times New Roman"/>
              </a:rPr>
              <a:t>.</a:t>
            </a:r>
          </a:p>
          <a:p>
            <a:pPr marL="228600" indent="-228600" algn="just">
              <a:lnSpc>
                <a:spcPct val="150000"/>
              </a:lnSpc>
              <a:spcBef>
                <a:spcPts val="600"/>
              </a:spcBef>
              <a:buFont typeface="+mj-lt"/>
              <a:buAutoNum type="arabicPeriod"/>
            </a:pPr>
            <a:r>
              <a:rPr lang="fr-CA" sz="1000" dirty="0">
                <a:latin typeface="Times New Roman"/>
                <a:cs typeface="Times New Roman"/>
              </a:rPr>
              <a:t>Déposer les fleurs de papier dans un bol ou une grande assiette rempli d’eau</a:t>
            </a:r>
            <a:r>
              <a:rPr lang="fr-CA" sz="1000" b="1" dirty="0">
                <a:latin typeface="Times New Roman"/>
                <a:cs typeface="Times New Roman"/>
              </a:rPr>
              <a:t>, les bras repliés vers le haut</a:t>
            </a:r>
            <a:r>
              <a:rPr lang="fr-CA" sz="1000" dirty="0">
                <a:latin typeface="Times New Roman"/>
                <a:cs typeface="Times New Roman"/>
              </a:rPr>
              <a:t>. Lentement, les pétales de la fleur s’ouvriront, alors que l’eau monte dans le papier.</a:t>
            </a:r>
          </a:p>
        </p:txBody>
      </p:sp>
      <p:sp>
        <p:nvSpPr>
          <p:cNvPr id="9" name="Title 3"/>
          <p:cNvSpPr txBox="1">
            <a:spLocks/>
          </p:cNvSpPr>
          <p:nvPr>
            <p:custDataLst>
              <p:tags r:id="rId3"/>
            </p:custDataLst>
          </p:nvPr>
        </p:nvSpPr>
        <p:spPr>
          <a:xfrm>
            <a:off x="69256" y="489357"/>
            <a:ext cx="4274057"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2800" dirty="0">
                <a:latin typeface="Times New Roman" pitchFamily="18" charset="0"/>
              </a:rPr>
              <a:t>2. Les parties des plantes</a:t>
            </a:r>
          </a:p>
        </p:txBody>
      </p:sp>
      <p:pic>
        <p:nvPicPr>
          <p:cNvPr id="3" name="Image 2" descr="Une image contenant vert, plante, conception&#10;&#10;Description générée automatiquement">
            <a:extLst>
              <a:ext uri="{FF2B5EF4-FFF2-40B4-BE49-F238E27FC236}">
                <a16:creationId xmlns:a16="http://schemas.microsoft.com/office/drawing/2014/main" id="{52F75EF0-C9F1-2A9F-2D36-AC03FF7A4085}"/>
              </a:ext>
            </a:extLst>
          </p:cNvPr>
          <p:cNvPicPr>
            <a:picLocks noChangeAspect="1"/>
          </p:cNvPicPr>
          <p:nvPr/>
        </p:nvPicPr>
        <p:blipFill>
          <a:blip r:embed="rId5"/>
          <a:stretch>
            <a:fillRect/>
          </a:stretch>
        </p:blipFill>
        <p:spPr>
          <a:xfrm>
            <a:off x="4295990" y="-564386"/>
            <a:ext cx="2542252" cy="2542252"/>
          </a:xfrm>
          <a:prstGeom prst="rect">
            <a:avLst/>
          </a:prstGeom>
        </p:spPr>
      </p:pic>
    </p:spTree>
    <p:extLst>
      <p:ext uri="{BB962C8B-B14F-4D97-AF65-F5344CB8AC3E}">
        <p14:creationId xmlns:p14="http://schemas.microsoft.com/office/powerpoint/2010/main" val="295040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37047" y="209550"/>
            <a:ext cx="4274057" cy="871396"/>
          </a:xfrm>
        </p:spPr>
        <p:txBody>
          <a:bodyPr/>
          <a:lstStyle/>
          <a:p>
            <a:pPr algn="l"/>
            <a:r>
              <a:rPr lang="en-US" sz="3600" i="1" dirty="0"/>
              <a:t>Fiche </a:t>
            </a:r>
            <a:r>
              <a:rPr lang="en-US" sz="3600" i="1" dirty="0" err="1"/>
              <a:t>théorique</a:t>
            </a:r>
            <a:r>
              <a:rPr lang="en-US" sz="3600" i="1" dirty="0"/>
              <a:t>:</a:t>
            </a:r>
            <a:br>
              <a:rPr lang="en-US" sz="3600" i="1" dirty="0"/>
            </a:br>
            <a:r>
              <a:rPr lang="en-US" sz="3600" dirty="0"/>
              <a:t>La </a:t>
            </a:r>
            <a:r>
              <a:rPr lang="en-US" sz="3600" dirty="0" err="1"/>
              <a:t>capillarité</a:t>
            </a:r>
            <a:endParaRPr lang="en-US" sz="3600" dirty="0"/>
          </a:p>
        </p:txBody>
      </p:sp>
      <p:sp>
        <p:nvSpPr>
          <p:cNvPr id="2" name="Espace réservé du numéro de diapositive 1"/>
          <p:cNvSpPr>
            <a:spLocks noGrp="1"/>
          </p:cNvSpPr>
          <p:nvPr>
            <p:ph type="sldNum" sz="quarter" idx="12"/>
            <p:custDataLst>
              <p:tags r:id="rId2"/>
            </p:custDataLst>
          </p:nvPr>
        </p:nvSpPr>
        <p:spPr/>
        <p:txBody>
          <a:bodyPr/>
          <a:lstStyle/>
          <a:p>
            <a:fld id="{027FB875-5C85-AB42-9DC5-178568A424B8}" type="slidenum">
              <a:rPr lang="en-US" smtClean="0"/>
              <a:pPr/>
              <a:t>8</a:t>
            </a:fld>
            <a:endParaRPr lang="en-US" dirty="0"/>
          </a:p>
        </p:txBody>
      </p:sp>
      <p:sp>
        <p:nvSpPr>
          <p:cNvPr id="6" name="ZoneTexte 5"/>
          <p:cNvSpPr txBox="1"/>
          <p:nvPr>
            <p:custDataLst>
              <p:tags r:id="rId3"/>
            </p:custDataLst>
          </p:nvPr>
        </p:nvSpPr>
        <p:spPr>
          <a:xfrm>
            <a:off x="445528" y="2146300"/>
            <a:ext cx="6133071" cy="461665"/>
          </a:xfrm>
          <a:prstGeom prst="rect">
            <a:avLst/>
          </a:prstGeom>
          <a:noFill/>
        </p:spPr>
        <p:txBody>
          <a:bodyPr wrap="square" rtlCol="0">
            <a:spAutoFit/>
          </a:bodyPr>
          <a:lstStyle/>
          <a:p>
            <a:pPr algn="just"/>
            <a:endParaRPr lang="fr-FR" sz="1200" dirty="0">
              <a:solidFill>
                <a:srgbClr val="000000"/>
              </a:solidFill>
              <a:latin typeface="Times New Roman"/>
              <a:cs typeface="Times New Roman"/>
            </a:endParaRPr>
          </a:p>
          <a:p>
            <a:pPr algn="just"/>
            <a:endParaRPr lang="fr-FR" sz="1200" dirty="0">
              <a:solidFill>
                <a:srgbClr val="000000"/>
              </a:solidFill>
              <a:latin typeface="Times New Roman"/>
              <a:cs typeface="Times New Roman"/>
            </a:endParaRPr>
          </a:p>
        </p:txBody>
      </p:sp>
      <p:sp>
        <p:nvSpPr>
          <p:cNvPr id="5" name="Rectangle 4"/>
          <p:cNvSpPr/>
          <p:nvPr>
            <p:custDataLst>
              <p:tags r:id="rId4"/>
            </p:custDataLst>
          </p:nvPr>
        </p:nvSpPr>
        <p:spPr>
          <a:xfrm>
            <a:off x="63929" y="4038600"/>
            <a:ext cx="6765496" cy="1954381"/>
          </a:xfrm>
          <a:prstGeom prst="rect">
            <a:avLst/>
          </a:prstGeom>
          <a:noFill/>
          <a:ln>
            <a:solidFill>
              <a:schemeClr val="bg1"/>
            </a:solidFill>
          </a:ln>
        </p:spPr>
        <p:txBody>
          <a:bodyPr wrap="square">
            <a:spAutoFit/>
          </a:bodyPr>
          <a:lstStyle/>
          <a:p>
            <a:pPr algn="just"/>
            <a:r>
              <a:rPr lang="fr-CA" sz="1100" dirty="0">
                <a:solidFill>
                  <a:schemeClr val="tx1">
                    <a:lumMod val="95000"/>
                    <a:lumOff val="5000"/>
                  </a:schemeClr>
                </a:solidFill>
                <a:latin typeface="Times New Roman"/>
                <a:cs typeface="Times New Roman"/>
              </a:rPr>
              <a:t>Pour comprendre la capillarité, il faut d’abord observer un ménisque dans un verre d’eau. À la surface, l’eau « colle » tout le tour de la paroi du verre. (Ce phénomène est causé par la </a:t>
            </a:r>
            <a:r>
              <a:rPr lang="fr-CA" sz="1100" i="1" dirty="0">
                <a:solidFill>
                  <a:schemeClr val="tx1">
                    <a:lumMod val="95000"/>
                    <a:lumOff val="5000"/>
                  </a:schemeClr>
                </a:solidFill>
                <a:latin typeface="Times New Roman"/>
                <a:cs typeface="Times New Roman"/>
              </a:rPr>
              <a:t>tension superficielle </a:t>
            </a:r>
            <a:r>
              <a:rPr lang="fr-CA" sz="1100" dirty="0">
                <a:solidFill>
                  <a:schemeClr val="tx1">
                    <a:lumMod val="95000"/>
                    <a:lumOff val="5000"/>
                  </a:schemeClr>
                </a:solidFill>
                <a:latin typeface="Times New Roman"/>
                <a:cs typeface="Times New Roman"/>
              </a:rPr>
              <a:t>de l’eau.)</a:t>
            </a:r>
          </a:p>
          <a:p>
            <a:pPr algn="just"/>
            <a:endParaRPr lang="fr-CA" sz="1100" dirty="0">
              <a:solidFill>
                <a:schemeClr val="tx1">
                  <a:lumMod val="95000"/>
                  <a:lumOff val="5000"/>
                </a:schemeClr>
              </a:solidFill>
              <a:latin typeface="Times New Roman"/>
              <a:cs typeface="Times New Roman"/>
            </a:endParaRPr>
          </a:p>
          <a:p>
            <a:pPr algn="just"/>
            <a:r>
              <a:rPr lang="fr-CA" sz="1100" dirty="0">
                <a:solidFill>
                  <a:schemeClr val="tx1">
                    <a:lumMod val="95000"/>
                    <a:lumOff val="5000"/>
                  </a:schemeClr>
                </a:solidFill>
                <a:latin typeface="Times New Roman"/>
                <a:cs typeface="Times New Roman"/>
              </a:rPr>
              <a:t>Peu importe le diamètre du verre, le ménisque a toujours la même taille, c’est-à-dire qu’il est très petit. Dans le cas d’un tube,  le diamètre est si petit que le cercle que forme le ménisque va se remplir et le niveau de l’eau va monter. Plus le diamètre est petit, plus l’eau monte facilement.</a:t>
            </a:r>
          </a:p>
          <a:p>
            <a:pPr algn="just"/>
            <a:endParaRPr lang="fr-CA" sz="1100" dirty="0">
              <a:solidFill>
                <a:schemeClr val="tx1">
                  <a:lumMod val="95000"/>
                  <a:lumOff val="5000"/>
                </a:schemeClr>
              </a:solidFill>
              <a:latin typeface="Times New Roman"/>
              <a:cs typeface="Times New Roman"/>
            </a:endParaRPr>
          </a:p>
          <a:p>
            <a:pPr algn="just"/>
            <a:r>
              <a:rPr lang="fr-CA" sz="1100" dirty="0">
                <a:solidFill>
                  <a:schemeClr val="tx1">
                    <a:lumMod val="95000"/>
                    <a:lumOff val="5000"/>
                  </a:schemeClr>
                </a:solidFill>
                <a:latin typeface="Times New Roman"/>
                <a:cs typeface="Times New Roman"/>
              </a:rPr>
              <a:t>La capillarité est donc le mécanisme par lequel l’eau parvient à monter à l’intérieur d’un très petit espace (imaginez un cheveu creux, d’où le terme « capillaire ») en se collant aux parois. Dans le cas du papier (essuie-tout ou régulier) il y a de microscopiques espaces d’air entre les fibres de cellulose (pulpe de bois) et l’eau monte en se propageant à l’intérieur de ces infimes espaces.</a:t>
            </a:r>
            <a:endParaRPr lang="fr-CA" sz="1100" b="1" dirty="0">
              <a:solidFill>
                <a:schemeClr val="tx1">
                  <a:lumMod val="95000"/>
                  <a:lumOff val="5000"/>
                </a:schemeClr>
              </a:solidFill>
              <a:latin typeface="Times New Roman"/>
              <a:cs typeface="Times New Roman"/>
            </a:endParaRPr>
          </a:p>
        </p:txBody>
      </p:sp>
      <p:sp>
        <p:nvSpPr>
          <p:cNvPr id="7" name="Rectangle 6"/>
          <p:cNvSpPr/>
          <p:nvPr>
            <p:custDataLst>
              <p:tags r:id="rId5"/>
            </p:custDataLst>
          </p:nvPr>
        </p:nvSpPr>
        <p:spPr>
          <a:xfrm>
            <a:off x="137047" y="6520764"/>
            <a:ext cx="2142697" cy="1974900"/>
          </a:xfrm>
          <a:prstGeom prst="rect">
            <a:avLst/>
          </a:prstGeom>
          <a:noFill/>
        </p:spPr>
        <p:txBody>
          <a:bodyPr wrap="square">
            <a:spAutoFit/>
          </a:bodyPr>
          <a:lstStyle/>
          <a:p>
            <a:pPr algn="ctr">
              <a:spcBef>
                <a:spcPts val="1400"/>
              </a:spcBef>
            </a:pPr>
            <a:r>
              <a:rPr lang="fr-CA" sz="1200" b="1" i="1" dirty="0">
                <a:latin typeface="Times New Roman"/>
                <a:ea typeface="ＭＳ Ｐゴシック" charset="0"/>
                <a:cs typeface="Times New Roman"/>
                <a:sym typeface="Times" charset="0"/>
              </a:rPr>
              <a:t>Activité sur la capillarité  #3</a:t>
            </a:r>
          </a:p>
          <a:p>
            <a:pPr algn="just">
              <a:spcBef>
                <a:spcPts val="1400"/>
              </a:spcBef>
            </a:pPr>
            <a:r>
              <a:rPr lang="fr-CA" sz="1100" dirty="0">
                <a:latin typeface="Times New Roman"/>
                <a:ea typeface="ＭＳ Ｐゴシック" charset="0"/>
                <a:cs typeface="Times New Roman"/>
                <a:sym typeface="Times" charset="0"/>
              </a:rPr>
              <a:t>Une expérience plus longue, mais plus éloquente consiste à mettre un pied de céleri (avec feuilles en haut) dans un verre d’eau + colorant alimentaire. </a:t>
            </a:r>
          </a:p>
          <a:p>
            <a:pPr algn="just">
              <a:spcBef>
                <a:spcPts val="1400"/>
              </a:spcBef>
            </a:pPr>
            <a:r>
              <a:rPr lang="fr-CA" sz="1100" dirty="0">
                <a:latin typeface="Times New Roman"/>
                <a:ea typeface="ＭＳ Ｐゴシック" charset="0"/>
                <a:cs typeface="Times New Roman"/>
                <a:sym typeface="Times" charset="0"/>
              </a:rPr>
              <a:t>Trancher le pied de céleri pour observer les canaux par lesquels l’eau a monté jusqu’aux feuilles.</a:t>
            </a:r>
          </a:p>
        </p:txBody>
      </p:sp>
      <p:pic>
        <p:nvPicPr>
          <p:cNvPr id="1026" name="Picture 2" descr="C:\Documents and Settings\Administrator\Desktop\céleri capillarité.jpg"/>
          <p:cNvPicPr>
            <a:picLocks noChangeAspect="1" noChangeArrowheads="1"/>
          </p:cNvPicPr>
          <p:nvPr>
            <p:custDataLst>
              <p:tags r:id="rId6"/>
            </p:custDataLst>
          </p:nvPr>
        </p:nvPicPr>
        <p:blipFill>
          <a:blip r:embed="rId11"/>
          <a:srcRect/>
          <a:stretch>
            <a:fillRect/>
          </a:stretch>
        </p:blipFill>
        <p:spPr bwMode="auto">
          <a:xfrm>
            <a:off x="2343150" y="6263589"/>
            <a:ext cx="3763404" cy="2508936"/>
          </a:xfrm>
          <a:prstGeom prst="rect">
            <a:avLst/>
          </a:prstGeom>
          <a:noFill/>
        </p:spPr>
      </p:pic>
      <p:pic>
        <p:nvPicPr>
          <p:cNvPr id="1029" name="Picture 5" descr="C:\Documents and Settings\Administrator\Desktop\capillarité.png"/>
          <p:cNvPicPr>
            <a:picLocks noChangeAspect="1" noChangeArrowheads="1"/>
          </p:cNvPicPr>
          <p:nvPr>
            <p:custDataLst>
              <p:tags r:id="rId7"/>
            </p:custDataLst>
          </p:nvPr>
        </p:nvPicPr>
        <p:blipFill>
          <a:blip r:embed="rId12"/>
          <a:srcRect/>
          <a:stretch>
            <a:fillRect/>
          </a:stretch>
        </p:blipFill>
        <p:spPr bwMode="auto">
          <a:xfrm>
            <a:off x="561181" y="1453059"/>
            <a:ext cx="3678238" cy="2462212"/>
          </a:xfrm>
          <a:prstGeom prst="rect">
            <a:avLst/>
          </a:prstGeom>
          <a:noFill/>
        </p:spPr>
      </p:pic>
      <p:sp>
        <p:nvSpPr>
          <p:cNvPr id="9" name="Title 3"/>
          <p:cNvSpPr txBox="1">
            <a:spLocks/>
          </p:cNvSpPr>
          <p:nvPr>
            <p:custDataLst>
              <p:tags r:id="rId8"/>
            </p:custDataLst>
          </p:nvPr>
        </p:nvSpPr>
        <p:spPr>
          <a:xfrm>
            <a:off x="3908074" y="8772525"/>
            <a:ext cx="2921351" cy="31621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200" b="0" i="1" u="none" strike="noStrike" kern="1200" cap="none" spc="0" normalizeH="0" baseline="0" noProof="0" dirty="0">
                <a:ln>
                  <a:noFill/>
                </a:ln>
                <a:solidFill>
                  <a:schemeClr val="tx1"/>
                </a:solidFill>
                <a:effectLst/>
                <a:uLnTx/>
                <a:uFillTx/>
                <a:latin typeface="Times New Roman" pitchFamily="18" charset="0"/>
                <a:ea typeface="+mj-ea"/>
                <a:cs typeface="+mj-cs"/>
              </a:rPr>
              <a:t>Sources : sweetrandomscience.blogspot.ca</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pic>
        <p:nvPicPr>
          <p:cNvPr id="3" name="Image 2" descr="Une image contenant vert, plante, conception&#10;&#10;Description générée automatiquement">
            <a:extLst>
              <a:ext uri="{FF2B5EF4-FFF2-40B4-BE49-F238E27FC236}">
                <a16:creationId xmlns:a16="http://schemas.microsoft.com/office/drawing/2014/main" id="{EF6585A5-2543-CDE5-89C0-620C7C7FF630}"/>
              </a:ext>
            </a:extLst>
          </p:cNvPr>
          <p:cNvPicPr>
            <a:picLocks noChangeAspect="1"/>
          </p:cNvPicPr>
          <p:nvPr/>
        </p:nvPicPr>
        <p:blipFill>
          <a:blip r:embed="rId13"/>
          <a:stretch>
            <a:fillRect/>
          </a:stretch>
        </p:blipFill>
        <p:spPr>
          <a:xfrm>
            <a:off x="4295990" y="-564386"/>
            <a:ext cx="2542252" cy="2542252"/>
          </a:xfrm>
          <a:prstGeom prst="rect">
            <a:avLst/>
          </a:prstGeom>
        </p:spPr>
      </p:pic>
    </p:spTree>
    <p:extLst>
      <p:ext uri="{BB962C8B-B14F-4D97-AF65-F5344CB8AC3E}">
        <p14:creationId xmlns:p14="http://schemas.microsoft.com/office/powerpoint/2010/main" val="209334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335104"/>
            <a:ext cx="4274057" cy="871396"/>
          </a:xfrm>
        </p:spPr>
        <p:txBody>
          <a:bodyPr/>
          <a:lstStyle/>
          <a:p>
            <a:r>
              <a:rPr lang="en-US" i="1" dirty="0" err="1"/>
              <a:t>Pièces</a:t>
            </a:r>
            <a:r>
              <a:rPr lang="en-US" i="1" dirty="0"/>
              <a:t> </a:t>
            </a:r>
            <a:r>
              <a:rPr lang="en-US" i="1" dirty="0" err="1"/>
              <a:t>jointes</a:t>
            </a:r>
            <a:endParaRPr lang="en-US" i="1" dirty="0"/>
          </a:p>
        </p:txBody>
      </p:sp>
      <p:sp>
        <p:nvSpPr>
          <p:cNvPr id="2" name="Espace réservé du numéro de diapositive 1"/>
          <p:cNvSpPr>
            <a:spLocks noGrp="1"/>
          </p:cNvSpPr>
          <p:nvPr>
            <p:ph type="sldNum" sz="quarter" idx="12"/>
            <p:custDataLst>
              <p:tags r:id="rId2"/>
            </p:custDataLst>
          </p:nvPr>
        </p:nvSpPr>
        <p:spPr/>
        <p:txBody>
          <a:bodyPr/>
          <a:lstStyle/>
          <a:p>
            <a:fld id="{027FB875-5C85-AB42-9DC5-178568A424B8}" type="slidenum">
              <a:rPr lang="en-US" smtClean="0"/>
              <a:pPr/>
              <a:t>9</a:t>
            </a:fld>
            <a:endParaRPr lang="en-US"/>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2819390189"/>
              </p:ext>
            </p:extLst>
          </p:nvPr>
        </p:nvGraphicFramePr>
        <p:xfrm>
          <a:off x="759415" y="2866539"/>
          <a:ext cx="5374793" cy="305308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2937540">
                  <a:extLst>
                    <a:ext uri="{9D8B030D-6E8A-4147-A177-3AD203B41FA5}">
                      <a16:colId xmlns:a16="http://schemas.microsoft.com/office/drawing/2014/main" val="20001"/>
                    </a:ext>
                  </a:extLst>
                </a:gridCol>
                <a:gridCol w="1155808">
                  <a:extLst>
                    <a:ext uri="{9D8B030D-6E8A-4147-A177-3AD203B41FA5}">
                      <a16:colId xmlns:a16="http://schemas.microsoft.com/office/drawing/2014/main" val="20002"/>
                    </a:ext>
                  </a:extLst>
                </a:gridCol>
              </a:tblGrid>
              <a:tr h="370840">
                <a:tc>
                  <a:txBody>
                    <a:bodyPr/>
                    <a:lstStyle/>
                    <a:p>
                      <a:pPr algn="ctr"/>
                      <a:r>
                        <a:rPr lang="fr-FR" sz="1400" baseline="0" dirty="0">
                          <a:latin typeface="Times New Roman" pitchFamily="18" charset="0"/>
                        </a:rPr>
                        <a:t>Thème </a:t>
                      </a:r>
                      <a:endParaRPr lang="fr-FR" sz="1400" dirty="0">
                        <a:latin typeface="Times New Roman" pitchFamily="18" charset="0"/>
                      </a:endParaRPr>
                    </a:p>
                  </a:txBody>
                  <a:tcPr/>
                </a:tc>
                <a:tc>
                  <a:txBody>
                    <a:bodyPr/>
                    <a:lstStyle/>
                    <a:p>
                      <a:pPr algn="ctr"/>
                      <a:r>
                        <a:rPr lang="fr-FR" sz="1400" dirty="0">
                          <a:latin typeface="Times New Roman" pitchFamily="18" charset="0"/>
                        </a:rPr>
                        <a:t>Nom</a:t>
                      </a:r>
                    </a:p>
                  </a:txBody>
                  <a:tcPr/>
                </a:tc>
                <a:tc>
                  <a:txBody>
                    <a:bodyPr/>
                    <a:lstStyle/>
                    <a:p>
                      <a:pPr algn="ctr"/>
                      <a:r>
                        <a:rPr lang="fr-FR" sz="1400" dirty="0">
                          <a:latin typeface="Times New Roman" pitchFamily="18" charset="0"/>
                        </a:rPr>
                        <a:t>Page</a:t>
                      </a:r>
                    </a:p>
                  </a:txBody>
                  <a:tcPr/>
                </a:tc>
                <a:extLst>
                  <a:ext uri="{0D108BD9-81ED-4DB2-BD59-A6C34878D82A}">
                    <a16:rowId xmlns:a16="http://schemas.microsoft.com/office/drawing/2014/main" val="10000"/>
                  </a:ext>
                </a:extLst>
              </a:tr>
              <a:tr h="370840">
                <a:tc>
                  <a:txBody>
                    <a:bodyPr/>
                    <a:lstStyle/>
                    <a:p>
                      <a:pPr algn="ctr"/>
                      <a:r>
                        <a:rPr lang="fr-CA" sz="1200" dirty="0">
                          <a:latin typeface="Times New Roman" pitchFamily="18" charset="0"/>
                          <a:cs typeface="Times New Roman" pitchFamily="18" charset="0"/>
                        </a:rPr>
                        <a:t>1</a:t>
                      </a:r>
                      <a:endParaRPr lang="en-US" sz="1200" dirty="0">
                        <a:latin typeface="Times New Roman" pitchFamily="18" charset="0"/>
                        <a:cs typeface="Times New Roman" pitchFamily="18" charset="0"/>
                      </a:endParaRPr>
                    </a:p>
                  </a:txBody>
                  <a:tcPr/>
                </a:tc>
                <a:tc>
                  <a:txBody>
                    <a:bodyPr/>
                    <a:lstStyle/>
                    <a:p>
                      <a:pPr algn="l"/>
                      <a:r>
                        <a:rPr lang="fr-CA" sz="1200" dirty="0">
                          <a:latin typeface="Times New Roman" pitchFamily="18" charset="0"/>
                          <a:cs typeface="Times New Roman" pitchFamily="18" charset="0"/>
                        </a:rPr>
                        <a:t>Pourquoi les graines se propagent</a:t>
                      </a:r>
                      <a:endParaRPr lang="en-US" sz="1200" dirty="0">
                        <a:latin typeface="Times New Roman" pitchFamily="18" charset="0"/>
                        <a:cs typeface="Times New Roman" pitchFamily="18" charset="0"/>
                      </a:endParaRPr>
                    </a:p>
                  </a:txBody>
                  <a:tcPr/>
                </a:tc>
                <a:tc>
                  <a:txBody>
                    <a:bodyPr/>
                    <a:lstStyle/>
                    <a:p>
                      <a:pPr algn="ctr"/>
                      <a:r>
                        <a:rPr lang="fr-CA" sz="1200" dirty="0">
                          <a:latin typeface="Times New Roman" pitchFamily="18" charset="0"/>
                          <a:cs typeface="Times New Roman" pitchFamily="18" charset="0"/>
                        </a:rPr>
                        <a:t>10</a:t>
                      </a:r>
                      <a:endParaRPr lang="en-US" sz="1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fr-CA" sz="1200" dirty="0">
                          <a:latin typeface="Times New Roman" pitchFamily="18" charset="0"/>
                          <a:cs typeface="Times New Roman" pitchFamily="18" charset="0"/>
                        </a:rPr>
                        <a:t>1</a:t>
                      </a:r>
                      <a:endParaRPr lang="en-US"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latin typeface="Times New Roman" pitchFamily="18" charset="0"/>
                          <a:cs typeface="Times New Roman" pitchFamily="18" charset="0"/>
                        </a:rPr>
                        <a:t>Comment les</a:t>
                      </a:r>
                      <a:r>
                        <a:rPr lang="fr-CA" sz="1200" baseline="0" dirty="0">
                          <a:latin typeface="Times New Roman" pitchFamily="18" charset="0"/>
                          <a:cs typeface="Times New Roman" pitchFamily="18" charset="0"/>
                        </a:rPr>
                        <a:t> graines se propagent</a:t>
                      </a:r>
                      <a:endParaRPr lang="en-US" sz="1200" dirty="0">
                        <a:latin typeface="Times New Roman" pitchFamily="18" charset="0"/>
                        <a:cs typeface="Times New Roman" pitchFamily="18" charset="0"/>
                      </a:endParaRPr>
                    </a:p>
                    <a:p>
                      <a:pPr algn="l"/>
                      <a:endParaRPr lang="en-US" sz="1200" dirty="0">
                        <a:latin typeface="Times New Roman" pitchFamily="18" charset="0"/>
                        <a:cs typeface="Times New Roman" pitchFamily="18" charset="0"/>
                      </a:endParaRPr>
                    </a:p>
                  </a:txBody>
                  <a:tcPr/>
                </a:tc>
                <a:tc>
                  <a:txBody>
                    <a:bodyPr/>
                    <a:lstStyle/>
                    <a:p>
                      <a:pPr algn="ctr"/>
                      <a:r>
                        <a:rPr lang="fr-CA" sz="1200" dirty="0">
                          <a:latin typeface="Times New Roman" pitchFamily="18" charset="0"/>
                          <a:cs typeface="Times New Roman" pitchFamily="18" charset="0"/>
                        </a:rPr>
                        <a:t>11-13</a:t>
                      </a:r>
                      <a:endParaRPr lang="en-US" sz="1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fr-FR" sz="1200" dirty="0">
                          <a:latin typeface="Times New Roman" pitchFamily="18" charset="0"/>
                          <a:cs typeface="Times New Roman" pitchFamily="18" charset="0"/>
                        </a:rPr>
                        <a:t>1</a:t>
                      </a:r>
                    </a:p>
                  </a:txBody>
                  <a:tcPr/>
                </a:tc>
                <a:tc>
                  <a:txBody>
                    <a:bodyPr/>
                    <a:lstStyle/>
                    <a:p>
                      <a:pPr algn="l"/>
                      <a:r>
                        <a:rPr lang="fr-FR" sz="1200" dirty="0">
                          <a:latin typeface="Times New Roman" pitchFamily="18" charset="0"/>
                          <a:cs typeface="Times New Roman" pitchFamily="18" charset="0"/>
                        </a:rPr>
                        <a:t>Des graines et leurs parents</a:t>
                      </a:r>
                    </a:p>
                  </a:txBody>
                  <a:tcPr/>
                </a:tc>
                <a:tc>
                  <a:txBody>
                    <a:bodyPr/>
                    <a:lstStyle/>
                    <a:p>
                      <a:pPr algn="ctr"/>
                      <a:r>
                        <a:rPr lang="fr-CA" sz="1200" dirty="0">
                          <a:latin typeface="Times New Roman" pitchFamily="18" charset="0"/>
                          <a:cs typeface="Times New Roman" pitchFamily="18" charset="0"/>
                        </a:rPr>
                        <a:t>14</a:t>
                      </a:r>
                      <a:endParaRPr lang="en-US" sz="1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ctr"/>
                      <a:r>
                        <a:rPr lang="fr-FR" sz="1200" dirty="0">
                          <a:latin typeface="Times New Roman" pitchFamily="18" charset="0"/>
                          <a:cs typeface="Times New Roman" pitchFamily="18" charset="0"/>
                        </a:rPr>
                        <a:t>1</a:t>
                      </a:r>
                    </a:p>
                  </a:txBody>
                  <a:tcPr/>
                </a:tc>
                <a:tc>
                  <a:txBody>
                    <a:bodyPr/>
                    <a:lstStyle/>
                    <a:p>
                      <a:pPr algn="l"/>
                      <a:r>
                        <a:rPr lang="fr-FR" sz="1200" dirty="0">
                          <a:latin typeface="Times New Roman" pitchFamily="18" charset="0"/>
                          <a:cs typeface="Times New Roman" pitchFamily="18" charset="0"/>
                        </a:rPr>
                        <a:t>Différents types de graines</a:t>
                      </a:r>
                    </a:p>
                  </a:txBody>
                  <a:tcPr/>
                </a:tc>
                <a:tc>
                  <a:txBody>
                    <a:bodyPr/>
                    <a:lstStyle/>
                    <a:p>
                      <a:pPr algn="ctr"/>
                      <a:r>
                        <a:rPr lang="fr-CA" sz="1200" dirty="0">
                          <a:latin typeface="Times New Roman" pitchFamily="18" charset="0"/>
                          <a:cs typeface="Times New Roman" pitchFamily="18" charset="0"/>
                        </a:rPr>
                        <a:t>15</a:t>
                      </a:r>
                      <a:endParaRPr lang="en-US" sz="12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gn="ctr"/>
                      <a:r>
                        <a:rPr lang="fr-FR" sz="1200" dirty="0">
                          <a:latin typeface="Times New Roman" pitchFamily="18" charset="0"/>
                          <a:cs typeface="Times New Roman" pitchFamily="18" charset="0"/>
                        </a:rPr>
                        <a:t>2</a:t>
                      </a:r>
                    </a:p>
                  </a:txBody>
                  <a:tcPr/>
                </a:tc>
                <a:tc>
                  <a:txBody>
                    <a:bodyPr/>
                    <a:lstStyle/>
                    <a:p>
                      <a:pPr algn="l"/>
                      <a:r>
                        <a:rPr lang="fr-FR" sz="1200" dirty="0">
                          <a:latin typeface="Times New Roman" pitchFamily="18" charset="0"/>
                          <a:cs typeface="Times New Roman" pitchFamily="18" charset="0"/>
                        </a:rPr>
                        <a:t>Le</a:t>
                      </a:r>
                      <a:r>
                        <a:rPr lang="fr-FR" sz="1200" baseline="0" dirty="0">
                          <a:latin typeface="Times New Roman" pitchFamily="18" charset="0"/>
                          <a:cs typeface="Times New Roman" pitchFamily="18" charset="0"/>
                        </a:rPr>
                        <a:t> c</a:t>
                      </a:r>
                      <a:r>
                        <a:rPr lang="fr-FR" sz="1200" dirty="0">
                          <a:latin typeface="Times New Roman" pitchFamily="18" charset="0"/>
                          <a:cs typeface="Times New Roman" pitchFamily="18" charset="0"/>
                        </a:rPr>
                        <a:t>ycle de vie des plante</a:t>
                      </a:r>
                    </a:p>
                  </a:txBody>
                  <a:tcPr/>
                </a:tc>
                <a:tc>
                  <a:txBody>
                    <a:bodyPr/>
                    <a:lstStyle/>
                    <a:p>
                      <a:pPr algn="ctr"/>
                      <a:r>
                        <a:rPr lang="fr-CA" sz="1200" dirty="0">
                          <a:latin typeface="Times New Roman" pitchFamily="18" charset="0"/>
                          <a:cs typeface="Times New Roman" pitchFamily="18" charset="0"/>
                        </a:rPr>
                        <a:t>16</a:t>
                      </a:r>
                      <a:endParaRPr lang="en-US" sz="12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algn="ctr"/>
                      <a:r>
                        <a:rPr lang="fr-FR" sz="1200" dirty="0">
                          <a:latin typeface="Times New Roman" pitchFamily="18" charset="0"/>
                          <a:cs typeface="Times New Roman" pitchFamily="18" charset="0"/>
                        </a:rPr>
                        <a:t>2</a:t>
                      </a:r>
                    </a:p>
                  </a:txBody>
                  <a:tcPr/>
                </a:tc>
                <a:tc>
                  <a:txBody>
                    <a:bodyPr/>
                    <a:lstStyle/>
                    <a:p>
                      <a:pPr algn="l"/>
                      <a:r>
                        <a:rPr lang="fr-FR" sz="1200" dirty="0">
                          <a:latin typeface="Times New Roman" pitchFamily="18" charset="0"/>
                          <a:cs typeface="Times New Roman" pitchFamily="18" charset="0"/>
                        </a:rPr>
                        <a:t>Fiche 2a : Coloriage</a:t>
                      </a:r>
                    </a:p>
                  </a:txBody>
                  <a:tcPr/>
                </a:tc>
                <a:tc>
                  <a:txBody>
                    <a:bodyPr/>
                    <a:lstStyle/>
                    <a:p>
                      <a:pPr algn="ctr"/>
                      <a:r>
                        <a:rPr lang="fr-FR" sz="1200" dirty="0">
                          <a:latin typeface="Times New Roman" pitchFamily="18" charset="0"/>
                          <a:cs typeface="Times New Roman" pitchFamily="18" charset="0"/>
                        </a:rPr>
                        <a:t>17</a:t>
                      </a:r>
                    </a:p>
                  </a:txBody>
                  <a:tcPr/>
                </a:tc>
                <a:extLst>
                  <a:ext uri="{0D108BD9-81ED-4DB2-BD59-A6C34878D82A}">
                    <a16:rowId xmlns:a16="http://schemas.microsoft.com/office/drawing/2014/main" val="10006"/>
                  </a:ext>
                </a:extLst>
              </a:tr>
              <a:tr h="370840">
                <a:tc>
                  <a:txBody>
                    <a:bodyPr/>
                    <a:lstStyle/>
                    <a:p>
                      <a:pPr algn="ctr"/>
                      <a:r>
                        <a:rPr lang="fr-FR" sz="1200" dirty="0">
                          <a:latin typeface="Times New Roman" pitchFamily="18" charset="0"/>
                          <a:cs typeface="Times New Roman" pitchFamily="18" charset="0"/>
                        </a:rPr>
                        <a:t>2</a:t>
                      </a:r>
                    </a:p>
                  </a:txBody>
                  <a:tcPr/>
                </a:tc>
                <a:tc>
                  <a:txBody>
                    <a:bodyPr/>
                    <a:lstStyle/>
                    <a:p>
                      <a:pPr algn="l"/>
                      <a:r>
                        <a:rPr lang="fr-FR" sz="1200" dirty="0">
                          <a:latin typeface="Times New Roman" pitchFamily="18" charset="0"/>
                          <a:cs typeface="Times New Roman" pitchFamily="18" charset="0"/>
                        </a:rPr>
                        <a:t>Fiche 2b : Modèle pour fleur de papier</a:t>
                      </a:r>
                    </a:p>
                  </a:txBody>
                  <a:tcPr/>
                </a:tc>
                <a:tc>
                  <a:txBody>
                    <a:bodyPr/>
                    <a:lstStyle/>
                    <a:p>
                      <a:pPr algn="ctr"/>
                      <a:r>
                        <a:rPr lang="fr-FR" sz="1200" dirty="0">
                          <a:latin typeface="Times New Roman" pitchFamily="18" charset="0"/>
                          <a:cs typeface="Times New Roman" pitchFamily="18" charset="0"/>
                        </a:rPr>
                        <a:t>18</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93342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20"/>
</p:tagLst>
</file>

<file path=ppt/tags/tag101.xml><?xml version="1.0" encoding="utf-8"?>
<p:tagLst xmlns:a="http://schemas.openxmlformats.org/drawingml/2006/main" xmlns:r="http://schemas.openxmlformats.org/officeDocument/2006/relationships" xmlns:p="http://schemas.openxmlformats.org/presentationml/2006/main">
  <p:tag name="NUM" val="21"/>
</p:tagLst>
</file>

<file path=ppt/tags/tag102.xml><?xml version="1.0" encoding="utf-8"?>
<p:tagLst xmlns:a="http://schemas.openxmlformats.org/drawingml/2006/main" xmlns:r="http://schemas.openxmlformats.org/officeDocument/2006/relationships" xmlns:p="http://schemas.openxmlformats.org/presentationml/2006/main">
  <p:tag name="NUM" val="22"/>
</p:tagLst>
</file>

<file path=ppt/tags/tag103.xml><?xml version="1.0" encoding="utf-8"?>
<p:tagLst xmlns:a="http://schemas.openxmlformats.org/drawingml/2006/main" xmlns:r="http://schemas.openxmlformats.org/officeDocument/2006/relationships" xmlns:p="http://schemas.openxmlformats.org/presentationml/2006/main">
  <p:tag name="NUM" val="23"/>
</p:tagLst>
</file>

<file path=ppt/tags/tag104.xml><?xml version="1.0" encoding="utf-8"?>
<p:tagLst xmlns:a="http://schemas.openxmlformats.org/drawingml/2006/main" xmlns:r="http://schemas.openxmlformats.org/officeDocument/2006/relationships" xmlns:p="http://schemas.openxmlformats.org/presentationml/2006/main">
  <p:tag name="NUM" val="24"/>
</p:tagLst>
</file>

<file path=ppt/tags/tag105.xml><?xml version="1.0" encoding="utf-8"?>
<p:tagLst xmlns:a="http://schemas.openxmlformats.org/drawingml/2006/main" xmlns:r="http://schemas.openxmlformats.org/officeDocument/2006/relationships" xmlns:p="http://schemas.openxmlformats.org/presentationml/2006/main">
  <p:tag name="NUM" val="25"/>
</p:tagLst>
</file>

<file path=ppt/tags/tag106.xml><?xml version="1.0" encoding="utf-8"?>
<p:tagLst xmlns:a="http://schemas.openxmlformats.org/drawingml/2006/main" xmlns:r="http://schemas.openxmlformats.org/officeDocument/2006/relationships" xmlns:p="http://schemas.openxmlformats.org/presentationml/2006/main">
  <p:tag name="NUM" val="26"/>
</p:tagLst>
</file>

<file path=ppt/tags/tag107.xml><?xml version="1.0" encoding="utf-8"?>
<p:tagLst xmlns:a="http://schemas.openxmlformats.org/drawingml/2006/main" xmlns:r="http://schemas.openxmlformats.org/officeDocument/2006/relationships" xmlns:p="http://schemas.openxmlformats.org/presentationml/2006/main">
  <p:tag name="NUM" val="27"/>
</p:tagLst>
</file>

<file path=ppt/tags/tag108.xml><?xml version="1.0" encoding="utf-8"?>
<p:tagLst xmlns:a="http://schemas.openxmlformats.org/drawingml/2006/main" xmlns:r="http://schemas.openxmlformats.org/officeDocument/2006/relationships" xmlns:p="http://schemas.openxmlformats.org/presentationml/2006/main">
  <p:tag name="NUM" val="28"/>
</p:tagLst>
</file>

<file path=ppt/tags/tag109.xml><?xml version="1.0" encoding="utf-8"?>
<p:tagLst xmlns:a="http://schemas.openxmlformats.org/drawingml/2006/main" xmlns:r="http://schemas.openxmlformats.org/officeDocument/2006/relationships" xmlns:p="http://schemas.openxmlformats.org/presentationml/2006/main">
  <p:tag name="NUM" val="29"/>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30"/>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3"/>
</p:tagLst>
</file>

<file path=ppt/tags/tag94.xml><?xml version="1.0" encoding="utf-8"?>
<p:tagLst xmlns:a="http://schemas.openxmlformats.org/drawingml/2006/main" xmlns:r="http://schemas.openxmlformats.org/officeDocument/2006/relationships" xmlns:p="http://schemas.openxmlformats.org/presentationml/2006/main">
  <p:tag name="NUM" val="14"/>
</p:tagLst>
</file>

<file path=ppt/tags/tag95.xml><?xml version="1.0" encoding="utf-8"?>
<p:tagLst xmlns:a="http://schemas.openxmlformats.org/drawingml/2006/main" xmlns:r="http://schemas.openxmlformats.org/officeDocument/2006/relationships" xmlns:p="http://schemas.openxmlformats.org/presentationml/2006/main">
  <p:tag name="NUM" val="15"/>
</p:tagLst>
</file>

<file path=ppt/tags/tag96.xml><?xml version="1.0" encoding="utf-8"?>
<p:tagLst xmlns:a="http://schemas.openxmlformats.org/drawingml/2006/main" xmlns:r="http://schemas.openxmlformats.org/officeDocument/2006/relationships" xmlns:p="http://schemas.openxmlformats.org/presentationml/2006/main">
  <p:tag name="NUM" val="16"/>
</p:tagLst>
</file>

<file path=ppt/tags/tag97.xml><?xml version="1.0" encoding="utf-8"?>
<p:tagLst xmlns:a="http://schemas.openxmlformats.org/drawingml/2006/main" xmlns:r="http://schemas.openxmlformats.org/officeDocument/2006/relationships" xmlns:p="http://schemas.openxmlformats.org/presentationml/2006/main">
  <p:tag name="NUM" val="17"/>
</p:tagLst>
</file>

<file path=ppt/tags/tag98.xml><?xml version="1.0" encoding="utf-8"?>
<p:tagLst xmlns:a="http://schemas.openxmlformats.org/drawingml/2006/main" xmlns:r="http://schemas.openxmlformats.org/officeDocument/2006/relationships" xmlns:p="http://schemas.openxmlformats.org/presentationml/2006/main">
  <p:tag name="NUM" val="18"/>
</p:tagLst>
</file>

<file path=ppt/tags/tag99.xml><?xml version="1.0" encoding="utf-8"?>
<p:tagLst xmlns:a="http://schemas.openxmlformats.org/drawingml/2006/main" xmlns:r="http://schemas.openxmlformats.org/officeDocument/2006/relationships" xmlns:p="http://schemas.openxmlformats.org/presentationml/2006/main">
  <p:tag name="NUM" val="19"/>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6162</TotalTime>
  <Words>2171</Words>
  <Application>Microsoft Office PowerPoint</Application>
  <PresentationFormat>Format US (216 x 279 mm)</PresentationFormat>
  <Paragraphs>217</Paragraphs>
  <Slides>18</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Calibri</vt:lpstr>
      <vt:lpstr>Helvetica Neue</vt:lpstr>
      <vt:lpstr>Impact</vt:lpstr>
      <vt:lpstr>Rockwell</vt:lpstr>
      <vt:lpstr>Times New Roman</vt:lpstr>
      <vt:lpstr>Inkwell</vt:lpstr>
      <vt:lpstr>Présentation PowerPoint</vt:lpstr>
      <vt:lpstr>Présentation PowerPoint</vt:lpstr>
      <vt:lpstr>Résumé des activités</vt:lpstr>
      <vt:lpstr>Présentation PowerPoint</vt:lpstr>
      <vt:lpstr>Présentation PowerPoint</vt:lpstr>
      <vt:lpstr>Présentation PowerPoint</vt:lpstr>
      <vt:lpstr>Présentation PowerPoint</vt:lpstr>
      <vt:lpstr>Fiche théorique: La capillarité</vt:lpstr>
      <vt:lpstr>Pièces jointes</vt:lpstr>
      <vt:lpstr>Pourquoi  les graines se propagent</vt:lpstr>
      <vt:lpstr>Comment les graines se propagent</vt:lpstr>
      <vt:lpstr>Comment les graines se propagent</vt:lpstr>
      <vt:lpstr>Comment les graines se propagent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Hélène Mathieu</cp:lastModifiedBy>
  <cp:revision>217</cp:revision>
  <dcterms:created xsi:type="dcterms:W3CDTF">2016-06-29T18:06:29Z</dcterms:created>
  <dcterms:modified xsi:type="dcterms:W3CDTF">2024-02-15T20:18:13Z</dcterms:modified>
</cp:coreProperties>
</file>