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1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1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1.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2.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28.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9.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0.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31.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32.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33.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34.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35.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36.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37.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38.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39.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 id="2147483750" r:id="rId2"/>
  </p:sldMasterIdLst>
  <p:notesMasterIdLst>
    <p:notesMasterId r:id="rId44"/>
  </p:notesMasterIdLst>
  <p:handoutMasterIdLst>
    <p:handoutMasterId r:id="rId45"/>
  </p:handoutMasterIdLst>
  <p:sldIdLst>
    <p:sldId id="256" r:id="rId3"/>
    <p:sldId id="277" r:id="rId4"/>
    <p:sldId id="259" r:id="rId5"/>
    <p:sldId id="283" r:id="rId6"/>
    <p:sldId id="260" r:id="rId7"/>
    <p:sldId id="309" r:id="rId8"/>
    <p:sldId id="310" r:id="rId9"/>
    <p:sldId id="311" r:id="rId10"/>
    <p:sldId id="312" r:id="rId11"/>
    <p:sldId id="313" r:id="rId12"/>
    <p:sldId id="314" r:id="rId13"/>
    <p:sldId id="268" r:id="rId14"/>
    <p:sldId id="320" r:id="rId15"/>
    <p:sldId id="285" r:id="rId16"/>
    <p:sldId id="286" r:id="rId17"/>
    <p:sldId id="316" r:id="rId18"/>
    <p:sldId id="292" r:id="rId19"/>
    <p:sldId id="279" r:id="rId20"/>
    <p:sldId id="282" r:id="rId21"/>
    <p:sldId id="293" r:id="rId22"/>
    <p:sldId id="287" r:id="rId23"/>
    <p:sldId id="288" r:id="rId24"/>
    <p:sldId id="289" r:id="rId25"/>
    <p:sldId id="290" r:id="rId26"/>
    <p:sldId id="291" r:id="rId27"/>
    <p:sldId id="294" r:id="rId28"/>
    <p:sldId id="281" r:id="rId29"/>
    <p:sldId id="296" r:id="rId30"/>
    <p:sldId id="297" r:id="rId31"/>
    <p:sldId id="298" r:id="rId32"/>
    <p:sldId id="299" r:id="rId33"/>
    <p:sldId id="300" r:id="rId34"/>
    <p:sldId id="301" r:id="rId35"/>
    <p:sldId id="302" r:id="rId36"/>
    <p:sldId id="304" r:id="rId37"/>
    <p:sldId id="305" r:id="rId38"/>
    <p:sldId id="306" r:id="rId39"/>
    <p:sldId id="318" r:id="rId40"/>
    <p:sldId id="307" r:id="rId41"/>
    <p:sldId id="315" r:id="rId42"/>
    <p:sldId id="319" r:id="rId43"/>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35C9C9"/>
    <a:srgbClr val="37C7A1"/>
    <a:srgbClr val="FF3300"/>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003FB2-67D1-46A5-B646-428518D3E8FD}" v="3" dt="2024-12-11T20:14:15.40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5" autoAdjust="0"/>
    <p:restoredTop sz="92335" autoAdjust="0"/>
  </p:normalViewPr>
  <p:slideViewPr>
    <p:cSldViewPr snapToGrid="0" snapToObjects="1">
      <p:cViewPr varScale="1">
        <p:scale>
          <a:sx n="55" d="100"/>
          <a:sy n="55" d="100"/>
        </p:scale>
        <p:origin x="1795" y="3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élène Mathieu" userId="1666ea89-81e3-4ae0-966e-dc606201fe6f" providerId="ADAL" clId="{99003FB2-67D1-46A5-B646-428518D3E8FD}"/>
    <pc:docChg chg="custSel modSld">
      <pc:chgData name="Hélène Mathieu" userId="1666ea89-81e3-4ae0-966e-dc606201fe6f" providerId="ADAL" clId="{99003FB2-67D1-46A5-B646-428518D3E8FD}" dt="2024-12-11T20:14:16.272" v="38" actId="962"/>
      <pc:docMkLst>
        <pc:docMk/>
      </pc:docMkLst>
      <pc:sldChg chg="modSp mod">
        <pc:chgData name="Hélène Mathieu" userId="1666ea89-81e3-4ae0-966e-dc606201fe6f" providerId="ADAL" clId="{99003FB2-67D1-46A5-B646-428518D3E8FD}" dt="2024-12-11T20:11:30.258" v="1" actId="1076"/>
        <pc:sldMkLst>
          <pc:docMk/>
          <pc:sldMk cId="537720913" sldId="256"/>
        </pc:sldMkLst>
        <pc:picChg chg="mod">
          <ac:chgData name="Hélène Mathieu" userId="1666ea89-81e3-4ae0-966e-dc606201fe6f" providerId="ADAL" clId="{99003FB2-67D1-46A5-B646-428518D3E8FD}" dt="2024-12-11T20:11:30.258" v="1" actId="1076"/>
          <ac:picMkLst>
            <pc:docMk/>
            <pc:sldMk cId="537720913" sldId="256"/>
            <ac:picMk id="5" creationId="{2AA15F93-3D7D-0E8F-D6F5-943CA84A1B71}"/>
          </ac:picMkLst>
        </pc:picChg>
      </pc:sldChg>
      <pc:sldChg chg="addSp delSp modSp mod">
        <pc:chgData name="Hélène Mathieu" userId="1666ea89-81e3-4ae0-966e-dc606201fe6f" providerId="ADAL" clId="{99003FB2-67D1-46A5-B646-428518D3E8FD}" dt="2024-12-11T20:12:50.672" v="12" actId="962"/>
        <pc:sldMkLst>
          <pc:docMk/>
          <pc:sldMk cId="221534581" sldId="285"/>
        </pc:sldMkLst>
        <pc:spChg chg="add del mod">
          <ac:chgData name="Hélène Mathieu" userId="1666ea89-81e3-4ae0-966e-dc606201fe6f" providerId="ADAL" clId="{99003FB2-67D1-46A5-B646-428518D3E8FD}" dt="2024-12-11T20:12:44.332" v="7" actId="478"/>
          <ac:spMkLst>
            <pc:docMk/>
            <pc:sldMk cId="221534581" sldId="285"/>
            <ac:spMk id="4" creationId="{F16ECF6B-438F-9622-300F-9F13327D2F8E}"/>
          </ac:spMkLst>
        </pc:spChg>
        <pc:spChg chg="del">
          <ac:chgData name="Hélène Mathieu" userId="1666ea89-81e3-4ae0-966e-dc606201fe6f" providerId="ADAL" clId="{99003FB2-67D1-46A5-B646-428518D3E8FD}" dt="2024-12-11T20:12:41.450" v="6" actId="478"/>
          <ac:spMkLst>
            <pc:docMk/>
            <pc:sldMk cId="221534581" sldId="285"/>
            <ac:spMk id="7" creationId="{00000000-0000-0000-0000-000000000000}"/>
          </ac:spMkLst>
        </pc:spChg>
        <pc:spChg chg="del">
          <ac:chgData name="Hélène Mathieu" userId="1666ea89-81e3-4ae0-966e-dc606201fe6f" providerId="ADAL" clId="{99003FB2-67D1-46A5-B646-428518D3E8FD}" dt="2024-12-11T20:12:47.544" v="9" actId="478"/>
          <ac:spMkLst>
            <pc:docMk/>
            <pc:sldMk cId="221534581" sldId="285"/>
            <ac:spMk id="9" creationId="{00000000-0000-0000-0000-000000000000}"/>
          </ac:spMkLst>
        </pc:spChg>
        <pc:spChg chg="del">
          <ac:chgData name="Hélène Mathieu" userId="1666ea89-81e3-4ae0-966e-dc606201fe6f" providerId="ADAL" clId="{99003FB2-67D1-46A5-B646-428518D3E8FD}" dt="2024-12-11T20:12:35.902" v="2" actId="478"/>
          <ac:spMkLst>
            <pc:docMk/>
            <pc:sldMk cId="221534581" sldId="285"/>
            <ac:spMk id="10" creationId="{00000000-0000-0000-0000-000000000000}"/>
          </ac:spMkLst>
        </pc:spChg>
        <pc:spChg chg="del">
          <ac:chgData name="Hélène Mathieu" userId="1666ea89-81e3-4ae0-966e-dc606201fe6f" providerId="ADAL" clId="{99003FB2-67D1-46A5-B646-428518D3E8FD}" dt="2024-12-11T20:12:45.864" v="8" actId="478"/>
          <ac:spMkLst>
            <pc:docMk/>
            <pc:sldMk cId="221534581" sldId="285"/>
            <ac:spMk id="11" creationId="{00000000-0000-0000-0000-000000000000}"/>
          </ac:spMkLst>
        </pc:spChg>
        <pc:picChg chg="add mod">
          <ac:chgData name="Hélène Mathieu" userId="1666ea89-81e3-4ae0-966e-dc606201fe6f" providerId="ADAL" clId="{99003FB2-67D1-46A5-B646-428518D3E8FD}" dt="2024-12-11T20:12:50.672" v="12" actId="962"/>
          <ac:picMkLst>
            <pc:docMk/>
            <pc:sldMk cId="221534581" sldId="285"/>
            <ac:picMk id="6" creationId="{2BC21FF9-D108-0987-9A68-7C75C3461A7D}"/>
          </ac:picMkLst>
        </pc:picChg>
        <pc:picChg chg="del">
          <ac:chgData name="Hélène Mathieu" userId="1666ea89-81e3-4ae0-966e-dc606201fe6f" providerId="ADAL" clId="{99003FB2-67D1-46A5-B646-428518D3E8FD}" dt="2024-12-11T20:12:37.072" v="3" actId="478"/>
          <ac:picMkLst>
            <pc:docMk/>
            <pc:sldMk cId="221534581" sldId="285"/>
            <ac:picMk id="8" creationId="{00000000-0000-0000-0000-000000000000}"/>
          </ac:picMkLst>
        </pc:picChg>
        <pc:picChg chg="del">
          <ac:chgData name="Hélène Mathieu" userId="1666ea89-81e3-4ae0-966e-dc606201fe6f" providerId="ADAL" clId="{99003FB2-67D1-46A5-B646-428518D3E8FD}" dt="2024-12-11T20:12:37.852" v="4" actId="478"/>
          <ac:picMkLst>
            <pc:docMk/>
            <pc:sldMk cId="221534581" sldId="285"/>
            <ac:picMk id="12" creationId="{00000000-0000-0000-0000-000000000000}"/>
          </ac:picMkLst>
        </pc:picChg>
        <pc:picChg chg="del">
          <ac:chgData name="Hélène Mathieu" userId="1666ea89-81e3-4ae0-966e-dc606201fe6f" providerId="ADAL" clId="{99003FB2-67D1-46A5-B646-428518D3E8FD}" dt="2024-12-11T20:12:38.689" v="5" actId="478"/>
          <ac:picMkLst>
            <pc:docMk/>
            <pc:sldMk cId="221534581" sldId="285"/>
            <ac:picMk id="13" creationId="{00000000-0000-0000-0000-000000000000}"/>
          </ac:picMkLst>
        </pc:picChg>
      </pc:sldChg>
      <pc:sldChg chg="addSp delSp modSp mod">
        <pc:chgData name="Hélène Mathieu" userId="1666ea89-81e3-4ae0-966e-dc606201fe6f" providerId="ADAL" clId="{99003FB2-67D1-46A5-B646-428518D3E8FD}" dt="2024-12-11T20:13:24.884" v="22" actId="962"/>
        <pc:sldMkLst>
          <pc:docMk/>
          <pc:sldMk cId="221534581" sldId="286"/>
        </pc:sldMkLst>
        <pc:spChg chg="add del mod">
          <ac:chgData name="Hélène Mathieu" userId="1666ea89-81e3-4ae0-966e-dc606201fe6f" providerId="ADAL" clId="{99003FB2-67D1-46A5-B646-428518D3E8FD}" dt="2024-12-11T20:13:05.560" v="16" actId="478"/>
          <ac:spMkLst>
            <pc:docMk/>
            <pc:sldMk cId="221534581" sldId="286"/>
            <ac:spMk id="4" creationId="{67FA192A-67D6-D66C-0DF4-3F55F6560523}"/>
          </ac:spMkLst>
        </pc:spChg>
        <pc:spChg chg="del">
          <ac:chgData name="Hélène Mathieu" userId="1666ea89-81e3-4ae0-966e-dc606201fe6f" providerId="ADAL" clId="{99003FB2-67D1-46A5-B646-428518D3E8FD}" dt="2024-12-11T20:13:02.540" v="15" actId="478"/>
          <ac:spMkLst>
            <pc:docMk/>
            <pc:sldMk cId="221534581" sldId="286"/>
            <ac:spMk id="7" creationId="{00000000-0000-0000-0000-000000000000}"/>
          </ac:spMkLst>
        </pc:spChg>
        <pc:spChg chg="del">
          <ac:chgData name="Hélène Mathieu" userId="1666ea89-81e3-4ae0-966e-dc606201fe6f" providerId="ADAL" clId="{99003FB2-67D1-46A5-B646-428518D3E8FD}" dt="2024-12-11T20:13:08.681" v="19" actId="478"/>
          <ac:spMkLst>
            <pc:docMk/>
            <pc:sldMk cId="221534581" sldId="286"/>
            <ac:spMk id="9" creationId="{00000000-0000-0000-0000-000000000000}"/>
          </ac:spMkLst>
        </pc:spChg>
        <pc:spChg chg="del">
          <ac:chgData name="Hélène Mathieu" userId="1666ea89-81e3-4ae0-966e-dc606201fe6f" providerId="ADAL" clId="{99003FB2-67D1-46A5-B646-428518D3E8FD}" dt="2024-12-11T20:12:57.512" v="13" actId="478"/>
          <ac:spMkLst>
            <pc:docMk/>
            <pc:sldMk cId="221534581" sldId="286"/>
            <ac:spMk id="10" creationId="{00000000-0000-0000-0000-000000000000}"/>
          </ac:spMkLst>
        </pc:spChg>
        <pc:spChg chg="del mod">
          <ac:chgData name="Hélène Mathieu" userId="1666ea89-81e3-4ae0-966e-dc606201fe6f" providerId="ADAL" clId="{99003FB2-67D1-46A5-B646-428518D3E8FD}" dt="2024-12-11T20:13:07.094" v="18" actId="478"/>
          <ac:spMkLst>
            <pc:docMk/>
            <pc:sldMk cId="221534581" sldId="286"/>
            <ac:spMk id="11" creationId="{00000000-0000-0000-0000-000000000000}"/>
          </ac:spMkLst>
        </pc:spChg>
        <pc:picChg chg="add mod">
          <ac:chgData name="Hélène Mathieu" userId="1666ea89-81e3-4ae0-966e-dc606201fe6f" providerId="ADAL" clId="{99003FB2-67D1-46A5-B646-428518D3E8FD}" dt="2024-12-11T20:13:24.884" v="22" actId="962"/>
          <ac:picMkLst>
            <pc:docMk/>
            <pc:sldMk cId="221534581" sldId="286"/>
            <ac:picMk id="6" creationId="{B06844A4-26E9-79D1-6E2F-108AFF832469}"/>
          </ac:picMkLst>
        </pc:picChg>
        <pc:picChg chg="del">
          <ac:chgData name="Hélène Mathieu" userId="1666ea89-81e3-4ae0-966e-dc606201fe6f" providerId="ADAL" clId="{99003FB2-67D1-46A5-B646-428518D3E8FD}" dt="2024-12-11T20:13:00.302" v="14" actId="478"/>
          <ac:picMkLst>
            <pc:docMk/>
            <pc:sldMk cId="221534581" sldId="286"/>
            <ac:picMk id="14" creationId="{00000000-0000-0000-0000-000000000000}"/>
          </ac:picMkLst>
        </pc:picChg>
      </pc:sldChg>
      <pc:sldChg chg="addSp delSp modSp mod">
        <pc:chgData name="Hélène Mathieu" userId="1666ea89-81e3-4ae0-966e-dc606201fe6f" providerId="ADAL" clId="{99003FB2-67D1-46A5-B646-428518D3E8FD}" dt="2024-12-11T20:14:16.272" v="38" actId="962"/>
        <pc:sldMkLst>
          <pc:docMk/>
          <pc:sldMk cId="3366566139" sldId="316"/>
        </pc:sldMkLst>
        <pc:spChg chg="del mod">
          <ac:chgData name="Hélène Mathieu" userId="1666ea89-81e3-4ae0-966e-dc606201fe6f" providerId="ADAL" clId="{99003FB2-67D1-46A5-B646-428518D3E8FD}" dt="2024-12-11T20:13:31.854" v="26" actId="478"/>
          <ac:spMkLst>
            <pc:docMk/>
            <pc:sldMk cId="3366566139" sldId="316"/>
            <ac:spMk id="14" creationId="{00000000-0000-0000-0000-000000000000}"/>
          </ac:spMkLst>
        </pc:spChg>
        <pc:spChg chg="del">
          <ac:chgData name="Hélène Mathieu" userId="1666ea89-81e3-4ae0-966e-dc606201fe6f" providerId="ADAL" clId="{99003FB2-67D1-46A5-B646-428518D3E8FD}" dt="2024-12-11T20:13:34.062" v="28" actId="478"/>
          <ac:spMkLst>
            <pc:docMk/>
            <pc:sldMk cId="3366566139" sldId="316"/>
            <ac:spMk id="30" creationId="{00000000-0000-0000-0000-000000000000}"/>
          </ac:spMkLst>
        </pc:spChg>
        <pc:spChg chg="del">
          <ac:chgData name="Hélène Mathieu" userId="1666ea89-81e3-4ae0-966e-dc606201fe6f" providerId="ADAL" clId="{99003FB2-67D1-46A5-B646-428518D3E8FD}" dt="2024-12-11T20:13:33.197" v="27" actId="478"/>
          <ac:spMkLst>
            <pc:docMk/>
            <pc:sldMk cId="3366566139" sldId="316"/>
            <ac:spMk id="33" creationId="{00000000-0000-0000-0000-000000000000}"/>
          </ac:spMkLst>
        </pc:spChg>
        <pc:spChg chg="del">
          <ac:chgData name="Hélène Mathieu" userId="1666ea89-81e3-4ae0-966e-dc606201fe6f" providerId="ADAL" clId="{99003FB2-67D1-46A5-B646-428518D3E8FD}" dt="2024-12-11T20:13:40.466" v="29" actId="478"/>
          <ac:spMkLst>
            <pc:docMk/>
            <pc:sldMk cId="3366566139" sldId="316"/>
            <ac:spMk id="34" creationId="{00000000-0000-0000-0000-000000000000}"/>
          </ac:spMkLst>
        </pc:spChg>
        <pc:spChg chg="del">
          <ac:chgData name="Hélène Mathieu" userId="1666ea89-81e3-4ae0-966e-dc606201fe6f" providerId="ADAL" clId="{99003FB2-67D1-46A5-B646-428518D3E8FD}" dt="2024-12-11T20:13:42.089" v="30" actId="478"/>
          <ac:spMkLst>
            <pc:docMk/>
            <pc:sldMk cId="3366566139" sldId="316"/>
            <ac:spMk id="35" creationId="{00000000-0000-0000-0000-000000000000}"/>
          </ac:spMkLst>
        </pc:spChg>
        <pc:spChg chg="del">
          <ac:chgData name="Hélène Mathieu" userId="1666ea89-81e3-4ae0-966e-dc606201fe6f" providerId="ADAL" clId="{99003FB2-67D1-46A5-B646-428518D3E8FD}" dt="2024-12-11T20:13:49.512" v="34" actId="478"/>
          <ac:spMkLst>
            <pc:docMk/>
            <pc:sldMk cId="3366566139" sldId="316"/>
            <ac:spMk id="36" creationId="{00000000-0000-0000-0000-000000000000}"/>
          </ac:spMkLst>
        </pc:spChg>
        <pc:spChg chg="del">
          <ac:chgData name="Hélène Mathieu" userId="1666ea89-81e3-4ae0-966e-dc606201fe6f" providerId="ADAL" clId="{99003FB2-67D1-46A5-B646-428518D3E8FD}" dt="2024-12-11T20:13:44.848" v="31" actId="478"/>
          <ac:spMkLst>
            <pc:docMk/>
            <pc:sldMk cId="3366566139" sldId="316"/>
            <ac:spMk id="37" creationId="{00000000-0000-0000-0000-000000000000}"/>
          </ac:spMkLst>
        </pc:spChg>
        <pc:spChg chg="del">
          <ac:chgData name="Hélène Mathieu" userId="1666ea89-81e3-4ae0-966e-dc606201fe6f" providerId="ADAL" clId="{99003FB2-67D1-46A5-B646-428518D3E8FD}" dt="2024-12-11T20:13:47.883" v="33" actId="478"/>
          <ac:spMkLst>
            <pc:docMk/>
            <pc:sldMk cId="3366566139" sldId="316"/>
            <ac:spMk id="38" creationId="{00000000-0000-0000-0000-000000000000}"/>
          </ac:spMkLst>
        </pc:spChg>
        <pc:spChg chg="del">
          <ac:chgData name="Hélène Mathieu" userId="1666ea89-81e3-4ae0-966e-dc606201fe6f" providerId="ADAL" clId="{99003FB2-67D1-46A5-B646-428518D3E8FD}" dt="2024-12-11T20:13:46.563" v="32" actId="478"/>
          <ac:spMkLst>
            <pc:docMk/>
            <pc:sldMk cId="3366566139" sldId="316"/>
            <ac:spMk id="39" creationId="{00000000-0000-0000-0000-000000000000}"/>
          </ac:spMkLst>
        </pc:spChg>
        <pc:graphicFrameChg chg="del">
          <ac:chgData name="Hélène Mathieu" userId="1666ea89-81e3-4ae0-966e-dc606201fe6f" providerId="ADAL" clId="{99003FB2-67D1-46A5-B646-428518D3E8FD}" dt="2024-12-11T20:13:57.068" v="35" actId="478"/>
          <ac:graphicFrameMkLst>
            <pc:docMk/>
            <pc:sldMk cId="3366566139" sldId="316"/>
            <ac:graphicFrameMk id="13" creationId="{00000000-0000-0000-0000-000000000000}"/>
          </ac:graphicFrameMkLst>
        </pc:graphicFrameChg>
        <pc:picChg chg="add mod">
          <ac:chgData name="Hélène Mathieu" userId="1666ea89-81e3-4ae0-966e-dc606201fe6f" providerId="ADAL" clId="{99003FB2-67D1-46A5-B646-428518D3E8FD}" dt="2024-12-11T20:14:16.272" v="38" actId="962"/>
          <ac:picMkLst>
            <pc:docMk/>
            <pc:sldMk cId="3366566139" sldId="316"/>
            <ac:picMk id="3" creationId="{82E4351F-08ED-0CB1-8B61-35F2923836B6}"/>
          </ac:picMkLst>
        </pc:picChg>
        <pc:picChg chg="del mod">
          <ac:chgData name="Hélène Mathieu" userId="1666ea89-81e3-4ae0-966e-dc606201fe6f" providerId="ADAL" clId="{99003FB2-67D1-46A5-B646-428518D3E8FD}" dt="2024-12-11T20:13:29.626" v="24" actId="478"/>
          <ac:picMkLst>
            <pc:docMk/>
            <pc:sldMk cId="3366566139" sldId="316"/>
            <ac:picMk id="1026"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DA5BFF-7705-5642-BD99-59DF111890FB}" type="datetimeFigureOut">
              <a:rPr lang="fr-FR" smtClean="0"/>
              <a:pPr/>
              <a:t>11/12/2024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244F55-7092-3548-AD02-B5827B11D4B9}" type="slidenum">
              <a:rPr lang="fr-FR" smtClean="0"/>
              <a:pPr/>
              <a:t>‹N°›</a:t>
            </a:fld>
            <a:endParaRPr lang="fr-FR"/>
          </a:p>
        </p:txBody>
      </p:sp>
    </p:spTree>
    <p:extLst>
      <p:ext uri="{BB962C8B-B14F-4D97-AF65-F5344CB8AC3E}">
        <p14:creationId xmlns:p14="http://schemas.microsoft.com/office/powerpoint/2010/main" val="2608566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0ACE14-1FD2-674A-BBD0-0641EEBB04C6}" type="datetimeFigureOut">
              <a:rPr lang="fr-FR" smtClean="0"/>
              <a:pPr/>
              <a:t>11/12/2024</a:t>
            </a:fld>
            <a:endParaRPr lang="fr-FR"/>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79CC1-2BD1-5343-98AF-522C5D9C17DB}" type="slidenum">
              <a:rPr lang="fr-FR" smtClean="0"/>
              <a:pPr/>
              <a:t>‹N°›</a:t>
            </a:fld>
            <a:endParaRPr lang="fr-FR"/>
          </a:p>
        </p:txBody>
      </p:sp>
    </p:spTree>
    <p:extLst>
      <p:ext uri="{BB962C8B-B14F-4D97-AF65-F5344CB8AC3E}">
        <p14:creationId xmlns:p14="http://schemas.microsoft.com/office/powerpoint/2010/main" val="32616282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1</a:t>
            </a:fld>
            <a:endParaRPr lang="fr-FR"/>
          </a:p>
        </p:txBody>
      </p:sp>
    </p:spTree>
    <p:extLst>
      <p:ext uri="{BB962C8B-B14F-4D97-AF65-F5344CB8AC3E}">
        <p14:creationId xmlns:p14="http://schemas.microsoft.com/office/powerpoint/2010/main" val="2629614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11</a:t>
            </a:fld>
            <a:endParaRPr lang="fr-FR"/>
          </a:p>
        </p:txBody>
      </p:sp>
    </p:spTree>
    <p:extLst>
      <p:ext uri="{BB962C8B-B14F-4D97-AF65-F5344CB8AC3E}">
        <p14:creationId xmlns:p14="http://schemas.microsoft.com/office/powerpoint/2010/main" val="2235240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12</a:t>
            </a:fld>
            <a:endParaRPr lang="fr-FR"/>
          </a:p>
        </p:txBody>
      </p:sp>
    </p:spTree>
    <p:extLst>
      <p:ext uri="{BB962C8B-B14F-4D97-AF65-F5344CB8AC3E}">
        <p14:creationId xmlns:p14="http://schemas.microsoft.com/office/powerpoint/2010/main" val="810016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13</a:t>
            </a:fld>
            <a:endParaRPr lang="fr-FR"/>
          </a:p>
        </p:txBody>
      </p:sp>
    </p:spTree>
    <p:extLst>
      <p:ext uri="{BB962C8B-B14F-4D97-AF65-F5344CB8AC3E}">
        <p14:creationId xmlns:p14="http://schemas.microsoft.com/office/powerpoint/2010/main" val="810016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14</a:t>
            </a:fld>
            <a:endParaRPr lang="fr-FR"/>
          </a:p>
        </p:txBody>
      </p:sp>
    </p:spTree>
    <p:extLst>
      <p:ext uri="{BB962C8B-B14F-4D97-AF65-F5344CB8AC3E}">
        <p14:creationId xmlns:p14="http://schemas.microsoft.com/office/powerpoint/2010/main" val="3228490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15</a:t>
            </a:fld>
            <a:endParaRPr lang="fr-FR"/>
          </a:p>
        </p:txBody>
      </p:sp>
    </p:spTree>
    <p:extLst>
      <p:ext uri="{BB962C8B-B14F-4D97-AF65-F5344CB8AC3E}">
        <p14:creationId xmlns:p14="http://schemas.microsoft.com/office/powerpoint/2010/main" val="3228490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16</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17</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18</a:t>
            </a:fld>
            <a:endParaRPr lang="fr-FR"/>
          </a:p>
        </p:txBody>
      </p:sp>
    </p:spTree>
    <p:extLst>
      <p:ext uri="{BB962C8B-B14F-4D97-AF65-F5344CB8AC3E}">
        <p14:creationId xmlns:p14="http://schemas.microsoft.com/office/powerpoint/2010/main" val="3898208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19</a:t>
            </a:fld>
            <a:endParaRPr lang="fr-FR"/>
          </a:p>
        </p:txBody>
      </p:sp>
    </p:spTree>
    <p:extLst>
      <p:ext uri="{BB962C8B-B14F-4D97-AF65-F5344CB8AC3E}">
        <p14:creationId xmlns:p14="http://schemas.microsoft.com/office/powerpoint/2010/main" val="3590439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20</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3</a:t>
            </a:fld>
            <a:endParaRPr lang="fr-FR"/>
          </a:p>
        </p:txBody>
      </p:sp>
    </p:spTree>
    <p:extLst>
      <p:ext uri="{BB962C8B-B14F-4D97-AF65-F5344CB8AC3E}">
        <p14:creationId xmlns:p14="http://schemas.microsoft.com/office/powerpoint/2010/main" val="1232098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21</a:t>
            </a:fld>
            <a:endParaRPr lang="fr-FR"/>
          </a:p>
        </p:txBody>
      </p:sp>
    </p:spTree>
    <p:extLst>
      <p:ext uri="{BB962C8B-B14F-4D97-AF65-F5344CB8AC3E}">
        <p14:creationId xmlns:p14="http://schemas.microsoft.com/office/powerpoint/2010/main" val="3898208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22</a:t>
            </a:fld>
            <a:endParaRPr lang="fr-FR"/>
          </a:p>
        </p:txBody>
      </p:sp>
    </p:spTree>
    <p:extLst>
      <p:ext uri="{BB962C8B-B14F-4D97-AF65-F5344CB8AC3E}">
        <p14:creationId xmlns:p14="http://schemas.microsoft.com/office/powerpoint/2010/main" val="3898208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23</a:t>
            </a:fld>
            <a:endParaRPr lang="fr-FR"/>
          </a:p>
        </p:txBody>
      </p:sp>
    </p:spTree>
    <p:extLst>
      <p:ext uri="{BB962C8B-B14F-4D97-AF65-F5344CB8AC3E}">
        <p14:creationId xmlns:p14="http://schemas.microsoft.com/office/powerpoint/2010/main" val="3898208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24</a:t>
            </a:fld>
            <a:endParaRPr lang="fr-FR"/>
          </a:p>
        </p:txBody>
      </p:sp>
    </p:spTree>
    <p:extLst>
      <p:ext uri="{BB962C8B-B14F-4D97-AF65-F5344CB8AC3E}">
        <p14:creationId xmlns:p14="http://schemas.microsoft.com/office/powerpoint/2010/main" val="3898208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25</a:t>
            </a:fld>
            <a:endParaRPr lang="fr-FR"/>
          </a:p>
        </p:txBody>
      </p:sp>
    </p:spTree>
    <p:extLst>
      <p:ext uri="{BB962C8B-B14F-4D97-AF65-F5344CB8AC3E}">
        <p14:creationId xmlns:p14="http://schemas.microsoft.com/office/powerpoint/2010/main" val="3898208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26</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27</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28</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29</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30</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4</a:t>
            </a:fld>
            <a:endParaRPr lang="fr-FR"/>
          </a:p>
        </p:txBody>
      </p:sp>
    </p:spTree>
    <p:extLst>
      <p:ext uri="{BB962C8B-B14F-4D97-AF65-F5344CB8AC3E}">
        <p14:creationId xmlns:p14="http://schemas.microsoft.com/office/powerpoint/2010/main" val="1232098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31</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32</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33</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34</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35</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36</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37</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38</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39</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40</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5</a:t>
            </a:fld>
            <a:endParaRPr lang="fr-FR"/>
          </a:p>
        </p:txBody>
      </p:sp>
    </p:spTree>
    <p:extLst>
      <p:ext uri="{BB962C8B-B14F-4D97-AF65-F5344CB8AC3E}">
        <p14:creationId xmlns:p14="http://schemas.microsoft.com/office/powerpoint/2010/main" val="2235240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41</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6</a:t>
            </a:fld>
            <a:endParaRPr lang="fr-FR"/>
          </a:p>
        </p:txBody>
      </p:sp>
    </p:spTree>
    <p:extLst>
      <p:ext uri="{BB962C8B-B14F-4D97-AF65-F5344CB8AC3E}">
        <p14:creationId xmlns:p14="http://schemas.microsoft.com/office/powerpoint/2010/main" val="2235240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7</a:t>
            </a:fld>
            <a:endParaRPr lang="fr-FR"/>
          </a:p>
        </p:txBody>
      </p:sp>
    </p:spTree>
    <p:extLst>
      <p:ext uri="{BB962C8B-B14F-4D97-AF65-F5344CB8AC3E}">
        <p14:creationId xmlns:p14="http://schemas.microsoft.com/office/powerpoint/2010/main" val="2235240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8</a:t>
            </a:fld>
            <a:endParaRPr lang="fr-FR"/>
          </a:p>
        </p:txBody>
      </p:sp>
    </p:spTree>
    <p:extLst>
      <p:ext uri="{BB962C8B-B14F-4D97-AF65-F5344CB8AC3E}">
        <p14:creationId xmlns:p14="http://schemas.microsoft.com/office/powerpoint/2010/main" val="223524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9</a:t>
            </a:fld>
            <a:endParaRPr lang="fr-FR"/>
          </a:p>
        </p:txBody>
      </p:sp>
    </p:spTree>
    <p:extLst>
      <p:ext uri="{BB962C8B-B14F-4D97-AF65-F5344CB8AC3E}">
        <p14:creationId xmlns:p14="http://schemas.microsoft.com/office/powerpoint/2010/main" val="223524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10</a:t>
            </a:fld>
            <a:endParaRPr lang="fr-FR"/>
          </a:p>
        </p:txBody>
      </p:sp>
    </p:spTree>
    <p:extLst>
      <p:ext uri="{BB962C8B-B14F-4D97-AF65-F5344CB8AC3E}">
        <p14:creationId xmlns:p14="http://schemas.microsoft.com/office/powerpoint/2010/main" val="223524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pPr/>
              <a:t>2024-12-11</a:t>
            </a:fld>
            <a:endParaRPr lang="en-US"/>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pPr/>
              <a:t>2024-12-11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pPr/>
              <a:t>2024-12-11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fr-CA"/>
              <a:t>Cliquez et modifiez le titre</a:t>
            </a:r>
            <a:endParaRPr lang="fr-FR"/>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fr-FR"/>
          </a:p>
        </p:txBody>
      </p:sp>
      <p:sp>
        <p:nvSpPr>
          <p:cNvPr id="4" name="Espace réservé de la date 3"/>
          <p:cNvSpPr>
            <a:spLocks noGrp="1"/>
          </p:cNvSpPr>
          <p:nvPr>
            <p:ph type="dt" sz="half" idx="10"/>
          </p:nvPr>
        </p:nvSpPr>
        <p:spPr/>
        <p:txBody>
          <a:bodyPr/>
          <a:lstStyle/>
          <a:p>
            <a:fld id="{A546CF23-E5EC-ED46-A59E-7EB04A0B66AF}" type="datetime1">
              <a:rPr lang="fr-CA" smtClean="0"/>
              <a:pPr/>
              <a:t>2024-12-11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A546CF23-E5EC-ED46-A59E-7EB04A0B66AF}" type="datetime1">
              <a:rPr lang="fr-CA" smtClean="0"/>
              <a:pPr/>
              <a:t>2024-12-11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CA"/>
              <a:t>Cliquez et modifiez le titre</a:t>
            </a:r>
            <a:endParaRPr lang="fr-FR"/>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p>
            <a:fld id="{A546CF23-E5EC-ED46-A59E-7EB04A0B66AF}" type="datetime1">
              <a:rPr lang="fr-CA" smtClean="0"/>
              <a:pPr/>
              <a:t>2024-12-11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p:cNvSpPr>
            <a:spLocks noGrp="1"/>
          </p:cNvSpPr>
          <p:nvPr>
            <p:ph type="dt" sz="half" idx="10"/>
          </p:nvPr>
        </p:nvSpPr>
        <p:spPr/>
        <p:txBody>
          <a:bodyPr/>
          <a:lstStyle/>
          <a:p>
            <a:fld id="{A546CF23-E5EC-ED46-A59E-7EB04A0B66AF}" type="datetime1">
              <a:rPr lang="fr-CA" smtClean="0"/>
              <a:pPr/>
              <a:t>2024-12-11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a:t>Cliquez et modifiez le titre</a:t>
            </a:r>
            <a:endParaRPr lang="fr-FR"/>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p:cNvSpPr>
            <a:spLocks noGrp="1"/>
          </p:cNvSpPr>
          <p:nvPr>
            <p:ph type="dt" sz="half" idx="10"/>
          </p:nvPr>
        </p:nvSpPr>
        <p:spPr/>
        <p:txBody>
          <a:bodyPr/>
          <a:lstStyle/>
          <a:p>
            <a:fld id="{A546CF23-E5EC-ED46-A59E-7EB04A0B66AF}" type="datetime1">
              <a:rPr lang="fr-CA" smtClean="0"/>
              <a:pPr/>
              <a:t>2024-12-11</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e la date 2"/>
          <p:cNvSpPr>
            <a:spLocks noGrp="1"/>
          </p:cNvSpPr>
          <p:nvPr>
            <p:ph type="dt" sz="half" idx="10"/>
          </p:nvPr>
        </p:nvSpPr>
        <p:spPr/>
        <p:txBody>
          <a:bodyPr/>
          <a:lstStyle/>
          <a:p>
            <a:fld id="{A546CF23-E5EC-ED46-A59E-7EB04A0B66AF}" type="datetime1">
              <a:rPr lang="fr-CA" smtClean="0"/>
              <a:pPr/>
              <a:t>2024-12-11</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46CF23-E5EC-ED46-A59E-7EB04A0B66AF}" type="datetime1">
              <a:rPr lang="fr-CA" smtClean="0"/>
              <a:pPr/>
              <a:t>2024-12-11</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CA"/>
              <a:t>Cliquez et modifiez le titre</a:t>
            </a:r>
            <a:endParaRPr lang="fr-FR"/>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A546CF23-E5EC-ED46-A59E-7EB04A0B66AF}" type="datetime1">
              <a:rPr lang="fr-CA" smtClean="0"/>
              <a:pPr/>
              <a:t>2024-12-11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fr-CA"/>
              <a:t>Cliquez et modifiez le titre</a:t>
            </a:r>
            <a:endParaRPr lang="fr-FR"/>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A546CF23-E5EC-ED46-A59E-7EB04A0B66AF}" type="datetime1">
              <a:rPr lang="fr-CA" smtClean="0"/>
              <a:pPr/>
              <a:t>2024-12-11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pPr/>
              <a:t>2024-12-11</a:t>
            </a:fld>
            <a:endParaRPr lang="en-US"/>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A546CF23-E5EC-ED46-A59E-7EB04A0B66AF}" type="datetime1">
              <a:rPr lang="fr-CA" smtClean="0"/>
              <a:pPr/>
              <a:t>2024-12-11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5"/>
            <a:ext cx="1543050" cy="7802033"/>
          </a:xfr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342900" y="366185"/>
            <a:ext cx="4514850" cy="7802033"/>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A546CF23-E5EC-ED46-A59E-7EB04A0B66AF}" type="datetime1">
              <a:rPr lang="fr-CA" smtClean="0"/>
              <a:pPr/>
              <a:t>2024-12-11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pPr/>
              <a:t>2024-12-11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FB875-5C85-AB42-9DC5-178568A424B8}" type="slidenum">
              <a:rPr lang="en-US" smtClean="0"/>
              <a:pPr/>
              <a:t>‹N°›</a:t>
            </a:fld>
            <a:endParaRPr lang="en-US"/>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pPr/>
              <a:t>2024-12-11</a:t>
            </a:fld>
            <a:endParaRPr lang="en-US"/>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CA"/>
              <a:t>Cliquez et modifiez le titre</a:t>
            </a:r>
            <a:endParaRPr lang="fr-FR"/>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546CF23-E5EC-ED46-A59E-7EB04A0B66AF}" type="datetime1">
              <a:rPr lang="fr-CA" smtClean="0"/>
              <a:pPr/>
              <a:t>2024-12-11</a:t>
            </a:fld>
            <a:endParaRPr lang="en-US"/>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27FB875-5C85-AB42-9DC5-178568A424B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1.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48.xml"/></Relationships>
</file>

<file path=ppt/slides/_rels/slide11.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11.png"/><Relationship Id="rId5" Type="http://schemas.openxmlformats.org/officeDocument/2006/relationships/tags" Target="../tags/tag53.xml"/><Relationship Id="rId10" Type="http://schemas.openxmlformats.org/officeDocument/2006/relationships/notesSlide" Target="../notesSlides/notesSlide10.xml"/><Relationship Id="rId4" Type="http://schemas.openxmlformats.org/officeDocument/2006/relationships/tags" Target="../tags/tag52.xml"/><Relationship Id="rId9"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59.xml"/><Relationship Id="rId7" Type="http://schemas.openxmlformats.org/officeDocument/2006/relationships/notesSlide" Target="../notesSlides/notesSlide11.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7.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65.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66.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17.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tags" Target="../tags/tag72.xm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Ybh11kcDhfM" TargetMode="External"/><Relationship Id="rId3" Type="http://schemas.openxmlformats.org/officeDocument/2006/relationships/slideLayout" Target="../slideLayouts/slideLayout7.xml"/><Relationship Id="rId7" Type="http://schemas.openxmlformats.org/officeDocument/2006/relationships/hyperlink" Target="https://www.youtube.com/watch?v=P5_GlAOCHyEhttps://" TargetMode="Externa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hyperlink" Target="https://www.youtube.com/watch?v=btzlL25Ut0o&amp;list=PLac4lPsulcqyQxYXmvgNdOw0l69NSOboq" TargetMode="External"/><Relationship Id="rId5" Type="http://schemas.openxmlformats.org/officeDocument/2006/relationships/hyperlink" Target="http://www.youtube.com/watch?v=Ybh11kcDhfMhttps://"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18.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tags" Target="../tags/tag80.xml"/></Relationships>
</file>

<file path=ppt/slides/_rels/slide22.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19.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tags" Target="../tags/tag84.xml"/></Relationships>
</file>

<file path=ppt/slides/_rels/slide23.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20.jpe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88.xml"/></Relationships>
</file>

<file path=ppt/slides/_rels/slide24.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21.jpe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tags" Target="../tags/tag92.xml"/></Relationships>
</file>

<file path=ppt/slides/_rels/slide25.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23.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22.jpe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24.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ags" Target="../tags/tag101.xml"/></Relationships>
</file>

<file path=ppt/slides/_rels/slide28.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25.jpe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tags" Target="../tags/tag10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26.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tags" Target="../tags/tag111.xml"/></Relationships>
</file>

<file path=ppt/slides/_rels/slide31.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27.jpe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notesSlide" Target="../notesSlides/notesSlide30.xml"/><Relationship Id="rId5" Type="http://schemas.openxmlformats.org/officeDocument/2006/relationships/slideLayout" Target="../slideLayouts/slideLayout7.xml"/><Relationship Id="rId4" Type="http://schemas.openxmlformats.org/officeDocument/2006/relationships/tags" Target="../tags/tag115.xml"/></Relationships>
</file>

<file path=ppt/slides/_rels/slide32.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28.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notesSlide" Target="../notesSlides/notesSlide31.xml"/><Relationship Id="rId5" Type="http://schemas.openxmlformats.org/officeDocument/2006/relationships/slideLayout" Target="../slideLayouts/slideLayout7.xml"/><Relationship Id="rId4" Type="http://schemas.openxmlformats.org/officeDocument/2006/relationships/tags" Target="../tags/tag119.xml"/></Relationships>
</file>

<file path=ppt/slides/_rels/slide33.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29.jpe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tags" Target="../tags/tag123.xml"/></Relationships>
</file>

<file path=ppt/slides/_rels/slide34.xml.rels><?xml version="1.0" encoding="UTF-8" standalone="yes"?>
<Relationships xmlns="http://schemas.openxmlformats.org/package/2006/relationships"><Relationship Id="rId3" Type="http://schemas.openxmlformats.org/officeDocument/2006/relationships/tags" Target="../tags/tag126.xml"/><Relationship Id="rId7" Type="http://schemas.openxmlformats.org/officeDocument/2006/relationships/image" Target="../media/image30.jpe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notesSlide" Target="../notesSlides/notesSlide33.xml"/><Relationship Id="rId5" Type="http://schemas.openxmlformats.org/officeDocument/2006/relationships/slideLayout" Target="../slideLayouts/slideLayout7.xml"/><Relationship Id="rId4" Type="http://schemas.openxmlformats.org/officeDocument/2006/relationships/tags" Target="../tags/tag127.xml"/></Relationships>
</file>

<file path=ppt/slides/_rels/slide3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130.xml"/><Relationship Id="rId7" Type="http://schemas.openxmlformats.org/officeDocument/2006/relationships/image" Target="../media/image31.jpe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notesSlide" Target="../notesSlides/notesSlide34.xml"/><Relationship Id="rId5" Type="http://schemas.openxmlformats.org/officeDocument/2006/relationships/slideLayout" Target="../slideLayouts/slideLayout7.xml"/><Relationship Id="rId4" Type="http://schemas.openxmlformats.org/officeDocument/2006/relationships/tags" Target="../tags/tag131.xml"/></Relationships>
</file>

<file path=ppt/slides/_rels/slide3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134.xml"/><Relationship Id="rId7" Type="http://schemas.openxmlformats.org/officeDocument/2006/relationships/image" Target="../media/image31.jpe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tags" Target="../tags/tag135.xml"/></Relationships>
</file>

<file path=ppt/slides/_rels/slide3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138.xml"/><Relationship Id="rId7" Type="http://schemas.openxmlformats.org/officeDocument/2006/relationships/image" Target="../media/image34.jpe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notesSlide" Target="../notesSlides/notesSlide36.xml"/><Relationship Id="rId5" Type="http://schemas.openxmlformats.org/officeDocument/2006/relationships/slideLayout" Target="../slideLayouts/slideLayout7.xml"/><Relationship Id="rId4" Type="http://schemas.openxmlformats.org/officeDocument/2006/relationships/tags" Target="../tags/tag13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tags" Target="../tags/tag144.xml"/><Relationship Id="rId7" Type="http://schemas.openxmlformats.org/officeDocument/2006/relationships/notesSlide" Target="../notesSlides/notesSlide38.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Layout" Target="../slideLayouts/slideLayout7.xml"/><Relationship Id="rId5" Type="http://schemas.openxmlformats.org/officeDocument/2006/relationships/tags" Target="../tags/tag146.xml"/><Relationship Id="rId4" Type="http://schemas.openxmlformats.org/officeDocument/2006/relationships/tags" Target="../tags/tag145.xml"/><Relationship Id="rId9"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3" Type="http://schemas.openxmlformats.org/officeDocument/2006/relationships/tags" Target="../tags/tag159.xml"/><Relationship Id="rId18" Type="http://schemas.openxmlformats.org/officeDocument/2006/relationships/tags" Target="../tags/tag164.xml"/><Relationship Id="rId26" Type="http://schemas.openxmlformats.org/officeDocument/2006/relationships/tags" Target="../tags/tag172.xml"/><Relationship Id="rId39" Type="http://schemas.openxmlformats.org/officeDocument/2006/relationships/image" Target="../media/image40.jpeg"/><Relationship Id="rId21" Type="http://schemas.openxmlformats.org/officeDocument/2006/relationships/tags" Target="../tags/tag167.xml"/><Relationship Id="rId34" Type="http://schemas.openxmlformats.org/officeDocument/2006/relationships/tags" Target="../tags/tag180.xml"/><Relationship Id="rId42" Type="http://schemas.openxmlformats.org/officeDocument/2006/relationships/image" Target="../media/image43.jpeg"/><Relationship Id="rId7" Type="http://schemas.openxmlformats.org/officeDocument/2006/relationships/tags" Target="../tags/tag153.xml"/><Relationship Id="rId2" Type="http://schemas.openxmlformats.org/officeDocument/2006/relationships/tags" Target="../tags/tag148.xml"/><Relationship Id="rId16" Type="http://schemas.openxmlformats.org/officeDocument/2006/relationships/tags" Target="../tags/tag162.xml"/><Relationship Id="rId20" Type="http://schemas.openxmlformats.org/officeDocument/2006/relationships/tags" Target="../tags/tag166.xml"/><Relationship Id="rId29" Type="http://schemas.openxmlformats.org/officeDocument/2006/relationships/tags" Target="../tags/tag175.xml"/><Relationship Id="rId41" Type="http://schemas.openxmlformats.org/officeDocument/2006/relationships/image" Target="../media/image42.jpeg"/><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24" Type="http://schemas.openxmlformats.org/officeDocument/2006/relationships/tags" Target="../tags/tag170.xml"/><Relationship Id="rId32" Type="http://schemas.openxmlformats.org/officeDocument/2006/relationships/tags" Target="../tags/tag178.xml"/><Relationship Id="rId37" Type="http://schemas.openxmlformats.org/officeDocument/2006/relationships/image" Target="../media/image38.jpeg"/><Relationship Id="rId40" Type="http://schemas.openxmlformats.org/officeDocument/2006/relationships/image" Target="../media/image41.jpeg"/><Relationship Id="rId5" Type="http://schemas.openxmlformats.org/officeDocument/2006/relationships/tags" Target="../tags/tag151.xml"/><Relationship Id="rId15" Type="http://schemas.openxmlformats.org/officeDocument/2006/relationships/tags" Target="../tags/tag161.xml"/><Relationship Id="rId23" Type="http://schemas.openxmlformats.org/officeDocument/2006/relationships/tags" Target="../tags/tag169.xml"/><Relationship Id="rId28" Type="http://schemas.openxmlformats.org/officeDocument/2006/relationships/tags" Target="../tags/tag174.xml"/><Relationship Id="rId36" Type="http://schemas.openxmlformats.org/officeDocument/2006/relationships/notesSlide" Target="../notesSlides/notesSlide39.xml"/><Relationship Id="rId10" Type="http://schemas.openxmlformats.org/officeDocument/2006/relationships/tags" Target="../tags/tag156.xml"/><Relationship Id="rId19" Type="http://schemas.openxmlformats.org/officeDocument/2006/relationships/tags" Target="../tags/tag165.xml"/><Relationship Id="rId31" Type="http://schemas.openxmlformats.org/officeDocument/2006/relationships/tags" Target="../tags/tag177.xml"/><Relationship Id="rId44" Type="http://schemas.openxmlformats.org/officeDocument/2006/relationships/image" Target="../media/image45.jpeg"/><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tags" Target="../tags/tag160.xml"/><Relationship Id="rId22" Type="http://schemas.openxmlformats.org/officeDocument/2006/relationships/tags" Target="../tags/tag168.xml"/><Relationship Id="rId27" Type="http://schemas.openxmlformats.org/officeDocument/2006/relationships/tags" Target="../tags/tag173.xml"/><Relationship Id="rId30" Type="http://schemas.openxmlformats.org/officeDocument/2006/relationships/tags" Target="../tags/tag176.xml"/><Relationship Id="rId35" Type="http://schemas.openxmlformats.org/officeDocument/2006/relationships/slideLayout" Target="../slideLayouts/slideLayout7.xml"/><Relationship Id="rId43" Type="http://schemas.openxmlformats.org/officeDocument/2006/relationships/image" Target="../media/image44.jpeg"/><Relationship Id="rId8" Type="http://schemas.openxmlformats.org/officeDocument/2006/relationships/tags" Target="../tags/tag154.xml"/><Relationship Id="rId3" Type="http://schemas.openxmlformats.org/officeDocument/2006/relationships/tags" Target="../tags/tag149.xml"/><Relationship Id="rId12" Type="http://schemas.openxmlformats.org/officeDocument/2006/relationships/tags" Target="../tags/tag158.xml"/><Relationship Id="rId17" Type="http://schemas.openxmlformats.org/officeDocument/2006/relationships/tags" Target="../tags/tag163.xml"/><Relationship Id="rId25" Type="http://schemas.openxmlformats.org/officeDocument/2006/relationships/tags" Target="../tags/tag171.xml"/><Relationship Id="rId33" Type="http://schemas.openxmlformats.org/officeDocument/2006/relationships/tags" Target="../tags/tag179.xml"/><Relationship Id="rId38"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2.xml"/><Relationship Id="rId1" Type="http://schemas.openxmlformats.org/officeDocument/2006/relationships/tags" Target="../tags/tag181.xml"/><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image" Target="../media/image11.png"/><Relationship Id="rId4" Type="http://schemas.openxmlformats.org/officeDocument/2006/relationships/tags" Target="../tags/tag13.xml"/><Relationship Id="rId9"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11.png"/><Relationship Id="rId4" Type="http://schemas.openxmlformats.org/officeDocument/2006/relationships/tags" Target="../tags/tag20.xml"/><Relationship Id="rId9"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11.png"/><Relationship Id="rId4" Type="http://schemas.openxmlformats.org/officeDocument/2006/relationships/tags" Target="../tags/tag27.xml"/><Relationship Id="rId9"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1.png"/><Relationship Id="rId5" Type="http://schemas.openxmlformats.org/officeDocument/2006/relationships/tags" Target="../tags/tag35.xml"/><Relationship Id="rId10" Type="http://schemas.openxmlformats.org/officeDocument/2006/relationships/notesSlide" Target="../notesSlides/notesSlide7.xml"/><Relationship Id="rId4" Type="http://schemas.openxmlformats.org/officeDocument/2006/relationships/tags" Target="../tags/tag3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1.xml"/><Relationship Id="rId7" Type="http://schemas.openxmlformats.org/officeDocument/2006/relationships/slideLayout" Target="../slideLayouts/slideLayout7.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graphisme, Graphique&#10;&#10;Description générée automatiquement">
            <a:extLst>
              <a:ext uri="{FF2B5EF4-FFF2-40B4-BE49-F238E27FC236}">
                <a16:creationId xmlns:a16="http://schemas.microsoft.com/office/drawing/2014/main" id="{2AA15F93-3D7D-0E8F-D6F5-943CA84A1B71}"/>
              </a:ext>
            </a:extLst>
          </p:cNvPr>
          <p:cNvPicPr>
            <a:picLocks noChangeAspect="1"/>
          </p:cNvPicPr>
          <p:nvPr/>
        </p:nvPicPr>
        <p:blipFill>
          <a:blip r:embed="rId3"/>
          <a:stretch>
            <a:fillRect/>
          </a:stretch>
        </p:blipFill>
        <p:spPr>
          <a:xfrm>
            <a:off x="0" y="0"/>
            <a:ext cx="6858000" cy="9144000"/>
          </a:xfrm>
          <a:prstGeom prst="rect">
            <a:avLst/>
          </a:prstGeom>
        </p:spPr>
      </p:pic>
    </p:spTree>
    <p:extLst>
      <p:ext uri="{BB962C8B-B14F-4D97-AF65-F5344CB8AC3E}">
        <p14:creationId xmlns:p14="http://schemas.microsoft.com/office/powerpoint/2010/main" val="537720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4031" y="0"/>
            <a:ext cx="2139758" cy="694440"/>
          </a:xfrm>
        </p:spPr>
        <p:txBody>
          <a:bodyPr/>
          <a:lstStyle/>
          <a:p>
            <a:pPr algn="l"/>
            <a:r>
              <a:rPr lang="en-US" sz="3000" i="1" dirty="0" err="1"/>
              <a:t>Activités</a:t>
            </a:r>
            <a:endParaRPr lang="en-US" sz="3000" i="1" dirty="0"/>
          </a:p>
        </p:txBody>
      </p:sp>
      <p:sp>
        <p:nvSpPr>
          <p:cNvPr id="2" name="Espace réservé du numéro de diapositive 1"/>
          <p:cNvSpPr>
            <a:spLocks noGrp="1"/>
          </p:cNvSpPr>
          <p:nvPr>
            <p:ph type="sldNum" sz="quarter" idx="12"/>
            <p:custDataLst>
              <p:tags r:id="rId2"/>
            </p:custDataLst>
          </p:nvPr>
        </p:nvSpPr>
        <p:spPr>
          <a:xfrm>
            <a:off x="4905829" y="7301463"/>
            <a:ext cx="1847504" cy="1135797"/>
          </a:xfrm>
        </p:spPr>
        <p:txBody>
          <a:bodyPr/>
          <a:lstStyle/>
          <a:p>
            <a:fld id="{027FB875-5C85-AB42-9DC5-178568A424B8}" type="slidenum">
              <a:rPr lang="en-US" smtClean="0"/>
              <a:pPr/>
              <a:t>10</a:t>
            </a:fld>
            <a:endParaRPr lang="en-US" dirty="0"/>
          </a:p>
        </p:txBody>
      </p:sp>
      <p:sp>
        <p:nvSpPr>
          <p:cNvPr id="10" name="Title 3"/>
          <p:cNvSpPr txBox="1">
            <a:spLocks/>
          </p:cNvSpPr>
          <p:nvPr>
            <p:custDataLst>
              <p:tags r:id="rId3"/>
            </p:custDataLst>
          </p:nvPr>
        </p:nvSpPr>
        <p:spPr>
          <a:xfrm>
            <a:off x="69256" y="489357"/>
            <a:ext cx="5093294"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Times New Roman" pitchFamily="18" charset="0"/>
              </a:rPr>
              <a:t>3. Le </a:t>
            </a:r>
            <a:r>
              <a:rPr lang="en-US" sz="3000" dirty="0" err="1">
                <a:latin typeface="Times New Roman" pitchFamily="18" charset="0"/>
              </a:rPr>
              <a:t>soleil</a:t>
            </a:r>
            <a:r>
              <a:rPr lang="en-US" sz="3000" dirty="0">
                <a:latin typeface="Times New Roman" pitchFamily="18" charset="0"/>
              </a:rPr>
              <a:t> </a:t>
            </a:r>
            <a:r>
              <a:rPr lang="en-US" sz="2400" dirty="0">
                <a:latin typeface="Times New Roman" pitchFamily="18" charset="0"/>
              </a:rPr>
              <a:t>(suite et fin)</a:t>
            </a:r>
          </a:p>
        </p:txBody>
      </p:sp>
      <p:sp>
        <p:nvSpPr>
          <p:cNvPr id="11" name="Content Placeholder 4"/>
          <p:cNvSpPr>
            <a:spLocks noGrp="1"/>
          </p:cNvSpPr>
          <p:nvPr>
            <p:ph sz="half" idx="1"/>
            <p:custDataLst>
              <p:tags r:id="rId4"/>
            </p:custDataLst>
          </p:nvPr>
        </p:nvSpPr>
        <p:spPr>
          <a:xfrm>
            <a:off x="92502" y="1943099"/>
            <a:ext cx="6660831" cy="4448176"/>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marL="0" indent="0" algn="just">
              <a:lnSpc>
                <a:spcPct val="120000"/>
              </a:lnSpc>
              <a:spcBef>
                <a:spcPts val="600"/>
              </a:spcBef>
              <a:buNone/>
            </a:pPr>
            <a:r>
              <a:rPr lang="fr-CA" sz="2100" i="1" dirty="0">
                <a:latin typeface="Times New Roman" pitchFamily="18" charset="0"/>
              </a:rPr>
              <a:t>Pourquoi le soleil semble si petit ?</a:t>
            </a:r>
          </a:p>
          <a:p>
            <a:pPr marL="0" indent="0" algn="just">
              <a:lnSpc>
                <a:spcPct val="170000"/>
              </a:lnSpc>
              <a:spcBef>
                <a:spcPts val="600"/>
              </a:spcBef>
              <a:buNone/>
            </a:pPr>
            <a:r>
              <a:rPr lang="fr-CA" sz="1300" dirty="0">
                <a:latin typeface="Times New Roman" pitchFamily="18" charset="0"/>
              </a:rPr>
              <a:t>Le soleil est donc immense. Pourtant, quand on le regarde dans le ciel, il n’a pas l’air beaucoup plus gros que la lune. Pourquoi? Donner la chance aux enfants de répondre, puis faire le jeu des photos:</a:t>
            </a:r>
          </a:p>
          <a:p>
            <a:pPr marL="228600" indent="-228600" algn="just">
              <a:lnSpc>
                <a:spcPct val="170000"/>
              </a:lnSpc>
              <a:spcBef>
                <a:spcPts val="600"/>
              </a:spcBef>
              <a:buAutoNum type="arabicParenR"/>
            </a:pPr>
            <a:r>
              <a:rPr lang="fr-CA" sz="1300" dirty="0">
                <a:latin typeface="Times New Roman" pitchFamily="18" charset="0"/>
              </a:rPr>
              <a:t>Premier jeu (pages 30-34): Qu’est-ce qu’il y a sur le tableau ? Un petit carton est collé sur le tableau vert. Que peut-on voir sur ce carton ? Impossible de voir sur la première photo – c’est trop loin. Changer de photo en marquant une pause à chaque fois. Les enfants doivent lever la main quand ils ont trouvé ce que c’est. C’est le chiffre 5, au milieu d’une feuille d’érable !</a:t>
            </a:r>
          </a:p>
          <a:p>
            <a:pPr marL="228600" indent="-228600" algn="just">
              <a:lnSpc>
                <a:spcPct val="170000"/>
              </a:lnSpc>
              <a:spcBef>
                <a:spcPts val="600"/>
              </a:spcBef>
              <a:buAutoNum type="arabicParenR"/>
            </a:pPr>
            <a:r>
              <a:rPr lang="fr-CA" sz="1300" dirty="0">
                <a:latin typeface="Times New Roman" pitchFamily="18" charset="0"/>
              </a:rPr>
              <a:t> Deuxième jeu (pages 35-37): Une feuille de papier blanche a été collée sur le babillard vert. Sur la photo suivante, on voit la feuille ainsi qu’un tableau blanc. Demander aux enfants quelle forme ont la feuille et le tableau. Ce sont deux rectangles blancs. Lequel est le plus gros ? Sur la dernière photo, on a ajouté un cadre rouge pour bien voir la taille. La feuille est beaucoup plus grande que le tableau, pourtant c’est le contraire dans la vraie vie. Pourquoi ?</a:t>
            </a:r>
          </a:p>
          <a:p>
            <a:pPr marL="0" indent="0" algn="just">
              <a:lnSpc>
                <a:spcPct val="170000"/>
              </a:lnSpc>
              <a:spcBef>
                <a:spcPts val="600"/>
              </a:spcBef>
              <a:buNone/>
            </a:pPr>
            <a:r>
              <a:rPr lang="fr-CA" sz="1300" dirty="0">
                <a:latin typeface="Times New Roman" pitchFamily="18" charset="0"/>
              </a:rPr>
              <a:t>C’est parce que le tableau est loin, tandis que la feuille est vue de tout près. C’est la même chose avec le soleil : il est immense, mais il est tellement loin qu’on dirait qu’il n’est pas si gros que ça ! </a:t>
            </a:r>
          </a:p>
          <a:p>
            <a:pPr marL="0" indent="0" algn="just">
              <a:lnSpc>
                <a:spcPct val="170000"/>
              </a:lnSpc>
              <a:spcBef>
                <a:spcPts val="600"/>
              </a:spcBef>
              <a:buNone/>
            </a:pPr>
            <a:r>
              <a:rPr lang="fr-CA" sz="1300" dirty="0">
                <a:latin typeface="Times New Roman" pitchFamily="18" charset="0"/>
              </a:rPr>
              <a:t>Et s’il était encore plus loin, il serait petit comme… une étoile ! Ainsi, chacune des étoiles qu’on voit la nuit est en réalité un soleil, vu de très </a:t>
            </a:r>
            <a:r>
              <a:rPr lang="fr-CA" sz="1300" dirty="0" err="1">
                <a:latin typeface="Times New Roman" pitchFamily="18" charset="0"/>
              </a:rPr>
              <a:t>très</a:t>
            </a:r>
            <a:r>
              <a:rPr lang="fr-CA" sz="1300" dirty="0">
                <a:latin typeface="Times New Roman" pitchFamily="18" charset="0"/>
              </a:rPr>
              <a:t> loin.</a:t>
            </a:r>
          </a:p>
        </p:txBody>
      </p:sp>
      <p:pic>
        <p:nvPicPr>
          <p:cNvPr id="3" name="Image 2" descr="Une image contenant cercle, art, capture d’écran, léger&#10;&#10;Description générée automatiquement">
            <a:extLst>
              <a:ext uri="{FF2B5EF4-FFF2-40B4-BE49-F238E27FC236}">
                <a16:creationId xmlns:a16="http://schemas.microsoft.com/office/drawing/2014/main" id="{4D234E99-953C-FB55-9E8C-45A70ED82CEF}"/>
              </a:ext>
            </a:extLst>
          </p:cNvPr>
          <p:cNvPicPr>
            <a:picLocks noChangeAspect="1"/>
          </p:cNvPicPr>
          <p:nvPr/>
        </p:nvPicPr>
        <p:blipFill>
          <a:blip r:embed="rId7"/>
          <a:stretch>
            <a:fillRect/>
          </a:stretch>
        </p:blipFill>
        <p:spPr>
          <a:xfrm>
            <a:off x="4151430" y="-409922"/>
            <a:ext cx="2542252" cy="2542252"/>
          </a:xfrm>
          <a:prstGeom prst="rect">
            <a:avLst/>
          </a:prstGeom>
        </p:spPr>
      </p:pic>
    </p:spTree>
    <p:extLst>
      <p:ext uri="{BB962C8B-B14F-4D97-AF65-F5344CB8AC3E}">
        <p14:creationId xmlns:p14="http://schemas.microsoft.com/office/powerpoint/2010/main" val="295040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4031" y="0"/>
            <a:ext cx="2139758" cy="694440"/>
          </a:xfrm>
        </p:spPr>
        <p:txBody>
          <a:bodyPr/>
          <a:lstStyle/>
          <a:p>
            <a:pPr algn="l"/>
            <a:r>
              <a:rPr lang="en-US" sz="3000" i="1" dirty="0" err="1"/>
              <a:t>Activités</a:t>
            </a:r>
            <a:endParaRPr lang="en-US" sz="3000" i="1" dirty="0"/>
          </a:p>
        </p:txBody>
      </p:sp>
      <p:sp>
        <p:nvSpPr>
          <p:cNvPr id="12" name="Content Placeholder 4"/>
          <p:cNvSpPr>
            <a:spLocks noGrp="1"/>
          </p:cNvSpPr>
          <p:nvPr>
            <p:ph sz="half" idx="1"/>
            <p:custDataLst>
              <p:tags r:id="rId2"/>
            </p:custDataLst>
          </p:nvPr>
        </p:nvSpPr>
        <p:spPr>
          <a:xfrm>
            <a:off x="2378504" y="1990725"/>
            <a:ext cx="4255527" cy="6695439"/>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lnSpc>
                <a:spcPct val="120000"/>
              </a:lnSpc>
              <a:spcBef>
                <a:spcPts val="600"/>
              </a:spcBef>
              <a:buNone/>
            </a:pPr>
            <a:r>
              <a:rPr lang="fr-CA" sz="1000" b="1" dirty="0">
                <a:latin typeface="Times New Roman" pitchFamily="18" charset="0"/>
              </a:rPr>
              <a:t>Pour l’amorce et la discussion sur les planètes, afficher les deux images jointes en page 39. </a:t>
            </a:r>
          </a:p>
          <a:p>
            <a:pPr marL="0" indent="0" algn="just">
              <a:lnSpc>
                <a:spcPct val="120000"/>
              </a:lnSpc>
              <a:spcBef>
                <a:spcPts val="600"/>
              </a:spcBef>
              <a:buNone/>
            </a:pPr>
            <a:r>
              <a:rPr lang="fr-CA" sz="1600" i="1" dirty="0">
                <a:latin typeface="Times New Roman" pitchFamily="18" charset="0"/>
              </a:rPr>
              <a:t>Amorce</a:t>
            </a:r>
          </a:p>
          <a:p>
            <a:pPr marL="0" indent="0" algn="just">
              <a:lnSpc>
                <a:spcPct val="120000"/>
              </a:lnSpc>
              <a:spcBef>
                <a:spcPts val="600"/>
              </a:spcBef>
              <a:buNone/>
            </a:pPr>
            <a:r>
              <a:rPr lang="fr-CA" sz="1000" dirty="0">
                <a:latin typeface="Times New Roman" pitchFamily="18" charset="0"/>
              </a:rPr>
              <a:t>Qu’est-ce que le système solaire ? C’est l’ensemble que forment notre Soleil ainsi que toutes les planètes qui tournent autour. </a:t>
            </a:r>
          </a:p>
          <a:p>
            <a:pPr marL="0" indent="0" algn="just">
              <a:lnSpc>
                <a:spcPct val="120000"/>
              </a:lnSpc>
              <a:spcBef>
                <a:spcPts val="600"/>
              </a:spcBef>
              <a:buNone/>
            </a:pPr>
            <a:r>
              <a:rPr lang="fr-CA" sz="1000" dirty="0">
                <a:latin typeface="Times New Roman" pitchFamily="18" charset="0"/>
              </a:rPr>
              <a:t>Est-ce qu’il existe d’autres systèmes solaires ? Oui. Rappelez aux élèves que chaque étoile est en réalité un soleil (thématique #3). Il y a des planètes qui tournent autour de plusieurs de ces étoiles, donc tout plein d’autres systèmes solaires.</a:t>
            </a:r>
          </a:p>
          <a:p>
            <a:pPr marL="0" indent="0" algn="just">
              <a:lnSpc>
                <a:spcPct val="120000"/>
              </a:lnSpc>
              <a:spcBef>
                <a:spcPts val="600"/>
              </a:spcBef>
              <a:buNone/>
            </a:pPr>
            <a:r>
              <a:rPr lang="fr-CA" sz="1600" i="1" dirty="0">
                <a:latin typeface="Times New Roman" pitchFamily="18" charset="0"/>
              </a:rPr>
              <a:t>Les planètes de notre système solaire</a:t>
            </a:r>
          </a:p>
          <a:p>
            <a:pPr marL="0" indent="0" algn="just">
              <a:lnSpc>
                <a:spcPct val="120000"/>
              </a:lnSpc>
              <a:spcBef>
                <a:spcPts val="600"/>
              </a:spcBef>
              <a:buFont typeface="Arial" pitchFamily="34" charset="0"/>
              <a:buChar char="•"/>
            </a:pPr>
            <a:r>
              <a:rPr lang="fr-CA" sz="1000" dirty="0">
                <a:latin typeface="Times New Roman" pitchFamily="18" charset="0"/>
              </a:rPr>
              <a:t> Elles sont au nombre de huit. (Compter avec les enfants.)</a:t>
            </a:r>
          </a:p>
          <a:p>
            <a:pPr marL="0" indent="0" algn="just">
              <a:lnSpc>
                <a:spcPct val="120000"/>
              </a:lnSpc>
              <a:spcBef>
                <a:spcPts val="600"/>
              </a:spcBef>
              <a:buFont typeface="Arial" pitchFamily="34" charset="0"/>
              <a:buChar char="•"/>
            </a:pPr>
            <a:r>
              <a:rPr lang="fr-CA" sz="1000" dirty="0">
                <a:latin typeface="Times New Roman" pitchFamily="18" charset="0"/>
              </a:rPr>
              <a:t> Les quatre planètes les plus proches du Soleil - Mercure, Vénus, Terre et Mars - sont des planètes </a:t>
            </a:r>
            <a:r>
              <a:rPr lang="fr-CA" sz="1000" i="1" dirty="0">
                <a:latin typeface="Times New Roman" pitchFamily="18" charset="0"/>
              </a:rPr>
              <a:t>telluriques</a:t>
            </a:r>
            <a:r>
              <a:rPr lang="fr-CA" sz="1000" dirty="0">
                <a:latin typeface="Times New Roman" pitchFamily="18" charset="0"/>
              </a:rPr>
              <a:t>, c’est-à-dire composées principalement de roche. Ce sont les plus petites planètes du système solaire. </a:t>
            </a:r>
          </a:p>
          <a:p>
            <a:pPr marL="0" indent="0" algn="just">
              <a:lnSpc>
                <a:spcPct val="120000"/>
              </a:lnSpc>
              <a:spcBef>
                <a:spcPts val="600"/>
              </a:spcBef>
              <a:buFont typeface="Arial" pitchFamily="34" charset="0"/>
              <a:buChar char="•"/>
            </a:pPr>
            <a:r>
              <a:rPr lang="fr-CA" sz="1000" dirty="0">
                <a:latin typeface="Times New Roman" pitchFamily="18" charset="0"/>
              </a:rPr>
              <a:t> Les deux suivantes, </a:t>
            </a:r>
            <a:r>
              <a:rPr lang="fr-FR" sz="1000" dirty="0">
                <a:solidFill>
                  <a:schemeClr val="tx1"/>
                </a:solidFill>
                <a:latin typeface="Times New Roman" pitchFamily="18" charset="0"/>
              </a:rPr>
              <a:t>Jupiter et Saturne sont des </a:t>
            </a:r>
            <a:r>
              <a:rPr lang="fr-FR" sz="1000" i="1" dirty="0">
                <a:solidFill>
                  <a:schemeClr val="tx1"/>
                </a:solidFill>
                <a:latin typeface="Times New Roman" pitchFamily="18" charset="0"/>
              </a:rPr>
              <a:t>planètes géantes gazeuses</a:t>
            </a:r>
            <a:r>
              <a:rPr lang="fr-FR" sz="1000" dirty="0">
                <a:solidFill>
                  <a:schemeClr val="tx1"/>
                </a:solidFill>
                <a:latin typeface="Times New Roman" pitchFamily="18" charset="0"/>
              </a:rPr>
              <a:t>. </a:t>
            </a:r>
          </a:p>
          <a:p>
            <a:pPr marL="0" indent="0" algn="just">
              <a:lnSpc>
                <a:spcPct val="120000"/>
              </a:lnSpc>
              <a:spcBef>
                <a:spcPts val="600"/>
              </a:spcBef>
              <a:buFont typeface="Arial" pitchFamily="34" charset="0"/>
              <a:buChar char="•"/>
            </a:pPr>
            <a:r>
              <a:rPr lang="fr-FR" sz="1000" dirty="0">
                <a:solidFill>
                  <a:schemeClr val="tx1"/>
                </a:solidFill>
                <a:latin typeface="Times New Roman" pitchFamily="18" charset="0"/>
              </a:rPr>
              <a:t> Les deux dernières, Neptune et Uranus sont des géantes de </a:t>
            </a:r>
            <a:r>
              <a:rPr lang="fr-FR" sz="1000" i="1" dirty="0">
                <a:solidFill>
                  <a:schemeClr val="tx1"/>
                </a:solidFill>
                <a:latin typeface="Times New Roman" pitchFamily="18" charset="0"/>
              </a:rPr>
              <a:t>glace</a:t>
            </a:r>
            <a:r>
              <a:rPr lang="fr-FR" sz="1000" dirty="0">
                <a:solidFill>
                  <a:schemeClr val="tx1"/>
                </a:solidFill>
                <a:latin typeface="Times New Roman" pitchFamily="18" charset="0"/>
              </a:rPr>
              <a:t>.</a:t>
            </a:r>
          </a:p>
          <a:p>
            <a:pPr marL="0" indent="0" algn="just">
              <a:lnSpc>
                <a:spcPct val="120000"/>
              </a:lnSpc>
              <a:spcBef>
                <a:spcPts val="600"/>
              </a:spcBef>
              <a:buNone/>
            </a:pPr>
            <a:r>
              <a:rPr lang="fr-FR" sz="1000" b="1" dirty="0">
                <a:solidFill>
                  <a:schemeClr val="tx1"/>
                </a:solidFill>
                <a:latin typeface="Times New Roman" pitchFamily="18" charset="0"/>
              </a:rPr>
              <a:t>Pour plus d’information sur les planètes, consulter la fiche théorique #1, à la dernière page de ce guide.</a:t>
            </a:r>
            <a:endParaRPr lang="fr-CA" sz="1000" b="1" dirty="0">
              <a:latin typeface="Times New Roman" pitchFamily="18" charset="0"/>
            </a:endParaRPr>
          </a:p>
          <a:p>
            <a:pPr marL="0" indent="0" algn="just">
              <a:lnSpc>
                <a:spcPct val="120000"/>
              </a:lnSpc>
              <a:spcBef>
                <a:spcPts val="600"/>
              </a:spcBef>
              <a:buNone/>
            </a:pPr>
            <a:r>
              <a:rPr lang="fr-CA" sz="1600" i="1" dirty="0">
                <a:latin typeface="Times New Roman" pitchFamily="18" charset="0"/>
              </a:rPr>
              <a:t>Bricolage</a:t>
            </a:r>
          </a:p>
          <a:p>
            <a:pPr marL="0" indent="0" algn="just">
              <a:lnSpc>
                <a:spcPct val="120000"/>
              </a:lnSpc>
              <a:spcBef>
                <a:spcPts val="600"/>
              </a:spcBef>
              <a:buNone/>
            </a:pPr>
            <a:r>
              <a:rPr lang="fr-CA" sz="1000" dirty="0">
                <a:latin typeface="Times New Roman" pitchFamily="18" charset="0"/>
              </a:rPr>
              <a:t>À partir de la Fiche d’activité #4, chaque élève réalisera une maquette 2D du système solaire. Il est important de tout colorier avant de commencer à découper.</a:t>
            </a:r>
          </a:p>
          <a:p>
            <a:pPr marL="0" indent="0" algn="just">
              <a:lnSpc>
                <a:spcPct val="120000"/>
              </a:lnSpc>
              <a:spcBef>
                <a:spcPts val="600"/>
              </a:spcBef>
              <a:buNone/>
            </a:pPr>
            <a:r>
              <a:rPr lang="fr-CA" sz="1000" dirty="0">
                <a:latin typeface="Times New Roman" pitchFamily="18" charset="0"/>
              </a:rPr>
              <a:t>Voir pages suivantes pour des exemples du produit final.</a:t>
            </a:r>
          </a:p>
          <a:p>
            <a:pPr marL="0" indent="0" algn="just">
              <a:lnSpc>
                <a:spcPct val="120000"/>
              </a:lnSpc>
              <a:spcBef>
                <a:spcPts val="600"/>
              </a:spcBef>
              <a:buNone/>
            </a:pPr>
            <a:r>
              <a:rPr lang="fr-CA" sz="1000" dirty="0">
                <a:latin typeface="Times New Roman" pitchFamily="18" charset="0"/>
              </a:rPr>
              <a:t>Noter qu’au lieu d’utiliser le Soleil présent sur la Fiche d’activité, il est possible de faire un Soleil plus à l’échelle à une extrémité du carton, comme sur l’image en page 38. (Technique suggérée : collage-mosaïque de petits bouts de papier construction jaune/orange.)</a:t>
            </a:r>
            <a:endParaRPr lang="en-US" sz="1000" dirty="0"/>
          </a:p>
        </p:txBody>
      </p:sp>
      <p:sp>
        <p:nvSpPr>
          <p:cNvPr id="2" name="Espace réservé du numéro de diapositive 1"/>
          <p:cNvSpPr>
            <a:spLocks noGrp="1"/>
          </p:cNvSpPr>
          <p:nvPr>
            <p:ph type="sldNum" sz="quarter" idx="12"/>
            <p:custDataLst>
              <p:tags r:id="rId3"/>
            </p:custDataLst>
          </p:nvPr>
        </p:nvSpPr>
        <p:spPr/>
        <p:txBody>
          <a:bodyPr/>
          <a:lstStyle/>
          <a:p>
            <a:fld id="{027FB875-5C85-AB42-9DC5-178568A424B8}" type="slidenum">
              <a:rPr lang="en-US" smtClean="0"/>
              <a:pPr/>
              <a:t>11</a:t>
            </a:fld>
            <a:endParaRPr lang="en-US" dirty="0"/>
          </a:p>
        </p:txBody>
      </p:sp>
      <p:sp>
        <p:nvSpPr>
          <p:cNvPr id="9" name="Title 3"/>
          <p:cNvSpPr txBox="1">
            <a:spLocks/>
          </p:cNvSpPr>
          <p:nvPr>
            <p:custDataLst>
              <p:tags r:id="rId4"/>
            </p:custDataLst>
          </p:nvPr>
        </p:nvSpPr>
        <p:spPr>
          <a:xfrm>
            <a:off x="69256" y="821937"/>
            <a:ext cx="5093294"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800" dirty="0">
                <a:latin typeface="Times New Roman" pitchFamily="18" charset="0"/>
              </a:rPr>
              <a:t>4. Les </a:t>
            </a:r>
            <a:r>
              <a:rPr lang="en-US" sz="2800" dirty="0" err="1">
                <a:latin typeface="Times New Roman" pitchFamily="18" charset="0"/>
              </a:rPr>
              <a:t>planètes</a:t>
            </a:r>
            <a:r>
              <a:rPr lang="en-US" sz="2800" dirty="0">
                <a:latin typeface="Times New Roman" pitchFamily="18" charset="0"/>
              </a:rPr>
              <a:t> du </a:t>
            </a:r>
            <a:r>
              <a:rPr lang="en-US" sz="2800" dirty="0" err="1">
                <a:latin typeface="Times New Roman" pitchFamily="18" charset="0"/>
              </a:rPr>
              <a:t>système</a:t>
            </a:r>
            <a:r>
              <a:rPr lang="en-US" sz="2800" dirty="0">
                <a:latin typeface="Times New Roman" pitchFamily="18" charset="0"/>
              </a:rPr>
              <a:t> </a:t>
            </a:r>
            <a:r>
              <a:rPr lang="en-US" sz="2800" dirty="0" err="1">
                <a:latin typeface="Times New Roman" pitchFamily="18" charset="0"/>
              </a:rPr>
              <a:t>solaire</a:t>
            </a:r>
            <a:endParaRPr lang="en-US" sz="2800" dirty="0">
              <a:latin typeface="Times New Roman" pitchFamily="18" charset="0"/>
            </a:endParaRPr>
          </a:p>
          <a:p>
            <a:pPr algn="l"/>
            <a:r>
              <a:rPr lang="en-US" sz="3000" dirty="0">
                <a:latin typeface="Times New Roman" pitchFamily="18" charset="0"/>
              </a:rPr>
              <a:t>    </a:t>
            </a:r>
            <a:endParaRPr lang="en-US" sz="2400" dirty="0">
              <a:latin typeface="Times New Roman" pitchFamily="18" charset="0"/>
            </a:endParaRPr>
          </a:p>
        </p:txBody>
      </p:sp>
      <p:sp>
        <p:nvSpPr>
          <p:cNvPr id="13" name="Rectangle 12"/>
          <p:cNvSpPr/>
          <p:nvPr>
            <p:custDataLst>
              <p:tags r:id="rId5"/>
            </p:custDataLst>
          </p:nvPr>
        </p:nvSpPr>
        <p:spPr>
          <a:xfrm>
            <a:off x="102027" y="4942212"/>
            <a:ext cx="2164658" cy="1800493"/>
          </a:xfrm>
          <a:prstGeom prst="rect">
            <a:avLst/>
          </a:prstGeom>
          <a:solidFill>
            <a:schemeClr val="accent1">
              <a:lumMod val="40000"/>
              <a:lumOff val="60000"/>
            </a:schemeClr>
          </a:solidFill>
        </p:spPr>
        <p:txBody>
          <a:bodyPr wrap="square">
            <a:spAutoFit/>
          </a:bodyPr>
          <a:lstStyle/>
          <a:p>
            <a:pPr algn="ctr"/>
            <a:r>
              <a:rPr lang="fr-CA" sz="1100" i="1" dirty="0">
                <a:latin typeface="Times New Roman" pitchFamily="18" charset="0"/>
                <a:cs typeface="Times New Roman" pitchFamily="18" charset="0"/>
              </a:rPr>
              <a:t>Conseil d’impression</a:t>
            </a:r>
          </a:p>
          <a:p>
            <a:pPr algn="ctr"/>
            <a:endParaRPr lang="fr-CA" sz="1000" dirty="0">
              <a:latin typeface="Times New Roman" pitchFamily="18" charset="0"/>
              <a:cs typeface="Times New Roman" pitchFamily="18" charset="0"/>
            </a:endParaRPr>
          </a:p>
          <a:p>
            <a:pPr algn="just"/>
            <a:r>
              <a:rPr lang="fr-CA" sz="1000" dirty="0">
                <a:latin typeface="Times New Roman" pitchFamily="18" charset="0"/>
                <a:cs typeface="Times New Roman" pitchFamily="18" charset="0"/>
              </a:rPr>
              <a:t>Pour que les enfants reconnaissent facilement les planètes une fois découpées, imprimer une seule copie de la fiche d’activité. À l’endos, écrire les numéros vis-à-vis de chaque planète (tenir la feuille à la lumière pour s’assurer que le chiffre est dans le cercle). Photocopier recto verso pour chaque élève.</a:t>
            </a:r>
          </a:p>
        </p:txBody>
      </p:sp>
      <p:graphicFrame>
        <p:nvGraphicFramePr>
          <p:cNvPr id="14" name="Tableau 13"/>
          <p:cNvGraphicFramePr>
            <a:graphicFrameLocks noGrp="1"/>
          </p:cNvGraphicFramePr>
          <p:nvPr>
            <p:custDataLst>
              <p:tags r:id="rId6"/>
            </p:custDataLst>
            <p:extLst>
              <p:ext uri="{D42A27DB-BD31-4B8C-83A1-F6EECF244321}">
                <p14:modId xmlns:p14="http://schemas.microsoft.com/office/powerpoint/2010/main" val="1463459950"/>
              </p:ext>
            </p:extLst>
          </p:nvPr>
        </p:nvGraphicFramePr>
        <p:xfrm>
          <a:off x="123468" y="1515752"/>
          <a:ext cx="2142696" cy="336550"/>
        </p:xfrm>
        <a:graphic>
          <a:graphicData uri="http://schemas.openxmlformats.org/drawingml/2006/table">
            <a:tbl>
              <a:tblPr firstRow="1" bandRow="1">
                <a:tableStyleId>{69CF1AB2-1976-4502-BF36-3FF5EA218861}</a:tableStyleId>
              </a:tblPr>
              <a:tblGrid>
                <a:gridCol w="2142696">
                  <a:extLst>
                    <a:ext uri="{9D8B030D-6E8A-4147-A177-3AD203B41FA5}">
                      <a16:colId xmlns:a16="http://schemas.microsoft.com/office/drawing/2014/main" val="20000"/>
                    </a:ext>
                  </a:extLst>
                </a:gridCol>
              </a:tblGrid>
              <a:tr h="336550">
                <a:tc>
                  <a:txBody>
                    <a:bodyPr/>
                    <a:lstStyle/>
                    <a:p>
                      <a:pPr algn="ctr"/>
                      <a:r>
                        <a:rPr lang="fr-FR" sz="1200" dirty="0"/>
                        <a:t>Durée : 60 minutes</a:t>
                      </a:r>
                      <a:endParaRPr lang="fr-FR" sz="1200" b="0" i="0" dirty="0">
                        <a:solidFill>
                          <a:schemeClr val="tx1"/>
                        </a:solidFill>
                        <a:latin typeface="Times New Roman" pitchFamily="18" charset="0"/>
                      </a:endParaRPr>
                    </a:p>
                  </a:txBody>
                  <a:tcPr anchor="ctr"/>
                </a:tc>
                <a:extLst>
                  <a:ext uri="{0D108BD9-81ED-4DB2-BD59-A6C34878D82A}">
                    <a16:rowId xmlns:a16="http://schemas.microsoft.com/office/drawing/2014/main" val="10000"/>
                  </a:ext>
                </a:extLst>
              </a:tr>
            </a:tbl>
          </a:graphicData>
        </a:graphic>
      </p:graphicFrame>
      <p:graphicFrame>
        <p:nvGraphicFramePr>
          <p:cNvPr id="17" name="Espace réservé du contenu 5"/>
          <p:cNvGraphicFramePr>
            <a:graphicFrameLocks/>
          </p:cNvGraphicFramePr>
          <p:nvPr>
            <p:custDataLst>
              <p:tags r:id="rId7"/>
            </p:custDataLst>
            <p:extLst>
              <p:ext uri="{D42A27DB-BD31-4B8C-83A1-F6EECF244321}">
                <p14:modId xmlns:p14="http://schemas.microsoft.com/office/powerpoint/2010/main" val="1723544638"/>
              </p:ext>
            </p:extLst>
          </p:nvPr>
        </p:nvGraphicFramePr>
        <p:xfrm>
          <a:off x="123989" y="1985652"/>
          <a:ext cx="2142696" cy="2804160"/>
        </p:xfrm>
        <a:graphic>
          <a:graphicData uri="http://schemas.openxmlformats.org/drawingml/2006/table">
            <a:tbl>
              <a:tblPr firstRow="1" bandRow="1">
                <a:tableStyleId>{5C22544A-7EE6-4342-B048-85BDC9FD1C3A}</a:tableStyleId>
              </a:tblPr>
              <a:tblGrid>
                <a:gridCol w="294859">
                  <a:extLst>
                    <a:ext uri="{9D8B030D-6E8A-4147-A177-3AD203B41FA5}">
                      <a16:colId xmlns:a16="http://schemas.microsoft.com/office/drawing/2014/main" val="20000"/>
                    </a:ext>
                  </a:extLst>
                </a:gridCol>
                <a:gridCol w="1847837">
                  <a:extLst>
                    <a:ext uri="{9D8B030D-6E8A-4147-A177-3AD203B41FA5}">
                      <a16:colId xmlns:a16="http://schemas.microsoft.com/office/drawing/2014/main" val="20001"/>
                    </a:ext>
                  </a:extLst>
                </a:gridCol>
              </a:tblGrid>
              <a:tr h="259491">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233542">
                <a:tc gridSpan="2">
                  <a:txBody>
                    <a:bodyPr/>
                    <a:lstStyle/>
                    <a:p>
                      <a:pPr algn="ctr"/>
                      <a:r>
                        <a:rPr lang="fr-FR" sz="1000" dirty="0">
                          <a:latin typeface="Times New Roman" pitchFamily="18" charset="0"/>
                        </a:rPr>
                        <a:t>Pour l’enseignant</a:t>
                      </a:r>
                    </a:p>
                  </a:txBody>
                  <a:tcPr/>
                </a:tc>
                <a:tc hMerge="1">
                  <a:txBody>
                    <a:bodyPr/>
                    <a:lstStyle/>
                    <a:p>
                      <a:endParaRPr lang="fr-FR"/>
                    </a:p>
                  </a:txBody>
                  <a:tcPr/>
                </a:tc>
                <a:extLst>
                  <a:ext uri="{0D108BD9-81ED-4DB2-BD59-A6C34878D82A}">
                    <a16:rowId xmlns:a16="http://schemas.microsoft.com/office/drawing/2014/main" val="10001"/>
                  </a:ext>
                </a:extLst>
              </a:tr>
              <a:tr h="233542">
                <a:tc>
                  <a:txBody>
                    <a:bodyPr/>
                    <a:lstStyle/>
                    <a:p>
                      <a:pPr algn="ctr"/>
                      <a:endParaRPr lang="fr-FR" sz="1000" dirty="0">
                        <a:latin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TBI + images jointes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Fiche théorique #1</a:t>
                      </a:r>
                    </a:p>
                  </a:txBody>
                  <a:tcPr/>
                </a:tc>
                <a:extLst>
                  <a:ext uri="{0D108BD9-81ED-4DB2-BD59-A6C34878D82A}">
                    <a16:rowId xmlns:a16="http://schemas.microsoft.com/office/drawing/2014/main" val="10002"/>
                  </a:ext>
                </a:extLst>
              </a:tr>
              <a:tr h="233542">
                <a:tc gridSpan="2">
                  <a:txBody>
                    <a:bodyPr/>
                    <a:lstStyle/>
                    <a:p>
                      <a:pPr algn="ctr"/>
                      <a:r>
                        <a:rPr lang="fr-FR" sz="1000" dirty="0">
                          <a:latin typeface="Times New Roman" pitchFamily="18" charset="0"/>
                        </a:rPr>
                        <a:t>Par enfant</a:t>
                      </a:r>
                    </a:p>
                  </a:txBody>
                  <a:tcPr/>
                </a:tc>
                <a:tc hMerge="1">
                  <a:txBody>
                    <a:bodyPr/>
                    <a:lstStyle/>
                    <a:p>
                      <a:endParaRPr lang="fr-FR"/>
                    </a:p>
                  </a:txBody>
                  <a:tcPr/>
                </a:tc>
                <a:extLst>
                  <a:ext uri="{0D108BD9-81ED-4DB2-BD59-A6C34878D82A}">
                    <a16:rowId xmlns:a16="http://schemas.microsoft.com/office/drawing/2014/main" val="10003"/>
                  </a:ext>
                </a:extLst>
              </a:tr>
              <a:tr h="544581">
                <a:tc>
                  <a:txBody>
                    <a:bodyPr/>
                    <a:lstStyle/>
                    <a:p>
                      <a:pPr algn="ctr"/>
                      <a:endParaRPr lang="fr-FR" sz="1000" dirty="0">
                        <a:latin typeface="Times New Roman" pitchFamily="18" charset="0"/>
                      </a:endParaRPr>
                    </a:p>
                    <a:p>
                      <a:pPr algn="ctr"/>
                      <a:endParaRPr lang="fr-FR" sz="1000" dirty="0">
                        <a:latin typeface="Times New Roman" pitchFamily="18" charset="0"/>
                      </a:endParaRPr>
                    </a:p>
                  </a:txBody>
                  <a:tcPr/>
                </a:tc>
                <a:tc>
                  <a:txBody>
                    <a:bodyPr/>
                    <a:lstStyle/>
                    <a:p>
                      <a:r>
                        <a:rPr lang="fr-FR" sz="1000" dirty="0">
                          <a:latin typeface="Times New Roman" pitchFamily="18" charset="0"/>
                        </a:rPr>
                        <a:t>Fiches d’activité #4</a:t>
                      </a:r>
                    </a:p>
                    <a:p>
                      <a:endParaRPr lang="fr-FR" sz="1000" dirty="0">
                        <a:latin typeface="Times New Roman" pitchFamily="18" charset="0"/>
                      </a:endParaRPr>
                    </a:p>
                    <a:p>
                      <a:r>
                        <a:rPr lang="fr-FR" sz="1000" dirty="0">
                          <a:latin typeface="Times New Roman" pitchFamily="18" charset="0"/>
                        </a:rPr>
                        <a:t>Crayons couleur</a:t>
                      </a:r>
                    </a:p>
                    <a:p>
                      <a:endParaRPr lang="fr-FR" sz="1000" dirty="0">
                        <a:latin typeface="Times New Roman" pitchFamily="18" charset="0"/>
                      </a:endParaRPr>
                    </a:p>
                    <a:p>
                      <a:r>
                        <a:rPr lang="fr-FR" sz="1000" dirty="0">
                          <a:latin typeface="Times New Roman" pitchFamily="18" charset="0"/>
                        </a:rPr>
                        <a:t>Ciseaux</a:t>
                      </a:r>
                    </a:p>
                    <a:p>
                      <a:endParaRPr lang="fr-FR" sz="1000" dirty="0">
                        <a:latin typeface="Times New Roman" pitchFamily="18" charset="0"/>
                      </a:endParaRPr>
                    </a:p>
                    <a:p>
                      <a:r>
                        <a:rPr lang="fr-FR" sz="1000" dirty="0">
                          <a:latin typeface="Times New Roman" pitchFamily="18" charset="0"/>
                        </a:rPr>
                        <a:t>Colle en bâton</a:t>
                      </a:r>
                    </a:p>
                    <a:p>
                      <a:endParaRPr lang="fr-FR" sz="1000" dirty="0">
                        <a:latin typeface="Times New Roman" pitchFamily="18" charset="0"/>
                      </a:endParaRPr>
                    </a:p>
                    <a:p>
                      <a:r>
                        <a:rPr lang="fr-FR" sz="1000" dirty="0">
                          <a:latin typeface="Times New Roman" pitchFamily="18" charset="0"/>
                        </a:rPr>
                        <a:t>Grand</a:t>
                      </a:r>
                      <a:r>
                        <a:rPr lang="fr-FR" sz="1000" baseline="0" dirty="0">
                          <a:latin typeface="Times New Roman" pitchFamily="18" charset="0"/>
                        </a:rPr>
                        <a:t> carton, noir de préférence</a:t>
                      </a:r>
                      <a:endParaRPr lang="fr-FR" sz="1000" dirty="0">
                        <a:latin typeface="Times New Roman" pitchFamily="18" charset="0"/>
                      </a:endParaRPr>
                    </a:p>
                  </a:txBody>
                  <a:tcPr/>
                </a:tc>
                <a:extLst>
                  <a:ext uri="{0D108BD9-81ED-4DB2-BD59-A6C34878D82A}">
                    <a16:rowId xmlns:a16="http://schemas.microsoft.com/office/drawing/2014/main" val="10004"/>
                  </a:ext>
                </a:extLst>
              </a:tr>
            </a:tbl>
          </a:graphicData>
        </a:graphic>
      </p:graphicFrame>
      <p:sp>
        <p:nvSpPr>
          <p:cNvPr id="10" name="Rectangle 9"/>
          <p:cNvSpPr/>
          <p:nvPr>
            <p:custDataLst>
              <p:tags r:id="rId8"/>
            </p:custDataLst>
          </p:nvPr>
        </p:nvSpPr>
        <p:spPr>
          <a:xfrm>
            <a:off x="102027" y="6913887"/>
            <a:ext cx="2164658" cy="1800493"/>
          </a:xfrm>
          <a:prstGeom prst="rect">
            <a:avLst/>
          </a:prstGeom>
          <a:solidFill>
            <a:schemeClr val="accent1">
              <a:lumMod val="40000"/>
              <a:lumOff val="60000"/>
            </a:schemeClr>
          </a:solidFill>
        </p:spPr>
        <p:txBody>
          <a:bodyPr wrap="square">
            <a:spAutoFit/>
          </a:bodyPr>
          <a:lstStyle/>
          <a:p>
            <a:pPr algn="ctr"/>
            <a:r>
              <a:rPr lang="fr-CA" sz="1100" i="1" dirty="0">
                <a:latin typeface="Times New Roman" pitchFamily="18" charset="0"/>
                <a:cs typeface="Times New Roman" pitchFamily="18" charset="0"/>
              </a:rPr>
              <a:t>Couleurs des planètes</a:t>
            </a:r>
          </a:p>
          <a:p>
            <a:pPr algn="ctr"/>
            <a:endParaRPr lang="fr-CA" sz="1000" dirty="0">
              <a:latin typeface="Times New Roman" pitchFamily="18" charset="0"/>
              <a:cs typeface="Times New Roman" pitchFamily="18" charset="0"/>
            </a:endParaRPr>
          </a:p>
          <a:p>
            <a:pPr algn="just"/>
            <a:r>
              <a:rPr lang="fr-CA" sz="1000" dirty="0">
                <a:latin typeface="Times New Roman" pitchFamily="18" charset="0"/>
                <a:cs typeface="Times New Roman" pitchFamily="18" charset="0"/>
              </a:rPr>
              <a:t>Des couleurs de base, correspondant aux crayons feutres que les élèves devraient avoir, ont été attribuées aux planètes. Voir les pastilles de couleur sur la page 40. (Afficher au TBI pendant le bricolage.) Noter que la Terre n’a qu’une pastille bleue, mais les enfants sont invités à mettre aussi du vert.</a:t>
            </a:r>
          </a:p>
        </p:txBody>
      </p:sp>
      <p:pic>
        <p:nvPicPr>
          <p:cNvPr id="3" name="Image 2" descr="Une image contenant cercle, art, capture d’écran, léger&#10;&#10;Description générée automatiquement">
            <a:extLst>
              <a:ext uri="{FF2B5EF4-FFF2-40B4-BE49-F238E27FC236}">
                <a16:creationId xmlns:a16="http://schemas.microsoft.com/office/drawing/2014/main" id="{7665C038-3FF0-53BD-701A-B051655B25A9}"/>
              </a:ext>
            </a:extLst>
          </p:cNvPr>
          <p:cNvPicPr>
            <a:picLocks noChangeAspect="1"/>
          </p:cNvPicPr>
          <p:nvPr/>
        </p:nvPicPr>
        <p:blipFill>
          <a:blip r:embed="rId11"/>
          <a:stretch>
            <a:fillRect/>
          </a:stretch>
        </p:blipFill>
        <p:spPr>
          <a:xfrm>
            <a:off x="4369915" y="-576686"/>
            <a:ext cx="2542252" cy="2542252"/>
          </a:xfrm>
          <a:prstGeom prst="rect">
            <a:avLst/>
          </a:prstGeom>
        </p:spPr>
      </p:pic>
    </p:spTree>
    <p:extLst>
      <p:ext uri="{BB962C8B-B14F-4D97-AF65-F5344CB8AC3E}">
        <p14:creationId xmlns:p14="http://schemas.microsoft.com/office/powerpoint/2010/main" val="2950407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84672" y="0"/>
            <a:ext cx="4577828" cy="1504949"/>
          </a:xfrm>
        </p:spPr>
        <p:txBody>
          <a:bodyPr/>
          <a:lstStyle/>
          <a:p>
            <a:r>
              <a:rPr lang="en-US" sz="3200" i="1" dirty="0" err="1"/>
              <a:t>Activité</a:t>
            </a:r>
            <a:r>
              <a:rPr lang="en-US" sz="3200" i="1" dirty="0"/>
              <a:t> #4 </a:t>
            </a:r>
            <a:r>
              <a:rPr lang="en-US" sz="3200" dirty="0"/>
              <a:t>: </a:t>
            </a:r>
            <a:r>
              <a:rPr lang="en-US" sz="3200" dirty="0" err="1"/>
              <a:t>résultat</a:t>
            </a:r>
            <a:r>
              <a:rPr lang="en-US" sz="3200" dirty="0"/>
              <a:t> final</a:t>
            </a:r>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12</a:t>
            </a:fld>
            <a:endParaRPr lang="en-US"/>
          </a:p>
        </p:txBody>
      </p:sp>
      <p:pic>
        <p:nvPicPr>
          <p:cNvPr id="1026" name="Picture 2" descr="C:\Documents and Settings\Administrator\Desktop\brico syst solaire1.jpg"/>
          <p:cNvPicPr>
            <a:picLocks noChangeAspect="1" noChangeArrowheads="1"/>
          </p:cNvPicPr>
          <p:nvPr>
            <p:custDataLst>
              <p:tags r:id="rId3"/>
            </p:custDataLst>
          </p:nvPr>
        </p:nvPicPr>
        <p:blipFill>
          <a:blip r:embed="rId8"/>
          <a:srcRect/>
          <a:stretch>
            <a:fillRect/>
          </a:stretch>
        </p:blipFill>
        <p:spPr bwMode="auto">
          <a:xfrm>
            <a:off x="1469091" y="2151063"/>
            <a:ext cx="3981450" cy="2567206"/>
          </a:xfrm>
          <a:prstGeom prst="rect">
            <a:avLst/>
          </a:prstGeom>
          <a:noFill/>
        </p:spPr>
      </p:pic>
      <p:pic>
        <p:nvPicPr>
          <p:cNvPr id="1027" name="Picture 3" descr="C:\Documents and Settings\Administrator\Desktop\brico syst solaire2.jpg"/>
          <p:cNvPicPr>
            <a:picLocks noChangeAspect="1" noChangeArrowheads="1"/>
          </p:cNvPicPr>
          <p:nvPr>
            <p:custDataLst>
              <p:tags r:id="rId4"/>
            </p:custDataLst>
          </p:nvPr>
        </p:nvPicPr>
        <p:blipFill>
          <a:blip r:embed="rId9"/>
          <a:srcRect/>
          <a:stretch>
            <a:fillRect/>
          </a:stretch>
        </p:blipFill>
        <p:spPr bwMode="auto">
          <a:xfrm>
            <a:off x="1016000" y="5097461"/>
            <a:ext cx="4851400" cy="1934063"/>
          </a:xfrm>
          <a:prstGeom prst="rect">
            <a:avLst/>
          </a:prstGeom>
          <a:noFill/>
        </p:spPr>
      </p:pic>
      <p:sp>
        <p:nvSpPr>
          <p:cNvPr id="6" name="ZoneTexte 5"/>
          <p:cNvSpPr txBox="1"/>
          <p:nvPr>
            <p:custDataLst>
              <p:tags r:id="rId5"/>
            </p:custDataLst>
          </p:nvPr>
        </p:nvSpPr>
        <p:spPr>
          <a:xfrm>
            <a:off x="1897770" y="7162963"/>
            <a:ext cx="3031066" cy="276999"/>
          </a:xfrm>
          <a:prstGeom prst="rect">
            <a:avLst/>
          </a:prstGeom>
          <a:noFill/>
        </p:spPr>
        <p:txBody>
          <a:bodyPr wrap="square" rtlCol="0">
            <a:spAutoFit/>
          </a:bodyPr>
          <a:lstStyle/>
          <a:p>
            <a:pPr algn="ctr"/>
            <a:r>
              <a:rPr lang="fr-FR" sz="1200" dirty="0"/>
              <a:t>Sources : Sylvain Beauchamp</a:t>
            </a:r>
          </a:p>
        </p:txBody>
      </p:sp>
    </p:spTree>
    <p:extLst>
      <p:ext uri="{BB962C8B-B14F-4D97-AF65-F5344CB8AC3E}">
        <p14:creationId xmlns:p14="http://schemas.microsoft.com/office/powerpoint/2010/main" val="2093342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84672" y="1874546"/>
            <a:ext cx="4274057" cy="871396"/>
          </a:xfrm>
        </p:spPr>
        <p:txBody>
          <a:bodyPr/>
          <a:lstStyle/>
          <a:p>
            <a:r>
              <a:rPr lang="en-US" i="1" dirty="0" err="1"/>
              <a:t>Pièces</a:t>
            </a:r>
            <a:r>
              <a:rPr lang="en-US" i="1" dirty="0"/>
              <a:t> </a:t>
            </a:r>
            <a:r>
              <a:rPr lang="en-US" i="1" dirty="0" err="1"/>
              <a:t>jointes</a:t>
            </a:r>
            <a:endParaRPr lang="en-US" i="1" dirty="0"/>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13</a:t>
            </a:fld>
            <a:endParaRPr lang="en-US"/>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val="2819390189"/>
              </p:ext>
            </p:extLst>
          </p:nvPr>
        </p:nvGraphicFramePr>
        <p:xfrm>
          <a:off x="759415" y="3577725"/>
          <a:ext cx="5374793" cy="296672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val="20000"/>
                    </a:ext>
                  </a:extLst>
                </a:gridCol>
                <a:gridCol w="3436087">
                  <a:extLst>
                    <a:ext uri="{9D8B030D-6E8A-4147-A177-3AD203B41FA5}">
                      <a16:colId xmlns:a16="http://schemas.microsoft.com/office/drawing/2014/main" val="20001"/>
                    </a:ext>
                  </a:extLst>
                </a:gridCol>
                <a:gridCol w="657261">
                  <a:extLst>
                    <a:ext uri="{9D8B030D-6E8A-4147-A177-3AD203B41FA5}">
                      <a16:colId xmlns:a16="http://schemas.microsoft.com/office/drawing/2014/main" val="20002"/>
                    </a:ext>
                  </a:extLst>
                </a:gridCol>
              </a:tblGrid>
              <a:tr h="370840">
                <a:tc>
                  <a:txBody>
                    <a:bodyPr/>
                    <a:lstStyle/>
                    <a:p>
                      <a:pPr algn="ctr"/>
                      <a:r>
                        <a:rPr lang="fr-FR" sz="1400" baseline="0" dirty="0">
                          <a:latin typeface="Times New Roman" pitchFamily="18" charset="0"/>
                        </a:rPr>
                        <a:t>Thème </a:t>
                      </a:r>
                      <a:endParaRPr lang="fr-FR" sz="1400" dirty="0">
                        <a:latin typeface="Times New Roman" pitchFamily="18" charset="0"/>
                      </a:endParaRPr>
                    </a:p>
                  </a:txBody>
                  <a:tcPr/>
                </a:tc>
                <a:tc>
                  <a:txBody>
                    <a:bodyPr/>
                    <a:lstStyle/>
                    <a:p>
                      <a:pPr algn="ctr"/>
                      <a:r>
                        <a:rPr lang="fr-FR" sz="1400" dirty="0">
                          <a:latin typeface="Times New Roman" pitchFamily="18" charset="0"/>
                        </a:rPr>
                        <a:t>Nom</a:t>
                      </a:r>
                    </a:p>
                  </a:txBody>
                  <a:tcPr/>
                </a:tc>
                <a:tc>
                  <a:txBody>
                    <a:bodyPr/>
                    <a:lstStyle/>
                    <a:p>
                      <a:pPr algn="ctr"/>
                      <a:r>
                        <a:rPr lang="fr-FR" sz="1400" dirty="0">
                          <a:latin typeface="Times New Roman" pitchFamily="18" charset="0"/>
                        </a:rPr>
                        <a:t>Page</a:t>
                      </a:r>
                    </a:p>
                  </a:txBody>
                  <a:tcPr/>
                </a:tc>
                <a:extLst>
                  <a:ext uri="{0D108BD9-81ED-4DB2-BD59-A6C34878D82A}">
                    <a16:rowId xmlns:a16="http://schemas.microsoft.com/office/drawing/2014/main" val="10000"/>
                  </a:ext>
                </a:extLst>
              </a:tr>
              <a:tr h="370840">
                <a:tc>
                  <a:txBody>
                    <a:bodyPr/>
                    <a:lstStyle/>
                    <a:p>
                      <a:pPr algn="ctr"/>
                      <a:r>
                        <a:rPr lang="fr-FR" sz="1200" dirty="0">
                          <a:latin typeface="Times New Roman" pitchFamily="18" charset="0"/>
                          <a:cs typeface="Times New Roman" pitchFamily="18" charset="0"/>
                        </a:rPr>
                        <a:t>1</a:t>
                      </a:r>
                    </a:p>
                  </a:txBody>
                  <a:tcPr/>
                </a:tc>
                <a:tc>
                  <a:txBody>
                    <a:bodyPr/>
                    <a:lstStyle/>
                    <a:p>
                      <a:r>
                        <a:rPr lang="fr-FR" sz="1200" dirty="0">
                          <a:latin typeface="Times New Roman" pitchFamily="18" charset="0"/>
                          <a:cs typeface="Times New Roman" pitchFamily="18" charset="0"/>
                        </a:rPr>
                        <a:t>Fiche d’activité 1A et 1B (</a:t>
                      </a:r>
                      <a:r>
                        <a:rPr lang="fr-FR" sz="1200" dirty="0" err="1">
                          <a:latin typeface="Times New Roman" pitchFamily="18" charset="0"/>
                          <a:cs typeface="Times New Roman" pitchFamily="18" charset="0"/>
                        </a:rPr>
                        <a:t>recto-verso</a:t>
                      </a:r>
                      <a:r>
                        <a:rPr lang="fr-FR" sz="1200" dirty="0">
                          <a:latin typeface="Times New Roman" pitchFamily="18" charset="0"/>
                          <a:cs typeface="Times New Roman" pitchFamily="18" charset="0"/>
                        </a:rPr>
                        <a:t>)</a:t>
                      </a:r>
                    </a:p>
                  </a:txBody>
                  <a:tcPr/>
                </a:tc>
                <a:tc>
                  <a:txBody>
                    <a:bodyPr/>
                    <a:lstStyle/>
                    <a:p>
                      <a:pPr algn="ctr"/>
                      <a:r>
                        <a:rPr lang="fr-FR" sz="1200" dirty="0">
                          <a:latin typeface="Times New Roman" pitchFamily="18" charset="0"/>
                          <a:cs typeface="Times New Roman" pitchFamily="18" charset="0"/>
                        </a:rPr>
                        <a:t>14-15</a:t>
                      </a:r>
                    </a:p>
                  </a:txBody>
                  <a:tcPr/>
                </a:tc>
                <a:extLst>
                  <a:ext uri="{0D108BD9-81ED-4DB2-BD59-A6C34878D82A}">
                    <a16:rowId xmlns:a16="http://schemas.microsoft.com/office/drawing/2014/main" val="10001"/>
                  </a:ext>
                </a:extLst>
              </a:tr>
              <a:tr h="370840">
                <a:tc>
                  <a:txBody>
                    <a:bodyPr/>
                    <a:lstStyle/>
                    <a:p>
                      <a:pPr algn="ctr"/>
                      <a:r>
                        <a:rPr lang="fr-FR" sz="1200" dirty="0">
                          <a:latin typeface="Times New Roman" pitchFamily="18" charset="0"/>
                          <a:cs typeface="Times New Roman" pitchFamily="18" charset="0"/>
                        </a:rPr>
                        <a:t>4</a:t>
                      </a:r>
                    </a:p>
                  </a:txBody>
                  <a:tcPr/>
                </a:tc>
                <a:tc>
                  <a:txBody>
                    <a:bodyPr/>
                    <a:lstStyle/>
                    <a:p>
                      <a:r>
                        <a:rPr lang="fr-FR" sz="1200" dirty="0">
                          <a:latin typeface="Times New Roman" pitchFamily="18" charset="0"/>
                          <a:cs typeface="Times New Roman" pitchFamily="18" charset="0"/>
                        </a:rPr>
                        <a:t>Fiche d’activité 4</a:t>
                      </a:r>
                    </a:p>
                  </a:txBody>
                  <a:tcPr/>
                </a:tc>
                <a:tc>
                  <a:txBody>
                    <a:bodyPr/>
                    <a:lstStyle/>
                    <a:p>
                      <a:pPr algn="ctr"/>
                      <a:r>
                        <a:rPr lang="fr-FR" sz="1200" dirty="0">
                          <a:latin typeface="Times New Roman" pitchFamily="18" charset="0"/>
                          <a:cs typeface="Times New Roman" pitchFamily="18" charset="0"/>
                        </a:rPr>
                        <a:t>16</a:t>
                      </a:r>
                    </a:p>
                  </a:txBody>
                  <a:tcPr/>
                </a:tc>
                <a:extLst>
                  <a:ext uri="{0D108BD9-81ED-4DB2-BD59-A6C34878D82A}">
                    <a16:rowId xmlns:a16="http://schemas.microsoft.com/office/drawing/2014/main" val="10002"/>
                  </a:ext>
                </a:extLst>
              </a:tr>
              <a:tr h="370840">
                <a:tc>
                  <a:txBody>
                    <a:bodyPr/>
                    <a:lstStyle/>
                    <a:p>
                      <a:pPr algn="ctr"/>
                      <a:r>
                        <a:rPr lang="fr-FR" sz="1200" dirty="0">
                          <a:latin typeface="Times New Roman" pitchFamily="18" charset="0"/>
                          <a:cs typeface="Times New Roman" pitchFamily="18" charset="0"/>
                        </a:rPr>
                        <a:t>1</a:t>
                      </a:r>
                    </a:p>
                  </a:txBody>
                  <a:tcPr/>
                </a:tc>
                <a:tc>
                  <a:txBody>
                    <a:bodyPr/>
                    <a:lstStyle/>
                    <a:p>
                      <a:r>
                        <a:rPr lang="fr-FR" sz="1200" dirty="0">
                          <a:latin typeface="Times New Roman" pitchFamily="18" charset="0"/>
                          <a:cs typeface="Times New Roman" pitchFamily="18" charset="0"/>
                        </a:rPr>
                        <a:t>Image et vidéos de la Terre</a:t>
                      </a:r>
                    </a:p>
                  </a:txBody>
                  <a:tcPr/>
                </a:tc>
                <a:tc>
                  <a:txBody>
                    <a:bodyPr/>
                    <a:lstStyle/>
                    <a:p>
                      <a:pPr algn="ctr"/>
                      <a:r>
                        <a:rPr lang="fr-FR" sz="1200" dirty="0">
                          <a:latin typeface="Times New Roman" pitchFamily="18" charset="0"/>
                          <a:cs typeface="Times New Roman" pitchFamily="18" charset="0"/>
                        </a:rPr>
                        <a:t>17-18</a:t>
                      </a:r>
                    </a:p>
                  </a:txBody>
                  <a:tcPr/>
                </a:tc>
                <a:extLst>
                  <a:ext uri="{0D108BD9-81ED-4DB2-BD59-A6C34878D82A}">
                    <a16:rowId xmlns:a16="http://schemas.microsoft.com/office/drawing/2014/main" val="10003"/>
                  </a:ext>
                </a:extLst>
              </a:tr>
              <a:tr h="370840">
                <a:tc>
                  <a:txBody>
                    <a:bodyPr/>
                    <a:lstStyle/>
                    <a:p>
                      <a:pPr algn="ctr"/>
                      <a:r>
                        <a:rPr lang="fr-FR" sz="1200" dirty="0">
                          <a:latin typeface="Times New Roman" pitchFamily="18" charset="0"/>
                          <a:cs typeface="Times New Roman" pitchFamily="18" charset="0"/>
                        </a:rPr>
                        <a:t>2</a:t>
                      </a:r>
                    </a:p>
                  </a:txBody>
                  <a:tcPr/>
                </a:tc>
                <a:tc>
                  <a:txBody>
                    <a:bodyPr/>
                    <a:lstStyle/>
                    <a:p>
                      <a:r>
                        <a:rPr lang="fr-FR" sz="1200" dirty="0">
                          <a:latin typeface="Times New Roman" pitchFamily="18" charset="0"/>
                          <a:cs typeface="Times New Roman" pitchFamily="18" charset="0"/>
                        </a:rPr>
                        <a:t>Images de la lune</a:t>
                      </a:r>
                    </a:p>
                  </a:txBody>
                  <a:tcPr/>
                </a:tc>
                <a:tc>
                  <a:txBody>
                    <a:bodyPr/>
                    <a:lstStyle/>
                    <a:p>
                      <a:pPr algn="ctr"/>
                      <a:r>
                        <a:rPr lang="fr-FR" sz="1200" dirty="0">
                          <a:latin typeface="Times New Roman" pitchFamily="18" charset="0"/>
                          <a:cs typeface="Times New Roman" pitchFamily="18" charset="0"/>
                        </a:rPr>
                        <a:t>20-25</a:t>
                      </a:r>
                    </a:p>
                  </a:txBody>
                  <a:tcPr/>
                </a:tc>
                <a:extLst>
                  <a:ext uri="{0D108BD9-81ED-4DB2-BD59-A6C34878D82A}">
                    <a16:rowId xmlns:a16="http://schemas.microsoft.com/office/drawing/2014/main" val="10004"/>
                  </a:ext>
                </a:extLst>
              </a:tr>
              <a:tr h="370840">
                <a:tc>
                  <a:txBody>
                    <a:bodyPr/>
                    <a:lstStyle/>
                    <a:p>
                      <a:pPr algn="ctr"/>
                      <a:r>
                        <a:rPr lang="fr-FR" sz="1200" dirty="0">
                          <a:latin typeface="Times New Roman" pitchFamily="18" charset="0"/>
                          <a:cs typeface="Times New Roman" pitchFamily="18" charset="0"/>
                        </a:rPr>
                        <a:t>3</a:t>
                      </a:r>
                    </a:p>
                  </a:txBody>
                  <a:tcPr/>
                </a:tc>
                <a:tc>
                  <a:txBody>
                    <a:bodyPr/>
                    <a:lstStyle/>
                    <a:p>
                      <a:r>
                        <a:rPr lang="fr-FR" sz="1200" dirty="0">
                          <a:latin typeface="Times New Roman" pitchFamily="18" charset="0"/>
                          <a:cs typeface="Times New Roman" pitchFamily="18" charset="0"/>
                        </a:rPr>
                        <a:t>Images des tailles comparée Terre – lune - soleil</a:t>
                      </a:r>
                    </a:p>
                  </a:txBody>
                  <a:tcPr/>
                </a:tc>
                <a:tc>
                  <a:txBody>
                    <a:bodyPr/>
                    <a:lstStyle/>
                    <a:p>
                      <a:pPr algn="ctr"/>
                      <a:r>
                        <a:rPr lang="fr-FR" sz="1200" dirty="0">
                          <a:latin typeface="Times New Roman" pitchFamily="18" charset="0"/>
                          <a:cs typeface="Times New Roman" pitchFamily="18" charset="0"/>
                        </a:rPr>
                        <a:t>26-28</a:t>
                      </a:r>
                    </a:p>
                  </a:txBody>
                  <a:tcPr/>
                </a:tc>
                <a:extLst>
                  <a:ext uri="{0D108BD9-81ED-4DB2-BD59-A6C34878D82A}">
                    <a16:rowId xmlns:a16="http://schemas.microsoft.com/office/drawing/2014/main" val="10005"/>
                  </a:ext>
                </a:extLst>
              </a:tr>
              <a:tr h="370840">
                <a:tc>
                  <a:txBody>
                    <a:bodyPr/>
                    <a:lstStyle/>
                    <a:p>
                      <a:pPr algn="ctr"/>
                      <a:r>
                        <a:rPr lang="fr-FR" sz="1200" dirty="0">
                          <a:latin typeface="Times New Roman" pitchFamily="18" charset="0"/>
                          <a:cs typeface="Times New Roman" pitchFamily="18" charset="0"/>
                        </a:rPr>
                        <a:t>3</a:t>
                      </a:r>
                    </a:p>
                  </a:txBody>
                  <a:tcPr/>
                </a:tc>
                <a:tc>
                  <a:txBody>
                    <a:bodyPr/>
                    <a:lstStyle/>
                    <a:p>
                      <a:r>
                        <a:rPr lang="fr-FR" sz="1200" dirty="0">
                          <a:latin typeface="Times New Roman" pitchFamily="18" charset="0"/>
                          <a:cs typeface="Times New Roman" pitchFamily="18" charset="0"/>
                        </a:rPr>
                        <a:t>Zoom : le jeu des photos</a:t>
                      </a:r>
                    </a:p>
                  </a:txBody>
                  <a:tcPr/>
                </a:tc>
                <a:tc>
                  <a:txBody>
                    <a:bodyPr/>
                    <a:lstStyle/>
                    <a:p>
                      <a:pPr algn="ctr"/>
                      <a:r>
                        <a:rPr lang="fr-FR" sz="1200" dirty="0">
                          <a:latin typeface="Times New Roman" pitchFamily="18" charset="0"/>
                          <a:cs typeface="Times New Roman" pitchFamily="18" charset="0"/>
                        </a:rPr>
                        <a:t>29-37</a:t>
                      </a:r>
                    </a:p>
                  </a:txBody>
                  <a:tcPr/>
                </a:tc>
                <a:extLst>
                  <a:ext uri="{0D108BD9-81ED-4DB2-BD59-A6C34878D82A}">
                    <a16:rowId xmlns:a16="http://schemas.microsoft.com/office/drawing/2014/main" val="10006"/>
                  </a:ext>
                </a:extLst>
              </a:tr>
              <a:tr h="370840">
                <a:tc>
                  <a:txBody>
                    <a:bodyPr/>
                    <a:lstStyle/>
                    <a:p>
                      <a:pPr algn="ctr"/>
                      <a:r>
                        <a:rPr lang="fr-CA" sz="1200" dirty="0">
                          <a:latin typeface="Times New Roman" pitchFamily="18" charset="0"/>
                          <a:cs typeface="Times New Roman" pitchFamily="18" charset="0"/>
                        </a:rPr>
                        <a:t>4</a:t>
                      </a:r>
                      <a:endParaRPr lang="en-US" sz="1200" dirty="0">
                        <a:latin typeface="Times New Roman" pitchFamily="18" charset="0"/>
                        <a:cs typeface="Times New Roman" pitchFamily="18" charset="0"/>
                      </a:endParaRPr>
                    </a:p>
                  </a:txBody>
                  <a:tcPr/>
                </a:tc>
                <a:tc>
                  <a:txBody>
                    <a:bodyPr/>
                    <a:lstStyle/>
                    <a:p>
                      <a:pPr algn="l"/>
                      <a:r>
                        <a:rPr lang="fr-CA" sz="1200" dirty="0">
                          <a:latin typeface="Times New Roman" pitchFamily="18" charset="0"/>
                          <a:cs typeface="Times New Roman" pitchFamily="18" charset="0"/>
                        </a:rPr>
                        <a:t>Images du système solaire</a:t>
                      </a:r>
                      <a:endParaRPr lang="en-US" sz="1200" dirty="0">
                        <a:latin typeface="Times New Roman" pitchFamily="18" charset="0"/>
                        <a:cs typeface="Times New Roman" pitchFamily="18" charset="0"/>
                      </a:endParaRPr>
                    </a:p>
                  </a:txBody>
                  <a:tcPr/>
                </a:tc>
                <a:tc>
                  <a:txBody>
                    <a:bodyPr/>
                    <a:lstStyle/>
                    <a:p>
                      <a:pPr algn="ctr"/>
                      <a:r>
                        <a:rPr lang="fr-CA" sz="1200" dirty="0">
                          <a:latin typeface="Times New Roman" pitchFamily="18" charset="0"/>
                          <a:cs typeface="Times New Roman" pitchFamily="18" charset="0"/>
                        </a:rPr>
                        <a:t>38-41</a:t>
                      </a:r>
                      <a:endParaRPr lang="en-US" sz="12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9334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3304"/>
            <a:ext cx="6017778" cy="66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fr-CA" altLang="fr-FR" sz="1800" b="0" i="0" u="none" strike="noStrike" cap="none" normalizeH="0" baseline="0">
              <a:ln>
                <a:noFill/>
              </a:ln>
              <a:solidFill>
                <a:schemeClr val="tx1"/>
              </a:solidFill>
              <a:effectLst/>
              <a:latin typeface="Arial" panose="020B0604020202020204" pitchFamily="34" charset="0"/>
            </a:endParaRPr>
          </a:p>
        </p:txBody>
      </p:sp>
      <p:pic>
        <p:nvPicPr>
          <p:cNvPr id="6" name="Image 5" descr="Une image contenant texte, capture d’écran, diagramme, conception&#10;&#10;Description générée automatiquement">
            <a:extLst>
              <a:ext uri="{FF2B5EF4-FFF2-40B4-BE49-F238E27FC236}">
                <a16:creationId xmlns:a16="http://schemas.microsoft.com/office/drawing/2014/main" id="{2BC21FF9-D108-0987-9A68-7C75C3461A7D}"/>
              </a:ext>
            </a:extLst>
          </p:cNvPr>
          <p:cNvPicPr>
            <a:picLocks noChangeAspect="1"/>
          </p:cNvPicPr>
          <p:nvPr/>
        </p:nvPicPr>
        <p:blipFill>
          <a:blip r:embed="rId4"/>
          <a:stretch>
            <a:fillRect/>
          </a:stretch>
        </p:blipFill>
        <p:spPr>
          <a:xfrm>
            <a:off x="0" y="134470"/>
            <a:ext cx="6858000" cy="8875059"/>
          </a:xfrm>
          <a:prstGeom prst="rect">
            <a:avLst/>
          </a:prstGeom>
        </p:spPr>
      </p:pic>
    </p:spTree>
    <p:extLst>
      <p:ext uri="{BB962C8B-B14F-4D97-AF65-F5344CB8AC3E}">
        <p14:creationId xmlns:p14="http://schemas.microsoft.com/office/powerpoint/2010/main" val="221534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custDataLst>
              <p:tags r:id="rId1"/>
            </p:custDataLst>
          </p:nvPr>
        </p:nvSpPr>
        <p:spPr bwMode="auto">
          <a:xfrm>
            <a:off x="0" y="13304"/>
            <a:ext cx="6017778" cy="66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fr-CA" altLang="fr-FR" sz="1800" b="0" i="0" u="none" strike="noStrike" cap="none" normalizeH="0" baseline="0">
              <a:ln>
                <a:noFill/>
              </a:ln>
              <a:solidFill>
                <a:schemeClr val="tx1"/>
              </a:solidFill>
              <a:effectLst/>
              <a:latin typeface="Arial" panose="020B0604020202020204" pitchFamily="34" charset="0"/>
            </a:endParaRPr>
          </a:p>
        </p:txBody>
      </p:sp>
      <p:pic>
        <p:nvPicPr>
          <p:cNvPr id="6" name="Image 5" descr="Une image contenant texte, capture d’écran&#10;&#10;Description générée automatiquement">
            <a:extLst>
              <a:ext uri="{FF2B5EF4-FFF2-40B4-BE49-F238E27FC236}">
                <a16:creationId xmlns:a16="http://schemas.microsoft.com/office/drawing/2014/main" id="{B06844A4-26E9-79D1-6E2F-108AFF832469}"/>
              </a:ext>
            </a:extLst>
          </p:cNvPr>
          <p:cNvPicPr>
            <a:picLocks noChangeAspect="1"/>
          </p:cNvPicPr>
          <p:nvPr/>
        </p:nvPicPr>
        <p:blipFill>
          <a:blip r:embed="rId4"/>
          <a:stretch>
            <a:fillRect/>
          </a:stretch>
        </p:blipFill>
        <p:spPr>
          <a:xfrm>
            <a:off x="0" y="134470"/>
            <a:ext cx="6858000" cy="8875059"/>
          </a:xfrm>
          <a:prstGeom prst="rect">
            <a:avLst/>
          </a:prstGeom>
        </p:spPr>
      </p:pic>
    </p:spTree>
    <p:extLst>
      <p:ext uri="{BB962C8B-B14F-4D97-AF65-F5344CB8AC3E}">
        <p14:creationId xmlns:p14="http://schemas.microsoft.com/office/powerpoint/2010/main" val="221534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agramme, dessin, motif&#10;&#10;Description générée automatiquement">
            <a:extLst>
              <a:ext uri="{FF2B5EF4-FFF2-40B4-BE49-F238E27FC236}">
                <a16:creationId xmlns:a16="http://schemas.microsoft.com/office/drawing/2014/main" id="{82E4351F-08ED-0CB1-8B61-35F2923836B6}"/>
              </a:ext>
            </a:extLst>
          </p:cNvPr>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3366566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3" name="ZoneTexte 2"/>
          <p:cNvSpPr txBox="1"/>
          <p:nvPr>
            <p:custDataLst>
              <p:tags r:id="rId2"/>
            </p:custDataLst>
          </p:nvPr>
        </p:nvSpPr>
        <p:spPr>
          <a:xfrm>
            <a:off x="230894" y="1689229"/>
            <a:ext cx="6393992" cy="2308324"/>
          </a:xfrm>
          <a:prstGeom prst="rect">
            <a:avLst/>
          </a:prstGeom>
          <a:noFill/>
        </p:spPr>
        <p:txBody>
          <a:bodyPr wrap="square" rtlCol="0">
            <a:spAutoFit/>
          </a:bodyPr>
          <a:lstStyle/>
          <a:p>
            <a:pPr algn="ctr"/>
            <a:r>
              <a:rPr lang="fr-FR" sz="4800" dirty="0"/>
              <a:t>Diapositives suivantes :</a:t>
            </a:r>
          </a:p>
          <a:p>
            <a:pPr algn="ctr"/>
            <a:endParaRPr lang="fr-FR" sz="4800" dirty="0"/>
          </a:p>
          <a:p>
            <a:pPr algn="ctr"/>
            <a:r>
              <a:rPr lang="fr-FR" sz="4800" dirty="0"/>
              <a:t>La Terre - solution</a:t>
            </a:r>
          </a:p>
        </p:txBody>
      </p:sp>
    </p:spTree>
    <p:extLst>
      <p:ext uri="{BB962C8B-B14F-4D97-AF65-F5344CB8AC3E}">
        <p14:creationId xmlns:p14="http://schemas.microsoft.com/office/powerpoint/2010/main" val="336656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4" name="ZoneTexte 3"/>
          <p:cNvSpPr txBox="1"/>
          <p:nvPr>
            <p:custDataLst>
              <p:tags r:id="rId2"/>
            </p:custDataLst>
          </p:nvPr>
        </p:nvSpPr>
        <p:spPr>
          <a:xfrm>
            <a:off x="230894" y="476282"/>
            <a:ext cx="6393991" cy="1569660"/>
          </a:xfrm>
          <a:prstGeom prst="rect">
            <a:avLst/>
          </a:prstGeom>
          <a:noFill/>
        </p:spPr>
        <p:txBody>
          <a:bodyPr wrap="square" rtlCol="0">
            <a:spAutoFit/>
          </a:bodyPr>
          <a:lstStyle/>
          <a:p>
            <a:pPr algn="ctr"/>
            <a:r>
              <a:rPr lang="fr-FR" sz="2400" b="1" dirty="0"/>
              <a:t>La Terre : Solution</a:t>
            </a:r>
          </a:p>
          <a:p>
            <a:pPr algn="just"/>
            <a:r>
              <a:rPr lang="fr-FR" dirty="0"/>
              <a:t>Elle est bleue, verte et blanche; cela correspond à l’eau, les plantes et arbres et l’air (nuages). On peut aussi y voir du beige, dans les endroits plus secs de la planète; c’est un indice sur ce qu’il y a sous l’eau et les plantes : de la terre, du sable et de la roche.</a:t>
            </a:r>
          </a:p>
        </p:txBody>
      </p:sp>
      <p:pic>
        <p:nvPicPr>
          <p:cNvPr id="5" name="Image 4" descr="Earth-001-lg.jpg"/>
          <p:cNvPicPr>
            <a:picLocks noChangeAspect="1"/>
          </p:cNvPicPr>
          <p:nvPr>
            <p:custDataLst>
              <p:tags r:id="rId3"/>
            </p:custDataLst>
          </p:nvPr>
        </p:nvPicPr>
        <p:blipFill>
          <a:blip r:embed="rId7"/>
          <a:stretch>
            <a:fillRect/>
          </a:stretch>
        </p:blipFill>
        <p:spPr>
          <a:xfrm>
            <a:off x="230895" y="2204692"/>
            <a:ext cx="6393991" cy="6463947"/>
          </a:xfrm>
          <a:prstGeom prst="rect">
            <a:avLst/>
          </a:prstGeom>
        </p:spPr>
      </p:pic>
      <p:sp>
        <p:nvSpPr>
          <p:cNvPr id="6" name="ZoneTexte 5"/>
          <p:cNvSpPr txBox="1"/>
          <p:nvPr>
            <p:custDataLst>
              <p:tags r:id="rId4"/>
            </p:custDataLst>
          </p:nvPr>
        </p:nvSpPr>
        <p:spPr>
          <a:xfrm>
            <a:off x="230895" y="8603904"/>
            <a:ext cx="3031066" cy="276999"/>
          </a:xfrm>
          <a:prstGeom prst="rect">
            <a:avLst/>
          </a:prstGeom>
          <a:noFill/>
        </p:spPr>
        <p:txBody>
          <a:bodyPr wrap="square" rtlCol="0">
            <a:spAutoFit/>
          </a:bodyPr>
          <a:lstStyle/>
          <a:p>
            <a:r>
              <a:rPr lang="fr-FR" sz="1200" dirty="0"/>
              <a:t>Source : </a:t>
            </a:r>
            <a:r>
              <a:rPr lang="fr-FR" sz="1200" dirty="0" err="1"/>
              <a:t>starryskies.com</a:t>
            </a:r>
            <a:endParaRPr lang="fr-FR" sz="1200" dirty="0"/>
          </a:p>
        </p:txBody>
      </p:sp>
    </p:spTree>
    <p:extLst>
      <p:ext uri="{BB962C8B-B14F-4D97-AF65-F5344CB8AC3E}">
        <p14:creationId xmlns:p14="http://schemas.microsoft.com/office/powerpoint/2010/main" val="1137697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3" name="ZoneTexte 2"/>
          <p:cNvSpPr txBox="1"/>
          <p:nvPr>
            <p:custDataLst>
              <p:tags r:id="rId2"/>
            </p:custDataLst>
          </p:nvPr>
        </p:nvSpPr>
        <p:spPr>
          <a:xfrm>
            <a:off x="599083" y="515155"/>
            <a:ext cx="5787139" cy="6217088"/>
          </a:xfrm>
          <a:prstGeom prst="rect">
            <a:avLst/>
          </a:prstGeom>
          <a:noFill/>
        </p:spPr>
        <p:txBody>
          <a:bodyPr wrap="square" rtlCol="0">
            <a:spAutoFit/>
          </a:bodyPr>
          <a:lstStyle/>
          <a:p>
            <a:r>
              <a:rPr lang="fr-FR" sz="2400" dirty="0"/>
              <a:t>Thème 1 : la Terre              Pour aller plus loin</a:t>
            </a:r>
          </a:p>
          <a:p>
            <a:endParaRPr lang="fr-FR" sz="2400" dirty="0"/>
          </a:p>
          <a:p>
            <a:endParaRPr lang="fr-FR" sz="2400" dirty="0"/>
          </a:p>
          <a:p>
            <a:endParaRPr lang="fr-FR" dirty="0"/>
          </a:p>
          <a:p>
            <a:pPr algn="ctr"/>
            <a:r>
              <a:rPr lang="fr-FR" b="1" dirty="0"/>
              <a:t>Vidéos de la Terre vue de l’espace :</a:t>
            </a:r>
          </a:p>
          <a:p>
            <a:endParaRPr lang="fr-FR" dirty="0"/>
          </a:p>
          <a:p>
            <a:r>
              <a:rPr lang="fr-FR" sz="1600" dirty="0"/>
              <a:t>Vue d’ensemble, Terre qui tourne avec lune. Durée 30 secondes :</a:t>
            </a:r>
          </a:p>
          <a:p>
            <a:endParaRPr lang="fr-FR" sz="1600" dirty="0"/>
          </a:p>
          <a:p>
            <a:r>
              <a:rPr lang="fr-FR" sz="1600" u="sng" dirty="0" err="1">
                <a:hlinkClick r:id="rId5"/>
              </a:rPr>
              <a:t>https://</a:t>
            </a:r>
            <a:r>
              <a:rPr lang="fr-FR" sz="1600" u="sng" dirty="0" err="1">
                <a:hlinkClick r:id="rId6"/>
              </a:rPr>
              <a:t>www.youtube.com/watch?v</a:t>
            </a:r>
            <a:r>
              <a:rPr lang="fr-FR" sz="1600" u="sng" dirty="0">
                <a:hlinkClick r:id="rId6"/>
              </a:rPr>
              <a:t>=btzlL25Ut0o&amp;list=PLac4lPsulcqyQxYXmvgNdOw0l69NSOboq</a:t>
            </a:r>
            <a:endParaRPr lang="fr-FR" sz="1600" dirty="0"/>
          </a:p>
          <a:p>
            <a:endParaRPr lang="fr-FR" sz="1600" dirty="0"/>
          </a:p>
          <a:p>
            <a:endParaRPr lang="fr-FR" sz="1600" dirty="0"/>
          </a:p>
          <a:p>
            <a:r>
              <a:rPr lang="fr-FR" sz="1600" dirty="0"/>
              <a:t>Zoom sur différentes parties de la surface de la Terre. Durée 20 minutes :</a:t>
            </a:r>
          </a:p>
          <a:p>
            <a:endParaRPr lang="fr-FR" sz="1600" dirty="0"/>
          </a:p>
          <a:p>
            <a:r>
              <a:rPr lang="fr-FR" sz="1600" u="sng" dirty="0">
                <a:hlinkClick r:id="rId7"/>
              </a:rPr>
              <a:t>https://www.youtube.com/watch?v=P5_GlAOCHyE</a:t>
            </a:r>
          </a:p>
          <a:p>
            <a:endParaRPr lang="fr-FR" sz="1600" u="sng" dirty="0">
              <a:hlinkClick r:id="rId7"/>
            </a:endParaRPr>
          </a:p>
          <a:p>
            <a:endParaRPr lang="fr-FR" sz="1600" u="sng" dirty="0">
              <a:hlinkClick r:id="rId7"/>
            </a:endParaRPr>
          </a:p>
          <a:p>
            <a:r>
              <a:rPr lang="fr-FR" sz="1600" dirty="0"/>
              <a:t>Images géostationnaires autour de l’océan Indien, avec passage des jours. Durée 4 minutes :</a:t>
            </a:r>
          </a:p>
          <a:p>
            <a:endParaRPr lang="fr-FR" sz="1600" u="sng" dirty="0">
              <a:hlinkClick r:id="rId7"/>
            </a:endParaRPr>
          </a:p>
          <a:p>
            <a:r>
              <a:rPr lang="fr-FR" sz="1600" u="sng" dirty="0">
                <a:hlinkClick r:id="rId8"/>
              </a:rPr>
              <a:t>https://www.youtube.com/watch?v=Ybh11kcDhfM</a:t>
            </a:r>
            <a:endParaRPr lang="fr-FR" sz="1600" u="sng" dirty="0">
              <a:hlinkClick r:id="rId5"/>
            </a:endParaRPr>
          </a:p>
          <a:p>
            <a:endParaRPr lang="fr-FR" sz="1600" u="sng" dirty="0">
              <a:hlinkClick r:id="rId5"/>
            </a:endParaRPr>
          </a:p>
        </p:txBody>
      </p:sp>
    </p:spTree>
    <p:extLst>
      <p:ext uri="{BB962C8B-B14F-4D97-AF65-F5344CB8AC3E}">
        <p14:creationId xmlns:p14="http://schemas.microsoft.com/office/powerpoint/2010/main" val="129872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0" y="200337"/>
            <a:ext cx="5485210" cy="1157816"/>
          </a:xfrm>
        </p:spPr>
        <p:txBody>
          <a:bodyPr/>
          <a:lstStyle/>
          <a:p>
            <a:r>
              <a:rPr lang="en-US" sz="4800" i="1" dirty="0"/>
              <a:t>Table des </a:t>
            </a:r>
            <a:r>
              <a:rPr lang="en-US" sz="4800" i="1" dirty="0" err="1"/>
              <a:t>matières</a:t>
            </a:r>
            <a:endParaRPr lang="fr-CA" dirty="0"/>
          </a:p>
        </p:txBody>
      </p:sp>
      <p:sp>
        <p:nvSpPr>
          <p:cNvPr id="5" name="Espace réservé du numéro de diapositive 4"/>
          <p:cNvSpPr>
            <a:spLocks noGrp="1"/>
          </p:cNvSpPr>
          <p:nvPr>
            <p:ph type="sldNum" sz="quarter" idx="12"/>
            <p:custDataLst>
              <p:tags r:id="rId2"/>
            </p:custDataLst>
          </p:nvPr>
        </p:nvSpPr>
        <p:spPr/>
        <p:txBody>
          <a:bodyPr/>
          <a:lstStyle/>
          <a:p>
            <a:fld id="{027FB875-5C85-AB42-9DC5-178568A424B8}" type="slidenum">
              <a:rPr lang="en-US" smtClean="0"/>
              <a:pPr/>
              <a:t>2</a:t>
            </a:fld>
            <a:endParaRPr lang="en-US"/>
          </a:p>
        </p:txBody>
      </p:sp>
      <p:graphicFrame>
        <p:nvGraphicFramePr>
          <p:cNvPr id="7" name="Tableau 6"/>
          <p:cNvGraphicFramePr>
            <a:graphicFrameLocks noGrp="1"/>
          </p:cNvGraphicFramePr>
          <p:nvPr>
            <p:custDataLst>
              <p:tags r:id="rId3"/>
            </p:custDataLst>
            <p:extLst>
              <p:ext uri="{D42A27DB-BD31-4B8C-83A1-F6EECF244321}">
                <p14:modId xmlns:p14="http://schemas.microsoft.com/office/powerpoint/2010/main" val="3700490531"/>
              </p:ext>
            </p:extLst>
          </p:nvPr>
        </p:nvGraphicFramePr>
        <p:xfrm>
          <a:off x="309282" y="3048000"/>
          <a:ext cx="6347012" cy="3708400"/>
        </p:xfrm>
        <a:graphic>
          <a:graphicData uri="http://schemas.openxmlformats.org/drawingml/2006/table">
            <a:tbl>
              <a:tblPr firstRow="1" bandRow="1">
                <a:tableStyleId>{BC89EF96-8CEA-46FF-86C4-4CE0E7609802}</a:tableStyleId>
              </a:tblPr>
              <a:tblGrid>
                <a:gridCol w="4894730">
                  <a:extLst>
                    <a:ext uri="{9D8B030D-6E8A-4147-A177-3AD203B41FA5}">
                      <a16:colId xmlns:a16="http://schemas.microsoft.com/office/drawing/2014/main" val="20000"/>
                    </a:ext>
                  </a:extLst>
                </a:gridCol>
                <a:gridCol w="1452282">
                  <a:extLst>
                    <a:ext uri="{9D8B030D-6E8A-4147-A177-3AD203B41FA5}">
                      <a16:colId xmlns:a16="http://schemas.microsoft.com/office/drawing/2014/main" val="20001"/>
                    </a:ext>
                  </a:extLst>
                </a:gridCol>
              </a:tblGrid>
              <a:tr h="370840">
                <a:tc gridSpan="2">
                  <a:txBody>
                    <a:bodyPr/>
                    <a:lstStyle/>
                    <a:p>
                      <a:pPr algn="ctr"/>
                      <a:r>
                        <a:rPr lang="fr-CA" b="0" dirty="0"/>
                        <a:t>GUIDE</a:t>
                      </a:r>
                      <a:r>
                        <a:rPr lang="fr-CA" b="0" baseline="0" dirty="0"/>
                        <a:t> DE L’ENSEIGNANT</a:t>
                      </a:r>
                      <a:endParaRPr lang="fr-CA" b="0" dirty="0"/>
                    </a:p>
                  </a:txBody>
                  <a:tcPr/>
                </a:tc>
                <a:tc hMerge="1">
                  <a:txBody>
                    <a:bodyPr/>
                    <a:lstStyle/>
                    <a:p>
                      <a:pPr algn="ctr"/>
                      <a:endParaRPr lang="fr-CA" b="0" dirty="0"/>
                    </a:p>
                  </a:txBody>
                  <a:tcPr/>
                </a:tc>
                <a:extLst>
                  <a:ext uri="{0D108BD9-81ED-4DB2-BD59-A6C34878D82A}">
                    <a16:rowId xmlns:a16="http://schemas.microsoft.com/office/drawing/2014/main" val="10000"/>
                  </a:ext>
                </a:extLst>
              </a:tr>
              <a:tr h="370840">
                <a:tc>
                  <a:txBody>
                    <a:bodyPr/>
                    <a:lstStyle/>
                    <a:p>
                      <a:r>
                        <a:rPr lang="fr-CA" b="0" dirty="0"/>
                        <a:t>Résumé</a:t>
                      </a:r>
                      <a:r>
                        <a:rPr lang="fr-CA" b="0" baseline="0" dirty="0"/>
                        <a:t> des activités</a:t>
                      </a:r>
                      <a:endParaRPr lang="fr-CA" b="0" dirty="0"/>
                    </a:p>
                  </a:txBody>
                  <a:tcPr/>
                </a:tc>
                <a:tc>
                  <a:txBody>
                    <a:bodyPr/>
                    <a:lstStyle/>
                    <a:p>
                      <a:pPr algn="ctr"/>
                      <a:r>
                        <a:rPr lang="fr-CA" b="0" dirty="0"/>
                        <a:t>pages 3-4</a:t>
                      </a:r>
                    </a:p>
                  </a:txBody>
                  <a:tcPr/>
                </a:tc>
                <a:extLst>
                  <a:ext uri="{0D108BD9-81ED-4DB2-BD59-A6C34878D82A}">
                    <a16:rowId xmlns:a16="http://schemas.microsoft.com/office/drawing/2014/main" val="10001"/>
                  </a:ext>
                </a:extLst>
              </a:tr>
              <a:tr h="370840">
                <a:tc>
                  <a:txBody>
                    <a:bodyPr/>
                    <a:lstStyle/>
                    <a:p>
                      <a:r>
                        <a:rPr lang="fr-CA" dirty="0"/>
                        <a:t>Thème 1 : La Terre</a:t>
                      </a:r>
                    </a:p>
                  </a:txBody>
                  <a:tcPr/>
                </a:tc>
                <a:tc>
                  <a:txBody>
                    <a:bodyPr/>
                    <a:lstStyle/>
                    <a:p>
                      <a:pPr algn="ctr"/>
                      <a:r>
                        <a:rPr lang="fr-CA" dirty="0"/>
                        <a:t>page 5</a:t>
                      </a:r>
                    </a:p>
                  </a:txBody>
                  <a:tcPr/>
                </a:tc>
                <a:extLst>
                  <a:ext uri="{0D108BD9-81ED-4DB2-BD59-A6C34878D82A}">
                    <a16:rowId xmlns:a16="http://schemas.microsoft.com/office/drawing/2014/main" val="10002"/>
                  </a:ext>
                </a:extLst>
              </a:tr>
              <a:tr h="370840">
                <a:tc>
                  <a:txBody>
                    <a:bodyPr/>
                    <a:lstStyle/>
                    <a:p>
                      <a:r>
                        <a:rPr lang="fr-CA" dirty="0"/>
                        <a:t>Thème 2 : La lune</a:t>
                      </a:r>
                    </a:p>
                  </a:txBody>
                  <a:tcPr/>
                </a:tc>
                <a:tc>
                  <a:txBody>
                    <a:bodyPr/>
                    <a:lstStyle/>
                    <a:p>
                      <a:pPr algn="ctr"/>
                      <a:r>
                        <a:rPr lang="fr-CA" b="0" dirty="0"/>
                        <a:t>pages 6-7</a:t>
                      </a:r>
                    </a:p>
                  </a:txBody>
                  <a:tcPr/>
                </a:tc>
                <a:extLst>
                  <a:ext uri="{0D108BD9-81ED-4DB2-BD59-A6C34878D82A}">
                    <a16:rowId xmlns:a16="http://schemas.microsoft.com/office/drawing/2014/main" val="10003"/>
                  </a:ext>
                </a:extLst>
              </a:tr>
              <a:tr h="370840">
                <a:tc>
                  <a:txBody>
                    <a:bodyPr/>
                    <a:lstStyle/>
                    <a:p>
                      <a:r>
                        <a:rPr lang="fr-CA" dirty="0"/>
                        <a:t>Thème 3 : Le</a:t>
                      </a:r>
                      <a:r>
                        <a:rPr lang="fr-CA" baseline="0" dirty="0"/>
                        <a:t> soleil</a:t>
                      </a:r>
                      <a:endParaRPr lang="fr-CA" dirty="0"/>
                    </a:p>
                  </a:txBody>
                  <a:tcPr/>
                </a:tc>
                <a:tc>
                  <a:txBody>
                    <a:bodyPr/>
                    <a:lstStyle/>
                    <a:p>
                      <a:pPr algn="ctr"/>
                      <a:r>
                        <a:rPr lang="fr-CA" dirty="0"/>
                        <a:t>page 8-10</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a:t>Thème 4 : Les planètes du système solaire</a:t>
                      </a:r>
                    </a:p>
                  </a:txBody>
                  <a:tcPr/>
                </a:tc>
                <a:tc>
                  <a:txBody>
                    <a:bodyPr/>
                    <a:lstStyle/>
                    <a:p>
                      <a:pPr algn="ctr"/>
                      <a:r>
                        <a:rPr lang="fr-CA" dirty="0"/>
                        <a:t>Page 11-12</a:t>
                      </a:r>
                    </a:p>
                  </a:txBody>
                  <a:tcPr/>
                </a:tc>
                <a:extLst>
                  <a:ext uri="{0D108BD9-81ED-4DB2-BD59-A6C34878D82A}">
                    <a16:rowId xmlns:a16="http://schemas.microsoft.com/office/drawing/2014/main" val="10005"/>
                  </a:ext>
                </a:extLst>
              </a:tr>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b="0" dirty="0"/>
                        <a:t>GUIDE</a:t>
                      </a:r>
                      <a:r>
                        <a:rPr lang="fr-CA" b="0" baseline="0" dirty="0"/>
                        <a:t> DE L’ÉLÈVE</a:t>
                      </a:r>
                      <a:endParaRPr lang="fr-CA" dirty="0"/>
                    </a:p>
                  </a:txBody>
                  <a:tcPr/>
                </a:tc>
                <a:tc hMerge="1">
                  <a:txBody>
                    <a:bodyPr/>
                    <a:lstStyle/>
                    <a:p>
                      <a:pPr algn="ctr"/>
                      <a:endParaRPr lang="fr-CA" b="0" dirty="0"/>
                    </a:p>
                  </a:txBody>
                  <a:tcPr/>
                </a:tc>
                <a:extLst>
                  <a:ext uri="{0D108BD9-81ED-4DB2-BD59-A6C34878D82A}">
                    <a16:rowId xmlns:a16="http://schemas.microsoft.com/office/drawing/2014/main" val="10006"/>
                  </a:ext>
                </a:extLst>
              </a:tr>
              <a:tr h="370840">
                <a:tc>
                  <a:txBody>
                    <a:bodyPr/>
                    <a:lstStyle/>
                    <a:p>
                      <a:r>
                        <a:rPr lang="fr-CA" dirty="0"/>
                        <a:t>Liste des pièces jointes</a:t>
                      </a:r>
                    </a:p>
                  </a:txBody>
                  <a:tcPr/>
                </a:tc>
                <a:tc>
                  <a:txBody>
                    <a:bodyPr/>
                    <a:lstStyle/>
                    <a:p>
                      <a:pPr algn="ctr"/>
                      <a:r>
                        <a:rPr lang="fr-CA" b="0" dirty="0"/>
                        <a:t>page 13</a:t>
                      </a:r>
                    </a:p>
                  </a:txBody>
                  <a:tcPr/>
                </a:tc>
                <a:extLst>
                  <a:ext uri="{0D108BD9-81ED-4DB2-BD59-A6C34878D82A}">
                    <a16:rowId xmlns:a16="http://schemas.microsoft.com/office/drawing/2014/main" val="10007"/>
                  </a:ext>
                </a:extLst>
              </a:tr>
              <a:tr h="370840">
                <a:tc>
                  <a:txBody>
                    <a:bodyPr/>
                    <a:lstStyle/>
                    <a:p>
                      <a:r>
                        <a:rPr lang="fr-CA" dirty="0"/>
                        <a:t>Fiches d’activité</a:t>
                      </a:r>
                    </a:p>
                  </a:txBody>
                  <a:tcPr/>
                </a:tc>
                <a:tc>
                  <a:txBody>
                    <a:bodyPr/>
                    <a:lstStyle/>
                    <a:p>
                      <a:pPr algn="ctr"/>
                      <a:r>
                        <a:rPr lang="fr-CA" dirty="0"/>
                        <a:t>page 14-16</a:t>
                      </a:r>
                    </a:p>
                  </a:txBody>
                  <a:tcPr/>
                </a:tc>
                <a:extLst>
                  <a:ext uri="{0D108BD9-81ED-4DB2-BD59-A6C34878D82A}">
                    <a16:rowId xmlns:a16="http://schemas.microsoft.com/office/drawing/2014/main" val="10008"/>
                  </a:ext>
                </a:extLst>
              </a:tr>
              <a:tr h="370840">
                <a:tc>
                  <a:txBody>
                    <a:bodyPr/>
                    <a:lstStyle/>
                    <a:p>
                      <a:r>
                        <a:rPr lang="fr-CA" dirty="0"/>
                        <a:t>Images (voir liste en p.13 pour plus de détails)</a:t>
                      </a:r>
                    </a:p>
                  </a:txBody>
                  <a:tcPr/>
                </a:tc>
                <a:tc>
                  <a:txBody>
                    <a:bodyPr/>
                    <a:lstStyle/>
                    <a:p>
                      <a:pPr algn="ctr"/>
                      <a:r>
                        <a:rPr lang="fr-CA" dirty="0"/>
                        <a:t>Page 17+</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73873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3" name="ZoneTexte 2"/>
          <p:cNvSpPr txBox="1"/>
          <p:nvPr>
            <p:custDataLst>
              <p:tags r:id="rId2"/>
            </p:custDataLst>
          </p:nvPr>
        </p:nvSpPr>
        <p:spPr>
          <a:xfrm>
            <a:off x="230894" y="1689229"/>
            <a:ext cx="6393992" cy="2308324"/>
          </a:xfrm>
          <a:prstGeom prst="rect">
            <a:avLst/>
          </a:prstGeom>
          <a:noFill/>
        </p:spPr>
        <p:txBody>
          <a:bodyPr wrap="square" rtlCol="0">
            <a:spAutoFit/>
          </a:bodyPr>
          <a:lstStyle/>
          <a:p>
            <a:pPr algn="ctr"/>
            <a:r>
              <a:rPr lang="fr-FR" sz="4800" dirty="0"/>
              <a:t>Diapositives suivantes :</a:t>
            </a:r>
          </a:p>
          <a:p>
            <a:pPr algn="ctr"/>
            <a:endParaRPr lang="fr-FR" sz="4800" dirty="0"/>
          </a:p>
          <a:p>
            <a:pPr algn="ctr"/>
            <a:r>
              <a:rPr lang="fr-FR" sz="4800" dirty="0"/>
              <a:t>La lune - solution</a:t>
            </a:r>
          </a:p>
        </p:txBody>
      </p:sp>
    </p:spTree>
    <p:extLst>
      <p:ext uri="{BB962C8B-B14F-4D97-AF65-F5344CB8AC3E}">
        <p14:creationId xmlns:p14="http://schemas.microsoft.com/office/powerpoint/2010/main" val="3366566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4" name="ZoneTexte 3"/>
          <p:cNvSpPr txBox="1"/>
          <p:nvPr>
            <p:custDataLst>
              <p:tags r:id="rId2"/>
            </p:custDataLst>
          </p:nvPr>
        </p:nvSpPr>
        <p:spPr>
          <a:xfrm>
            <a:off x="230894" y="476282"/>
            <a:ext cx="6393991" cy="1569660"/>
          </a:xfrm>
          <a:prstGeom prst="rect">
            <a:avLst/>
          </a:prstGeom>
          <a:noFill/>
        </p:spPr>
        <p:txBody>
          <a:bodyPr wrap="square" rtlCol="0">
            <a:spAutoFit/>
          </a:bodyPr>
          <a:lstStyle/>
          <a:p>
            <a:pPr algn="ctr"/>
            <a:r>
              <a:rPr lang="fr-FR" sz="2400" b="1" dirty="0"/>
              <a:t>La Lune : Solution</a:t>
            </a:r>
          </a:p>
          <a:p>
            <a:pPr algn="just"/>
            <a:r>
              <a:rPr lang="fr-FR" dirty="0"/>
              <a:t>Elle est grise comme la roche. On appelle les zones foncées « mers lunaires », mais ce n’est pas de l’eau, seulement une autre sorte de roche (</a:t>
            </a:r>
            <a:r>
              <a:rPr lang="fr-FR" dirty="0" err="1"/>
              <a:t>basalt</a:t>
            </a:r>
            <a:r>
              <a:rPr lang="fr-FR" dirty="0"/>
              <a:t> riche en fer). De loin, on peut voir les plus gros des cratères.</a:t>
            </a:r>
          </a:p>
        </p:txBody>
      </p:sp>
      <p:pic>
        <p:nvPicPr>
          <p:cNvPr id="5" name="Image 4" descr="1024px-FullMoon2010.jpg"/>
          <p:cNvPicPr>
            <a:picLocks noChangeAspect="1"/>
          </p:cNvPicPr>
          <p:nvPr>
            <p:custDataLst>
              <p:tags r:id="rId3"/>
            </p:custDataLst>
          </p:nvPr>
        </p:nvPicPr>
        <p:blipFill>
          <a:blip r:embed="rId7"/>
          <a:stretch>
            <a:fillRect/>
          </a:stretch>
        </p:blipFill>
        <p:spPr>
          <a:xfrm>
            <a:off x="230894" y="2045942"/>
            <a:ext cx="6393990" cy="6075539"/>
          </a:xfrm>
          <a:prstGeom prst="rect">
            <a:avLst/>
          </a:prstGeom>
        </p:spPr>
      </p:pic>
      <p:sp>
        <p:nvSpPr>
          <p:cNvPr id="6" name="ZoneTexte 5"/>
          <p:cNvSpPr txBox="1"/>
          <p:nvPr>
            <p:custDataLst>
              <p:tags r:id="rId4"/>
            </p:custDataLst>
          </p:nvPr>
        </p:nvSpPr>
        <p:spPr>
          <a:xfrm>
            <a:off x="347134" y="8201167"/>
            <a:ext cx="3031066" cy="276999"/>
          </a:xfrm>
          <a:prstGeom prst="rect">
            <a:avLst/>
          </a:prstGeom>
          <a:noFill/>
        </p:spPr>
        <p:txBody>
          <a:bodyPr wrap="square" rtlCol="0">
            <a:spAutoFit/>
          </a:bodyPr>
          <a:lstStyle/>
          <a:p>
            <a:r>
              <a:rPr lang="fr-FR" sz="1200" dirty="0"/>
              <a:t>Source : </a:t>
            </a:r>
            <a:r>
              <a:rPr lang="fr-FR" sz="1200" dirty="0" err="1"/>
              <a:t>Wikipédia</a:t>
            </a:r>
            <a:endParaRPr lang="fr-FR" sz="1200" dirty="0"/>
          </a:p>
        </p:txBody>
      </p:sp>
    </p:spTree>
    <p:extLst>
      <p:ext uri="{BB962C8B-B14F-4D97-AF65-F5344CB8AC3E}">
        <p14:creationId xmlns:p14="http://schemas.microsoft.com/office/powerpoint/2010/main" val="1137697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4" name="ZoneTexte 3"/>
          <p:cNvSpPr txBox="1"/>
          <p:nvPr>
            <p:custDataLst>
              <p:tags r:id="rId2"/>
            </p:custDataLst>
          </p:nvPr>
        </p:nvSpPr>
        <p:spPr>
          <a:xfrm>
            <a:off x="230894" y="476282"/>
            <a:ext cx="6393991" cy="1292662"/>
          </a:xfrm>
          <a:prstGeom prst="rect">
            <a:avLst/>
          </a:prstGeom>
          <a:noFill/>
        </p:spPr>
        <p:txBody>
          <a:bodyPr wrap="square" rtlCol="0">
            <a:spAutoFit/>
          </a:bodyPr>
          <a:lstStyle/>
          <a:p>
            <a:pPr algn="ctr"/>
            <a:r>
              <a:rPr lang="fr-FR" sz="2400" b="1" dirty="0" err="1"/>
              <a:t>Buzz</a:t>
            </a:r>
            <a:r>
              <a:rPr lang="fr-FR" sz="2400" b="1" dirty="0"/>
              <a:t> Aldrin (astronaute) sur la lune</a:t>
            </a:r>
          </a:p>
          <a:p>
            <a:pPr algn="just"/>
            <a:r>
              <a:rPr lang="fr-FR" dirty="0"/>
              <a:t>On voit bien la couleur sur la combinaison spatiale de l’astronaute, preuve que ce n’est pas une photo en noir et blanc. Noter les traces de pas dans la poussière de roche.</a:t>
            </a:r>
          </a:p>
        </p:txBody>
      </p:sp>
      <p:pic>
        <p:nvPicPr>
          <p:cNvPr id="6" name="Image 5" descr="Aldrin_Apollo_11.jpg"/>
          <p:cNvPicPr>
            <a:picLocks noChangeAspect="1"/>
          </p:cNvPicPr>
          <p:nvPr>
            <p:custDataLst>
              <p:tags r:id="rId3"/>
            </p:custDataLst>
          </p:nvPr>
        </p:nvPicPr>
        <p:blipFill>
          <a:blip r:embed="rId7"/>
          <a:stretch>
            <a:fillRect/>
          </a:stretch>
        </p:blipFill>
        <p:spPr>
          <a:xfrm>
            <a:off x="230894" y="2111844"/>
            <a:ext cx="6426200" cy="6426200"/>
          </a:xfrm>
          <a:prstGeom prst="rect">
            <a:avLst/>
          </a:prstGeom>
        </p:spPr>
      </p:pic>
      <p:sp>
        <p:nvSpPr>
          <p:cNvPr id="5" name="ZoneTexte 4"/>
          <p:cNvSpPr txBox="1"/>
          <p:nvPr>
            <p:custDataLst>
              <p:tags r:id="rId4"/>
            </p:custDataLst>
          </p:nvPr>
        </p:nvSpPr>
        <p:spPr>
          <a:xfrm>
            <a:off x="347134" y="8538044"/>
            <a:ext cx="3031066" cy="276999"/>
          </a:xfrm>
          <a:prstGeom prst="rect">
            <a:avLst/>
          </a:prstGeom>
          <a:noFill/>
        </p:spPr>
        <p:txBody>
          <a:bodyPr wrap="square" rtlCol="0">
            <a:spAutoFit/>
          </a:bodyPr>
          <a:lstStyle/>
          <a:p>
            <a:r>
              <a:rPr lang="fr-FR" sz="1200" dirty="0"/>
              <a:t>Source : Nasa</a:t>
            </a:r>
          </a:p>
        </p:txBody>
      </p:sp>
    </p:spTree>
    <p:extLst>
      <p:ext uri="{BB962C8B-B14F-4D97-AF65-F5344CB8AC3E}">
        <p14:creationId xmlns:p14="http://schemas.microsoft.com/office/powerpoint/2010/main" val="113769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4" name="ZoneTexte 3"/>
          <p:cNvSpPr txBox="1"/>
          <p:nvPr>
            <p:custDataLst>
              <p:tags r:id="rId2"/>
            </p:custDataLst>
          </p:nvPr>
        </p:nvSpPr>
        <p:spPr>
          <a:xfrm>
            <a:off x="230894" y="476282"/>
            <a:ext cx="6393991" cy="461665"/>
          </a:xfrm>
          <a:prstGeom prst="rect">
            <a:avLst/>
          </a:prstGeom>
          <a:noFill/>
        </p:spPr>
        <p:txBody>
          <a:bodyPr wrap="square" rtlCol="0">
            <a:spAutoFit/>
          </a:bodyPr>
          <a:lstStyle/>
          <a:p>
            <a:pPr algn="ctr"/>
            <a:r>
              <a:rPr lang="fr-FR" sz="2400" b="1" dirty="0"/>
              <a:t>La Terre, vue de la surface lunaire</a:t>
            </a:r>
          </a:p>
        </p:txBody>
      </p:sp>
      <p:pic>
        <p:nvPicPr>
          <p:cNvPr id="6" name="Image 5" descr="Earth_Rise_as_Seen_From_Lunar_Surface_(5052124921).jpg"/>
          <p:cNvPicPr>
            <a:picLocks noChangeAspect="1"/>
          </p:cNvPicPr>
          <p:nvPr>
            <p:custDataLst>
              <p:tags r:id="rId3"/>
            </p:custDataLst>
          </p:nvPr>
        </p:nvPicPr>
        <p:blipFill>
          <a:blip r:embed="rId7"/>
          <a:stretch>
            <a:fillRect/>
          </a:stretch>
        </p:blipFill>
        <p:spPr>
          <a:xfrm>
            <a:off x="230893" y="2135947"/>
            <a:ext cx="6393992" cy="6537824"/>
          </a:xfrm>
          <a:prstGeom prst="rect">
            <a:avLst/>
          </a:prstGeom>
        </p:spPr>
      </p:pic>
      <p:sp>
        <p:nvSpPr>
          <p:cNvPr id="5" name="ZoneTexte 4"/>
          <p:cNvSpPr txBox="1"/>
          <p:nvPr>
            <p:custDataLst>
              <p:tags r:id="rId4"/>
            </p:custDataLst>
          </p:nvPr>
        </p:nvSpPr>
        <p:spPr>
          <a:xfrm>
            <a:off x="347134" y="8603904"/>
            <a:ext cx="3031066" cy="276999"/>
          </a:xfrm>
          <a:prstGeom prst="rect">
            <a:avLst/>
          </a:prstGeom>
          <a:noFill/>
        </p:spPr>
        <p:txBody>
          <a:bodyPr wrap="square" rtlCol="0">
            <a:spAutoFit/>
          </a:bodyPr>
          <a:lstStyle/>
          <a:p>
            <a:r>
              <a:rPr lang="fr-FR" sz="1200" dirty="0"/>
              <a:t>Source : Nasa</a:t>
            </a:r>
          </a:p>
        </p:txBody>
      </p:sp>
    </p:spTree>
    <p:extLst>
      <p:ext uri="{BB962C8B-B14F-4D97-AF65-F5344CB8AC3E}">
        <p14:creationId xmlns:p14="http://schemas.microsoft.com/office/powerpoint/2010/main" val="1137697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4" name="ZoneTexte 3"/>
          <p:cNvSpPr txBox="1"/>
          <p:nvPr>
            <p:custDataLst>
              <p:tags r:id="rId2"/>
            </p:custDataLst>
          </p:nvPr>
        </p:nvSpPr>
        <p:spPr>
          <a:xfrm>
            <a:off x="230894" y="476282"/>
            <a:ext cx="6393991" cy="461665"/>
          </a:xfrm>
          <a:prstGeom prst="rect">
            <a:avLst/>
          </a:prstGeom>
          <a:noFill/>
        </p:spPr>
        <p:txBody>
          <a:bodyPr wrap="square" rtlCol="0">
            <a:spAutoFit/>
          </a:bodyPr>
          <a:lstStyle/>
          <a:p>
            <a:pPr algn="ctr"/>
            <a:r>
              <a:rPr lang="fr-FR" sz="2400" b="1" dirty="0"/>
              <a:t>Harrison Schmitt (astronaute) à côté d’un rocher</a:t>
            </a:r>
          </a:p>
        </p:txBody>
      </p:sp>
      <p:pic>
        <p:nvPicPr>
          <p:cNvPr id="5" name="Image 4" descr="AS17-140-21496.jpg"/>
          <p:cNvPicPr>
            <a:picLocks noChangeAspect="1"/>
          </p:cNvPicPr>
          <p:nvPr>
            <p:custDataLst>
              <p:tags r:id="rId3"/>
            </p:custDataLst>
          </p:nvPr>
        </p:nvPicPr>
        <p:blipFill>
          <a:blip r:embed="rId7"/>
          <a:stretch>
            <a:fillRect/>
          </a:stretch>
        </p:blipFill>
        <p:spPr>
          <a:xfrm>
            <a:off x="230894" y="1562100"/>
            <a:ext cx="6393992" cy="6393992"/>
          </a:xfrm>
          <a:prstGeom prst="rect">
            <a:avLst/>
          </a:prstGeom>
        </p:spPr>
      </p:pic>
      <p:sp>
        <p:nvSpPr>
          <p:cNvPr id="6" name="ZoneTexte 5"/>
          <p:cNvSpPr txBox="1"/>
          <p:nvPr>
            <p:custDataLst>
              <p:tags r:id="rId4"/>
            </p:custDataLst>
          </p:nvPr>
        </p:nvSpPr>
        <p:spPr>
          <a:xfrm>
            <a:off x="347134" y="8538044"/>
            <a:ext cx="3031066" cy="276999"/>
          </a:xfrm>
          <a:prstGeom prst="rect">
            <a:avLst/>
          </a:prstGeom>
          <a:noFill/>
        </p:spPr>
        <p:txBody>
          <a:bodyPr wrap="square" rtlCol="0">
            <a:spAutoFit/>
          </a:bodyPr>
          <a:lstStyle/>
          <a:p>
            <a:r>
              <a:rPr lang="fr-FR" sz="1200" dirty="0"/>
              <a:t>Source : Nasa</a:t>
            </a:r>
          </a:p>
        </p:txBody>
      </p:sp>
    </p:spTree>
    <p:extLst>
      <p:ext uri="{BB962C8B-B14F-4D97-AF65-F5344CB8AC3E}">
        <p14:creationId xmlns:p14="http://schemas.microsoft.com/office/powerpoint/2010/main" val="1137697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_Rille_Runs_Through_It_(9457397441).jpg"/>
          <p:cNvPicPr>
            <a:picLocks noChangeAspect="1"/>
          </p:cNvPicPr>
          <p:nvPr>
            <p:custDataLst>
              <p:tags r:id="rId1"/>
            </p:custDataLst>
          </p:nvPr>
        </p:nvPicPr>
        <p:blipFill>
          <a:blip r:embed="rId6"/>
          <a:stretch>
            <a:fillRect/>
          </a:stretch>
        </p:blipFill>
        <p:spPr>
          <a:xfrm>
            <a:off x="0" y="0"/>
            <a:ext cx="5047854" cy="5068887"/>
          </a:xfrm>
          <a:prstGeom prst="rect">
            <a:avLst/>
          </a:prstGeom>
        </p:spPr>
      </p:pic>
      <p:pic>
        <p:nvPicPr>
          <p:cNvPr id="6" name="Image 5" descr="Terraced_Wall_Crater_on_the_Lunar_Limb_(9460179952).jpg"/>
          <p:cNvPicPr>
            <a:picLocks noChangeAspect="1"/>
          </p:cNvPicPr>
          <p:nvPr>
            <p:custDataLst>
              <p:tags r:id="rId2"/>
            </p:custDataLst>
          </p:nvPr>
        </p:nvPicPr>
        <p:blipFill>
          <a:blip r:embed="rId7"/>
          <a:stretch>
            <a:fillRect/>
          </a:stretch>
        </p:blipFill>
        <p:spPr>
          <a:xfrm>
            <a:off x="1810146" y="4096146"/>
            <a:ext cx="5047854" cy="5047854"/>
          </a:xfrm>
          <a:prstGeom prst="rect">
            <a:avLst/>
          </a:prstGeom>
        </p:spPr>
      </p:pic>
      <p:sp>
        <p:nvSpPr>
          <p:cNvPr id="5" name="ZoneTexte 4"/>
          <p:cNvSpPr txBox="1"/>
          <p:nvPr>
            <p:custDataLst>
              <p:tags r:id="rId3"/>
            </p:custDataLst>
          </p:nvPr>
        </p:nvSpPr>
        <p:spPr>
          <a:xfrm>
            <a:off x="347134" y="8538044"/>
            <a:ext cx="3031066" cy="276999"/>
          </a:xfrm>
          <a:prstGeom prst="rect">
            <a:avLst/>
          </a:prstGeom>
          <a:noFill/>
        </p:spPr>
        <p:txBody>
          <a:bodyPr wrap="square" rtlCol="0">
            <a:spAutoFit/>
          </a:bodyPr>
          <a:lstStyle/>
          <a:p>
            <a:r>
              <a:rPr lang="fr-FR" sz="1200" dirty="0"/>
              <a:t>Source : Nasa</a:t>
            </a:r>
          </a:p>
        </p:txBody>
      </p:sp>
    </p:spTree>
    <p:extLst>
      <p:ext uri="{BB962C8B-B14F-4D97-AF65-F5344CB8AC3E}">
        <p14:creationId xmlns:p14="http://schemas.microsoft.com/office/powerpoint/2010/main" val="1137697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3" name="ZoneTexte 2"/>
          <p:cNvSpPr txBox="1"/>
          <p:nvPr>
            <p:custDataLst>
              <p:tags r:id="rId2"/>
            </p:custDataLst>
          </p:nvPr>
        </p:nvSpPr>
        <p:spPr>
          <a:xfrm>
            <a:off x="230894" y="1689229"/>
            <a:ext cx="6393992" cy="3046988"/>
          </a:xfrm>
          <a:prstGeom prst="rect">
            <a:avLst/>
          </a:prstGeom>
          <a:noFill/>
        </p:spPr>
        <p:txBody>
          <a:bodyPr wrap="square" rtlCol="0">
            <a:spAutoFit/>
          </a:bodyPr>
          <a:lstStyle/>
          <a:p>
            <a:pPr algn="ctr"/>
            <a:r>
              <a:rPr lang="fr-FR" sz="4800" dirty="0"/>
              <a:t>Diapositives suivantes :</a:t>
            </a:r>
          </a:p>
          <a:p>
            <a:pPr algn="ctr"/>
            <a:endParaRPr lang="fr-FR" sz="4800" dirty="0"/>
          </a:p>
          <a:p>
            <a:pPr algn="ctr"/>
            <a:r>
              <a:rPr lang="fr-FR" sz="4800" dirty="0"/>
              <a:t>Comparaisons tailles </a:t>
            </a:r>
          </a:p>
          <a:p>
            <a:pPr algn="ctr"/>
            <a:r>
              <a:rPr lang="fr-FR" sz="4800" dirty="0"/>
              <a:t>Terre – lune - soleil</a:t>
            </a:r>
          </a:p>
        </p:txBody>
      </p:sp>
    </p:spTree>
    <p:extLst>
      <p:ext uri="{BB962C8B-B14F-4D97-AF65-F5344CB8AC3E}">
        <p14:creationId xmlns:p14="http://schemas.microsoft.com/office/powerpoint/2010/main" val="3366566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pic>
        <p:nvPicPr>
          <p:cNvPr id="4" name="Image 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30894" y="2778668"/>
            <a:ext cx="6393992" cy="3737276"/>
          </a:xfrm>
          <a:prstGeom prst="rect">
            <a:avLst/>
          </a:prstGeom>
        </p:spPr>
      </p:pic>
      <p:sp>
        <p:nvSpPr>
          <p:cNvPr id="6" name="ZoneTexte 5"/>
          <p:cNvSpPr txBox="1"/>
          <p:nvPr>
            <p:custDataLst>
              <p:tags r:id="rId3"/>
            </p:custDataLst>
          </p:nvPr>
        </p:nvSpPr>
        <p:spPr>
          <a:xfrm>
            <a:off x="230894" y="1287466"/>
            <a:ext cx="6393991" cy="461665"/>
          </a:xfrm>
          <a:prstGeom prst="rect">
            <a:avLst/>
          </a:prstGeom>
          <a:noFill/>
        </p:spPr>
        <p:txBody>
          <a:bodyPr wrap="square" rtlCol="0">
            <a:spAutoFit/>
          </a:bodyPr>
          <a:lstStyle/>
          <a:p>
            <a:pPr algn="ctr"/>
            <a:r>
              <a:rPr lang="fr-FR" sz="2400" b="1" dirty="0"/>
              <a:t>La balle de tennis vs la bille</a:t>
            </a:r>
          </a:p>
        </p:txBody>
      </p:sp>
      <p:sp>
        <p:nvSpPr>
          <p:cNvPr id="7" name="ZoneTexte 6"/>
          <p:cNvSpPr txBox="1"/>
          <p:nvPr>
            <p:custDataLst>
              <p:tags r:id="rId4"/>
            </p:custDataLst>
          </p:nvPr>
        </p:nvSpPr>
        <p:spPr>
          <a:xfrm>
            <a:off x="347134" y="8538044"/>
            <a:ext cx="4986866" cy="276999"/>
          </a:xfrm>
          <a:prstGeom prst="rect">
            <a:avLst/>
          </a:prstGeom>
          <a:noFill/>
        </p:spPr>
        <p:txBody>
          <a:bodyPr wrap="square" rtlCol="0">
            <a:spAutoFit/>
          </a:bodyPr>
          <a:lstStyle/>
          <a:p>
            <a:r>
              <a:rPr lang="fr-FR" sz="1200" dirty="0"/>
              <a:t>Source : </a:t>
            </a:r>
            <a:r>
              <a:rPr lang="fr-FR" sz="1200" dirty="0" err="1"/>
              <a:t>cedarlounge.wordpress.com</a:t>
            </a:r>
            <a:endParaRPr lang="fr-FR" sz="1200" dirty="0"/>
          </a:p>
        </p:txBody>
      </p:sp>
    </p:spTree>
    <p:extLst>
      <p:ext uri="{BB962C8B-B14F-4D97-AF65-F5344CB8AC3E}">
        <p14:creationId xmlns:p14="http://schemas.microsoft.com/office/powerpoint/2010/main" val="3366566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6" name="ZoneTexte 5"/>
          <p:cNvSpPr txBox="1"/>
          <p:nvPr>
            <p:custDataLst>
              <p:tags r:id="rId2"/>
            </p:custDataLst>
          </p:nvPr>
        </p:nvSpPr>
        <p:spPr>
          <a:xfrm>
            <a:off x="223125" y="610998"/>
            <a:ext cx="6393991" cy="461665"/>
          </a:xfrm>
          <a:prstGeom prst="rect">
            <a:avLst/>
          </a:prstGeom>
          <a:noFill/>
        </p:spPr>
        <p:txBody>
          <a:bodyPr wrap="square" rtlCol="0">
            <a:spAutoFit/>
          </a:bodyPr>
          <a:lstStyle/>
          <a:p>
            <a:pPr algn="ctr"/>
            <a:r>
              <a:rPr lang="fr-FR" sz="2400" b="1" dirty="0"/>
              <a:t>La balle de tennis vs la classe</a:t>
            </a:r>
          </a:p>
        </p:txBody>
      </p:sp>
      <p:pic>
        <p:nvPicPr>
          <p:cNvPr id="7" name="Image 6" descr="Earth_and_the_Sun.jpg"/>
          <p:cNvPicPr>
            <a:picLocks noChangeAspect="1"/>
          </p:cNvPicPr>
          <p:nvPr>
            <p:custDataLst>
              <p:tags r:id="rId3"/>
            </p:custDataLst>
          </p:nvPr>
        </p:nvPicPr>
        <p:blipFill>
          <a:blip r:embed="rId7"/>
          <a:stretch>
            <a:fillRect/>
          </a:stretch>
        </p:blipFill>
        <p:spPr>
          <a:xfrm>
            <a:off x="230894" y="1270635"/>
            <a:ext cx="6386222" cy="7136698"/>
          </a:xfrm>
          <a:prstGeom prst="rect">
            <a:avLst/>
          </a:prstGeom>
        </p:spPr>
      </p:pic>
      <p:sp>
        <p:nvSpPr>
          <p:cNvPr id="10" name="ZoneTexte 9"/>
          <p:cNvSpPr txBox="1"/>
          <p:nvPr>
            <p:custDataLst>
              <p:tags r:id="rId4"/>
            </p:custDataLst>
          </p:nvPr>
        </p:nvSpPr>
        <p:spPr>
          <a:xfrm>
            <a:off x="347134" y="8538044"/>
            <a:ext cx="3031066" cy="276999"/>
          </a:xfrm>
          <a:prstGeom prst="rect">
            <a:avLst/>
          </a:prstGeom>
          <a:noFill/>
        </p:spPr>
        <p:txBody>
          <a:bodyPr wrap="square" rtlCol="0">
            <a:spAutoFit/>
          </a:bodyPr>
          <a:lstStyle/>
          <a:p>
            <a:r>
              <a:rPr lang="fr-FR" sz="1200" dirty="0"/>
              <a:t>Source : Nasa</a:t>
            </a:r>
          </a:p>
        </p:txBody>
      </p:sp>
    </p:spTree>
    <p:extLst>
      <p:ext uri="{BB962C8B-B14F-4D97-AF65-F5344CB8AC3E}">
        <p14:creationId xmlns:p14="http://schemas.microsoft.com/office/powerpoint/2010/main" val="3366566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3" name="ZoneTexte 2"/>
          <p:cNvSpPr txBox="1"/>
          <p:nvPr>
            <p:custDataLst>
              <p:tags r:id="rId2"/>
            </p:custDataLst>
          </p:nvPr>
        </p:nvSpPr>
        <p:spPr>
          <a:xfrm>
            <a:off x="230894" y="1689229"/>
            <a:ext cx="6393992" cy="2831544"/>
          </a:xfrm>
          <a:prstGeom prst="rect">
            <a:avLst/>
          </a:prstGeom>
          <a:noFill/>
        </p:spPr>
        <p:txBody>
          <a:bodyPr wrap="square" rtlCol="0">
            <a:spAutoFit/>
          </a:bodyPr>
          <a:lstStyle/>
          <a:p>
            <a:pPr algn="ctr"/>
            <a:r>
              <a:rPr lang="fr-FR" sz="4800" dirty="0"/>
              <a:t>Diapositives suivantes :</a:t>
            </a:r>
          </a:p>
          <a:p>
            <a:pPr algn="ctr"/>
            <a:endParaRPr lang="fr-FR" sz="5400" dirty="0"/>
          </a:p>
          <a:p>
            <a:pPr algn="ctr"/>
            <a:r>
              <a:rPr lang="fr-FR" sz="4800" dirty="0"/>
              <a:t>Zoom : le jeu des photos</a:t>
            </a:r>
          </a:p>
          <a:p>
            <a:pPr algn="ctr"/>
            <a:r>
              <a:rPr lang="fr-FR" sz="2800" dirty="0"/>
              <a:t>(Pourquoi le soleil ne semble pas si gros)</a:t>
            </a:r>
          </a:p>
        </p:txBody>
      </p:sp>
    </p:spTree>
    <p:extLst>
      <p:ext uri="{BB962C8B-B14F-4D97-AF65-F5344CB8AC3E}">
        <p14:creationId xmlns:p14="http://schemas.microsoft.com/office/powerpoint/2010/main" val="336656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03279" y="353277"/>
            <a:ext cx="4625596" cy="871396"/>
          </a:xfrm>
        </p:spPr>
        <p:txBody>
          <a:bodyPr/>
          <a:lstStyle/>
          <a:p>
            <a:pPr algn="l"/>
            <a:r>
              <a:rPr lang="en-US" sz="4000" dirty="0"/>
              <a:t>Résumé des </a:t>
            </a:r>
            <a:r>
              <a:rPr lang="en-US" sz="4000" dirty="0" err="1"/>
              <a:t>activités</a:t>
            </a:r>
            <a:endParaRPr lang="en-US" sz="4000" dirty="0"/>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3</a:t>
            </a:fld>
            <a:endParaRPr lang="en-US"/>
          </a:p>
        </p:txBody>
      </p:sp>
      <p:graphicFrame>
        <p:nvGraphicFramePr>
          <p:cNvPr id="3" name="Tableau 2"/>
          <p:cNvGraphicFramePr>
            <a:graphicFrameLocks noGrp="1"/>
          </p:cNvGraphicFramePr>
          <p:nvPr>
            <p:custDataLst>
              <p:tags r:id="rId3"/>
            </p:custDataLst>
            <p:extLst>
              <p:ext uri="{D42A27DB-BD31-4B8C-83A1-F6EECF244321}">
                <p14:modId xmlns:p14="http://schemas.microsoft.com/office/powerpoint/2010/main" val="1286647328"/>
              </p:ext>
            </p:extLst>
          </p:nvPr>
        </p:nvGraphicFramePr>
        <p:xfrm>
          <a:off x="103279" y="2072600"/>
          <a:ext cx="6690695" cy="4457560"/>
        </p:xfrm>
        <a:graphic>
          <a:graphicData uri="http://schemas.openxmlformats.org/drawingml/2006/table">
            <a:tbl>
              <a:tblPr firstRow="1" bandRow="1">
                <a:tableStyleId>{5C22544A-7EE6-4342-B048-85BDC9FD1C3A}</a:tableStyleId>
              </a:tblPr>
              <a:tblGrid>
                <a:gridCol w="1718538">
                  <a:extLst>
                    <a:ext uri="{9D8B030D-6E8A-4147-A177-3AD203B41FA5}">
                      <a16:colId xmlns:a16="http://schemas.microsoft.com/office/drawing/2014/main" val="20000"/>
                    </a:ext>
                  </a:extLst>
                </a:gridCol>
                <a:gridCol w="3718672">
                  <a:extLst>
                    <a:ext uri="{9D8B030D-6E8A-4147-A177-3AD203B41FA5}">
                      <a16:colId xmlns:a16="http://schemas.microsoft.com/office/drawing/2014/main" val="20001"/>
                    </a:ext>
                  </a:extLst>
                </a:gridCol>
                <a:gridCol w="1253485">
                  <a:extLst>
                    <a:ext uri="{9D8B030D-6E8A-4147-A177-3AD203B41FA5}">
                      <a16:colId xmlns:a16="http://schemas.microsoft.com/office/drawing/2014/main" val="20002"/>
                    </a:ext>
                  </a:extLst>
                </a:gridCol>
              </a:tblGrid>
              <a:tr h="378320">
                <a:tc>
                  <a:txBody>
                    <a:bodyPr/>
                    <a:lstStyle/>
                    <a:p>
                      <a:pPr algn="ctr"/>
                      <a:r>
                        <a:rPr lang="fr-CA" dirty="0"/>
                        <a:t>Activité</a:t>
                      </a:r>
                    </a:p>
                  </a:txBody>
                  <a:tcPr/>
                </a:tc>
                <a:tc>
                  <a:txBody>
                    <a:bodyPr/>
                    <a:lstStyle/>
                    <a:p>
                      <a:pPr algn="ctr"/>
                      <a:r>
                        <a:rPr lang="fr-CA" dirty="0"/>
                        <a:t>Description</a:t>
                      </a:r>
                    </a:p>
                  </a:txBody>
                  <a:tcPr/>
                </a:tc>
                <a:tc>
                  <a:txBody>
                    <a:bodyPr/>
                    <a:lstStyle/>
                    <a:p>
                      <a:pPr algn="ctr"/>
                      <a:r>
                        <a:rPr lang="fr-CA" dirty="0"/>
                        <a:t>Durée</a:t>
                      </a:r>
                    </a:p>
                  </a:txBody>
                  <a:tcPr/>
                </a:tc>
                <a:extLst>
                  <a:ext uri="{0D108BD9-81ED-4DB2-BD59-A6C34878D82A}">
                    <a16:rowId xmlns:a16="http://schemas.microsoft.com/office/drawing/2014/main" val="10000"/>
                  </a:ext>
                </a:extLst>
              </a:tr>
              <a:tr h="370840">
                <a:tc gridSpan="3">
                  <a:txBody>
                    <a:bodyPr/>
                    <a:lstStyle/>
                    <a:p>
                      <a:pPr algn="ctr"/>
                      <a:r>
                        <a:rPr lang="fr-CA" sz="1400" b="1" dirty="0"/>
                        <a:t>Thème 1 : La Terre</a:t>
                      </a:r>
                    </a:p>
                  </a:txBody>
                  <a:tcPr anchor="ctr"/>
                </a:tc>
                <a:tc hMerge="1">
                  <a:txBody>
                    <a:bodyPr/>
                    <a:lstStyle/>
                    <a:p>
                      <a:endParaRPr lang="fr-CA"/>
                    </a:p>
                  </a:txBody>
                  <a:tcPr/>
                </a:tc>
                <a:tc hMerge="1">
                  <a:txBody>
                    <a:bodyPr/>
                    <a:lstStyle/>
                    <a:p>
                      <a:endParaRPr lang="fr-CA" sz="1200" dirty="0"/>
                    </a:p>
                  </a:txBody>
                  <a:tcPr/>
                </a:tc>
                <a:extLst>
                  <a:ext uri="{0D108BD9-81ED-4DB2-BD59-A6C34878D82A}">
                    <a16:rowId xmlns:a16="http://schemas.microsoft.com/office/drawing/2014/main" val="10001"/>
                  </a:ext>
                </a:extLst>
              </a:tr>
              <a:tr h="370840">
                <a:tc>
                  <a:txBody>
                    <a:bodyPr/>
                    <a:lstStyle/>
                    <a:p>
                      <a:r>
                        <a:rPr lang="fr-CA" sz="1200" dirty="0"/>
                        <a:t>Amorce (discussion</a:t>
                      </a:r>
                      <a:r>
                        <a:rPr lang="fr-CA" sz="1200" baseline="0" dirty="0"/>
                        <a:t>)</a:t>
                      </a:r>
                      <a:endParaRPr lang="fr-CA" sz="1200" dirty="0"/>
                    </a:p>
                  </a:txBody>
                  <a:tcPr anchor="ctr"/>
                </a:tc>
                <a:tc>
                  <a:txBody>
                    <a:bodyPr/>
                    <a:lstStyle/>
                    <a:p>
                      <a:r>
                        <a:rPr lang="fr-CA" sz="1200" dirty="0"/>
                        <a:t>Les astronautes</a:t>
                      </a:r>
                      <a:r>
                        <a:rPr lang="fr-CA" sz="1200" baseline="0" dirty="0"/>
                        <a:t> voyagent </a:t>
                      </a:r>
                      <a:r>
                        <a:rPr lang="fr-CA" sz="1200" dirty="0"/>
                        <a:t>dans l’espace et </a:t>
                      </a:r>
                      <a:r>
                        <a:rPr lang="fr-CA" sz="1200" baseline="0" dirty="0"/>
                        <a:t>voient </a:t>
                      </a:r>
                      <a:r>
                        <a:rPr lang="fr-CA" sz="1200" dirty="0"/>
                        <a:t>la Terre</a:t>
                      </a:r>
                    </a:p>
                  </a:txBody>
                  <a:tcPr anchor="ctr"/>
                </a:tc>
                <a:tc>
                  <a:txBody>
                    <a:bodyPr/>
                    <a:lstStyle/>
                    <a:p>
                      <a:r>
                        <a:rPr lang="fr-CA" sz="1200" dirty="0"/>
                        <a:t>5-15 minutes</a:t>
                      </a:r>
                    </a:p>
                  </a:txBody>
                  <a:tcPr anchor="ctr"/>
                </a:tc>
                <a:extLst>
                  <a:ext uri="{0D108BD9-81ED-4DB2-BD59-A6C34878D82A}">
                    <a16:rowId xmlns:a16="http://schemas.microsoft.com/office/drawing/2014/main" val="10002"/>
                  </a:ext>
                </a:extLst>
              </a:tr>
              <a:tr h="370840">
                <a:tc>
                  <a:txBody>
                    <a:bodyPr/>
                    <a:lstStyle/>
                    <a:p>
                      <a:r>
                        <a:rPr lang="fr-CA" sz="1200" dirty="0"/>
                        <a:t>Dessin « hypothèse »</a:t>
                      </a:r>
                    </a:p>
                  </a:txBody>
                  <a:tcPr anchor="ctr"/>
                </a:tc>
                <a:tc>
                  <a:txBody>
                    <a:bodyPr/>
                    <a:lstStyle/>
                    <a:p>
                      <a:r>
                        <a:rPr lang="fr-CA" sz="1200" dirty="0"/>
                        <a:t>Les enfants dessinent la Terre vue de l’espace</a:t>
                      </a:r>
                    </a:p>
                  </a:txBody>
                  <a:tcPr anchor="ctr"/>
                </a:tc>
                <a:tc>
                  <a:txBody>
                    <a:bodyPr/>
                    <a:lstStyle/>
                    <a:p>
                      <a:r>
                        <a:rPr lang="fr-CA" sz="1200" dirty="0"/>
                        <a:t>10-15 minutes</a:t>
                      </a:r>
                    </a:p>
                  </a:txBody>
                  <a:tcPr anchor="ctr"/>
                </a:tc>
                <a:extLst>
                  <a:ext uri="{0D108BD9-81ED-4DB2-BD59-A6C34878D82A}">
                    <a16:rowId xmlns:a16="http://schemas.microsoft.com/office/drawing/2014/main" val="10003"/>
                  </a:ext>
                </a:extLst>
              </a:tr>
              <a:tr h="370840">
                <a:tc>
                  <a:txBody>
                    <a:bodyPr/>
                    <a:lstStyle/>
                    <a:p>
                      <a:r>
                        <a:rPr lang="fr-CA" sz="1200" dirty="0"/>
                        <a:t>Solution</a:t>
                      </a:r>
                    </a:p>
                  </a:txBody>
                  <a:tcPr anchor="ctr"/>
                </a:tc>
                <a:tc>
                  <a:txBody>
                    <a:bodyPr/>
                    <a:lstStyle/>
                    <a:p>
                      <a:r>
                        <a:rPr lang="fr-CA" sz="1200" dirty="0"/>
                        <a:t>Visionnement d’images et de vidéos</a:t>
                      </a:r>
                    </a:p>
                  </a:txBody>
                  <a:tcPr anchor="ctr"/>
                </a:tc>
                <a:tc>
                  <a:txBody>
                    <a:bodyPr/>
                    <a:lstStyle/>
                    <a:p>
                      <a:r>
                        <a:rPr lang="fr-CA" sz="1200" dirty="0"/>
                        <a:t>10-15 minutes</a:t>
                      </a:r>
                    </a:p>
                  </a:txBody>
                  <a:tcPr anchor="ctr"/>
                </a:tc>
                <a:extLst>
                  <a:ext uri="{0D108BD9-81ED-4DB2-BD59-A6C34878D82A}">
                    <a16:rowId xmlns:a16="http://schemas.microsoft.com/office/drawing/2014/main" val="10004"/>
                  </a:ext>
                </a:extLst>
              </a:tr>
              <a:tr h="370840">
                <a:tc>
                  <a:txBody>
                    <a:bodyPr/>
                    <a:lstStyle/>
                    <a:p>
                      <a:r>
                        <a:rPr lang="fr-CA" sz="1200" dirty="0"/>
                        <a:t>Nouveau</a:t>
                      </a:r>
                      <a:r>
                        <a:rPr lang="fr-CA" sz="1200" baseline="0" dirty="0"/>
                        <a:t> dessin</a:t>
                      </a:r>
                      <a:endParaRPr lang="fr-CA" sz="1200" dirty="0"/>
                    </a:p>
                  </a:txBody>
                  <a:tcPr anchor="ctr"/>
                </a:tc>
                <a:tc>
                  <a:txBody>
                    <a:bodyPr/>
                    <a:lstStyle/>
                    <a:p>
                      <a:r>
                        <a:rPr lang="fr-CA" sz="1200" dirty="0"/>
                        <a:t>Dessin avec bonnes couleurs et en ajoutant la lune</a:t>
                      </a:r>
                    </a:p>
                  </a:txBody>
                  <a:tcPr anchor="ctr"/>
                </a:tc>
                <a:tc>
                  <a:txBody>
                    <a:bodyPr/>
                    <a:lstStyle/>
                    <a:p>
                      <a:r>
                        <a:rPr lang="fr-CA" sz="1200" dirty="0"/>
                        <a:t>10-15 minutes</a:t>
                      </a:r>
                    </a:p>
                  </a:txBody>
                  <a:tcPr anchor="ctr"/>
                </a:tc>
                <a:extLst>
                  <a:ext uri="{0D108BD9-81ED-4DB2-BD59-A6C34878D82A}">
                    <a16:rowId xmlns:a16="http://schemas.microsoft.com/office/drawing/2014/main" val="10005"/>
                  </a:ext>
                </a:extLst>
              </a:tr>
              <a:tr h="370840">
                <a:tc gridSpan="3">
                  <a:txBody>
                    <a:bodyPr/>
                    <a:lstStyle/>
                    <a:p>
                      <a:pPr algn="ctr"/>
                      <a:r>
                        <a:rPr lang="fr-CA" sz="1400" b="1" dirty="0"/>
                        <a:t>Thème 2 : La lune</a:t>
                      </a:r>
                    </a:p>
                  </a:txBody>
                  <a:tcPr anchor="ctr"/>
                </a:tc>
                <a:tc hMerge="1">
                  <a:txBody>
                    <a:bodyPr/>
                    <a:lstStyle/>
                    <a:p>
                      <a:endParaRPr lang="fr-CA"/>
                    </a:p>
                  </a:txBody>
                  <a:tcPr/>
                </a:tc>
                <a:tc hMerge="1">
                  <a:txBody>
                    <a:bodyPr/>
                    <a:lstStyle/>
                    <a:p>
                      <a:endParaRPr lang="fr-CA" sz="1200" dirty="0"/>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Amorce (discussion</a:t>
                      </a:r>
                      <a:r>
                        <a:rPr lang="fr-CA" sz="1200" baseline="0" dirty="0"/>
                        <a:t>)</a:t>
                      </a:r>
                      <a:endParaRPr lang="fr-CA" sz="1200" dirty="0"/>
                    </a:p>
                  </a:txBody>
                  <a:tcPr anchor="ctr"/>
                </a:tc>
                <a:tc>
                  <a:txBody>
                    <a:bodyPr/>
                    <a:lstStyle/>
                    <a:p>
                      <a:r>
                        <a:rPr lang="fr-CA" sz="1200" dirty="0"/>
                        <a:t>Que trouvent</a:t>
                      </a:r>
                      <a:r>
                        <a:rPr lang="fr-CA" sz="1200" baseline="0" dirty="0"/>
                        <a:t> </a:t>
                      </a:r>
                      <a:r>
                        <a:rPr lang="fr-CA" sz="1200" dirty="0"/>
                        <a:t>les astronautes sur la lune ?</a:t>
                      </a:r>
                    </a:p>
                  </a:txBody>
                  <a:tcPr anchor="ctr"/>
                </a:tc>
                <a:tc>
                  <a:txBody>
                    <a:bodyPr/>
                    <a:lstStyle/>
                    <a:p>
                      <a:r>
                        <a:rPr lang="fr-CA" sz="1200" dirty="0"/>
                        <a:t>5-10 minutes</a:t>
                      </a:r>
                    </a:p>
                  </a:txBody>
                  <a:tcPr anchor="ctr"/>
                </a:tc>
                <a:extLst>
                  <a:ext uri="{0D108BD9-81ED-4DB2-BD59-A6C34878D82A}">
                    <a16:rowId xmlns:a16="http://schemas.microsoft.com/office/drawing/2014/main" val="10007"/>
                  </a:ext>
                </a:extLst>
              </a:tr>
              <a:tr h="370840">
                <a:tc>
                  <a:txBody>
                    <a:bodyPr/>
                    <a:lstStyle/>
                    <a:p>
                      <a:r>
                        <a:rPr lang="fr-CA" sz="1200" dirty="0"/>
                        <a:t>Solution</a:t>
                      </a:r>
                    </a:p>
                  </a:txBody>
                  <a:tcPr anchor="ctr"/>
                </a:tc>
                <a:tc>
                  <a:txBody>
                    <a:bodyPr/>
                    <a:lstStyle/>
                    <a:p>
                      <a:r>
                        <a:rPr lang="fr-CA" sz="1200" dirty="0"/>
                        <a:t>Visionnement d’images et de vidéos</a:t>
                      </a:r>
                    </a:p>
                  </a:txBody>
                  <a:tcPr anchor="ctr"/>
                </a:tc>
                <a:tc>
                  <a:txBody>
                    <a:bodyPr/>
                    <a:lstStyle/>
                    <a:p>
                      <a:r>
                        <a:rPr lang="fr-CA" sz="1200" dirty="0"/>
                        <a:t>10-15 minutes</a:t>
                      </a:r>
                    </a:p>
                  </a:txBody>
                  <a:tcPr anchor="ctr"/>
                </a:tc>
                <a:extLst>
                  <a:ext uri="{0D108BD9-81ED-4DB2-BD59-A6C34878D82A}">
                    <a16:rowId xmlns:a16="http://schemas.microsoft.com/office/drawing/2014/main" val="10008"/>
                  </a:ext>
                </a:extLst>
              </a:tr>
              <a:tr h="370840">
                <a:tc>
                  <a:txBody>
                    <a:bodyPr/>
                    <a:lstStyle/>
                    <a:p>
                      <a:r>
                        <a:rPr lang="fr-CA" sz="1200" dirty="0"/>
                        <a:t>Les cratères</a:t>
                      </a:r>
                    </a:p>
                  </a:txBody>
                  <a:tcPr anchor="ctr"/>
                </a:tc>
                <a:tc>
                  <a:txBody>
                    <a:bodyPr/>
                    <a:lstStyle/>
                    <a:p>
                      <a:r>
                        <a:rPr lang="fr-CA" sz="1200" dirty="0"/>
                        <a:t>Formation</a:t>
                      </a:r>
                      <a:r>
                        <a:rPr lang="fr-CA" sz="1200" baseline="0" dirty="0"/>
                        <a:t> de cratères dans du sable</a:t>
                      </a:r>
                      <a:endParaRPr lang="fr-CA" sz="1200" dirty="0"/>
                    </a:p>
                  </a:txBody>
                  <a:tcPr anchor="ctr"/>
                </a:tc>
                <a:tc>
                  <a:txBody>
                    <a:bodyPr/>
                    <a:lstStyle/>
                    <a:p>
                      <a:r>
                        <a:rPr lang="fr-CA" sz="1200" dirty="0"/>
                        <a:t>5-10 minutes</a:t>
                      </a:r>
                    </a:p>
                  </a:txBody>
                  <a:tcPr anchor="ctr"/>
                </a:tc>
                <a:extLst>
                  <a:ext uri="{0D108BD9-81ED-4DB2-BD59-A6C34878D82A}">
                    <a16:rowId xmlns:a16="http://schemas.microsoft.com/office/drawing/2014/main" val="10009"/>
                  </a:ext>
                </a:extLst>
              </a:tr>
              <a:tr h="370840">
                <a:tc>
                  <a:txBody>
                    <a:bodyPr/>
                    <a:lstStyle/>
                    <a:p>
                      <a:r>
                        <a:rPr lang="fr-CA" sz="1200" dirty="0"/>
                        <a:t>Modélisation</a:t>
                      </a:r>
                    </a:p>
                  </a:txBody>
                  <a:tcPr anchor="ctr"/>
                </a:tc>
                <a:tc>
                  <a:txBody>
                    <a:bodyPr/>
                    <a:lstStyle/>
                    <a:p>
                      <a:r>
                        <a:rPr lang="fr-CA" sz="1200" dirty="0"/>
                        <a:t>Parcelles de surfaces lunaires en pâte à modeler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15-20 minutes</a:t>
                      </a:r>
                    </a:p>
                  </a:txBody>
                  <a:tcPr anchor="ctr"/>
                </a:tc>
                <a:extLst>
                  <a:ext uri="{0D108BD9-81ED-4DB2-BD59-A6C34878D82A}">
                    <a16:rowId xmlns:a16="http://schemas.microsoft.com/office/drawing/2014/main" val="10010"/>
                  </a:ext>
                </a:extLst>
              </a:tr>
              <a:tr h="370840">
                <a:tc>
                  <a:txBody>
                    <a:bodyPr/>
                    <a:lstStyle/>
                    <a:p>
                      <a:r>
                        <a:rPr lang="fr-CA" sz="1200" dirty="0"/>
                        <a:t>Terre vs lune</a:t>
                      </a:r>
                    </a:p>
                  </a:txBody>
                  <a:tcPr anchor="ctr"/>
                </a:tc>
                <a:tc>
                  <a:txBody>
                    <a:bodyPr/>
                    <a:lstStyle/>
                    <a:p>
                      <a:r>
                        <a:rPr lang="fr-CA" sz="1200" dirty="0"/>
                        <a:t>Discussion sur la différence entre les deux</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5-10 minutes</a:t>
                      </a:r>
                    </a:p>
                  </a:txBody>
                  <a:tcPr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232194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6" name="ZoneTexte 5"/>
          <p:cNvSpPr txBox="1"/>
          <p:nvPr>
            <p:custDataLst>
              <p:tags r:id="rId2"/>
            </p:custDataLst>
          </p:nvPr>
        </p:nvSpPr>
        <p:spPr>
          <a:xfrm>
            <a:off x="230894" y="1287466"/>
            <a:ext cx="6393991" cy="461665"/>
          </a:xfrm>
          <a:prstGeom prst="rect">
            <a:avLst/>
          </a:prstGeom>
          <a:noFill/>
        </p:spPr>
        <p:txBody>
          <a:bodyPr wrap="square" rtlCol="0">
            <a:spAutoFit/>
          </a:bodyPr>
          <a:lstStyle/>
          <a:p>
            <a:pPr algn="ctr"/>
            <a:r>
              <a:rPr lang="fr-FR" sz="2400" b="1" dirty="0"/>
              <a:t>Qu’est-ce qu’il y a sur le tableau ?</a:t>
            </a:r>
          </a:p>
        </p:txBody>
      </p:sp>
      <p:pic>
        <p:nvPicPr>
          <p:cNvPr id="7" name="Image 6" descr="progression 1.JPG"/>
          <p:cNvPicPr>
            <a:picLocks noChangeAspect="1"/>
          </p:cNvPicPr>
          <p:nvPr>
            <p:custDataLst>
              <p:tags r:id="rId3"/>
            </p:custDataLst>
          </p:nvPr>
        </p:nvPicPr>
        <p:blipFill>
          <a:blip r:embed="rId7"/>
          <a:stretch>
            <a:fillRect/>
          </a:stretch>
        </p:blipFill>
        <p:spPr>
          <a:xfrm>
            <a:off x="250590" y="2253285"/>
            <a:ext cx="6374296" cy="4782515"/>
          </a:xfrm>
          <a:prstGeom prst="rect">
            <a:avLst/>
          </a:prstGeom>
        </p:spPr>
      </p:pic>
      <p:sp>
        <p:nvSpPr>
          <p:cNvPr id="5" name="ZoneTexte 4"/>
          <p:cNvSpPr txBox="1"/>
          <p:nvPr>
            <p:custDataLst>
              <p:tags r:id="rId4"/>
            </p:custDataLst>
          </p:nvPr>
        </p:nvSpPr>
        <p:spPr>
          <a:xfrm>
            <a:off x="347134" y="8538044"/>
            <a:ext cx="3031066" cy="276999"/>
          </a:xfrm>
          <a:prstGeom prst="rect">
            <a:avLst/>
          </a:prstGeom>
          <a:noFill/>
        </p:spPr>
        <p:txBody>
          <a:bodyPr wrap="square" rtlCol="0">
            <a:spAutoFit/>
          </a:bodyPr>
          <a:lstStyle/>
          <a:p>
            <a:r>
              <a:rPr lang="fr-FR" sz="1200" dirty="0"/>
              <a:t>Source : Pour un </a:t>
            </a:r>
            <a:r>
              <a:rPr lang="fr-FR" sz="1200" dirty="0" err="1"/>
              <a:t>Montréal-nord</a:t>
            </a:r>
            <a:r>
              <a:rPr lang="fr-FR" sz="1200" dirty="0"/>
              <a:t> scientifique</a:t>
            </a:r>
          </a:p>
        </p:txBody>
      </p:sp>
    </p:spTree>
    <p:extLst>
      <p:ext uri="{BB962C8B-B14F-4D97-AF65-F5344CB8AC3E}">
        <p14:creationId xmlns:p14="http://schemas.microsoft.com/office/powerpoint/2010/main" val="3366566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6" name="ZoneTexte 5"/>
          <p:cNvSpPr txBox="1"/>
          <p:nvPr>
            <p:custDataLst>
              <p:tags r:id="rId2"/>
            </p:custDataLst>
          </p:nvPr>
        </p:nvSpPr>
        <p:spPr>
          <a:xfrm>
            <a:off x="230894" y="1287466"/>
            <a:ext cx="6393991" cy="461665"/>
          </a:xfrm>
          <a:prstGeom prst="rect">
            <a:avLst/>
          </a:prstGeom>
          <a:noFill/>
        </p:spPr>
        <p:txBody>
          <a:bodyPr wrap="square" rtlCol="0">
            <a:spAutoFit/>
          </a:bodyPr>
          <a:lstStyle/>
          <a:p>
            <a:pPr algn="ctr"/>
            <a:r>
              <a:rPr lang="fr-FR" sz="2400" b="1" dirty="0"/>
              <a:t>Qu’est-ce qu’il y a sur le tableau ?</a:t>
            </a:r>
          </a:p>
        </p:txBody>
      </p:sp>
      <p:pic>
        <p:nvPicPr>
          <p:cNvPr id="5" name="Image 4" descr="progression 2.JPG"/>
          <p:cNvPicPr>
            <a:picLocks noChangeAspect="1"/>
          </p:cNvPicPr>
          <p:nvPr>
            <p:custDataLst>
              <p:tags r:id="rId3"/>
            </p:custDataLst>
          </p:nvPr>
        </p:nvPicPr>
        <p:blipFill>
          <a:blip r:embed="rId7"/>
          <a:stretch>
            <a:fillRect/>
          </a:stretch>
        </p:blipFill>
        <p:spPr>
          <a:xfrm>
            <a:off x="282258" y="2191715"/>
            <a:ext cx="6342627" cy="4755186"/>
          </a:xfrm>
          <a:prstGeom prst="rect">
            <a:avLst/>
          </a:prstGeom>
        </p:spPr>
      </p:pic>
      <p:sp>
        <p:nvSpPr>
          <p:cNvPr id="7" name="ZoneTexte 6"/>
          <p:cNvSpPr txBox="1"/>
          <p:nvPr>
            <p:custDataLst>
              <p:tags r:id="rId4"/>
            </p:custDataLst>
          </p:nvPr>
        </p:nvSpPr>
        <p:spPr>
          <a:xfrm>
            <a:off x="347134" y="8538044"/>
            <a:ext cx="3031066" cy="276999"/>
          </a:xfrm>
          <a:prstGeom prst="rect">
            <a:avLst/>
          </a:prstGeom>
          <a:noFill/>
        </p:spPr>
        <p:txBody>
          <a:bodyPr wrap="square" rtlCol="0">
            <a:spAutoFit/>
          </a:bodyPr>
          <a:lstStyle/>
          <a:p>
            <a:r>
              <a:rPr lang="fr-FR" sz="1200" dirty="0"/>
              <a:t>Source : Pour un </a:t>
            </a:r>
            <a:r>
              <a:rPr lang="fr-FR" sz="1200" dirty="0" err="1"/>
              <a:t>Montréal-nord</a:t>
            </a:r>
            <a:r>
              <a:rPr lang="fr-FR" sz="1200" dirty="0"/>
              <a:t> scientifique</a:t>
            </a:r>
          </a:p>
        </p:txBody>
      </p:sp>
    </p:spTree>
    <p:extLst>
      <p:ext uri="{BB962C8B-B14F-4D97-AF65-F5344CB8AC3E}">
        <p14:creationId xmlns:p14="http://schemas.microsoft.com/office/powerpoint/2010/main" val="3366566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6" name="ZoneTexte 5"/>
          <p:cNvSpPr txBox="1"/>
          <p:nvPr>
            <p:custDataLst>
              <p:tags r:id="rId2"/>
            </p:custDataLst>
          </p:nvPr>
        </p:nvSpPr>
        <p:spPr>
          <a:xfrm>
            <a:off x="230894" y="1287466"/>
            <a:ext cx="6393991" cy="461665"/>
          </a:xfrm>
          <a:prstGeom prst="rect">
            <a:avLst/>
          </a:prstGeom>
          <a:noFill/>
        </p:spPr>
        <p:txBody>
          <a:bodyPr wrap="square" rtlCol="0">
            <a:spAutoFit/>
          </a:bodyPr>
          <a:lstStyle/>
          <a:p>
            <a:pPr algn="ctr"/>
            <a:r>
              <a:rPr lang="fr-FR" sz="2400" b="1" dirty="0"/>
              <a:t>Qu’est-ce qu’il y a sur le tableau ?</a:t>
            </a:r>
          </a:p>
        </p:txBody>
      </p:sp>
      <p:pic>
        <p:nvPicPr>
          <p:cNvPr id="7" name="Image 6" descr="progression 3.JPG"/>
          <p:cNvPicPr>
            <a:picLocks noChangeAspect="1"/>
          </p:cNvPicPr>
          <p:nvPr>
            <p:custDataLst>
              <p:tags r:id="rId3"/>
            </p:custDataLst>
          </p:nvPr>
        </p:nvPicPr>
        <p:blipFill>
          <a:blip r:embed="rId7"/>
          <a:stretch>
            <a:fillRect/>
          </a:stretch>
        </p:blipFill>
        <p:spPr>
          <a:xfrm>
            <a:off x="230894" y="2267914"/>
            <a:ext cx="6393991" cy="4793695"/>
          </a:xfrm>
          <a:prstGeom prst="rect">
            <a:avLst/>
          </a:prstGeom>
        </p:spPr>
      </p:pic>
      <p:sp>
        <p:nvSpPr>
          <p:cNvPr id="5" name="ZoneTexte 4"/>
          <p:cNvSpPr txBox="1"/>
          <p:nvPr>
            <p:custDataLst>
              <p:tags r:id="rId4"/>
            </p:custDataLst>
          </p:nvPr>
        </p:nvSpPr>
        <p:spPr>
          <a:xfrm>
            <a:off x="347134" y="8538044"/>
            <a:ext cx="3031066" cy="276999"/>
          </a:xfrm>
          <a:prstGeom prst="rect">
            <a:avLst/>
          </a:prstGeom>
          <a:noFill/>
        </p:spPr>
        <p:txBody>
          <a:bodyPr wrap="square" rtlCol="0">
            <a:spAutoFit/>
          </a:bodyPr>
          <a:lstStyle/>
          <a:p>
            <a:r>
              <a:rPr lang="fr-FR" sz="1200" dirty="0"/>
              <a:t>Source : Pour un </a:t>
            </a:r>
            <a:r>
              <a:rPr lang="fr-FR" sz="1200" dirty="0" err="1"/>
              <a:t>Montréal-nord</a:t>
            </a:r>
            <a:r>
              <a:rPr lang="fr-FR" sz="1200" dirty="0"/>
              <a:t> scientifique</a:t>
            </a:r>
          </a:p>
        </p:txBody>
      </p:sp>
    </p:spTree>
    <p:extLst>
      <p:ext uri="{BB962C8B-B14F-4D97-AF65-F5344CB8AC3E}">
        <p14:creationId xmlns:p14="http://schemas.microsoft.com/office/powerpoint/2010/main" val="3366566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6" name="ZoneTexte 5"/>
          <p:cNvSpPr txBox="1"/>
          <p:nvPr>
            <p:custDataLst>
              <p:tags r:id="rId2"/>
            </p:custDataLst>
          </p:nvPr>
        </p:nvSpPr>
        <p:spPr>
          <a:xfrm>
            <a:off x="230894" y="1287466"/>
            <a:ext cx="6393991" cy="461665"/>
          </a:xfrm>
          <a:prstGeom prst="rect">
            <a:avLst/>
          </a:prstGeom>
          <a:noFill/>
        </p:spPr>
        <p:txBody>
          <a:bodyPr wrap="square" rtlCol="0">
            <a:spAutoFit/>
          </a:bodyPr>
          <a:lstStyle/>
          <a:p>
            <a:pPr algn="ctr"/>
            <a:r>
              <a:rPr lang="fr-FR" sz="2400" b="1" dirty="0"/>
              <a:t>Qu’est-ce qu’il y a sur le tableau ?</a:t>
            </a:r>
          </a:p>
        </p:txBody>
      </p:sp>
      <p:pic>
        <p:nvPicPr>
          <p:cNvPr id="5" name="Image 4" descr="progression 4.JPG"/>
          <p:cNvPicPr>
            <a:picLocks noChangeAspect="1"/>
          </p:cNvPicPr>
          <p:nvPr>
            <p:custDataLst>
              <p:tags r:id="rId3"/>
            </p:custDataLst>
          </p:nvPr>
        </p:nvPicPr>
        <p:blipFill>
          <a:blip r:embed="rId7"/>
          <a:stretch>
            <a:fillRect/>
          </a:stretch>
        </p:blipFill>
        <p:spPr>
          <a:xfrm>
            <a:off x="230895" y="2179014"/>
            <a:ext cx="6393992" cy="4793695"/>
          </a:xfrm>
          <a:prstGeom prst="rect">
            <a:avLst/>
          </a:prstGeom>
        </p:spPr>
      </p:pic>
      <p:sp>
        <p:nvSpPr>
          <p:cNvPr id="7" name="ZoneTexte 6"/>
          <p:cNvSpPr txBox="1"/>
          <p:nvPr>
            <p:custDataLst>
              <p:tags r:id="rId4"/>
            </p:custDataLst>
          </p:nvPr>
        </p:nvSpPr>
        <p:spPr>
          <a:xfrm>
            <a:off x="347134" y="8538044"/>
            <a:ext cx="3031066" cy="276999"/>
          </a:xfrm>
          <a:prstGeom prst="rect">
            <a:avLst/>
          </a:prstGeom>
          <a:noFill/>
        </p:spPr>
        <p:txBody>
          <a:bodyPr wrap="square" rtlCol="0">
            <a:spAutoFit/>
          </a:bodyPr>
          <a:lstStyle/>
          <a:p>
            <a:r>
              <a:rPr lang="fr-FR" sz="1200" dirty="0"/>
              <a:t>Source : Pour un </a:t>
            </a:r>
            <a:r>
              <a:rPr lang="fr-FR" sz="1200" dirty="0" err="1"/>
              <a:t>Montréal-nord</a:t>
            </a:r>
            <a:r>
              <a:rPr lang="fr-FR" sz="1200" dirty="0"/>
              <a:t> scientifique</a:t>
            </a:r>
          </a:p>
        </p:txBody>
      </p:sp>
    </p:spTree>
    <p:extLst>
      <p:ext uri="{BB962C8B-B14F-4D97-AF65-F5344CB8AC3E}">
        <p14:creationId xmlns:p14="http://schemas.microsoft.com/office/powerpoint/2010/main" val="3366566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6" name="ZoneTexte 5"/>
          <p:cNvSpPr txBox="1"/>
          <p:nvPr>
            <p:custDataLst>
              <p:tags r:id="rId2"/>
            </p:custDataLst>
          </p:nvPr>
        </p:nvSpPr>
        <p:spPr>
          <a:xfrm>
            <a:off x="230894" y="1287466"/>
            <a:ext cx="6393991" cy="461665"/>
          </a:xfrm>
          <a:prstGeom prst="rect">
            <a:avLst/>
          </a:prstGeom>
          <a:noFill/>
        </p:spPr>
        <p:txBody>
          <a:bodyPr wrap="square" rtlCol="0">
            <a:spAutoFit/>
          </a:bodyPr>
          <a:lstStyle/>
          <a:p>
            <a:pPr algn="ctr"/>
            <a:r>
              <a:rPr lang="fr-FR" sz="2400" b="1" dirty="0"/>
              <a:t>C’est le chiffre 5 !</a:t>
            </a:r>
          </a:p>
        </p:txBody>
      </p:sp>
      <p:pic>
        <p:nvPicPr>
          <p:cNvPr id="7" name="Image 6" descr="progression 5.JPG"/>
          <p:cNvPicPr>
            <a:picLocks noChangeAspect="1"/>
          </p:cNvPicPr>
          <p:nvPr>
            <p:custDataLst>
              <p:tags r:id="rId3"/>
            </p:custDataLst>
          </p:nvPr>
        </p:nvPicPr>
        <p:blipFill>
          <a:blip r:embed="rId7"/>
          <a:stretch>
            <a:fillRect/>
          </a:stretch>
        </p:blipFill>
        <p:spPr>
          <a:xfrm>
            <a:off x="230895" y="2145890"/>
            <a:ext cx="6393992" cy="4793695"/>
          </a:xfrm>
          <a:prstGeom prst="rect">
            <a:avLst/>
          </a:prstGeom>
        </p:spPr>
      </p:pic>
      <p:sp>
        <p:nvSpPr>
          <p:cNvPr id="5" name="ZoneTexte 4"/>
          <p:cNvSpPr txBox="1"/>
          <p:nvPr>
            <p:custDataLst>
              <p:tags r:id="rId4"/>
            </p:custDataLst>
          </p:nvPr>
        </p:nvSpPr>
        <p:spPr>
          <a:xfrm>
            <a:off x="347134" y="8538044"/>
            <a:ext cx="3031066" cy="276999"/>
          </a:xfrm>
          <a:prstGeom prst="rect">
            <a:avLst/>
          </a:prstGeom>
          <a:noFill/>
        </p:spPr>
        <p:txBody>
          <a:bodyPr wrap="square" rtlCol="0">
            <a:spAutoFit/>
          </a:bodyPr>
          <a:lstStyle/>
          <a:p>
            <a:r>
              <a:rPr lang="fr-FR" sz="1200" dirty="0"/>
              <a:t>Source : Pour un </a:t>
            </a:r>
            <a:r>
              <a:rPr lang="fr-FR" sz="1200" dirty="0" err="1"/>
              <a:t>Montréal-nord</a:t>
            </a:r>
            <a:r>
              <a:rPr lang="fr-FR" sz="1200" dirty="0"/>
              <a:t> scientifique</a:t>
            </a:r>
          </a:p>
        </p:txBody>
      </p:sp>
    </p:spTree>
    <p:extLst>
      <p:ext uri="{BB962C8B-B14F-4D97-AF65-F5344CB8AC3E}">
        <p14:creationId xmlns:p14="http://schemas.microsoft.com/office/powerpoint/2010/main" val="3366566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feuille blanche zoom crop.jpg"/>
          <p:cNvPicPr>
            <a:picLocks noChangeAspect="1"/>
          </p:cNvPicPr>
          <p:nvPr>
            <p:custDataLst>
              <p:tags r:id="rId1"/>
            </p:custDataLst>
          </p:nvPr>
        </p:nvPicPr>
        <p:blipFill>
          <a:blip r:embed="rId7"/>
          <a:stretch>
            <a:fillRect/>
          </a:stretch>
        </p:blipFill>
        <p:spPr>
          <a:xfrm>
            <a:off x="797498" y="4610430"/>
            <a:ext cx="6060502" cy="4533570"/>
          </a:xfrm>
          <a:prstGeom prst="rect">
            <a:avLst/>
          </a:prstGeom>
        </p:spPr>
      </p:pic>
      <p:pic>
        <p:nvPicPr>
          <p:cNvPr id="6" name="Image 5" descr="feuille blanche loin.JPG"/>
          <p:cNvPicPr>
            <a:picLocks noChangeAspect="1"/>
          </p:cNvPicPr>
          <p:nvPr>
            <p:custDataLst>
              <p:tags r:id="rId2"/>
            </p:custDataLst>
          </p:nvPr>
        </p:nvPicPr>
        <p:blipFill>
          <a:blip r:embed="rId8"/>
          <a:stretch>
            <a:fillRect/>
          </a:stretch>
        </p:blipFill>
        <p:spPr>
          <a:xfrm>
            <a:off x="0" y="0"/>
            <a:ext cx="6071592" cy="4551986"/>
          </a:xfrm>
          <a:prstGeom prst="rect">
            <a:avLst/>
          </a:prstGeom>
        </p:spPr>
      </p:pic>
      <p:sp>
        <p:nvSpPr>
          <p:cNvPr id="8" name="ZoneTexte 7"/>
          <p:cNvSpPr txBox="1"/>
          <p:nvPr>
            <p:custDataLst>
              <p:tags r:id="rId3"/>
            </p:custDataLst>
          </p:nvPr>
        </p:nvSpPr>
        <p:spPr>
          <a:xfrm>
            <a:off x="0" y="260172"/>
            <a:ext cx="3630953" cy="1200328"/>
          </a:xfrm>
          <a:prstGeom prst="rect">
            <a:avLst/>
          </a:prstGeom>
          <a:noFill/>
        </p:spPr>
        <p:txBody>
          <a:bodyPr wrap="square" rtlCol="0">
            <a:spAutoFit/>
          </a:bodyPr>
          <a:lstStyle/>
          <a:p>
            <a:r>
              <a:rPr lang="fr-FR" sz="2400" dirty="0"/>
              <a:t>En haut et en bas, une feuille de papier blanc sur un tableau vert</a:t>
            </a:r>
          </a:p>
        </p:txBody>
      </p:sp>
      <p:sp>
        <p:nvSpPr>
          <p:cNvPr id="7" name="ZoneTexte 6"/>
          <p:cNvSpPr txBox="1"/>
          <p:nvPr>
            <p:custDataLst>
              <p:tags r:id="rId4"/>
            </p:custDataLst>
          </p:nvPr>
        </p:nvSpPr>
        <p:spPr>
          <a:xfrm>
            <a:off x="347134" y="8815043"/>
            <a:ext cx="3031066" cy="276999"/>
          </a:xfrm>
          <a:prstGeom prst="rect">
            <a:avLst/>
          </a:prstGeom>
          <a:noFill/>
        </p:spPr>
        <p:txBody>
          <a:bodyPr wrap="square" rtlCol="0">
            <a:spAutoFit/>
          </a:bodyPr>
          <a:lstStyle/>
          <a:p>
            <a:r>
              <a:rPr lang="fr-FR" sz="1200" dirty="0"/>
              <a:t>Source : Pour un </a:t>
            </a:r>
            <a:r>
              <a:rPr lang="fr-FR" sz="1200" dirty="0" err="1"/>
              <a:t>Montréal-nord</a:t>
            </a:r>
            <a:r>
              <a:rPr lang="fr-FR" sz="1200" dirty="0"/>
              <a:t> scientifique</a:t>
            </a:r>
          </a:p>
        </p:txBody>
      </p:sp>
    </p:spTree>
    <p:extLst>
      <p:ext uri="{BB962C8B-B14F-4D97-AF65-F5344CB8AC3E}">
        <p14:creationId xmlns:p14="http://schemas.microsoft.com/office/powerpoint/2010/main" val="336656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feuille blanche zoom crop.jpg"/>
          <p:cNvPicPr>
            <a:picLocks noChangeAspect="1"/>
          </p:cNvPicPr>
          <p:nvPr>
            <p:custDataLst>
              <p:tags r:id="rId1"/>
            </p:custDataLst>
          </p:nvPr>
        </p:nvPicPr>
        <p:blipFill>
          <a:blip r:embed="rId7"/>
          <a:stretch>
            <a:fillRect/>
          </a:stretch>
        </p:blipFill>
        <p:spPr>
          <a:xfrm>
            <a:off x="412751" y="0"/>
            <a:ext cx="6060502" cy="4533570"/>
          </a:xfrm>
          <a:prstGeom prst="rect">
            <a:avLst/>
          </a:prstGeom>
        </p:spPr>
      </p:pic>
      <p:pic>
        <p:nvPicPr>
          <p:cNvPr id="8" name="Image 7" descr="tableau blanc.JPG"/>
          <p:cNvPicPr>
            <a:picLocks noChangeAspect="1"/>
          </p:cNvPicPr>
          <p:nvPr>
            <p:custDataLst>
              <p:tags r:id="rId2"/>
            </p:custDataLst>
          </p:nvPr>
        </p:nvPicPr>
        <p:blipFill>
          <a:blip r:embed="rId8"/>
          <a:stretch>
            <a:fillRect/>
          </a:stretch>
        </p:blipFill>
        <p:spPr>
          <a:xfrm>
            <a:off x="412751" y="4600329"/>
            <a:ext cx="6060502" cy="4543671"/>
          </a:xfrm>
          <a:prstGeom prst="rect">
            <a:avLst/>
          </a:prstGeom>
        </p:spPr>
      </p:pic>
      <p:sp>
        <p:nvSpPr>
          <p:cNvPr id="9" name="ZoneTexte 8"/>
          <p:cNvSpPr txBox="1"/>
          <p:nvPr>
            <p:custDataLst>
              <p:tags r:id="rId3"/>
            </p:custDataLst>
          </p:nvPr>
        </p:nvSpPr>
        <p:spPr>
          <a:xfrm>
            <a:off x="0" y="4387672"/>
            <a:ext cx="6858000" cy="369332"/>
          </a:xfrm>
          <a:prstGeom prst="rect">
            <a:avLst/>
          </a:prstGeom>
          <a:noFill/>
        </p:spPr>
        <p:txBody>
          <a:bodyPr wrap="square" rtlCol="0">
            <a:spAutoFit/>
          </a:bodyPr>
          <a:lstStyle/>
          <a:p>
            <a:pPr algn="ctr"/>
            <a:r>
              <a:rPr lang="fr-FR" dirty="0"/>
              <a:t>Qu’est-ce qui semble plus gros : la feuille de papier ou le tableau blanc ?</a:t>
            </a:r>
          </a:p>
        </p:txBody>
      </p:sp>
      <p:sp>
        <p:nvSpPr>
          <p:cNvPr id="5" name="ZoneTexte 4"/>
          <p:cNvSpPr txBox="1"/>
          <p:nvPr>
            <p:custDataLst>
              <p:tags r:id="rId4"/>
            </p:custDataLst>
          </p:nvPr>
        </p:nvSpPr>
        <p:spPr>
          <a:xfrm>
            <a:off x="347134" y="8815043"/>
            <a:ext cx="3031066" cy="276999"/>
          </a:xfrm>
          <a:prstGeom prst="rect">
            <a:avLst/>
          </a:prstGeom>
          <a:noFill/>
        </p:spPr>
        <p:txBody>
          <a:bodyPr wrap="square" rtlCol="0">
            <a:spAutoFit/>
          </a:bodyPr>
          <a:lstStyle/>
          <a:p>
            <a:r>
              <a:rPr lang="fr-FR" sz="1200" dirty="0"/>
              <a:t>Source : Pour un </a:t>
            </a:r>
            <a:r>
              <a:rPr lang="fr-FR" sz="1200" dirty="0" err="1"/>
              <a:t>Montréal-nord</a:t>
            </a:r>
            <a:r>
              <a:rPr lang="fr-FR" sz="1200" dirty="0"/>
              <a:t> scientifique</a:t>
            </a:r>
          </a:p>
        </p:txBody>
      </p:sp>
    </p:spTree>
    <p:extLst>
      <p:ext uri="{BB962C8B-B14F-4D97-AF65-F5344CB8AC3E}">
        <p14:creationId xmlns:p14="http://schemas.microsoft.com/office/powerpoint/2010/main" val="336656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feuille blanche zoom_crop avec cadre.jpg"/>
          <p:cNvPicPr>
            <a:picLocks noChangeAspect="1"/>
          </p:cNvPicPr>
          <p:nvPr>
            <p:custDataLst>
              <p:tags r:id="rId1"/>
            </p:custDataLst>
          </p:nvPr>
        </p:nvPicPr>
        <p:blipFill>
          <a:blip r:embed="rId7"/>
          <a:stretch>
            <a:fillRect/>
          </a:stretch>
        </p:blipFill>
        <p:spPr>
          <a:xfrm>
            <a:off x="444502" y="0"/>
            <a:ext cx="6019800" cy="4521405"/>
          </a:xfrm>
          <a:prstGeom prst="rect">
            <a:avLst/>
          </a:prstGeom>
        </p:spPr>
      </p:pic>
      <p:pic>
        <p:nvPicPr>
          <p:cNvPr id="9" name="Image 8" descr="tableau blanc_avec cadre.jpg"/>
          <p:cNvPicPr>
            <a:picLocks noChangeAspect="1"/>
          </p:cNvPicPr>
          <p:nvPr>
            <p:custDataLst>
              <p:tags r:id="rId2"/>
            </p:custDataLst>
          </p:nvPr>
        </p:nvPicPr>
        <p:blipFill>
          <a:blip r:embed="rId8"/>
          <a:stretch>
            <a:fillRect/>
          </a:stretch>
        </p:blipFill>
        <p:spPr>
          <a:xfrm>
            <a:off x="444502" y="4630842"/>
            <a:ext cx="6019800" cy="4513157"/>
          </a:xfrm>
          <a:prstGeom prst="rect">
            <a:avLst/>
          </a:prstGeom>
        </p:spPr>
      </p:pic>
      <p:sp>
        <p:nvSpPr>
          <p:cNvPr id="10" name="ZoneTexte 9"/>
          <p:cNvSpPr txBox="1"/>
          <p:nvPr>
            <p:custDataLst>
              <p:tags r:id="rId3"/>
            </p:custDataLst>
          </p:nvPr>
        </p:nvSpPr>
        <p:spPr>
          <a:xfrm>
            <a:off x="0" y="4387672"/>
            <a:ext cx="6858000" cy="369332"/>
          </a:xfrm>
          <a:prstGeom prst="rect">
            <a:avLst/>
          </a:prstGeom>
          <a:noFill/>
        </p:spPr>
        <p:txBody>
          <a:bodyPr wrap="square" rtlCol="0">
            <a:spAutoFit/>
          </a:bodyPr>
          <a:lstStyle/>
          <a:p>
            <a:pPr algn="ctr"/>
            <a:r>
              <a:rPr lang="fr-FR" dirty="0"/>
              <a:t>Pourtant, la feuille de papier est plus petite que le tableau blanc </a:t>
            </a:r>
            <a:r>
              <a:rPr lang="fr-FR" sz="1600" dirty="0"/>
              <a:t>!</a:t>
            </a:r>
          </a:p>
        </p:txBody>
      </p:sp>
      <p:sp>
        <p:nvSpPr>
          <p:cNvPr id="6" name="ZoneTexte 5"/>
          <p:cNvSpPr txBox="1"/>
          <p:nvPr>
            <p:custDataLst>
              <p:tags r:id="rId4"/>
            </p:custDataLst>
          </p:nvPr>
        </p:nvSpPr>
        <p:spPr>
          <a:xfrm>
            <a:off x="347134" y="8676543"/>
            <a:ext cx="3031066" cy="276999"/>
          </a:xfrm>
          <a:prstGeom prst="rect">
            <a:avLst/>
          </a:prstGeom>
          <a:noFill/>
        </p:spPr>
        <p:txBody>
          <a:bodyPr wrap="square" rtlCol="0">
            <a:spAutoFit/>
          </a:bodyPr>
          <a:lstStyle/>
          <a:p>
            <a:r>
              <a:rPr lang="fr-FR" sz="1200" dirty="0"/>
              <a:t>Source : Pour un </a:t>
            </a:r>
            <a:r>
              <a:rPr lang="fr-FR" sz="1200" dirty="0" err="1"/>
              <a:t>Montréal-nord</a:t>
            </a:r>
            <a:r>
              <a:rPr lang="fr-FR" sz="1200" dirty="0"/>
              <a:t> scientifique</a:t>
            </a:r>
          </a:p>
        </p:txBody>
      </p:sp>
    </p:spTree>
    <p:extLst>
      <p:ext uri="{BB962C8B-B14F-4D97-AF65-F5344CB8AC3E}">
        <p14:creationId xmlns:p14="http://schemas.microsoft.com/office/powerpoint/2010/main" val="3366566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3" name="ZoneTexte 2"/>
          <p:cNvSpPr txBox="1"/>
          <p:nvPr>
            <p:custDataLst>
              <p:tags r:id="rId2"/>
            </p:custDataLst>
          </p:nvPr>
        </p:nvSpPr>
        <p:spPr>
          <a:xfrm>
            <a:off x="230894" y="1689229"/>
            <a:ext cx="6393992" cy="2585323"/>
          </a:xfrm>
          <a:prstGeom prst="rect">
            <a:avLst/>
          </a:prstGeom>
          <a:noFill/>
        </p:spPr>
        <p:txBody>
          <a:bodyPr wrap="square" rtlCol="0">
            <a:spAutoFit/>
          </a:bodyPr>
          <a:lstStyle/>
          <a:p>
            <a:pPr algn="ctr"/>
            <a:r>
              <a:rPr lang="fr-FR" sz="5400" dirty="0"/>
              <a:t>Diapositive suivante :</a:t>
            </a:r>
          </a:p>
          <a:p>
            <a:pPr algn="ctr"/>
            <a:endParaRPr lang="fr-FR" sz="5400" dirty="0"/>
          </a:p>
          <a:p>
            <a:pPr algn="ctr"/>
            <a:r>
              <a:rPr lang="fr-FR" sz="5400" dirty="0"/>
              <a:t>Le système solaire</a:t>
            </a:r>
            <a:endParaRPr lang="fr-FR" sz="2800" dirty="0"/>
          </a:p>
        </p:txBody>
      </p:sp>
    </p:spTree>
    <p:extLst>
      <p:ext uri="{BB962C8B-B14F-4D97-AF65-F5344CB8AC3E}">
        <p14:creationId xmlns:p14="http://schemas.microsoft.com/office/powerpoint/2010/main" val="3366566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Desktop\size_planets.jpg"/>
          <p:cNvPicPr>
            <a:picLocks noChangeAspect="1" noChangeArrowheads="1"/>
          </p:cNvPicPr>
          <p:nvPr>
            <p:custDataLst>
              <p:tags r:id="rId1"/>
            </p:custDataLst>
          </p:nvPr>
        </p:nvPicPr>
        <p:blipFill>
          <a:blip r:embed="rId8"/>
          <a:srcRect/>
          <a:stretch>
            <a:fillRect/>
          </a:stretch>
        </p:blipFill>
        <p:spPr bwMode="auto">
          <a:xfrm>
            <a:off x="0" y="5291138"/>
            <a:ext cx="6849533" cy="3852862"/>
          </a:xfrm>
          <a:prstGeom prst="rect">
            <a:avLst/>
          </a:prstGeom>
          <a:noFill/>
        </p:spPr>
      </p:pic>
      <p:sp>
        <p:nvSpPr>
          <p:cNvPr id="8" name="ZoneTexte 7"/>
          <p:cNvSpPr txBox="1"/>
          <p:nvPr>
            <p:custDataLst>
              <p:tags r:id="rId2"/>
            </p:custDataLst>
          </p:nvPr>
        </p:nvSpPr>
        <p:spPr>
          <a:xfrm>
            <a:off x="8467" y="0"/>
            <a:ext cx="6849533" cy="1569660"/>
          </a:xfrm>
          <a:prstGeom prst="rect">
            <a:avLst/>
          </a:prstGeom>
          <a:noFill/>
        </p:spPr>
        <p:txBody>
          <a:bodyPr wrap="square" rtlCol="0">
            <a:spAutoFit/>
          </a:bodyPr>
          <a:lstStyle/>
          <a:p>
            <a:pPr algn="ctr"/>
            <a:r>
              <a:rPr lang="fr-CA" sz="7200" dirty="0"/>
              <a:t>Le système solaire</a:t>
            </a:r>
          </a:p>
          <a:p>
            <a:pPr algn="ctr"/>
            <a:r>
              <a:rPr lang="fr-CA" sz="2400" dirty="0"/>
              <a:t>Tailles relatives et positions des différentes planètes</a:t>
            </a:r>
            <a:endParaRPr lang="en-US" sz="2400" dirty="0"/>
          </a:p>
        </p:txBody>
      </p:sp>
      <p:sp>
        <p:nvSpPr>
          <p:cNvPr id="7" name="ZoneTexte 6"/>
          <p:cNvSpPr txBox="1"/>
          <p:nvPr>
            <p:custDataLst>
              <p:tags r:id="rId3"/>
            </p:custDataLst>
          </p:nvPr>
        </p:nvSpPr>
        <p:spPr>
          <a:xfrm>
            <a:off x="0" y="8857476"/>
            <a:ext cx="3031066" cy="276999"/>
          </a:xfrm>
          <a:prstGeom prst="rect">
            <a:avLst/>
          </a:prstGeom>
          <a:noFill/>
        </p:spPr>
        <p:txBody>
          <a:bodyPr wrap="square" rtlCol="0">
            <a:spAutoFit/>
          </a:bodyPr>
          <a:lstStyle/>
          <a:p>
            <a:r>
              <a:rPr lang="fr-FR" sz="1200" dirty="0"/>
              <a:t>Source : lesud.com</a:t>
            </a:r>
          </a:p>
        </p:txBody>
      </p:sp>
      <p:sp>
        <p:nvSpPr>
          <p:cNvPr id="9" name="ZoneTexte 8"/>
          <p:cNvSpPr txBox="1"/>
          <p:nvPr>
            <p:custDataLst>
              <p:tags r:id="rId4"/>
            </p:custDataLst>
          </p:nvPr>
        </p:nvSpPr>
        <p:spPr>
          <a:xfrm>
            <a:off x="8467" y="4325261"/>
            <a:ext cx="6849533" cy="830997"/>
          </a:xfrm>
          <a:prstGeom prst="rect">
            <a:avLst/>
          </a:prstGeom>
          <a:noFill/>
        </p:spPr>
        <p:txBody>
          <a:bodyPr wrap="square" rtlCol="0">
            <a:spAutoFit/>
          </a:bodyPr>
          <a:lstStyle/>
          <a:p>
            <a:pPr algn="just"/>
            <a:r>
              <a:rPr lang="fr-FR" sz="1600" dirty="0">
                <a:latin typeface="Times New Roman" pitchFamily="18" charset="0"/>
                <a:cs typeface="Times New Roman" pitchFamily="18" charset="0"/>
              </a:rPr>
              <a:t>N.b. Les distances entre les planètes et le Soleil ne correspondent pas du tout. En réalité, ils sont tellement éloignés les uns des autres qu’il serait impossible de les voir tous sur la même image. (Source photo : wiki)</a:t>
            </a:r>
          </a:p>
        </p:txBody>
      </p:sp>
      <p:pic>
        <p:nvPicPr>
          <p:cNvPr id="1027" name="Picture 3" descr="C:\Documents and Settings\Administrator\Desktop\système solaire.JPG"/>
          <p:cNvPicPr>
            <a:picLocks noChangeAspect="1" noChangeArrowheads="1"/>
          </p:cNvPicPr>
          <p:nvPr>
            <p:custDataLst>
              <p:tags r:id="rId5"/>
            </p:custDataLst>
          </p:nvPr>
        </p:nvPicPr>
        <p:blipFill>
          <a:blip r:embed="rId9"/>
          <a:srcRect/>
          <a:stretch>
            <a:fillRect/>
          </a:stretch>
        </p:blipFill>
        <p:spPr bwMode="auto">
          <a:xfrm>
            <a:off x="689199" y="1656673"/>
            <a:ext cx="5382914" cy="2697616"/>
          </a:xfrm>
          <a:prstGeom prst="rect">
            <a:avLst/>
          </a:prstGeom>
          <a:noFill/>
        </p:spPr>
      </p:pic>
    </p:spTree>
    <p:extLst>
      <p:ext uri="{BB962C8B-B14F-4D97-AF65-F5344CB8AC3E}">
        <p14:creationId xmlns:p14="http://schemas.microsoft.com/office/powerpoint/2010/main" val="336656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03279" y="353277"/>
            <a:ext cx="4625596" cy="871396"/>
          </a:xfrm>
        </p:spPr>
        <p:txBody>
          <a:bodyPr/>
          <a:lstStyle/>
          <a:p>
            <a:pPr algn="l"/>
            <a:r>
              <a:rPr lang="en-US" sz="4000" dirty="0"/>
              <a:t>Résumé des </a:t>
            </a:r>
            <a:r>
              <a:rPr lang="en-US" sz="4000" dirty="0" err="1"/>
              <a:t>activités</a:t>
            </a:r>
            <a:endParaRPr lang="en-US" sz="4000" dirty="0"/>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4</a:t>
            </a:fld>
            <a:endParaRPr lang="en-US"/>
          </a:p>
        </p:txBody>
      </p:sp>
      <p:graphicFrame>
        <p:nvGraphicFramePr>
          <p:cNvPr id="3" name="Tableau 2"/>
          <p:cNvGraphicFramePr>
            <a:graphicFrameLocks noGrp="1"/>
          </p:cNvGraphicFramePr>
          <p:nvPr>
            <p:custDataLst>
              <p:tags r:id="rId3"/>
            </p:custDataLst>
            <p:extLst>
              <p:ext uri="{D42A27DB-BD31-4B8C-83A1-F6EECF244321}">
                <p14:modId xmlns:p14="http://schemas.microsoft.com/office/powerpoint/2010/main" val="1286647328"/>
              </p:ext>
            </p:extLst>
          </p:nvPr>
        </p:nvGraphicFramePr>
        <p:xfrm>
          <a:off x="62638" y="2120521"/>
          <a:ext cx="6690695" cy="4173080"/>
        </p:xfrm>
        <a:graphic>
          <a:graphicData uri="http://schemas.openxmlformats.org/drawingml/2006/table">
            <a:tbl>
              <a:tblPr firstRow="1" bandRow="1">
                <a:tableStyleId>{5C22544A-7EE6-4342-B048-85BDC9FD1C3A}</a:tableStyleId>
              </a:tblPr>
              <a:tblGrid>
                <a:gridCol w="1718538">
                  <a:extLst>
                    <a:ext uri="{9D8B030D-6E8A-4147-A177-3AD203B41FA5}">
                      <a16:colId xmlns:a16="http://schemas.microsoft.com/office/drawing/2014/main" val="20000"/>
                    </a:ext>
                  </a:extLst>
                </a:gridCol>
                <a:gridCol w="3718672">
                  <a:extLst>
                    <a:ext uri="{9D8B030D-6E8A-4147-A177-3AD203B41FA5}">
                      <a16:colId xmlns:a16="http://schemas.microsoft.com/office/drawing/2014/main" val="20001"/>
                    </a:ext>
                  </a:extLst>
                </a:gridCol>
                <a:gridCol w="1253485">
                  <a:extLst>
                    <a:ext uri="{9D8B030D-6E8A-4147-A177-3AD203B41FA5}">
                      <a16:colId xmlns:a16="http://schemas.microsoft.com/office/drawing/2014/main" val="20002"/>
                    </a:ext>
                  </a:extLst>
                </a:gridCol>
              </a:tblGrid>
              <a:tr h="378320">
                <a:tc>
                  <a:txBody>
                    <a:bodyPr/>
                    <a:lstStyle/>
                    <a:p>
                      <a:pPr algn="ctr"/>
                      <a:r>
                        <a:rPr lang="fr-CA" dirty="0"/>
                        <a:t>Activité</a:t>
                      </a:r>
                    </a:p>
                  </a:txBody>
                  <a:tcPr/>
                </a:tc>
                <a:tc>
                  <a:txBody>
                    <a:bodyPr/>
                    <a:lstStyle/>
                    <a:p>
                      <a:pPr algn="ctr"/>
                      <a:r>
                        <a:rPr lang="fr-CA" dirty="0"/>
                        <a:t>Description</a:t>
                      </a:r>
                    </a:p>
                  </a:txBody>
                  <a:tcPr/>
                </a:tc>
                <a:tc>
                  <a:txBody>
                    <a:bodyPr/>
                    <a:lstStyle/>
                    <a:p>
                      <a:pPr algn="ctr"/>
                      <a:r>
                        <a:rPr lang="fr-CA" dirty="0"/>
                        <a:t>Durée</a:t>
                      </a:r>
                    </a:p>
                  </a:txBody>
                  <a:tcPr/>
                </a:tc>
                <a:extLst>
                  <a:ext uri="{0D108BD9-81ED-4DB2-BD59-A6C34878D82A}">
                    <a16:rowId xmlns:a16="http://schemas.microsoft.com/office/drawing/2014/main" val="10000"/>
                  </a:ext>
                </a:extLst>
              </a:tr>
              <a:tr h="370840">
                <a:tc gridSpan="3">
                  <a:txBody>
                    <a:bodyPr/>
                    <a:lstStyle/>
                    <a:p>
                      <a:pPr algn="ctr"/>
                      <a:r>
                        <a:rPr lang="fr-CA" sz="1400" b="1" dirty="0"/>
                        <a:t>Thème 3 : Le</a:t>
                      </a:r>
                      <a:r>
                        <a:rPr lang="fr-CA" sz="1400" b="1" baseline="0" dirty="0"/>
                        <a:t> soleil</a:t>
                      </a:r>
                      <a:endParaRPr lang="fr-CA" sz="1400" b="1" dirty="0"/>
                    </a:p>
                  </a:txBody>
                  <a:tcPr anchor="ctr"/>
                </a:tc>
                <a:tc hMerge="1">
                  <a:txBody>
                    <a:bodyPr/>
                    <a:lstStyle/>
                    <a:p>
                      <a:endParaRPr lang="fr-CA"/>
                    </a:p>
                  </a:txBody>
                  <a:tcPr/>
                </a:tc>
                <a:tc hMerge="1">
                  <a:txBody>
                    <a:bodyPr/>
                    <a:lstStyle/>
                    <a:p>
                      <a:endParaRPr lang="fr-CA" sz="1200" dirty="0"/>
                    </a:p>
                  </a:txBody>
                  <a:tcPr/>
                </a:tc>
                <a:extLst>
                  <a:ext uri="{0D108BD9-81ED-4DB2-BD59-A6C34878D82A}">
                    <a16:rowId xmlns:a16="http://schemas.microsoft.com/office/drawing/2014/main" val="10001"/>
                  </a:ext>
                </a:extLst>
              </a:tr>
              <a:tr h="370840">
                <a:tc>
                  <a:txBody>
                    <a:bodyPr/>
                    <a:lstStyle/>
                    <a:p>
                      <a:r>
                        <a:rPr lang="fr-CA" sz="1200" dirty="0"/>
                        <a:t>Amorce (discussion</a:t>
                      </a:r>
                      <a:r>
                        <a:rPr lang="fr-CA" sz="1200" baseline="0" dirty="0"/>
                        <a:t>)</a:t>
                      </a:r>
                      <a:endParaRPr lang="fr-CA" sz="1200" dirty="0"/>
                    </a:p>
                  </a:txBody>
                  <a:tcPr anchor="ctr"/>
                </a:tc>
                <a:tc>
                  <a:txBody>
                    <a:bodyPr/>
                    <a:lstStyle/>
                    <a:p>
                      <a:r>
                        <a:rPr lang="fr-CA" sz="1200" dirty="0"/>
                        <a:t>Les astronautes peuvent-ils aller sur le soleil ?</a:t>
                      </a:r>
                    </a:p>
                  </a:txBody>
                  <a:tcPr anchor="ctr"/>
                </a:tc>
                <a:tc>
                  <a:txBody>
                    <a:bodyPr/>
                    <a:lstStyle/>
                    <a:p>
                      <a:r>
                        <a:rPr lang="fr-CA" sz="1200" dirty="0"/>
                        <a:t>5-10 minutes</a:t>
                      </a:r>
                    </a:p>
                  </a:txBody>
                  <a:tcPr anchor="ctr"/>
                </a:tc>
                <a:extLst>
                  <a:ext uri="{0D108BD9-81ED-4DB2-BD59-A6C34878D82A}">
                    <a16:rowId xmlns:a16="http://schemas.microsoft.com/office/drawing/2014/main" val="10002"/>
                  </a:ext>
                </a:extLst>
              </a:tr>
              <a:tr h="370840">
                <a:tc>
                  <a:txBody>
                    <a:bodyPr/>
                    <a:lstStyle/>
                    <a:p>
                      <a:r>
                        <a:rPr lang="fr-CA" sz="1200" dirty="0"/>
                        <a:t>Feu vs incandescence</a:t>
                      </a:r>
                    </a:p>
                  </a:txBody>
                  <a:tcPr anchor="ctr"/>
                </a:tc>
                <a:tc>
                  <a:txBody>
                    <a:bodyPr/>
                    <a:lstStyle/>
                    <a:p>
                      <a:r>
                        <a:rPr lang="fr-CA" sz="1200" dirty="0"/>
                        <a:t>Démonstration avec bougies et ampoules</a:t>
                      </a:r>
                    </a:p>
                  </a:txBody>
                  <a:tcPr anchor="ctr"/>
                </a:tc>
                <a:tc>
                  <a:txBody>
                    <a:bodyPr/>
                    <a:lstStyle/>
                    <a:p>
                      <a:r>
                        <a:rPr lang="fr-CA" sz="1200" dirty="0"/>
                        <a:t>10-15 minutes</a:t>
                      </a:r>
                    </a:p>
                  </a:txBody>
                  <a:tcPr anchor="ctr"/>
                </a:tc>
                <a:extLst>
                  <a:ext uri="{0D108BD9-81ED-4DB2-BD59-A6C34878D82A}">
                    <a16:rowId xmlns:a16="http://schemas.microsoft.com/office/drawing/2014/main" val="10003"/>
                  </a:ext>
                </a:extLst>
              </a:tr>
              <a:tr h="370840">
                <a:tc>
                  <a:txBody>
                    <a:bodyPr/>
                    <a:lstStyle/>
                    <a:p>
                      <a:r>
                        <a:rPr lang="fr-CA" sz="1200" dirty="0"/>
                        <a:t>Lune vs soleil</a:t>
                      </a:r>
                    </a:p>
                  </a:txBody>
                  <a:tcPr anchor="ctr"/>
                </a:tc>
                <a:tc>
                  <a:txBody>
                    <a:bodyPr/>
                    <a:lstStyle/>
                    <a:p>
                      <a:r>
                        <a:rPr lang="fr-CA" sz="1200" dirty="0"/>
                        <a:t>La lune est-elle aussi incandescente ? Discussion + miroir</a:t>
                      </a:r>
                    </a:p>
                  </a:txBody>
                  <a:tcPr anchor="ctr"/>
                </a:tc>
                <a:tc>
                  <a:txBody>
                    <a:bodyPr/>
                    <a:lstStyle/>
                    <a:p>
                      <a:r>
                        <a:rPr lang="fr-CA" sz="1200" dirty="0"/>
                        <a:t>5 minutes</a:t>
                      </a:r>
                    </a:p>
                  </a:txBody>
                  <a:tcPr anchor="ctr"/>
                </a:tc>
                <a:extLst>
                  <a:ext uri="{0D108BD9-81ED-4DB2-BD59-A6C34878D82A}">
                    <a16:rowId xmlns:a16="http://schemas.microsoft.com/office/drawing/2014/main" val="10004"/>
                  </a:ext>
                </a:extLst>
              </a:tr>
              <a:tr h="370840">
                <a:tc>
                  <a:txBody>
                    <a:bodyPr/>
                    <a:lstStyle/>
                    <a:p>
                      <a:r>
                        <a:rPr lang="fr-CA" sz="1200" dirty="0"/>
                        <a:t>Taille de la Terre vs lune</a:t>
                      </a:r>
                    </a:p>
                  </a:txBody>
                  <a:tcPr anchor="ctr"/>
                </a:tc>
                <a:tc>
                  <a:txBody>
                    <a:bodyPr/>
                    <a:lstStyle/>
                    <a:p>
                      <a:r>
                        <a:rPr lang="fr-CA" sz="1200" dirty="0"/>
                        <a:t>Balle</a:t>
                      </a:r>
                      <a:r>
                        <a:rPr lang="fr-CA" sz="1200" baseline="0" dirty="0"/>
                        <a:t> de tennis vs bille : lequel est lequel (solution : photo)</a:t>
                      </a:r>
                      <a:endParaRPr lang="fr-CA" sz="1200" dirty="0"/>
                    </a:p>
                  </a:txBody>
                  <a:tcPr anchor="ctr"/>
                </a:tc>
                <a:tc>
                  <a:txBody>
                    <a:bodyPr/>
                    <a:lstStyle/>
                    <a:p>
                      <a:r>
                        <a:rPr lang="fr-CA" sz="1200" dirty="0"/>
                        <a:t>5 minutes</a:t>
                      </a:r>
                    </a:p>
                  </a:txBody>
                  <a:tcPr anchor="ctr"/>
                </a:tc>
                <a:extLst>
                  <a:ext uri="{0D108BD9-81ED-4DB2-BD59-A6C34878D82A}">
                    <a16:rowId xmlns:a16="http://schemas.microsoft.com/office/drawing/2014/main" val="10005"/>
                  </a:ext>
                </a:extLst>
              </a:tr>
              <a:tr h="370840">
                <a:tc>
                  <a:txBody>
                    <a:bodyPr/>
                    <a:lstStyle/>
                    <a:p>
                      <a:r>
                        <a:rPr lang="fr-CA" sz="1200" dirty="0"/>
                        <a:t>Taille  du Soleil vs Terre</a:t>
                      </a:r>
                    </a:p>
                  </a:txBody>
                  <a:tcPr anchor="ctr"/>
                </a:tc>
                <a:tc>
                  <a:txBody>
                    <a:bodyPr/>
                    <a:lstStyle/>
                    <a:p>
                      <a:r>
                        <a:rPr lang="fr-CA" sz="1200" dirty="0"/>
                        <a:t>Discussion + photo</a:t>
                      </a:r>
                    </a:p>
                  </a:txBody>
                  <a:tcPr anchor="ctr"/>
                </a:tc>
                <a:tc>
                  <a:txBody>
                    <a:bodyPr/>
                    <a:lstStyle/>
                    <a:p>
                      <a:r>
                        <a:rPr lang="fr-CA" sz="1200" dirty="0"/>
                        <a:t>5 minutes</a:t>
                      </a:r>
                    </a:p>
                  </a:txBody>
                  <a:tcPr anchor="ctr"/>
                </a:tc>
                <a:extLst>
                  <a:ext uri="{0D108BD9-81ED-4DB2-BD59-A6C34878D82A}">
                    <a16:rowId xmlns:a16="http://schemas.microsoft.com/office/drawing/2014/main" val="10006"/>
                  </a:ext>
                </a:extLst>
              </a:tr>
              <a:tr h="370840">
                <a:tc>
                  <a:txBody>
                    <a:bodyPr/>
                    <a:lstStyle/>
                    <a:p>
                      <a:r>
                        <a:rPr lang="fr-CA" sz="1200" dirty="0"/>
                        <a:t>Pourquoi le soleil semble</a:t>
                      </a:r>
                      <a:r>
                        <a:rPr lang="fr-CA" sz="1200" baseline="0" dirty="0"/>
                        <a:t> petit ?</a:t>
                      </a:r>
                      <a:endParaRPr lang="fr-CA" sz="1200" dirty="0"/>
                    </a:p>
                  </a:txBody>
                  <a:tcPr anchor="ctr"/>
                </a:tc>
                <a:tc>
                  <a:txBody>
                    <a:bodyPr/>
                    <a:lstStyle/>
                    <a:p>
                      <a:r>
                        <a:rPr lang="fr-CA" sz="1200" dirty="0"/>
                        <a:t>Discussion et solution avec jeu des photos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5-10 minutes</a:t>
                      </a:r>
                    </a:p>
                  </a:txBody>
                  <a:tcPr anchor="ctr"/>
                </a:tc>
                <a:extLst>
                  <a:ext uri="{0D108BD9-81ED-4DB2-BD59-A6C34878D82A}">
                    <a16:rowId xmlns:a16="http://schemas.microsoft.com/office/drawing/2014/main" val="10007"/>
                  </a:ext>
                </a:extLst>
              </a:tr>
              <a:tr h="370840">
                <a:tc gridSpan="3">
                  <a:txBody>
                    <a:bodyPr/>
                    <a:lstStyle/>
                    <a:p>
                      <a:pPr algn="ctr"/>
                      <a:r>
                        <a:rPr lang="fr-CA" sz="1400" b="1" dirty="0"/>
                        <a:t>Thème 4 : Les planètes du système solaire</a:t>
                      </a:r>
                    </a:p>
                  </a:txBody>
                  <a:tcPr anchor="ctr"/>
                </a:tc>
                <a:tc hMerge="1">
                  <a:txBody>
                    <a:bodyPr/>
                    <a:lstStyle/>
                    <a:p>
                      <a:endParaRPr lang="fr-CA"/>
                    </a:p>
                  </a:txBody>
                  <a:tcPr/>
                </a:tc>
                <a:tc hMerge="1">
                  <a:txBody>
                    <a:bodyPr/>
                    <a:lstStyle/>
                    <a:p>
                      <a:endParaRPr lang="fr-CA" sz="1200" dirty="0"/>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Amorce </a:t>
                      </a:r>
                    </a:p>
                  </a:txBody>
                  <a:tcPr anchor="ctr"/>
                </a:tc>
                <a:tc>
                  <a:txBody>
                    <a:bodyPr/>
                    <a:lstStyle/>
                    <a:p>
                      <a:r>
                        <a:rPr lang="fr-CA" sz="1200" dirty="0"/>
                        <a:t>C’est quoi le système solaire ? Présentation des</a:t>
                      </a:r>
                      <a:r>
                        <a:rPr lang="fr-CA" sz="1200" baseline="0" dirty="0"/>
                        <a:t> </a:t>
                      </a:r>
                      <a:r>
                        <a:rPr lang="fr-CA" sz="1200" dirty="0"/>
                        <a:t>planètes</a:t>
                      </a:r>
                    </a:p>
                  </a:txBody>
                  <a:tcPr anchor="ctr"/>
                </a:tc>
                <a:tc>
                  <a:txBody>
                    <a:bodyPr/>
                    <a:lstStyle/>
                    <a:p>
                      <a:r>
                        <a:rPr lang="fr-CA" sz="1200" dirty="0"/>
                        <a:t>5-10 minutes</a:t>
                      </a:r>
                    </a:p>
                  </a:txBody>
                  <a:tcPr anchor="ctr"/>
                </a:tc>
                <a:extLst>
                  <a:ext uri="{0D108BD9-81ED-4DB2-BD59-A6C34878D82A}">
                    <a16:rowId xmlns:a16="http://schemas.microsoft.com/office/drawing/2014/main" val="10009"/>
                  </a:ext>
                </a:extLst>
              </a:tr>
              <a:tr h="370840">
                <a:tc>
                  <a:txBody>
                    <a:bodyPr/>
                    <a:lstStyle/>
                    <a:p>
                      <a:r>
                        <a:rPr lang="fr-CA" sz="1200" dirty="0"/>
                        <a:t>Bricolage</a:t>
                      </a:r>
                    </a:p>
                  </a:txBody>
                  <a:tcPr anchor="ctr"/>
                </a:tc>
                <a:tc>
                  <a:txBody>
                    <a:bodyPr/>
                    <a:lstStyle/>
                    <a:p>
                      <a:r>
                        <a:rPr lang="fr-CA" sz="1200" dirty="0"/>
                        <a:t>Coloriage, découpage et collage</a:t>
                      </a:r>
                    </a:p>
                  </a:txBody>
                  <a:tcPr anchor="ctr"/>
                </a:tc>
                <a:tc>
                  <a:txBody>
                    <a:bodyPr/>
                    <a:lstStyle/>
                    <a:p>
                      <a:r>
                        <a:rPr lang="fr-CA" sz="1200" dirty="0"/>
                        <a:t>45-60 minutes</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32194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custDataLst>
              <p:tags r:id="rId1"/>
            </p:custDataLst>
          </p:nvPr>
        </p:nvSpPr>
        <p:spPr>
          <a:xfrm>
            <a:off x="-7470" y="8907748"/>
            <a:ext cx="3031066" cy="276999"/>
          </a:xfrm>
          <a:prstGeom prst="rect">
            <a:avLst/>
          </a:prstGeom>
          <a:noFill/>
        </p:spPr>
        <p:txBody>
          <a:bodyPr wrap="square" rtlCol="0">
            <a:spAutoFit/>
          </a:bodyPr>
          <a:lstStyle/>
          <a:p>
            <a:r>
              <a:rPr lang="fr-FR" sz="1200" dirty="0"/>
              <a:t>Source : </a:t>
            </a:r>
            <a:r>
              <a:rPr lang="fr-FR" sz="1200" dirty="0" err="1"/>
              <a:t>wikimedia</a:t>
            </a:r>
            <a:endParaRPr lang="fr-FR" sz="1200" dirty="0"/>
          </a:p>
        </p:txBody>
      </p:sp>
      <p:pic>
        <p:nvPicPr>
          <p:cNvPr id="2050" name="Picture 2" descr="C:\Documents and Settings\Administrator\Desktop\280px-Mercury_in_color_-_Prockter07_centered.jpg"/>
          <p:cNvPicPr>
            <a:picLocks noChangeAspect="1" noChangeArrowheads="1"/>
          </p:cNvPicPr>
          <p:nvPr>
            <p:custDataLst>
              <p:tags r:id="rId2"/>
            </p:custDataLst>
          </p:nvPr>
        </p:nvPicPr>
        <p:blipFill>
          <a:blip r:embed="rId37"/>
          <a:srcRect/>
          <a:stretch>
            <a:fillRect/>
          </a:stretch>
        </p:blipFill>
        <p:spPr bwMode="auto">
          <a:xfrm>
            <a:off x="0" y="0"/>
            <a:ext cx="2173573" cy="2157413"/>
          </a:xfrm>
          <a:prstGeom prst="rect">
            <a:avLst/>
          </a:prstGeom>
          <a:noFill/>
        </p:spPr>
      </p:pic>
      <p:pic>
        <p:nvPicPr>
          <p:cNvPr id="2051" name="Picture 3" descr="C:\Documents and Settings\Administrator\Desktop\Venus-real_color.jpg"/>
          <p:cNvPicPr>
            <a:picLocks noChangeAspect="1" noChangeArrowheads="1"/>
          </p:cNvPicPr>
          <p:nvPr>
            <p:custDataLst>
              <p:tags r:id="rId3"/>
            </p:custDataLst>
          </p:nvPr>
        </p:nvPicPr>
        <p:blipFill>
          <a:blip r:embed="rId38"/>
          <a:srcRect/>
          <a:stretch>
            <a:fillRect/>
          </a:stretch>
        </p:blipFill>
        <p:spPr bwMode="auto">
          <a:xfrm>
            <a:off x="4700587" y="0"/>
            <a:ext cx="2157413" cy="2157413"/>
          </a:xfrm>
          <a:prstGeom prst="rect">
            <a:avLst/>
          </a:prstGeom>
          <a:noFill/>
        </p:spPr>
      </p:pic>
      <p:pic>
        <p:nvPicPr>
          <p:cNvPr id="2054" name="Picture 6" descr="C:\Documents and Settings\Administrator\Desktop\280px-Jupiter.jpg"/>
          <p:cNvPicPr>
            <a:picLocks noChangeAspect="1" noChangeArrowheads="1"/>
          </p:cNvPicPr>
          <p:nvPr>
            <p:custDataLst>
              <p:tags r:id="rId4"/>
            </p:custDataLst>
          </p:nvPr>
        </p:nvPicPr>
        <p:blipFill>
          <a:blip r:embed="rId39"/>
          <a:srcRect/>
          <a:stretch>
            <a:fillRect/>
          </a:stretch>
        </p:blipFill>
        <p:spPr bwMode="auto">
          <a:xfrm>
            <a:off x="-7470" y="4486276"/>
            <a:ext cx="2181043" cy="2181043"/>
          </a:xfrm>
          <a:prstGeom prst="rect">
            <a:avLst/>
          </a:prstGeom>
          <a:noFill/>
        </p:spPr>
      </p:pic>
      <p:pic>
        <p:nvPicPr>
          <p:cNvPr id="2055" name="Picture 7" descr="C:\Documents and Settings\Administrator\Desktop\Saturn_during_Equinox.jpg"/>
          <p:cNvPicPr>
            <a:picLocks noChangeAspect="1" noChangeArrowheads="1"/>
          </p:cNvPicPr>
          <p:nvPr>
            <p:custDataLst>
              <p:tags r:id="rId5"/>
            </p:custDataLst>
          </p:nvPr>
        </p:nvPicPr>
        <p:blipFill>
          <a:blip r:embed="rId40"/>
          <a:srcRect/>
          <a:stretch>
            <a:fillRect/>
          </a:stretch>
        </p:blipFill>
        <p:spPr bwMode="auto">
          <a:xfrm>
            <a:off x="2382131" y="4486276"/>
            <a:ext cx="4490382" cy="2181043"/>
          </a:xfrm>
          <a:prstGeom prst="rect">
            <a:avLst/>
          </a:prstGeom>
          <a:noFill/>
        </p:spPr>
      </p:pic>
      <p:pic>
        <p:nvPicPr>
          <p:cNvPr id="2056" name="Picture 8" descr="C:\Documents and Settings\Administrator\Desktop\Uranus.jpg"/>
          <p:cNvPicPr>
            <a:picLocks noChangeAspect="1" noChangeArrowheads="1"/>
          </p:cNvPicPr>
          <p:nvPr>
            <p:custDataLst>
              <p:tags r:id="rId6"/>
            </p:custDataLst>
          </p:nvPr>
        </p:nvPicPr>
        <p:blipFill>
          <a:blip r:embed="rId41"/>
          <a:srcRect/>
          <a:stretch>
            <a:fillRect/>
          </a:stretch>
        </p:blipFill>
        <p:spPr bwMode="auto">
          <a:xfrm>
            <a:off x="0" y="6734175"/>
            <a:ext cx="2173573" cy="2173573"/>
          </a:xfrm>
          <a:prstGeom prst="rect">
            <a:avLst/>
          </a:prstGeom>
          <a:noFill/>
        </p:spPr>
      </p:pic>
      <p:pic>
        <p:nvPicPr>
          <p:cNvPr id="2057" name="Picture 9" descr="C:\Documents and Settings\Administrator\Desktop\Neptune.jpg"/>
          <p:cNvPicPr>
            <a:picLocks noChangeAspect="1" noChangeArrowheads="1"/>
          </p:cNvPicPr>
          <p:nvPr>
            <p:custDataLst>
              <p:tags r:id="rId7"/>
            </p:custDataLst>
          </p:nvPr>
        </p:nvPicPr>
        <p:blipFill>
          <a:blip r:embed="rId42"/>
          <a:srcRect/>
          <a:stretch>
            <a:fillRect/>
          </a:stretch>
        </p:blipFill>
        <p:spPr bwMode="auto">
          <a:xfrm>
            <a:off x="4637313" y="6734175"/>
            <a:ext cx="2235200" cy="2251166"/>
          </a:xfrm>
          <a:prstGeom prst="rect">
            <a:avLst/>
          </a:prstGeom>
          <a:noFill/>
        </p:spPr>
      </p:pic>
      <p:pic>
        <p:nvPicPr>
          <p:cNvPr id="2058" name="Picture 10" descr="C:\Documents and Settings\Administrator\Desktop\220px-The_Earth_seen_from_Apollo_17_(AS17-148-22727).jpg"/>
          <p:cNvPicPr>
            <a:picLocks noChangeAspect="1" noChangeArrowheads="1"/>
          </p:cNvPicPr>
          <p:nvPr>
            <p:custDataLst>
              <p:tags r:id="rId8"/>
            </p:custDataLst>
          </p:nvPr>
        </p:nvPicPr>
        <p:blipFill>
          <a:blip r:embed="rId43"/>
          <a:srcRect/>
          <a:stretch>
            <a:fillRect/>
          </a:stretch>
        </p:blipFill>
        <p:spPr bwMode="auto">
          <a:xfrm>
            <a:off x="0" y="2236788"/>
            <a:ext cx="2173573" cy="2173573"/>
          </a:xfrm>
          <a:prstGeom prst="rect">
            <a:avLst/>
          </a:prstGeom>
          <a:noFill/>
        </p:spPr>
      </p:pic>
      <p:sp>
        <p:nvSpPr>
          <p:cNvPr id="15" name="ZoneTexte 14"/>
          <p:cNvSpPr txBox="1"/>
          <p:nvPr>
            <p:custDataLst>
              <p:tags r:id="rId9"/>
            </p:custDataLst>
          </p:nvPr>
        </p:nvSpPr>
        <p:spPr>
          <a:xfrm>
            <a:off x="0" y="0"/>
            <a:ext cx="552450" cy="707886"/>
          </a:xfrm>
          <a:prstGeom prst="rect">
            <a:avLst/>
          </a:prstGeom>
          <a:noFill/>
        </p:spPr>
        <p:txBody>
          <a:bodyPr wrap="square" rtlCol="0">
            <a:spAutoFit/>
          </a:bodyPr>
          <a:lstStyle/>
          <a:p>
            <a:r>
              <a:rPr lang="fr-CA" sz="4000" b="1" dirty="0">
                <a:solidFill>
                  <a:srgbClr val="FFFF00"/>
                </a:solidFill>
              </a:rPr>
              <a:t>1</a:t>
            </a:r>
            <a:endParaRPr lang="en-US" sz="4000" dirty="0">
              <a:solidFill>
                <a:srgbClr val="FFFF00"/>
              </a:solidFill>
            </a:endParaRPr>
          </a:p>
        </p:txBody>
      </p:sp>
      <p:sp>
        <p:nvSpPr>
          <p:cNvPr id="16" name="ZoneTexte 15"/>
          <p:cNvSpPr txBox="1"/>
          <p:nvPr>
            <p:custDataLst>
              <p:tags r:id="rId10"/>
            </p:custDataLst>
          </p:nvPr>
        </p:nvSpPr>
        <p:spPr>
          <a:xfrm>
            <a:off x="0" y="6734175"/>
            <a:ext cx="552450" cy="707886"/>
          </a:xfrm>
          <a:prstGeom prst="rect">
            <a:avLst/>
          </a:prstGeom>
          <a:noFill/>
        </p:spPr>
        <p:txBody>
          <a:bodyPr wrap="square" rtlCol="0">
            <a:spAutoFit/>
          </a:bodyPr>
          <a:lstStyle/>
          <a:p>
            <a:r>
              <a:rPr lang="fr-CA" sz="4000" b="1" dirty="0">
                <a:solidFill>
                  <a:srgbClr val="FFFF00"/>
                </a:solidFill>
              </a:rPr>
              <a:t>7</a:t>
            </a:r>
            <a:endParaRPr lang="en-US" sz="4000" dirty="0">
              <a:solidFill>
                <a:srgbClr val="FFFF00"/>
              </a:solidFill>
            </a:endParaRPr>
          </a:p>
        </p:txBody>
      </p:sp>
      <p:sp>
        <p:nvSpPr>
          <p:cNvPr id="17" name="ZoneTexte 16"/>
          <p:cNvSpPr txBox="1"/>
          <p:nvPr>
            <p:custDataLst>
              <p:tags r:id="rId11"/>
            </p:custDataLst>
          </p:nvPr>
        </p:nvSpPr>
        <p:spPr>
          <a:xfrm>
            <a:off x="4622799" y="6734175"/>
            <a:ext cx="552450" cy="707886"/>
          </a:xfrm>
          <a:prstGeom prst="rect">
            <a:avLst/>
          </a:prstGeom>
          <a:noFill/>
        </p:spPr>
        <p:txBody>
          <a:bodyPr wrap="square" rtlCol="0">
            <a:spAutoFit/>
          </a:bodyPr>
          <a:lstStyle/>
          <a:p>
            <a:r>
              <a:rPr lang="fr-CA" sz="4000" b="1" dirty="0">
                <a:solidFill>
                  <a:srgbClr val="FFFF00"/>
                </a:solidFill>
              </a:rPr>
              <a:t>8</a:t>
            </a:r>
            <a:endParaRPr lang="en-US" sz="4000" dirty="0">
              <a:solidFill>
                <a:srgbClr val="FFFF00"/>
              </a:solidFill>
            </a:endParaRPr>
          </a:p>
        </p:txBody>
      </p:sp>
      <p:sp>
        <p:nvSpPr>
          <p:cNvPr id="18" name="ZoneTexte 17"/>
          <p:cNvSpPr txBox="1"/>
          <p:nvPr>
            <p:custDataLst>
              <p:tags r:id="rId12"/>
            </p:custDataLst>
          </p:nvPr>
        </p:nvSpPr>
        <p:spPr>
          <a:xfrm>
            <a:off x="2367617" y="4486276"/>
            <a:ext cx="552450" cy="707886"/>
          </a:xfrm>
          <a:prstGeom prst="rect">
            <a:avLst/>
          </a:prstGeom>
          <a:noFill/>
        </p:spPr>
        <p:txBody>
          <a:bodyPr wrap="square" rtlCol="0">
            <a:spAutoFit/>
          </a:bodyPr>
          <a:lstStyle/>
          <a:p>
            <a:r>
              <a:rPr lang="fr-CA" sz="4000" b="1" dirty="0">
                <a:solidFill>
                  <a:srgbClr val="FFFF00"/>
                </a:solidFill>
              </a:rPr>
              <a:t>6</a:t>
            </a:r>
            <a:endParaRPr lang="en-US" sz="4000" dirty="0">
              <a:solidFill>
                <a:srgbClr val="FFFF00"/>
              </a:solidFill>
            </a:endParaRPr>
          </a:p>
        </p:txBody>
      </p:sp>
      <p:sp>
        <p:nvSpPr>
          <p:cNvPr id="19" name="ZoneTexte 18"/>
          <p:cNvSpPr txBox="1"/>
          <p:nvPr>
            <p:custDataLst>
              <p:tags r:id="rId13"/>
            </p:custDataLst>
          </p:nvPr>
        </p:nvSpPr>
        <p:spPr>
          <a:xfrm>
            <a:off x="0" y="4486276"/>
            <a:ext cx="552450" cy="707886"/>
          </a:xfrm>
          <a:prstGeom prst="rect">
            <a:avLst/>
          </a:prstGeom>
          <a:noFill/>
        </p:spPr>
        <p:txBody>
          <a:bodyPr wrap="square" rtlCol="0">
            <a:spAutoFit/>
          </a:bodyPr>
          <a:lstStyle/>
          <a:p>
            <a:r>
              <a:rPr lang="fr-CA" sz="4000" b="1" dirty="0">
                <a:solidFill>
                  <a:srgbClr val="FFFF00"/>
                </a:solidFill>
              </a:rPr>
              <a:t>5</a:t>
            </a:r>
            <a:endParaRPr lang="en-US" sz="4000" dirty="0">
              <a:solidFill>
                <a:srgbClr val="FFFF00"/>
              </a:solidFill>
            </a:endParaRPr>
          </a:p>
        </p:txBody>
      </p:sp>
      <p:sp>
        <p:nvSpPr>
          <p:cNvPr id="20" name="ZoneTexte 19"/>
          <p:cNvSpPr txBox="1"/>
          <p:nvPr>
            <p:custDataLst>
              <p:tags r:id="rId14"/>
            </p:custDataLst>
          </p:nvPr>
        </p:nvSpPr>
        <p:spPr>
          <a:xfrm>
            <a:off x="4700587" y="2236788"/>
            <a:ext cx="552450" cy="707886"/>
          </a:xfrm>
          <a:prstGeom prst="rect">
            <a:avLst/>
          </a:prstGeom>
          <a:noFill/>
        </p:spPr>
        <p:txBody>
          <a:bodyPr wrap="square" rtlCol="0">
            <a:spAutoFit/>
          </a:bodyPr>
          <a:lstStyle/>
          <a:p>
            <a:r>
              <a:rPr lang="fr-CA" sz="4000" b="1" dirty="0">
                <a:solidFill>
                  <a:srgbClr val="FFFF00"/>
                </a:solidFill>
              </a:rPr>
              <a:t>4</a:t>
            </a:r>
            <a:endParaRPr lang="en-US" sz="4000" dirty="0">
              <a:solidFill>
                <a:srgbClr val="FFFF00"/>
              </a:solidFill>
            </a:endParaRPr>
          </a:p>
        </p:txBody>
      </p:sp>
      <p:sp>
        <p:nvSpPr>
          <p:cNvPr id="21" name="ZoneTexte 20"/>
          <p:cNvSpPr txBox="1"/>
          <p:nvPr>
            <p:custDataLst>
              <p:tags r:id="rId15"/>
            </p:custDataLst>
          </p:nvPr>
        </p:nvSpPr>
        <p:spPr>
          <a:xfrm>
            <a:off x="0" y="2236788"/>
            <a:ext cx="552450" cy="707886"/>
          </a:xfrm>
          <a:prstGeom prst="rect">
            <a:avLst/>
          </a:prstGeom>
          <a:noFill/>
        </p:spPr>
        <p:txBody>
          <a:bodyPr wrap="square" rtlCol="0">
            <a:spAutoFit/>
          </a:bodyPr>
          <a:lstStyle/>
          <a:p>
            <a:r>
              <a:rPr lang="fr-CA" sz="4000" b="1" dirty="0">
                <a:solidFill>
                  <a:srgbClr val="FFFF00"/>
                </a:solidFill>
              </a:rPr>
              <a:t>3</a:t>
            </a:r>
            <a:endParaRPr lang="en-US" sz="4000" dirty="0">
              <a:solidFill>
                <a:srgbClr val="FFFF00"/>
              </a:solidFill>
            </a:endParaRPr>
          </a:p>
        </p:txBody>
      </p:sp>
      <p:sp>
        <p:nvSpPr>
          <p:cNvPr id="22" name="ZoneTexte 21"/>
          <p:cNvSpPr txBox="1"/>
          <p:nvPr>
            <p:custDataLst>
              <p:tags r:id="rId16"/>
            </p:custDataLst>
          </p:nvPr>
        </p:nvSpPr>
        <p:spPr>
          <a:xfrm>
            <a:off x="4700587" y="0"/>
            <a:ext cx="552450" cy="707886"/>
          </a:xfrm>
          <a:prstGeom prst="rect">
            <a:avLst/>
          </a:prstGeom>
          <a:noFill/>
        </p:spPr>
        <p:txBody>
          <a:bodyPr wrap="square" rtlCol="0">
            <a:spAutoFit/>
          </a:bodyPr>
          <a:lstStyle/>
          <a:p>
            <a:r>
              <a:rPr lang="fr-CA" sz="4000" b="1" dirty="0">
                <a:solidFill>
                  <a:srgbClr val="FFFF00"/>
                </a:solidFill>
              </a:rPr>
              <a:t>2</a:t>
            </a:r>
            <a:endParaRPr lang="en-US" sz="4000" dirty="0">
              <a:solidFill>
                <a:srgbClr val="FFFF00"/>
              </a:solidFill>
            </a:endParaRPr>
          </a:p>
        </p:txBody>
      </p:sp>
      <p:sp>
        <p:nvSpPr>
          <p:cNvPr id="23" name="ZoneTexte 22"/>
          <p:cNvSpPr txBox="1"/>
          <p:nvPr>
            <p:custDataLst>
              <p:tags r:id="rId17"/>
            </p:custDataLst>
          </p:nvPr>
        </p:nvSpPr>
        <p:spPr>
          <a:xfrm>
            <a:off x="2173291" y="272534"/>
            <a:ext cx="1493552" cy="369332"/>
          </a:xfrm>
          <a:prstGeom prst="rect">
            <a:avLst/>
          </a:prstGeom>
          <a:noFill/>
        </p:spPr>
        <p:txBody>
          <a:bodyPr wrap="square" rtlCol="0">
            <a:spAutoFit/>
          </a:bodyPr>
          <a:lstStyle/>
          <a:p>
            <a:r>
              <a:rPr lang="fr-CA" dirty="0"/>
              <a:t>Mercure</a:t>
            </a:r>
            <a:endParaRPr lang="en-US" dirty="0"/>
          </a:p>
        </p:txBody>
      </p:sp>
      <p:sp>
        <p:nvSpPr>
          <p:cNvPr id="24" name="ZoneTexte 23"/>
          <p:cNvSpPr txBox="1"/>
          <p:nvPr>
            <p:custDataLst>
              <p:tags r:id="rId18"/>
            </p:custDataLst>
          </p:nvPr>
        </p:nvSpPr>
        <p:spPr>
          <a:xfrm>
            <a:off x="3207035" y="1110734"/>
            <a:ext cx="1493552" cy="369332"/>
          </a:xfrm>
          <a:prstGeom prst="rect">
            <a:avLst/>
          </a:prstGeom>
          <a:noFill/>
        </p:spPr>
        <p:txBody>
          <a:bodyPr wrap="square" rtlCol="0">
            <a:spAutoFit/>
          </a:bodyPr>
          <a:lstStyle/>
          <a:p>
            <a:pPr algn="r"/>
            <a:r>
              <a:rPr lang="fr-CA" dirty="0"/>
              <a:t>Vénus</a:t>
            </a:r>
            <a:endParaRPr lang="en-US" dirty="0"/>
          </a:p>
        </p:txBody>
      </p:sp>
      <p:sp>
        <p:nvSpPr>
          <p:cNvPr id="25" name="ZoneTexte 24"/>
          <p:cNvSpPr txBox="1"/>
          <p:nvPr>
            <p:custDataLst>
              <p:tags r:id="rId19"/>
            </p:custDataLst>
          </p:nvPr>
        </p:nvSpPr>
        <p:spPr>
          <a:xfrm>
            <a:off x="3207035" y="3297793"/>
            <a:ext cx="1493552" cy="369332"/>
          </a:xfrm>
          <a:prstGeom prst="rect">
            <a:avLst/>
          </a:prstGeom>
          <a:noFill/>
        </p:spPr>
        <p:txBody>
          <a:bodyPr wrap="square" rtlCol="0">
            <a:spAutoFit/>
          </a:bodyPr>
          <a:lstStyle/>
          <a:p>
            <a:pPr algn="r"/>
            <a:r>
              <a:rPr lang="fr-CA" dirty="0"/>
              <a:t>Mars</a:t>
            </a:r>
            <a:endParaRPr lang="en-US" dirty="0"/>
          </a:p>
        </p:txBody>
      </p:sp>
      <p:sp>
        <p:nvSpPr>
          <p:cNvPr id="26" name="ZoneTexte 25"/>
          <p:cNvSpPr txBox="1"/>
          <p:nvPr>
            <p:custDataLst>
              <p:tags r:id="rId20"/>
            </p:custDataLst>
          </p:nvPr>
        </p:nvSpPr>
        <p:spPr>
          <a:xfrm>
            <a:off x="2173291" y="2575342"/>
            <a:ext cx="1493552" cy="369332"/>
          </a:xfrm>
          <a:prstGeom prst="rect">
            <a:avLst/>
          </a:prstGeom>
          <a:noFill/>
        </p:spPr>
        <p:txBody>
          <a:bodyPr wrap="square" rtlCol="0">
            <a:spAutoFit/>
          </a:bodyPr>
          <a:lstStyle/>
          <a:p>
            <a:r>
              <a:rPr lang="fr-CA" dirty="0"/>
              <a:t>Terre</a:t>
            </a:r>
            <a:endParaRPr lang="en-US" dirty="0"/>
          </a:p>
        </p:txBody>
      </p:sp>
      <p:sp>
        <p:nvSpPr>
          <p:cNvPr id="27" name="ZoneTexte 26"/>
          <p:cNvSpPr txBox="1"/>
          <p:nvPr>
            <p:custDataLst>
              <p:tags r:id="rId21"/>
            </p:custDataLst>
          </p:nvPr>
        </p:nvSpPr>
        <p:spPr>
          <a:xfrm>
            <a:off x="2173291" y="7850743"/>
            <a:ext cx="1493552" cy="369332"/>
          </a:xfrm>
          <a:prstGeom prst="rect">
            <a:avLst/>
          </a:prstGeom>
          <a:noFill/>
        </p:spPr>
        <p:txBody>
          <a:bodyPr wrap="square" rtlCol="0">
            <a:spAutoFit/>
          </a:bodyPr>
          <a:lstStyle/>
          <a:p>
            <a:r>
              <a:rPr lang="fr-CA" dirty="0"/>
              <a:t>Uranus</a:t>
            </a:r>
            <a:endParaRPr lang="en-US" dirty="0"/>
          </a:p>
        </p:txBody>
      </p:sp>
      <p:sp>
        <p:nvSpPr>
          <p:cNvPr id="28" name="ZoneTexte 27"/>
          <p:cNvSpPr txBox="1"/>
          <p:nvPr>
            <p:custDataLst>
              <p:tags r:id="rId22"/>
            </p:custDataLst>
          </p:nvPr>
        </p:nvSpPr>
        <p:spPr>
          <a:xfrm>
            <a:off x="3129247" y="8538416"/>
            <a:ext cx="1493552" cy="369332"/>
          </a:xfrm>
          <a:prstGeom prst="rect">
            <a:avLst/>
          </a:prstGeom>
          <a:noFill/>
        </p:spPr>
        <p:txBody>
          <a:bodyPr wrap="square" rtlCol="0">
            <a:spAutoFit/>
          </a:bodyPr>
          <a:lstStyle/>
          <a:p>
            <a:pPr algn="r"/>
            <a:r>
              <a:rPr lang="fr-CA" dirty="0"/>
              <a:t>Neptune</a:t>
            </a:r>
            <a:endParaRPr lang="en-US" dirty="0"/>
          </a:p>
        </p:txBody>
      </p:sp>
      <p:sp>
        <p:nvSpPr>
          <p:cNvPr id="29" name="ZoneTexte 28"/>
          <p:cNvSpPr txBox="1"/>
          <p:nvPr>
            <p:custDataLst>
              <p:tags r:id="rId23"/>
            </p:custDataLst>
          </p:nvPr>
        </p:nvSpPr>
        <p:spPr>
          <a:xfrm>
            <a:off x="2382471" y="6915150"/>
            <a:ext cx="1493552" cy="369332"/>
          </a:xfrm>
          <a:prstGeom prst="rect">
            <a:avLst/>
          </a:prstGeom>
          <a:noFill/>
        </p:spPr>
        <p:txBody>
          <a:bodyPr wrap="square" rtlCol="0">
            <a:spAutoFit/>
          </a:bodyPr>
          <a:lstStyle/>
          <a:p>
            <a:pPr algn="ctr"/>
            <a:r>
              <a:rPr lang="fr-CA" dirty="0"/>
              <a:t>Jupiter</a:t>
            </a:r>
            <a:endParaRPr lang="en-US" dirty="0"/>
          </a:p>
        </p:txBody>
      </p:sp>
      <p:cxnSp>
        <p:nvCxnSpPr>
          <p:cNvPr id="31" name="Connecteur droit avec flèche 30"/>
          <p:cNvCxnSpPr/>
          <p:nvPr>
            <p:custDataLst>
              <p:tags r:id="rId24"/>
            </p:custDataLst>
          </p:nvPr>
        </p:nvCxnSpPr>
        <p:spPr>
          <a:xfrm flipH="1" flipV="1">
            <a:off x="1943100" y="6353175"/>
            <a:ext cx="762000" cy="73342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2" name="ZoneTexte 31"/>
          <p:cNvSpPr txBox="1"/>
          <p:nvPr>
            <p:custDataLst>
              <p:tags r:id="rId25"/>
            </p:custDataLst>
          </p:nvPr>
        </p:nvSpPr>
        <p:spPr>
          <a:xfrm>
            <a:off x="5364448" y="5983843"/>
            <a:ext cx="1493552" cy="369332"/>
          </a:xfrm>
          <a:prstGeom prst="rect">
            <a:avLst/>
          </a:prstGeom>
          <a:noFill/>
        </p:spPr>
        <p:txBody>
          <a:bodyPr wrap="square" rtlCol="0">
            <a:spAutoFit/>
          </a:bodyPr>
          <a:lstStyle/>
          <a:p>
            <a:r>
              <a:rPr lang="fr-CA" dirty="0">
                <a:solidFill>
                  <a:schemeClr val="bg1">
                    <a:lumMod val="95000"/>
                  </a:schemeClr>
                </a:solidFill>
              </a:rPr>
              <a:t>Saturne</a:t>
            </a:r>
            <a:endParaRPr lang="en-US" dirty="0">
              <a:solidFill>
                <a:schemeClr val="bg1">
                  <a:lumMod val="95000"/>
                </a:schemeClr>
              </a:solidFill>
            </a:endParaRPr>
          </a:p>
        </p:txBody>
      </p:sp>
      <p:sp>
        <p:nvSpPr>
          <p:cNvPr id="33" name="Ellipse 32"/>
          <p:cNvSpPr/>
          <p:nvPr>
            <p:custDataLst>
              <p:tags r:id="rId26"/>
            </p:custDataLst>
          </p:nvPr>
        </p:nvSpPr>
        <p:spPr>
          <a:xfrm>
            <a:off x="2382471" y="707886"/>
            <a:ext cx="451846" cy="402848"/>
          </a:xfrm>
          <a:prstGeom prst="ellipse">
            <a:avLst/>
          </a:prstGeom>
          <a:solidFill>
            <a:schemeClr val="bg1">
              <a:lumMod val="65000"/>
            </a:schemeClr>
          </a:solidFill>
          <a:ln>
            <a:noFill/>
          </a:ln>
          <a:effectLst>
            <a:outerShdw dist="381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Ellipse 33"/>
          <p:cNvSpPr/>
          <p:nvPr>
            <p:custDataLst>
              <p:tags r:id="rId27"/>
            </p:custDataLst>
          </p:nvPr>
        </p:nvSpPr>
        <p:spPr>
          <a:xfrm>
            <a:off x="4045175" y="2894945"/>
            <a:ext cx="451846" cy="402848"/>
          </a:xfrm>
          <a:prstGeom prst="ellipse">
            <a:avLst/>
          </a:prstGeom>
          <a:solidFill>
            <a:srgbClr val="FF3300"/>
          </a:solidFill>
          <a:ln>
            <a:noFill/>
          </a:ln>
          <a:effectLst>
            <a:outerShdw dist="381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Ellipse 34"/>
          <p:cNvSpPr/>
          <p:nvPr>
            <p:custDataLst>
              <p:tags r:id="rId28"/>
            </p:custDataLst>
          </p:nvPr>
        </p:nvSpPr>
        <p:spPr>
          <a:xfrm>
            <a:off x="4045175" y="707886"/>
            <a:ext cx="451846" cy="402848"/>
          </a:xfrm>
          <a:prstGeom prst="ellipse">
            <a:avLst/>
          </a:prstGeom>
          <a:solidFill>
            <a:srgbClr val="FFCC99"/>
          </a:solidFill>
          <a:ln>
            <a:noFill/>
          </a:ln>
          <a:effectLst>
            <a:outerShdw dist="381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Ellipse 35"/>
          <p:cNvSpPr/>
          <p:nvPr>
            <p:custDataLst>
              <p:tags r:id="rId29"/>
            </p:custDataLst>
          </p:nvPr>
        </p:nvSpPr>
        <p:spPr>
          <a:xfrm>
            <a:off x="2308948" y="2944674"/>
            <a:ext cx="451846" cy="402848"/>
          </a:xfrm>
          <a:prstGeom prst="ellipse">
            <a:avLst/>
          </a:prstGeom>
          <a:solidFill>
            <a:schemeClr val="tx2">
              <a:lumMod val="60000"/>
              <a:lumOff val="40000"/>
            </a:schemeClr>
          </a:solidFill>
          <a:ln>
            <a:noFill/>
          </a:ln>
          <a:effectLst>
            <a:outerShdw dist="381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Ellipse 36"/>
          <p:cNvSpPr/>
          <p:nvPr>
            <p:custDataLst>
              <p:tags r:id="rId30"/>
            </p:custDataLst>
          </p:nvPr>
        </p:nvSpPr>
        <p:spPr>
          <a:xfrm>
            <a:off x="6234704" y="5983843"/>
            <a:ext cx="451846" cy="402848"/>
          </a:xfrm>
          <a:prstGeom prst="ellipse">
            <a:avLst/>
          </a:prstGeom>
          <a:solidFill>
            <a:srgbClr val="FFFF66"/>
          </a:solidFill>
          <a:ln>
            <a:noFill/>
          </a:ln>
          <a:effectLst>
            <a:outerShdw dist="381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Ellipse 37"/>
          <p:cNvSpPr/>
          <p:nvPr>
            <p:custDataLst>
              <p:tags r:id="rId31"/>
            </p:custDataLst>
          </p:nvPr>
        </p:nvSpPr>
        <p:spPr>
          <a:xfrm>
            <a:off x="3593329" y="6915150"/>
            <a:ext cx="451846" cy="402848"/>
          </a:xfrm>
          <a:prstGeom prst="ellipse">
            <a:avLst/>
          </a:prstGeom>
          <a:solidFill>
            <a:srgbClr val="FFC000"/>
          </a:solidFill>
          <a:ln>
            <a:noFill/>
          </a:ln>
          <a:effectLst>
            <a:outerShdw dist="381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llipse 38"/>
          <p:cNvSpPr/>
          <p:nvPr>
            <p:custDataLst>
              <p:tags r:id="rId32"/>
            </p:custDataLst>
          </p:nvPr>
        </p:nvSpPr>
        <p:spPr>
          <a:xfrm>
            <a:off x="2382471" y="8220075"/>
            <a:ext cx="451846" cy="402848"/>
          </a:xfrm>
          <a:prstGeom prst="ellipse">
            <a:avLst/>
          </a:prstGeom>
          <a:solidFill>
            <a:srgbClr val="00B0F0"/>
          </a:solidFill>
          <a:ln>
            <a:solidFill>
              <a:srgbClr val="00B0F0"/>
            </a:solidFill>
          </a:ln>
          <a:effectLst>
            <a:outerShdw dist="381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Ellipse 39"/>
          <p:cNvSpPr/>
          <p:nvPr>
            <p:custDataLst>
              <p:tags r:id="rId33"/>
            </p:custDataLst>
          </p:nvPr>
        </p:nvSpPr>
        <p:spPr>
          <a:xfrm>
            <a:off x="3876023" y="8171051"/>
            <a:ext cx="451846" cy="402848"/>
          </a:xfrm>
          <a:prstGeom prst="ellipse">
            <a:avLst/>
          </a:prstGeom>
          <a:solidFill>
            <a:schemeClr val="tx2">
              <a:lumMod val="60000"/>
              <a:lumOff val="40000"/>
            </a:schemeClr>
          </a:solidFill>
          <a:ln>
            <a:noFill/>
          </a:ln>
          <a:effectLst>
            <a:outerShdw dist="381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2" descr="C:\Documents and Settings\Administrator\Desktop\url.jpg"/>
          <p:cNvPicPr>
            <a:picLocks noChangeAspect="1" noChangeArrowheads="1"/>
          </p:cNvPicPr>
          <p:nvPr>
            <p:custDataLst>
              <p:tags r:id="rId34"/>
            </p:custDataLst>
          </p:nvPr>
        </p:nvPicPr>
        <p:blipFill>
          <a:blip r:embed="rId44"/>
          <a:srcRect/>
          <a:stretch>
            <a:fillRect/>
          </a:stretch>
        </p:blipFill>
        <p:spPr bwMode="auto">
          <a:xfrm>
            <a:off x="4694469" y="2260378"/>
            <a:ext cx="2171700" cy="2105025"/>
          </a:xfrm>
          <a:prstGeom prst="rect">
            <a:avLst/>
          </a:prstGeom>
          <a:noFill/>
        </p:spPr>
      </p:pic>
    </p:spTree>
    <p:extLst>
      <p:ext uri="{BB962C8B-B14F-4D97-AF65-F5344CB8AC3E}">
        <p14:creationId xmlns:p14="http://schemas.microsoft.com/office/powerpoint/2010/main" val="3366566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95249" y="102394"/>
            <a:ext cx="6653213" cy="8965406"/>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3" name="ZoneTexte 2"/>
          <p:cNvSpPr txBox="1"/>
          <p:nvPr>
            <p:custDataLst>
              <p:tags r:id="rId2"/>
            </p:custDataLst>
          </p:nvPr>
        </p:nvSpPr>
        <p:spPr>
          <a:xfrm>
            <a:off x="95249" y="102394"/>
            <a:ext cx="6653213" cy="8771632"/>
          </a:xfrm>
          <a:prstGeom prst="rect">
            <a:avLst/>
          </a:prstGeom>
          <a:noFill/>
        </p:spPr>
        <p:txBody>
          <a:bodyPr wrap="square" rtlCol="0">
            <a:spAutoFit/>
          </a:bodyPr>
          <a:lstStyle/>
          <a:p>
            <a:r>
              <a:rPr lang="fr-FR" sz="3600" b="1" dirty="0">
                <a:latin typeface="Times New Roman" pitchFamily="18" charset="0"/>
                <a:cs typeface="Times New Roman" pitchFamily="18" charset="0"/>
              </a:rPr>
              <a:t>Fiche théorique #1</a:t>
            </a:r>
          </a:p>
          <a:p>
            <a:pPr algn="ctr"/>
            <a:r>
              <a:rPr lang="fr-FR" sz="2800" dirty="0">
                <a:latin typeface="Times New Roman" pitchFamily="18" charset="0"/>
                <a:cs typeface="Times New Roman" pitchFamily="18" charset="0"/>
              </a:rPr>
              <a:t>Les planètes du système solaire</a:t>
            </a:r>
          </a:p>
          <a:p>
            <a:endParaRPr lang="fr-FR" sz="1200" dirty="0">
              <a:latin typeface="Times New Roman" pitchFamily="18" charset="0"/>
              <a:cs typeface="Times New Roman" pitchFamily="18" charset="0"/>
            </a:endParaRPr>
          </a:p>
          <a:p>
            <a:r>
              <a:rPr lang="fr-FR" sz="1600" dirty="0">
                <a:latin typeface="Times New Roman" pitchFamily="18" charset="0"/>
                <a:cs typeface="Times New Roman" pitchFamily="18" charset="0"/>
              </a:rPr>
              <a:t>Les planètes telluriques (rocheuses)</a:t>
            </a:r>
          </a:p>
          <a:p>
            <a:endParaRPr lang="fr-FR" sz="1200" dirty="0">
              <a:latin typeface="Times New Roman" pitchFamily="18" charset="0"/>
              <a:cs typeface="Times New Roman" pitchFamily="18" charset="0"/>
            </a:endParaRPr>
          </a:p>
          <a:p>
            <a:r>
              <a:rPr lang="fr-FR" sz="1200" dirty="0">
                <a:latin typeface="Times New Roman" pitchFamily="18" charset="0"/>
                <a:cs typeface="Times New Roman" pitchFamily="18" charset="0"/>
              </a:rPr>
              <a:t>1- Mercure	Elle ressemble à la lune, avec sa pierre grise et ses cratères. Parce qu’elle ne possède pas 			d’atmosphère, il fait très chaud du côté du soleil, mais très froid du côté plongé dans 			l’ombre. Taille : </a:t>
            </a:r>
            <a:r>
              <a:rPr lang="fr-CA" sz="1200" dirty="0">
                <a:latin typeface="Times New Roman" pitchFamily="18" charset="0"/>
                <a:cs typeface="Times New Roman" pitchFamily="18" charset="0"/>
              </a:rPr>
              <a:t>0.4x la Terre</a:t>
            </a:r>
            <a:endParaRPr lang="fr-FR" sz="1200" dirty="0">
              <a:latin typeface="Times New Roman" pitchFamily="18" charset="0"/>
              <a:cs typeface="Times New Roman" pitchFamily="18" charset="0"/>
            </a:endParaRPr>
          </a:p>
          <a:p>
            <a:r>
              <a:rPr lang="fr-FR" sz="1200" dirty="0">
                <a:latin typeface="Times New Roman" pitchFamily="18" charset="0"/>
                <a:cs typeface="Times New Roman" pitchFamily="18" charset="0"/>
              </a:rPr>
              <a:t>2- Vénus	Elle est lisse comme une bille parce qu’elle est complètement entourée de nuages. Son 			atmosphère est toxique, et créé un effet de serre, qui retient la chaleur du soleil. Taille : 			</a:t>
            </a:r>
            <a:r>
              <a:rPr lang="fr-CA" sz="1200" dirty="0">
                <a:latin typeface="Times New Roman" pitchFamily="18" charset="0"/>
                <a:cs typeface="Times New Roman" pitchFamily="18" charset="0"/>
              </a:rPr>
              <a:t>0.95x la Terre</a:t>
            </a:r>
            <a:endParaRPr lang="fr-FR" sz="1200" dirty="0">
              <a:latin typeface="Times New Roman" pitchFamily="18" charset="0"/>
              <a:cs typeface="Times New Roman" pitchFamily="18" charset="0"/>
            </a:endParaRPr>
          </a:p>
          <a:p>
            <a:r>
              <a:rPr lang="fr-FR" sz="1200" dirty="0">
                <a:latin typeface="Times New Roman" pitchFamily="18" charset="0"/>
                <a:cs typeface="Times New Roman" pitchFamily="18" charset="0"/>
              </a:rPr>
              <a:t>3- La Terre	On la connaît déjà bien !</a:t>
            </a:r>
          </a:p>
          <a:p>
            <a:r>
              <a:rPr lang="fr-FR" sz="1200" dirty="0">
                <a:latin typeface="Times New Roman" pitchFamily="18" charset="0"/>
                <a:cs typeface="Times New Roman" pitchFamily="18" charset="0"/>
              </a:rPr>
              <a:t>4- Mars	Sa couleur vient du type de roche qu’on y trouve. On l’appelle la planète rouge, mais 			en réalité c’est seulement pendant les tempêtes de sable qu’elle prend cette couleur. Son 			atmosphère est irrespirable, mais il y a de la glace (de l’eau) par endroits. Taille : </a:t>
            </a:r>
            <a:r>
              <a:rPr lang="fr-CA" sz="1200" dirty="0">
                <a:latin typeface="Times New Roman" pitchFamily="18" charset="0"/>
                <a:cs typeface="Times New Roman" pitchFamily="18" charset="0"/>
              </a:rPr>
              <a:t>0.5x la 			Terre.</a:t>
            </a:r>
            <a:endParaRPr lang="fr-FR" sz="1200" dirty="0">
              <a:latin typeface="Times New Roman" pitchFamily="18" charset="0"/>
              <a:cs typeface="Times New Roman" pitchFamily="18" charset="0"/>
            </a:endParaRPr>
          </a:p>
          <a:p>
            <a:endParaRPr lang="fr-FR" sz="1200" dirty="0">
              <a:latin typeface="Times New Roman" pitchFamily="18" charset="0"/>
              <a:cs typeface="Times New Roman" pitchFamily="18" charset="0"/>
            </a:endParaRPr>
          </a:p>
          <a:p>
            <a:r>
              <a:rPr lang="fr-FR" sz="1600" dirty="0">
                <a:latin typeface="Times New Roman" pitchFamily="18" charset="0"/>
                <a:cs typeface="Times New Roman" pitchFamily="18" charset="0"/>
              </a:rPr>
              <a:t>Les planètes géantes gazeuses</a:t>
            </a:r>
          </a:p>
          <a:p>
            <a:endParaRPr lang="fr-FR" sz="1200" dirty="0">
              <a:latin typeface="Times New Roman" pitchFamily="18" charset="0"/>
              <a:cs typeface="Times New Roman" pitchFamily="18" charset="0"/>
            </a:endParaRPr>
          </a:p>
          <a:p>
            <a:r>
              <a:rPr lang="fr-FR" sz="1200" dirty="0">
                <a:latin typeface="Times New Roman" pitchFamily="18" charset="0"/>
                <a:cs typeface="Times New Roman" pitchFamily="18" charset="0"/>
              </a:rPr>
              <a:t>5- Jupiter	La tache sur Jupiter, c’est un orage qui sévit depuis des siècles ! Taille : 11x la Terre.</a:t>
            </a:r>
          </a:p>
          <a:p>
            <a:r>
              <a:rPr lang="fr-FR" sz="1200" dirty="0">
                <a:latin typeface="Times New Roman" pitchFamily="18" charset="0"/>
                <a:cs typeface="Times New Roman" pitchFamily="18" charset="0"/>
              </a:rPr>
              <a:t>6- Saturne	Les anneaux de Saturne ne sont pas solides. Ils sont surtout composés de minuscules			particules de glace, si bien qu’un vaisseau spatial pourrait passer à travers sans s’abimer. 			Taille : 9x la Terre.</a:t>
            </a:r>
          </a:p>
          <a:p>
            <a:endParaRPr lang="fr-FR" sz="1200" dirty="0">
              <a:latin typeface="Times New Roman" pitchFamily="18" charset="0"/>
              <a:cs typeface="Times New Roman" pitchFamily="18" charset="0"/>
            </a:endParaRPr>
          </a:p>
          <a:p>
            <a:r>
              <a:rPr lang="fr-FR" sz="1600" dirty="0">
                <a:latin typeface="Times New Roman" pitchFamily="18" charset="0"/>
                <a:cs typeface="Times New Roman" pitchFamily="18" charset="0"/>
              </a:rPr>
              <a:t>Les géantes de glace</a:t>
            </a:r>
          </a:p>
          <a:p>
            <a:endParaRPr lang="fr-FR" sz="1200" dirty="0">
              <a:latin typeface="Times New Roman" pitchFamily="18" charset="0"/>
              <a:cs typeface="Times New Roman" pitchFamily="18" charset="0"/>
            </a:endParaRPr>
          </a:p>
          <a:p>
            <a:r>
              <a:rPr lang="fr-FR" sz="1200" dirty="0">
                <a:latin typeface="Times New Roman" pitchFamily="18" charset="0"/>
                <a:cs typeface="Times New Roman" pitchFamily="18" charset="0"/>
              </a:rPr>
              <a:t>7- Uranus	</a:t>
            </a:r>
            <a:r>
              <a:rPr lang="fr-FR" sz="1200" dirty="0" err="1">
                <a:latin typeface="Times New Roman" pitchFamily="18" charset="0"/>
                <a:cs typeface="Times New Roman" pitchFamily="18" charset="0"/>
              </a:rPr>
              <a:t>Uranus</a:t>
            </a:r>
            <a:r>
              <a:rPr lang="fr-FR" sz="1200" dirty="0">
                <a:latin typeface="Times New Roman" pitchFamily="18" charset="0"/>
                <a:cs typeface="Times New Roman" pitchFamily="18" charset="0"/>
              </a:rPr>
              <a:t> possède également des anneaux, mais ils sont beaucoup plus petits que ceux de 			Saturne. On ne les montre pas toujours sur les photos et les représentations. Taille :			4x la Terre.</a:t>
            </a:r>
          </a:p>
          <a:p>
            <a:r>
              <a:rPr lang="fr-FR" sz="1200" dirty="0">
                <a:latin typeface="Times New Roman" pitchFamily="18" charset="0"/>
                <a:cs typeface="Times New Roman" pitchFamily="18" charset="0"/>
              </a:rPr>
              <a:t>8- Neptune	La planète la plus éloignée du système solaire. Taille : 4x la Terre.</a:t>
            </a:r>
          </a:p>
          <a:p>
            <a:endParaRPr lang="fr-FR" sz="1200" dirty="0">
              <a:latin typeface="Times New Roman" pitchFamily="18" charset="0"/>
              <a:cs typeface="Times New Roman" pitchFamily="18" charset="0"/>
            </a:endParaRPr>
          </a:p>
          <a:p>
            <a:r>
              <a:rPr lang="fr-FR" sz="1600" dirty="0">
                <a:latin typeface="Times New Roman" pitchFamily="18" charset="0"/>
                <a:cs typeface="Times New Roman" pitchFamily="18" charset="0"/>
              </a:rPr>
              <a:t>Pour ce souvenir de l’ordre des planètes  </a:t>
            </a:r>
          </a:p>
          <a:p>
            <a:endParaRPr lang="fr-FR" sz="1200" dirty="0">
              <a:latin typeface="Times New Roman" pitchFamily="18" charset="0"/>
              <a:cs typeface="Times New Roman" pitchFamily="18" charset="0"/>
            </a:endParaRPr>
          </a:p>
          <a:p>
            <a:pPr algn="ctr"/>
            <a:r>
              <a:rPr lang="fr-CA" sz="1200" b="1" dirty="0">
                <a:latin typeface="Times New Roman" pitchFamily="18" charset="0"/>
                <a:cs typeface="Times New Roman" pitchFamily="18" charset="0"/>
              </a:rPr>
              <a:t>Mon Vieux, Tu M’As Jeté Sur Un Nuage !</a:t>
            </a:r>
            <a:r>
              <a:rPr lang="fr-CA" sz="1200" b="1" i="1" dirty="0">
                <a:latin typeface="Times New Roman" pitchFamily="18" charset="0"/>
                <a:cs typeface="Times New Roman" pitchFamily="18" charset="0"/>
              </a:rPr>
              <a:t> </a:t>
            </a:r>
            <a:endParaRPr lang="fr-CA" sz="1200" b="1" dirty="0">
              <a:latin typeface="Times New Roman" pitchFamily="18" charset="0"/>
              <a:cs typeface="Times New Roman" pitchFamily="18" charset="0"/>
            </a:endParaRPr>
          </a:p>
          <a:p>
            <a:endParaRPr lang="fr-CA" sz="1200" dirty="0">
              <a:latin typeface="Times New Roman" pitchFamily="18" charset="0"/>
              <a:cs typeface="Times New Roman" pitchFamily="18" charset="0"/>
            </a:endParaRPr>
          </a:p>
          <a:p>
            <a:r>
              <a:rPr lang="fr-CA" sz="1600" dirty="0">
                <a:latin typeface="Times New Roman" pitchFamily="18" charset="0"/>
                <a:cs typeface="Times New Roman" pitchFamily="18" charset="0"/>
              </a:rPr>
              <a:t>Les planètes naines</a:t>
            </a:r>
          </a:p>
          <a:p>
            <a:endParaRPr lang="fr-CA" sz="1200" dirty="0">
              <a:latin typeface="Times New Roman" pitchFamily="18" charset="0"/>
              <a:cs typeface="Times New Roman" pitchFamily="18" charset="0"/>
            </a:endParaRPr>
          </a:p>
          <a:p>
            <a:r>
              <a:rPr lang="fr-CA" sz="1200" dirty="0">
                <a:latin typeface="Times New Roman" pitchFamily="18" charset="0"/>
                <a:cs typeface="Times New Roman" pitchFamily="18" charset="0"/>
              </a:rPr>
              <a:t>Pluton a déjà été considérée comme étant une planète. Depuis, les astronomes l’ont placée sous la rubrique « planètes naines ».  Outre le fait qu’elles sont minuscules, même comparé aux planètes telluriques, ce qui distingue les planètes naines est que leur champ gravitationnel n’est pas assez fort pour qu’elles aient attiré à elles les débris qui flottent autour d’elles. Le système solaire compte 5 planètes naines officiellement reconnues. En réalité, il pourrait en exister des centaines !</a:t>
            </a:r>
            <a:endParaRPr lang="fr-FR" sz="1200" dirty="0">
              <a:latin typeface="Times New Roman" pitchFamily="18" charset="0"/>
              <a:cs typeface="Times New Roman" pitchFamily="18" charset="0"/>
            </a:endParaRPr>
          </a:p>
        </p:txBody>
      </p:sp>
    </p:spTree>
    <p:extLst>
      <p:ext uri="{BB962C8B-B14F-4D97-AF65-F5344CB8AC3E}">
        <p14:creationId xmlns:p14="http://schemas.microsoft.com/office/powerpoint/2010/main" val="3366566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4031" y="0"/>
            <a:ext cx="2139758" cy="694440"/>
          </a:xfrm>
        </p:spPr>
        <p:txBody>
          <a:bodyPr/>
          <a:lstStyle/>
          <a:p>
            <a:pPr algn="l"/>
            <a:r>
              <a:rPr lang="en-US" sz="3000" i="1" dirty="0" err="1"/>
              <a:t>Activités</a:t>
            </a:r>
            <a:endParaRPr lang="en-US" sz="3000" i="1" dirty="0"/>
          </a:p>
        </p:txBody>
      </p:sp>
      <p:sp>
        <p:nvSpPr>
          <p:cNvPr id="12" name="Content Placeholder 4"/>
          <p:cNvSpPr>
            <a:spLocks noGrp="1"/>
          </p:cNvSpPr>
          <p:nvPr>
            <p:ph sz="half" idx="1"/>
            <p:custDataLst>
              <p:tags r:id="rId2"/>
            </p:custDataLst>
          </p:nvPr>
        </p:nvSpPr>
        <p:spPr>
          <a:xfrm>
            <a:off x="2378504" y="2132330"/>
            <a:ext cx="4255527" cy="6553834"/>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lnSpc>
                <a:spcPct val="120000"/>
              </a:lnSpc>
              <a:spcBef>
                <a:spcPts val="600"/>
              </a:spcBef>
              <a:buNone/>
            </a:pPr>
            <a:r>
              <a:rPr lang="fr-CA" sz="1600" i="1" dirty="0">
                <a:latin typeface="Times New Roman" pitchFamily="18" charset="0"/>
              </a:rPr>
              <a:t>Amorce</a:t>
            </a:r>
          </a:p>
          <a:p>
            <a:pPr marL="0" indent="0" algn="just">
              <a:lnSpc>
                <a:spcPct val="120000"/>
              </a:lnSpc>
              <a:spcBef>
                <a:spcPts val="600"/>
              </a:spcBef>
              <a:buNone/>
            </a:pPr>
            <a:r>
              <a:rPr lang="fr-CA" sz="1000" dirty="0">
                <a:latin typeface="Times New Roman" pitchFamily="18" charset="0"/>
              </a:rPr>
              <a:t>Discussion sur les astronautes. Qui sont-ils ? Est-ce seulement des hommes ? Quel est leur métier quand ils ne vont pas dans l’espace ? Comment se rendent-ils dans l’espace ? Comment reviennent-ils ? Est-ce qu’il est possible de rester longtemps dans l’espace ? (La station spatiale internationale.) Pourquoi portent-ils une combinaison spatiale lorsqu’ils sortent de la capsule, du vaisseau ou de la station ? Pourquoi doivent-ils rester attachés ?</a:t>
            </a:r>
          </a:p>
          <a:p>
            <a:pPr marL="0" indent="0" algn="just">
              <a:lnSpc>
                <a:spcPct val="120000"/>
              </a:lnSpc>
              <a:spcBef>
                <a:spcPts val="600"/>
              </a:spcBef>
              <a:buNone/>
            </a:pPr>
            <a:r>
              <a:rPr lang="fr-CA" sz="1600" i="1" dirty="0">
                <a:latin typeface="Times New Roman" pitchFamily="18" charset="0"/>
              </a:rPr>
              <a:t>Dessin hypothèse</a:t>
            </a:r>
          </a:p>
          <a:p>
            <a:pPr marL="0" indent="0" algn="just">
              <a:lnSpc>
                <a:spcPct val="120000"/>
              </a:lnSpc>
              <a:spcBef>
                <a:spcPts val="600"/>
              </a:spcBef>
              <a:buNone/>
            </a:pPr>
            <a:r>
              <a:rPr lang="fr-CA" sz="1000" dirty="0">
                <a:latin typeface="Times New Roman" pitchFamily="18" charset="0"/>
              </a:rPr>
              <a:t>Distribuer aux élèves la fiche d’activité et bien identifier le côté « hypothèse » (les ampoules). Les enfants commencent par écrire leur nom en haut. Avant de leur annoncer ce qu’ils vont dessiner, leur demander de fermer les yeux. Les faire imaginer qu’ils sont des astronautes et qu’ils décollent vers l’espace. Ils s’éloignent loin de la Terre et se retournent pour voir la planète. C’est ce qu’ils verraient à ce moment qu’ils devront dessiner sur la feuille devant eux. </a:t>
            </a:r>
          </a:p>
          <a:p>
            <a:pPr marL="0" indent="0" algn="just">
              <a:lnSpc>
                <a:spcPct val="120000"/>
              </a:lnSpc>
              <a:spcBef>
                <a:spcPts val="600"/>
              </a:spcBef>
              <a:buNone/>
            </a:pPr>
            <a:r>
              <a:rPr lang="fr-CA" sz="1000" dirty="0">
                <a:latin typeface="Times New Roman" pitchFamily="18" charset="0"/>
              </a:rPr>
              <a:t>Lorsqu’ils ont terminé, leur demander d’expliquer pourquoi ils ont dessiné la Terre comme ils l’ont fait. Par exemple, qu’est-ce que représentent les couleurs utilisées ou les formes dessinées sur la planète ? </a:t>
            </a:r>
          </a:p>
          <a:p>
            <a:pPr marL="0" indent="0" algn="just">
              <a:lnSpc>
                <a:spcPct val="120000"/>
              </a:lnSpc>
              <a:spcBef>
                <a:spcPts val="600"/>
              </a:spcBef>
              <a:buNone/>
            </a:pPr>
            <a:r>
              <a:rPr lang="fr-CA" sz="1600" i="1" dirty="0">
                <a:latin typeface="Times New Roman" pitchFamily="18" charset="0"/>
              </a:rPr>
              <a:t>Solution (et hypothèse lune)</a:t>
            </a:r>
          </a:p>
          <a:p>
            <a:pPr marL="0" indent="0" algn="just">
              <a:lnSpc>
                <a:spcPct val="120000"/>
              </a:lnSpc>
              <a:spcBef>
                <a:spcPts val="600"/>
              </a:spcBef>
              <a:buNone/>
            </a:pPr>
            <a:r>
              <a:rPr lang="fr-CA" sz="1000" dirty="0">
                <a:latin typeface="Times New Roman" pitchFamily="18" charset="0"/>
              </a:rPr>
              <a:t>Pour la correction, présenter la photo de la Terre en pièce jointe (page 18). Utiliser le texte joint à la photo pour animer une discussion sur la photo. Que représentent les couleurs ? Les formes ? Important de souligner, en conclusion, que la Terre est une planète </a:t>
            </a:r>
            <a:r>
              <a:rPr lang="fr-CA" sz="1000" i="1" dirty="0">
                <a:latin typeface="Times New Roman" pitchFamily="18" charset="0"/>
              </a:rPr>
              <a:t>tellurique</a:t>
            </a:r>
            <a:r>
              <a:rPr lang="fr-CA" sz="1000" dirty="0">
                <a:latin typeface="Times New Roman" pitchFamily="18" charset="0"/>
              </a:rPr>
              <a:t>, c’est-à-dire que toute sa croûte est faite de roche – même sous les océans.</a:t>
            </a:r>
          </a:p>
          <a:p>
            <a:pPr marL="0" indent="0" algn="just">
              <a:lnSpc>
                <a:spcPct val="120000"/>
              </a:lnSpc>
              <a:spcBef>
                <a:spcPts val="600"/>
              </a:spcBef>
              <a:buNone/>
            </a:pPr>
            <a:r>
              <a:rPr lang="fr-CA" sz="1000" dirty="0">
                <a:latin typeface="Times New Roman" pitchFamily="18" charset="0"/>
              </a:rPr>
              <a:t>Les enfants peuvent maintenant retourner la feuille du côté « résultat » (les yeux, fiche d’activité 1b) et dessiner à nouveau la Terre, à partir de ce qu’ils ont appris.</a:t>
            </a:r>
          </a:p>
          <a:p>
            <a:pPr marL="0" indent="0" algn="just">
              <a:lnSpc>
                <a:spcPct val="120000"/>
              </a:lnSpc>
              <a:spcBef>
                <a:spcPts val="600"/>
              </a:spcBef>
              <a:buNone/>
            </a:pPr>
            <a:r>
              <a:rPr lang="fr-CA" sz="1000" b="1" dirty="0">
                <a:latin typeface="Times New Roman" pitchFamily="18" charset="0"/>
              </a:rPr>
              <a:t>Attention ! Leur demander d’ajouter la </a:t>
            </a:r>
            <a:r>
              <a:rPr lang="fr-CA" sz="1000" b="1" i="1" dirty="0">
                <a:latin typeface="Times New Roman" pitchFamily="18" charset="0"/>
              </a:rPr>
              <a:t>lune </a:t>
            </a:r>
            <a:r>
              <a:rPr lang="fr-CA" sz="1000" b="1" dirty="0">
                <a:latin typeface="Times New Roman" pitchFamily="18" charset="0"/>
              </a:rPr>
              <a:t>à ce deuxième dessin. </a:t>
            </a:r>
            <a:r>
              <a:rPr lang="fr-CA" sz="1000" dirty="0">
                <a:latin typeface="Times New Roman" pitchFamily="18" charset="0"/>
              </a:rPr>
              <a:t>Garder les fiches d’activité, afin de faire un retour sur les dessins de lunes en amorce du thème suivant.</a:t>
            </a:r>
            <a:endParaRPr lang="fr-CA" sz="1000" b="1" dirty="0">
              <a:latin typeface="Times New Roman" pitchFamily="18" charset="0"/>
            </a:endParaRPr>
          </a:p>
        </p:txBody>
      </p:sp>
      <p:graphicFrame>
        <p:nvGraphicFramePr>
          <p:cNvPr id="11" name="Espace réservé du contenu 5"/>
          <p:cNvGraphicFramePr>
            <a:graphicFrameLocks noGrp="1"/>
          </p:cNvGraphicFramePr>
          <p:nvPr>
            <p:ph sz="half" idx="2"/>
            <p:custDataLst>
              <p:tags r:id="rId3"/>
            </p:custDataLst>
            <p:extLst>
              <p:ext uri="{D42A27DB-BD31-4B8C-83A1-F6EECF244321}">
                <p14:modId xmlns:p14="http://schemas.microsoft.com/office/powerpoint/2010/main" val="1723544638"/>
              </p:ext>
            </p:extLst>
          </p:nvPr>
        </p:nvGraphicFramePr>
        <p:xfrm>
          <a:off x="92503" y="2781300"/>
          <a:ext cx="2142696" cy="1737360"/>
        </p:xfrm>
        <a:graphic>
          <a:graphicData uri="http://schemas.openxmlformats.org/drawingml/2006/table">
            <a:tbl>
              <a:tblPr firstRow="1" bandRow="1">
                <a:tableStyleId>{5C22544A-7EE6-4342-B048-85BDC9FD1C3A}</a:tableStyleId>
              </a:tblPr>
              <a:tblGrid>
                <a:gridCol w="294859">
                  <a:extLst>
                    <a:ext uri="{9D8B030D-6E8A-4147-A177-3AD203B41FA5}">
                      <a16:colId xmlns:a16="http://schemas.microsoft.com/office/drawing/2014/main" val="20000"/>
                    </a:ext>
                  </a:extLst>
                </a:gridCol>
                <a:gridCol w="1847837">
                  <a:extLst>
                    <a:ext uri="{9D8B030D-6E8A-4147-A177-3AD203B41FA5}">
                      <a16:colId xmlns:a16="http://schemas.microsoft.com/office/drawing/2014/main" val="20001"/>
                    </a:ext>
                  </a:extLst>
                </a:gridCol>
              </a:tblGrid>
              <a:tr h="259491">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233542">
                <a:tc gridSpan="2">
                  <a:txBody>
                    <a:bodyPr/>
                    <a:lstStyle/>
                    <a:p>
                      <a:pPr algn="ctr"/>
                      <a:r>
                        <a:rPr lang="fr-FR" sz="1000" dirty="0">
                          <a:latin typeface="Times New Roman" pitchFamily="18" charset="0"/>
                        </a:rPr>
                        <a:t>Pour l’enseignant</a:t>
                      </a:r>
                    </a:p>
                  </a:txBody>
                  <a:tcPr/>
                </a:tc>
                <a:tc hMerge="1">
                  <a:txBody>
                    <a:bodyPr/>
                    <a:lstStyle/>
                    <a:p>
                      <a:endParaRPr lang="fr-FR"/>
                    </a:p>
                  </a:txBody>
                  <a:tcPr/>
                </a:tc>
                <a:extLst>
                  <a:ext uri="{0D108BD9-81ED-4DB2-BD59-A6C34878D82A}">
                    <a16:rowId xmlns:a16="http://schemas.microsoft.com/office/drawing/2014/main" val="10001"/>
                  </a:ext>
                </a:extLst>
              </a:tr>
              <a:tr h="233542">
                <a:tc>
                  <a:txBody>
                    <a:bodyPr/>
                    <a:lstStyle/>
                    <a:p>
                      <a:pPr algn="ctr"/>
                      <a:endParaRPr lang="fr-FR" sz="1000" dirty="0">
                        <a:latin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TNI + images jointes</a:t>
                      </a:r>
                    </a:p>
                  </a:txBody>
                  <a:tcPr/>
                </a:tc>
                <a:extLst>
                  <a:ext uri="{0D108BD9-81ED-4DB2-BD59-A6C34878D82A}">
                    <a16:rowId xmlns:a16="http://schemas.microsoft.com/office/drawing/2014/main" val="10002"/>
                  </a:ext>
                </a:extLst>
              </a:tr>
              <a:tr h="233542">
                <a:tc gridSpan="2">
                  <a:txBody>
                    <a:bodyPr/>
                    <a:lstStyle/>
                    <a:p>
                      <a:pPr algn="ctr"/>
                      <a:r>
                        <a:rPr lang="fr-FR" sz="1000" dirty="0">
                          <a:latin typeface="Times New Roman" pitchFamily="18" charset="0"/>
                        </a:rPr>
                        <a:t>Par enfant</a:t>
                      </a:r>
                    </a:p>
                  </a:txBody>
                  <a:tcPr/>
                </a:tc>
                <a:tc hMerge="1">
                  <a:txBody>
                    <a:bodyPr/>
                    <a:lstStyle/>
                    <a:p>
                      <a:endParaRPr lang="fr-FR"/>
                    </a:p>
                  </a:txBody>
                  <a:tcPr/>
                </a:tc>
                <a:extLst>
                  <a:ext uri="{0D108BD9-81ED-4DB2-BD59-A6C34878D82A}">
                    <a16:rowId xmlns:a16="http://schemas.microsoft.com/office/drawing/2014/main" val="10003"/>
                  </a:ext>
                </a:extLst>
              </a:tr>
              <a:tr h="544581">
                <a:tc>
                  <a:txBody>
                    <a:bodyPr/>
                    <a:lstStyle/>
                    <a:p>
                      <a:pPr algn="ctr"/>
                      <a:endParaRPr lang="fr-FR" sz="1000" dirty="0">
                        <a:latin typeface="Times New Roman" pitchFamily="18" charset="0"/>
                      </a:endParaRPr>
                    </a:p>
                    <a:p>
                      <a:pPr algn="ctr"/>
                      <a:endParaRPr lang="fr-FR" sz="1000" dirty="0">
                        <a:latin typeface="Times New Roman" pitchFamily="18" charset="0"/>
                      </a:endParaRPr>
                    </a:p>
                  </a:txBody>
                  <a:tcPr/>
                </a:tc>
                <a:tc>
                  <a:txBody>
                    <a:bodyPr/>
                    <a:lstStyle/>
                    <a:p>
                      <a:r>
                        <a:rPr lang="fr-FR" sz="1000" dirty="0">
                          <a:latin typeface="Times New Roman" pitchFamily="18" charset="0"/>
                        </a:rPr>
                        <a:t>Fiches d’activité 1a et 1b (imprimées</a:t>
                      </a:r>
                      <a:r>
                        <a:rPr lang="fr-FR" sz="1000" baseline="0" dirty="0">
                          <a:latin typeface="Times New Roman" pitchFamily="18" charset="0"/>
                        </a:rPr>
                        <a:t> </a:t>
                      </a:r>
                      <a:r>
                        <a:rPr lang="fr-FR" sz="1000" baseline="0" dirty="0" err="1">
                          <a:latin typeface="Times New Roman" pitchFamily="18" charset="0"/>
                        </a:rPr>
                        <a:t>recto-verso</a:t>
                      </a:r>
                      <a:r>
                        <a:rPr lang="fr-FR" sz="1000" baseline="0" dirty="0">
                          <a:latin typeface="Times New Roman" pitchFamily="18" charset="0"/>
                        </a:rPr>
                        <a:t>)</a:t>
                      </a:r>
                      <a:endParaRPr lang="fr-FR" sz="1000" dirty="0">
                        <a:latin typeface="Times New Roman" pitchFamily="18" charset="0"/>
                      </a:endParaRPr>
                    </a:p>
                    <a:p>
                      <a:endParaRPr lang="fr-FR" sz="1000" dirty="0">
                        <a:latin typeface="Times New Roman" pitchFamily="18" charset="0"/>
                      </a:endParaRPr>
                    </a:p>
                    <a:p>
                      <a:r>
                        <a:rPr lang="fr-FR" sz="1000" dirty="0">
                          <a:latin typeface="Times New Roman" pitchFamily="18" charset="0"/>
                        </a:rPr>
                        <a:t>Crayons couleur</a:t>
                      </a:r>
                    </a:p>
                  </a:txBody>
                  <a:tcPr/>
                </a:tc>
                <a:extLst>
                  <a:ext uri="{0D108BD9-81ED-4DB2-BD59-A6C34878D82A}">
                    <a16:rowId xmlns:a16="http://schemas.microsoft.com/office/drawing/2014/main" val="10004"/>
                  </a:ext>
                </a:extLst>
              </a:tr>
            </a:tbl>
          </a:graphicData>
        </a:graphic>
      </p:graphicFrame>
      <p:sp>
        <p:nvSpPr>
          <p:cNvPr id="2" name="Espace réservé du numéro de diapositive 1"/>
          <p:cNvSpPr>
            <a:spLocks noGrp="1"/>
          </p:cNvSpPr>
          <p:nvPr>
            <p:ph type="sldNum" sz="quarter" idx="12"/>
            <p:custDataLst>
              <p:tags r:id="rId4"/>
            </p:custDataLst>
          </p:nvPr>
        </p:nvSpPr>
        <p:spPr/>
        <p:txBody>
          <a:bodyPr/>
          <a:lstStyle/>
          <a:p>
            <a:fld id="{027FB875-5C85-AB42-9DC5-178568A424B8}" type="slidenum">
              <a:rPr lang="en-US" smtClean="0"/>
              <a:pPr/>
              <a:t>5</a:t>
            </a:fld>
            <a:endParaRPr lang="en-US" dirty="0"/>
          </a:p>
        </p:txBody>
      </p:sp>
      <p:graphicFrame>
        <p:nvGraphicFramePr>
          <p:cNvPr id="16" name="Tableau 15"/>
          <p:cNvGraphicFramePr>
            <a:graphicFrameLocks noGrp="1"/>
          </p:cNvGraphicFramePr>
          <p:nvPr>
            <p:custDataLst>
              <p:tags r:id="rId5"/>
            </p:custDataLst>
            <p:extLst>
              <p:ext uri="{D42A27DB-BD31-4B8C-83A1-F6EECF244321}">
                <p14:modId xmlns:p14="http://schemas.microsoft.com/office/powerpoint/2010/main" val="1463459950"/>
              </p:ext>
            </p:extLst>
          </p:nvPr>
        </p:nvGraphicFramePr>
        <p:xfrm>
          <a:off x="92503" y="2132330"/>
          <a:ext cx="2142696" cy="386050"/>
        </p:xfrm>
        <a:graphic>
          <a:graphicData uri="http://schemas.openxmlformats.org/drawingml/2006/table">
            <a:tbl>
              <a:tblPr firstRow="1" bandRow="1">
                <a:tableStyleId>{69CF1AB2-1976-4502-BF36-3FF5EA218861}</a:tableStyleId>
              </a:tblPr>
              <a:tblGrid>
                <a:gridCol w="2142696">
                  <a:extLst>
                    <a:ext uri="{9D8B030D-6E8A-4147-A177-3AD203B41FA5}">
                      <a16:colId xmlns:a16="http://schemas.microsoft.com/office/drawing/2014/main" val="20000"/>
                    </a:ext>
                  </a:extLst>
                </a:gridCol>
              </a:tblGrid>
              <a:tr h="386050">
                <a:tc>
                  <a:txBody>
                    <a:bodyPr/>
                    <a:lstStyle/>
                    <a:p>
                      <a:pPr algn="ctr"/>
                      <a:r>
                        <a:rPr lang="fr-FR" sz="1200" dirty="0"/>
                        <a:t>Durée : 45-60 minutes</a:t>
                      </a:r>
                      <a:endParaRPr lang="fr-FR" sz="1200" b="0" i="0" dirty="0">
                        <a:solidFill>
                          <a:schemeClr val="tx1"/>
                        </a:solidFill>
                        <a:latin typeface="Times New Roman" pitchFamily="18" charset="0"/>
                      </a:endParaRPr>
                    </a:p>
                  </a:txBody>
                  <a:tcPr anchor="ctr"/>
                </a:tc>
                <a:extLst>
                  <a:ext uri="{0D108BD9-81ED-4DB2-BD59-A6C34878D82A}">
                    <a16:rowId xmlns:a16="http://schemas.microsoft.com/office/drawing/2014/main" val="10000"/>
                  </a:ext>
                </a:extLst>
              </a:tr>
            </a:tbl>
          </a:graphicData>
        </a:graphic>
      </p:graphicFrame>
      <p:sp>
        <p:nvSpPr>
          <p:cNvPr id="9" name="Title 3"/>
          <p:cNvSpPr txBox="1">
            <a:spLocks/>
          </p:cNvSpPr>
          <p:nvPr>
            <p:custDataLst>
              <p:tags r:id="rId6"/>
            </p:custDataLst>
          </p:nvPr>
        </p:nvSpPr>
        <p:spPr>
          <a:xfrm>
            <a:off x="69256" y="489357"/>
            <a:ext cx="5093294"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Times New Roman" pitchFamily="18" charset="0"/>
              </a:rPr>
              <a:t>1. La Terre</a:t>
            </a:r>
          </a:p>
        </p:txBody>
      </p:sp>
      <p:sp>
        <p:nvSpPr>
          <p:cNvPr id="14" name="Rectangle 13"/>
          <p:cNvSpPr/>
          <p:nvPr>
            <p:custDataLst>
              <p:tags r:id="rId7"/>
            </p:custDataLst>
          </p:nvPr>
        </p:nvSpPr>
        <p:spPr>
          <a:xfrm>
            <a:off x="92502" y="7809001"/>
            <a:ext cx="2142697" cy="877163"/>
          </a:xfrm>
          <a:prstGeom prst="rect">
            <a:avLst/>
          </a:prstGeom>
          <a:solidFill>
            <a:schemeClr val="accent1">
              <a:lumMod val="60000"/>
              <a:lumOff val="40000"/>
            </a:schemeClr>
          </a:solidFill>
        </p:spPr>
        <p:txBody>
          <a:bodyPr wrap="square">
            <a:spAutoFit/>
          </a:bodyPr>
          <a:lstStyle/>
          <a:p>
            <a:pPr algn="ctr"/>
            <a:r>
              <a:rPr lang="fr-FR" sz="1100" i="1" dirty="0">
                <a:latin typeface="Times New Roman" pitchFamily="18" charset="0"/>
              </a:rPr>
              <a:t>Vidéos</a:t>
            </a:r>
          </a:p>
          <a:p>
            <a:pPr algn="ctr"/>
            <a:endParaRPr lang="fr-FR" sz="1000" dirty="0">
              <a:latin typeface="Times New Roman" pitchFamily="18" charset="0"/>
            </a:endParaRPr>
          </a:p>
          <a:p>
            <a:pPr algn="just"/>
            <a:r>
              <a:rPr lang="fr-FR" sz="1000" dirty="0">
                <a:latin typeface="Times New Roman" pitchFamily="18" charset="0"/>
              </a:rPr>
              <a:t>S’il reste du temps, il y a sur la page 19 des liens vers des vidéos montrant la Terre vue de l’espace.</a:t>
            </a:r>
          </a:p>
        </p:txBody>
      </p:sp>
      <p:pic>
        <p:nvPicPr>
          <p:cNvPr id="5" name="Image 4" descr="Une image contenant cercle, art, capture d’écran, léger&#10;&#10;Description générée automatiquement">
            <a:extLst>
              <a:ext uri="{FF2B5EF4-FFF2-40B4-BE49-F238E27FC236}">
                <a16:creationId xmlns:a16="http://schemas.microsoft.com/office/drawing/2014/main" id="{E968FFB2-BB65-BF89-5E2A-32DDA42BC2B1}"/>
              </a:ext>
            </a:extLst>
          </p:cNvPr>
          <p:cNvPicPr>
            <a:picLocks noChangeAspect="1"/>
          </p:cNvPicPr>
          <p:nvPr/>
        </p:nvPicPr>
        <p:blipFill>
          <a:blip r:embed="rId10"/>
          <a:stretch>
            <a:fillRect/>
          </a:stretch>
        </p:blipFill>
        <p:spPr>
          <a:xfrm>
            <a:off x="4151430" y="-409922"/>
            <a:ext cx="2542252" cy="2542252"/>
          </a:xfrm>
          <a:prstGeom prst="rect">
            <a:avLst/>
          </a:prstGeom>
        </p:spPr>
      </p:pic>
    </p:spTree>
    <p:extLst>
      <p:ext uri="{BB962C8B-B14F-4D97-AF65-F5344CB8AC3E}">
        <p14:creationId xmlns:p14="http://schemas.microsoft.com/office/powerpoint/2010/main" val="295040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4031" y="0"/>
            <a:ext cx="2139758" cy="694440"/>
          </a:xfrm>
        </p:spPr>
        <p:txBody>
          <a:bodyPr/>
          <a:lstStyle/>
          <a:p>
            <a:pPr algn="l"/>
            <a:r>
              <a:rPr lang="en-US" sz="3000" i="1" dirty="0" err="1"/>
              <a:t>Activités</a:t>
            </a:r>
            <a:endParaRPr lang="en-US" sz="3000" i="1" dirty="0"/>
          </a:p>
        </p:txBody>
      </p:sp>
      <p:sp>
        <p:nvSpPr>
          <p:cNvPr id="12" name="Content Placeholder 4"/>
          <p:cNvSpPr>
            <a:spLocks noGrp="1"/>
          </p:cNvSpPr>
          <p:nvPr>
            <p:ph sz="half" idx="1"/>
            <p:custDataLst>
              <p:tags r:id="rId2"/>
            </p:custDataLst>
          </p:nvPr>
        </p:nvSpPr>
        <p:spPr>
          <a:xfrm>
            <a:off x="2378504" y="2132330"/>
            <a:ext cx="4255527" cy="6553834"/>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lnSpc>
                <a:spcPct val="120000"/>
              </a:lnSpc>
              <a:spcBef>
                <a:spcPts val="600"/>
              </a:spcBef>
              <a:buNone/>
            </a:pPr>
            <a:r>
              <a:rPr lang="fr-CA" sz="1600" i="1" dirty="0">
                <a:latin typeface="Times New Roman" pitchFamily="18" charset="0"/>
              </a:rPr>
              <a:t>Amorce</a:t>
            </a:r>
          </a:p>
          <a:p>
            <a:pPr marL="0" indent="0" algn="just">
              <a:lnSpc>
                <a:spcPct val="120000"/>
              </a:lnSpc>
              <a:spcBef>
                <a:spcPts val="600"/>
              </a:spcBef>
              <a:buNone/>
            </a:pPr>
            <a:r>
              <a:rPr lang="fr-CA" sz="1000" dirty="0">
                <a:latin typeface="Times New Roman" pitchFamily="18" charset="0"/>
              </a:rPr>
              <a:t>Discussion sur les astronautes… sur la lune ! Est-ce que les humains ont déjà marché sur la lune ? Comment s’y sont-ils rendus ? (Vaisseau demeure en orbite, capsule LEM descend sur la surface.) Avaient-ils besoin de leur combinaison spatiale sur la lune ? Comment se déplaçaient-ils ? (Moins de gravité = bonds plus grands.) Qu’ont-ils trouvé sur la lune ? À quoi ressemble-t-elle ?</a:t>
            </a:r>
          </a:p>
          <a:p>
            <a:pPr marL="0" indent="0" algn="just">
              <a:lnSpc>
                <a:spcPct val="120000"/>
              </a:lnSpc>
              <a:spcBef>
                <a:spcPts val="600"/>
              </a:spcBef>
              <a:buNone/>
            </a:pPr>
            <a:r>
              <a:rPr lang="fr-CA" sz="1000" dirty="0">
                <a:latin typeface="Times New Roman" pitchFamily="18" charset="0"/>
              </a:rPr>
              <a:t>Avant de donner la réponse à cette dernière question, faire un retour sur les lunes que les enfants ont dessinées sur la fiche d’activité 1b.</a:t>
            </a:r>
          </a:p>
          <a:p>
            <a:pPr marL="0" indent="0" algn="just">
              <a:lnSpc>
                <a:spcPct val="120000"/>
              </a:lnSpc>
              <a:spcBef>
                <a:spcPts val="600"/>
              </a:spcBef>
              <a:buNone/>
            </a:pPr>
            <a:r>
              <a:rPr lang="fr-CA" sz="1600" i="1" dirty="0">
                <a:latin typeface="Times New Roman" pitchFamily="18" charset="0"/>
              </a:rPr>
              <a:t>Solution</a:t>
            </a:r>
          </a:p>
          <a:p>
            <a:pPr marL="0" indent="0" algn="just">
              <a:lnSpc>
                <a:spcPct val="120000"/>
              </a:lnSpc>
              <a:spcBef>
                <a:spcPts val="600"/>
              </a:spcBef>
              <a:buNone/>
            </a:pPr>
            <a:r>
              <a:rPr lang="fr-CA" sz="1000" dirty="0">
                <a:latin typeface="Times New Roman" pitchFamily="18" charset="0"/>
              </a:rPr>
              <a:t>Présenter les photos en pièce jointe (pages 20-25). Procéder dans l’ordre, en utilisant les textes joints aux photos pour animer la discussion.</a:t>
            </a:r>
          </a:p>
          <a:p>
            <a:pPr marL="0" indent="0" algn="just">
              <a:lnSpc>
                <a:spcPct val="120000"/>
              </a:lnSpc>
              <a:spcBef>
                <a:spcPts val="600"/>
              </a:spcBef>
              <a:buNone/>
            </a:pPr>
            <a:r>
              <a:rPr lang="fr-CA" sz="1000" dirty="0">
                <a:latin typeface="Times New Roman" pitchFamily="18" charset="0"/>
              </a:rPr>
              <a:t>Sur la première photo, insister sur le fait qu’il n’y a ni air ni eau sur la lune, ainsi que sur la présence de cratères. D’où viennent-ils ? Est-ce qu’il y en a aussi sur la Terre ? (Voir encadré.)</a:t>
            </a:r>
          </a:p>
          <a:p>
            <a:pPr marL="0" indent="0" algn="just">
              <a:lnSpc>
                <a:spcPct val="120000"/>
              </a:lnSpc>
              <a:spcBef>
                <a:spcPts val="600"/>
              </a:spcBef>
              <a:buNone/>
            </a:pPr>
            <a:r>
              <a:rPr lang="fr-CA" sz="1000" dirty="0">
                <a:latin typeface="Times New Roman" pitchFamily="18" charset="0"/>
              </a:rPr>
              <a:t>Sur la dernière photo, bien explorer les différentes formations que l’on trouve à la surface de la lune : cratères et leurs rebords, petites montagnes, crevasses et rochers. Il faudra laisser cette photo affichée à l’écran tout au long de l’activité de modélisation. </a:t>
            </a:r>
          </a:p>
          <a:p>
            <a:pPr marL="0" indent="0" algn="just">
              <a:lnSpc>
                <a:spcPct val="120000"/>
              </a:lnSpc>
              <a:spcBef>
                <a:spcPts val="600"/>
              </a:spcBef>
              <a:buNone/>
            </a:pPr>
            <a:r>
              <a:rPr lang="fr-CA" sz="1600" i="1" dirty="0">
                <a:latin typeface="Times New Roman" pitchFamily="18" charset="0"/>
              </a:rPr>
              <a:t>Les cratères</a:t>
            </a:r>
          </a:p>
          <a:p>
            <a:pPr marL="0" indent="0" algn="just">
              <a:lnSpc>
                <a:spcPct val="120000"/>
              </a:lnSpc>
              <a:spcBef>
                <a:spcPts val="600"/>
              </a:spcBef>
              <a:buNone/>
            </a:pPr>
            <a:r>
              <a:rPr lang="fr-CA" sz="1000" dirty="0">
                <a:latin typeface="Times New Roman" pitchFamily="18" charset="0"/>
              </a:rPr>
              <a:t>Les cratères sont formés suite à l’impact de météorites à la surface de la lune. Pour représenter cela :</a:t>
            </a:r>
          </a:p>
          <a:p>
            <a:pPr marL="228600" indent="-228600" algn="just">
              <a:lnSpc>
                <a:spcPct val="120000"/>
              </a:lnSpc>
              <a:spcBef>
                <a:spcPts val="600"/>
              </a:spcBef>
              <a:buFont typeface="+mj-lt"/>
              <a:buAutoNum type="arabicPeriod"/>
            </a:pPr>
            <a:r>
              <a:rPr lang="fr-CA" sz="1000" dirty="0">
                <a:latin typeface="Times New Roman" pitchFamily="18" charset="0"/>
              </a:rPr>
              <a:t>Remplir une assiette en aluminium de sable gris.</a:t>
            </a:r>
          </a:p>
          <a:p>
            <a:pPr marL="228600" indent="-228600" algn="just">
              <a:lnSpc>
                <a:spcPct val="120000"/>
              </a:lnSpc>
              <a:spcBef>
                <a:spcPts val="600"/>
              </a:spcBef>
              <a:buFont typeface="+mj-lt"/>
              <a:buAutoNum type="arabicPeriod"/>
            </a:pPr>
            <a:r>
              <a:rPr lang="fr-CA" sz="1000" dirty="0">
                <a:latin typeface="Times New Roman" pitchFamily="18" charset="0"/>
              </a:rPr>
              <a:t>Un après l’autre, les enfants laissent tomber une balle de golf ou une bille sur le sable.</a:t>
            </a:r>
          </a:p>
          <a:p>
            <a:pPr marL="228600" indent="-228600" algn="just">
              <a:lnSpc>
                <a:spcPct val="120000"/>
              </a:lnSpc>
              <a:spcBef>
                <a:spcPts val="600"/>
              </a:spcBef>
              <a:buFont typeface="+mj-lt"/>
              <a:buAutoNum type="arabicPeriod"/>
            </a:pPr>
            <a:r>
              <a:rPr lang="fr-CA" sz="1000" dirty="0">
                <a:latin typeface="Times New Roman" pitchFamily="18" charset="0"/>
              </a:rPr>
              <a:t>La balle ne va pas se désintégrer suite à cet impact, mais si on la retire, on pourra voir le cratère qui s’est formé, surtout si on utilise une lampe de poche pour éclairer de côté.</a:t>
            </a:r>
          </a:p>
        </p:txBody>
      </p:sp>
      <p:graphicFrame>
        <p:nvGraphicFramePr>
          <p:cNvPr id="11" name="Espace réservé du contenu 5"/>
          <p:cNvGraphicFramePr>
            <a:graphicFrameLocks noGrp="1"/>
          </p:cNvGraphicFramePr>
          <p:nvPr>
            <p:ph sz="half" idx="2"/>
            <p:custDataLst>
              <p:tags r:id="rId3"/>
            </p:custDataLst>
            <p:extLst>
              <p:ext uri="{D42A27DB-BD31-4B8C-83A1-F6EECF244321}">
                <p14:modId xmlns:p14="http://schemas.microsoft.com/office/powerpoint/2010/main" val="1723544638"/>
              </p:ext>
            </p:extLst>
          </p:nvPr>
        </p:nvGraphicFramePr>
        <p:xfrm>
          <a:off x="69256" y="2132330"/>
          <a:ext cx="2142696" cy="3718560"/>
        </p:xfrm>
        <a:graphic>
          <a:graphicData uri="http://schemas.openxmlformats.org/drawingml/2006/table">
            <a:tbl>
              <a:tblPr firstRow="1" bandRow="1">
                <a:tableStyleId>{5C22544A-7EE6-4342-B048-85BDC9FD1C3A}</a:tableStyleId>
              </a:tblPr>
              <a:tblGrid>
                <a:gridCol w="294859">
                  <a:extLst>
                    <a:ext uri="{9D8B030D-6E8A-4147-A177-3AD203B41FA5}">
                      <a16:colId xmlns:a16="http://schemas.microsoft.com/office/drawing/2014/main" val="20000"/>
                    </a:ext>
                  </a:extLst>
                </a:gridCol>
                <a:gridCol w="1847837">
                  <a:extLst>
                    <a:ext uri="{9D8B030D-6E8A-4147-A177-3AD203B41FA5}">
                      <a16:colId xmlns:a16="http://schemas.microsoft.com/office/drawing/2014/main" val="20001"/>
                    </a:ext>
                  </a:extLst>
                </a:gridCol>
              </a:tblGrid>
              <a:tr h="259491">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233542">
                <a:tc gridSpan="2">
                  <a:txBody>
                    <a:bodyPr/>
                    <a:lstStyle/>
                    <a:p>
                      <a:pPr algn="ctr"/>
                      <a:r>
                        <a:rPr lang="fr-FR" sz="1000" dirty="0">
                          <a:latin typeface="Times New Roman" pitchFamily="18" charset="0"/>
                        </a:rPr>
                        <a:t>Pour l’enseignant</a:t>
                      </a:r>
                    </a:p>
                  </a:txBody>
                  <a:tcPr/>
                </a:tc>
                <a:tc hMerge="1">
                  <a:txBody>
                    <a:bodyPr/>
                    <a:lstStyle/>
                    <a:p>
                      <a:endParaRPr lang="fr-FR"/>
                    </a:p>
                  </a:txBody>
                  <a:tcPr/>
                </a:tc>
                <a:extLst>
                  <a:ext uri="{0D108BD9-81ED-4DB2-BD59-A6C34878D82A}">
                    <a16:rowId xmlns:a16="http://schemas.microsoft.com/office/drawing/2014/main" val="10001"/>
                  </a:ext>
                </a:extLst>
              </a:tr>
              <a:tr h="233542">
                <a:tc>
                  <a:txBody>
                    <a:bodyPr/>
                    <a:lstStyle/>
                    <a:p>
                      <a:pPr algn="ctr"/>
                      <a:endParaRPr lang="fr-FR" sz="1000" dirty="0">
                        <a:latin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TNI + images jointes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Fiches</a:t>
                      </a:r>
                      <a:r>
                        <a:rPr lang="fr-FR" sz="1000" baseline="0" dirty="0">
                          <a:latin typeface="Times New Roman" pitchFamily="18" charset="0"/>
                        </a:rPr>
                        <a:t> d’activité 1b</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Lampe de poche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Rouleau et couteau</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Assiette en aluminium</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Sable gris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Balle de golf et billes</a:t>
                      </a:r>
                    </a:p>
                  </a:txBody>
                  <a:tcPr/>
                </a:tc>
                <a:extLst>
                  <a:ext uri="{0D108BD9-81ED-4DB2-BD59-A6C34878D82A}">
                    <a16:rowId xmlns:a16="http://schemas.microsoft.com/office/drawing/2014/main" val="10002"/>
                  </a:ext>
                </a:extLst>
              </a:tr>
              <a:tr h="233542">
                <a:tc gridSpan="2">
                  <a:txBody>
                    <a:bodyPr/>
                    <a:lstStyle/>
                    <a:p>
                      <a:pPr algn="ctr"/>
                      <a:r>
                        <a:rPr lang="fr-FR" sz="1000" dirty="0">
                          <a:latin typeface="Times New Roman" pitchFamily="18" charset="0"/>
                        </a:rPr>
                        <a:t>Par enfant</a:t>
                      </a:r>
                    </a:p>
                  </a:txBody>
                  <a:tcPr/>
                </a:tc>
                <a:tc hMerge="1">
                  <a:txBody>
                    <a:bodyPr/>
                    <a:lstStyle/>
                    <a:p>
                      <a:endParaRPr lang="fr-FR"/>
                    </a:p>
                  </a:txBody>
                  <a:tcPr/>
                </a:tc>
                <a:extLst>
                  <a:ext uri="{0D108BD9-81ED-4DB2-BD59-A6C34878D82A}">
                    <a16:rowId xmlns:a16="http://schemas.microsoft.com/office/drawing/2014/main" val="10003"/>
                  </a:ext>
                </a:extLst>
              </a:tr>
              <a:tr h="544581">
                <a:tc>
                  <a:txBody>
                    <a:bodyPr/>
                    <a:lstStyle/>
                    <a:p>
                      <a:pPr algn="ctr"/>
                      <a:endParaRPr lang="fr-FR" sz="1000" dirty="0">
                        <a:latin typeface="Times New Roman" pitchFamily="18" charset="0"/>
                      </a:endParaRPr>
                    </a:p>
                    <a:p>
                      <a:pPr algn="ctr"/>
                      <a:endParaRPr lang="fr-FR" sz="1000" dirty="0">
                        <a:latin typeface="Times New Roman" pitchFamily="18" charset="0"/>
                      </a:endParaRPr>
                    </a:p>
                  </a:txBody>
                  <a:tcPr/>
                </a:tc>
                <a:tc>
                  <a:txBody>
                    <a:bodyPr/>
                    <a:lstStyle/>
                    <a:p>
                      <a:r>
                        <a:rPr lang="fr-FR" sz="1000" dirty="0">
                          <a:latin typeface="Times New Roman" pitchFamily="18" charset="0"/>
                        </a:rPr>
                        <a:t>Carré de papier ciré</a:t>
                      </a:r>
                    </a:p>
                    <a:p>
                      <a:endParaRPr lang="fr-FR" sz="1000" dirty="0">
                        <a:latin typeface="Times New Roman" pitchFamily="18" charset="0"/>
                      </a:endParaRPr>
                    </a:p>
                    <a:p>
                      <a:r>
                        <a:rPr lang="fr-FR" sz="1000" dirty="0">
                          <a:latin typeface="Times New Roman" pitchFamily="18" charset="0"/>
                        </a:rPr>
                        <a:t>Boule de pâte à modeler grise</a:t>
                      </a:r>
                    </a:p>
                    <a:p>
                      <a:endParaRPr lang="fr-FR" sz="1000" dirty="0">
                        <a:latin typeface="Times New Roman" pitchFamily="18" charset="0"/>
                      </a:endParaRPr>
                    </a:p>
                    <a:p>
                      <a:r>
                        <a:rPr lang="fr-FR" sz="1000" dirty="0">
                          <a:latin typeface="Times New Roman" pitchFamily="18" charset="0"/>
                        </a:rPr>
                        <a:t>Contenant rond</a:t>
                      </a:r>
                    </a:p>
                  </a:txBody>
                  <a:tcPr/>
                </a:tc>
                <a:extLst>
                  <a:ext uri="{0D108BD9-81ED-4DB2-BD59-A6C34878D82A}">
                    <a16:rowId xmlns:a16="http://schemas.microsoft.com/office/drawing/2014/main" val="10004"/>
                  </a:ext>
                </a:extLst>
              </a:tr>
            </a:tbl>
          </a:graphicData>
        </a:graphic>
      </p:graphicFrame>
      <p:sp>
        <p:nvSpPr>
          <p:cNvPr id="2" name="Espace réservé du numéro de diapositive 1"/>
          <p:cNvSpPr>
            <a:spLocks noGrp="1"/>
          </p:cNvSpPr>
          <p:nvPr>
            <p:ph type="sldNum" sz="quarter" idx="12"/>
            <p:custDataLst>
              <p:tags r:id="rId4"/>
            </p:custDataLst>
          </p:nvPr>
        </p:nvSpPr>
        <p:spPr/>
        <p:txBody>
          <a:bodyPr/>
          <a:lstStyle/>
          <a:p>
            <a:fld id="{027FB875-5C85-AB42-9DC5-178568A424B8}" type="slidenum">
              <a:rPr lang="en-US" smtClean="0"/>
              <a:pPr/>
              <a:t>6</a:t>
            </a:fld>
            <a:endParaRPr lang="en-US" dirty="0"/>
          </a:p>
        </p:txBody>
      </p:sp>
      <p:graphicFrame>
        <p:nvGraphicFramePr>
          <p:cNvPr id="16" name="Tableau 15"/>
          <p:cNvGraphicFramePr>
            <a:graphicFrameLocks noGrp="1"/>
          </p:cNvGraphicFramePr>
          <p:nvPr>
            <p:custDataLst>
              <p:tags r:id="rId5"/>
            </p:custDataLst>
            <p:extLst>
              <p:ext uri="{D42A27DB-BD31-4B8C-83A1-F6EECF244321}">
                <p14:modId xmlns:p14="http://schemas.microsoft.com/office/powerpoint/2010/main" val="1463459950"/>
              </p:ext>
            </p:extLst>
          </p:nvPr>
        </p:nvGraphicFramePr>
        <p:xfrm>
          <a:off x="69257" y="1600200"/>
          <a:ext cx="2142696" cy="336550"/>
        </p:xfrm>
        <a:graphic>
          <a:graphicData uri="http://schemas.openxmlformats.org/drawingml/2006/table">
            <a:tbl>
              <a:tblPr firstRow="1" bandRow="1">
                <a:tableStyleId>{69CF1AB2-1976-4502-BF36-3FF5EA218861}</a:tableStyleId>
              </a:tblPr>
              <a:tblGrid>
                <a:gridCol w="2142696">
                  <a:extLst>
                    <a:ext uri="{9D8B030D-6E8A-4147-A177-3AD203B41FA5}">
                      <a16:colId xmlns:a16="http://schemas.microsoft.com/office/drawing/2014/main" val="20000"/>
                    </a:ext>
                  </a:extLst>
                </a:gridCol>
              </a:tblGrid>
              <a:tr h="336550">
                <a:tc>
                  <a:txBody>
                    <a:bodyPr/>
                    <a:lstStyle/>
                    <a:p>
                      <a:pPr algn="ctr"/>
                      <a:r>
                        <a:rPr lang="fr-FR" sz="1200" dirty="0"/>
                        <a:t>Durée : 45-60 minutes</a:t>
                      </a:r>
                      <a:endParaRPr lang="fr-FR" sz="1200" b="0" i="0" dirty="0">
                        <a:solidFill>
                          <a:schemeClr val="tx1"/>
                        </a:solidFill>
                        <a:latin typeface="Times New Roman" pitchFamily="18" charset="0"/>
                      </a:endParaRPr>
                    </a:p>
                  </a:txBody>
                  <a:tcPr anchor="ctr"/>
                </a:tc>
                <a:extLst>
                  <a:ext uri="{0D108BD9-81ED-4DB2-BD59-A6C34878D82A}">
                    <a16:rowId xmlns:a16="http://schemas.microsoft.com/office/drawing/2014/main" val="10000"/>
                  </a:ext>
                </a:extLst>
              </a:tr>
            </a:tbl>
          </a:graphicData>
        </a:graphic>
      </p:graphicFrame>
      <p:sp>
        <p:nvSpPr>
          <p:cNvPr id="9" name="Title 3"/>
          <p:cNvSpPr txBox="1">
            <a:spLocks/>
          </p:cNvSpPr>
          <p:nvPr>
            <p:custDataLst>
              <p:tags r:id="rId6"/>
            </p:custDataLst>
          </p:nvPr>
        </p:nvSpPr>
        <p:spPr>
          <a:xfrm>
            <a:off x="69256" y="489357"/>
            <a:ext cx="5093294"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Times New Roman" pitchFamily="18" charset="0"/>
              </a:rPr>
              <a:t>2. La </a:t>
            </a:r>
            <a:r>
              <a:rPr lang="en-US" sz="3000" dirty="0" err="1">
                <a:latin typeface="Times New Roman" pitchFamily="18" charset="0"/>
              </a:rPr>
              <a:t>lune</a:t>
            </a:r>
            <a:endParaRPr lang="en-US" sz="3000" dirty="0">
              <a:latin typeface="Times New Roman" pitchFamily="18" charset="0"/>
            </a:endParaRPr>
          </a:p>
        </p:txBody>
      </p:sp>
      <p:sp>
        <p:nvSpPr>
          <p:cNvPr id="14" name="Rectangle 13"/>
          <p:cNvSpPr/>
          <p:nvPr>
            <p:custDataLst>
              <p:tags r:id="rId7"/>
            </p:custDataLst>
          </p:nvPr>
        </p:nvSpPr>
        <p:spPr>
          <a:xfrm>
            <a:off x="69257" y="6562506"/>
            <a:ext cx="2142697" cy="2123658"/>
          </a:xfrm>
          <a:prstGeom prst="rect">
            <a:avLst/>
          </a:prstGeom>
          <a:solidFill>
            <a:schemeClr val="accent1">
              <a:lumMod val="60000"/>
              <a:lumOff val="40000"/>
            </a:schemeClr>
          </a:solidFill>
        </p:spPr>
        <p:txBody>
          <a:bodyPr wrap="square">
            <a:spAutoFit/>
          </a:bodyPr>
          <a:lstStyle/>
          <a:p>
            <a:pPr algn="ctr"/>
            <a:r>
              <a:rPr lang="fr-FR" sz="1100" i="1" dirty="0">
                <a:latin typeface="Times New Roman" pitchFamily="18" charset="0"/>
              </a:rPr>
              <a:t>Météores et étoiles filantes</a:t>
            </a:r>
          </a:p>
          <a:p>
            <a:pPr algn="ctr"/>
            <a:endParaRPr lang="fr-FR" sz="1100" dirty="0">
              <a:latin typeface="Times New Roman" pitchFamily="18" charset="0"/>
            </a:endParaRPr>
          </a:p>
          <a:p>
            <a:pPr algn="just"/>
            <a:r>
              <a:rPr lang="fr-FR" sz="1000" dirty="0">
                <a:latin typeface="Times New Roman" pitchFamily="18" charset="0"/>
              </a:rPr>
              <a:t>Il y a aussi des cratères sur la Terre, mais ils sont plus rares parce que les météores brûlent dans l’atmosphère. C’est de là que viennent les étoiles filantes. Sur Terre, il faut qu’une météorite soit assez grosse pour se rendre jusqu’à la surface et s’y écraser. Sur la lune, où il n’y a pas d’air pour les arrêter, </a:t>
            </a:r>
            <a:r>
              <a:rPr lang="fr-FR" sz="1000" i="1" dirty="0">
                <a:latin typeface="Times New Roman" pitchFamily="18" charset="0"/>
              </a:rPr>
              <a:t>toutes </a:t>
            </a:r>
            <a:r>
              <a:rPr lang="fr-FR" sz="1000" dirty="0">
                <a:latin typeface="Times New Roman" pitchFamily="18" charset="0"/>
              </a:rPr>
              <a:t>les météorites s’écrasent et forment un cratère.</a:t>
            </a:r>
          </a:p>
        </p:txBody>
      </p:sp>
      <p:pic>
        <p:nvPicPr>
          <p:cNvPr id="3" name="Image 2" descr="Une image contenant cercle, art, capture d’écran, léger&#10;&#10;Description générée automatiquement">
            <a:extLst>
              <a:ext uri="{FF2B5EF4-FFF2-40B4-BE49-F238E27FC236}">
                <a16:creationId xmlns:a16="http://schemas.microsoft.com/office/drawing/2014/main" id="{CD629273-6CE7-912D-1C1D-9EB33CF2A8D3}"/>
              </a:ext>
            </a:extLst>
          </p:cNvPr>
          <p:cNvPicPr>
            <a:picLocks noChangeAspect="1"/>
          </p:cNvPicPr>
          <p:nvPr/>
        </p:nvPicPr>
        <p:blipFill>
          <a:blip r:embed="rId10"/>
          <a:stretch>
            <a:fillRect/>
          </a:stretch>
        </p:blipFill>
        <p:spPr>
          <a:xfrm>
            <a:off x="4151430" y="-409922"/>
            <a:ext cx="2542252" cy="2542252"/>
          </a:xfrm>
          <a:prstGeom prst="rect">
            <a:avLst/>
          </a:prstGeom>
        </p:spPr>
      </p:pic>
    </p:spTree>
    <p:extLst>
      <p:ext uri="{BB962C8B-B14F-4D97-AF65-F5344CB8AC3E}">
        <p14:creationId xmlns:p14="http://schemas.microsoft.com/office/powerpoint/2010/main" val="2950407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4031" y="0"/>
            <a:ext cx="2139758" cy="694440"/>
          </a:xfrm>
        </p:spPr>
        <p:txBody>
          <a:bodyPr/>
          <a:lstStyle/>
          <a:p>
            <a:pPr algn="l"/>
            <a:r>
              <a:rPr lang="en-US" sz="3000" i="1" dirty="0" err="1"/>
              <a:t>Activités</a:t>
            </a:r>
            <a:endParaRPr lang="en-US" sz="3000" i="1" dirty="0"/>
          </a:p>
        </p:txBody>
      </p:sp>
      <p:sp>
        <p:nvSpPr>
          <p:cNvPr id="12" name="Content Placeholder 4"/>
          <p:cNvSpPr>
            <a:spLocks noGrp="1"/>
          </p:cNvSpPr>
          <p:nvPr>
            <p:ph sz="half" idx="1"/>
            <p:custDataLst>
              <p:tags r:id="rId2"/>
            </p:custDataLst>
          </p:nvPr>
        </p:nvSpPr>
        <p:spPr>
          <a:xfrm>
            <a:off x="2378504" y="2132330"/>
            <a:ext cx="4255527" cy="6553834"/>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lnSpc>
                <a:spcPct val="120000"/>
              </a:lnSpc>
              <a:spcBef>
                <a:spcPts val="600"/>
              </a:spcBef>
              <a:buNone/>
            </a:pPr>
            <a:r>
              <a:rPr lang="fr-CA" sz="1600" i="1" dirty="0">
                <a:latin typeface="Times New Roman" pitchFamily="18" charset="0"/>
              </a:rPr>
              <a:t>Modélisation</a:t>
            </a:r>
          </a:p>
          <a:p>
            <a:pPr marL="0" indent="0" algn="just">
              <a:lnSpc>
                <a:spcPct val="120000"/>
              </a:lnSpc>
              <a:spcBef>
                <a:spcPts val="600"/>
              </a:spcBef>
              <a:buNone/>
            </a:pPr>
            <a:r>
              <a:rPr lang="fr-CA" sz="1000" dirty="0">
                <a:latin typeface="Times New Roman" pitchFamily="18" charset="0"/>
              </a:rPr>
              <a:t>Avec de la pâte à modeler grise, les enfants vont reproduire des parcelles de surface lunaire. Ces parcelles pourront ensuite être assemblées pour former une grande lune, qu’il sera possible d’éclairer avec la lampe de poche afin de produire des ombres qui mettront le relief en évidence.</a:t>
            </a:r>
          </a:p>
          <a:p>
            <a:pPr marL="0" indent="0" algn="just">
              <a:lnSpc>
                <a:spcPct val="120000"/>
              </a:lnSpc>
              <a:spcBef>
                <a:spcPts val="600"/>
              </a:spcBef>
              <a:buNone/>
            </a:pPr>
            <a:r>
              <a:rPr lang="fr-CA" sz="1000" dirty="0">
                <a:latin typeface="Times New Roman" pitchFamily="18" charset="0"/>
              </a:rPr>
              <a:t>Voici les étapes à suivre pour cette activité :</a:t>
            </a:r>
          </a:p>
          <a:p>
            <a:pPr marL="228600" indent="-228600" algn="just">
              <a:lnSpc>
                <a:spcPct val="120000"/>
              </a:lnSpc>
              <a:spcBef>
                <a:spcPts val="600"/>
              </a:spcBef>
              <a:buFont typeface="+mj-lt"/>
              <a:buAutoNum type="arabicPeriod"/>
            </a:pPr>
            <a:r>
              <a:rPr lang="fr-CA" sz="1000" dirty="0">
                <a:latin typeface="Times New Roman" pitchFamily="18" charset="0"/>
              </a:rPr>
              <a:t>Distribuer à chaque enfant un grand morceau carré de papier ciré, qu’ils déposent sur la table devant eux.</a:t>
            </a:r>
          </a:p>
          <a:p>
            <a:pPr marL="228600" indent="-228600" algn="just">
              <a:lnSpc>
                <a:spcPct val="120000"/>
              </a:lnSpc>
              <a:spcBef>
                <a:spcPts val="600"/>
              </a:spcBef>
              <a:buFont typeface="+mj-lt"/>
              <a:buAutoNum type="arabicPeriod"/>
            </a:pPr>
            <a:r>
              <a:rPr lang="fr-CA" sz="1000" dirty="0">
                <a:latin typeface="Times New Roman" pitchFamily="18" charset="0"/>
              </a:rPr>
              <a:t>Distribuer une boule de pâte à modeler à chaque équipe, qu’ils déposent par-dessus le papier ciré.</a:t>
            </a:r>
          </a:p>
          <a:p>
            <a:pPr marL="228600" indent="-228600" algn="just">
              <a:lnSpc>
                <a:spcPct val="120000"/>
              </a:lnSpc>
              <a:spcBef>
                <a:spcPts val="600"/>
              </a:spcBef>
              <a:buFont typeface="+mj-lt"/>
              <a:buAutoNum type="arabicPeriod"/>
            </a:pPr>
            <a:r>
              <a:rPr lang="fr-CA" sz="1000" dirty="0">
                <a:latin typeface="Times New Roman" pitchFamily="18" charset="0"/>
              </a:rPr>
              <a:t>Demander aux enfants de bien écraser la pâte à modeler, de manière à former une grande galette, vaguement ronde, mais surtout mince. L’enseignant circule d’une équipe à l’autre et les aide avec le rouleau. Idéalement, la galette devrait être presque aussi grande que le carré de papier ciré.</a:t>
            </a:r>
          </a:p>
          <a:p>
            <a:pPr marL="228600" indent="-228600" algn="just">
              <a:lnSpc>
                <a:spcPct val="120000"/>
              </a:lnSpc>
              <a:spcBef>
                <a:spcPts val="600"/>
              </a:spcBef>
              <a:buFont typeface="+mj-lt"/>
              <a:buAutoNum type="arabicPeriod"/>
            </a:pPr>
            <a:r>
              <a:rPr lang="fr-CA" sz="1000" dirty="0">
                <a:latin typeface="Times New Roman" pitchFamily="18" charset="0"/>
              </a:rPr>
              <a:t>L’enseignant circule d’une équipe à l’autre et à l’aide du couteau pratique 4 incisions, de manière à former un carré avec la galette de pâte à modeler.</a:t>
            </a:r>
          </a:p>
          <a:p>
            <a:pPr marL="228600" indent="-228600" algn="just">
              <a:lnSpc>
                <a:spcPct val="120000"/>
              </a:lnSpc>
              <a:spcBef>
                <a:spcPts val="600"/>
              </a:spcBef>
              <a:buFont typeface="+mj-lt"/>
              <a:buAutoNum type="arabicPeriod"/>
            </a:pPr>
            <a:r>
              <a:rPr lang="fr-CA" sz="1000" dirty="0">
                <a:latin typeface="Times New Roman" pitchFamily="18" charset="0"/>
              </a:rPr>
              <a:t>Les enfants retirent l’excédent de pâte à modeler (quatre croissants) et les mettent de côté.</a:t>
            </a:r>
          </a:p>
          <a:p>
            <a:pPr marL="228600" indent="-228600" algn="just">
              <a:lnSpc>
                <a:spcPct val="120000"/>
              </a:lnSpc>
              <a:spcBef>
                <a:spcPts val="600"/>
              </a:spcBef>
              <a:buFont typeface="+mj-lt"/>
              <a:buAutoNum type="arabicPeriod"/>
            </a:pPr>
            <a:r>
              <a:rPr lang="fr-CA" sz="1000" dirty="0">
                <a:latin typeface="Times New Roman" pitchFamily="18" charset="0"/>
              </a:rPr>
              <a:t>Distribuer les contenants ronds aux équipes. Les enfants vont utiliser ces contenants pour former des cratères. Il suffit de poser le contenant sur la surface puis d’utiliser l’excédent de pâte pour former le rebord du cratère, tout autour du contenant. On a qu’à retirer le contenant pour voir le cratère.</a:t>
            </a:r>
          </a:p>
          <a:p>
            <a:pPr marL="228600" indent="-228600" algn="just">
              <a:lnSpc>
                <a:spcPct val="120000"/>
              </a:lnSpc>
              <a:spcBef>
                <a:spcPts val="600"/>
              </a:spcBef>
              <a:buFont typeface="+mj-lt"/>
              <a:buAutoNum type="arabicPeriod"/>
            </a:pPr>
            <a:r>
              <a:rPr lang="fr-CA" sz="1000" dirty="0">
                <a:latin typeface="Times New Roman" pitchFamily="18" charset="0"/>
              </a:rPr>
              <a:t>Avec ce qui reste de la pâte à modeler, demander aux enfants d’ajouter d’autres formations : montagnes basses, rochers, crevasses, etc.</a:t>
            </a:r>
          </a:p>
          <a:p>
            <a:pPr marL="0" indent="0" algn="just">
              <a:lnSpc>
                <a:spcPct val="120000"/>
              </a:lnSpc>
              <a:spcBef>
                <a:spcPts val="600"/>
              </a:spcBef>
              <a:buNone/>
            </a:pPr>
            <a:r>
              <a:rPr lang="fr-CA" sz="1000" dirty="0">
                <a:latin typeface="Times New Roman" pitchFamily="18" charset="0"/>
              </a:rPr>
              <a:t>Dès qu’une équipe a terminé, commencer à assembler la grande lune. Il s’agit de mettre les parcelles l’une à côté de l’autre (sur une grande table). Quand toutes les parcelles forment un immense carré, on peut accessoirement procéder à des coupes et des ajustements pour donner une forme ronde à la lune.</a:t>
            </a:r>
          </a:p>
          <a:p>
            <a:pPr marL="0" indent="0" algn="just">
              <a:lnSpc>
                <a:spcPct val="120000"/>
              </a:lnSpc>
              <a:spcBef>
                <a:spcPts val="600"/>
              </a:spcBef>
              <a:buNone/>
            </a:pPr>
            <a:r>
              <a:rPr lang="fr-CA" sz="1000" dirty="0">
                <a:latin typeface="Times New Roman" pitchFamily="18" charset="0"/>
              </a:rPr>
              <a:t>Tirer les rideaux et éteindre les lumières et s’amuser avec la lampe de poche !</a:t>
            </a:r>
          </a:p>
        </p:txBody>
      </p:sp>
      <p:sp>
        <p:nvSpPr>
          <p:cNvPr id="2" name="Espace réservé du numéro de diapositive 1"/>
          <p:cNvSpPr>
            <a:spLocks noGrp="1"/>
          </p:cNvSpPr>
          <p:nvPr>
            <p:ph type="sldNum" sz="quarter" idx="12"/>
            <p:custDataLst>
              <p:tags r:id="rId3"/>
            </p:custDataLst>
          </p:nvPr>
        </p:nvSpPr>
        <p:spPr/>
        <p:txBody>
          <a:bodyPr/>
          <a:lstStyle/>
          <a:p>
            <a:fld id="{027FB875-5C85-AB42-9DC5-178568A424B8}" type="slidenum">
              <a:rPr lang="en-US" smtClean="0"/>
              <a:pPr/>
              <a:t>7</a:t>
            </a:fld>
            <a:endParaRPr lang="en-US" dirty="0"/>
          </a:p>
        </p:txBody>
      </p:sp>
      <p:graphicFrame>
        <p:nvGraphicFramePr>
          <p:cNvPr id="16" name="Tableau 15"/>
          <p:cNvGraphicFramePr>
            <a:graphicFrameLocks noGrp="1"/>
          </p:cNvGraphicFramePr>
          <p:nvPr>
            <p:custDataLst>
              <p:tags r:id="rId4"/>
            </p:custDataLst>
            <p:extLst>
              <p:ext uri="{D42A27DB-BD31-4B8C-83A1-F6EECF244321}">
                <p14:modId xmlns:p14="http://schemas.microsoft.com/office/powerpoint/2010/main" val="1463459950"/>
              </p:ext>
            </p:extLst>
          </p:nvPr>
        </p:nvGraphicFramePr>
        <p:xfrm>
          <a:off x="69256" y="2132330"/>
          <a:ext cx="2142696" cy="336550"/>
        </p:xfrm>
        <a:graphic>
          <a:graphicData uri="http://schemas.openxmlformats.org/drawingml/2006/table">
            <a:tbl>
              <a:tblPr firstRow="1" bandRow="1">
                <a:tableStyleId>{69CF1AB2-1976-4502-BF36-3FF5EA218861}</a:tableStyleId>
              </a:tblPr>
              <a:tblGrid>
                <a:gridCol w="2142696">
                  <a:extLst>
                    <a:ext uri="{9D8B030D-6E8A-4147-A177-3AD203B41FA5}">
                      <a16:colId xmlns:a16="http://schemas.microsoft.com/office/drawing/2014/main" val="20000"/>
                    </a:ext>
                  </a:extLst>
                </a:gridCol>
              </a:tblGrid>
              <a:tr h="336550">
                <a:tc>
                  <a:txBody>
                    <a:bodyPr/>
                    <a:lstStyle/>
                    <a:p>
                      <a:pPr algn="ctr"/>
                      <a:r>
                        <a:rPr lang="fr-FR" sz="1200" dirty="0"/>
                        <a:t>Durée : 45-60 minutes</a:t>
                      </a:r>
                      <a:endParaRPr lang="fr-FR" sz="1200" b="0" i="0" dirty="0">
                        <a:solidFill>
                          <a:schemeClr val="tx1"/>
                        </a:solidFill>
                        <a:latin typeface="Times New Roman" pitchFamily="18" charset="0"/>
                      </a:endParaRPr>
                    </a:p>
                  </a:txBody>
                  <a:tcPr anchor="ctr"/>
                </a:tc>
                <a:extLst>
                  <a:ext uri="{0D108BD9-81ED-4DB2-BD59-A6C34878D82A}">
                    <a16:rowId xmlns:a16="http://schemas.microsoft.com/office/drawing/2014/main" val="10000"/>
                  </a:ext>
                </a:extLst>
              </a:tr>
            </a:tbl>
          </a:graphicData>
        </a:graphic>
      </p:graphicFrame>
      <p:sp>
        <p:nvSpPr>
          <p:cNvPr id="9" name="Title 3"/>
          <p:cNvSpPr txBox="1">
            <a:spLocks/>
          </p:cNvSpPr>
          <p:nvPr>
            <p:custDataLst>
              <p:tags r:id="rId5"/>
            </p:custDataLst>
          </p:nvPr>
        </p:nvSpPr>
        <p:spPr>
          <a:xfrm>
            <a:off x="69256" y="489357"/>
            <a:ext cx="5093294"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Times New Roman" pitchFamily="18" charset="0"/>
              </a:rPr>
              <a:t>2. La </a:t>
            </a:r>
            <a:r>
              <a:rPr lang="en-US" sz="3000" dirty="0" err="1">
                <a:latin typeface="Times New Roman" pitchFamily="18" charset="0"/>
              </a:rPr>
              <a:t>lune</a:t>
            </a:r>
            <a:endParaRPr lang="en-US" sz="3000" dirty="0">
              <a:latin typeface="Times New Roman" pitchFamily="18" charset="0"/>
            </a:endParaRPr>
          </a:p>
        </p:txBody>
      </p:sp>
      <p:sp>
        <p:nvSpPr>
          <p:cNvPr id="13" name="Rectangle 12"/>
          <p:cNvSpPr/>
          <p:nvPr>
            <p:custDataLst>
              <p:tags r:id="rId6"/>
            </p:custDataLst>
          </p:nvPr>
        </p:nvSpPr>
        <p:spPr>
          <a:xfrm>
            <a:off x="69256" y="4038738"/>
            <a:ext cx="2142697" cy="4647426"/>
          </a:xfrm>
          <a:prstGeom prst="rect">
            <a:avLst/>
          </a:prstGeom>
          <a:solidFill>
            <a:schemeClr val="accent1">
              <a:lumMod val="60000"/>
              <a:lumOff val="40000"/>
            </a:schemeClr>
          </a:solidFill>
        </p:spPr>
        <p:txBody>
          <a:bodyPr wrap="square">
            <a:spAutoFit/>
          </a:bodyPr>
          <a:lstStyle/>
          <a:p>
            <a:pPr algn="ctr"/>
            <a:r>
              <a:rPr lang="fr-FR" sz="1100" i="1" dirty="0">
                <a:latin typeface="Times New Roman" pitchFamily="18" charset="0"/>
              </a:rPr>
              <a:t>Terre vs lune</a:t>
            </a:r>
          </a:p>
          <a:p>
            <a:pPr algn="ctr"/>
            <a:endParaRPr lang="fr-FR" sz="1100" dirty="0">
              <a:latin typeface="Times New Roman" pitchFamily="18" charset="0"/>
            </a:endParaRPr>
          </a:p>
          <a:p>
            <a:pPr algn="just">
              <a:lnSpc>
                <a:spcPct val="120000"/>
              </a:lnSpc>
              <a:spcBef>
                <a:spcPts val="600"/>
              </a:spcBef>
            </a:pPr>
            <a:r>
              <a:rPr lang="fr-CA" sz="1000" dirty="0">
                <a:latin typeface="Times New Roman" pitchFamily="18" charset="0"/>
              </a:rPr>
              <a:t>En observant la surface lunaire avec la lampe de poche, discuter de la différence entre la lune et la Terre. La lune est un gros caillou et la Terre est aussi essentiellement composée de roche. La différence se trouve dans les couleurs et ce qu’elles représentent. La Terre est bleue (il y a de l’eau par dessus 80% de la croûte terrestre), verte (beaucoup de végétation par-dessus le restant de la croûte) et blanche (nuages: indice révélant la présence d’air). La lune n’est que grise parce que par-dessus la roche, il n’y a ni eau ni air. </a:t>
            </a:r>
          </a:p>
          <a:p>
            <a:pPr algn="just">
              <a:lnSpc>
                <a:spcPct val="120000"/>
              </a:lnSpc>
              <a:spcBef>
                <a:spcPts val="600"/>
              </a:spcBef>
            </a:pPr>
            <a:r>
              <a:rPr lang="fr-CA" sz="1000" dirty="0">
                <a:latin typeface="Times New Roman" pitchFamily="18" charset="0"/>
              </a:rPr>
              <a:t>Sur la Terre, l</a:t>
            </a:r>
            <a:r>
              <a:rPr lang="fr-FR" sz="1000" dirty="0">
                <a:latin typeface="Times New Roman" pitchFamily="18" charset="0"/>
              </a:rPr>
              <a:t>a végétation existe parce qu’il y a de l’eau et de l’air. C’est donc la présence d’eau et d’air qui fait qu’une planète est habitable ou pas. La végétation est une </a:t>
            </a:r>
            <a:r>
              <a:rPr lang="fr-FR" sz="1000" i="1" dirty="0">
                <a:latin typeface="Times New Roman" pitchFamily="18" charset="0"/>
              </a:rPr>
              <a:t>conséquence </a:t>
            </a:r>
            <a:r>
              <a:rPr lang="fr-FR" sz="1000" dirty="0">
                <a:latin typeface="Times New Roman" pitchFamily="18" charset="0"/>
              </a:rPr>
              <a:t>de la présence d’eau et d’air.</a:t>
            </a:r>
            <a:endParaRPr lang="fr-CA" sz="1000" dirty="0">
              <a:latin typeface="Times New Roman" pitchFamily="18" charset="0"/>
            </a:endParaRPr>
          </a:p>
        </p:txBody>
      </p:sp>
      <p:sp>
        <p:nvSpPr>
          <p:cNvPr id="14" name="Flèche droite 7"/>
          <p:cNvSpPr/>
          <p:nvPr>
            <p:custDataLst>
              <p:tags r:id="rId7"/>
            </p:custDataLst>
          </p:nvPr>
        </p:nvSpPr>
        <p:spPr>
          <a:xfrm>
            <a:off x="69256" y="2641600"/>
            <a:ext cx="2244533" cy="1308100"/>
          </a:xfrm>
          <a:prstGeom prst="rightArrow">
            <a:avLst>
              <a:gd name="adj1" fmla="val 100000"/>
              <a:gd name="adj2" fmla="val 22255"/>
            </a:avLst>
          </a:prstGeom>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100" i="1" dirty="0">
              <a:solidFill>
                <a:schemeClr val="tx1"/>
              </a:solidFill>
              <a:latin typeface="Times New Roman" pitchFamily="18" charset="0"/>
            </a:endParaRPr>
          </a:p>
          <a:p>
            <a:pPr algn="ctr"/>
            <a:r>
              <a:rPr lang="fr-FR" sz="1100" i="1" dirty="0">
                <a:solidFill>
                  <a:schemeClr val="tx1"/>
                </a:solidFill>
                <a:latin typeface="Times New Roman" pitchFamily="18" charset="0"/>
              </a:rPr>
              <a:t>Papier ciré</a:t>
            </a:r>
          </a:p>
          <a:p>
            <a:pPr algn="ctr"/>
            <a:endParaRPr lang="fr-FR" sz="1000" dirty="0">
              <a:solidFill>
                <a:schemeClr val="tx1"/>
              </a:solidFill>
              <a:latin typeface="Times New Roman" pitchFamily="18" charset="0"/>
            </a:endParaRPr>
          </a:p>
          <a:p>
            <a:r>
              <a:rPr lang="fr-FR" sz="1000" dirty="0">
                <a:solidFill>
                  <a:schemeClr val="tx1"/>
                </a:solidFill>
                <a:latin typeface="Times New Roman" pitchFamily="18" charset="0"/>
              </a:rPr>
              <a:t>Le papier ciré aide à ce que la pâte à modeler ne colle pas sur la table. Il n’est pas nécessaire si on utilise du </a:t>
            </a:r>
            <a:r>
              <a:rPr lang="fr-FR" sz="1000" i="1" dirty="0" err="1">
                <a:solidFill>
                  <a:schemeClr val="tx1"/>
                </a:solidFill>
                <a:latin typeface="Times New Roman" pitchFamily="18" charset="0"/>
              </a:rPr>
              <a:t>hodge-podge</a:t>
            </a:r>
            <a:r>
              <a:rPr lang="fr-FR" sz="1000" i="1" dirty="0">
                <a:solidFill>
                  <a:schemeClr val="tx1"/>
                </a:solidFill>
                <a:latin typeface="Times New Roman" pitchFamily="18" charset="0"/>
              </a:rPr>
              <a:t> </a:t>
            </a:r>
            <a:r>
              <a:rPr lang="fr-FR" sz="1000" dirty="0">
                <a:solidFill>
                  <a:schemeClr val="tx1"/>
                </a:solidFill>
                <a:latin typeface="Times New Roman" pitchFamily="18" charset="0"/>
              </a:rPr>
              <a:t>ou autre produit du genre.</a:t>
            </a:r>
          </a:p>
          <a:p>
            <a:pPr algn="ctr"/>
            <a:endParaRPr lang="fr-FR" sz="1000" dirty="0">
              <a:solidFill>
                <a:schemeClr val="tx1"/>
              </a:solidFill>
              <a:latin typeface="Times New Roman" pitchFamily="18" charset="0"/>
            </a:endParaRPr>
          </a:p>
        </p:txBody>
      </p:sp>
      <p:pic>
        <p:nvPicPr>
          <p:cNvPr id="3" name="Image 2" descr="Une image contenant cercle, art, capture d’écran, léger&#10;&#10;Description générée automatiquement">
            <a:extLst>
              <a:ext uri="{FF2B5EF4-FFF2-40B4-BE49-F238E27FC236}">
                <a16:creationId xmlns:a16="http://schemas.microsoft.com/office/drawing/2014/main" id="{FE945CE7-92BB-2D32-7567-239D3A86316D}"/>
              </a:ext>
            </a:extLst>
          </p:cNvPr>
          <p:cNvPicPr>
            <a:picLocks noChangeAspect="1"/>
          </p:cNvPicPr>
          <p:nvPr/>
        </p:nvPicPr>
        <p:blipFill>
          <a:blip r:embed="rId10"/>
          <a:stretch>
            <a:fillRect/>
          </a:stretch>
        </p:blipFill>
        <p:spPr>
          <a:xfrm>
            <a:off x="4151430" y="-409922"/>
            <a:ext cx="2542252" cy="2542252"/>
          </a:xfrm>
          <a:prstGeom prst="rect">
            <a:avLst/>
          </a:prstGeom>
        </p:spPr>
      </p:pic>
    </p:spTree>
    <p:extLst>
      <p:ext uri="{BB962C8B-B14F-4D97-AF65-F5344CB8AC3E}">
        <p14:creationId xmlns:p14="http://schemas.microsoft.com/office/powerpoint/2010/main" val="295040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4031" y="0"/>
            <a:ext cx="2139758" cy="694440"/>
          </a:xfrm>
        </p:spPr>
        <p:txBody>
          <a:bodyPr/>
          <a:lstStyle/>
          <a:p>
            <a:pPr algn="l"/>
            <a:r>
              <a:rPr lang="en-US" sz="3000" i="1" dirty="0" err="1"/>
              <a:t>Activités</a:t>
            </a:r>
            <a:endParaRPr lang="en-US" sz="3000" i="1" dirty="0"/>
          </a:p>
        </p:txBody>
      </p:sp>
      <p:sp>
        <p:nvSpPr>
          <p:cNvPr id="12" name="Content Placeholder 4"/>
          <p:cNvSpPr>
            <a:spLocks noGrp="1"/>
          </p:cNvSpPr>
          <p:nvPr>
            <p:ph sz="half" idx="1"/>
            <p:custDataLst>
              <p:tags r:id="rId2"/>
            </p:custDataLst>
          </p:nvPr>
        </p:nvSpPr>
        <p:spPr>
          <a:xfrm>
            <a:off x="2378504" y="2132330"/>
            <a:ext cx="4255527" cy="6553834"/>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lgn="just">
              <a:lnSpc>
                <a:spcPct val="120000"/>
              </a:lnSpc>
              <a:spcBef>
                <a:spcPts val="600"/>
              </a:spcBef>
              <a:buNone/>
            </a:pPr>
            <a:r>
              <a:rPr lang="fr-CA" sz="1600" i="1" dirty="0">
                <a:latin typeface="Times New Roman" pitchFamily="18" charset="0"/>
              </a:rPr>
              <a:t>Amorce</a:t>
            </a:r>
          </a:p>
          <a:p>
            <a:pPr marL="0" indent="0" algn="just">
              <a:lnSpc>
                <a:spcPct val="120000"/>
              </a:lnSpc>
              <a:spcBef>
                <a:spcPts val="600"/>
              </a:spcBef>
              <a:buNone/>
            </a:pPr>
            <a:r>
              <a:rPr lang="fr-CA" sz="1000" dirty="0">
                <a:latin typeface="Times New Roman" pitchFamily="18" charset="0"/>
              </a:rPr>
              <a:t>Discussion sur les astronautes; peuvent-ils aller sur la surface du soleil ? Pourquoi le soleil est-il si chaud ?</a:t>
            </a:r>
          </a:p>
          <a:p>
            <a:pPr marL="0" indent="0" algn="just">
              <a:lnSpc>
                <a:spcPct val="120000"/>
              </a:lnSpc>
              <a:spcBef>
                <a:spcPts val="600"/>
              </a:spcBef>
              <a:buNone/>
            </a:pPr>
            <a:r>
              <a:rPr lang="fr-CA" sz="1000" dirty="0">
                <a:latin typeface="Times New Roman" pitchFamily="18" charset="0"/>
              </a:rPr>
              <a:t>Mener la discussion jusqu’à ce qu’un enfant énonce qu’il y a du feu sur le soleil / que le soleil est une boule de feu. Les activités qui suivent ont pour objectif de briser ce mythe, car le soleil n’est </a:t>
            </a:r>
            <a:r>
              <a:rPr lang="fr-CA" sz="1000" i="1" dirty="0">
                <a:latin typeface="Times New Roman" pitchFamily="18" charset="0"/>
              </a:rPr>
              <a:t>pas </a:t>
            </a:r>
            <a:r>
              <a:rPr lang="fr-CA" sz="1000" dirty="0">
                <a:latin typeface="Times New Roman" pitchFamily="18" charset="0"/>
              </a:rPr>
              <a:t>une boule de feu.</a:t>
            </a:r>
          </a:p>
          <a:p>
            <a:pPr marL="0" indent="0" algn="just">
              <a:lnSpc>
                <a:spcPct val="120000"/>
              </a:lnSpc>
              <a:spcBef>
                <a:spcPts val="600"/>
              </a:spcBef>
              <a:buNone/>
            </a:pPr>
            <a:r>
              <a:rPr lang="fr-CA" sz="1600" i="1" dirty="0">
                <a:latin typeface="Times New Roman" pitchFamily="18" charset="0"/>
              </a:rPr>
              <a:t>Combustion</a:t>
            </a:r>
          </a:p>
          <a:p>
            <a:pPr marL="0" indent="0" algn="just">
              <a:lnSpc>
                <a:spcPct val="120000"/>
              </a:lnSpc>
              <a:spcBef>
                <a:spcPts val="600"/>
              </a:spcBef>
              <a:buNone/>
            </a:pPr>
            <a:r>
              <a:rPr lang="fr-CA" sz="1000" dirty="0">
                <a:latin typeface="Times New Roman" pitchFamily="18" charset="0"/>
              </a:rPr>
              <a:t>Le feu – ou de manière plus générale, la combustion – est une réaction </a:t>
            </a:r>
            <a:r>
              <a:rPr lang="fr-CA" sz="1000" i="1" dirty="0">
                <a:latin typeface="Times New Roman" pitchFamily="18" charset="0"/>
              </a:rPr>
              <a:t>chimique</a:t>
            </a:r>
            <a:r>
              <a:rPr lang="fr-CA" sz="1000" dirty="0">
                <a:latin typeface="Times New Roman" pitchFamily="18" charset="0"/>
              </a:rPr>
              <a:t>. Le combustible réagit avec l’oxygène , ce qui veut dire </a:t>
            </a:r>
            <a:r>
              <a:rPr lang="fr-CA" sz="1000" u="sng" dirty="0">
                <a:latin typeface="Times New Roman" pitchFamily="18" charset="0"/>
              </a:rPr>
              <a:t>qu’il ne peut pas y avoir de feu sans air.</a:t>
            </a:r>
          </a:p>
          <a:p>
            <a:pPr marL="0" indent="0" algn="just">
              <a:lnSpc>
                <a:spcPct val="120000"/>
              </a:lnSpc>
              <a:spcBef>
                <a:spcPts val="600"/>
              </a:spcBef>
              <a:buNone/>
            </a:pPr>
            <a:r>
              <a:rPr lang="fr-CA" sz="1200" b="1" dirty="0">
                <a:latin typeface="Times New Roman" pitchFamily="18" charset="0"/>
              </a:rPr>
              <a:t>Démonstration</a:t>
            </a:r>
            <a:r>
              <a:rPr lang="fr-CA" sz="1000" b="1" dirty="0">
                <a:latin typeface="Times New Roman" pitchFamily="18" charset="0"/>
              </a:rPr>
              <a:t> </a:t>
            </a:r>
            <a:r>
              <a:rPr lang="fr-CA" sz="1000" dirty="0">
                <a:latin typeface="Times New Roman" pitchFamily="18" charset="0"/>
              </a:rPr>
              <a:t>: allumer les deux lampions. Que va-t-il se passer si on enferme un des deux lampions sous la cloche de verre ? Quand la flamme aura « brûlé » tout l’oxygène emprisonné sous la cloche, elle va s’éteindre. Retirer la coche de verre et répéter l’expérience.</a:t>
            </a:r>
          </a:p>
          <a:p>
            <a:pPr marL="0" indent="0" algn="just">
              <a:lnSpc>
                <a:spcPct val="120000"/>
              </a:lnSpc>
              <a:spcBef>
                <a:spcPts val="600"/>
              </a:spcBef>
              <a:buNone/>
            </a:pPr>
            <a:r>
              <a:rPr lang="fr-CA" sz="1000" dirty="0">
                <a:latin typeface="Times New Roman" pitchFamily="18" charset="0"/>
              </a:rPr>
              <a:t>Donc, est-ce qu’il peut y avoir du feu dans l’espace ? Non, parce qu’il n’y a pas d’air dans l’espace. (C’est la raison pour laquelle les astronautes portent une combinaison spatiale: pour pouvoir respirer.)</a:t>
            </a:r>
          </a:p>
          <a:p>
            <a:pPr marL="0" indent="0" algn="just">
              <a:lnSpc>
                <a:spcPct val="120000"/>
              </a:lnSpc>
              <a:spcBef>
                <a:spcPts val="600"/>
              </a:spcBef>
              <a:buNone/>
            </a:pPr>
            <a:r>
              <a:rPr lang="fr-CA" sz="1600" i="1" dirty="0">
                <a:latin typeface="Times New Roman" pitchFamily="18" charset="0"/>
              </a:rPr>
              <a:t>Incandescence</a:t>
            </a:r>
          </a:p>
          <a:p>
            <a:pPr marL="0" indent="0" algn="just">
              <a:lnSpc>
                <a:spcPct val="120000"/>
              </a:lnSpc>
              <a:spcBef>
                <a:spcPts val="600"/>
              </a:spcBef>
              <a:buNone/>
            </a:pPr>
            <a:r>
              <a:rPr lang="fr-CA" sz="1000" dirty="0">
                <a:latin typeface="Times New Roman" pitchFamily="18" charset="0"/>
              </a:rPr>
              <a:t>Il n’y a pas de réaction chimique dans le soleil, mais des réactions </a:t>
            </a:r>
            <a:r>
              <a:rPr lang="fr-CA" sz="1000" i="1" dirty="0">
                <a:latin typeface="Times New Roman" pitchFamily="18" charset="0"/>
              </a:rPr>
              <a:t>nucléaires</a:t>
            </a:r>
            <a:r>
              <a:rPr lang="fr-CA" sz="1000" dirty="0">
                <a:latin typeface="Times New Roman" pitchFamily="18" charset="0"/>
              </a:rPr>
              <a:t>. Bien entendu, on ne parlera pas de physique nucléaire avec les enfants de maternelle ! L’objectif, ici, est seulement de leur montrer ce qu’est l’incandescence : si quelque chose devient très chaud, il se met à produire de la </a:t>
            </a:r>
            <a:r>
              <a:rPr lang="fr-CA" sz="1000" i="1" dirty="0">
                <a:latin typeface="Times New Roman" pitchFamily="18" charset="0"/>
              </a:rPr>
              <a:t>lumière</a:t>
            </a:r>
            <a:r>
              <a:rPr lang="fr-CA" sz="1000" dirty="0">
                <a:latin typeface="Times New Roman" pitchFamily="18" charset="0"/>
              </a:rPr>
              <a:t>, mais </a:t>
            </a:r>
            <a:r>
              <a:rPr lang="fr-CA" sz="1000" u="sng" dirty="0">
                <a:latin typeface="Times New Roman" pitchFamily="18" charset="0"/>
              </a:rPr>
              <a:t>sans </a:t>
            </a:r>
            <a:r>
              <a:rPr lang="fr-CA" sz="1000" dirty="0">
                <a:latin typeface="Times New Roman" pitchFamily="18" charset="0"/>
              </a:rPr>
              <a:t>qu’il y ait de feu ou de combustion. Exemple : la lave, qui est de la roche en fusion.</a:t>
            </a:r>
          </a:p>
          <a:p>
            <a:pPr marL="0" indent="0" algn="just">
              <a:lnSpc>
                <a:spcPct val="120000"/>
              </a:lnSpc>
              <a:spcBef>
                <a:spcPts val="600"/>
              </a:spcBef>
              <a:buNone/>
            </a:pPr>
            <a:r>
              <a:rPr lang="fr-CA" sz="1200" b="1" dirty="0">
                <a:latin typeface="Times New Roman" pitchFamily="18" charset="0"/>
              </a:rPr>
              <a:t>Démonstration</a:t>
            </a:r>
            <a:r>
              <a:rPr lang="fr-CA" sz="1000" b="1" dirty="0">
                <a:latin typeface="Times New Roman" pitchFamily="18" charset="0"/>
              </a:rPr>
              <a:t> </a:t>
            </a:r>
            <a:r>
              <a:rPr lang="fr-CA" sz="1000" dirty="0">
                <a:latin typeface="Times New Roman" pitchFamily="18" charset="0"/>
              </a:rPr>
              <a:t>: montrer l’ampoule incandescente aux enfants, alors qu’elle est éteinte. Souligner la présence du filament de métal, et </a:t>
            </a:r>
            <a:r>
              <a:rPr lang="fr-CA" sz="1000" i="1" dirty="0">
                <a:latin typeface="Times New Roman" pitchFamily="18" charset="0"/>
              </a:rPr>
              <a:t>le fait que le filament est emprisonné dans une cloche de verre. </a:t>
            </a:r>
            <a:r>
              <a:rPr lang="fr-CA" sz="1000" dirty="0">
                <a:latin typeface="Times New Roman" pitchFamily="18" charset="0"/>
              </a:rPr>
              <a:t>Que va-t-il se passer si on allume le courant et que l’électricité passe à travers le filament ? Il deviendra tellement chaud qu’il en mettra à produire de la lumière. Pourtant il n’y a pas d’air, donc pas de feu. D’ailleurs, si on éteint et que le filament refroidit, on peut voir qu’il n’a pas brûlé. Il est toujours là, intact. Répéter l’expérience.</a:t>
            </a:r>
          </a:p>
        </p:txBody>
      </p:sp>
      <p:graphicFrame>
        <p:nvGraphicFramePr>
          <p:cNvPr id="11" name="Espace réservé du contenu 5"/>
          <p:cNvGraphicFramePr>
            <a:graphicFrameLocks noGrp="1"/>
          </p:cNvGraphicFramePr>
          <p:nvPr>
            <p:ph sz="half" idx="2"/>
            <p:custDataLst>
              <p:tags r:id="rId3"/>
            </p:custDataLst>
            <p:extLst>
              <p:ext uri="{D42A27DB-BD31-4B8C-83A1-F6EECF244321}">
                <p14:modId xmlns:p14="http://schemas.microsoft.com/office/powerpoint/2010/main" val="1723544638"/>
              </p:ext>
            </p:extLst>
          </p:nvPr>
        </p:nvGraphicFramePr>
        <p:xfrm>
          <a:off x="69256" y="2132330"/>
          <a:ext cx="2142696" cy="3230880"/>
        </p:xfrm>
        <a:graphic>
          <a:graphicData uri="http://schemas.openxmlformats.org/drawingml/2006/table">
            <a:tbl>
              <a:tblPr firstRow="1" bandRow="1">
                <a:tableStyleId>{5C22544A-7EE6-4342-B048-85BDC9FD1C3A}</a:tableStyleId>
              </a:tblPr>
              <a:tblGrid>
                <a:gridCol w="294859">
                  <a:extLst>
                    <a:ext uri="{9D8B030D-6E8A-4147-A177-3AD203B41FA5}">
                      <a16:colId xmlns:a16="http://schemas.microsoft.com/office/drawing/2014/main" val="20000"/>
                    </a:ext>
                  </a:extLst>
                </a:gridCol>
                <a:gridCol w="1847837">
                  <a:extLst>
                    <a:ext uri="{9D8B030D-6E8A-4147-A177-3AD203B41FA5}">
                      <a16:colId xmlns:a16="http://schemas.microsoft.com/office/drawing/2014/main" val="20001"/>
                    </a:ext>
                  </a:extLst>
                </a:gridCol>
              </a:tblGrid>
              <a:tr h="259491">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233542">
                <a:tc gridSpan="2">
                  <a:txBody>
                    <a:bodyPr/>
                    <a:lstStyle/>
                    <a:p>
                      <a:pPr algn="ctr"/>
                      <a:r>
                        <a:rPr lang="fr-FR" sz="1000" dirty="0">
                          <a:latin typeface="Times New Roman" pitchFamily="18" charset="0"/>
                        </a:rPr>
                        <a:t>Pour l’enseignant</a:t>
                      </a:r>
                    </a:p>
                  </a:txBody>
                  <a:tcPr/>
                </a:tc>
                <a:tc hMerge="1">
                  <a:txBody>
                    <a:bodyPr/>
                    <a:lstStyle/>
                    <a:p>
                      <a:endParaRPr lang="fr-FR"/>
                    </a:p>
                  </a:txBody>
                  <a:tcPr/>
                </a:tc>
                <a:extLst>
                  <a:ext uri="{0D108BD9-81ED-4DB2-BD59-A6C34878D82A}">
                    <a16:rowId xmlns:a16="http://schemas.microsoft.com/office/drawing/2014/main" val="10001"/>
                  </a:ext>
                </a:extLst>
              </a:tr>
              <a:tr h="233542">
                <a:tc>
                  <a:txBody>
                    <a:bodyPr/>
                    <a:lstStyle/>
                    <a:p>
                      <a:pPr algn="ctr"/>
                      <a:r>
                        <a:rPr lang="fr-FR" sz="1000" dirty="0">
                          <a:latin typeface="Times New Roman" pitchFamily="18" charset="0"/>
                        </a:rPr>
                        <a:t>2</a:t>
                      </a:r>
                    </a:p>
                    <a:p>
                      <a:pPr algn="ctr"/>
                      <a:endParaRPr lang="fr-FR" sz="1000" dirty="0">
                        <a:latin typeface="Times New Roman" pitchFamily="18" charset="0"/>
                      </a:endParaRPr>
                    </a:p>
                    <a:p>
                      <a:pPr algn="ctr"/>
                      <a:endParaRPr lang="fr-FR" sz="1000" dirty="0">
                        <a:latin typeface="Times New Roman" pitchFamily="18" charset="0"/>
                      </a:endParaRP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Lampions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err="1">
                          <a:latin typeface="Times New Roman" pitchFamily="18" charset="0"/>
                        </a:rPr>
                        <a:t>Alumettes</a:t>
                      </a: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Cloche de verre</a:t>
                      </a:r>
                      <a:r>
                        <a:rPr lang="fr-FR" sz="1000" dirty="0">
                          <a:latin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Ampoule incandescente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Ampoule chauffante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(rallonge électrique)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Miroir</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Balle de tennis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Bille</a:t>
                      </a:r>
                    </a:p>
                  </a:txBody>
                  <a:tcPr/>
                </a:tc>
                <a:extLst>
                  <a:ext uri="{0D108BD9-81ED-4DB2-BD59-A6C34878D82A}">
                    <a16:rowId xmlns:a16="http://schemas.microsoft.com/office/drawing/2014/main" val="10002"/>
                  </a:ext>
                </a:extLst>
              </a:tr>
            </a:tbl>
          </a:graphicData>
        </a:graphic>
      </p:graphicFrame>
      <p:sp>
        <p:nvSpPr>
          <p:cNvPr id="2" name="Espace réservé du numéro de diapositive 1"/>
          <p:cNvSpPr>
            <a:spLocks noGrp="1"/>
          </p:cNvSpPr>
          <p:nvPr>
            <p:ph type="sldNum" sz="quarter" idx="12"/>
            <p:custDataLst>
              <p:tags r:id="rId4"/>
            </p:custDataLst>
          </p:nvPr>
        </p:nvSpPr>
        <p:spPr/>
        <p:txBody>
          <a:bodyPr/>
          <a:lstStyle/>
          <a:p>
            <a:fld id="{027FB875-5C85-AB42-9DC5-178568A424B8}" type="slidenum">
              <a:rPr lang="en-US" smtClean="0"/>
              <a:pPr/>
              <a:t>8</a:t>
            </a:fld>
            <a:endParaRPr lang="en-US" dirty="0"/>
          </a:p>
        </p:txBody>
      </p:sp>
      <p:graphicFrame>
        <p:nvGraphicFramePr>
          <p:cNvPr id="16" name="Tableau 15"/>
          <p:cNvGraphicFramePr>
            <a:graphicFrameLocks noGrp="1"/>
          </p:cNvGraphicFramePr>
          <p:nvPr>
            <p:custDataLst>
              <p:tags r:id="rId5"/>
            </p:custDataLst>
            <p:extLst>
              <p:ext uri="{D42A27DB-BD31-4B8C-83A1-F6EECF244321}">
                <p14:modId xmlns:p14="http://schemas.microsoft.com/office/powerpoint/2010/main" val="1463459950"/>
              </p:ext>
            </p:extLst>
          </p:nvPr>
        </p:nvGraphicFramePr>
        <p:xfrm>
          <a:off x="69256" y="1568450"/>
          <a:ext cx="2142696" cy="336550"/>
        </p:xfrm>
        <a:graphic>
          <a:graphicData uri="http://schemas.openxmlformats.org/drawingml/2006/table">
            <a:tbl>
              <a:tblPr firstRow="1" bandRow="1">
                <a:tableStyleId>{69CF1AB2-1976-4502-BF36-3FF5EA218861}</a:tableStyleId>
              </a:tblPr>
              <a:tblGrid>
                <a:gridCol w="2142696">
                  <a:extLst>
                    <a:ext uri="{9D8B030D-6E8A-4147-A177-3AD203B41FA5}">
                      <a16:colId xmlns:a16="http://schemas.microsoft.com/office/drawing/2014/main" val="20000"/>
                    </a:ext>
                  </a:extLst>
                </a:gridCol>
              </a:tblGrid>
              <a:tr h="336550">
                <a:tc>
                  <a:txBody>
                    <a:bodyPr/>
                    <a:lstStyle/>
                    <a:p>
                      <a:pPr algn="ctr"/>
                      <a:r>
                        <a:rPr lang="fr-FR" sz="1200" dirty="0"/>
                        <a:t>Durée : 45-60 minutes</a:t>
                      </a:r>
                      <a:endParaRPr lang="fr-FR" sz="1200" b="0" i="0" dirty="0">
                        <a:solidFill>
                          <a:schemeClr val="tx1"/>
                        </a:solidFill>
                        <a:latin typeface="Times New Roman" pitchFamily="18" charset="0"/>
                      </a:endParaRPr>
                    </a:p>
                  </a:txBody>
                  <a:tcPr anchor="ctr"/>
                </a:tc>
                <a:extLst>
                  <a:ext uri="{0D108BD9-81ED-4DB2-BD59-A6C34878D82A}">
                    <a16:rowId xmlns:a16="http://schemas.microsoft.com/office/drawing/2014/main" val="10000"/>
                  </a:ext>
                </a:extLst>
              </a:tr>
            </a:tbl>
          </a:graphicData>
        </a:graphic>
      </p:graphicFrame>
      <p:sp>
        <p:nvSpPr>
          <p:cNvPr id="9" name="Title 3"/>
          <p:cNvSpPr txBox="1">
            <a:spLocks/>
          </p:cNvSpPr>
          <p:nvPr>
            <p:custDataLst>
              <p:tags r:id="rId6"/>
            </p:custDataLst>
          </p:nvPr>
        </p:nvSpPr>
        <p:spPr>
          <a:xfrm>
            <a:off x="69256" y="489357"/>
            <a:ext cx="5093294"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Times New Roman" pitchFamily="18" charset="0"/>
              </a:rPr>
              <a:t>3. Le </a:t>
            </a:r>
            <a:r>
              <a:rPr lang="en-US" sz="3000" dirty="0" err="1">
                <a:latin typeface="Times New Roman" pitchFamily="18" charset="0"/>
              </a:rPr>
              <a:t>soleil</a:t>
            </a:r>
            <a:endParaRPr lang="en-US" sz="3000" dirty="0">
              <a:latin typeface="Times New Roman" pitchFamily="18" charset="0"/>
            </a:endParaRPr>
          </a:p>
        </p:txBody>
      </p:sp>
      <p:sp>
        <p:nvSpPr>
          <p:cNvPr id="8" name="Flèche droite 7"/>
          <p:cNvSpPr/>
          <p:nvPr>
            <p:custDataLst>
              <p:tags r:id="rId7"/>
            </p:custDataLst>
          </p:nvPr>
        </p:nvSpPr>
        <p:spPr>
          <a:xfrm>
            <a:off x="69256" y="5546725"/>
            <a:ext cx="2244533" cy="1130300"/>
          </a:xfrm>
          <a:prstGeom prst="rightArrow">
            <a:avLst>
              <a:gd name="adj1" fmla="val 100000"/>
              <a:gd name="adj2" fmla="val 22255"/>
            </a:avLst>
          </a:prstGeom>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100" i="1" dirty="0">
              <a:solidFill>
                <a:schemeClr val="tx1"/>
              </a:solidFill>
              <a:latin typeface="Times New Roman" pitchFamily="18" charset="0"/>
            </a:endParaRPr>
          </a:p>
          <a:p>
            <a:pPr algn="ctr"/>
            <a:r>
              <a:rPr lang="fr-FR" sz="1100" i="1" dirty="0">
                <a:solidFill>
                  <a:schemeClr val="tx1"/>
                </a:solidFill>
                <a:latin typeface="Times New Roman" pitchFamily="18" charset="0"/>
              </a:rPr>
              <a:t>Star </a:t>
            </a:r>
            <a:r>
              <a:rPr lang="fr-FR" sz="1100" i="1" dirty="0" err="1">
                <a:solidFill>
                  <a:schemeClr val="tx1"/>
                </a:solidFill>
                <a:latin typeface="Times New Roman" pitchFamily="18" charset="0"/>
              </a:rPr>
              <a:t>Wars</a:t>
            </a:r>
            <a:endParaRPr lang="fr-FR" sz="1100" i="1" dirty="0">
              <a:solidFill>
                <a:schemeClr val="tx1"/>
              </a:solidFill>
              <a:latin typeface="Times New Roman" pitchFamily="18" charset="0"/>
            </a:endParaRPr>
          </a:p>
          <a:p>
            <a:pPr algn="ctr"/>
            <a:endParaRPr lang="fr-FR" sz="1000" dirty="0">
              <a:solidFill>
                <a:schemeClr val="tx1"/>
              </a:solidFill>
              <a:latin typeface="Times New Roman" pitchFamily="18" charset="0"/>
            </a:endParaRPr>
          </a:p>
          <a:p>
            <a:r>
              <a:rPr lang="fr-FR" sz="1000" dirty="0">
                <a:solidFill>
                  <a:schemeClr val="tx1"/>
                </a:solidFill>
                <a:latin typeface="Times New Roman" pitchFamily="18" charset="0"/>
              </a:rPr>
              <a:t>Dans les films, les vaisseaux qui explosent forment des boules de feu. Est-ce que c’est réaliste ? Non, mais c’est beaucoup plus divertissant !</a:t>
            </a:r>
          </a:p>
          <a:p>
            <a:pPr algn="ctr"/>
            <a:endParaRPr lang="fr-FR" sz="1000" dirty="0">
              <a:solidFill>
                <a:schemeClr val="tx1"/>
              </a:solidFill>
              <a:latin typeface="Times New Roman" pitchFamily="18" charset="0"/>
            </a:endParaRPr>
          </a:p>
        </p:txBody>
      </p:sp>
      <p:sp>
        <p:nvSpPr>
          <p:cNvPr id="10" name="Rectangle 9"/>
          <p:cNvSpPr/>
          <p:nvPr>
            <p:custDataLst>
              <p:tags r:id="rId8"/>
            </p:custDataLst>
          </p:nvPr>
        </p:nvSpPr>
        <p:spPr>
          <a:xfrm>
            <a:off x="69256" y="6885671"/>
            <a:ext cx="2164658" cy="1800493"/>
          </a:xfrm>
          <a:prstGeom prst="rect">
            <a:avLst/>
          </a:prstGeom>
          <a:solidFill>
            <a:schemeClr val="accent1">
              <a:lumMod val="40000"/>
              <a:lumOff val="60000"/>
            </a:schemeClr>
          </a:solidFill>
        </p:spPr>
        <p:txBody>
          <a:bodyPr wrap="square">
            <a:spAutoFit/>
          </a:bodyPr>
          <a:lstStyle/>
          <a:p>
            <a:pPr algn="ctr"/>
            <a:r>
              <a:rPr lang="fr-FR" sz="1100" i="1" dirty="0">
                <a:latin typeface="Times New Roman" pitchFamily="18" charset="0"/>
              </a:rPr>
              <a:t>Pour que tout le monde voie</a:t>
            </a:r>
          </a:p>
          <a:p>
            <a:pPr algn="ctr"/>
            <a:endParaRPr lang="fr-FR" sz="1000" dirty="0">
              <a:latin typeface="Times New Roman" pitchFamily="18" charset="0"/>
            </a:endParaRPr>
          </a:p>
          <a:p>
            <a:pPr algn="just"/>
            <a:r>
              <a:rPr lang="fr-FR" sz="1000" dirty="0">
                <a:latin typeface="Times New Roman" pitchFamily="18" charset="0"/>
              </a:rPr>
              <a:t>Après la discussion initiale, asseoir les enfants en cercle. La première démonstration (combustion) sera faite au milieu du cercle. Pour la deuxième (incandescence), il sera plus facile de faire le tour des enfants pour leur montrer le filament de métal. Et ensuite, leur faire sentir la chaleur de l’ampoule chauffante.</a:t>
            </a:r>
          </a:p>
        </p:txBody>
      </p:sp>
      <p:pic>
        <p:nvPicPr>
          <p:cNvPr id="3" name="Image 2" descr="Une image contenant cercle, art, capture d’écran, léger&#10;&#10;Description générée automatiquement">
            <a:extLst>
              <a:ext uri="{FF2B5EF4-FFF2-40B4-BE49-F238E27FC236}">
                <a16:creationId xmlns:a16="http://schemas.microsoft.com/office/drawing/2014/main" id="{12B8BF77-3C76-1F62-846B-FCAB6570E463}"/>
              </a:ext>
            </a:extLst>
          </p:cNvPr>
          <p:cNvPicPr>
            <a:picLocks noChangeAspect="1"/>
          </p:cNvPicPr>
          <p:nvPr/>
        </p:nvPicPr>
        <p:blipFill>
          <a:blip r:embed="rId11"/>
          <a:stretch>
            <a:fillRect/>
          </a:stretch>
        </p:blipFill>
        <p:spPr>
          <a:xfrm>
            <a:off x="4151430" y="-409922"/>
            <a:ext cx="2542252" cy="2542252"/>
          </a:xfrm>
          <a:prstGeom prst="rect">
            <a:avLst/>
          </a:prstGeom>
        </p:spPr>
      </p:pic>
    </p:spTree>
    <p:extLst>
      <p:ext uri="{BB962C8B-B14F-4D97-AF65-F5344CB8AC3E}">
        <p14:creationId xmlns:p14="http://schemas.microsoft.com/office/powerpoint/2010/main" val="2950407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4031" y="0"/>
            <a:ext cx="2139758" cy="694440"/>
          </a:xfrm>
        </p:spPr>
        <p:txBody>
          <a:bodyPr/>
          <a:lstStyle/>
          <a:p>
            <a:pPr algn="l"/>
            <a:r>
              <a:rPr lang="en-US" sz="3000" i="1" dirty="0" err="1"/>
              <a:t>Activités</a:t>
            </a:r>
            <a:endParaRPr lang="en-US" sz="3000" i="1" dirty="0"/>
          </a:p>
        </p:txBody>
      </p:sp>
      <p:sp>
        <p:nvSpPr>
          <p:cNvPr id="12" name="Content Placeholder 4"/>
          <p:cNvSpPr>
            <a:spLocks noGrp="1"/>
          </p:cNvSpPr>
          <p:nvPr>
            <p:ph sz="half" idx="1"/>
            <p:custDataLst>
              <p:tags r:id="rId2"/>
            </p:custDataLst>
          </p:nvPr>
        </p:nvSpPr>
        <p:spPr>
          <a:xfrm>
            <a:off x="2378504" y="2132330"/>
            <a:ext cx="4255527" cy="6754494"/>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lnSpc>
                <a:spcPct val="120000"/>
              </a:lnSpc>
              <a:spcBef>
                <a:spcPts val="600"/>
              </a:spcBef>
              <a:buNone/>
            </a:pPr>
            <a:r>
              <a:rPr lang="fr-CA" sz="1600" i="1" dirty="0">
                <a:latin typeface="Times New Roman" pitchFamily="18" charset="0"/>
              </a:rPr>
              <a:t>Incandescence (suite)</a:t>
            </a:r>
          </a:p>
          <a:p>
            <a:pPr marL="0" indent="0" algn="just">
              <a:lnSpc>
                <a:spcPct val="120000"/>
              </a:lnSpc>
              <a:spcBef>
                <a:spcPts val="600"/>
              </a:spcBef>
              <a:buNone/>
            </a:pPr>
            <a:r>
              <a:rPr lang="fr-CA" sz="1000" dirty="0">
                <a:latin typeface="Times New Roman" pitchFamily="18" charset="0"/>
              </a:rPr>
              <a:t>Voilà ce qui se passe avec le soleil : il est tellement chaud qu’il se met à produire de la lumière, mais pourtant il n’y a pas de feu. Et il produit beaucoup de lumière parce qu’il est très, très chaud.</a:t>
            </a:r>
          </a:p>
          <a:p>
            <a:pPr marL="0" indent="0" algn="just">
              <a:lnSpc>
                <a:spcPct val="120000"/>
              </a:lnSpc>
              <a:spcBef>
                <a:spcPts val="600"/>
              </a:spcBef>
              <a:buNone/>
            </a:pPr>
            <a:r>
              <a:rPr lang="fr-CA" sz="1200" b="1" dirty="0">
                <a:latin typeface="Times New Roman" pitchFamily="18" charset="0"/>
              </a:rPr>
              <a:t>Démonstration</a:t>
            </a:r>
            <a:r>
              <a:rPr lang="fr-CA" sz="1000" b="1" dirty="0">
                <a:latin typeface="Times New Roman" pitchFamily="18" charset="0"/>
              </a:rPr>
              <a:t> </a:t>
            </a:r>
            <a:r>
              <a:rPr lang="fr-CA" sz="1000" dirty="0">
                <a:latin typeface="Times New Roman" pitchFamily="18" charset="0"/>
              </a:rPr>
              <a:t>: montrer l’ampoule chauffante aux enfants. Ils pourront ressentir la chaleur de l’ampoule (lumière vers le haut, placer la main à 20 cm au-dessus – surtout ne pas toucher !). </a:t>
            </a:r>
          </a:p>
          <a:p>
            <a:pPr marL="0" indent="0" algn="just">
              <a:lnSpc>
                <a:spcPct val="120000"/>
              </a:lnSpc>
              <a:spcBef>
                <a:spcPts val="600"/>
              </a:spcBef>
              <a:buNone/>
            </a:pPr>
            <a:r>
              <a:rPr lang="fr-CA" sz="1600" i="1" dirty="0">
                <a:latin typeface="Times New Roman" pitchFamily="18" charset="0"/>
              </a:rPr>
              <a:t>Pourquoi la lune brille-t-elle ?</a:t>
            </a:r>
          </a:p>
          <a:p>
            <a:pPr marL="0" indent="0" algn="just">
              <a:lnSpc>
                <a:spcPct val="120000"/>
              </a:lnSpc>
              <a:spcBef>
                <a:spcPts val="600"/>
              </a:spcBef>
              <a:buNone/>
            </a:pPr>
            <a:r>
              <a:rPr lang="fr-CA" sz="1000" dirty="0">
                <a:latin typeface="Times New Roman" pitchFamily="18" charset="0"/>
              </a:rPr>
              <a:t>On peut souvent voir la lune briller dans la nuit. Est-ce parce qu’elle brûle comme le feu ou parce qu’elle est incandescente comme le soleil ? Pour avoir du feu, ça prend de l’air; est-ce qu’il y a de l’air sur la lune ? Non, puisque les astronautes avaient besoin de leur combinaison spatiale pour y aller. Donc pas de feu.</a:t>
            </a:r>
          </a:p>
          <a:p>
            <a:pPr marL="0" indent="0" algn="just">
              <a:lnSpc>
                <a:spcPct val="120000"/>
              </a:lnSpc>
              <a:spcBef>
                <a:spcPts val="600"/>
              </a:spcBef>
              <a:buNone/>
            </a:pPr>
            <a:r>
              <a:rPr lang="fr-CA" sz="1000" dirty="0">
                <a:latin typeface="Times New Roman" pitchFamily="18" charset="0"/>
              </a:rPr>
              <a:t>Si la lune était incandescente, alors elle dégagerait beaucoup de chaleur. Est-ce le cas ? Non, puisque les astronautes ont déjà marché dessus. Les enfants se souviendront (thème 2) que la lune est un gros caillou; c’est donc dire qu’elle ne produit pas de lumière elle-même. Alors, pourquoi brille-t-elle ?</a:t>
            </a:r>
          </a:p>
          <a:p>
            <a:pPr marL="0" indent="0" algn="just">
              <a:lnSpc>
                <a:spcPct val="120000"/>
              </a:lnSpc>
              <a:spcBef>
                <a:spcPts val="600"/>
              </a:spcBef>
              <a:buNone/>
            </a:pPr>
            <a:r>
              <a:rPr lang="fr-CA" sz="1200" b="1" dirty="0">
                <a:latin typeface="Times New Roman" pitchFamily="18" charset="0"/>
              </a:rPr>
              <a:t>Démonstration</a:t>
            </a:r>
            <a:r>
              <a:rPr lang="fr-CA" sz="1000" b="1" dirty="0">
                <a:latin typeface="Times New Roman" pitchFamily="18" charset="0"/>
              </a:rPr>
              <a:t> </a:t>
            </a:r>
            <a:r>
              <a:rPr lang="fr-CA" sz="1000" dirty="0">
                <a:latin typeface="Times New Roman" pitchFamily="18" charset="0"/>
              </a:rPr>
              <a:t>: Montrer le miroir. Il ne dégage pas lui-même de lumière, mais les rayons peuvent </a:t>
            </a:r>
            <a:r>
              <a:rPr lang="fr-CA" sz="1000" i="1" dirty="0">
                <a:latin typeface="Times New Roman" pitchFamily="18" charset="0"/>
              </a:rPr>
              <a:t>rebondir</a:t>
            </a:r>
            <a:r>
              <a:rPr lang="fr-CA" sz="1000" dirty="0">
                <a:latin typeface="Times New Roman" pitchFamily="18" charset="0"/>
              </a:rPr>
              <a:t> sur le miroir. Utiliser le miroir pour faire refléter la lumière de la lampe chauffante dans le visage des enfants.</a:t>
            </a:r>
          </a:p>
          <a:p>
            <a:pPr marL="0" indent="0" algn="just">
              <a:lnSpc>
                <a:spcPct val="120000"/>
              </a:lnSpc>
              <a:spcBef>
                <a:spcPts val="600"/>
              </a:spcBef>
              <a:buNone/>
            </a:pPr>
            <a:r>
              <a:rPr lang="fr-CA" sz="1600" i="1" dirty="0">
                <a:latin typeface="Times New Roman" pitchFamily="18" charset="0"/>
              </a:rPr>
              <a:t>Taille de la Terre vs la Lune vs le Soleil</a:t>
            </a:r>
          </a:p>
          <a:p>
            <a:pPr marL="0" indent="0" algn="just">
              <a:lnSpc>
                <a:spcPct val="120000"/>
              </a:lnSpc>
              <a:spcBef>
                <a:spcPts val="600"/>
              </a:spcBef>
              <a:buNone/>
            </a:pPr>
            <a:r>
              <a:rPr lang="fr-CA" sz="1000" dirty="0">
                <a:latin typeface="Times New Roman" pitchFamily="18" charset="0"/>
              </a:rPr>
              <a:t>Présenter aux enfants la balle de tennis et la bille. Demander « lequel est la Terre, lequel est la Lune ? ». En solution, montrer l’image en page 27.</a:t>
            </a:r>
          </a:p>
          <a:p>
            <a:pPr marL="0" indent="0" algn="just">
              <a:lnSpc>
                <a:spcPct val="120000"/>
              </a:lnSpc>
              <a:spcBef>
                <a:spcPts val="600"/>
              </a:spcBef>
              <a:buNone/>
            </a:pPr>
            <a:r>
              <a:rPr lang="fr-CA" sz="1000" dirty="0">
                <a:latin typeface="Times New Roman" pitchFamily="18" charset="0"/>
              </a:rPr>
              <a:t>Si la Terre était grosse comme la balle de tennis et la lune grosse comme la bille, quelle grosseur aurait le soleil ? Demander aux enfants de répondre avec des objets dans la classe. Le soleil serait gros comme un livre ? Comme un pupitre ? Comme un tableau ? La réponse : le soleil serait gros comme la classe au complet ! Montrer l’image en page 28.</a:t>
            </a:r>
          </a:p>
        </p:txBody>
      </p:sp>
      <p:sp>
        <p:nvSpPr>
          <p:cNvPr id="2" name="Espace réservé du numéro de diapositive 1"/>
          <p:cNvSpPr>
            <a:spLocks noGrp="1"/>
          </p:cNvSpPr>
          <p:nvPr>
            <p:ph type="sldNum" sz="quarter" idx="12"/>
            <p:custDataLst>
              <p:tags r:id="rId3"/>
            </p:custDataLst>
          </p:nvPr>
        </p:nvSpPr>
        <p:spPr/>
        <p:txBody>
          <a:bodyPr/>
          <a:lstStyle/>
          <a:p>
            <a:fld id="{027FB875-5C85-AB42-9DC5-178568A424B8}" type="slidenum">
              <a:rPr lang="en-US" smtClean="0"/>
              <a:pPr/>
              <a:t>9</a:t>
            </a:fld>
            <a:endParaRPr lang="en-US" dirty="0"/>
          </a:p>
        </p:txBody>
      </p:sp>
      <p:sp>
        <p:nvSpPr>
          <p:cNvPr id="9" name="Title 3"/>
          <p:cNvSpPr txBox="1">
            <a:spLocks/>
          </p:cNvSpPr>
          <p:nvPr>
            <p:custDataLst>
              <p:tags r:id="rId4"/>
            </p:custDataLst>
          </p:nvPr>
        </p:nvSpPr>
        <p:spPr>
          <a:xfrm>
            <a:off x="69256" y="489357"/>
            <a:ext cx="5093294"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Times New Roman" pitchFamily="18" charset="0"/>
              </a:rPr>
              <a:t>3. Le </a:t>
            </a:r>
            <a:r>
              <a:rPr lang="en-US" sz="3000" dirty="0" err="1">
                <a:latin typeface="Times New Roman" pitchFamily="18" charset="0"/>
              </a:rPr>
              <a:t>soleil</a:t>
            </a:r>
            <a:endParaRPr lang="en-US" sz="3000" dirty="0">
              <a:latin typeface="Times New Roman" pitchFamily="18" charset="0"/>
            </a:endParaRPr>
          </a:p>
        </p:txBody>
      </p:sp>
      <p:sp>
        <p:nvSpPr>
          <p:cNvPr id="8" name="Flèche droite 7"/>
          <p:cNvSpPr/>
          <p:nvPr>
            <p:custDataLst>
              <p:tags r:id="rId5"/>
            </p:custDataLst>
          </p:nvPr>
        </p:nvSpPr>
        <p:spPr>
          <a:xfrm>
            <a:off x="69256" y="2132330"/>
            <a:ext cx="2244533" cy="1955800"/>
          </a:xfrm>
          <a:prstGeom prst="rightArrow">
            <a:avLst>
              <a:gd name="adj1" fmla="val 100000"/>
              <a:gd name="adj2" fmla="val 22255"/>
            </a:avLst>
          </a:prstGeom>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100" i="1" dirty="0">
              <a:solidFill>
                <a:schemeClr val="tx1"/>
              </a:solidFill>
              <a:latin typeface="Times New Roman" pitchFamily="18" charset="0"/>
            </a:endParaRPr>
          </a:p>
          <a:p>
            <a:pPr algn="ctr"/>
            <a:r>
              <a:rPr lang="fr-FR" sz="1100" i="1" dirty="0">
                <a:solidFill>
                  <a:schemeClr val="tx1"/>
                </a:solidFill>
                <a:latin typeface="Times New Roman" pitchFamily="18" charset="0"/>
              </a:rPr>
              <a:t>Soleil électrique ?</a:t>
            </a:r>
          </a:p>
          <a:p>
            <a:pPr algn="ctr"/>
            <a:endParaRPr lang="fr-FR" sz="1000" dirty="0">
              <a:solidFill>
                <a:schemeClr val="tx1"/>
              </a:solidFill>
              <a:latin typeface="Times New Roman" pitchFamily="18" charset="0"/>
            </a:endParaRPr>
          </a:p>
          <a:p>
            <a:r>
              <a:rPr lang="fr-FR" sz="1000" dirty="0">
                <a:solidFill>
                  <a:schemeClr val="tx1"/>
                </a:solidFill>
                <a:latin typeface="Times New Roman" pitchFamily="18" charset="0"/>
              </a:rPr>
              <a:t>Si un enfant se demande </a:t>
            </a:r>
            <a:r>
              <a:rPr lang="fr-FR" sz="1000" i="1" dirty="0">
                <a:solidFill>
                  <a:schemeClr val="tx1"/>
                </a:solidFill>
                <a:latin typeface="Times New Roman" pitchFamily="18" charset="0"/>
              </a:rPr>
              <a:t>pourquoi </a:t>
            </a:r>
            <a:r>
              <a:rPr lang="fr-FR" sz="1000" dirty="0">
                <a:solidFill>
                  <a:schemeClr val="tx1"/>
                </a:solidFill>
                <a:latin typeface="Times New Roman" pitchFamily="18" charset="0"/>
              </a:rPr>
              <a:t>le soleil est si chaud, on peut répondre que ce qui s’y passe, ça ressemble </a:t>
            </a:r>
            <a:r>
              <a:rPr lang="fr-FR" sz="1000" i="1" dirty="0">
                <a:solidFill>
                  <a:schemeClr val="tx1"/>
                </a:solidFill>
                <a:latin typeface="Times New Roman" pitchFamily="18" charset="0"/>
              </a:rPr>
              <a:t>un peu </a:t>
            </a:r>
            <a:r>
              <a:rPr lang="fr-FR" sz="1000" dirty="0">
                <a:solidFill>
                  <a:schemeClr val="tx1"/>
                </a:solidFill>
                <a:latin typeface="Times New Roman" pitchFamily="18" charset="0"/>
              </a:rPr>
              <a:t>à de l’électricité. On peut dire que les réactions atomiques se rapprochent davantage des réactions électriques que des réactions chimiques.</a:t>
            </a:r>
          </a:p>
          <a:p>
            <a:pPr algn="ctr"/>
            <a:endParaRPr lang="fr-FR" sz="1000" dirty="0">
              <a:solidFill>
                <a:schemeClr val="tx1"/>
              </a:solidFill>
              <a:latin typeface="Times New Roman" pitchFamily="18" charset="0"/>
            </a:endParaRPr>
          </a:p>
        </p:txBody>
      </p:sp>
      <p:sp>
        <p:nvSpPr>
          <p:cNvPr id="14" name="Rectangle 13"/>
          <p:cNvSpPr/>
          <p:nvPr>
            <p:custDataLst>
              <p:tags r:id="rId6"/>
            </p:custDataLst>
          </p:nvPr>
        </p:nvSpPr>
        <p:spPr>
          <a:xfrm>
            <a:off x="91218" y="6313812"/>
            <a:ext cx="2164658" cy="2573012"/>
          </a:xfrm>
          <a:prstGeom prst="rect">
            <a:avLst/>
          </a:prstGeom>
          <a:solidFill>
            <a:schemeClr val="accent1">
              <a:lumMod val="40000"/>
              <a:lumOff val="60000"/>
            </a:schemeClr>
          </a:solidFill>
        </p:spPr>
        <p:txBody>
          <a:bodyPr wrap="square">
            <a:spAutoFit/>
          </a:bodyPr>
          <a:lstStyle/>
          <a:p>
            <a:pPr algn="ctr">
              <a:lnSpc>
                <a:spcPct val="120000"/>
              </a:lnSpc>
              <a:spcBef>
                <a:spcPts val="600"/>
              </a:spcBef>
            </a:pPr>
            <a:r>
              <a:rPr lang="fr-CA" sz="1600" i="1" dirty="0">
                <a:latin typeface="Times New Roman" pitchFamily="18" charset="0"/>
              </a:rPr>
              <a:t>Distance lune vs Terre</a:t>
            </a:r>
          </a:p>
          <a:p>
            <a:pPr algn="just">
              <a:lnSpc>
                <a:spcPct val="120000"/>
              </a:lnSpc>
              <a:spcBef>
                <a:spcPts val="600"/>
              </a:spcBef>
            </a:pPr>
            <a:r>
              <a:rPr lang="fr-CA" sz="1000" dirty="0">
                <a:latin typeface="Times New Roman" pitchFamily="18" charset="0"/>
              </a:rPr>
              <a:t>Quelle distance sépare la Terre de la lune ? Si la Terre était grosse comme une balle de tennis, la bille serait à 190 cm, soit à peu près la distance entre les deux mains d’un adulte lorsqu’il étire les bras de chaque côté. Du bout des doigts, tenir la balle de tennis dans une main et la bille dans l’autre.</a:t>
            </a:r>
          </a:p>
          <a:p>
            <a:pPr algn="just">
              <a:lnSpc>
                <a:spcPct val="120000"/>
              </a:lnSpc>
              <a:spcBef>
                <a:spcPts val="600"/>
              </a:spcBef>
            </a:pPr>
            <a:r>
              <a:rPr lang="fr-CA" sz="1000" dirty="0">
                <a:latin typeface="Times New Roman" pitchFamily="18" charset="0"/>
              </a:rPr>
              <a:t>Et le Soleil ? À 760 mètres ! (Voir page suivante)</a:t>
            </a:r>
          </a:p>
        </p:txBody>
      </p:sp>
      <p:pic>
        <p:nvPicPr>
          <p:cNvPr id="3" name="Image 2" descr="Une image contenant cercle, art, capture d’écran, léger&#10;&#10;Description générée automatiquement">
            <a:extLst>
              <a:ext uri="{FF2B5EF4-FFF2-40B4-BE49-F238E27FC236}">
                <a16:creationId xmlns:a16="http://schemas.microsoft.com/office/drawing/2014/main" id="{6A6A11C0-E532-91DD-6518-91D5BE79EBA8}"/>
              </a:ext>
            </a:extLst>
          </p:cNvPr>
          <p:cNvPicPr>
            <a:picLocks noChangeAspect="1"/>
          </p:cNvPicPr>
          <p:nvPr/>
        </p:nvPicPr>
        <p:blipFill>
          <a:blip r:embed="rId9"/>
          <a:stretch>
            <a:fillRect/>
          </a:stretch>
        </p:blipFill>
        <p:spPr>
          <a:xfrm>
            <a:off x="4151430" y="-409922"/>
            <a:ext cx="2542252" cy="2542252"/>
          </a:xfrm>
          <a:prstGeom prst="rect">
            <a:avLst/>
          </a:prstGeom>
        </p:spPr>
      </p:pic>
    </p:spTree>
    <p:extLst>
      <p:ext uri="{BB962C8B-B14F-4D97-AF65-F5344CB8AC3E}">
        <p14:creationId xmlns:p14="http://schemas.microsoft.com/office/powerpoint/2010/main" val="2950407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4"/>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6"/>
</p:tagLst>
</file>

<file path=ppt/tags/tag153.xml><?xml version="1.0" encoding="utf-8"?>
<p:tagLst xmlns:a="http://schemas.openxmlformats.org/drawingml/2006/main" xmlns:r="http://schemas.openxmlformats.org/officeDocument/2006/relationships" xmlns:p="http://schemas.openxmlformats.org/presentationml/2006/main">
  <p:tag name="NUM" val="7"/>
</p:tagLst>
</file>

<file path=ppt/tags/tag154.xml><?xml version="1.0" encoding="utf-8"?>
<p:tagLst xmlns:a="http://schemas.openxmlformats.org/drawingml/2006/main" xmlns:r="http://schemas.openxmlformats.org/officeDocument/2006/relationships" xmlns:p="http://schemas.openxmlformats.org/presentationml/2006/main">
  <p:tag name="NUM" val="8"/>
</p:tagLst>
</file>

<file path=ppt/tags/tag155.xml><?xml version="1.0" encoding="utf-8"?>
<p:tagLst xmlns:a="http://schemas.openxmlformats.org/drawingml/2006/main" xmlns:r="http://schemas.openxmlformats.org/officeDocument/2006/relationships" xmlns:p="http://schemas.openxmlformats.org/presentationml/2006/main">
  <p:tag name="NUM" val="9"/>
</p:tagLst>
</file>

<file path=ppt/tags/tag156.xml><?xml version="1.0" encoding="utf-8"?>
<p:tagLst xmlns:a="http://schemas.openxmlformats.org/drawingml/2006/main" xmlns:r="http://schemas.openxmlformats.org/officeDocument/2006/relationships" xmlns:p="http://schemas.openxmlformats.org/presentationml/2006/main">
  <p:tag name="NUM" val="10"/>
</p:tagLst>
</file>

<file path=ppt/tags/tag157.xml><?xml version="1.0" encoding="utf-8"?>
<p:tagLst xmlns:a="http://schemas.openxmlformats.org/drawingml/2006/main" xmlns:r="http://schemas.openxmlformats.org/officeDocument/2006/relationships" xmlns:p="http://schemas.openxmlformats.org/presentationml/2006/main">
  <p:tag name="NUM" val="11"/>
</p:tagLst>
</file>

<file path=ppt/tags/tag158.xml><?xml version="1.0" encoding="utf-8"?>
<p:tagLst xmlns:a="http://schemas.openxmlformats.org/drawingml/2006/main" xmlns:r="http://schemas.openxmlformats.org/officeDocument/2006/relationships" xmlns:p="http://schemas.openxmlformats.org/presentationml/2006/main">
  <p:tag name="NUM" val="12"/>
</p:tagLst>
</file>

<file path=ppt/tags/tag159.xml><?xml version="1.0" encoding="utf-8"?>
<p:tagLst xmlns:a="http://schemas.openxmlformats.org/drawingml/2006/main" xmlns:r="http://schemas.openxmlformats.org/officeDocument/2006/relationships" xmlns:p="http://schemas.openxmlformats.org/presentationml/2006/main">
  <p:tag name="NUM" val="13"/>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60.xml><?xml version="1.0" encoding="utf-8"?>
<p:tagLst xmlns:a="http://schemas.openxmlformats.org/drawingml/2006/main" xmlns:r="http://schemas.openxmlformats.org/officeDocument/2006/relationships" xmlns:p="http://schemas.openxmlformats.org/presentationml/2006/main">
  <p:tag name="NUM" val="14"/>
</p:tagLst>
</file>

<file path=ppt/tags/tag161.xml><?xml version="1.0" encoding="utf-8"?>
<p:tagLst xmlns:a="http://schemas.openxmlformats.org/drawingml/2006/main" xmlns:r="http://schemas.openxmlformats.org/officeDocument/2006/relationships" xmlns:p="http://schemas.openxmlformats.org/presentationml/2006/main">
  <p:tag name="NUM" val="15"/>
</p:tagLst>
</file>

<file path=ppt/tags/tag162.xml><?xml version="1.0" encoding="utf-8"?>
<p:tagLst xmlns:a="http://schemas.openxmlformats.org/drawingml/2006/main" xmlns:r="http://schemas.openxmlformats.org/officeDocument/2006/relationships" xmlns:p="http://schemas.openxmlformats.org/presentationml/2006/main">
  <p:tag name="NUM" val="16"/>
</p:tagLst>
</file>

<file path=ppt/tags/tag163.xml><?xml version="1.0" encoding="utf-8"?>
<p:tagLst xmlns:a="http://schemas.openxmlformats.org/drawingml/2006/main" xmlns:r="http://schemas.openxmlformats.org/officeDocument/2006/relationships" xmlns:p="http://schemas.openxmlformats.org/presentationml/2006/main">
  <p:tag name="NUM" val="17"/>
</p:tagLst>
</file>

<file path=ppt/tags/tag164.xml><?xml version="1.0" encoding="utf-8"?>
<p:tagLst xmlns:a="http://schemas.openxmlformats.org/drawingml/2006/main" xmlns:r="http://schemas.openxmlformats.org/officeDocument/2006/relationships" xmlns:p="http://schemas.openxmlformats.org/presentationml/2006/main">
  <p:tag name="NUM" val="18"/>
</p:tagLst>
</file>

<file path=ppt/tags/tag165.xml><?xml version="1.0" encoding="utf-8"?>
<p:tagLst xmlns:a="http://schemas.openxmlformats.org/drawingml/2006/main" xmlns:r="http://schemas.openxmlformats.org/officeDocument/2006/relationships" xmlns:p="http://schemas.openxmlformats.org/presentationml/2006/main">
  <p:tag name="NUM" val="19"/>
</p:tagLst>
</file>

<file path=ppt/tags/tag166.xml><?xml version="1.0" encoding="utf-8"?>
<p:tagLst xmlns:a="http://schemas.openxmlformats.org/drawingml/2006/main" xmlns:r="http://schemas.openxmlformats.org/officeDocument/2006/relationships" xmlns:p="http://schemas.openxmlformats.org/presentationml/2006/main">
  <p:tag name="NUM" val="20"/>
</p:tagLst>
</file>

<file path=ppt/tags/tag167.xml><?xml version="1.0" encoding="utf-8"?>
<p:tagLst xmlns:a="http://schemas.openxmlformats.org/drawingml/2006/main" xmlns:r="http://schemas.openxmlformats.org/officeDocument/2006/relationships" xmlns:p="http://schemas.openxmlformats.org/presentationml/2006/main">
  <p:tag name="NUM" val="21"/>
</p:tagLst>
</file>

<file path=ppt/tags/tag168.xml><?xml version="1.0" encoding="utf-8"?>
<p:tagLst xmlns:a="http://schemas.openxmlformats.org/drawingml/2006/main" xmlns:r="http://schemas.openxmlformats.org/officeDocument/2006/relationships" xmlns:p="http://schemas.openxmlformats.org/presentationml/2006/main">
  <p:tag name="NUM" val="22"/>
</p:tagLst>
</file>

<file path=ppt/tags/tag169.xml><?xml version="1.0" encoding="utf-8"?>
<p:tagLst xmlns:a="http://schemas.openxmlformats.org/drawingml/2006/main" xmlns:r="http://schemas.openxmlformats.org/officeDocument/2006/relationships" xmlns:p="http://schemas.openxmlformats.org/presentationml/2006/main">
  <p:tag name="NUM" val="2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24"/>
</p:tagLst>
</file>

<file path=ppt/tags/tag171.xml><?xml version="1.0" encoding="utf-8"?>
<p:tagLst xmlns:a="http://schemas.openxmlformats.org/drawingml/2006/main" xmlns:r="http://schemas.openxmlformats.org/officeDocument/2006/relationships" xmlns:p="http://schemas.openxmlformats.org/presentationml/2006/main">
  <p:tag name="NUM" val="25"/>
</p:tagLst>
</file>

<file path=ppt/tags/tag172.xml><?xml version="1.0" encoding="utf-8"?>
<p:tagLst xmlns:a="http://schemas.openxmlformats.org/drawingml/2006/main" xmlns:r="http://schemas.openxmlformats.org/officeDocument/2006/relationships" xmlns:p="http://schemas.openxmlformats.org/presentationml/2006/main">
  <p:tag name="NUM" val="26"/>
</p:tagLst>
</file>

<file path=ppt/tags/tag173.xml><?xml version="1.0" encoding="utf-8"?>
<p:tagLst xmlns:a="http://schemas.openxmlformats.org/drawingml/2006/main" xmlns:r="http://schemas.openxmlformats.org/officeDocument/2006/relationships" xmlns:p="http://schemas.openxmlformats.org/presentationml/2006/main">
  <p:tag name="NUM" val="27"/>
</p:tagLst>
</file>

<file path=ppt/tags/tag174.xml><?xml version="1.0" encoding="utf-8"?>
<p:tagLst xmlns:a="http://schemas.openxmlformats.org/drawingml/2006/main" xmlns:r="http://schemas.openxmlformats.org/officeDocument/2006/relationships" xmlns:p="http://schemas.openxmlformats.org/presentationml/2006/main">
  <p:tag name="NUM" val="28"/>
</p:tagLst>
</file>

<file path=ppt/tags/tag175.xml><?xml version="1.0" encoding="utf-8"?>
<p:tagLst xmlns:a="http://schemas.openxmlformats.org/drawingml/2006/main" xmlns:r="http://schemas.openxmlformats.org/officeDocument/2006/relationships" xmlns:p="http://schemas.openxmlformats.org/presentationml/2006/main">
  <p:tag name="NUM" val="29"/>
</p:tagLst>
</file>

<file path=ppt/tags/tag176.xml><?xml version="1.0" encoding="utf-8"?>
<p:tagLst xmlns:a="http://schemas.openxmlformats.org/drawingml/2006/main" xmlns:r="http://schemas.openxmlformats.org/officeDocument/2006/relationships" xmlns:p="http://schemas.openxmlformats.org/presentationml/2006/main">
  <p:tag name="NUM" val="30"/>
</p:tagLst>
</file>

<file path=ppt/tags/tag177.xml><?xml version="1.0" encoding="utf-8"?>
<p:tagLst xmlns:a="http://schemas.openxmlformats.org/drawingml/2006/main" xmlns:r="http://schemas.openxmlformats.org/officeDocument/2006/relationships" xmlns:p="http://schemas.openxmlformats.org/presentationml/2006/main">
  <p:tag name="NUM" val="31"/>
</p:tagLst>
</file>

<file path=ppt/tags/tag178.xml><?xml version="1.0" encoding="utf-8"?>
<p:tagLst xmlns:a="http://schemas.openxmlformats.org/drawingml/2006/main" xmlns:r="http://schemas.openxmlformats.org/officeDocument/2006/relationships" xmlns:p="http://schemas.openxmlformats.org/presentationml/2006/main">
  <p:tag name="NUM" val="32"/>
</p:tagLst>
</file>

<file path=ppt/tags/tag179.xml><?xml version="1.0" encoding="utf-8"?>
<p:tagLst xmlns:a="http://schemas.openxmlformats.org/drawingml/2006/main" xmlns:r="http://schemas.openxmlformats.org/officeDocument/2006/relationships" xmlns:p="http://schemas.openxmlformats.org/presentationml/2006/main">
  <p:tag name="NUM" val="3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34"/>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7"/>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8"/>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8"/>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2803</TotalTime>
  <Words>4656</Words>
  <Application>Microsoft Office PowerPoint</Application>
  <PresentationFormat>Format US (216 x 279 mm)</PresentationFormat>
  <Paragraphs>485</Paragraphs>
  <Slides>41</Slides>
  <Notes>40</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41</vt:i4>
      </vt:variant>
    </vt:vector>
  </HeadingPairs>
  <TitlesOfParts>
    <vt:vector size="48" baseType="lpstr">
      <vt:lpstr>Arial</vt:lpstr>
      <vt:lpstr>Calibri</vt:lpstr>
      <vt:lpstr>Impact</vt:lpstr>
      <vt:lpstr>Rockwell</vt:lpstr>
      <vt:lpstr>Times New Roman</vt:lpstr>
      <vt:lpstr>Inkwell</vt:lpstr>
      <vt:lpstr>Thème Office</vt:lpstr>
      <vt:lpstr>Présentation PowerPoint</vt:lpstr>
      <vt:lpstr>Table des matières</vt:lpstr>
      <vt:lpstr>Résumé des activités</vt:lpstr>
      <vt:lpstr>Résumé des activités</vt:lpstr>
      <vt:lpstr>Activités</vt:lpstr>
      <vt:lpstr>Activités</vt:lpstr>
      <vt:lpstr>Activités</vt:lpstr>
      <vt:lpstr>Activités</vt:lpstr>
      <vt:lpstr>Activités</vt:lpstr>
      <vt:lpstr>Activités</vt:lpstr>
      <vt:lpstr>Activités</vt:lpstr>
      <vt:lpstr>Activité #4 : résultat final</vt:lpstr>
      <vt:lpstr>Pièces jointes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Guimond</dc:creator>
  <cp:lastModifiedBy>Hélène Mathieu</cp:lastModifiedBy>
  <cp:revision>266</cp:revision>
  <dcterms:created xsi:type="dcterms:W3CDTF">2016-06-29T18:26:04Z</dcterms:created>
  <dcterms:modified xsi:type="dcterms:W3CDTF">2024-12-11T20:14:16Z</dcterms:modified>
</cp:coreProperties>
</file>