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7.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8.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9.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0.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tags/tag71.xml" ContentType="application/vnd.openxmlformats-officedocument.presentationml.tags+xml"/>
  <Override PartName="/ppt/notesSlides/notesSlide13.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19"/>
  </p:notesMasterIdLst>
  <p:handoutMasterIdLst>
    <p:handoutMasterId r:id="rId20"/>
  </p:handoutMasterIdLst>
  <p:sldIdLst>
    <p:sldId id="256" r:id="rId2"/>
    <p:sldId id="277" r:id="rId3"/>
    <p:sldId id="259" r:id="rId4"/>
    <p:sldId id="260" r:id="rId5"/>
    <p:sldId id="274" r:id="rId6"/>
    <p:sldId id="266" r:id="rId7"/>
    <p:sldId id="273" r:id="rId8"/>
    <p:sldId id="263" r:id="rId9"/>
    <p:sldId id="275" r:id="rId10"/>
    <p:sldId id="269" r:id="rId11"/>
    <p:sldId id="276" r:id="rId12"/>
    <p:sldId id="268" r:id="rId13"/>
    <p:sldId id="279" r:id="rId14"/>
    <p:sldId id="282" r:id="rId15"/>
    <p:sldId id="281" r:id="rId16"/>
    <p:sldId id="280" r:id="rId17"/>
    <p:sldId id="265" r:id="rId18"/>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8152C6-6642-422A-BDEE-E5635135A35D}" v="6" dt="2024-12-11T20:00:32.83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54" autoAdjust="0"/>
    <p:restoredTop sz="94660"/>
  </p:normalViewPr>
  <p:slideViewPr>
    <p:cSldViewPr snapToGrid="0" snapToObjects="1">
      <p:cViewPr varScale="1">
        <p:scale>
          <a:sx n="56" d="100"/>
          <a:sy n="56" d="100"/>
        </p:scale>
        <p:origin x="2635" y="221"/>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élène Mathieu" userId="1666ea89-81e3-4ae0-966e-dc606201fe6f" providerId="ADAL" clId="{AC8152C6-6642-422A-BDEE-E5635135A35D}"/>
    <pc:docChg chg="undo custSel modSld">
      <pc:chgData name="Hélène Mathieu" userId="1666ea89-81e3-4ae0-966e-dc606201fe6f" providerId="ADAL" clId="{AC8152C6-6642-422A-BDEE-E5635135A35D}" dt="2024-12-11T20:10:10.143" v="65" actId="207"/>
      <pc:docMkLst>
        <pc:docMk/>
      </pc:docMkLst>
      <pc:sldChg chg="addSp delSp modSp mod">
        <pc:chgData name="Hélène Mathieu" userId="1666ea89-81e3-4ae0-966e-dc606201fe6f" providerId="ADAL" clId="{AC8152C6-6642-422A-BDEE-E5635135A35D}" dt="2024-12-11T20:00:33.700" v="61" actId="962"/>
        <pc:sldMkLst>
          <pc:docMk/>
          <pc:sldMk cId="221534581" sldId="265"/>
        </pc:sldMkLst>
        <pc:spChg chg="del">
          <ac:chgData name="Hélène Mathieu" userId="1666ea89-81e3-4ae0-966e-dc606201fe6f" providerId="ADAL" clId="{AC8152C6-6642-422A-BDEE-E5635135A35D}" dt="2024-12-11T19:59:45.858" v="42" actId="478"/>
          <ac:spMkLst>
            <pc:docMk/>
            <pc:sldMk cId="221534581" sldId="265"/>
            <ac:spMk id="3" creationId="{00000000-0000-0000-0000-000000000000}"/>
          </ac:spMkLst>
        </pc:spChg>
        <pc:spChg chg="add del mod">
          <ac:chgData name="Hélène Mathieu" userId="1666ea89-81e3-4ae0-966e-dc606201fe6f" providerId="ADAL" clId="{AC8152C6-6642-422A-BDEE-E5635135A35D}" dt="2024-12-11T19:59:44.478" v="41" actId="478"/>
          <ac:spMkLst>
            <pc:docMk/>
            <pc:sldMk cId="221534581" sldId="265"/>
            <ac:spMk id="4" creationId="{0288DEDB-FCAB-60F5-F2A3-911B31D476A2}"/>
          </ac:spMkLst>
        </pc:spChg>
        <pc:spChg chg="del mod">
          <ac:chgData name="Hélène Mathieu" userId="1666ea89-81e3-4ae0-966e-dc606201fe6f" providerId="ADAL" clId="{AC8152C6-6642-422A-BDEE-E5635135A35D}" dt="2024-12-11T19:59:41.296" v="40" actId="478"/>
          <ac:spMkLst>
            <pc:docMk/>
            <pc:sldMk cId="221534581" sldId="265"/>
            <ac:spMk id="6" creationId="{00000000-0000-0000-0000-000000000000}"/>
          </ac:spMkLst>
        </pc:spChg>
        <pc:spChg chg="del">
          <ac:chgData name="Hélène Mathieu" userId="1666ea89-81e3-4ae0-966e-dc606201fe6f" providerId="ADAL" clId="{AC8152C6-6642-422A-BDEE-E5635135A35D}" dt="2024-12-11T20:00:06.140" v="55" actId="478"/>
          <ac:spMkLst>
            <pc:docMk/>
            <pc:sldMk cId="221534581" sldId="265"/>
            <ac:spMk id="7" creationId="{00000000-0000-0000-0000-000000000000}"/>
          </ac:spMkLst>
        </pc:spChg>
        <pc:spChg chg="add del mod">
          <ac:chgData name="Hélène Mathieu" userId="1666ea89-81e3-4ae0-966e-dc606201fe6f" providerId="ADAL" clId="{AC8152C6-6642-422A-BDEE-E5635135A35D}" dt="2024-12-11T20:00:13.769" v="57" actId="478"/>
          <ac:spMkLst>
            <pc:docMk/>
            <pc:sldMk cId="221534581" sldId="265"/>
            <ac:spMk id="8" creationId="{429BFFD3-B59B-3E14-E1C5-CD208F4F7C09}"/>
          </ac:spMkLst>
        </pc:spChg>
        <pc:spChg chg="del">
          <ac:chgData name="Hélène Mathieu" userId="1666ea89-81e3-4ae0-966e-dc606201fe6f" providerId="ADAL" clId="{AC8152C6-6642-422A-BDEE-E5635135A35D}" dt="2024-12-11T20:00:17.311" v="58" actId="478"/>
          <ac:spMkLst>
            <pc:docMk/>
            <pc:sldMk cId="221534581" sldId="265"/>
            <ac:spMk id="9" creationId="{00000000-0000-0000-0000-000000000000}"/>
          </ac:spMkLst>
        </pc:spChg>
        <pc:spChg chg="del">
          <ac:chgData name="Hélène Mathieu" userId="1666ea89-81e3-4ae0-966e-dc606201fe6f" providerId="ADAL" clId="{AC8152C6-6642-422A-BDEE-E5635135A35D}" dt="2024-12-11T20:00:03.453" v="54" actId="478"/>
          <ac:spMkLst>
            <pc:docMk/>
            <pc:sldMk cId="221534581" sldId="265"/>
            <ac:spMk id="10" creationId="{00000000-0000-0000-0000-000000000000}"/>
          </ac:spMkLst>
        </pc:spChg>
        <pc:spChg chg="del">
          <ac:chgData name="Hélène Mathieu" userId="1666ea89-81e3-4ae0-966e-dc606201fe6f" providerId="ADAL" clId="{AC8152C6-6642-422A-BDEE-E5635135A35D}" dt="2024-12-11T19:59:47.627" v="43" actId="478"/>
          <ac:spMkLst>
            <pc:docMk/>
            <pc:sldMk cId="221534581" sldId="265"/>
            <ac:spMk id="11" creationId="{00000000-0000-0000-0000-000000000000}"/>
          </ac:spMkLst>
        </pc:spChg>
        <pc:spChg chg="del">
          <ac:chgData name="Hélène Mathieu" userId="1666ea89-81e3-4ae0-966e-dc606201fe6f" providerId="ADAL" clId="{AC8152C6-6642-422A-BDEE-E5635135A35D}" dt="2024-12-11T19:59:48.408" v="44" actId="478"/>
          <ac:spMkLst>
            <pc:docMk/>
            <pc:sldMk cId="221534581" sldId="265"/>
            <ac:spMk id="12" creationId="{00000000-0000-0000-0000-000000000000}"/>
          </ac:spMkLst>
        </pc:spChg>
        <pc:spChg chg="del mod">
          <ac:chgData name="Hélène Mathieu" userId="1666ea89-81e3-4ae0-966e-dc606201fe6f" providerId="ADAL" clId="{AC8152C6-6642-422A-BDEE-E5635135A35D}" dt="2024-12-11T19:59:54.659" v="49" actId="478"/>
          <ac:spMkLst>
            <pc:docMk/>
            <pc:sldMk cId="221534581" sldId="265"/>
            <ac:spMk id="13" creationId="{00000000-0000-0000-0000-000000000000}"/>
          </ac:spMkLst>
        </pc:spChg>
        <pc:spChg chg="del">
          <ac:chgData name="Hélène Mathieu" userId="1666ea89-81e3-4ae0-966e-dc606201fe6f" providerId="ADAL" clId="{AC8152C6-6642-422A-BDEE-E5635135A35D}" dt="2024-12-11T19:59:52.856" v="47" actId="478"/>
          <ac:spMkLst>
            <pc:docMk/>
            <pc:sldMk cId="221534581" sldId="265"/>
            <ac:spMk id="14" creationId="{00000000-0000-0000-0000-000000000000}"/>
          </ac:spMkLst>
        </pc:spChg>
        <pc:spChg chg="del mod">
          <ac:chgData name="Hélène Mathieu" userId="1666ea89-81e3-4ae0-966e-dc606201fe6f" providerId="ADAL" clId="{AC8152C6-6642-422A-BDEE-E5635135A35D}" dt="2024-12-11T19:59:49.311" v="46" actId="478"/>
          <ac:spMkLst>
            <pc:docMk/>
            <pc:sldMk cId="221534581" sldId="265"/>
            <ac:spMk id="15" creationId="{00000000-0000-0000-0000-000000000000}"/>
          </ac:spMkLst>
        </pc:spChg>
        <pc:spChg chg="del mod">
          <ac:chgData name="Hélène Mathieu" userId="1666ea89-81e3-4ae0-966e-dc606201fe6f" providerId="ADAL" clId="{AC8152C6-6642-422A-BDEE-E5635135A35D}" dt="2024-12-11T19:59:56.246" v="51" actId="478"/>
          <ac:spMkLst>
            <pc:docMk/>
            <pc:sldMk cId="221534581" sldId="265"/>
            <ac:spMk id="16" creationId="{00000000-0000-0000-0000-000000000000}"/>
          </ac:spMkLst>
        </pc:spChg>
        <pc:spChg chg="del">
          <ac:chgData name="Hélène Mathieu" userId="1666ea89-81e3-4ae0-966e-dc606201fe6f" providerId="ADAL" clId="{AC8152C6-6642-422A-BDEE-E5635135A35D}" dt="2024-12-11T19:59:58.257" v="52" actId="478"/>
          <ac:spMkLst>
            <pc:docMk/>
            <pc:sldMk cId="221534581" sldId="265"/>
            <ac:spMk id="17" creationId="{00000000-0000-0000-0000-000000000000}"/>
          </ac:spMkLst>
        </pc:spChg>
        <pc:spChg chg="del">
          <ac:chgData name="Hélène Mathieu" userId="1666ea89-81e3-4ae0-966e-dc606201fe6f" providerId="ADAL" clId="{AC8152C6-6642-422A-BDEE-E5635135A35D}" dt="2024-12-11T19:59:59.167" v="53" actId="478"/>
          <ac:spMkLst>
            <pc:docMk/>
            <pc:sldMk cId="221534581" sldId="265"/>
            <ac:spMk id="18" creationId="{00000000-0000-0000-0000-000000000000}"/>
          </ac:spMkLst>
        </pc:spChg>
        <pc:picChg chg="add mod">
          <ac:chgData name="Hélène Mathieu" userId="1666ea89-81e3-4ae0-966e-dc606201fe6f" providerId="ADAL" clId="{AC8152C6-6642-422A-BDEE-E5635135A35D}" dt="2024-12-11T20:00:33.700" v="61" actId="962"/>
          <ac:picMkLst>
            <pc:docMk/>
            <pc:sldMk cId="221534581" sldId="265"/>
            <ac:picMk id="20" creationId="{496F9BE3-C86C-69ED-320A-592FE47BB37E}"/>
          </ac:picMkLst>
        </pc:picChg>
      </pc:sldChg>
      <pc:sldChg chg="modSp mod">
        <pc:chgData name="Hélène Mathieu" userId="1666ea89-81e3-4ae0-966e-dc606201fe6f" providerId="ADAL" clId="{AC8152C6-6642-422A-BDEE-E5635135A35D}" dt="2024-12-11T20:10:10.143" v="65" actId="207"/>
        <pc:sldMkLst>
          <pc:docMk/>
          <pc:sldMk cId="2093342040" sldId="268"/>
        </pc:sldMkLst>
        <pc:graphicFrameChg chg="modGraphic">
          <ac:chgData name="Hélène Mathieu" userId="1666ea89-81e3-4ae0-966e-dc606201fe6f" providerId="ADAL" clId="{AC8152C6-6642-422A-BDEE-E5635135A35D}" dt="2024-12-11T20:10:10.143" v="65" actId="207"/>
          <ac:graphicFrameMkLst>
            <pc:docMk/>
            <pc:sldMk cId="2093342040" sldId="268"/>
            <ac:graphicFrameMk id="5" creationId="{00000000-0000-0000-0000-000000000000}"/>
          </ac:graphicFrameMkLst>
        </pc:graphicFrameChg>
      </pc:sldChg>
      <pc:sldChg chg="addSp modSp mod">
        <pc:chgData name="Hélène Mathieu" userId="1666ea89-81e3-4ae0-966e-dc606201fe6f" providerId="ADAL" clId="{AC8152C6-6642-422A-BDEE-E5635135A35D}" dt="2024-12-11T19:55:45.557" v="3" actId="1076"/>
        <pc:sldMkLst>
          <pc:docMk/>
          <pc:sldMk cId="1137697073" sldId="279"/>
        </pc:sldMkLst>
        <pc:picChg chg="add mod">
          <ac:chgData name="Hélène Mathieu" userId="1666ea89-81e3-4ae0-966e-dc606201fe6f" providerId="ADAL" clId="{AC8152C6-6642-422A-BDEE-E5635135A35D}" dt="2024-12-11T19:55:45.557" v="3" actId="1076"/>
          <ac:picMkLst>
            <pc:docMk/>
            <pc:sldMk cId="1137697073" sldId="279"/>
            <ac:picMk id="3" creationId="{E75C7748-64BC-270B-995D-AAFF9CD3EC77}"/>
          </ac:picMkLst>
        </pc:picChg>
      </pc:sldChg>
      <pc:sldChg chg="addSp delSp modSp mod">
        <pc:chgData name="Hélène Mathieu" userId="1666ea89-81e3-4ae0-966e-dc606201fe6f" providerId="ADAL" clId="{AC8152C6-6642-422A-BDEE-E5635135A35D}" dt="2024-12-11T19:59:25.097" v="38" actId="1076"/>
        <pc:sldMkLst>
          <pc:docMk/>
          <pc:sldMk cId="2695388196" sldId="280"/>
        </pc:sldMkLst>
        <pc:spChg chg="del">
          <ac:chgData name="Hélène Mathieu" userId="1666ea89-81e3-4ae0-966e-dc606201fe6f" providerId="ADAL" clId="{AC8152C6-6642-422A-BDEE-E5635135A35D}" dt="2024-12-11T19:58:56.542" v="29" actId="478"/>
          <ac:spMkLst>
            <pc:docMk/>
            <pc:sldMk cId="2695388196" sldId="280"/>
            <ac:spMk id="3" creationId="{00000000-0000-0000-0000-000000000000}"/>
          </ac:spMkLst>
        </pc:spChg>
        <pc:spChg chg="del mod">
          <ac:chgData name="Hélène Mathieu" userId="1666ea89-81e3-4ae0-966e-dc606201fe6f" providerId="ADAL" clId="{AC8152C6-6642-422A-BDEE-E5635135A35D}" dt="2024-12-11T19:58:44.614" v="19" actId="478"/>
          <ac:spMkLst>
            <pc:docMk/>
            <pc:sldMk cId="2695388196" sldId="280"/>
            <ac:spMk id="6" creationId="{00000000-0000-0000-0000-000000000000}"/>
          </ac:spMkLst>
        </pc:spChg>
        <pc:spChg chg="del">
          <ac:chgData name="Hélène Mathieu" userId="1666ea89-81e3-4ae0-966e-dc606201fe6f" providerId="ADAL" clId="{AC8152C6-6642-422A-BDEE-E5635135A35D}" dt="2024-12-11T19:59:05.837" v="31" actId="478"/>
          <ac:spMkLst>
            <pc:docMk/>
            <pc:sldMk cId="2695388196" sldId="280"/>
            <ac:spMk id="7" creationId="{00000000-0000-0000-0000-000000000000}"/>
          </ac:spMkLst>
        </pc:spChg>
        <pc:spChg chg="add del mod">
          <ac:chgData name="Hélène Mathieu" userId="1666ea89-81e3-4ae0-966e-dc606201fe6f" providerId="ADAL" clId="{AC8152C6-6642-422A-BDEE-E5635135A35D}" dt="2024-12-11T19:58:48.755" v="20" actId="478"/>
          <ac:spMkLst>
            <pc:docMk/>
            <pc:sldMk cId="2695388196" sldId="280"/>
            <ac:spMk id="8" creationId="{4250E211-092D-8346-8980-DA1751BBD64C}"/>
          </ac:spMkLst>
        </pc:spChg>
        <pc:spChg chg="del">
          <ac:chgData name="Hélène Mathieu" userId="1666ea89-81e3-4ae0-966e-dc606201fe6f" providerId="ADAL" clId="{AC8152C6-6642-422A-BDEE-E5635135A35D}" dt="2024-12-11T19:59:07.828" v="32" actId="478"/>
          <ac:spMkLst>
            <pc:docMk/>
            <pc:sldMk cId="2695388196" sldId="280"/>
            <ac:spMk id="9" creationId="{00000000-0000-0000-0000-000000000000}"/>
          </ac:spMkLst>
        </pc:spChg>
        <pc:spChg chg="del mod">
          <ac:chgData name="Hélène Mathieu" userId="1666ea89-81e3-4ae0-966e-dc606201fe6f" providerId="ADAL" clId="{AC8152C6-6642-422A-BDEE-E5635135A35D}" dt="2024-12-11T19:59:11.227" v="33" actId="478"/>
          <ac:spMkLst>
            <pc:docMk/>
            <pc:sldMk cId="2695388196" sldId="280"/>
            <ac:spMk id="10" creationId="{00000000-0000-0000-0000-000000000000}"/>
          </ac:spMkLst>
        </pc:spChg>
        <pc:spChg chg="del">
          <ac:chgData name="Hélène Mathieu" userId="1666ea89-81e3-4ae0-966e-dc606201fe6f" providerId="ADAL" clId="{AC8152C6-6642-422A-BDEE-E5635135A35D}" dt="2024-12-11T19:58:55.811" v="28" actId="478"/>
          <ac:spMkLst>
            <pc:docMk/>
            <pc:sldMk cId="2695388196" sldId="280"/>
            <ac:spMk id="11" creationId="{00000000-0000-0000-0000-000000000000}"/>
          </ac:spMkLst>
        </pc:spChg>
        <pc:spChg chg="del">
          <ac:chgData name="Hélène Mathieu" userId="1666ea89-81e3-4ae0-966e-dc606201fe6f" providerId="ADAL" clId="{AC8152C6-6642-422A-BDEE-E5635135A35D}" dt="2024-12-11T19:58:55.100" v="27" actId="478"/>
          <ac:spMkLst>
            <pc:docMk/>
            <pc:sldMk cId="2695388196" sldId="280"/>
            <ac:spMk id="12" creationId="{00000000-0000-0000-0000-000000000000}"/>
          </ac:spMkLst>
        </pc:spChg>
        <pc:spChg chg="del">
          <ac:chgData name="Hélène Mathieu" userId="1666ea89-81e3-4ae0-966e-dc606201fe6f" providerId="ADAL" clId="{AC8152C6-6642-422A-BDEE-E5635135A35D}" dt="2024-12-11T19:58:52.934" v="24" actId="478"/>
          <ac:spMkLst>
            <pc:docMk/>
            <pc:sldMk cId="2695388196" sldId="280"/>
            <ac:spMk id="13" creationId="{00000000-0000-0000-0000-000000000000}"/>
          </ac:spMkLst>
        </pc:spChg>
        <pc:spChg chg="del">
          <ac:chgData name="Hélène Mathieu" userId="1666ea89-81e3-4ae0-966e-dc606201fe6f" providerId="ADAL" clId="{AC8152C6-6642-422A-BDEE-E5635135A35D}" dt="2024-12-11T19:58:53.738" v="25" actId="478"/>
          <ac:spMkLst>
            <pc:docMk/>
            <pc:sldMk cId="2695388196" sldId="280"/>
            <ac:spMk id="14" creationId="{00000000-0000-0000-0000-000000000000}"/>
          </ac:spMkLst>
        </pc:spChg>
        <pc:spChg chg="del">
          <ac:chgData name="Hélène Mathieu" userId="1666ea89-81e3-4ae0-966e-dc606201fe6f" providerId="ADAL" clId="{AC8152C6-6642-422A-BDEE-E5635135A35D}" dt="2024-12-11T19:58:54.415" v="26" actId="478"/>
          <ac:spMkLst>
            <pc:docMk/>
            <pc:sldMk cId="2695388196" sldId="280"/>
            <ac:spMk id="15" creationId="{00000000-0000-0000-0000-000000000000}"/>
          </ac:spMkLst>
        </pc:spChg>
        <pc:spChg chg="del">
          <ac:chgData name="Hélène Mathieu" userId="1666ea89-81e3-4ae0-966e-dc606201fe6f" providerId="ADAL" clId="{AC8152C6-6642-422A-BDEE-E5635135A35D}" dt="2024-12-11T19:58:52.005" v="23" actId="478"/>
          <ac:spMkLst>
            <pc:docMk/>
            <pc:sldMk cId="2695388196" sldId="280"/>
            <ac:spMk id="16" creationId="{00000000-0000-0000-0000-000000000000}"/>
          </ac:spMkLst>
        </pc:spChg>
        <pc:spChg chg="del">
          <ac:chgData name="Hélène Mathieu" userId="1666ea89-81e3-4ae0-966e-dc606201fe6f" providerId="ADAL" clId="{AC8152C6-6642-422A-BDEE-E5635135A35D}" dt="2024-12-11T19:58:51.327" v="22" actId="478"/>
          <ac:spMkLst>
            <pc:docMk/>
            <pc:sldMk cId="2695388196" sldId="280"/>
            <ac:spMk id="17" creationId="{00000000-0000-0000-0000-000000000000}"/>
          </ac:spMkLst>
        </pc:spChg>
        <pc:spChg chg="del">
          <ac:chgData name="Hélène Mathieu" userId="1666ea89-81e3-4ae0-966e-dc606201fe6f" providerId="ADAL" clId="{AC8152C6-6642-422A-BDEE-E5635135A35D}" dt="2024-12-11T19:58:50.418" v="21" actId="478"/>
          <ac:spMkLst>
            <pc:docMk/>
            <pc:sldMk cId="2695388196" sldId="280"/>
            <ac:spMk id="18" creationId="{00000000-0000-0000-0000-000000000000}"/>
          </ac:spMkLst>
        </pc:spChg>
        <pc:spChg chg="add del mod">
          <ac:chgData name="Hélène Mathieu" userId="1666ea89-81e3-4ae0-966e-dc606201fe6f" providerId="ADAL" clId="{AC8152C6-6642-422A-BDEE-E5635135A35D}" dt="2024-12-11T19:59:21.624" v="37" actId="478"/>
          <ac:spMkLst>
            <pc:docMk/>
            <pc:sldMk cId="2695388196" sldId="280"/>
            <ac:spMk id="20" creationId="{7A37D7B6-484E-0BBA-3487-1C1FA61D19B1}"/>
          </ac:spMkLst>
        </pc:spChg>
        <pc:picChg chg="add mod">
          <ac:chgData name="Hélène Mathieu" userId="1666ea89-81e3-4ae0-966e-dc606201fe6f" providerId="ADAL" clId="{AC8152C6-6642-422A-BDEE-E5635135A35D}" dt="2024-12-11T19:59:25.097" v="38" actId="1076"/>
          <ac:picMkLst>
            <pc:docMk/>
            <pc:sldMk cId="2695388196" sldId="280"/>
            <ac:picMk id="4" creationId="{9128A0AD-CC61-B36C-8FD8-A277E83DB4AE}"/>
          </ac:picMkLst>
        </pc:picChg>
      </pc:sldChg>
      <pc:sldChg chg="addSp modSp mod">
        <pc:chgData name="Hélène Mathieu" userId="1666ea89-81e3-4ae0-966e-dc606201fe6f" providerId="ADAL" clId="{AC8152C6-6642-422A-BDEE-E5635135A35D}" dt="2024-12-11T19:57:45.536" v="9" actId="27614"/>
        <pc:sldMkLst>
          <pc:docMk/>
          <pc:sldMk cId="3366566139" sldId="281"/>
        </pc:sldMkLst>
        <pc:picChg chg="add mod">
          <ac:chgData name="Hélène Mathieu" userId="1666ea89-81e3-4ae0-966e-dc606201fe6f" providerId="ADAL" clId="{AC8152C6-6642-422A-BDEE-E5635135A35D}" dt="2024-12-11T19:57:45.536" v="9" actId="27614"/>
          <ac:picMkLst>
            <pc:docMk/>
            <pc:sldMk cId="3366566139" sldId="281"/>
            <ac:picMk id="5" creationId="{65C60309-BEF6-19E1-B4F0-1884E47F47D2}"/>
          </ac:picMkLst>
        </pc:picChg>
      </pc:sldChg>
      <pc:sldChg chg="addSp delSp modSp mod">
        <pc:chgData name="Hélène Mathieu" userId="1666ea89-81e3-4ae0-966e-dc606201fe6f" providerId="ADAL" clId="{AC8152C6-6642-422A-BDEE-E5635135A35D}" dt="2024-12-11T19:57:00.430" v="7" actId="962"/>
        <pc:sldMkLst>
          <pc:docMk/>
          <pc:sldMk cId="1298729296" sldId="282"/>
        </pc:sldMkLst>
        <pc:picChg chg="add mod">
          <ac:chgData name="Hélène Mathieu" userId="1666ea89-81e3-4ae0-966e-dc606201fe6f" providerId="ADAL" clId="{AC8152C6-6642-422A-BDEE-E5635135A35D}" dt="2024-12-11T19:57:00.430" v="7" actId="962"/>
          <ac:picMkLst>
            <pc:docMk/>
            <pc:sldMk cId="1298729296" sldId="282"/>
            <ac:picMk id="3" creationId="{4AAC0675-72D5-8951-D1AE-FD5BF8013E8B}"/>
          </ac:picMkLst>
        </pc:picChg>
        <pc:picChg chg="del">
          <ac:chgData name="Hélène Mathieu" userId="1666ea89-81e3-4ae0-966e-dc606201fe6f" providerId="ADAL" clId="{AC8152C6-6642-422A-BDEE-E5635135A35D}" dt="2024-12-11T19:56:55.225" v="4" actId="478"/>
          <ac:picMkLst>
            <pc:docMk/>
            <pc:sldMk cId="1298729296" sldId="282"/>
            <ac:picMk id="5"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DA5BFF-7705-5642-BD99-59DF111890FB}" type="datetimeFigureOut">
              <a:rPr lang="fr-FR" smtClean="0"/>
              <a:pPr/>
              <a:t>11/12/2024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244F55-7092-3548-AD02-B5827B11D4B9}" type="slidenum">
              <a:rPr lang="fr-FR" smtClean="0"/>
              <a:pPr/>
              <a:t>‹N°›</a:t>
            </a:fld>
            <a:endParaRPr lang="fr-FR"/>
          </a:p>
        </p:txBody>
      </p:sp>
    </p:spTree>
    <p:extLst>
      <p:ext uri="{BB962C8B-B14F-4D97-AF65-F5344CB8AC3E}">
        <p14:creationId xmlns:p14="http://schemas.microsoft.com/office/powerpoint/2010/main" val="26085664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0ACE14-1FD2-674A-BBD0-0641EEBB04C6}" type="datetimeFigureOut">
              <a:rPr lang="fr-FR" smtClean="0"/>
              <a:pPr/>
              <a:t>11/12/2024</a:t>
            </a:fld>
            <a:endParaRPr lang="fr-FR"/>
          </a:p>
        </p:txBody>
      </p:sp>
      <p:sp>
        <p:nvSpPr>
          <p:cNvPr id="4" name="Espace réservé de l'image des diapositives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379CC1-2BD1-5343-98AF-522C5D9C17DB}" type="slidenum">
              <a:rPr lang="fr-FR" smtClean="0"/>
              <a:pPr/>
              <a:t>‹N°›</a:t>
            </a:fld>
            <a:endParaRPr lang="fr-FR"/>
          </a:p>
        </p:txBody>
      </p:sp>
    </p:spTree>
    <p:extLst>
      <p:ext uri="{BB962C8B-B14F-4D97-AF65-F5344CB8AC3E}">
        <p14:creationId xmlns:p14="http://schemas.microsoft.com/office/powerpoint/2010/main" val="32616282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379CC1-2BD1-5343-98AF-522C5D9C17DB}" type="slidenum">
              <a:rPr lang="fr-FR" smtClean="0"/>
              <a:pPr/>
              <a:t>1</a:t>
            </a:fld>
            <a:endParaRPr lang="fr-FR"/>
          </a:p>
        </p:txBody>
      </p:sp>
    </p:spTree>
    <p:extLst>
      <p:ext uri="{BB962C8B-B14F-4D97-AF65-F5344CB8AC3E}">
        <p14:creationId xmlns:p14="http://schemas.microsoft.com/office/powerpoint/2010/main" val="2629614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11</a:t>
            </a:fld>
            <a:endParaRPr lang="fr-FR"/>
          </a:p>
        </p:txBody>
      </p:sp>
    </p:spTree>
    <p:extLst>
      <p:ext uri="{BB962C8B-B14F-4D97-AF65-F5344CB8AC3E}">
        <p14:creationId xmlns:p14="http://schemas.microsoft.com/office/powerpoint/2010/main" val="3123974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12</a:t>
            </a:fld>
            <a:endParaRPr lang="fr-FR"/>
          </a:p>
        </p:txBody>
      </p:sp>
    </p:spTree>
    <p:extLst>
      <p:ext uri="{BB962C8B-B14F-4D97-AF65-F5344CB8AC3E}">
        <p14:creationId xmlns:p14="http://schemas.microsoft.com/office/powerpoint/2010/main" val="810016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13</a:t>
            </a:fld>
            <a:endParaRPr lang="fr-FR"/>
          </a:p>
        </p:txBody>
      </p:sp>
    </p:spTree>
    <p:extLst>
      <p:ext uri="{BB962C8B-B14F-4D97-AF65-F5344CB8AC3E}">
        <p14:creationId xmlns:p14="http://schemas.microsoft.com/office/powerpoint/2010/main" val="3898208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14</a:t>
            </a:fld>
            <a:endParaRPr lang="fr-FR"/>
          </a:p>
        </p:txBody>
      </p:sp>
    </p:spTree>
    <p:extLst>
      <p:ext uri="{BB962C8B-B14F-4D97-AF65-F5344CB8AC3E}">
        <p14:creationId xmlns:p14="http://schemas.microsoft.com/office/powerpoint/2010/main" val="3590439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15</a:t>
            </a:fld>
            <a:endParaRPr lang="fr-FR"/>
          </a:p>
        </p:txBody>
      </p:sp>
    </p:spTree>
    <p:extLst>
      <p:ext uri="{BB962C8B-B14F-4D97-AF65-F5344CB8AC3E}">
        <p14:creationId xmlns:p14="http://schemas.microsoft.com/office/powerpoint/2010/main" val="798301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16</a:t>
            </a:fld>
            <a:endParaRPr lang="fr-FR"/>
          </a:p>
        </p:txBody>
      </p:sp>
    </p:spTree>
    <p:extLst>
      <p:ext uri="{BB962C8B-B14F-4D97-AF65-F5344CB8AC3E}">
        <p14:creationId xmlns:p14="http://schemas.microsoft.com/office/powerpoint/2010/main" val="1155044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17</a:t>
            </a:fld>
            <a:endParaRPr lang="fr-FR"/>
          </a:p>
        </p:txBody>
      </p:sp>
    </p:spTree>
    <p:extLst>
      <p:ext uri="{BB962C8B-B14F-4D97-AF65-F5344CB8AC3E}">
        <p14:creationId xmlns:p14="http://schemas.microsoft.com/office/powerpoint/2010/main" val="2637400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379CC1-2BD1-5343-98AF-522C5D9C17DB}" type="slidenum">
              <a:rPr lang="fr-FR" smtClean="0"/>
              <a:pPr/>
              <a:t>3</a:t>
            </a:fld>
            <a:endParaRPr lang="fr-FR"/>
          </a:p>
        </p:txBody>
      </p:sp>
    </p:spTree>
    <p:extLst>
      <p:ext uri="{BB962C8B-B14F-4D97-AF65-F5344CB8AC3E}">
        <p14:creationId xmlns:p14="http://schemas.microsoft.com/office/powerpoint/2010/main" val="1232098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4</a:t>
            </a:fld>
            <a:endParaRPr lang="fr-FR"/>
          </a:p>
        </p:txBody>
      </p:sp>
    </p:spTree>
    <p:extLst>
      <p:ext uri="{BB962C8B-B14F-4D97-AF65-F5344CB8AC3E}">
        <p14:creationId xmlns:p14="http://schemas.microsoft.com/office/powerpoint/2010/main" val="2235240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5</a:t>
            </a:fld>
            <a:endParaRPr lang="fr-FR"/>
          </a:p>
        </p:txBody>
      </p:sp>
    </p:spTree>
    <p:extLst>
      <p:ext uri="{BB962C8B-B14F-4D97-AF65-F5344CB8AC3E}">
        <p14:creationId xmlns:p14="http://schemas.microsoft.com/office/powerpoint/2010/main" val="1190270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6</a:t>
            </a:fld>
            <a:endParaRPr lang="fr-FR"/>
          </a:p>
        </p:txBody>
      </p:sp>
    </p:spTree>
    <p:extLst>
      <p:ext uri="{BB962C8B-B14F-4D97-AF65-F5344CB8AC3E}">
        <p14:creationId xmlns:p14="http://schemas.microsoft.com/office/powerpoint/2010/main" val="1986229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7</a:t>
            </a:fld>
            <a:endParaRPr lang="fr-FR"/>
          </a:p>
        </p:txBody>
      </p:sp>
    </p:spTree>
    <p:extLst>
      <p:ext uri="{BB962C8B-B14F-4D97-AF65-F5344CB8AC3E}">
        <p14:creationId xmlns:p14="http://schemas.microsoft.com/office/powerpoint/2010/main" val="3663025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8</a:t>
            </a:fld>
            <a:endParaRPr lang="fr-FR"/>
          </a:p>
        </p:txBody>
      </p:sp>
    </p:spTree>
    <p:extLst>
      <p:ext uri="{BB962C8B-B14F-4D97-AF65-F5344CB8AC3E}">
        <p14:creationId xmlns:p14="http://schemas.microsoft.com/office/powerpoint/2010/main" val="3705691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9</a:t>
            </a:fld>
            <a:endParaRPr lang="fr-FR"/>
          </a:p>
        </p:txBody>
      </p:sp>
    </p:spTree>
    <p:extLst>
      <p:ext uri="{BB962C8B-B14F-4D97-AF65-F5344CB8AC3E}">
        <p14:creationId xmlns:p14="http://schemas.microsoft.com/office/powerpoint/2010/main" val="2403431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10</a:t>
            </a:fld>
            <a:endParaRPr lang="fr-FR"/>
          </a:p>
        </p:txBody>
      </p:sp>
    </p:spTree>
    <p:extLst>
      <p:ext uri="{BB962C8B-B14F-4D97-AF65-F5344CB8AC3E}">
        <p14:creationId xmlns:p14="http://schemas.microsoft.com/office/powerpoint/2010/main" val="1285557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165600"/>
            <a:ext cx="4857750" cy="2552192"/>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Times New Roman" pitchFamily="18"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Subtitle 2"/>
          <p:cNvSpPr>
            <a:spLocks noGrp="1"/>
          </p:cNvSpPr>
          <p:nvPr>
            <p:ph type="subTitle" idx="1"/>
          </p:nvPr>
        </p:nvSpPr>
        <p:spPr>
          <a:xfrm>
            <a:off x="1657350" y="6742176"/>
            <a:ext cx="4857750" cy="1565451"/>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Times New Roman" pitchFamily="18"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dirty="0"/>
          </a:p>
        </p:txBody>
      </p:sp>
      <p:sp>
        <p:nvSpPr>
          <p:cNvPr id="4" name="Date Placeholder 3"/>
          <p:cNvSpPr>
            <a:spLocks noGrp="1"/>
          </p:cNvSpPr>
          <p:nvPr>
            <p:ph type="dt" sz="half" idx="10"/>
          </p:nvPr>
        </p:nvSpPr>
        <p:spPr>
          <a:xfrm>
            <a:off x="342900" y="8400288"/>
            <a:ext cx="14881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31F6E69D-0C35-804F-8AE4-3829C29596AB}" type="datetime1">
              <a:rPr lang="fr-CA" smtClean="0"/>
              <a:pPr/>
              <a:t>2024-12-11</a:t>
            </a:fld>
            <a:endParaRPr lang="en-US"/>
          </a:p>
        </p:txBody>
      </p:sp>
      <p:sp>
        <p:nvSpPr>
          <p:cNvPr id="5" name="Footer Placeholder 4"/>
          <p:cNvSpPr>
            <a:spLocks noGrp="1"/>
          </p:cNvSpPr>
          <p:nvPr>
            <p:ph type="ftr" sz="quarter" idx="11"/>
          </p:nvPr>
        </p:nvSpPr>
        <p:spPr>
          <a:xfrm>
            <a:off x="2969514" y="8400288"/>
            <a:ext cx="28597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6206490" y="8400288"/>
            <a:ext cx="514350" cy="36576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D6CC888B-D9F9-4E54-B722-F151A9F45E95}"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5" name="Date Placeholder 4"/>
          <p:cNvSpPr>
            <a:spLocks noGrp="1"/>
          </p:cNvSpPr>
          <p:nvPr>
            <p:ph type="dt" sz="half" idx="10"/>
          </p:nvPr>
        </p:nvSpPr>
        <p:spPr/>
        <p:txBody>
          <a:bodyPr/>
          <a:lstStyle/>
          <a:p>
            <a:fld id="{88EAF4C7-900B-9743-9D0C-A15353CBB617}"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0"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AC83A53D-780C-6A4E-B497-B432DAB928CA}"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8" name="Content Placeholder 2"/>
          <p:cNvSpPr>
            <a:spLocks noGrp="1"/>
          </p:cNvSpPr>
          <p:nvPr>
            <p:ph sz="half" idx="13"/>
          </p:nvPr>
        </p:nvSpPr>
        <p:spPr>
          <a:xfrm>
            <a:off x="685800"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Date Placeholder 2"/>
          <p:cNvSpPr>
            <a:spLocks noGrp="1"/>
          </p:cNvSpPr>
          <p:nvPr>
            <p:ph type="dt" sz="half" idx="10"/>
          </p:nvPr>
        </p:nvSpPr>
        <p:spPr/>
        <p:txBody>
          <a:bodyPr/>
          <a:lstStyle/>
          <a:p>
            <a:fld id="{1F74DA73-2A07-F747-86F9-71E7768D82C5}" type="datetime1">
              <a:rPr lang="fr-CA" smtClean="0"/>
              <a:pPr/>
              <a:t>2024-12-11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CFD10-FD4E-C849-8794-718830E71EF4}" type="datetime1">
              <a:rPr lang="fr-CA" smtClean="0"/>
              <a:pPr/>
              <a:t>2024-12-11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253397"/>
            <a:ext cx="2672954" cy="1549400"/>
          </a:xfrm>
        </p:spPr>
        <p:txBody>
          <a:bodyPr tIns="0" bIns="0" anchor="b"/>
          <a:lstStyle>
            <a:lvl1pPr algn="l">
              <a:lnSpc>
                <a:spcPts val="4600"/>
              </a:lnSpc>
              <a:defRPr sz="4200" b="1"/>
            </a:lvl1pPr>
          </a:lstStyle>
          <a:p>
            <a:r>
              <a:rPr lang="fr-CA"/>
              <a:t>Click to edit Master title style</a:t>
            </a:r>
            <a:endParaRPr/>
          </a:p>
        </p:txBody>
      </p:sp>
      <p:sp>
        <p:nvSpPr>
          <p:cNvPr id="3" name="Content Placeholder 2"/>
          <p:cNvSpPr>
            <a:spLocks noGrp="1"/>
          </p:cNvSpPr>
          <p:nvPr>
            <p:ph idx="1"/>
          </p:nvPr>
        </p:nvSpPr>
        <p:spPr>
          <a:xfrm>
            <a:off x="3500438" y="491320"/>
            <a:ext cx="2674620" cy="7503331"/>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Text Placeholder 3"/>
          <p:cNvSpPr>
            <a:spLocks noGrp="1"/>
          </p:cNvSpPr>
          <p:nvPr>
            <p:ph type="body" sz="half" idx="2"/>
          </p:nvPr>
        </p:nvSpPr>
        <p:spPr>
          <a:xfrm>
            <a:off x="685798" y="3821374"/>
            <a:ext cx="2672954"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2FC3FDD7-0E9C-4745-B617-4C3922C15D10}"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3160"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3158"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91D9920D-384C-FB42-97B8-9F9D9A2A8EDA}"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grpSp>
        <p:nvGrpSpPr>
          <p:cNvPr id="3" name="Group 7"/>
          <p:cNvGrpSpPr/>
          <p:nvPr/>
        </p:nvGrpSpPr>
        <p:grpSpPr>
          <a:xfrm rot="21421631">
            <a:off x="471771" y="674200"/>
            <a:ext cx="2888194" cy="735503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2" name="Picture Placeholder 9"/>
          <p:cNvSpPr>
            <a:spLocks noGrp="1"/>
          </p:cNvSpPr>
          <p:nvPr>
            <p:ph type="pic" sz="quarter" idx="14"/>
          </p:nvPr>
        </p:nvSpPr>
        <p:spPr>
          <a:xfrm rot="21421631">
            <a:off x="606595" y="890081"/>
            <a:ext cx="2601498" cy="6832964"/>
          </a:xfrm>
          <a:solidFill>
            <a:schemeClr val="bg1">
              <a:lumMod val="85000"/>
            </a:schemeClr>
          </a:solidFill>
        </p:spPr>
        <p:txBody>
          <a:bodyPr/>
          <a:lstStyle>
            <a:lvl1pPr>
              <a:buNone/>
              <a:defRPr/>
            </a:lvl1pPr>
          </a:lstStyle>
          <a:p>
            <a:r>
              <a:rPr lang="fr-CA"/>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235057" y="4694398"/>
            <a:ext cx="3066018" cy="4034693"/>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7" name="Picture Placeholder 9"/>
          <p:cNvSpPr>
            <a:spLocks noGrp="1"/>
          </p:cNvSpPr>
          <p:nvPr>
            <p:ph type="pic" sz="quarter" idx="16"/>
          </p:nvPr>
        </p:nvSpPr>
        <p:spPr>
          <a:xfrm rot="21214351">
            <a:off x="368293" y="4910106"/>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232774">
            <a:off x="127111" y="321675"/>
            <a:ext cx="3066018" cy="403469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3" name="Picture Placeholder 9"/>
          <p:cNvSpPr>
            <a:spLocks noGrp="1"/>
          </p:cNvSpPr>
          <p:nvPr>
            <p:ph type="pic" sz="quarter" idx="15"/>
          </p:nvPr>
        </p:nvSpPr>
        <p:spPr>
          <a:xfrm rot="232774">
            <a:off x="260347" y="537383"/>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sp>
        <p:nvSpPr>
          <p:cNvPr id="2" name="Title 1"/>
          <p:cNvSpPr>
            <a:spLocks noGrp="1"/>
          </p:cNvSpPr>
          <p:nvPr>
            <p:ph type="title"/>
          </p:nvPr>
        </p:nvSpPr>
        <p:spPr>
          <a:xfrm>
            <a:off x="3760076"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0074"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C5F955DB-E8BC-0E46-B608-3A12360933C9}"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8"/>
          <p:cNvGrpSpPr/>
          <p:nvPr/>
        </p:nvGrpSpPr>
        <p:grpSpPr>
          <a:xfrm rot="232774">
            <a:off x="1544462" y="505467"/>
            <a:ext cx="3773495" cy="4591083"/>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4" name="Text Placeholder 3"/>
          <p:cNvSpPr>
            <a:spLocks noGrp="1"/>
          </p:cNvSpPr>
          <p:nvPr>
            <p:ph type="body" sz="half" idx="2"/>
          </p:nvPr>
        </p:nvSpPr>
        <p:spPr>
          <a:xfrm>
            <a:off x="685800" y="6571648"/>
            <a:ext cx="5486400" cy="1317293"/>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A39BD18A-807B-CB4B-942E-94BC3583A1B0}"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12" name="Picture Placeholder 9"/>
          <p:cNvSpPr>
            <a:spLocks noGrp="1"/>
          </p:cNvSpPr>
          <p:nvPr>
            <p:ph type="pic" sz="quarter" idx="15"/>
          </p:nvPr>
        </p:nvSpPr>
        <p:spPr>
          <a:xfrm rot="232774">
            <a:off x="1686118" y="752752"/>
            <a:ext cx="3490183" cy="4096512"/>
          </a:xfrm>
          <a:solidFill>
            <a:schemeClr val="bg1">
              <a:lumMod val="85000"/>
            </a:schemeClr>
          </a:solidFill>
        </p:spPr>
        <p:txBody>
          <a:bodyPr/>
          <a:lstStyle>
            <a:lvl1pPr>
              <a:buNone/>
              <a:defRPr/>
            </a:lvl1pPr>
          </a:lstStyle>
          <a:p>
            <a:r>
              <a:rPr lang="fr-CA"/>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13"/>
          <p:cNvGrpSpPr/>
          <p:nvPr/>
        </p:nvGrpSpPr>
        <p:grpSpPr>
          <a:xfrm rot="21420000">
            <a:off x="85265" y="155157"/>
            <a:ext cx="2976795" cy="494048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7" name="Picture Placeholder 9"/>
          <p:cNvSpPr>
            <a:spLocks noGrp="1"/>
          </p:cNvSpPr>
          <p:nvPr>
            <p:ph type="pic" sz="quarter" idx="17"/>
          </p:nvPr>
        </p:nvSpPr>
        <p:spPr>
          <a:xfrm rot="21420000">
            <a:off x="224364" y="406665"/>
            <a:ext cx="2698841" cy="4445647"/>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360000">
            <a:off x="3124110" y="430854"/>
            <a:ext cx="3594520" cy="459108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3" name="Picture Placeholder 9"/>
          <p:cNvSpPr>
            <a:spLocks noGrp="1"/>
          </p:cNvSpPr>
          <p:nvPr>
            <p:ph type="pic" sz="quarter" idx="16"/>
          </p:nvPr>
        </p:nvSpPr>
        <p:spPr>
          <a:xfrm rot="360000">
            <a:off x="3252365" y="676891"/>
            <a:ext cx="3324645" cy="409651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685800" y="6568141"/>
            <a:ext cx="5486400" cy="13208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39988FB3-55FD-A941-9196-E2B8D289005F}"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C77C8737-DD24-AE48-94B0-AEE993619991}" type="datetime1">
              <a:rPr lang="fr-CA" smtClean="0"/>
              <a:pPr/>
              <a:t>2024-12-11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idx="1"/>
          </p:nvPr>
        </p:nvSpPr>
        <p:spPr/>
        <p:txBody>
          <a:bodyPr/>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9A4C7FC0-A454-2649-9404-6C3C3322B928}" type="datetime1">
              <a:rPr lang="fr-CA" smtClean="0"/>
              <a:pPr/>
              <a:t>2024-12-11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3762" y="601135"/>
            <a:ext cx="634562" cy="7143749"/>
          </a:xfrm>
        </p:spPr>
        <p:txBody>
          <a:bodyPr vert="eaVert" anchor="t" anchorCtr="0"/>
          <a:lstStyle/>
          <a:p>
            <a:r>
              <a:rPr lang="fr-CA"/>
              <a:t>Click to edit Master title style</a:t>
            </a:r>
            <a:endParaRPr/>
          </a:p>
        </p:txBody>
      </p:sp>
      <p:sp>
        <p:nvSpPr>
          <p:cNvPr id="3" name="Vertical Text Placeholder 2"/>
          <p:cNvSpPr>
            <a:spLocks noGrp="1"/>
          </p:cNvSpPr>
          <p:nvPr>
            <p:ph type="body" orient="vert" idx="1"/>
          </p:nvPr>
        </p:nvSpPr>
        <p:spPr>
          <a:xfrm>
            <a:off x="685800" y="601135"/>
            <a:ext cx="4457700" cy="7143749"/>
          </a:xfrm>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0BB20877-E85B-0941-B5E7-5DCFCCBBF516}" type="datetime1">
              <a:rPr lang="fr-CA" smtClean="0"/>
              <a:pPr/>
              <a:t>2024-12-11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1661" y="4267200"/>
            <a:ext cx="6016337" cy="29464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ctrTitle"/>
          </p:nvPr>
        </p:nvSpPr>
        <p:spPr>
          <a:xfrm>
            <a:off x="2970610" y="5110793"/>
            <a:ext cx="3543300" cy="1613285"/>
          </a:xfrm>
        </p:spPr>
        <p:txBody>
          <a:bodyPr lIns="45720" tIns="0" rIns="45720" bIns="0" anchor="b" anchorCtr="0">
            <a:noAutofit/>
          </a:bodyPr>
          <a:lstStyle>
            <a:lvl1pPr algn="l">
              <a:lnSpc>
                <a:spcPts val="5000"/>
              </a:lnSpc>
              <a:defRPr sz="4600"/>
            </a:lvl1pPr>
          </a:lstStyle>
          <a:p>
            <a:r>
              <a:rPr lang="fr-CA"/>
              <a:t>Click to edit Master title style</a:t>
            </a:r>
            <a:endParaRPr dirty="0"/>
          </a:p>
        </p:txBody>
      </p:sp>
      <p:sp>
        <p:nvSpPr>
          <p:cNvPr id="3" name="Subtitle 2"/>
          <p:cNvSpPr>
            <a:spLocks noGrp="1"/>
          </p:cNvSpPr>
          <p:nvPr>
            <p:ph type="subTitle" idx="1"/>
          </p:nvPr>
        </p:nvSpPr>
        <p:spPr>
          <a:xfrm>
            <a:off x="2970610" y="6742545"/>
            <a:ext cx="3543300" cy="1542115"/>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Click to edit Master subtitle style</a:t>
            </a:r>
            <a:endParaRPr dirty="0"/>
          </a:p>
        </p:txBody>
      </p:sp>
      <p:sp>
        <p:nvSpPr>
          <p:cNvPr id="4" name="Date Placeholder 3"/>
          <p:cNvSpPr>
            <a:spLocks noGrp="1"/>
          </p:cNvSpPr>
          <p:nvPr>
            <p:ph type="dt" sz="half" idx="10"/>
          </p:nvPr>
        </p:nvSpPr>
        <p:spPr>
          <a:xfrm>
            <a:off x="342900" y="8398325"/>
            <a:ext cx="1485900" cy="364067"/>
          </a:xfrm>
        </p:spPr>
        <p:txBody>
          <a:bodyPr/>
          <a:lstStyle>
            <a:lvl1pPr algn="l">
              <a:defRPr sz="1100">
                <a:latin typeface="Rockwell" pitchFamily="18" charset="0"/>
              </a:defRPr>
            </a:lvl1pPr>
          </a:lstStyle>
          <a:p>
            <a:fld id="{277B2344-775A-EC40-BD86-BBF6EDBF559F}" type="datetime1">
              <a:rPr lang="fr-CA" smtClean="0"/>
              <a:pPr/>
              <a:t>2024-12-11</a:t>
            </a:fld>
            <a:endParaRPr lang="en-US"/>
          </a:p>
        </p:txBody>
      </p:sp>
      <p:sp>
        <p:nvSpPr>
          <p:cNvPr id="5" name="Footer Placeholder 4"/>
          <p:cNvSpPr>
            <a:spLocks noGrp="1"/>
          </p:cNvSpPr>
          <p:nvPr>
            <p:ph type="ftr" sz="quarter" idx="11"/>
          </p:nvPr>
        </p:nvSpPr>
        <p:spPr>
          <a:xfrm>
            <a:off x="2971800" y="8398325"/>
            <a:ext cx="2857500" cy="364067"/>
          </a:xfrm>
        </p:spPr>
        <p:txBody>
          <a:bodyPr/>
          <a:lstStyle>
            <a:lvl1pPr algn="l">
              <a:defRPr/>
            </a:lvl1pPr>
          </a:lstStyle>
          <a:p>
            <a:endParaRPr lang="en-US"/>
          </a:p>
        </p:txBody>
      </p:sp>
      <p:sp>
        <p:nvSpPr>
          <p:cNvPr id="6" name="Slide Number Placeholder 5"/>
          <p:cNvSpPr>
            <a:spLocks noGrp="1"/>
          </p:cNvSpPr>
          <p:nvPr>
            <p:ph type="sldNum" sz="quarter" idx="12"/>
          </p:nvPr>
        </p:nvSpPr>
        <p:spPr>
          <a:xfrm>
            <a:off x="6198642" y="8416523"/>
            <a:ext cx="514350" cy="353452"/>
          </a:xfrm>
        </p:spPr>
        <p:txBody>
          <a:bodyPr/>
          <a:lstStyle>
            <a:lvl1pPr>
              <a:defRPr sz="1100">
                <a:solidFill>
                  <a:schemeClr val="tx1"/>
                </a:solidFill>
                <a:latin typeface="Rockwell" pitchFamily="18" charset="0"/>
              </a:defRPr>
            </a:lvl1pPr>
          </a:lstStyle>
          <a:p>
            <a:fld id="{027FB875-5C85-AB42-9DC5-178568A424B8}"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2926081"/>
            <a:ext cx="5829300" cy="1816100"/>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Times New Roman" pitchFamily="18"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342900" y="4742688"/>
            <a:ext cx="5829300" cy="1316736"/>
          </a:xfrm>
        </p:spPr>
        <p:txBody>
          <a:bodyPr vert="horz" lIns="91440" tIns="0" rIns="45720" bIns="0" rtlCol="0" anchor="t" anchorCtr="0">
            <a:normAutofit/>
          </a:bodyPr>
          <a:lstStyle>
            <a:lvl1pPr marL="0" indent="0">
              <a:spcBef>
                <a:spcPts val="0"/>
              </a:spcBef>
              <a:buNone/>
              <a:defRPr sz="2200" kern="1200">
                <a:solidFill>
                  <a:schemeClr val="tx1"/>
                </a:solidFill>
                <a:latin typeface="Times New Roman" pitchFamily="18"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fr-CA" dirty="0"/>
              <a:t>Click to </a:t>
            </a:r>
            <a:r>
              <a:rPr lang="fr-CA" dirty="0" err="1"/>
              <a:t>edit</a:t>
            </a:r>
            <a:r>
              <a:rPr lang="fr-CA" dirty="0"/>
              <a:t> Master </a:t>
            </a:r>
            <a:r>
              <a:rPr lang="fr-CA" dirty="0" err="1"/>
              <a:t>text</a:t>
            </a:r>
            <a:r>
              <a:rPr lang="fr-CA" dirty="0"/>
              <a:t> styles</a:t>
            </a:r>
          </a:p>
        </p:txBody>
      </p:sp>
      <p:sp>
        <p:nvSpPr>
          <p:cNvPr id="4" name="Date Placeholder 3"/>
          <p:cNvSpPr>
            <a:spLocks noGrp="1"/>
          </p:cNvSpPr>
          <p:nvPr>
            <p:ph type="dt" sz="half" idx="10"/>
          </p:nvPr>
        </p:nvSpPr>
        <p:spPr/>
        <p:txBody>
          <a:bodyPr/>
          <a:lstStyle/>
          <a:p>
            <a:fld id="{B19F2297-D954-A349-94D2-41B41467CE59}" type="datetime1">
              <a:rPr lang="fr-CA" smtClean="0"/>
              <a:pPr/>
              <a:t>2024-12-11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534520" y="2253129"/>
            <a:ext cx="6323477" cy="29464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title"/>
          </p:nvPr>
        </p:nvSpPr>
        <p:spPr>
          <a:xfrm>
            <a:off x="342901" y="2928471"/>
            <a:ext cx="4000500" cy="1816100"/>
          </a:xfrm>
        </p:spPr>
        <p:txBody>
          <a:bodyPr lIns="45720" tIns="0" rIns="45720" bIns="0" anchor="b" anchorCtr="0"/>
          <a:lstStyle>
            <a:lvl1pPr algn="l">
              <a:lnSpc>
                <a:spcPts val="5000"/>
              </a:lnSpc>
              <a:defRPr sz="4600" b="1" cap="none" baseline="0"/>
            </a:lvl1pPr>
          </a:lstStyle>
          <a:p>
            <a:r>
              <a:rPr lang="fr-CA"/>
              <a:t>Click to edit Master title style</a:t>
            </a:r>
            <a:endParaRPr/>
          </a:p>
        </p:txBody>
      </p:sp>
      <p:sp>
        <p:nvSpPr>
          <p:cNvPr id="3" name="Text Placeholder 2"/>
          <p:cNvSpPr>
            <a:spLocks noGrp="1"/>
          </p:cNvSpPr>
          <p:nvPr>
            <p:ph type="body" idx="1"/>
          </p:nvPr>
        </p:nvSpPr>
        <p:spPr>
          <a:xfrm>
            <a:off x="342900" y="4747491"/>
            <a:ext cx="4000500" cy="1310783"/>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Click to edit Master text styles</a:t>
            </a:r>
          </a:p>
        </p:txBody>
      </p:sp>
      <p:sp>
        <p:nvSpPr>
          <p:cNvPr id="4" name="Date Placeholder 3"/>
          <p:cNvSpPr>
            <a:spLocks noGrp="1"/>
          </p:cNvSpPr>
          <p:nvPr>
            <p:ph type="dt" sz="half" idx="10"/>
          </p:nvPr>
        </p:nvSpPr>
        <p:spPr/>
        <p:txBody>
          <a:bodyPr/>
          <a:lstStyle/>
          <a:p>
            <a:fld id="{79DACD89-FEEA-BE41-A512-FB1C194373A1}" type="datetime1">
              <a:rPr lang="fr-CA" smtClean="0"/>
              <a:pPr/>
              <a:t>2024-12-11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2364581" y="5426405"/>
            <a:ext cx="4154091" cy="1549400"/>
          </a:xfrm>
        </p:spPr>
        <p:txBody>
          <a:bodyPr tIns="0" bIns="0" anchor="b"/>
          <a:lstStyle>
            <a:lvl1pPr algn="l">
              <a:lnSpc>
                <a:spcPts val="4600"/>
              </a:lnSpc>
              <a:defRPr sz="4600" b="1"/>
            </a:lvl1pPr>
          </a:lstStyle>
          <a:p>
            <a:r>
              <a:rPr lang="fr-CA"/>
              <a:t>Click to edit Master title style</a:t>
            </a:r>
            <a:endParaRPr/>
          </a:p>
        </p:txBody>
      </p:sp>
      <p:grpSp>
        <p:nvGrpSpPr>
          <p:cNvPr id="3" name="Group 8"/>
          <p:cNvGrpSpPr/>
          <p:nvPr/>
        </p:nvGrpSpPr>
        <p:grpSpPr>
          <a:xfrm rot="21240000">
            <a:off x="490765" y="593573"/>
            <a:ext cx="4062185" cy="484022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Times New Roman" pitchFamily="18" charset="0"/>
              </a:endParaRPr>
            </a:p>
          </p:txBody>
        </p:sp>
      </p:grpSp>
      <p:sp>
        <p:nvSpPr>
          <p:cNvPr id="12" name="Picture Placeholder 9"/>
          <p:cNvSpPr>
            <a:spLocks noGrp="1"/>
          </p:cNvSpPr>
          <p:nvPr>
            <p:ph type="pic" sz="quarter" idx="15"/>
          </p:nvPr>
        </p:nvSpPr>
        <p:spPr>
          <a:xfrm rot="21240000">
            <a:off x="643258" y="843509"/>
            <a:ext cx="3757198" cy="434035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2368588" y="6974542"/>
            <a:ext cx="4149719" cy="1153457"/>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D0163338-B0A0-A342-BE62-0287B46827F5}"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Content Placeholder 3"/>
          <p:cNvSpPr>
            <a:spLocks noGrp="1"/>
          </p:cNvSpPr>
          <p:nvPr>
            <p:ph sz="half" idx="2"/>
          </p:nvPr>
        </p:nvSpPr>
        <p:spPr>
          <a:xfrm>
            <a:off x="348615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3CAFF1F0-AAEF-ED4A-BA61-7F3489016E17}"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Click to edit Master title style</a:t>
            </a:r>
            <a:endParaRPr/>
          </a:p>
        </p:txBody>
      </p:sp>
      <p:sp>
        <p:nvSpPr>
          <p:cNvPr id="3" name="Text Placeholder 2"/>
          <p:cNvSpPr>
            <a:spLocks noGrp="1"/>
          </p:cNvSpPr>
          <p:nvPr>
            <p:ph type="body" idx="1"/>
          </p:nvPr>
        </p:nvSpPr>
        <p:spPr>
          <a:xfrm>
            <a:off x="72849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673025"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Text Placeholder 4"/>
          <p:cNvSpPr>
            <a:spLocks noGrp="1"/>
          </p:cNvSpPr>
          <p:nvPr>
            <p:ph type="body" sz="quarter" idx="3"/>
          </p:nvPr>
        </p:nvSpPr>
        <p:spPr>
          <a:xfrm>
            <a:off x="369768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3484886"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7" name="Date Placeholder 6"/>
          <p:cNvSpPr>
            <a:spLocks noGrp="1"/>
          </p:cNvSpPr>
          <p:nvPr>
            <p:ph type="dt" sz="half" idx="10"/>
          </p:nvPr>
        </p:nvSpPr>
        <p:spPr/>
        <p:txBody>
          <a:bodyPr/>
          <a:lstStyle/>
          <a:p>
            <a:fld id="{DCAF6DB2-3D39-CC4C-AA4C-2B644E6F6DFC}" type="datetime1">
              <a:rPr lang="fr-CA" smtClean="0"/>
              <a:pPr/>
              <a:t>2024-12-11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7FB875-5C85-AB42-9DC5-178568A424B8}" type="slidenum">
              <a:rPr lang="en-US" smtClean="0"/>
              <a:pPr/>
              <a:t>‹N°›</a:t>
            </a:fld>
            <a:endParaRPr lang="en-US"/>
          </a:p>
        </p:txBody>
      </p:sp>
      <p:pic>
        <p:nvPicPr>
          <p:cNvPr id="11" name="Picture 10"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3" name="Picture 12" descr="Comparison-Underline.png"/>
          <p:cNvPicPr>
            <a:picLocks noChangeAspect="1"/>
          </p:cNvPicPr>
          <p:nvPr/>
        </p:nvPicPr>
        <p:blipFill>
          <a:blip r:embed="rId2"/>
          <a:stretch>
            <a:fillRect/>
          </a:stretch>
        </p:blipFill>
        <p:spPr>
          <a:xfrm>
            <a:off x="3686971" y="2529387"/>
            <a:ext cx="2421731" cy="190500"/>
          </a:xfrm>
          <a:prstGeom prst="rect">
            <a:avLst/>
          </a:prstGeom>
        </p:spPr>
      </p:pic>
      <p:pic>
        <p:nvPicPr>
          <p:cNvPr id="12" name="Picture 11"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4" name="Picture 13" descr="Comparison-Underline.png"/>
          <p:cNvPicPr>
            <a:picLocks noChangeAspect="1"/>
          </p:cNvPicPr>
          <p:nvPr/>
        </p:nvPicPr>
        <p:blipFill>
          <a:blip r:embed="rId2"/>
          <a:stretch>
            <a:fillRect/>
          </a:stretch>
        </p:blipFill>
        <p:spPr>
          <a:xfrm>
            <a:off x="3686971" y="2529387"/>
            <a:ext cx="2421731" cy="1905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2017D09A-AC55-3747-AEF9-EDB2F0631F22}" type="datetime1">
              <a:rPr lang="fr-CA" smtClean="0"/>
              <a:pPr/>
              <a:t>2024-12-11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8" name="Content Placeholder 2"/>
          <p:cNvSpPr>
            <a:spLocks noGrp="1"/>
          </p:cNvSpPr>
          <p:nvPr>
            <p:ph sz="half" idx="13"/>
          </p:nvPr>
        </p:nvSpPr>
        <p:spPr>
          <a:xfrm>
            <a:off x="685800" y="5161280"/>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70984"/>
            <a:ext cx="5485210" cy="1157816"/>
          </a:xfrm>
          <a:prstGeom prst="rect">
            <a:avLst/>
          </a:prstGeom>
        </p:spPr>
        <p:txBody>
          <a:bodyPr vert="horz" lIns="91440" tIns="45720" rIns="91440" bIns="45720" rtlCol="0" anchor="ctr">
            <a:noAutofit/>
          </a:body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685800" y="2313517"/>
            <a:ext cx="5485210" cy="5408083"/>
          </a:xfrm>
          <a:prstGeom prst="rect">
            <a:avLst/>
          </a:prstGeom>
        </p:spPr>
        <p:txBody>
          <a:bodyPr vert="horz" lIns="91440" tIns="45720" rIns="91440" bIns="45720" rtlCol="0">
            <a:normAutofit/>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Date Placeholder 3"/>
          <p:cNvSpPr>
            <a:spLocks noGrp="1"/>
          </p:cNvSpPr>
          <p:nvPr>
            <p:ph type="dt" sz="half" idx="2"/>
          </p:nvPr>
        </p:nvSpPr>
        <p:spPr>
          <a:xfrm>
            <a:off x="5747579" y="8419282"/>
            <a:ext cx="971550" cy="353452"/>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A546CF23-E5EC-ED46-A59E-7EB04A0B66AF}" type="datetime1">
              <a:rPr lang="fr-CA" smtClean="0"/>
              <a:pPr/>
              <a:t>2024-12-11</a:t>
            </a:fld>
            <a:endParaRPr lang="en-US"/>
          </a:p>
        </p:txBody>
      </p:sp>
      <p:sp>
        <p:nvSpPr>
          <p:cNvPr id="5" name="Footer Placeholder 4"/>
          <p:cNvSpPr>
            <a:spLocks noGrp="1"/>
          </p:cNvSpPr>
          <p:nvPr>
            <p:ph type="ftr" sz="quarter" idx="3"/>
          </p:nvPr>
        </p:nvSpPr>
        <p:spPr>
          <a:xfrm>
            <a:off x="2956956" y="8407729"/>
            <a:ext cx="2788475" cy="345704"/>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5641041" y="7301463"/>
            <a:ext cx="1112292" cy="1135797"/>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027FB875-5C85-AB42-9DC5-178568A424B8}"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Lst>
  <p:hf hdr="0" ftr="0" dt="0"/>
  <p:txStyles>
    <p:titleStyle>
      <a:lvl1pPr algn="ctr" defTabSz="914400" rtl="0" eaLnBrk="1" latinLnBrk="0" hangingPunct="1">
        <a:spcBef>
          <a:spcPct val="0"/>
        </a:spcBef>
        <a:buNone/>
        <a:defRPr sz="4600" kern="1200">
          <a:solidFill>
            <a:schemeClr val="tx1"/>
          </a:solidFill>
          <a:latin typeface="Times New Roman" pitchFamily="18" charset="0"/>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Times New Roman" pitchFamily="18" charset="0"/>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Times New Roman" pitchFamily="18" charset="0"/>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Times New Roman" pitchFamily="18" charset="0"/>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Times New Roman" pitchFamily="18" charset="0"/>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Times New Roman" pitchFamily="18" charset="0"/>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53.xml"/><Relationship Id="rId7" Type="http://schemas.openxmlformats.org/officeDocument/2006/relationships/slideLayout" Target="../slideLayouts/slideLayout7.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image" Target="../media/image11.png"/><Relationship Id="rId5" Type="http://schemas.openxmlformats.org/officeDocument/2006/relationships/tags" Target="../tags/tag55.xml"/><Relationship Id="rId10" Type="http://schemas.openxmlformats.org/officeDocument/2006/relationships/image" Target="../media/image13.gif"/><Relationship Id="rId4" Type="http://schemas.openxmlformats.org/officeDocument/2006/relationships/tags" Target="../tags/tag54.xml"/><Relationship Id="rId9"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11.pn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image" Target="../media/image15.jp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image" Target="../media/image14.png"/><Relationship Id="rId5" Type="http://schemas.openxmlformats.org/officeDocument/2006/relationships/tags" Target="../tags/tag67.xml"/><Relationship Id="rId10" Type="http://schemas.openxmlformats.org/officeDocument/2006/relationships/notesSlide" Target="../notesSlides/notesSlide12.xml"/><Relationship Id="rId4" Type="http://schemas.openxmlformats.org/officeDocument/2006/relationships/tags" Target="../tags/tag66.xml"/><Relationship Id="rId9"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71.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18.jp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17.jpe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3.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11.png"/><Relationship Id="rId5" Type="http://schemas.openxmlformats.org/officeDocument/2006/relationships/tags" Target="../tags/tag12.xml"/><Relationship Id="rId10" Type="http://schemas.openxmlformats.org/officeDocument/2006/relationships/notesSlide" Target="../notesSlides/notesSlide3.xml"/><Relationship Id="rId4" Type="http://schemas.openxmlformats.org/officeDocument/2006/relationships/tags" Target="../tags/tag11.xml"/><Relationship Id="rId9"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8.xml"/><Relationship Id="rId7" Type="http://schemas.openxmlformats.org/officeDocument/2006/relationships/slideLayout" Target="../slideLayouts/slideLayout7.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tags" Target="../tags/tag29.xml"/><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image" Target="../media/image11.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notesSlide" Target="../notesSlides/notesSlide5.xml"/><Relationship Id="rId5" Type="http://schemas.openxmlformats.org/officeDocument/2006/relationships/tags" Target="../tags/tag26.xml"/><Relationship Id="rId10" Type="http://schemas.openxmlformats.org/officeDocument/2006/relationships/slideLayout" Target="../slideLayouts/slideLayout7.xml"/><Relationship Id="rId4" Type="http://schemas.openxmlformats.org/officeDocument/2006/relationships/tags" Target="../tags/tag25.xml"/><Relationship Id="rId9" Type="http://schemas.openxmlformats.org/officeDocument/2006/relationships/tags" Target="../tags/tag30.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3.xml"/><Relationship Id="rId7" Type="http://schemas.openxmlformats.org/officeDocument/2006/relationships/tags" Target="../tags/tag37.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10" Type="http://schemas.openxmlformats.org/officeDocument/2006/relationships/image" Target="../media/image11.png"/><Relationship Id="rId4" Type="http://schemas.openxmlformats.org/officeDocument/2006/relationships/tags" Target="../tags/tag34.xml"/><Relationship Id="rId9"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0.xml"/><Relationship Id="rId7" Type="http://schemas.openxmlformats.org/officeDocument/2006/relationships/tags" Target="../tags/tag44.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10" Type="http://schemas.openxmlformats.org/officeDocument/2006/relationships/image" Target="../media/image11.png"/><Relationship Id="rId4" Type="http://schemas.openxmlformats.org/officeDocument/2006/relationships/tags" Target="../tags/tag41.xml"/><Relationship Id="rId9"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7.xml"/><Relationship Id="rId7" Type="http://schemas.openxmlformats.org/officeDocument/2006/relationships/slideLayout" Target="../slideLayouts/slideLayout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graphisme, clipart, arc-en-ciel&#10;&#10;Description générée automatiquement">
            <a:extLst>
              <a:ext uri="{FF2B5EF4-FFF2-40B4-BE49-F238E27FC236}">
                <a16:creationId xmlns:a16="http://schemas.microsoft.com/office/drawing/2014/main" id="{83B4B095-3280-CD05-93EB-227014D60ED8}"/>
              </a:ext>
            </a:extLst>
          </p:cNvPr>
          <p:cNvPicPr>
            <a:picLocks noChangeAspect="1"/>
          </p:cNvPicPr>
          <p:nvPr/>
        </p:nvPicPr>
        <p:blipFill>
          <a:blip r:embed="rId3"/>
          <a:stretch>
            <a:fillRect/>
          </a:stretch>
        </p:blipFill>
        <p:spPr>
          <a:xfrm>
            <a:off x="0" y="0"/>
            <a:ext cx="6858000" cy="9144000"/>
          </a:xfrm>
          <a:prstGeom prst="rect">
            <a:avLst/>
          </a:prstGeom>
        </p:spPr>
      </p:pic>
    </p:spTree>
    <p:extLst>
      <p:ext uri="{BB962C8B-B14F-4D97-AF65-F5344CB8AC3E}">
        <p14:creationId xmlns:p14="http://schemas.microsoft.com/office/powerpoint/2010/main" val="537720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69256" y="544260"/>
            <a:ext cx="4274057" cy="871396"/>
          </a:xfrm>
        </p:spPr>
        <p:txBody>
          <a:bodyPr/>
          <a:lstStyle/>
          <a:p>
            <a:pPr algn="l"/>
            <a:r>
              <a:rPr lang="en-US" sz="3000" i="1" dirty="0"/>
              <a:t>Fiche </a:t>
            </a:r>
            <a:r>
              <a:rPr lang="en-US" sz="3000" i="1" dirty="0" err="1"/>
              <a:t>théorique</a:t>
            </a:r>
            <a:r>
              <a:rPr lang="en-US" sz="3000" i="1" dirty="0"/>
              <a:t> 1</a:t>
            </a:r>
            <a:br>
              <a:rPr lang="en-US" sz="3000" dirty="0"/>
            </a:br>
            <a:r>
              <a:rPr lang="en-US" sz="3000" dirty="0"/>
              <a:t>Formation des arcs-</a:t>
            </a:r>
            <a:r>
              <a:rPr lang="en-US" sz="3000" dirty="0" err="1"/>
              <a:t>en</a:t>
            </a:r>
            <a:r>
              <a:rPr lang="en-US" sz="3000" dirty="0"/>
              <a:t>-</a:t>
            </a:r>
            <a:r>
              <a:rPr lang="en-US" sz="3000" dirty="0" err="1"/>
              <a:t>ciel</a:t>
            </a:r>
            <a:br>
              <a:rPr lang="en-US" sz="3000" i="1" dirty="0"/>
            </a:br>
            <a:endParaRPr lang="en-US" sz="3000" dirty="0"/>
          </a:p>
        </p:txBody>
      </p:sp>
      <p:sp>
        <p:nvSpPr>
          <p:cNvPr id="6" name="Content Placeholder 4"/>
          <p:cNvSpPr>
            <a:spLocks noGrp="1"/>
          </p:cNvSpPr>
          <p:nvPr>
            <p:ph sz="half" idx="1"/>
            <p:custDataLst>
              <p:tags r:id="rId2"/>
            </p:custDataLst>
          </p:nvPr>
        </p:nvSpPr>
        <p:spPr>
          <a:xfrm>
            <a:off x="69256" y="1690469"/>
            <a:ext cx="4641640" cy="4940641"/>
          </a:xfrm>
        </p:spPr>
        <p:txBody>
          <a:bodyPr>
            <a:normAutofit/>
          </a:bodyPr>
          <a:lstStyle/>
          <a:p>
            <a:pPr marL="0" indent="0" algn="just">
              <a:buNone/>
            </a:pPr>
            <a:r>
              <a:rPr lang="fr-CA" sz="1050" dirty="0"/>
              <a:t>Un arc-en-ciel est formé par la </a:t>
            </a:r>
            <a:r>
              <a:rPr lang="fr-CA" sz="1050" b="1" dirty="0"/>
              <a:t>réfraction</a:t>
            </a:r>
            <a:r>
              <a:rPr lang="fr-CA" sz="1050" dirty="0"/>
              <a:t>, </a:t>
            </a:r>
            <a:r>
              <a:rPr lang="fr-CA" sz="1050" b="1" dirty="0"/>
              <a:t>réflexion</a:t>
            </a:r>
            <a:r>
              <a:rPr lang="fr-CA" sz="1050" dirty="0"/>
              <a:t> et </a:t>
            </a:r>
            <a:r>
              <a:rPr lang="fr-CA" sz="1050" b="1" dirty="0"/>
              <a:t>dispersion</a:t>
            </a:r>
            <a:r>
              <a:rPr lang="fr-CA" sz="1050" dirty="0"/>
              <a:t> des rayons lumineux dans un milieu quelconque. Pour simplifier l’explication, utilisons les rayons du soleil qui traverse les minuscules gouttelettes d’eau formant la pluie. Il est à noter que pour observer ce genre d’arc-en-ciel, le soleil doit être placé derrière l’observateur. Ainsi, les rayons du soleil qui transportent l’ensemble du spectre lumineux traverseront la première paroi des gouttelettes d’eau et c’est à ce moment que les différentes couleurs seront séparées les unes des autres. C’est ce qu’on appelle la réfraction: le passage des rayons d’un milieu à l’autre avec une modification de l’angle de la trajectoire. Il est à noter qu’un pourcentage variable des rayons est réfléchi par la paroi et n’entrera pas dans la goutte d’eau. Les rayons qui auront été réfractés seront alors divisés en spectre lumineux. Ce phénomène est expliqué par les longueurs d’onde associées aux différentes couleurs. En effet, chaque teinte du spectre lumineux est caractérisée par une longueur d’onde qui lui est propre et c’est cette dernière qui a un impact direct sur l’angle auquel la couleur associée est réfractée dans la goutte d’eau.</a:t>
            </a:r>
          </a:p>
          <a:p>
            <a:pPr marL="0" indent="0" algn="just">
              <a:buNone/>
            </a:pPr>
            <a:r>
              <a:rPr lang="fr-CA" sz="1050" dirty="0"/>
              <a:t>Comme la goutte possède une autre paroi, un pourcentage sera à nouveau réfracté alors que l’autre sera réfléchi. Nous nous intéressons seulement à celui qui est réfléchi et renvoyé vers la paroi de la goutte d’eau. Encore une fois, les spectres lumineux sera dévié de sa trajectoire en séparant davantage les couleurs du dit spectre. Les rayons de couleurs voyageront jusqu’aux yeux de l’observateur qui pourra voir l’arc-en-ciel. L’ensemble du phénomène créé par le contact du rayon et de la goutte d’eau s’appelle la dispersion.</a:t>
            </a:r>
          </a:p>
        </p:txBody>
      </p:sp>
      <p:sp>
        <p:nvSpPr>
          <p:cNvPr id="3" name="Espace réservé du numéro de diapositive 2"/>
          <p:cNvSpPr>
            <a:spLocks noGrp="1"/>
          </p:cNvSpPr>
          <p:nvPr>
            <p:ph type="sldNum" sz="quarter" idx="12"/>
            <p:custDataLst>
              <p:tags r:id="rId3"/>
            </p:custDataLst>
          </p:nvPr>
        </p:nvSpPr>
        <p:spPr>
          <a:xfrm>
            <a:off x="5443307" y="7301463"/>
            <a:ext cx="1310026" cy="1135797"/>
          </a:xfrm>
        </p:spPr>
        <p:txBody>
          <a:bodyPr/>
          <a:lstStyle/>
          <a:p>
            <a:fld id="{027FB875-5C85-AB42-9DC5-178568A424B8}" type="slidenum">
              <a:rPr lang="en-US" smtClean="0"/>
              <a:pPr/>
              <a:t>10</a:t>
            </a:fld>
            <a:endParaRPr lang="en-US" dirty="0"/>
          </a:p>
        </p:txBody>
      </p:sp>
      <p:pic>
        <p:nvPicPr>
          <p:cNvPr id="1026" name="Picture 2" descr="Réfraction de la lumière dans une goutte d'eau"/>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590973" y="6631110"/>
            <a:ext cx="2762250" cy="24765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custDataLst>
              <p:tags r:id="rId5"/>
            </p:custDataLst>
          </p:nvPr>
        </p:nvSpPr>
        <p:spPr>
          <a:xfrm>
            <a:off x="5034987" y="2589971"/>
            <a:ext cx="1620550" cy="2585323"/>
          </a:xfrm>
          <a:prstGeom prst="rect">
            <a:avLst/>
          </a:prstGeom>
          <a:solidFill>
            <a:schemeClr val="accent1">
              <a:lumMod val="60000"/>
              <a:lumOff val="40000"/>
            </a:schemeClr>
          </a:solidFill>
        </p:spPr>
        <p:txBody>
          <a:bodyPr wrap="square">
            <a:spAutoFit/>
          </a:bodyPr>
          <a:lstStyle/>
          <a:p>
            <a:r>
              <a:rPr lang="en-US" dirty="0">
                <a:latin typeface="Times New Roman" pitchFamily="18" charset="0"/>
              </a:rPr>
              <a:t>Zone </a:t>
            </a:r>
            <a:r>
              <a:rPr lang="en-US" dirty="0" err="1">
                <a:latin typeface="Times New Roman" pitchFamily="18" charset="0"/>
              </a:rPr>
              <a:t>vocabulaire</a:t>
            </a:r>
            <a:endParaRPr lang="en-US" dirty="0">
              <a:latin typeface="Times New Roman" pitchFamily="18" charset="0"/>
            </a:endParaRPr>
          </a:p>
          <a:p>
            <a:pPr algn="just"/>
            <a:endParaRPr lang="fr-FR" dirty="0">
              <a:latin typeface="Times New Roman" pitchFamily="18" charset="0"/>
            </a:endParaRPr>
          </a:p>
          <a:p>
            <a:pPr algn="just"/>
            <a:r>
              <a:rPr lang="fr-FR" sz="1200" dirty="0">
                <a:latin typeface="Times New Roman" pitchFamily="18" charset="0"/>
              </a:rPr>
              <a:t>Réfraction : la lumière est déviée.</a:t>
            </a:r>
          </a:p>
          <a:p>
            <a:pPr algn="just"/>
            <a:endParaRPr lang="fr-FR" sz="1200" dirty="0">
              <a:latin typeface="Times New Roman" pitchFamily="18" charset="0"/>
            </a:endParaRPr>
          </a:p>
          <a:p>
            <a:pPr algn="just"/>
            <a:r>
              <a:rPr lang="fr-FR" sz="1200" dirty="0">
                <a:latin typeface="Times New Roman" pitchFamily="18" charset="0"/>
              </a:rPr>
              <a:t>Réflexion : la lumière « rebondie » presque à angle droit.</a:t>
            </a:r>
          </a:p>
          <a:p>
            <a:pPr algn="just"/>
            <a:endParaRPr lang="fr-FR" sz="1200" dirty="0">
              <a:latin typeface="Times New Roman" pitchFamily="18" charset="0"/>
            </a:endParaRPr>
          </a:p>
          <a:p>
            <a:pPr algn="just"/>
            <a:r>
              <a:rPr lang="fr-FR" sz="1200" dirty="0">
                <a:latin typeface="Times New Roman" pitchFamily="18" charset="0"/>
              </a:rPr>
              <a:t>Dispersion :  la lumière est divisée</a:t>
            </a:r>
          </a:p>
        </p:txBody>
      </p:sp>
      <p:pic>
        <p:nvPicPr>
          <p:cNvPr id="5" name="Image 4"/>
          <p:cNvPicPr>
            <a:picLocks noChangeAspect="1"/>
          </p:cNvPicPr>
          <p:nvPr>
            <p:custDataLst>
              <p:tags r:id="rId6"/>
            </p:custDataLst>
          </p:nvPr>
        </p:nvPicPr>
        <p:blipFill>
          <a:blip r:embed="rId10">
            <a:extLst>
              <a:ext uri="{28A0092B-C50C-407E-A947-70E740481C1C}">
                <a14:useLocalDpi xmlns:a14="http://schemas.microsoft.com/office/drawing/2010/main" val="0"/>
              </a:ext>
            </a:extLst>
          </a:blip>
          <a:stretch>
            <a:fillRect/>
          </a:stretch>
        </p:blipFill>
        <p:spPr>
          <a:xfrm>
            <a:off x="3353223" y="5410035"/>
            <a:ext cx="2662177" cy="3250420"/>
          </a:xfrm>
          <a:prstGeom prst="rect">
            <a:avLst/>
          </a:prstGeom>
        </p:spPr>
      </p:pic>
      <p:pic>
        <p:nvPicPr>
          <p:cNvPr id="2" name="Image 1" descr="Une image contenant arc-en-ciel, Caractère coloré&#10;&#10;Description générée automatiquement">
            <a:extLst>
              <a:ext uri="{FF2B5EF4-FFF2-40B4-BE49-F238E27FC236}">
                <a16:creationId xmlns:a16="http://schemas.microsoft.com/office/drawing/2014/main" id="{F07DBE9A-36A0-2977-F5B1-49E699996FE5}"/>
              </a:ext>
            </a:extLst>
          </p:cNvPr>
          <p:cNvPicPr>
            <a:picLocks noChangeAspect="1"/>
          </p:cNvPicPr>
          <p:nvPr/>
        </p:nvPicPr>
        <p:blipFill>
          <a:blip r:embed="rId11"/>
          <a:stretch>
            <a:fillRect/>
          </a:stretch>
        </p:blipFill>
        <p:spPr>
          <a:xfrm>
            <a:off x="4378597" y="-540938"/>
            <a:ext cx="2542252" cy="2542252"/>
          </a:xfrm>
          <a:prstGeom prst="rect">
            <a:avLst/>
          </a:prstGeom>
        </p:spPr>
      </p:pic>
    </p:spTree>
    <p:extLst>
      <p:ext uri="{BB962C8B-B14F-4D97-AF65-F5344CB8AC3E}">
        <p14:creationId xmlns:p14="http://schemas.microsoft.com/office/powerpoint/2010/main" val="2258876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69256" y="544260"/>
            <a:ext cx="4274057" cy="871396"/>
          </a:xfrm>
        </p:spPr>
        <p:txBody>
          <a:bodyPr/>
          <a:lstStyle/>
          <a:p>
            <a:pPr algn="l"/>
            <a:r>
              <a:rPr lang="en-US" sz="3000" i="1" dirty="0"/>
              <a:t>Fiche </a:t>
            </a:r>
            <a:r>
              <a:rPr lang="en-US" sz="3000" i="1" dirty="0" err="1"/>
              <a:t>théorique</a:t>
            </a:r>
            <a:r>
              <a:rPr lang="en-US" sz="3000" i="1" dirty="0"/>
              <a:t> 2</a:t>
            </a:r>
            <a:br>
              <a:rPr lang="en-US" sz="3000" dirty="0"/>
            </a:br>
            <a:r>
              <a:rPr lang="en-US" sz="3000" dirty="0"/>
              <a:t>Mélange de </a:t>
            </a:r>
            <a:r>
              <a:rPr lang="en-US" sz="3000" dirty="0" err="1"/>
              <a:t>couleurs</a:t>
            </a:r>
            <a:br>
              <a:rPr lang="en-US" sz="3000" i="1" dirty="0"/>
            </a:br>
            <a:endParaRPr lang="en-US" sz="3000" dirty="0"/>
          </a:p>
        </p:txBody>
      </p:sp>
      <p:sp>
        <p:nvSpPr>
          <p:cNvPr id="6" name="Content Placeholder 4"/>
          <p:cNvSpPr>
            <a:spLocks noGrp="1"/>
          </p:cNvSpPr>
          <p:nvPr>
            <p:ph sz="half" idx="1"/>
            <p:custDataLst>
              <p:tags r:id="rId2"/>
            </p:custDataLst>
          </p:nvPr>
        </p:nvSpPr>
        <p:spPr>
          <a:xfrm>
            <a:off x="307399" y="1811033"/>
            <a:ext cx="5135908" cy="6626227"/>
          </a:xfrm>
        </p:spPr>
        <p:txBody>
          <a:bodyPr>
            <a:normAutofit/>
          </a:bodyPr>
          <a:lstStyle/>
          <a:p>
            <a:pPr marL="0" indent="0" algn="just">
              <a:buNone/>
            </a:pPr>
            <a:r>
              <a:rPr lang="fr-CA" sz="1200" dirty="0"/>
              <a:t>Pour le mélange de couleurs fait dans l’activité supplémentaire, nous travaillerons sur la synthèse soustractive des couleurs (art). Celle-ci demande une source de lumière extérieure pour pouvoir percevoir les couleurs alors que l’autre synthèse, la synthèse additive (optique) demande l’utilisation de faisceaux de lumière colorée et possède des applications beaucoup plus spécifiques que la synthèse soustractive. </a:t>
            </a:r>
          </a:p>
          <a:p>
            <a:pPr marL="0" indent="0" algn="just">
              <a:buNone/>
            </a:pPr>
            <a:r>
              <a:rPr lang="fr-CA" sz="1200" dirty="0"/>
              <a:t>En bref, </a:t>
            </a:r>
            <a:r>
              <a:rPr lang="fr-CA" sz="1200" b="1" dirty="0"/>
              <a:t>la synthèse soustractive</a:t>
            </a:r>
            <a:r>
              <a:rPr lang="fr-CA" sz="1200" dirty="0"/>
              <a:t> des couleurs permet de faire les mélanges suivants:</a:t>
            </a:r>
          </a:p>
          <a:p>
            <a:pPr marL="0" indent="0" algn="just">
              <a:spcBef>
                <a:spcPts val="1200"/>
              </a:spcBef>
              <a:buNone/>
            </a:pPr>
            <a:r>
              <a:rPr lang="fr-CA" sz="1200" dirty="0"/>
              <a:t>Magenta + Cyan  = Bleu</a:t>
            </a:r>
          </a:p>
          <a:p>
            <a:pPr marL="0" indent="0" algn="just">
              <a:spcBef>
                <a:spcPts val="1200"/>
              </a:spcBef>
              <a:buNone/>
            </a:pPr>
            <a:r>
              <a:rPr lang="fr-CA" sz="1200" dirty="0"/>
              <a:t>Magenta + Jaune = Rouge</a:t>
            </a:r>
          </a:p>
          <a:p>
            <a:pPr marL="0" indent="0" algn="just">
              <a:spcBef>
                <a:spcPts val="1200"/>
              </a:spcBef>
              <a:buNone/>
            </a:pPr>
            <a:r>
              <a:rPr lang="fr-CA" sz="1200" dirty="0"/>
              <a:t>Cyan + Jaune = Vert</a:t>
            </a:r>
          </a:p>
          <a:p>
            <a:pPr marL="0" indent="0" algn="just">
              <a:spcBef>
                <a:spcPts val="1200"/>
              </a:spcBef>
              <a:buNone/>
            </a:pPr>
            <a:r>
              <a:rPr lang="fr-CA" sz="1200" dirty="0"/>
              <a:t>Dans notre cas, on utilisera des couleurs plus simples pour les élèves et qui permettent de faire des mélanges plus pratiques:</a:t>
            </a:r>
          </a:p>
          <a:p>
            <a:pPr marL="0" indent="0" algn="just">
              <a:spcBef>
                <a:spcPts val="1200"/>
              </a:spcBef>
              <a:buNone/>
            </a:pPr>
            <a:r>
              <a:rPr lang="fr-CA" sz="1200" dirty="0"/>
              <a:t>Rouge + Bleu = Violet</a:t>
            </a:r>
          </a:p>
          <a:p>
            <a:pPr marL="0" indent="0" algn="just">
              <a:spcBef>
                <a:spcPts val="1200"/>
              </a:spcBef>
              <a:buNone/>
            </a:pPr>
            <a:r>
              <a:rPr lang="fr-CA" sz="1200" dirty="0"/>
              <a:t>Rouge + Jaune = Orange</a:t>
            </a:r>
          </a:p>
          <a:p>
            <a:pPr marL="0" indent="0" algn="just">
              <a:spcBef>
                <a:spcPts val="1200"/>
              </a:spcBef>
              <a:buNone/>
            </a:pPr>
            <a:r>
              <a:rPr lang="fr-CA" sz="1200" dirty="0"/>
              <a:t>Jaune + Bleu = Vert</a:t>
            </a:r>
          </a:p>
          <a:p>
            <a:pPr marL="0" indent="0" algn="just">
              <a:buNone/>
            </a:pPr>
            <a:r>
              <a:rPr lang="fr-CA" sz="1200" dirty="0"/>
              <a:t>Dans le cas de </a:t>
            </a:r>
            <a:r>
              <a:rPr lang="fr-CA" sz="1200" b="1" dirty="0"/>
              <a:t>la synthèse additive </a:t>
            </a:r>
            <a:r>
              <a:rPr lang="fr-CA" sz="1200" dirty="0"/>
              <a:t>(lumière), les mélanges des couleurs donnent des résultats différents:</a:t>
            </a:r>
          </a:p>
          <a:p>
            <a:pPr marL="0" indent="0" algn="just">
              <a:buNone/>
            </a:pPr>
            <a:r>
              <a:rPr lang="fr-CA" sz="1200" dirty="0"/>
              <a:t>Vert + Rouge = Jaune</a:t>
            </a:r>
          </a:p>
          <a:p>
            <a:pPr marL="0" indent="0" algn="just">
              <a:buNone/>
            </a:pPr>
            <a:r>
              <a:rPr lang="fr-CA" sz="1200" dirty="0"/>
              <a:t>Rouge + Bleu = Magenta</a:t>
            </a:r>
          </a:p>
          <a:p>
            <a:pPr marL="0" indent="0" algn="just">
              <a:buNone/>
            </a:pPr>
            <a:r>
              <a:rPr lang="fr-CA" sz="1200" dirty="0"/>
              <a:t>Vert + Bleu = Cyan</a:t>
            </a:r>
          </a:p>
        </p:txBody>
      </p:sp>
      <p:sp>
        <p:nvSpPr>
          <p:cNvPr id="3" name="Espace réservé du numéro de diapositive 2"/>
          <p:cNvSpPr>
            <a:spLocks noGrp="1"/>
          </p:cNvSpPr>
          <p:nvPr>
            <p:ph type="sldNum" sz="quarter" idx="12"/>
            <p:custDataLst>
              <p:tags r:id="rId3"/>
            </p:custDataLst>
          </p:nvPr>
        </p:nvSpPr>
        <p:spPr>
          <a:xfrm>
            <a:off x="5443307" y="7301463"/>
            <a:ext cx="1310026" cy="1135797"/>
          </a:xfrm>
        </p:spPr>
        <p:txBody>
          <a:bodyPr/>
          <a:lstStyle/>
          <a:p>
            <a:fld id="{027FB875-5C85-AB42-9DC5-178568A424B8}" type="slidenum">
              <a:rPr lang="en-US" smtClean="0"/>
              <a:pPr/>
              <a:t>11</a:t>
            </a:fld>
            <a:endParaRPr lang="en-US" dirty="0"/>
          </a:p>
        </p:txBody>
      </p:sp>
      <p:pic>
        <p:nvPicPr>
          <p:cNvPr id="2" name="Image 1" descr="Une image contenant arc-en-ciel, Caractère coloré&#10;&#10;Description générée automatiquement">
            <a:extLst>
              <a:ext uri="{FF2B5EF4-FFF2-40B4-BE49-F238E27FC236}">
                <a16:creationId xmlns:a16="http://schemas.microsoft.com/office/drawing/2014/main" id="{F42E9605-786A-DB23-EF91-C3EB86866994}"/>
              </a:ext>
            </a:extLst>
          </p:cNvPr>
          <p:cNvPicPr>
            <a:picLocks noChangeAspect="1"/>
          </p:cNvPicPr>
          <p:nvPr/>
        </p:nvPicPr>
        <p:blipFill>
          <a:blip r:embed="rId6"/>
          <a:stretch>
            <a:fillRect/>
          </a:stretch>
        </p:blipFill>
        <p:spPr>
          <a:xfrm>
            <a:off x="4315748" y="-564386"/>
            <a:ext cx="2542252" cy="2542252"/>
          </a:xfrm>
          <a:prstGeom prst="rect">
            <a:avLst/>
          </a:prstGeom>
        </p:spPr>
      </p:pic>
    </p:spTree>
    <p:extLst>
      <p:ext uri="{BB962C8B-B14F-4D97-AF65-F5344CB8AC3E}">
        <p14:creationId xmlns:p14="http://schemas.microsoft.com/office/powerpoint/2010/main" val="2975877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84672" y="1874546"/>
            <a:ext cx="4274057" cy="871396"/>
          </a:xfrm>
        </p:spPr>
        <p:txBody>
          <a:bodyPr/>
          <a:lstStyle/>
          <a:p>
            <a:r>
              <a:rPr lang="en-US" i="1" dirty="0" err="1"/>
              <a:t>Pièces</a:t>
            </a:r>
            <a:r>
              <a:rPr lang="en-US" i="1" dirty="0"/>
              <a:t> </a:t>
            </a:r>
            <a:r>
              <a:rPr lang="en-US" i="1" dirty="0" err="1"/>
              <a:t>jointes</a:t>
            </a:r>
            <a:endParaRPr lang="en-US" i="1" dirty="0"/>
          </a:p>
        </p:txBody>
      </p:sp>
      <p:sp>
        <p:nvSpPr>
          <p:cNvPr id="2" name="Espace réservé du numéro de diapositive 1"/>
          <p:cNvSpPr>
            <a:spLocks noGrp="1"/>
          </p:cNvSpPr>
          <p:nvPr>
            <p:ph type="sldNum" sz="quarter" idx="12"/>
            <p:custDataLst>
              <p:tags r:id="rId2"/>
            </p:custDataLst>
          </p:nvPr>
        </p:nvSpPr>
        <p:spPr/>
        <p:txBody>
          <a:bodyPr/>
          <a:lstStyle/>
          <a:p>
            <a:fld id="{027FB875-5C85-AB42-9DC5-178568A424B8}" type="slidenum">
              <a:rPr lang="en-US" smtClean="0"/>
              <a:pPr/>
              <a:t>12</a:t>
            </a:fld>
            <a:endParaRPr lang="en-US"/>
          </a:p>
        </p:txBody>
      </p:sp>
      <p:graphicFrame>
        <p:nvGraphicFramePr>
          <p:cNvPr id="5" name="Tableau 4"/>
          <p:cNvGraphicFramePr>
            <a:graphicFrameLocks noGrp="1"/>
          </p:cNvGraphicFramePr>
          <p:nvPr>
            <p:custDataLst>
              <p:tags r:id="rId3"/>
            </p:custDataLst>
            <p:extLst>
              <p:ext uri="{D42A27DB-BD31-4B8C-83A1-F6EECF244321}">
                <p14:modId xmlns:p14="http://schemas.microsoft.com/office/powerpoint/2010/main" val="2882640028"/>
              </p:ext>
            </p:extLst>
          </p:nvPr>
        </p:nvGraphicFramePr>
        <p:xfrm>
          <a:off x="759415" y="3577725"/>
          <a:ext cx="5374793" cy="2225040"/>
        </p:xfrm>
        <a:graphic>
          <a:graphicData uri="http://schemas.openxmlformats.org/drawingml/2006/table">
            <a:tbl>
              <a:tblPr firstRow="1" bandRow="1">
                <a:tableStyleId>{5C22544A-7EE6-4342-B048-85BDC9FD1C3A}</a:tableStyleId>
              </a:tblPr>
              <a:tblGrid>
                <a:gridCol w="1281445">
                  <a:extLst>
                    <a:ext uri="{9D8B030D-6E8A-4147-A177-3AD203B41FA5}">
                      <a16:colId xmlns:a16="http://schemas.microsoft.com/office/drawing/2014/main" val="20000"/>
                    </a:ext>
                  </a:extLst>
                </a:gridCol>
                <a:gridCol w="3436087">
                  <a:extLst>
                    <a:ext uri="{9D8B030D-6E8A-4147-A177-3AD203B41FA5}">
                      <a16:colId xmlns:a16="http://schemas.microsoft.com/office/drawing/2014/main" val="20001"/>
                    </a:ext>
                  </a:extLst>
                </a:gridCol>
                <a:gridCol w="657261">
                  <a:extLst>
                    <a:ext uri="{9D8B030D-6E8A-4147-A177-3AD203B41FA5}">
                      <a16:colId xmlns:a16="http://schemas.microsoft.com/office/drawing/2014/main" val="20002"/>
                    </a:ext>
                  </a:extLst>
                </a:gridCol>
              </a:tblGrid>
              <a:tr h="370840">
                <a:tc>
                  <a:txBody>
                    <a:bodyPr/>
                    <a:lstStyle/>
                    <a:p>
                      <a:pPr algn="ctr"/>
                      <a:r>
                        <a:rPr lang="fr-FR" sz="1400" baseline="0" dirty="0">
                          <a:latin typeface="Times New Roman" pitchFamily="18" charset="0"/>
                        </a:rPr>
                        <a:t>Activité</a:t>
                      </a:r>
                      <a:endParaRPr lang="fr-FR" sz="1400" dirty="0">
                        <a:latin typeface="Times New Roman" pitchFamily="18" charset="0"/>
                      </a:endParaRPr>
                    </a:p>
                  </a:txBody>
                  <a:tcPr/>
                </a:tc>
                <a:tc>
                  <a:txBody>
                    <a:bodyPr/>
                    <a:lstStyle/>
                    <a:p>
                      <a:pPr algn="ctr"/>
                      <a:r>
                        <a:rPr lang="fr-FR" sz="1400" dirty="0">
                          <a:latin typeface="Times New Roman" pitchFamily="18" charset="0"/>
                        </a:rPr>
                        <a:t>Nom</a:t>
                      </a:r>
                    </a:p>
                  </a:txBody>
                  <a:tcPr/>
                </a:tc>
                <a:tc>
                  <a:txBody>
                    <a:bodyPr/>
                    <a:lstStyle/>
                    <a:p>
                      <a:pPr algn="ctr"/>
                      <a:r>
                        <a:rPr lang="fr-FR" sz="1400" dirty="0">
                          <a:latin typeface="Times New Roman" pitchFamily="18" charset="0"/>
                        </a:rPr>
                        <a:t>Page</a:t>
                      </a:r>
                    </a:p>
                  </a:txBody>
                  <a:tcPr/>
                </a:tc>
                <a:extLst>
                  <a:ext uri="{0D108BD9-81ED-4DB2-BD59-A6C34878D82A}">
                    <a16:rowId xmlns:a16="http://schemas.microsoft.com/office/drawing/2014/main" val="10000"/>
                  </a:ext>
                </a:extLst>
              </a:tr>
              <a:tr h="370840">
                <a:tc>
                  <a:txBody>
                    <a:bodyPr/>
                    <a:lstStyle/>
                    <a:p>
                      <a:pPr algn="ctr"/>
                      <a:r>
                        <a:rPr lang="fr-FR" sz="1200" dirty="0">
                          <a:latin typeface="Times New Roman" pitchFamily="18" charset="0"/>
                        </a:rPr>
                        <a:t>1</a:t>
                      </a:r>
                    </a:p>
                  </a:txBody>
                  <a:tcPr/>
                </a:tc>
                <a:tc>
                  <a:txBody>
                    <a:bodyPr/>
                    <a:lstStyle/>
                    <a:p>
                      <a:r>
                        <a:rPr lang="fr-FR" sz="1200" dirty="0">
                          <a:latin typeface="Times New Roman" pitchFamily="18" charset="0"/>
                        </a:rPr>
                        <a:t>L’arc en ciel</a:t>
                      </a:r>
                    </a:p>
                  </a:txBody>
                  <a:tcPr/>
                </a:tc>
                <a:tc>
                  <a:txBody>
                    <a:bodyPr/>
                    <a:lstStyle/>
                    <a:p>
                      <a:pPr algn="ctr"/>
                      <a:r>
                        <a:rPr lang="fr-FR" sz="1200" dirty="0">
                          <a:latin typeface="Times New Roman" pitchFamily="18" charset="0"/>
                        </a:rPr>
                        <a:t>13</a:t>
                      </a:r>
                    </a:p>
                  </a:txBody>
                  <a:tcPr/>
                </a:tc>
                <a:extLst>
                  <a:ext uri="{0D108BD9-81ED-4DB2-BD59-A6C34878D82A}">
                    <a16:rowId xmlns:a16="http://schemas.microsoft.com/office/drawing/2014/main" val="10001"/>
                  </a:ext>
                </a:extLst>
              </a:tr>
              <a:tr h="370840">
                <a:tc>
                  <a:txBody>
                    <a:bodyPr/>
                    <a:lstStyle/>
                    <a:p>
                      <a:pPr algn="ctr"/>
                      <a:r>
                        <a:rPr lang="fr-FR" sz="1200" dirty="0">
                          <a:latin typeface="Times New Roman" pitchFamily="18" charset="0"/>
                        </a:rPr>
                        <a:t>1</a:t>
                      </a:r>
                    </a:p>
                  </a:txBody>
                  <a:tcPr/>
                </a:tc>
                <a:tc>
                  <a:txBody>
                    <a:bodyPr/>
                    <a:lstStyle/>
                    <a:p>
                      <a:r>
                        <a:rPr lang="fr-FR" sz="1200" dirty="0">
                          <a:latin typeface="Times New Roman" pitchFamily="18" charset="0"/>
                        </a:rPr>
                        <a:t>Photo</a:t>
                      </a:r>
                      <a:r>
                        <a:rPr lang="fr-FR" sz="1200" baseline="0" dirty="0">
                          <a:latin typeface="Times New Roman" pitchFamily="18" charset="0"/>
                        </a:rPr>
                        <a:t> d’arcs-en-ciel</a:t>
                      </a:r>
                      <a:endParaRPr lang="fr-FR" sz="1200" dirty="0">
                        <a:latin typeface="Times New Roman" pitchFamily="18" charset="0"/>
                      </a:endParaRPr>
                    </a:p>
                  </a:txBody>
                  <a:tcPr/>
                </a:tc>
                <a:tc>
                  <a:txBody>
                    <a:bodyPr/>
                    <a:lstStyle/>
                    <a:p>
                      <a:pPr algn="ctr"/>
                      <a:r>
                        <a:rPr lang="fr-FR" sz="1200" dirty="0">
                          <a:latin typeface="Times New Roman" pitchFamily="18" charset="0"/>
                        </a:rPr>
                        <a:t>14</a:t>
                      </a:r>
                    </a:p>
                  </a:txBody>
                  <a:tcPr/>
                </a:tc>
                <a:extLst>
                  <a:ext uri="{0D108BD9-81ED-4DB2-BD59-A6C34878D82A}">
                    <a16:rowId xmlns:a16="http://schemas.microsoft.com/office/drawing/2014/main" val="10002"/>
                  </a:ext>
                </a:extLst>
              </a:tr>
              <a:tr h="370840">
                <a:tc>
                  <a:txBody>
                    <a:bodyPr/>
                    <a:lstStyle/>
                    <a:p>
                      <a:pPr algn="ctr"/>
                      <a:r>
                        <a:rPr lang="fr-FR" sz="1200" dirty="0">
                          <a:latin typeface="Times New Roman" pitchFamily="18" charset="0"/>
                        </a:rPr>
                        <a:t>3</a:t>
                      </a:r>
                    </a:p>
                  </a:txBody>
                  <a:tcPr/>
                </a:tc>
                <a:tc>
                  <a:txBody>
                    <a:bodyPr/>
                    <a:lstStyle/>
                    <a:p>
                      <a:r>
                        <a:rPr lang="fr-FR" sz="1200" dirty="0">
                          <a:latin typeface="Times New Roman" pitchFamily="18" charset="0"/>
                        </a:rPr>
                        <a:t>Cercle chromatique</a:t>
                      </a:r>
                    </a:p>
                  </a:txBody>
                  <a:tcPr/>
                </a:tc>
                <a:tc>
                  <a:txBody>
                    <a:bodyPr/>
                    <a:lstStyle/>
                    <a:p>
                      <a:pPr algn="ctr"/>
                      <a:r>
                        <a:rPr lang="fr-FR" sz="1200" dirty="0">
                          <a:latin typeface="Times New Roman" pitchFamily="18" charset="0"/>
                        </a:rPr>
                        <a:t>15</a:t>
                      </a:r>
                    </a:p>
                  </a:txBody>
                  <a:tcPr/>
                </a:tc>
                <a:extLst>
                  <a:ext uri="{0D108BD9-81ED-4DB2-BD59-A6C34878D82A}">
                    <a16:rowId xmlns:a16="http://schemas.microsoft.com/office/drawing/2014/main" val="10003"/>
                  </a:ext>
                </a:extLst>
              </a:tr>
              <a:tr h="370840">
                <a:tc>
                  <a:txBody>
                    <a:bodyPr/>
                    <a:lstStyle/>
                    <a:p>
                      <a:pPr algn="ctr"/>
                      <a:r>
                        <a:rPr lang="fr-FR" sz="1200" dirty="0">
                          <a:latin typeface="Times New Roman" pitchFamily="18" charset="0"/>
                        </a:rPr>
                        <a:t>3</a:t>
                      </a:r>
                    </a:p>
                  </a:txBody>
                  <a:tcPr/>
                </a:tc>
                <a:tc>
                  <a:txBody>
                    <a:bodyPr/>
                    <a:lstStyle/>
                    <a:p>
                      <a:r>
                        <a:rPr lang="fr-FR" sz="1200" dirty="0">
                          <a:latin typeface="Times New Roman" pitchFamily="18" charset="0"/>
                        </a:rPr>
                        <a:t>Fiche d’activité couleur</a:t>
                      </a:r>
                    </a:p>
                  </a:txBody>
                  <a:tcPr/>
                </a:tc>
                <a:tc>
                  <a:txBody>
                    <a:bodyPr/>
                    <a:lstStyle/>
                    <a:p>
                      <a:pPr algn="ctr"/>
                      <a:r>
                        <a:rPr lang="fr-FR" sz="1200" dirty="0">
                          <a:latin typeface="Times New Roman" pitchFamily="18" charset="0"/>
                        </a:rPr>
                        <a:t>16</a:t>
                      </a:r>
                    </a:p>
                  </a:txBody>
                  <a:tcPr/>
                </a:tc>
                <a:extLst>
                  <a:ext uri="{0D108BD9-81ED-4DB2-BD59-A6C34878D82A}">
                    <a16:rowId xmlns:a16="http://schemas.microsoft.com/office/drawing/2014/main" val="10004"/>
                  </a:ext>
                </a:extLst>
              </a:tr>
              <a:tr h="370840">
                <a:tc>
                  <a:txBody>
                    <a:bodyPr/>
                    <a:lstStyle/>
                    <a:p>
                      <a:pPr algn="ctr"/>
                      <a:r>
                        <a:rPr lang="fr-FR" sz="1200" dirty="0">
                          <a:latin typeface="Times New Roman" pitchFamily="18" charset="0"/>
                        </a:rPr>
                        <a:t>3</a:t>
                      </a:r>
                    </a:p>
                  </a:txBody>
                  <a:tcPr/>
                </a:tc>
                <a:tc>
                  <a:txBody>
                    <a:bodyPr/>
                    <a:lstStyle/>
                    <a:p>
                      <a:r>
                        <a:rPr lang="fr-FR" sz="1200" dirty="0">
                          <a:latin typeface="Times New Roman" pitchFamily="18" charset="0"/>
                        </a:rPr>
                        <a:t>Fiche d’activité noir</a:t>
                      </a:r>
                      <a:r>
                        <a:rPr lang="fr-FR" sz="1200" baseline="0" dirty="0">
                          <a:latin typeface="Times New Roman" pitchFamily="18" charset="0"/>
                        </a:rPr>
                        <a:t> et blanc</a:t>
                      </a:r>
                      <a:endParaRPr lang="fr-FR" sz="1200" dirty="0">
                        <a:latin typeface="Times New Roman" pitchFamily="18" charset="0"/>
                      </a:endParaRPr>
                    </a:p>
                  </a:txBody>
                  <a:tcPr/>
                </a:tc>
                <a:tc>
                  <a:txBody>
                    <a:bodyPr/>
                    <a:lstStyle/>
                    <a:p>
                      <a:pPr algn="ctr"/>
                      <a:r>
                        <a:rPr lang="fr-FR" sz="1200" dirty="0">
                          <a:latin typeface="Times New Roman" pitchFamily="18" charset="0"/>
                        </a:rPr>
                        <a:t>17</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93342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sp>
        <p:nvSpPr>
          <p:cNvPr id="19" name="ZoneTexte 18"/>
          <p:cNvSpPr txBox="1"/>
          <p:nvPr>
            <p:custDataLst>
              <p:tags r:id="rId2"/>
            </p:custDataLst>
          </p:nvPr>
        </p:nvSpPr>
        <p:spPr>
          <a:xfrm>
            <a:off x="230894" y="609599"/>
            <a:ext cx="6393992" cy="1200329"/>
          </a:xfrm>
          <a:prstGeom prst="rect">
            <a:avLst/>
          </a:prstGeom>
          <a:noFill/>
        </p:spPr>
        <p:txBody>
          <a:bodyPr wrap="square" rtlCol="0">
            <a:spAutoFit/>
          </a:bodyPr>
          <a:lstStyle/>
          <a:p>
            <a:pPr algn="ctr"/>
            <a:r>
              <a:rPr lang="fr-CA" sz="4800" dirty="0"/>
              <a:t>Arc-en-ciel</a:t>
            </a:r>
          </a:p>
          <a:p>
            <a:pPr algn="ctr"/>
            <a:r>
              <a:rPr lang="fr-CA" sz="2400" dirty="0"/>
              <a:t>Disposition du soleil, de la pluie et de l’observateur</a:t>
            </a:r>
          </a:p>
        </p:txBody>
      </p:sp>
      <p:pic>
        <p:nvPicPr>
          <p:cNvPr id="5" name="Image 4" descr="arc-en-ciel.bmp"/>
          <p:cNvPicPr>
            <a:picLocks noChangeAspect="1"/>
          </p:cNvPicPr>
          <p:nvPr>
            <p:custDataLst>
              <p:tags r:id="rId3"/>
            </p:custDataLst>
          </p:nvPr>
        </p:nvPicPr>
        <p:blipFill>
          <a:blip r:embed="rId11"/>
          <a:stretch>
            <a:fillRect/>
          </a:stretch>
        </p:blipFill>
        <p:spPr>
          <a:xfrm>
            <a:off x="321544" y="3529012"/>
            <a:ext cx="6148606" cy="3081338"/>
          </a:xfrm>
          <a:prstGeom prst="rect">
            <a:avLst/>
          </a:prstGeom>
        </p:spPr>
      </p:pic>
      <p:sp>
        <p:nvSpPr>
          <p:cNvPr id="6" name="Rectangle avec flèche vers le bas 5"/>
          <p:cNvSpPr/>
          <p:nvPr>
            <p:custDataLst>
              <p:tags r:id="rId4"/>
            </p:custDataLst>
          </p:nvPr>
        </p:nvSpPr>
        <p:spPr>
          <a:xfrm>
            <a:off x="488044" y="2510971"/>
            <a:ext cx="1349829" cy="1233715"/>
          </a:xfrm>
          <a:prstGeom prst="downArrow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100" dirty="0">
                <a:solidFill>
                  <a:schemeClr val="tx1"/>
                </a:solidFill>
              </a:rPr>
              <a:t>1. C’est quoi ces petits traits qu’on dessine autour du Soleil ? (un rayon)</a:t>
            </a:r>
            <a:endParaRPr lang="en-US" sz="1100" dirty="0">
              <a:solidFill>
                <a:schemeClr val="tx1"/>
              </a:solidFill>
            </a:endParaRPr>
          </a:p>
        </p:txBody>
      </p:sp>
      <p:sp>
        <p:nvSpPr>
          <p:cNvPr id="7" name="Rectangle avec flèche vers le haut 6"/>
          <p:cNvSpPr/>
          <p:nvPr>
            <p:custDataLst>
              <p:tags r:id="rId5"/>
            </p:custDataLst>
          </p:nvPr>
        </p:nvSpPr>
        <p:spPr>
          <a:xfrm>
            <a:off x="97982" y="6378125"/>
            <a:ext cx="1625591" cy="2301417"/>
          </a:xfrm>
          <a:prstGeom prst="upArrow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100" dirty="0">
                <a:solidFill>
                  <a:schemeClr val="tx1"/>
                </a:solidFill>
              </a:rPr>
              <a:t>2. En réalité, les rayons de Soleil n’arrêtent jamais leur course, tant qu’ils ne frappent pas quelque chose. (Si on dessinait les rayons ainsi, ça prendrait toute la place sur la feuille de dessin !)</a:t>
            </a:r>
            <a:endParaRPr lang="en-US" sz="1100" dirty="0">
              <a:solidFill>
                <a:schemeClr val="tx1"/>
              </a:solidFill>
            </a:endParaRPr>
          </a:p>
        </p:txBody>
      </p:sp>
      <p:sp>
        <p:nvSpPr>
          <p:cNvPr id="10" name="Rectangle avec flèche vers le bas 9"/>
          <p:cNvSpPr/>
          <p:nvPr>
            <p:custDataLst>
              <p:tags r:id="rId6"/>
            </p:custDataLst>
          </p:nvPr>
        </p:nvSpPr>
        <p:spPr>
          <a:xfrm>
            <a:off x="2351314" y="3076576"/>
            <a:ext cx="1349829" cy="1437368"/>
          </a:xfrm>
          <a:prstGeom prst="downArrow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100" dirty="0">
                <a:solidFill>
                  <a:schemeClr val="tx1"/>
                </a:solidFill>
              </a:rPr>
              <a:t>3. Ce rayon de Soleil va continuer en ligne droite jusqu’à ce qu’il frappe quoi ? (une goutte de pluie)</a:t>
            </a:r>
            <a:endParaRPr lang="en-US" sz="1100" dirty="0">
              <a:solidFill>
                <a:schemeClr val="tx1"/>
              </a:solidFill>
            </a:endParaRPr>
          </a:p>
        </p:txBody>
      </p:sp>
      <p:sp>
        <p:nvSpPr>
          <p:cNvPr id="11" name="Rectangle avec flèche vers le haut 10"/>
          <p:cNvSpPr/>
          <p:nvPr>
            <p:custDataLst>
              <p:tags r:id="rId7"/>
            </p:custDataLst>
          </p:nvPr>
        </p:nvSpPr>
        <p:spPr>
          <a:xfrm>
            <a:off x="4346584" y="5379816"/>
            <a:ext cx="1625591" cy="2301417"/>
          </a:xfrm>
          <a:prstGeom prst="upArrow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100" dirty="0">
                <a:solidFill>
                  <a:schemeClr val="tx1"/>
                </a:solidFill>
              </a:rPr>
              <a:t>4. Il se passe alors deux choses : 1) la lumière rebondit, comme sur un miroir, et 2) la lumière blanche du Soleil « explose »; le rayon se sépare en plein de rayons de couleurs différentes.</a:t>
            </a:r>
            <a:endParaRPr lang="en-US" sz="1100" dirty="0">
              <a:solidFill>
                <a:schemeClr val="tx1"/>
              </a:solidFill>
            </a:endParaRPr>
          </a:p>
        </p:txBody>
      </p:sp>
      <p:sp>
        <p:nvSpPr>
          <p:cNvPr id="12" name="Rectangle avec flèche vers le haut 11"/>
          <p:cNvSpPr/>
          <p:nvPr>
            <p:custDataLst>
              <p:tags r:id="rId8"/>
            </p:custDataLst>
          </p:nvPr>
        </p:nvSpPr>
        <p:spPr>
          <a:xfrm>
            <a:off x="2075552" y="6223458"/>
            <a:ext cx="1625591" cy="2301417"/>
          </a:xfrm>
          <a:prstGeom prst="upArrow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100" dirty="0">
                <a:solidFill>
                  <a:schemeClr val="tx1"/>
                </a:solidFill>
              </a:rPr>
              <a:t>5. Tu remarqueras que quand tu vois un arc-en-ciel, tu es toujours au milieu; le Soleil est d’un côté (derrière toi), et la pluie et l’arc-en-ciel de l’autre (devant toi) !</a:t>
            </a:r>
            <a:endParaRPr lang="en-US" sz="1100" dirty="0">
              <a:solidFill>
                <a:schemeClr val="tx1"/>
              </a:solidFill>
            </a:endParaRPr>
          </a:p>
        </p:txBody>
      </p:sp>
      <p:pic>
        <p:nvPicPr>
          <p:cNvPr id="3" name="Image 2" descr="Une image contenant texte, capture d’écran, diagramme, graphisme&#10;&#10;Description générée automatiquement">
            <a:extLst>
              <a:ext uri="{FF2B5EF4-FFF2-40B4-BE49-F238E27FC236}">
                <a16:creationId xmlns:a16="http://schemas.microsoft.com/office/drawing/2014/main" id="{E75C7748-64BC-270B-995D-AAFF9CD3EC77}"/>
              </a:ext>
            </a:extLst>
          </p:cNvPr>
          <p:cNvPicPr>
            <a:picLocks noChangeAspect="1"/>
          </p:cNvPicPr>
          <p:nvPr/>
        </p:nvPicPr>
        <p:blipFill>
          <a:blip r:embed="rId12"/>
          <a:stretch>
            <a:fillRect/>
          </a:stretch>
        </p:blipFill>
        <p:spPr>
          <a:xfrm>
            <a:off x="0" y="46917"/>
            <a:ext cx="6858000" cy="8875059"/>
          </a:xfrm>
          <a:prstGeom prst="rect">
            <a:avLst/>
          </a:prstGeom>
        </p:spPr>
      </p:pic>
    </p:spTree>
    <p:extLst>
      <p:ext uri="{BB962C8B-B14F-4D97-AF65-F5344CB8AC3E}">
        <p14:creationId xmlns:p14="http://schemas.microsoft.com/office/powerpoint/2010/main" val="1137697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pic>
        <p:nvPicPr>
          <p:cNvPr id="3" name="Image 2" descr="Une image contenant arc-en-ciel, nature, arbre, plein air&#10;&#10;Description générée automatiquement">
            <a:extLst>
              <a:ext uri="{FF2B5EF4-FFF2-40B4-BE49-F238E27FC236}">
                <a16:creationId xmlns:a16="http://schemas.microsoft.com/office/drawing/2014/main" id="{4AAC0675-72D5-8951-D1AE-FD5BF8013E8B}"/>
              </a:ext>
            </a:extLst>
          </p:cNvPr>
          <p:cNvPicPr>
            <a:picLocks noChangeAspect="1"/>
          </p:cNvPicPr>
          <p:nvPr/>
        </p:nvPicPr>
        <p:blipFill>
          <a:blip r:embed="rId4"/>
          <a:stretch>
            <a:fillRect/>
          </a:stretch>
        </p:blipFill>
        <p:spPr>
          <a:xfrm>
            <a:off x="0" y="134470"/>
            <a:ext cx="6858000" cy="8875059"/>
          </a:xfrm>
          <a:prstGeom prst="rect">
            <a:avLst/>
          </a:prstGeom>
        </p:spPr>
      </p:pic>
    </p:spTree>
    <p:extLst>
      <p:ext uri="{BB962C8B-B14F-4D97-AF65-F5344CB8AC3E}">
        <p14:creationId xmlns:p14="http://schemas.microsoft.com/office/powerpoint/2010/main" val="1298729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New Roman" pitchFamily="18" charset="0"/>
            </a:endParaRPr>
          </a:p>
        </p:txBody>
      </p:sp>
      <p:pic>
        <p:nvPicPr>
          <p:cNvPr id="2" name="Image 1"/>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542925" y="1883527"/>
            <a:ext cx="5819775" cy="5845756"/>
          </a:xfrm>
          <a:prstGeom prst="rect">
            <a:avLst/>
          </a:prstGeom>
        </p:spPr>
      </p:pic>
      <p:sp>
        <p:nvSpPr>
          <p:cNvPr id="3" name="ZoneTexte 2"/>
          <p:cNvSpPr txBox="1"/>
          <p:nvPr>
            <p:custDataLst>
              <p:tags r:id="rId3"/>
            </p:custDataLst>
          </p:nvPr>
        </p:nvSpPr>
        <p:spPr>
          <a:xfrm>
            <a:off x="542925" y="619125"/>
            <a:ext cx="5819775" cy="830997"/>
          </a:xfrm>
          <a:prstGeom prst="rect">
            <a:avLst/>
          </a:prstGeom>
          <a:noFill/>
        </p:spPr>
        <p:txBody>
          <a:bodyPr wrap="square" rtlCol="0">
            <a:spAutoFit/>
          </a:bodyPr>
          <a:lstStyle/>
          <a:p>
            <a:pPr algn="ctr"/>
            <a:r>
              <a:rPr lang="fr-CA" sz="4800" dirty="0"/>
              <a:t>Cercle chromatique</a:t>
            </a:r>
          </a:p>
        </p:txBody>
      </p:sp>
      <p:pic>
        <p:nvPicPr>
          <p:cNvPr id="5" name="Image 4" descr="Une image contenant texte, capture d’écran, Caractère coloré, Graphique&#10;&#10;Description générée automatiquement">
            <a:extLst>
              <a:ext uri="{FF2B5EF4-FFF2-40B4-BE49-F238E27FC236}">
                <a16:creationId xmlns:a16="http://schemas.microsoft.com/office/drawing/2014/main" id="{65C60309-BEF6-19E1-B4F0-1884E47F47D2}"/>
              </a:ext>
            </a:extLst>
          </p:cNvPr>
          <p:cNvPicPr>
            <a:picLocks noChangeAspect="1"/>
          </p:cNvPicPr>
          <p:nvPr/>
        </p:nvPicPr>
        <p:blipFill>
          <a:blip r:embed="rId7"/>
          <a:stretch>
            <a:fillRect/>
          </a:stretch>
        </p:blipFill>
        <p:spPr>
          <a:xfrm>
            <a:off x="0" y="134470"/>
            <a:ext cx="6858000" cy="8875059"/>
          </a:xfrm>
          <a:prstGeom prst="rect">
            <a:avLst/>
          </a:prstGeom>
        </p:spPr>
      </p:pic>
    </p:spTree>
    <p:extLst>
      <p:ext uri="{BB962C8B-B14F-4D97-AF65-F5344CB8AC3E}">
        <p14:creationId xmlns:p14="http://schemas.microsoft.com/office/powerpoint/2010/main" val="3366566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cercle, diagramme&#10;&#10;Description générée automatiquement">
            <a:extLst>
              <a:ext uri="{FF2B5EF4-FFF2-40B4-BE49-F238E27FC236}">
                <a16:creationId xmlns:a16="http://schemas.microsoft.com/office/drawing/2014/main" id="{9128A0AD-CC61-B36C-8FD8-A277E83DB4AE}"/>
              </a:ext>
            </a:extLst>
          </p:cNvPr>
          <p:cNvPicPr>
            <a:picLocks noChangeAspect="1"/>
          </p:cNvPicPr>
          <p:nvPr/>
        </p:nvPicPr>
        <p:blipFill>
          <a:blip r:embed="rId3"/>
          <a:stretch>
            <a:fillRect/>
          </a:stretch>
        </p:blipFill>
        <p:spPr>
          <a:xfrm>
            <a:off x="0" y="134470"/>
            <a:ext cx="6858000" cy="8875059"/>
          </a:xfrm>
          <a:prstGeom prst="rect">
            <a:avLst/>
          </a:prstGeom>
        </p:spPr>
      </p:pic>
    </p:spTree>
    <p:extLst>
      <p:ext uri="{BB962C8B-B14F-4D97-AF65-F5344CB8AC3E}">
        <p14:creationId xmlns:p14="http://schemas.microsoft.com/office/powerpoint/2010/main" val="2695388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texte, capture d’écran, diagramme, cercle&#10;&#10;Description générée automatiquement">
            <a:extLst>
              <a:ext uri="{FF2B5EF4-FFF2-40B4-BE49-F238E27FC236}">
                <a16:creationId xmlns:a16="http://schemas.microsoft.com/office/drawing/2014/main" id="{496F9BE3-C86C-69ED-320A-592FE47BB37E}"/>
              </a:ext>
            </a:extLst>
          </p:cNvPr>
          <p:cNvPicPr>
            <a:picLocks noChangeAspect="1"/>
          </p:cNvPicPr>
          <p:nvPr/>
        </p:nvPicPr>
        <p:blipFill>
          <a:blip r:embed="rId3"/>
          <a:stretch>
            <a:fillRect/>
          </a:stretch>
        </p:blipFill>
        <p:spPr>
          <a:xfrm>
            <a:off x="0" y="134470"/>
            <a:ext cx="6858000" cy="8875059"/>
          </a:xfrm>
          <a:prstGeom prst="rect">
            <a:avLst/>
          </a:prstGeom>
        </p:spPr>
      </p:pic>
    </p:spTree>
    <p:extLst>
      <p:ext uri="{BB962C8B-B14F-4D97-AF65-F5344CB8AC3E}">
        <p14:creationId xmlns:p14="http://schemas.microsoft.com/office/powerpoint/2010/main" val="221534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0" y="200337"/>
            <a:ext cx="5485210" cy="1157816"/>
          </a:xfrm>
        </p:spPr>
        <p:txBody>
          <a:bodyPr/>
          <a:lstStyle/>
          <a:p>
            <a:r>
              <a:rPr lang="en-US" sz="4800" i="1" dirty="0"/>
              <a:t>Table des </a:t>
            </a:r>
            <a:r>
              <a:rPr lang="en-US" sz="4800" i="1" dirty="0" err="1"/>
              <a:t>matières</a:t>
            </a:r>
            <a:endParaRPr lang="fr-CA" dirty="0"/>
          </a:p>
        </p:txBody>
      </p:sp>
      <p:sp>
        <p:nvSpPr>
          <p:cNvPr id="5" name="Espace réservé du numéro de diapositive 4"/>
          <p:cNvSpPr>
            <a:spLocks noGrp="1"/>
          </p:cNvSpPr>
          <p:nvPr>
            <p:ph type="sldNum" sz="quarter" idx="12"/>
            <p:custDataLst>
              <p:tags r:id="rId2"/>
            </p:custDataLst>
          </p:nvPr>
        </p:nvSpPr>
        <p:spPr/>
        <p:txBody>
          <a:bodyPr/>
          <a:lstStyle/>
          <a:p>
            <a:fld id="{027FB875-5C85-AB42-9DC5-178568A424B8}" type="slidenum">
              <a:rPr lang="en-US" smtClean="0"/>
              <a:pPr/>
              <a:t>2</a:t>
            </a:fld>
            <a:endParaRPr lang="en-US"/>
          </a:p>
        </p:txBody>
      </p:sp>
      <p:graphicFrame>
        <p:nvGraphicFramePr>
          <p:cNvPr id="7" name="Tableau 6"/>
          <p:cNvGraphicFramePr>
            <a:graphicFrameLocks noGrp="1"/>
          </p:cNvGraphicFramePr>
          <p:nvPr>
            <p:custDataLst>
              <p:tags r:id="rId3"/>
            </p:custDataLst>
            <p:extLst>
              <p:ext uri="{D42A27DB-BD31-4B8C-83A1-F6EECF244321}">
                <p14:modId xmlns:p14="http://schemas.microsoft.com/office/powerpoint/2010/main" val="3700490531"/>
              </p:ext>
            </p:extLst>
          </p:nvPr>
        </p:nvGraphicFramePr>
        <p:xfrm>
          <a:off x="309282" y="3048000"/>
          <a:ext cx="6347012" cy="2225040"/>
        </p:xfrm>
        <a:graphic>
          <a:graphicData uri="http://schemas.openxmlformats.org/drawingml/2006/table">
            <a:tbl>
              <a:tblPr firstRow="1" bandRow="1">
                <a:tableStyleId>{BC89EF96-8CEA-46FF-86C4-4CE0E7609802}</a:tableStyleId>
              </a:tblPr>
              <a:tblGrid>
                <a:gridCol w="4894730">
                  <a:extLst>
                    <a:ext uri="{9D8B030D-6E8A-4147-A177-3AD203B41FA5}">
                      <a16:colId xmlns:a16="http://schemas.microsoft.com/office/drawing/2014/main" val="20000"/>
                    </a:ext>
                  </a:extLst>
                </a:gridCol>
                <a:gridCol w="1452282">
                  <a:extLst>
                    <a:ext uri="{9D8B030D-6E8A-4147-A177-3AD203B41FA5}">
                      <a16:colId xmlns:a16="http://schemas.microsoft.com/office/drawing/2014/main" val="20001"/>
                    </a:ext>
                  </a:extLst>
                </a:gridCol>
              </a:tblGrid>
              <a:tr h="370840">
                <a:tc>
                  <a:txBody>
                    <a:bodyPr/>
                    <a:lstStyle/>
                    <a:p>
                      <a:r>
                        <a:rPr lang="fr-CA" b="0" dirty="0"/>
                        <a:t>Résumé</a:t>
                      </a:r>
                      <a:r>
                        <a:rPr lang="fr-CA" b="0" baseline="0" dirty="0"/>
                        <a:t> des activités</a:t>
                      </a:r>
                      <a:endParaRPr lang="fr-CA" b="0" dirty="0"/>
                    </a:p>
                  </a:txBody>
                  <a:tcPr/>
                </a:tc>
                <a:tc>
                  <a:txBody>
                    <a:bodyPr/>
                    <a:lstStyle/>
                    <a:p>
                      <a:pPr algn="ctr"/>
                      <a:r>
                        <a:rPr lang="fr-CA" b="0" dirty="0"/>
                        <a:t>page 3</a:t>
                      </a:r>
                    </a:p>
                  </a:txBody>
                  <a:tcPr/>
                </a:tc>
                <a:extLst>
                  <a:ext uri="{0D108BD9-81ED-4DB2-BD59-A6C34878D82A}">
                    <a16:rowId xmlns:a16="http://schemas.microsoft.com/office/drawing/2014/main" val="10000"/>
                  </a:ext>
                </a:extLst>
              </a:tr>
              <a:tr h="370840">
                <a:tc>
                  <a:txBody>
                    <a:bodyPr/>
                    <a:lstStyle/>
                    <a:p>
                      <a:r>
                        <a:rPr lang="fr-CA" dirty="0"/>
                        <a:t>Activité 1 : Les couleurs de l’arc-en-ciel</a:t>
                      </a:r>
                    </a:p>
                  </a:txBody>
                  <a:tcPr/>
                </a:tc>
                <a:tc>
                  <a:txBody>
                    <a:bodyPr/>
                    <a:lstStyle/>
                    <a:p>
                      <a:pPr algn="ctr"/>
                      <a:r>
                        <a:rPr lang="fr-CA" dirty="0"/>
                        <a:t>page 4</a:t>
                      </a:r>
                    </a:p>
                  </a:txBody>
                  <a:tcPr/>
                </a:tc>
                <a:extLst>
                  <a:ext uri="{0D108BD9-81ED-4DB2-BD59-A6C34878D82A}">
                    <a16:rowId xmlns:a16="http://schemas.microsoft.com/office/drawing/2014/main" val="10001"/>
                  </a:ext>
                </a:extLst>
              </a:tr>
              <a:tr h="370840">
                <a:tc>
                  <a:txBody>
                    <a:bodyPr/>
                    <a:lstStyle/>
                    <a:p>
                      <a:r>
                        <a:rPr lang="fr-CA" dirty="0"/>
                        <a:t>Activité 2 : Faire et défaire des arcs-en-ciel</a:t>
                      </a:r>
                    </a:p>
                  </a:txBody>
                  <a:tcPr/>
                </a:tc>
                <a:tc>
                  <a:txBody>
                    <a:bodyPr/>
                    <a:lstStyle/>
                    <a:p>
                      <a:pPr algn="ctr"/>
                      <a:r>
                        <a:rPr lang="fr-CA" b="0" dirty="0"/>
                        <a:t>page 6</a:t>
                      </a:r>
                    </a:p>
                  </a:txBody>
                  <a:tcPr/>
                </a:tc>
                <a:extLst>
                  <a:ext uri="{0D108BD9-81ED-4DB2-BD59-A6C34878D82A}">
                    <a16:rowId xmlns:a16="http://schemas.microsoft.com/office/drawing/2014/main" val="10002"/>
                  </a:ext>
                </a:extLst>
              </a:tr>
              <a:tr h="370840">
                <a:tc>
                  <a:txBody>
                    <a:bodyPr/>
                    <a:lstStyle/>
                    <a:p>
                      <a:r>
                        <a:rPr lang="fr-CA" dirty="0"/>
                        <a:t>Supplément artistique : Le mélange des couleurs</a:t>
                      </a:r>
                    </a:p>
                  </a:txBody>
                  <a:tcPr/>
                </a:tc>
                <a:tc>
                  <a:txBody>
                    <a:bodyPr/>
                    <a:lstStyle/>
                    <a:p>
                      <a:pPr algn="ctr"/>
                      <a:r>
                        <a:rPr lang="fr-CA" dirty="0"/>
                        <a:t>page 8</a:t>
                      </a:r>
                    </a:p>
                  </a:txBody>
                  <a:tcPr/>
                </a:tc>
                <a:extLst>
                  <a:ext uri="{0D108BD9-81ED-4DB2-BD59-A6C34878D82A}">
                    <a16:rowId xmlns:a16="http://schemas.microsoft.com/office/drawing/2014/main" val="10003"/>
                  </a:ext>
                </a:extLst>
              </a:tr>
              <a:tr h="370840">
                <a:tc>
                  <a:txBody>
                    <a:bodyPr/>
                    <a:lstStyle/>
                    <a:p>
                      <a:r>
                        <a:rPr lang="fr-CA" dirty="0"/>
                        <a:t>Fondements théoriques</a:t>
                      </a:r>
                    </a:p>
                  </a:txBody>
                  <a:tcPr/>
                </a:tc>
                <a:tc>
                  <a:txBody>
                    <a:bodyPr/>
                    <a:lstStyle/>
                    <a:p>
                      <a:pPr algn="ctr"/>
                      <a:r>
                        <a:rPr lang="fr-CA" b="0" dirty="0"/>
                        <a:t>page 10</a:t>
                      </a:r>
                    </a:p>
                  </a:txBody>
                  <a:tcPr/>
                </a:tc>
                <a:extLst>
                  <a:ext uri="{0D108BD9-81ED-4DB2-BD59-A6C34878D82A}">
                    <a16:rowId xmlns:a16="http://schemas.microsoft.com/office/drawing/2014/main" val="10004"/>
                  </a:ext>
                </a:extLst>
              </a:tr>
              <a:tr h="370840">
                <a:tc>
                  <a:txBody>
                    <a:bodyPr/>
                    <a:lstStyle/>
                    <a:p>
                      <a:r>
                        <a:rPr lang="fr-CA" dirty="0"/>
                        <a:t>Pièces jointes</a:t>
                      </a:r>
                    </a:p>
                  </a:txBody>
                  <a:tcPr/>
                </a:tc>
                <a:tc>
                  <a:txBody>
                    <a:bodyPr/>
                    <a:lstStyle/>
                    <a:p>
                      <a:pPr algn="ctr"/>
                      <a:r>
                        <a:rPr lang="fr-CA" dirty="0"/>
                        <a:t>page 12</a:t>
                      </a:r>
                    </a:p>
                  </a:txBody>
                  <a:tcPr/>
                </a:tc>
                <a:extLst>
                  <a:ext uri="{0D108BD9-81ED-4DB2-BD59-A6C34878D82A}">
                    <a16:rowId xmlns:a16="http://schemas.microsoft.com/office/drawing/2014/main" val="10005"/>
                  </a:ext>
                </a:extLst>
              </a:tr>
            </a:tbl>
          </a:graphicData>
        </a:graphic>
      </p:graphicFrame>
      <p:sp>
        <p:nvSpPr>
          <p:cNvPr id="3" name="TextBox 1">
            <a:extLst>
              <a:ext uri="{FF2B5EF4-FFF2-40B4-BE49-F238E27FC236}">
                <a16:creationId xmlns:a16="http://schemas.microsoft.com/office/drawing/2014/main" id="{78BC53F4-F5B7-DE57-F912-87E785B363AE}"/>
              </a:ext>
            </a:extLst>
          </p:cNvPr>
          <p:cNvSpPr txBox="1"/>
          <p:nvPr>
            <p:custDataLst>
              <p:tags r:id="rId4"/>
            </p:custDataLst>
          </p:nvPr>
        </p:nvSpPr>
        <p:spPr>
          <a:xfrm>
            <a:off x="473004" y="8371764"/>
            <a:ext cx="3670099" cy="400110"/>
          </a:xfrm>
          <a:prstGeom prst="rect">
            <a:avLst/>
          </a:prstGeom>
          <a:noFill/>
        </p:spPr>
        <p:txBody>
          <a:bodyPr wrap="square" rtlCol="0">
            <a:spAutoFit/>
          </a:bodyPr>
          <a:lstStyle/>
          <a:p>
            <a:r>
              <a:rPr lang="en-US" sz="1000" dirty="0" err="1">
                <a:latin typeface="Times New Roman" pitchFamily="18" charset="0"/>
              </a:rPr>
              <a:t>Adapté</a:t>
            </a:r>
            <a:r>
              <a:rPr lang="en-US" sz="1000" dirty="0">
                <a:latin typeface="Times New Roman" pitchFamily="18" charset="0"/>
              </a:rPr>
              <a:t> du Club des </a:t>
            </a:r>
            <a:r>
              <a:rPr lang="en-US" sz="1000" dirty="0" err="1">
                <a:latin typeface="Times New Roman" pitchFamily="18" charset="0"/>
              </a:rPr>
              <a:t>Débrouillards</a:t>
            </a:r>
            <a:r>
              <a:rPr lang="en-US" sz="1000" dirty="0">
                <a:latin typeface="Times New Roman" pitchFamily="18" charset="0"/>
              </a:rPr>
              <a:t> par Guillaume Campeau-Vallée et Sylvain Beauchamp</a:t>
            </a:r>
          </a:p>
        </p:txBody>
      </p:sp>
      <p:pic>
        <p:nvPicPr>
          <p:cNvPr id="6" name="Image 5" descr="Une image contenant arc-en-ciel, Caractère coloré&#10;&#10;Description générée automatiquement">
            <a:extLst>
              <a:ext uri="{FF2B5EF4-FFF2-40B4-BE49-F238E27FC236}">
                <a16:creationId xmlns:a16="http://schemas.microsoft.com/office/drawing/2014/main" id="{223574EF-0498-FEC8-0730-42BD2F84132C}"/>
              </a:ext>
            </a:extLst>
          </p:cNvPr>
          <p:cNvPicPr>
            <a:picLocks noChangeAspect="1"/>
          </p:cNvPicPr>
          <p:nvPr/>
        </p:nvPicPr>
        <p:blipFill>
          <a:blip r:embed="rId6"/>
          <a:stretch>
            <a:fillRect/>
          </a:stretch>
        </p:blipFill>
        <p:spPr>
          <a:xfrm>
            <a:off x="4369915" y="505748"/>
            <a:ext cx="2542252" cy="2542252"/>
          </a:xfrm>
          <a:prstGeom prst="rect">
            <a:avLst/>
          </a:prstGeom>
        </p:spPr>
      </p:pic>
    </p:spTree>
    <p:extLst>
      <p:ext uri="{BB962C8B-B14F-4D97-AF65-F5344CB8AC3E}">
        <p14:creationId xmlns:p14="http://schemas.microsoft.com/office/powerpoint/2010/main" val="1673873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03279" y="353277"/>
            <a:ext cx="4625596" cy="871396"/>
          </a:xfrm>
        </p:spPr>
        <p:txBody>
          <a:bodyPr/>
          <a:lstStyle/>
          <a:p>
            <a:pPr algn="l"/>
            <a:r>
              <a:rPr lang="en-US" sz="4000" dirty="0"/>
              <a:t>Résumé des </a:t>
            </a:r>
            <a:r>
              <a:rPr lang="en-US" sz="4000" dirty="0" err="1"/>
              <a:t>activités</a:t>
            </a:r>
            <a:endParaRPr lang="en-US" sz="4000" dirty="0"/>
          </a:p>
        </p:txBody>
      </p:sp>
      <p:sp>
        <p:nvSpPr>
          <p:cNvPr id="2" name="Espace réservé du numéro de diapositive 1"/>
          <p:cNvSpPr>
            <a:spLocks noGrp="1"/>
          </p:cNvSpPr>
          <p:nvPr>
            <p:ph type="sldNum" sz="quarter" idx="12"/>
            <p:custDataLst>
              <p:tags r:id="rId2"/>
            </p:custDataLst>
          </p:nvPr>
        </p:nvSpPr>
        <p:spPr/>
        <p:txBody>
          <a:bodyPr/>
          <a:lstStyle/>
          <a:p>
            <a:fld id="{027FB875-5C85-AB42-9DC5-178568A424B8}" type="slidenum">
              <a:rPr lang="en-US" smtClean="0"/>
              <a:pPr/>
              <a:t>3</a:t>
            </a:fld>
            <a:endParaRPr lang="en-US"/>
          </a:p>
        </p:txBody>
      </p:sp>
      <p:graphicFrame>
        <p:nvGraphicFramePr>
          <p:cNvPr id="3" name="Tableau 2"/>
          <p:cNvGraphicFramePr>
            <a:graphicFrameLocks noGrp="1"/>
          </p:cNvGraphicFramePr>
          <p:nvPr>
            <p:custDataLst>
              <p:tags r:id="rId3"/>
            </p:custDataLst>
            <p:extLst>
              <p:ext uri="{D42A27DB-BD31-4B8C-83A1-F6EECF244321}">
                <p14:modId xmlns:p14="http://schemas.microsoft.com/office/powerpoint/2010/main" val="1286647328"/>
              </p:ext>
            </p:extLst>
          </p:nvPr>
        </p:nvGraphicFramePr>
        <p:xfrm>
          <a:off x="103279" y="1655633"/>
          <a:ext cx="6690695" cy="5742800"/>
        </p:xfrm>
        <a:graphic>
          <a:graphicData uri="http://schemas.openxmlformats.org/drawingml/2006/table">
            <a:tbl>
              <a:tblPr firstRow="1" bandRow="1">
                <a:tableStyleId>{5C22544A-7EE6-4342-B048-85BDC9FD1C3A}</a:tableStyleId>
              </a:tblPr>
              <a:tblGrid>
                <a:gridCol w="1718538">
                  <a:extLst>
                    <a:ext uri="{9D8B030D-6E8A-4147-A177-3AD203B41FA5}">
                      <a16:colId xmlns:a16="http://schemas.microsoft.com/office/drawing/2014/main" val="20000"/>
                    </a:ext>
                  </a:extLst>
                </a:gridCol>
                <a:gridCol w="3718672">
                  <a:extLst>
                    <a:ext uri="{9D8B030D-6E8A-4147-A177-3AD203B41FA5}">
                      <a16:colId xmlns:a16="http://schemas.microsoft.com/office/drawing/2014/main" val="20001"/>
                    </a:ext>
                  </a:extLst>
                </a:gridCol>
                <a:gridCol w="1253485">
                  <a:extLst>
                    <a:ext uri="{9D8B030D-6E8A-4147-A177-3AD203B41FA5}">
                      <a16:colId xmlns:a16="http://schemas.microsoft.com/office/drawing/2014/main" val="20002"/>
                    </a:ext>
                  </a:extLst>
                </a:gridCol>
              </a:tblGrid>
              <a:tr h="378320">
                <a:tc>
                  <a:txBody>
                    <a:bodyPr/>
                    <a:lstStyle/>
                    <a:p>
                      <a:pPr algn="ctr"/>
                      <a:r>
                        <a:rPr lang="fr-CA" dirty="0"/>
                        <a:t>Nom</a:t>
                      </a:r>
                    </a:p>
                  </a:txBody>
                  <a:tcPr/>
                </a:tc>
                <a:tc>
                  <a:txBody>
                    <a:bodyPr/>
                    <a:lstStyle/>
                    <a:p>
                      <a:pPr algn="ctr"/>
                      <a:r>
                        <a:rPr lang="fr-CA" dirty="0"/>
                        <a:t>Description</a:t>
                      </a:r>
                    </a:p>
                  </a:txBody>
                  <a:tcPr/>
                </a:tc>
                <a:tc>
                  <a:txBody>
                    <a:bodyPr/>
                    <a:lstStyle/>
                    <a:p>
                      <a:pPr algn="ctr"/>
                      <a:r>
                        <a:rPr lang="fr-CA" dirty="0"/>
                        <a:t>Durée</a:t>
                      </a:r>
                    </a:p>
                  </a:txBody>
                  <a:tcPr/>
                </a:tc>
                <a:extLst>
                  <a:ext uri="{0D108BD9-81ED-4DB2-BD59-A6C34878D82A}">
                    <a16:rowId xmlns:a16="http://schemas.microsoft.com/office/drawing/2014/main" val="10000"/>
                  </a:ext>
                </a:extLst>
              </a:tr>
              <a:tr h="370840">
                <a:tc gridSpan="3">
                  <a:txBody>
                    <a:bodyPr/>
                    <a:lstStyle/>
                    <a:p>
                      <a:pPr algn="ctr"/>
                      <a:r>
                        <a:rPr lang="fr-CA" sz="1400" b="1" dirty="0"/>
                        <a:t>Activité 1 : La lumière et les arcs-en-ciel</a:t>
                      </a:r>
                    </a:p>
                  </a:txBody>
                  <a:tcPr anchor="ctr"/>
                </a:tc>
                <a:tc hMerge="1">
                  <a:txBody>
                    <a:bodyPr/>
                    <a:lstStyle/>
                    <a:p>
                      <a:endParaRPr lang="fr-CA"/>
                    </a:p>
                  </a:txBody>
                  <a:tcPr/>
                </a:tc>
                <a:tc hMerge="1">
                  <a:txBody>
                    <a:bodyPr/>
                    <a:lstStyle/>
                    <a:p>
                      <a:endParaRPr lang="fr-CA" sz="1200" dirty="0"/>
                    </a:p>
                  </a:txBody>
                  <a:tcPr/>
                </a:tc>
                <a:extLst>
                  <a:ext uri="{0D108BD9-81ED-4DB2-BD59-A6C34878D82A}">
                    <a16:rowId xmlns:a16="http://schemas.microsoft.com/office/drawing/2014/main" val="10001"/>
                  </a:ext>
                </a:extLst>
              </a:tr>
              <a:tr h="370840">
                <a:tc>
                  <a:txBody>
                    <a:bodyPr/>
                    <a:lstStyle/>
                    <a:p>
                      <a:r>
                        <a:rPr lang="fr-CA" sz="1200" dirty="0"/>
                        <a:t>Amorce</a:t>
                      </a:r>
                    </a:p>
                  </a:txBody>
                  <a:tcPr anchor="ctr"/>
                </a:tc>
                <a:tc>
                  <a:txBody>
                    <a:bodyPr/>
                    <a:lstStyle/>
                    <a:p>
                      <a:r>
                        <a:rPr lang="fr-CA" sz="1200" dirty="0"/>
                        <a:t>Discussion</a:t>
                      </a:r>
                      <a:r>
                        <a:rPr lang="fr-CA" sz="1200" baseline="0" dirty="0"/>
                        <a:t> sur les arcs-en-ciel</a:t>
                      </a:r>
                      <a:endParaRPr lang="fr-CA" sz="1200" dirty="0"/>
                    </a:p>
                  </a:txBody>
                  <a:tcPr anchor="ctr"/>
                </a:tc>
                <a:tc>
                  <a:txBody>
                    <a:bodyPr/>
                    <a:lstStyle/>
                    <a:p>
                      <a:r>
                        <a:rPr lang="fr-CA" sz="1200" dirty="0"/>
                        <a:t>10-15 minutes</a:t>
                      </a:r>
                    </a:p>
                  </a:txBody>
                  <a:tcPr anchor="ctr"/>
                </a:tc>
                <a:extLst>
                  <a:ext uri="{0D108BD9-81ED-4DB2-BD59-A6C34878D82A}">
                    <a16:rowId xmlns:a16="http://schemas.microsoft.com/office/drawing/2014/main" val="10002"/>
                  </a:ext>
                </a:extLst>
              </a:tr>
              <a:tr h="370840">
                <a:tc>
                  <a:txBody>
                    <a:bodyPr/>
                    <a:lstStyle/>
                    <a:p>
                      <a:r>
                        <a:rPr lang="fr-CA" sz="1200" dirty="0"/>
                        <a:t>Lunettes de réfraction</a:t>
                      </a:r>
                    </a:p>
                  </a:txBody>
                  <a:tcPr anchor="ctr"/>
                </a:tc>
                <a:tc>
                  <a:txBody>
                    <a:bodyPr/>
                    <a:lstStyle/>
                    <a:p>
                      <a:r>
                        <a:rPr lang="fr-CA" sz="1200" dirty="0"/>
                        <a:t>Observation d’arcs-en-ciel</a:t>
                      </a:r>
                      <a:r>
                        <a:rPr lang="fr-CA" sz="1200" baseline="0" dirty="0"/>
                        <a:t> avec les lunettes de réfraction</a:t>
                      </a:r>
                      <a:endParaRPr lang="fr-CA" sz="1200" dirty="0"/>
                    </a:p>
                  </a:txBody>
                  <a:tcPr anchor="ctr"/>
                </a:tc>
                <a:tc>
                  <a:txBody>
                    <a:bodyPr/>
                    <a:lstStyle/>
                    <a:p>
                      <a:r>
                        <a:rPr lang="fr-CA" sz="1200" dirty="0"/>
                        <a:t>10-15 minutes</a:t>
                      </a:r>
                    </a:p>
                  </a:txBody>
                  <a:tcPr anchor="ctr"/>
                </a:tc>
                <a:extLst>
                  <a:ext uri="{0D108BD9-81ED-4DB2-BD59-A6C34878D82A}">
                    <a16:rowId xmlns:a16="http://schemas.microsoft.com/office/drawing/2014/main" val="10003"/>
                  </a:ext>
                </a:extLst>
              </a:tr>
              <a:tr h="370840">
                <a:tc>
                  <a:txBody>
                    <a:bodyPr/>
                    <a:lstStyle/>
                    <a:p>
                      <a:r>
                        <a:rPr lang="fr-CA" sz="1200" dirty="0"/>
                        <a:t>Cartons de couleur</a:t>
                      </a:r>
                    </a:p>
                  </a:txBody>
                  <a:tcPr anchor="ctr"/>
                </a:tc>
                <a:tc>
                  <a:txBody>
                    <a:bodyPr/>
                    <a:lstStyle/>
                    <a:p>
                      <a:r>
                        <a:rPr lang="fr-CA" sz="1200" dirty="0"/>
                        <a:t>Exploration des couleurs de l’arc-en-ciel et de leur ordre</a:t>
                      </a:r>
                    </a:p>
                  </a:txBody>
                  <a:tcPr anchor="ctr"/>
                </a:tc>
                <a:tc>
                  <a:txBody>
                    <a:bodyPr/>
                    <a:lstStyle/>
                    <a:p>
                      <a:r>
                        <a:rPr lang="fr-CA" sz="1200" dirty="0"/>
                        <a:t>30-35 minutes</a:t>
                      </a:r>
                    </a:p>
                  </a:txBody>
                  <a:tcPr anchor="ctr"/>
                </a:tc>
                <a:extLst>
                  <a:ext uri="{0D108BD9-81ED-4DB2-BD59-A6C34878D82A}">
                    <a16:rowId xmlns:a16="http://schemas.microsoft.com/office/drawing/2014/main" val="10004"/>
                  </a:ext>
                </a:extLst>
              </a:tr>
              <a:tr h="370840">
                <a:tc gridSpan="3">
                  <a:txBody>
                    <a:bodyPr/>
                    <a:lstStyle/>
                    <a:p>
                      <a:pPr algn="ctr"/>
                      <a:r>
                        <a:rPr lang="fr-CA" sz="1400" b="1" dirty="0"/>
                        <a:t>Activité 2 : Faire et défaire des arcs-en-ciel</a:t>
                      </a:r>
                    </a:p>
                  </a:txBody>
                  <a:tcPr anchor="ctr"/>
                </a:tc>
                <a:tc hMerge="1">
                  <a:txBody>
                    <a:bodyPr/>
                    <a:lstStyle/>
                    <a:p>
                      <a:endParaRPr lang="fr-CA"/>
                    </a:p>
                  </a:txBody>
                  <a:tcPr/>
                </a:tc>
                <a:tc hMerge="1">
                  <a:txBody>
                    <a:bodyPr/>
                    <a:lstStyle/>
                    <a:p>
                      <a:endParaRPr lang="fr-CA" sz="1200" dirty="0"/>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t>Amorce</a:t>
                      </a:r>
                    </a:p>
                  </a:txBody>
                  <a:tcPr anchor="ctr"/>
                </a:tc>
                <a:tc>
                  <a:txBody>
                    <a:bodyPr/>
                    <a:lstStyle/>
                    <a:p>
                      <a:r>
                        <a:rPr lang="fr-CA" sz="1200" dirty="0"/>
                        <a:t>Retour sur la première activité</a:t>
                      </a:r>
                    </a:p>
                  </a:txBody>
                  <a:tcPr anchor="ctr"/>
                </a:tc>
                <a:tc>
                  <a:txBody>
                    <a:bodyPr/>
                    <a:lstStyle/>
                    <a:p>
                      <a:r>
                        <a:rPr lang="fr-CA" sz="1200" dirty="0"/>
                        <a:t>5-10 minutes</a:t>
                      </a:r>
                    </a:p>
                  </a:txBody>
                  <a:tcPr anchor="ctr"/>
                </a:tc>
                <a:extLst>
                  <a:ext uri="{0D108BD9-81ED-4DB2-BD59-A6C34878D82A}">
                    <a16:rowId xmlns:a16="http://schemas.microsoft.com/office/drawing/2014/main" val="10006"/>
                  </a:ext>
                </a:extLst>
              </a:tr>
              <a:tr h="370840">
                <a:tc>
                  <a:txBody>
                    <a:bodyPr/>
                    <a:lstStyle/>
                    <a:p>
                      <a:r>
                        <a:rPr lang="fr-CA" sz="1200" dirty="0"/>
                        <a:t>CD</a:t>
                      </a:r>
                      <a:r>
                        <a:rPr lang="fr-CA" sz="1200" baseline="0" dirty="0"/>
                        <a:t> et lampes de poches</a:t>
                      </a:r>
                      <a:endParaRPr lang="fr-CA" sz="1200" dirty="0"/>
                    </a:p>
                  </a:txBody>
                  <a:tcPr anchor="ctr"/>
                </a:tc>
                <a:tc>
                  <a:txBody>
                    <a:bodyPr/>
                    <a:lstStyle/>
                    <a:p>
                      <a:r>
                        <a:rPr lang="fr-CA" sz="1200" dirty="0"/>
                        <a:t>Réfraction de la lumière avec CD et lampes de poche</a:t>
                      </a:r>
                    </a:p>
                  </a:txBody>
                  <a:tcPr anchor="ctr"/>
                </a:tc>
                <a:tc>
                  <a:txBody>
                    <a:bodyPr/>
                    <a:lstStyle/>
                    <a:p>
                      <a:r>
                        <a:rPr lang="fr-CA" sz="1200" dirty="0"/>
                        <a:t>10-15 minutes</a:t>
                      </a:r>
                    </a:p>
                  </a:txBody>
                  <a:tcPr anchor="ctr"/>
                </a:tc>
                <a:extLst>
                  <a:ext uri="{0D108BD9-81ED-4DB2-BD59-A6C34878D82A}">
                    <a16:rowId xmlns:a16="http://schemas.microsoft.com/office/drawing/2014/main" val="10007"/>
                  </a:ext>
                </a:extLst>
              </a:tr>
              <a:tr h="370840">
                <a:tc>
                  <a:txBody>
                    <a:bodyPr/>
                    <a:lstStyle/>
                    <a:p>
                      <a:r>
                        <a:rPr lang="fr-CA" sz="1200" dirty="0"/>
                        <a:t>Les bulles de savon</a:t>
                      </a:r>
                    </a:p>
                  </a:txBody>
                  <a:tcPr anchor="ctr"/>
                </a:tc>
                <a:tc>
                  <a:txBody>
                    <a:bodyPr/>
                    <a:lstStyle/>
                    <a:p>
                      <a:r>
                        <a:rPr lang="fr-CA" sz="1200" dirty="0"/>
                        <a:t>Réfraction de la lumière avec bulles de savon</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t>10-15 minutes</a:t>
                      </a:r>
                    </a:p>
                  </a:txBody>
                  <a:tcPr anchor="ctr"/>
                </a:tc>
                <a:extLst>
                  <a:ext uri="{0D108BD9-81ED-4DB2-BD59-A6C34878D82A}">
                    <a16:rowId xmlns:a16="http://schemas.microsoft.com/office/drawing/2014/main" val="10008"/>
                  </a:ext>
                </a:extLst>
              </a:tr>
              <a:tr h="370840">
                <a:tc>
                  <a:txBody>
                    <a:bodyPr/>
                    <a:lstStyle/>
                    <a:p>
                      <a:r>
                        <a:rPr lang="fr-CA" sz="1200" dirty="0"/>
                        <a:t>Rétroprojecteur</a:t>
                      </a:r>
                    </a:p>
                  </a:txBody>
                  <a:tcPr anchor="ctr"/>
                </a:tc>
                <a:tc>
                  <a:txBody>
                    <a:bodyPr/>
                    <a:lstStyle/>
                    <a:p>
                      <a:r>
                        <a:rPr lang="fr-CA" sz="1200" dirty="0"/>
                        <a:t>Réfraction de la lumière avec rétroprojecteur</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t>10-15 minutes</a:t>
                      </a:r>
                    </a:p>
                  </a:txBody>
                  <a:tcPr anchor="ctr"/>
                </a:tc>
                <a:extLst>
                  <a:ext uri="{0D108BD9-81ED-4DB2-BD59-A6C34878D82A}">
                    <a16:rowId xmlns:a16="http://schemas.microsoft.com/office/drawing/2014/main" val="10009"/>
                  </a:ext>
                </a:extLst>
              </a:tr>
              <a:tr h="370840">
                <a:tc>
                  <a:txBody>
                    <a:bodyPr/>
                    <a:lstStyle/>
                    <a:p>
                      <a:r>
                        <a:rPr lang="fr-CA" sz="1200" dirty="0"/>
                        <a:t>Recomposition</a:t>
                      </a:r>
                    </a:p>
                  </a:txBody>
                  <a:tcPr anchor="ctr"/>
                </a:tc>
                <a:tc>
                  <a:txBody>
                    <a:bodyPr/>
                    <a:lstStyle/>
                    <a:p>
                      <a:r>
                        <a:rPr lang="fr-CA" sz="1200" dirty="0"/>
                        <a:t>Démonstration avec ventilo et cercle chromatique</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a:t>5-10 minutes</a:t>
                      </a:r>
                    </a:p>
                  </a:txBody>
                  <a:tcPr anchor="ctr"/>
                </a:tc>
                <a:extLst>
                  <a:ext uri="{0D108BD9-81ED-4DB2-BD59-A6C34878D82A}">
                    <a16:rowId xmlns:a16="http://schemas.microsoft.com/office/drawing/2014/main" val="10010"/>
                  </a:ext>
                </a:extLst>
              </a:tr>
              <a:tr h="370840">
                <a:tc gridSpan="3">
                  <a:txBody>
                    <a:bodyPr/>
                    <a:lstStyle/>
                    <a:p>
                      <a:pPr algn="ctr"/>
                      <a:r>
                        <a:rPr lang="fr-CA" sz="1400" b="1" dirty="0"/>
                        <a:t>Supplément artistique : Les couleurs </a:t>
                      </a:r>
                      <a:r>
                        <a:rPr lang="fr-CA" sz="1400" b="1"/>
                        <a:t>en peinture</a:t>
                      </a:r>
                      <a:endParaRPr lang="fr-CA" sz="1400" b="1" dirty="0"/>
                    </a:p>
                  </a:txBody>
                  <a:tcPr anchor="ctr"/>
                </a:tc>
                <a:tc hMerge="1">
                  <a:txBody>
                    <a:bodyPr/>
                    <a:lstStyle/>
                    <a:p>
                      <a:endParaRPr lang="fr-CA"/>
                    </a:p>
                  </a:txBody>
                  <a:tcPr/>
                </a:tc>
                <a:tc hMerge="1">
                  <a:txBody>
                    <a:bodyPr/>
                    <a:lstStyle/>
                    <a:p>
                      <a:endParaRPr lang="fr-CA" sz="1200" dirty="0"/>
                    </a:p>
                  </a:txBody>
                  <a:tcPr/>
                </a:tc>
                <a:extLst>
                  <a:ext uri="{0D108BD9-81ED-4DB2-BD59-A6C34878D82A}">
                    <a16:rowId xmlns:a16="http://schemas.microsoft.com/office/drawing/2014/main" val="10011"/>
                  </a:ext>
                </a:extLst>
              </a:tr>
              <a:tr h="370840">
                <a:tc>
                  <a:txBody>
                    <a:bodyPr/>
                    <a:lstStyle/>
                    <a:p>
                      <a:r>
                        <a:rPr lang="fr-CA" sz="1200" dirty="0"/>
                        <a:t>Amorce</a:t>
                      </a:r>
                    </a:p>
                  </a:txBody>
                  <a:tcPr anchor="ctr"/>
                </a:tc>
                <a:tc>
                  <a:txBody>
                    <a:bodyPr/>
                    <a:lstStyle/>
                    <a:p>
                      <a:r>
                        <a:rPr lang="fr-CA" sz="1200" dirty="0"/>
                        <a:t>Couleurs optiques VS couleurs artistiques</a:t>
                      </a:r>
                    </a:p>
                  </a:txBody>
                  <a:tcPr anchor="ctr"/>
                </a:tc>
                <a:tc>
                  <a:txBody>
                    <a:bodyPr/>
                    <a:lstStyle/>
                    <a:p>
                      <a:r>
                        <a:rPr lang="fr-CA" sz="1200" dirty="0"/>
                        <a:t>10-15 minutes</a:t>
                      </a:r>
                    </a:p>
                  </a:txBody>
                  <a:tcPr anchor="ctr"/>
                </a:tc>
                <a:extLst>
                  <a:ext uri="{0D108BD9-81ED-4DB2-BD59-A6C34878D82A}">
                    <a16:rowId xmlns:a16="http://schemas.microsoft.com/office/drawing/2014/main" val="10012"/>
                  </a:ext>
                </a:extLst>
              </a:tr>
              <a:tr h="370840">
                <a:tc>
                  <a:txBody>
                    <a:bodyPr/>
                    <a:lstStyle/>
                    <a:p>
                      <a:r>
                        <a:rPr lang="fr-CA" sz="1200" dirty="0"/>
                        <a:t>Les acétates de couleur</a:t>
                      </a:r>
                    </a:p>
                  </a:txBody>
                  <a:tcPr anchor="ctr"/>
                </a:tc>
                <a:tc>
                  <a:txBody>
                    <a:bodyPr/>
                    <a:lstStyle/>
                    <a:p>
                      <a:r>
                        <a:rPr lang="fr-CA" sz="1200" dirty="0"/>
                        <a:t>Exploration des couleurs primaires et secondaires avec acétates</a:t>
                      </a:r>
                    </a:p>
                  </a:txBody>
                  <a:tcPr anchor="ctr"/>
                </a:tc>
                <a:tc>
                  <a:txBody>
                    <a:bodyPr/>
                    <a:lstStyle/>
                    <a:p>
                      <a:r>
                        <a:rPr lang="fr-CA" sz="1200" dirty="0"/>
                        <a:t>10-15 minutes</a:t>
                      </a:r>
                    </a:p>
                  </a:txBody>
                  <a:tcPr anchor="ctr"/>
                </a:tc>
                <a:extLst>
                  <a:ext uri="{0D108BD9-81ED-4DB2-BD59-A6C34878D82A}">
                    <a16:rowId xmlns:a16="http://schemas.microsoft.com/office/drawing/2014/main" val="10013"/>
                  </a:ext>
                </a:extLst>
              </a:tr>
              <a:tr h="370840">
                <a:tc>
                  <a:txBody>
                    <a:bodyPr/>
                    <a:lstStyle/>
                    <a:p>
                      <a:r>
                        <a:rPr lang="fr-CA" sz="1200" dirty="0"/>
                        <a:t>Colorant dans le lait</a:t>
                      </a:r>
                    </a:p>
                  </a:txBody>
                  <a:tcPr anchor="ctr"/>
                </a:tc>
                <a:tc>
                  <a:txBody>
                    <a:bodyPr/>
                    <a:lstStyle/>
                    <a:p>
                      <a:r>
                        <a:rPr lang="fr-CA" sz="1200" dirty="0"/>
                        <a:t>Exploration des couleurs primaires et secondaire avec colorant</a:t>
                      </a:r>
                    </a:p>
                  </a:txBody>
                  <a:tcPr anchor="ctr"/>
                </a:tc>
                <a:tc>
                  <a:txBody>
                    <a:bodyPr/>
                    <a:lstStyle/>
                    <a:p>
                      <a:r>
                        <a:rPr lang="fr-CA" sz="1200" dirty="0"/>
                        <a:t>15-20 minutes</a:t>
                      </a:r>
                    </a:p>
                  </a:txBody>
                  <a:tcPr anchor="ct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4232194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74031" y="0"/>
            <a:ext cx="1464269" cy="694440"/>
          </a:xfrm>
        </p:spPr>
        <p:txBody>
          <a:bodyPr/>
          <a:lstStyle/>
          <a:p>
            <a:pPr algn="l"/>
            <a:r>
              <a:rPr lang="en-US" sz="3000" i="1" dirty="0" err="1"/>
              <a:t>Activité</a:t>
            </a:r>
            <a:endParaRPr lang="en-US" sz="3000" i="1" dirty="0"/>
          </a:p>
        </p:txBody>
      </p:sp>
      <p:sp>
        <p:nvSpPr>
          <p:cNvPr id="2" name="Espace réservé du numéro de diapositive 1"/>
          <p:cNvSpPr>
            <a:spLocks noGrp="1"/>
          </p:cNvSpPr>
          <p:nvPr>
            <p:ph type="sldNum" sz="quarter" idx="12"/>
            <p:custDataLst>
              <p:tags r:id="rId2"/>
            </p:custDataLst>
          </p:nvPr>
        </p:nvSpPr>
        <p:spPr/>
        <p:txBody>
          <a:bodyPr/>
          <a:lstStyle/>
          <a:p>
            <a:fld id="{027FB875-5C85-AB42-9DC5-178568A424B8}" type="slidenum">
              <a:rPr lang="en-US" smtClean="0"/>
              <a:pPr/>
              <a:t>4</a:t>
            </a:fld>
            <a:endParaRPr lang="en-US"/>
          </a:p>
        </p:txBody>
      </p:sp>
      <p:sp>
        <p:nvSpPr>
          <p:cNvPr id="12" name="Content Placeholder 4"/>
          <p:cNvSpPr>
            <a:spLocks noGrp="1"/>
          </p:cNvSpPr>
          <p:nvPr>
            <p:ph sz="half" idx="1"/>
            <p:custDataLst>
              <p:tags r:id="rId3"/>
            </p:custDataLst>
          </p:nvPr>
        </p:nvSpPr>
        <p:spPr>
          <a:xfrm>
            <a:off x="2257426" y="2132330"/>
            <a:ext cx="4495908" cy="6840220"/>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
              <a:spcBef>
                <a:spcPts val="600"/>
              </a:spcBef>
              <a:buNone/>
            </a:pPr>
            <a:r>
              <a:rPr lang="fr-CA" sz="1600" i="1" dirty="0">
                <a:latin typeface="Times New Roman" pitchFamily="18" charset="0"/>
              </a:rPr>
              <a:t>Amorce </a:t>
            </a:r>
          </a:p>
          <a:p>
            <a:pPr marL="0" indent="0" algn="just">
              <a:spcBef>
                <a:spcPts val="600"/>
              </a:spcBef>
              <a:buNone/>
            </a:pPr>
            <a:r>
              <a:rPr lang="fr-CA" sz="1000" dirty="0">
                <a:latin typeface="Times New Roman" pitchFamily="18" charset="0"/>
              </a:rPr>
              <a:t>L’activité commence avec une discussion sur les arcs-en-ciel. Demander aux enfants s’ils ont déjà vu un arc-en-ciel. À quel moment voit-on un arc-en-ciel dans la nature ? Est-ce que c’est toujours à </a:t>
            </a:r>
            <a:r>
              <a:rPr lang="fr-CA" sz="1000" i="1" dirty="0">
                <a:latin typeface="Times New Roman" pitchFamily="18" charset="0"/>
              </a:rPr>
              <a:t>l’extérieur</a:t>
            </a:r>
            <a:r>
              <a:rPr lang="fr-CA" sz="1000" dirty="0">
                <a:latin typeface="Times New Roman" pitchFamily="18" charset="0"/>
              </a:rPr>
              <a:t> ? Est-ce qu’ils sont toujours gros ou sont-ils parfois petits ? Est-ce que c’est possible de </a:t>
            </a:r>
            <a:r>
              <a:rPr lang="fr-CA" sz="1000" i="1" dirty="0">
                <a:latin typeface="Times New Roman" pitchFamily="18" charset="0"/>
              </a:rPr>
              <a:t>toucher</a:t>
            </a:r>
            <a:r>
              <a:rPr lang="fr-CA" sz="1000" dirty="0">
                <a:latin typeface="Times New Roman" pitchFamily="18" charset="0"/>
              </a:rPr>
              <a:t> à un arc-en-ciel ? Est-ce qu’on peut se promener </a:t>
            </a:r>
            <a:r>
              <a:rPr lang="fr-CA" sz="1000" i="1" dirty="0">
                <a:latin typeface="Times New Roman" pitchFamily="18" charset="0"/>
              </a:rPr>
              <a:t>dessus</a:t>
            </a:r>
            <a:r>
              <a:rPr lang="fr-CA" sz="1000" dirty="0">
                <a:latin typeface="Times New Roman" pitchFamily="18" charset="0"/>
              </a:rPr>
              <a:t> ? Est-ce qu’il y a quelque chose au </a:t>
            </a:r>
            <a:r>
              <a:rPr lang="fr-CA" sz="1000" i="1" dirty="0">
                <a:latin typeface="Times New Roman" pitchFamily="18" charset="0"/>
              </a:rPr>
              <a:t>bout</a:t>
            </a:r>
            <a:r>
              <a:rPr lang="fr-CA" sz="1000" dirty="0">
                <a:latin typeface="Times New Roman" pitchFamily="18" charset="0"/>
              </a:rPr>
              <a:t> de l’arc-en-ciel ? Qu’est-ce qui crée les arcs-en-ciel ? Pourquoi apparaissent-ils ?</a:t>
            </a:r>
          </a:p>
          <a:p>
            <a:pPr marL="0" indent="0" algn="just">
              <a:spcBef>
                <a:spcPts val="600"/>
              </a:spcBef>
              <a:buNone/>
            </a:pPr>
            <a:r>
              <a:rPr lang="fr-CA" sz="1000" dirty="0">
                <a:latin typeface="Times New Roman" pitchFamily="18" charset="0"/>
              </a:rPr>
              <a:t>Il y a deux choses à retenir ici. D’abord, il faut départager les mythes de la réalité. Avant, quand les humains ne comprenaient pas comment fonctionnent les arcs-en-ciel, nous avons inventé toutes sortes d’histoires à leurs sujets (licornes, lutins, trésors, etc.). Ces histoires sont amusantes, mais ce ne sont que des histoires.</a:t>
            </a:r>
          </a:p>
          <a:p>
            <a:pPr marL="0" indent="0" algn="just">
              <a:spcBef>
                <a:spcPts val="600"/>
              </a:spcBef>
              <a:buNone/>
            </a:pPr>
            <a:r>
              <a:rPr lang="fr-CA" sz="1000" dirty="0">
                <a:latin typeface="Times New Roman" pitchFamily="18" charset="0"/>
              </a:rPr>
              <a:t>Ensuite, au sujet des vrais fondements scientifiques, on ne peut pas aller bien loin. Soulignons seulement que pour former un arc-en-ciel, ça prend :</a:t>
            </a:r>
          </a:p>
          <a:p>
            <a:pPr marL="0" indent="0" algn="just">
              <a:spcBef>
                <a:spcPts val="600"/>
              </a:spcBef>
              <a:buNone/>
            </a:pPr>
            <a:r>
              <a:rPr lang="fr-CA" sz="1000" dirty="0">
                <a:latin typeface="Times New Roman" pitchFamily="18" charset="0"/>
              </a:rPr>
              <a:t>1) de la lumière (une source de lumière vive, par exemple le soleil).</a:t>
            </a:r>
          </a:p>
          <a:p>
            <a:pPr marL="0" indent="0" algn="just">
              <a:spcBef>
                <a:spcPts val="600"/>
              </a:spcBef>
              <a:buNone/>
            </a:pPr>
            <a:r>
              <a:rPr lang="fr-CA" sz="1000" dirty="0">
                <a:latin typeface="Times New Roman" pitchFamily="18" charset="0"/>
              </a:rPr>
              <a:t>2) quelque chose pour « séparer » la lumière (des gouttes de pluie, dans le cas des arcs-en-ciel communs).</a:t>
            </a:r>
          </a:p>
          <a:p>
            <a:pPr marL="0" lvl="0" indent="0" algn="just">
              <a:spcBef>
                <a:spcPts val="600"/>
              </a:spcBef>
              <a:buNone/>
            </a:pPr>
            <a:r>
              <a:rPr lang="fr-CA" sz="1000" b="1" dirty="0">
                <a:solidFill>
                  <a:schemeClr val="tx1"/>
                </a:solidFill>
                <a:latin typeface="Times New Roman" pitchFamily="18" charset="0"/>
              </a:rPr>
              <a:t>Pour tout expliquer aux enfants </a:t>
            </a:r>
            <a:r>
              <a:rPr lang="fr-CA" sz="1000" b="1" dirty="0">
                <a:solidFill>
                  <a:prstClr val="black"/>
                </a:solidFill>
                <a:latin typeface="Times New Roman" panose="02020603050405020304" pitchFamily="18" charset="0"/>
                <a:cs typeface="Times New Roman" panose="02020603050405020304" pitchFamily="18" charset="0"/>
              </a:rPr>
              <a:t>voir l’illustration en p.13. </a:t>
            </a:r>
            <a:r>
              <a:rPr lang="fr-CA" sz="1000" dirty="0">
                <a:solidFill>
                  <a:prstClr val="black"/>
                </a:solidFill>
                <a:latin typeface="Times New Roman" panose="02020603050405020304" pitchFamily="18" charset="0"/>
                <a:cs typeface="Times New Roman" panose="02020603050405020304" pitchFamily="18" charset="0"/>
              </a:rPr>
              <a:t>Elle peut être affichée au TBI ou encore reproduite au tableau, étape par étape, à mesure qu’on donne les explications.</a:t>
            </a:r>
          </a:p>
          <a:p>
            <a:pPr marL="0" indent="0" algn="just">
              <a:spcBef>
                <a:spcPts val="600"/>
              </a:spcBef>
              <a:buNone/>
            </a:pPr>
            <a:r>
              <a:rPr lang="fr-CA" sz="1000" b="1" dirty="0">
                <a:solidFill>
                  <a:prstClr val="black"/>
                </a:solidFill>
                <a:latin typeface="Times New Roman" panose="02020603050405020304" pitchFamily="18" charset="0"/>
                <a:cs typeface="Times New Roman" panose="02020603050405020304" pitchFamily="18" charset="0"/>
              </a:rPr>
              <a:t>(</a:t>
            </a:r>
            <a:r>
              <a:rPr lang="fr-CA" sz="1000" dirty="0">
                <a:solidFill>
                  <a:prstClr val="black"/>
                </a:solidFill>
                <a:latin typeface="Times New Roman" panose="02020603050405020304" pitchFamily="18" charset="0"/>
                <a:cs typeface="Times New Roman" panose="02020603050405020304" pitchFamily="18" charset="0"/>
              </a:rPr>
              <a:t>Pour illustrer la séparation de la lumière, nous pouvons aussi utiliser l’analogie du câble qui est formé de plus petites cordes tressées ensemble</a:t>
            </a:r>
            <a:r>
              <a:rPr lang="fr-CA" sz="1000" dirty="0">
                <a:solidFill>
                  <a:schemeClr val="tx1"/>
                </a:solidFill>
                <a:latin typeface="Times New Roman" pitchFamily="18" charset="0"/>
              </a:rPr>
              <a:t>. Chaque corde représente une couleur tandis que le câble représente un rayon de lumière blanche.)</a:t>
            </a:r>
          </a:p>
          <a:p>
            <a:pPr marL="0" indent="0" algn="just">
              <a:spcBef>
                <a:spcPts val="600"/>
              </a:spcBef>
              <a:buNone/>
            </a:pPr>
            <a:r>
              <a:rPr lang="fr-CA" sz="1000" dirty="0">
                <a:latin typeface="Times New Roman" pitchFamily="18" charset="0"/>
              </a:rPr>
              <a:t>L’eau est capable de séparer la lumière, mais il y a d’autres façons. Les enfants ont peut-être déjà observé le même phénomène causé par de la vitre taillée (fenêtre décorative dans une porte ou pendentif/bijou). Le plastique spécial formant les lentilles des lunettes de réfraction a également cette capacité de décomposer la lumière.</a:t>
            </a:r>
          </a:p>
          <a:p>
            <a:pPr marL="0" indent="0" algn="just">
              <a:spcBef>
                <a:spcPts val="600"/>
              </a:spcBef>
              <a:buNone/>
            </a:pPr>
            <a:r>
              <a:rPr lang="fr-CA" sz="1600" i="1" dirty="0">
                <a:latin typeface="Times New Roman" pitchFamily="18" charset="0"/>
              </a:rPr>
              <a:t>Les lunettes de réfraction</a:t>
            </a:r>
          </a:p>
          <a:p>
            <a:pPr marL="0" indent="0" algn="just">
              <a:spcBef>
                <a:spcPts val="600"/>
              </a:spcBef>
              <a:buNone/>
            </a:pPr>
            <a:r>
              <a:rPr lang="fr-CA" sz="1000" dirty="0">
                <a:latin typeface="Times New Roman" pitchFamily="18" charset="0"/>
              </a:rPr>
              <a:t>Distribuer une paire de lunettes à chaque équipe de 2.</a:t>
            </a:r>
          </a:p>
          <a:p>
            <a:pPr marL="0" indent="0" algn="just">
              <a:spcBef>
                <a:spcPts val="600"/>
              </a:spcBef>
              <a:buFont typeface="Arial" pitchFamily="34" charset="0"/>
              <a:buChar char="•"/>
            </a:pPr>
            <a:r>
              <a:rPr lang="fr-CA" sz="1000" dirty="0">
                <a:latin typeface="Times New Roman" pitchFamily="18" charset="0"/>
              </a:rPr>
              <a:t> À tour de rôle, les enfants pourront mettre les lunettes et explorer le phénomène de la réfraction. Les laisser circuler librement dans la classe, les invitant à regarder les néons au plafond.</a:t>
            </a:r>
          </a:p>
          <a:p>
            <a:pPr marL="0" indent="0" algn="just">
              <a:spcBef>
                <a:spcPts val="600"/>
              </a:spcBef>
              <a:buFont typeface="Arial" pitchFamily="34" charset="0"/>
              <a:buChar char="•"/>
            </a:pPr>
            <a:r>
              <a:rPr lang="fr-CA" sz="1000" dirty="0">
                <a:latin typeface="Times New Roman" pitchFamily="18" charset="0"/>
              </a:rPr>
              <a:t> Après une première expérimentation, utiliser les quelques lampes de poche pour générer des arc-en-ciel plus prononcés. Plusieurs élèves pourront regarder le faisceau d’une même lampe de poche.</a:t>
            </a:r>
          </a:p>
        </p:txBody>
      </p:sp>
      <p:graphicFrame>
        <p:nvGraphicFramePr>
          <p:cNvPr id="16" name="Tableau 15"/>
          <p:cNvGraphicFramePr>
            <a:graphicFrameLocks noGrp="1"/>
          </p:cNvGraphicFramePr>
          <p:nvPr>
            <p:custDataLst>
              <p:tags r:id="rId4"/>
            </p:custDataLst>
            <p:extLst>
              <p:ext uri="{D42A27DB-BD31-4B8C-83A1-F6EECF244321}">
                <p14:modId xmlns:p14="http://schemas.microsoft.com/office/powerpoint/2010/main" val="1463459950"/>
              </p:ext>
            </p:extLst>
          </p:nvPr>
        </p:nvGraphicFramePr>
        <p:xfrm>
          <a:off x="92503" y="1538575"/>
          <a:ext cx="2028118" cy="386050"/>
        </p:xfrm>
        <a:graphic>
          <a:graphicData uri="http://schemas.openxmlformats.org/drawingml/2006/table">
            <a:tbl>
              <a:tblPr firstRow="1" bandRow="1">
                <a:tableStyleId>{69CF1AB2-1976-4502-BF36-3FF5EA218861}</a:tableStyleId>
              </a:tblPr>
              <a:tblGrid>
                <a:gridCol w="2028118">
                  <a:extLst>
                    <a:ext uri="{9D8B030D-6E8A-4147-A177-3AD203B41FA5}">
                      <a16:colId xmlns:a16="http://schemas.microsoft.com/office/drawing/2014/main" val="20000"/>
                    </a:ext>
                  </a:extLst>
                </a:gridCol>
              </a:tblGrid>
              <a:tr h="386050">
                <a:tc>
                  <a:txBody>
                    <a:bodyPr/>
                    <a:lstStyle/>
                    <a:p>
                      <a:pPr algn="ctr"/>
                      <a:r>
                        <a:rPr lang="fr-FR" sz="1200" dirty="0"/>
                        <a:t>Durée : 45-60 minutes</a:t>
                      </a:r>
                      <a:endParaRPr lang="fr-FR" sz="1200" b="0" i="0" dirty="0">
                        <a:solidFill>
                          <a:schemeClr val="tx1"/>
                        </a:solidFill>
                        <a:latin typeface="Times New Roman" pitchFamily="18" charset="0"/>
                      </a:endParaRPr>
                    </a:p>
                  </a:txBody>
                  <a:tcPr anchor="ctr"/>
                </a:tc>
                <a:extLst>
                  <a:ext uri="{0D108BD9-81ED-4DB2-BD59-A6C34878D82A}">
                    <a16:rowId xmlns:a16="http://schemas.microsoft.com/office/drawing/2014/main" val="10000"/>
                  </a:ext>
                </a:extLst>
              </a:tr>
            </a:tbl>
          </a:graphicData>
        </a:graphic>
      </p:graphicFrame>
      <p:sp>
        <p:nvSpPr>
          <p:cNvPr id="9" name="Title 3"/>
          <p:cNvSpPr txBox="1">
            <a:spLocks/>
          </p:cNvSpPr>
          <p:nvPr>
            <p:custDataLst>
              <p:tags r:id="rId5"/>
            </p:custDataLst>
          </p:nvPr>
        </p:nvSpPr>
        <p:spPr>
          <a:xfrm>
            <a:off x="69256" y="489357"/>
            <a:ext cx="5093294"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a:latin typeface="Times New Roman" pitchFamily="18" charset="0"/>
              </a:rPr>
              <a:t>1. Les </a:t>
            </a:r>
            <a:r>
              <a:rPr lang="en-US" sz="3000" dirty="0" err="1">
                <a:latin typeface="Times New Roman" pitchFamily="18" charset="0"/>
              </a:rPr>
              <a:t>couleurs</a:t>
            </a:r>
            <a:r>
              <a:rPr lang="en-US" sz="3000" dirty="0">
                <a:latin typeface="Times New Roman" pitchFamily="18" charset="0"/>
              </a:rPr>
              <a:t> de </a:t>
            </a:r>
            <a:r>
              <a:rPr lang="en-US" sz="3000" dirty="0" err="1">
                <a:latin typeface="Times New Roman" pitchFamily="18" charset="0"/>
              </a:rPr>
              <a:t>l’arc-en-ciel</a:t>
            </a:r>
            <a:endParaRPr lang="en-US" sz="3000" dirty="0">
              <a:latin typeface="Times New Roman" pitchFamily="18" charset="0"/>
            </a:endParaRPr>
          </a:p>
        </p:txBody>
      </p:sp>
      <p:graphicFrame>
        <p:nvGraphicFramePr>
          <p:cNvPr id="11" name="Espace réservé du contenu 5"/>
          <p:cNvGraphicFramePr>
            <a:graphicFrameLocks noGrp="1"/>
          </p:cNvGraphicFramePr>
          <p:nvPr>
            <p:ph sz="half" idx="1"/>
            <p:custDataLst>
              <p:tags r:id="rId6"/>
            </p:custDataLst>
            <p:extLst>
              <p:ext uri="{D42A27DB-BD31-4B8C-83A1-F6EECF244321}">
                <p14:modId xmlns:p14="http://schemas.microsoft.com/office/powerpoint/2010/main" val="615586699"/>
              </p:ext>
            </p:extLst>
          </p:nvPr>
        </p:nvGraphicFramePr>
        <p:xfrm>
          <a:off x="92502" y="2098312"/>
          <a:ext cx="2028119" cy="2651760"/>
        </p:xfrm>
        <a:graphic>
          <a:graphicData uri="http://schemas.openxmlformats.org/drawingml/2006/table">
            <a:tbl>
              <a:tblPr firstRow="1" bandRow="1">
                <a:tableStyleId>{5C22544A-7EE6-4342-B048-85BDC9FD1C3A}</a:tableStyleId>
              </a:tblPr>
              <a:tblGrid>
                <a:gridCol w="279092">
                  <a:extLst>
                    <a:ext uri="{9D8B030D-6E8A-4147-A177-3AD203B41FA5}">
                      <a16:colId xmlns:a16="http://schemas.microsoft.com/office/drawing/2014/main" val="20000"/>
                    </a:ext>
                  </a:extLst>
                </a:gridCol>
                <a:gridCol w="1749027">
                  <a:extLst>
                    <a:ext uri="{9D8B030D-6E8A-4147-A177-3AD203B41FA5}">
                      <a16:colId xmlns:a16="http://schemas.microsoft.com/office/drawing/2014/main" val="20001"/>
                    </a:ext>
                  </a:extLst>
                </a:gridCol>
              </a:tblGrid>
              <a:tr h="259491">
                <a:tc gridSpan="2">
                  <a:txBody>
                    <a:bodyPr/>
                    <a:lstStyle/>
                    <a:p>
                      <a:pPr algn="ctr"/>
                      <a:r>
                        <a:rPr lang="fr-FR" sz="1400" dirty="0">
                          <a:latin typeface="Times New Roman" pitchFamily="18" charset="0"/>
                        </a:rPr>
                        <a:t>Matériel</a:t>
                      </a:r>
                      <a:r>
                        <a:rPr lang="fr-FR" sz="1400" baseline="0" dirty="0">
                          <a:latin typeface="Times New Roman" pitchFamily="18" charset="0"/>
                        </a:rPr>
                        <a:t> nécessaire</a:t>
                      </a:r>
                      <a:endParaRPr lang="fr-FR" sz="1400" dirty="0">
                        <a:latin typeface="Times New Roman" pitchFamily="18" charset="0"/>
                      </a:endParaRPr>
                    </a:p>
                  </a:txBody>
                  <a:tcPr/>
                </a:tc>
                <a:tc hMerge="1">
                  <a:txBody>
                    <a:bodyPr/>
                    <a:lstStyle/>
                    <a:p>
                      <a:endParaRPr lang="fr-FR"/>
                    </a:p>
                  </a:txBody>
                  <a:tcPr/>
                </a:tc>
                <a:extLst>
                  <a:ext uri="{0D108BD9-81ED-4DB2-BD59-A6C34878D82A}">
                    <a16:rowId xmlns:a16="http://schemas.microsoft.com/office/drawing/2014/main" val="10000"/>
                  </a:ext>
                </a:extLst>
              </a:tr>
              <a:tr h="233542">
                <a:tc gridSpan="2">
                  <a:txBody>
                    <a:bodyPr/>
                    <a:lstStyle/>
                    <a:p>
                      <a:pPr algn="ctr"/>
                      <a:r>
                        <a:rPr lang="fr-FR" sz="1000" dirty="0">
                          <a:latin typeface="Times New Roman" pitchFamily="18" charset="0"/>
                        </a:rPr>
                        <a:t>Pour l’enseignant</a:t>
                      </a:r>
                    </a:p>
                  </a:txBody>
                  <a:tcPr/>
                </a:tc>
                <a:tc hMerge="1">
                  <a:txBody>
                    <a:bodyPr/>
                    <a:lstStyle/>
                    <a:p>
                      <a:endParaRPr lang="fr-FR"/>
                    </a:p>
                  </a:txBody>
                  <a:tcPr/>
                </a:tc>
                <a:extLst>
                  <a:ext uri="{0D108BD9-81ED-4DB2-BD59-A6C34878D82A}">
                    <a16:rowId xmlns:a16="http://schemas.microsoft.com/office/drawing/2014/main" val="10001"/>
                  </a:ext>
                </a:extLst>
              </a:tr>
              <a:tr h="233542">
                <a:tc>
                  <a:txBody>
                    <a:bodyPr/>
                    <a:lstStyle/>
                    <a:p>
                      <a:pPr algn="ctr"/>
                      <a:endParaRPr lang="fr-FR" sz="1000" dirty="0">
                        <a:latin typeface="Times New Roman" pitchFamily="18" charset="0"/>
                      </a:endParaRPr>
                    </a:p>
                    <a:p>
                      <a:pPr algn="ctr"/>
                      <a:endParaRPr lang="fr-FR" sz="1000" dirty="0">
                        <a:latin typeface="Times New Roman" pitchFamily="18" charset="0"/>
                      </a:endParaRPr>
                    </a:p>
                    <a:p>
                      <a:pPr algn="ctr"/>
                      <a:r>
                        <a:rPr lang="fr-FR" sz="1000" dirty="0">
                          <a:latin typeface="Times New Roman" pitchFamily="18" charset="0"/>
                        </a:rPr>
                        <a:t>1</a:t>
                      </a:r>
                    </a:p>
                    <a:p>
                      <a:pPr algn="ctr"/>
                      <a:endParaRPr lang="fr-FR" sz="1000" dirty="0">
                        <a:latin typeface="Times New Roman" pitchFamily="18" charset="0"/>
                      </a:endParaRPr>
                    </a:p>
                    <a:p>
                      <a:pPr algn="ctr"/>
                      <a:endParaRPr lang="fr-FR" sz="1000" dirty="0">
                        <a:latin typeface="Times New Roman" pitchFamily="18" charset="0"/>
                      </a:endParaRPr>
                    </a:p>
                    <a:p>
                      <a:pPr algn="ctr"/>
                      <a:endParaRPr lang="fr-FR" sz="1000" dirty="0">
                        <a:latin typeface="Times New Roman" pitchFamily="18" charset="0"/>
                      </a:endParaRPr>
                    </a:p>
                    <a:p>
                      <a:pPr algn="ctr"/>
                      <a:r>
                        <a:rPr lang="fr-FR" sz="1000" dirty="0">
                          <a:latin typeface="Times New Roman" pitchFamily="18" charset="0"/>
                        </a:rPr>
                        <a:t>4</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a:latin typeface="Times New Roman" pitchFamily="18" charset="0"/>
                        </a:rPr>
                        <a:t>TBI</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a:latin typeface="Times New Roman" pitchFamily="18" charset="0"/>
                        </a:rPr>
                        <a:t>Montage illustrant la séparation de</a:t>
                      </a:r>
                      <a:r>
                        <a:rPr lang="fr-FR" sz="1000" baseline="0" dirty="0">
                          <a:latin typeface="Times New Roman" pitchFamily="18" charset="0"/>
                        </a:rPr>
                        <a:t> la lumière (facultatif)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Times New Roman" pitchFamily="18" charset="0"/>
                        </a:rPr>
                        <a:t>Lampes de poche</a:t>
                      </a:r>
                      <a:endParaRPr lang="fr-FR" sz="1000" dirty="0">
                        <a:latin typeface="Times New Roman" pitchFamily="18" charset="0"/>
                      </a:endParaRPr>
                    </a:p>
                  </a:txBody>
                  <a:tcPr/>
                </a:tc>
                <a:extLst>
                  <a:ext uri="{0D108BD9-81ED-4DB2-BD59-A6C34878D82A}">
                    <a16:rowId xmlns:a16="http://schemas.microsoft.com/office/drawing/2014/main" val="10002"/>
                  </a:ext>
                </a:extLst>
              </a:tr>
              <a:tr h="233542">
                <a:tc gridSpan="2">
                  <a:txBody>
                    <a:bodyPr/>
                    <a:lstStyle/>
                    <a:p>
                      <a:pPr algn="ctr"/>
                      <a:r>
                        <a:rPr lang="fr-FR" sz="1000" dirty="0">
                          <a:latin typeface="Times New Roman" pitchFamily="18" charset="0"/>
                        </a:rPr>
                        <a:t>Par équipe de 2</a:t>
                      </a:r>
                    </a:p>
                  </a:txBody>
                  <a:tcPr/>
                </a:tc>
                <a:tc hMerge="1">
                  <a:txBody>
                    <a:bodyPr/>
                    <a:lstStyle/>
                    <a:p>
                      <a:endParaRPr lang="fr-FR"/>
                    </a:p>
                  </a:txBody>
                  <a:tcPr/>
                </a:tc>
                <a:extLst>
                  <a:ext uri="{0D108BD9-81ED-4DB2-BD59-A6C34878D82A}">
                    <a16:rowId xmlns:a16="http://schemas.microsoft.com/office/drawing/2014/main" val="10003"/>
                  </a:ext>
                </a:extLst>
              </a:tr>
              <a:tr h="544581">
                <a:tc>
                  <a:txBody>
                    <a:bodyPr/>
                    <a:lstStyle/>
                    <a:p>
                      <a:pPr algn="ctr"/>
                      <a:r>
                        <a:rPr lang="fr-FR" sz="1000" dirty="0">
                          <a:latin typeface="Times New Roman" pitchFamily="18" charset="0"/>
                        </a:rPr>
                        <a:t>2</a:t>
                      </a:r>
                    </a:p>
                    <a:p>
                      <a:pPr algn="ctr"/>
                      <a:endParaRPr lang="fr-FR" sz="1000" dirty="0">
                        <a:latin typeface="Times New Roman" pitchFamily="18" charset="0"/>
                      </a:endParaRPr>
                    </a:p>
                    <a:p>
                      <a:pPr algn="ctr"/>
                      <a:endParaRPr lang="fr-FR" sz="1000" dirty="0">
                        <a:latin typeface="Times New Roman" pitchFamily="18" charset="0"/>
                      </a:endParaRPr>
                    </a:p>
                    <a:p>
                      <a:pPr algn="ctr"/>
                      <a:r>
                        <a:rPr lang="fr-FR" sz="1000" dirty="0">
                          <a:latin typeface="Times New Roman" pitchFamily="18" charset="0"/>
                        </a:rPr>
                        <a:t>1</a:t>
                      </a:r>
                    </a:p>
                  </a:txBody>
                  <a:tcPr/>
                </a:tc>
                <a:tc>
                  <a:txBody>
                    <a:bodyPr/>
                    <a:lstStyle/>
                    <a:p>
                      <a:r>
                        <a:rPr lang="fr-FR" sz="1000" dirty="0">
                          <a:latin typeface="Times New Roman" pitchFamily="18" charset="0"/>
                        </a:rPr>
                        <a:t>Trousse de cartons de couleurs</a:t>
                      </a:r>
                    </a:p>
                    <a:p>
                      <a:endParaRPr lang="fr-FR" sz="1000" dirty="0">
                        <a:latin typeface="Times New Roman" pitchFamily="18" charset="0"/>
                      </a:endParaRPr>
                    </a:p>
                    <a:p>
                      <a:r>
                        <a:rPr lang="fr-FR" sz="1000" dirty="0">
                          <a:latin typeface="Times New Roman" pitchFamily="18" charset="0"/>
                        </a:rPr>
                        <a:t>Paire de lunettes de réfraction</a:t>
                      </a:r>
                    </a:p>
                  </a:txBody>
                  <a:tcPr/>
                </a:tc>
                <a:extLst>
                  <a:ext uri="{0D108BD9-81ED-4DB2-BD59-A6C34878D82A}">
                    <a16:rowId xmlns:a16="http://schemas.microsoft.com/office/drawing/2014/main" val="10004"/>
                  </a:ext>
                </a:extLst>
              </a:tr>
            </a:tbl>
          </a:graphicData>
        </a:graphic>
      </p:graphicFrame>
      <p:sp>
        <p:nvSpPr>
          <p:cNvPr id="8" name="Flèche droite 7"/>
          <p:cNvSpPr/>
          <p:nvPr>
            <p:custDataLst>
              <p:tags r:id="rId7"/>
            </p:custDataLst>
          </p:nvPr>
        </p:nvSpPr>
        <p:spPr>
          <a:xfrm>
            <a:off x="69256" y="5589803"/>
            <a:ext cx="2051365" cy="1376894"/>
          </a:xfrm>
          <a:prstGeom prst="rightArrow">
            <a:avLst>
              <a:gd name="adj1" fmla="val 100000"/>
              <a:gd name="adj2" fmla="val 22255"/>
            </a:avLst>
          </a:prstGeom>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lvl="0" algn="ctr"/>
            <a:r>
              <a:rPr lang="fr-CA" sz="1100" i="1" dirty="0">
                <a:solidFill>
                  <a:prstClr val="black"/>
                </a:solidFill>
                <a:latin typeface="Times New Roman" panose="02020603050405020304" pitchFamily="18" charset="0"/>
                <a:cs typeface="Times New Roman" panose="02020603050405020304" pitchFamily="18" charset="0"/>
              </a:rPr>
              <a:t>C’est rare un arc-en-ciel !</a:t>
            </a:r>
          </a:p>
          <a:p>
            <a:pPr lvl="0" algn="ctr"/>
            <a:endParaRPr lang="fr-CA" sz="1100" dirty="0">
              <a:solidFill>
                <a:prstClr val="black"/>
              </a:solidFill>
              <a:latin typeface="Times New Roman" panose="02020603050405020304" pitchFamily="18" charset="0"/>
              <a:cs typeface="Times New Roman" panose="02020603050405020304" pitchFamily="18" charset="0"/>
            </a:endParaRPr>
          </a:p>
          <a:p>
            <a:pPr lvl="0" algn="ctr"/>
            <a:r>
              <a:rPr lang="fr-CA" sz="1100" dirty="0">
                <a:solidFill>
                  <a:prstClr val="black"/>
                </a:solidFill>
                <a:latin typeface="Times New Roman" panose="02020603050405020304" pitchFamily="18" charset="0"/>
                <a:cs typeface="Times New Roman" panose="02020603050405020304" pitchFamily="18" charset="0"/>
              </a:rPr>
              <a:t>Pas surprenant, puisque ça prend du soleil et de la pluie en même temps. On ne voit pas ça souvent !</a:t>
            </a:r>
          </a:p>
          <a:p>
            <a:pPr lvl="0"/>
            <a:endParaRPr lang="fr-CA" sz="1000" dirty="0">
              <a:solidFill>
                <a:prstClr val="black"/>
              </a:solidFill>
              <a:latin typeface="Times New Roman" panose="02020603050405020304" pitchFamily="18" charset="0"/>
              <a:cs typeface="Times New Roman" panose="02020603050405020304" pitchFamily="18" charset="0"/>
            </a:endParaRPr>
          </a:p>
        </p:txBody>
      </p:sp>
      <p:sp>
        <p:nvSpPr>
          <p:cNvPr id="14" name="Rectangle 13"/>
          <p:cNvSpPr/>
          <p:nvPr>
            <p:custDataLst>
              <p:tags r:id="rId8"/>
            </p:custDataLst>
          </p:nvPr>
        </p:nvSpPr>
        <p:spPr>
          <a:xfrm>
            <a:off x="98283" y="7611936"/>
            <a:ext cx="2051366" cy="1338828"/>
          </a:xfrm>
          <a:prstGeom prst="rect">
            <a:avLst/>
          </a:prstGeom>
          <a:solidFill>
            <a:schemeClr val="accent1">
              <a:lumMod val="60000"/>
              <a:lumOff val="40000"/>
            </a:schemeClr>
          </a:solidFill>
        </p:spPr>
        <p:txBody>
          <a:bodyPr wrap="square">
            <a:spAutoFit/>
          </a:bodyPr>
          <a:lstStyle/>
          <a:p>
            <a:pPr algn="ctr"/>
            <a:r>
              <a:rPr lang="fr-FR" sz="1100" i="1" dirty="0">
                <a:latin typeface="Times New Roman" pitchFamily="18" charset="0"/>
              </a:rPr>
              <a:t>Pas de chicane dans ma cabane</a:t>
            </a:r>
          </a:p>
          <a:p>
            <a:pPr algn="ctr"/>
            <a:endParaRPr lang="fr-FR" sz="1000" i="1" dirty="0">
              <a:latin typeface="Times New Roman" pitchFamily="18" charset="0"/>
            </a:endParaRPr>
          </a:p>
          <a:p>
            <a:r>
              <a:rPr lang="fr-FR" sz="1000" dirty="0">
                <a:latin typeface="Times New Roman" pitchFamily="18" charset="0"/>
              </a:rPr>
              <a:t>Pour éviter tout conflit, on peut chronométrer le temps que chaque membre de l’équipe porte les lunettes. Alterner plus d’une fois, par exemple, 2x1 minute chacun, pour un total de 4 minutes.</a:t>
            </a:r>
          </a:p>
        </p:txBody>
      </p:sp>
      <p:pic>
        <p:nvPicPr>
          <p:cNvPr id="3" name="Image 2" descr="Une image contenant arc-en-ciel, Caractère coloré&#10;&#10;Description générée automatiquement">
            <a:extLst>
              <a:ext uri="{FF2B5EF4-FFF2-40B4-BE49-F238E27FC236}">
                <a16:creationId xmlns:a16="http://schemas.microsoft.com/office/drawing/2014/main" id="{90B08946-5A64-27AE-1320-0DC1C8FB539E}"/>
              </a:ext>
            </a:extLst>
          </p:cNvPr>
          <p:cNvPicPr>
            <a:picLocks noChangeAspect="1"/>
          </p:cNvPicPr>
          <p:nvPr/>
        </p:nvPicPr>
        <p:blipFill>
          <a:blip r:embed="rId11"/>
          <a:stretch>
            <a:fillRect/>
          </a:stretch>
        </p:blipFill>
        <p:spPr>
          <a:xfrm>
            <a:off x="4126541" y="267449"/>
            <a:ext cx="2542252" cy="2542252"/>
          </a:xfrm>
          <a:prstGeom prst="rect">
            <a:avLst/>
          </a:prstGeom>
        </p:spPr>
      </p:pic>
    </p:spTree>
    <p:extLst>
      <p:ext uri="{BB962C8B-B14F-4D97-AF65-F5344CB8AC3E}">
        <p14:creationId xmlns:p14="http://schemas.microsoft.com/office/powerpoint/2010/main" val="2950407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69256" y="-113415"/>
            <a:ext cx="4274057" cy="871396"/>
          </a:xfrm>
        </p:spPr>
        <p:txBody>
          <a:bodyPr/>
          <a:lstStyle/>
          <a:p>
            <a:pPr algn="l"/>
            <a:r>
              <a:rPr lang="en-US" sz="3000" i="1" dirty="0" err="1"/>
              <a:t>Activité</a:t>
            </a:r>
            <a:endParaRPr lang="en-US" sz="3000" i="1" dirty="0"/>
          </a:p>
        </p:txBody>
      </p:sp>
      <p:sp>
        <p:nvSpPr>
          <p:cNvPr id="2" name="Espace réservé du numéro de diapositive 1"/>
          <p:cNvSpPr>
            <a:spLocks noGrp="1"/>
          </p:cNvSpPr>
          <p:nvPr>
            <p:ph type="sldNum" sz="quarter" idx="12"/>
            <p:custDataLst>
              <p:tags r:id="rId2"/>
            </p:custDataLst>
          </p:nvPr>
        </p:nvSpPr>
        <p:spPr/>
        <p:txBody>
          <a:bodyPr/>
          <a:lstStyle/>
          <a:p>
            <a:fld id="{027FB875-5C85-AB42-9DC5-178568A424B8}" type="slidenum">
              <a:rPr lang="en-US" smtClean="0"/>
              <a:pPr/>
              <a:t>5</a:t>
            </a:fld>
            <a:endParaRPr lang="en-US"/>
          </a:p>
        </p:txBody>
      </p:sp>
      <p:sp>
        <p:nvSpPr>
          <p:cNvPr id="12" name="Content Placeholder 4"/>
          <p:cNvSpPr>
            <a:spLocks noGrp="1"/>
          </p:cNvSpPr>
          <p:nvPr>
            <p:ph sz="half" idx="1"/>
            <p:custDataLst>
              <p:tags r:id="rId3"/>
            </p:custDataLst>
          </p:nvPr>
        </p:nvSpPr>
        <p:spPr>
          <a:xfrm>
            <a:off x="2433361" y="2132329"/>
            <a:ext cx="4255527" cy="6849745"/>
          </a:xfrm>
        </p:spPr>
        <p:style>
          <a:lnRef idx="2">
            <a:schemeClr val="accent1"/>
          </a:lnRef>
          <a:fillRef idx="1">
            <a:schemeClr val="lt1"/>
          </a:fillRef>
          <a:effectRef idx="0">
            <a:schemeClr val="accent1"/>
          </a:effectRef>
          <a:fontRef idx="minor">
            <a:schemeClr val="dk1"/>
          </a:fontRef>
        </p:style>
        <p:txBody>
          <a:bodyPr>
            <a:noAutofit/>
          </a:bodyPr>
          <a:lstStyle/>
          <a:p>
            <a:pPr marL="0" indent="0" algn="just">
              <a:spcBef>
                <a:spcPts val="600"/>
              </a:spcBef>
              <a:buNone/>
            </a:pPr>
            <a:r>
              <a:rPr lang="fr-CA" sz="1600" i="1" dirty="0">
                <a:latin typeface="Times New Roman" pitchFamily="18" charset="0"/>
              </a:rPr>
              <a:t>Les cartons de couleur</a:t>
            </a:r>
          </a:p>
          <a:p>
            <a:pPr marL="0" indent="0" algn="just">
              <a:spcBef>
                <a:spcPts val="600"/>
              </a:spcBef>
              <a:buNone/>
            </a:pPr>
            <a:r>
              <a:rPr lang="fr-CA" sz="1000" dirty="0">
                <a:latin typeface="Times New Roman" pitchFamily="18" charset="0"/>
              </a:rPr>
              <a:t>Reprendre les lunettes. Présenter aux élèves les 7 cartons de couleur et leur demander à quoi ça leur fait penser. Ils devraient reconnaître les couleurs de l’arc-en-ciel !</a:t>
            </a:r>
          </a:p>
          <a:p>
            <a:pPr marL="0" indent="0" algn="just">
              <a:spcBef>
                <a:spcPts val="600"/>
              </a:spcBef>
              <a:buNone/>
            </a:pPr>
            <a:r>
              <a:rPr lang="fr-CA" sz="1000" dirty="0">
                <a:latin typeface="Times New Roman" pitchFamily="18" charset="0"/>
              </a:rPr>
              <a:t>Prendre le temps de bien nommer chaque couleur, afin de s’assurer que les élèves sont familiers avec les mots qui seront utilisés au cours de l’activité (surtout les deux premiers) : violet, indigo, bleu, vert, jaune, orange et rouge.</a:t>
            </a:r>
          </a:p>
          <a:p>
            <a:pPr marL="0" indent="0" algn="just">
              <a:spcBef>
                <a:spcPts val="600"/>
              </a:spcBef>
              <a:buNone/>
            </a:pPr>
            <a:r>
              <a:rPr lang="fr-CA" sz="1000" dirty="0">
                <a:latin typeface="Times New Roman" pitchFamily="18" charset="0"/>
              </a:rPr>
              <a:t>Distribuer les trousses de couleur aux équipes et demander aux élèves de placer les cartons de couleur pour former un arc-en-ciel. Les couleurs de ce dernier sont </a:t>
            </a:r>
            <a:r>
              <a:rPr lang="fr-CA" sz="1000" i="1" dirty="0">
                <a:latin typeface="Times New Roman" pitchFamily="18" charset="0"/>
              </a:rPr>
              <a:t>toujours</a:t>
            </a:r>
            <a:r>
              <a:rPr lang="fr-CA" sz="1000" dirty="0">
                <a:latin typeface="Times New Roman" pitchFamily="18" charset="0"/>
              </a:rPr>
              <a:t> placées dans le même ordre et c’est cet ordre que les élèves doivent retrouver à l’aide de leurs cartons. </a:t>
            </a:r>
          </a:p>
          <a:p>
            <a:pPr marL="0" indent="0" algn="just">
              <a:spcBef>
                <a:spcPts val="600"/>
              </a:spcBef>
              <a:buNone/>
            </a:pPr>
            <a:r>
              <a:rPr lang="fr-CA" sz="1000" dirty="0">
                <a:latin typeface="Times New Roman" pitchFamily="18" charset="0"/>
              </a:rPr>
              <a:t>Les laisser essayer de trouver la réponse, puis leur donner le truc suivant. Pour bien placer les couleurs de l’arc-en-ciel, on a seulement besoin de se rappeler deux choses :</a:t>
            </a:r>
          </a:p>
          <a:p>
            <a:pPr marL="228600" indent="-228600" algn="just">
              <a:spcBef>
                <a:spcPts val="600"/>
              </a:spcBef>
              <a:buAutoNum type="arabicParenR"/>
            </a:pPr>
            <a:r>
              <a:rPr lang="fr-CA" sz="1000" dirty="0">
                <a:latin typeface="Times New Roman" pitchFamily="18" charset="0"/>
              </a:rPr>
              <a:t>Le rouge est la première couleur de l’arc-en-ciel.</a:t>
            </a:r>
          </a:p>
          <a:p>
            <a:pPr marL="228600" indent="-228600" algn="just">
              <a:spcBef>
                <a:spcPts val="600"/>
              </a:spcBef>
              <a:buAutoNum type="arabicParenR"/>
            </a:pPr>
            <a:r>
              <a:rPr lang="fr-CA" sz="1000" dirty="0">
                <a:latin typeface="Times New Roman" pitchFamily="18" charset="0"/>
              </a:rPr>
              <a:t>Pour guider les élèves pour les autres couleurs, leur demander d’identifier le couleur qui ressemble le plus à la précédente. (</a:t>
            </a:r>
            <a:r>
              <a:rPr lang="fr-CA" sz="1000" i="1" dirty="0">
                <a:latin typeface="Times New Roman" pitchFamily="18" charset="0"/>
              </a:rPr>
              <a:t>Parmi les couleurs qui vous restent, laquelle ressemble le plus au rouge ? Au orange ? Au jaune ? </a:t>
            </a:r>
            <a:r>
              <a:rPr lang="fr-CA" sz="1000" dirty="0">
                <a:latin typeface="Times New Roman" pitchFamily="18" charset="0"/>
              </a:rPr>
              <a:t>Etc. )</a:t>
            </a:r>
          </a:p>
          <a:p>
            <a:pPr marL="0" indent="0" algn="just">
              <a:spcBef>
                <a:spcPts val="600"/>
              </a:spcBef>
              <a:buNone/>
            </a:pPr>
            <a:r>
              <a:rPr lang="fr-CA" sz="1000" dirty="0">
                <a:latin typeface="Times New Roman" pitchFamily="18" charset="0"/>
              </a:rPr>
              <a:t>Une fois que toutes les équipes ont une réponse à proposer, montrer une photo d’arc-en-ciel avec laquelle ils pourront vérifier leurs réponses (voir pièces jointes). Il est important de leur rappeler que l’ordre de couleur d’un arc-en-ciel ne change jamais; le rouge est toujours au-dessus et le violet est toujours au-dessous.</a:t>
            </a:r>
          </a:p>
          <a:p>
            <a:pPr marL="0" indent="0" algn="just">
              <a:spcBef>
                <a:spcPts val="600"/>
              </a:spcBef>
              <a:buNone/>
            </a:pPr>
            <a:endParaRPr lang="fr-CA" sz="1000" dirty="0">
              <a:latin typeface="Times New Roman" pitchFamily="18" charset="0"/>
            </a:endParaRPr>
          </a:p>
          <a:p>
            <a:pPr marL="0" indent="0" algn="just">
              <a:spcBef>
                <a:spcPts val="600"/>
              </a:spcBef>
              <a:buNone/>
            </a:pPr>
            <a:r>
              <a:rPr lang="fr-CA" sz="1600" i="1" dirty="0">
                <a:latin typeface="Times New Roman" pitchFamily="18" charset="0"/>
              </a:rPr>
              <a:t>De nouveaux défis</a:t>
            </a:r>
          </a:p>
          <a:p>
            <a:pPr marL="0" indent="0" algn="just">
              <a:spcBef>
                <a:spcPts val="600"/>
              </a:spcBef>
              <a:buNone/>
            </a:pPr>
            <a:r>
              <a:rPr lang="fr-CA" sz="1000" dirty="0">
                <a:latin typeface="Times New Roman" pitchFamily="18" charset="0"/>
              </a:rPr>
              <a:t>Faire disparaître les photos et mélanger les cartons. </a:t>
            </a:r>
          </a:p>
          <a:p>
            <a:pPr marL="0" indent="0" algn="just">
              <a:spcBef>
                <a:spcPts val="600"/>
              </a:spcBef>
              <a:buNone/>
            </a:pPr>
            <a:r>
              <a:rPr lang="fr-CA" sz="1000" dirty="0">
                <a:latin typeface="Times New Roman" pitchFamily="18" charset="0"/>
              </a:rPr>
              <a:t>Demander aux élèves de remettre en ordre. Au besoin, leur rappeler les deux indices.</a:t>
            </a:r>
          </a:p>
          <a:p>
            <a:pPr marL="0" indent="0" algn="just">
              <a:spcBef>
                <a:spcPts val="600"/>
              </a:spcBef>
              <a:buNone/>
            </a:pPr>
            <a:r>
              <a:rPr lang="fr-CA" sz="1000" dirty="0">
                <a:latin typeface="Times New Roman" pitchFamily="18" charset="0"/>
              </a:rPr>
              <a:t>Leur demander de faire un arc-en-ciel </a:t>
            </a:r>
            <a:r>
              <a:rPr lang="fr-CA" sz="1000" i="1" dirty="0">
                <a:latin typeface="Times New Roman" pitchFamily="18" charset="0"/>
              </a:rPr>
              <a:t>inversé</a:t>
            </a:r>
            <a:r>
              <a:rPr lang="fr-CA" sz="1000" dirty="0">
                <a:latin typeface="Times New Roman" pitchFamily="18" charset="0"/>
              </a:rPr>
              <a:t>, qui commence par le violet.</a:t>
            </a:r>
          </a:p>
          <a:p>
            <a:pPr marL="0" indent="0" algn="just">
              <a:spcBef>
                <a:spcPts val="600"/>
              </a:spcBef>
              <a:buNone/>
            </a:pPr>
            <a:r>
              <a:rPr lang="fr-CA" sz="1000" dirty="0">
                <a:latin typeface="Times New Roman" pitchFamily="18" charset="0"/>
              </a:rPr>
              <a:t>Finalement, un autre défi pour les élèves serait de placer les couleurs de l’arc-en-ciel en ordre, mais de commencer à une autre couleur que violet ou rouge. On peut alors placer les cartons en cercle, et non pas sur une ligne droite. Le rouge se retrouvera collé sur le violet, ce qui fonctionne bien.</a:t>
            </a:r>
          </a:p>
        </p:txBody>
      </p:sp>
      <p:sp>
        <p:nvSpPr>
          <p:cNvPr id="17" name="Rectangle 16"/>
          <p:cNvSpPr/>
          <p:nvPr>
            <p:custDataLst>
              <p:tags r:id="rId4"/>
            </p:custDataLst>
          </p:nvPr>
        </p:nvSpPr>
        <p:spPr>
          <a:xfrm>
            <a:off x="69256" y="5602729"/>
            <a:ext cx="2164658" cy="1954381"/>
          </a:xfrm>
          <a:prstGeom prst="rect">
            <a:avLst/>
          </a:prstGeom>
          <a:solidFill>
            <a:schemeClr val="accent1">
              <a:lumMod val="40000"/>
              <a:lumOff val="60000"/>
            </a:schemeClr>
          </a:solidFill>
        </p:spPr>
        <p:txBody>
          <a:bodyPr wrap="square">
            <a:spAutoFit/>
          </a:bodyPr>
          <a:lstStyle/>
          <a:p>
            <a:pPr algn="ctr"/>
            <a:r>
              <a:rPr lang="en-US" sz="1100" i="1" dirty="0" err="1">
                <a:latin typeface="Times New Roman" pitchFamily="18" charset="0"/>
              </a:rPr>
              <a:t>Une</a:t>
            </a:r>
            <a:r>
              <a:rPr lang="en-US" sz="1100" i="1" dirty="0">
                <a:latin typeface="Times New Roman" pitchFamily="18" charset="0"/>
              </a:rPr>
              <a:t> multitude de </a:t>
            </a:r>
            <a:r>
              <a:rPr lang="en-US" sz="1100" i="1" dirty="0" err="1">
                <a:latin typeface="Times New Roman" pitchFamily="18" charset="0"/>
              </a:rPr>
              <a:t>teintes</a:t>
            </a:r>
            <a:endParaRPr lang="en-US" sz="1100" i="1" dirty="0">
              <a:latin typeface="Times New Roman" pitchFamily="18" charset="0"/>
            </a:endParaRPr>
          </a:p>
          <a:p>
            <a:pPr algn="just"/>
            <a:endParaRPr lang="fr-FR" sz="1000" dirty="0">
              <a:latin typeface="Times New Roman" pitchFamily="18" charset="0"/>
            </a:endParaRPr>
          </a:p>
          <a:p>
            <a:r>
              <a:rPr lang="fr-CA" sz="1000" dirty="0">
                <a:latin typeface="Times New Roman" pitchFamily="18" charset="0"/>
              </a:rPr>
              <a:t>En montrant les photos aux enfants, on peut leur faire remarquer qu’il n’existe pas seulement 7 couleurs dans l’arc-en-ciel, mais que ce sont les principales qu’on a identifiées. En réalités, toutes les teintes de couleurs intermédiaires sont présentes dans l’arc-en-ciel. Il n’y a pas de démarcation nette entre les couleurs; c’est un dégradé.</a:t>
            </a:r>
            <a:endParaRPr lang="fr-FR" sz="1000" dirty="0">
              <a:latin typeface="Times New Roman" pitchFamily="18" charset="0"/>
            </a:endParaRPr>
          </a:p>
        </p:txBody>
      </p:sp>
      <p:sp>
        <p:nvSpPr>
          <p:cNvPr id="9" name="Title 3"/>
          <p:cNvSpPr txBox="1">
            <a:spLocks/>
          </p:cNvSpPr>
          <p:nvPr>
            <p:custDataLst>
              <p:tags r:id="rId5"/>
            </p:custDataLst>
          </p:nvPr>
        </p:nvSpPr>
        <p:spPr>
          <a:xfrm>
            <a:off x="69256" y="489357"/>
            <a:ext cx="5140919"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a:latin typeface="Times New Roman" pitchFamily="18" charset="0"/>
              </a:rPr>
              <a:t>1. Les </a:t>
            </a:r>
            <a:r>
              <a:rPr lang="en-US" sz="3000" dirty="0" err="1">
                <a:latin typeface="Times New Roman" pitchFamily="18" charset="0"/>
              </a:rPr>
              <a:t>couleurs</a:t>
            </a:r>
            <a:r>
              <a:rPr lang="en-US" sz="3000" dirty="0">
                <a:latin typeface="Times New Roman" pitchFamily="18" charset="0"/>
              </a:rPr>
              <a:t> de </a:t>
            </a:r>
            <a:r>
              <a:rPr lang="en-US" sz="3000" dirty="0" err="1">
                <a:latin typeface="Times New Roman" pitchFamily="18" charset="0"/>
              </a:rPr>
              <a:t>l’arc-en-ciel</a:t>
            </a:r>
            <a:endParaRPr lang="en-US" sz="3000" dirty="0">
              <a:latin typeface="Times New Roman" pitchFamily="18" charset="0"/>
            </a:endParaRPr>
          </a:p>
        </p:txBody>
      </p:sp>
      <p:sp>
        <p:nvSpPr>
          <p:cNvPr id="7" name="Rectangle 6"/>
          <p:cNvSpPr/>
          <p:nvPr>
            <p:custDataLst>
              <p:tags r:id="rId6"/>
            </p:custDataLst>
          </p:nvPr>
        </p:nvSpPr>
        <p:spPr>
          <a:xfrm>
            <a:off x="69256" y="3759678"/>
            <a:ext cx="2164658" cy="1508105"/>
          </a:xfrm>
          <a:prstGeom prst="rect">
            <a:avLst/>
          </a:prstGeom>
          <a:solidFill>
            <a:schemeClr val="accent1">
              <a:lumMod val="40000"/>
              <a:lumOff val="60000"/>
            </a:schemeClr>
          </a:solidFill>
        </p:spPr>
        <p:txBody>
          <a:bodyPr wrap="square">
            <a:spAutoFit/>
          </a:bodyPr>
          <a:lstStyle/>
          <a:p>
            <a:pPr algn="ctr"/>
            <a:r>
              <a:rPr lang="en-US" sz="1100" i="1" dirty="0">
                <a:latin typeface="Times New Roman" pitchFamily="18" charset="0"/>
              </a:rPr>
              <a:t>Observer la </a:t>
            </a:r>
            <a:r>
              <a:rPr lang="en-US" sz="1100" i="1" dirty="0" err="1">
                <a:latin typeface="Times New Roman" pitchFamily="18" charset="0"/>
              </a:rPr>
              <a:t>réponse</a:t>
            </a:r>
            <a:r>
              <a:rPr lang="en-US" sz="1100" i="1" dirty="0">
                <a:latin typeface="Times New Roman" pitchFamily="18" charset="0"/>
              </a:rPr>
              <a:t> avec les lunettes de </a:t>
            </a:r>
            <a:r>
              <a:rPr lang="en-US" sz="1100" i="1" dirty="0" err="1">
                <a:latin typeface="Times New Roman" pitchFamily="18" charset="0"/>
              </a:rPr>
              <a:t>réfraction</a:t>
            </a:r>
            <a:endParaRPr lang="en-US" sz="1100" i="1" dirty="0">
              <a:latin typeface="Times New Roman" pitchFamily="18" charset="0"/>
            </a:endParaRPr>
          </a:p>
          <a:p>
            <a:pPr algn="just"/>
            <a:endParaRPr lang="fr-FR" sz="1000" dirty="0">
              <a:latin typeface="Times New Roman" pitchFamily="18" charset="0"/>
            </a:endParaRPr>
          </a:p>
          <a:p>
            <a:r>
              <a:rPr lang="fr-CA" sz="1000" dirty="0">
                <a:latin typeface="Times New Roman" pitchFamily="18" charset="0"/>
              </a:rPr>
              <a:t>Au lieu de montrer des photos pour vérifier si les cartons sont bien placés dans l’ordre, on peut redistribuer les lunettes de réfraction. Les enfants seront en mesure de vérifier la réponse par eux-mêmes.</a:t>
            </a:r>
            <a:endParaRPr lang="fr-FR" sz="1000" dirty="0">
              <a:latin typeface="Times New Roman" pitchFamily="18" charset="0"/>
            </a:endParaRPr>
          </a:p>
        </p:txBody>
      </p:sp>
      <p:pic>
        <p:nvPicPr>
          <p:cNvPr id="3" name="Image 2" descr="Une image contenant arc-en-ciel, Caractère coloré&#10;&#10;Description générée automatiquement">
            <a:extLst>
              <a:ext uri="{FF2B5EF4-FFF2-40B4-BE49-F238E27FC236}">
                <a16:creationId xmlns:a16="http://schemas.microsoft.com/office/drawing/2014/main" id="{C392177A-85CF-7B6A-915A-D93B883BA697}"/>
              </a:ext>
            </a:extLst>
          </p:cNvPr>
          <p:cNvPicPr>
            <a:picLocks noChangeAspect="1"/>
          </p:cNvPicPr>
          <p:nvPr/>
        </p:nvPicPr>
        <p:blipFill>
          <a:blip r:embed="rId9"/>
          <a:stretch>
            <a:fillRect/>
          </a:stretch>
        </p:blipFill>
        <p:spPr>
          <a:xfrm>
            <a:off x="4211081" y="258431"/>
            <a:ext cx="2542252" cy="2542252"/>
          </a:xfrm>
          <a:prstGeom prst="rect">
            <a:avLst/>
          </a:prstGeom>
        </p:spPr>
      </p:pic>
    </p:spTree>
    <p:extLst>
      <p:ext uri="{BB962C8B-B14F-4D97-AF65-F5344CB8AC3E}">
        <p14:creationId xmlns:p14="http://schemas.microsoft.com/office/powerpoint/2010/main" val="2688554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69256" y="489357"/>
            <a:ext cx="5428719" cy="871396"/>
          </a:xfrm>
        </p:spPr>
        <p:txBody>
          <a:bodyPr/>
          <a:lstStyle/>
          <a:p>
            <a:pPr algn="l"/>
            <a:r>
              <a:rPr lang="en-US" sz="3000" dirty="0"/>
              <a:t>2. Faire et </a:t>
            </a:r>
            <a:r>
              <a:rPr lang="en-US" sz="3000" dirty="0" err="1"/>
              <a:t>défaire</a:t>
            </a:r>
            <a:r>
              <a:rPr lang="en-US" sz="3000" dirty="0"/>
              <a:t> des arcs-</a:t>
            </a:r>
            <a:r>
              <a:rPr lang="en-US" sz="3000" dirty="0" err="1"/>
              <a:t>en</a:t>
            </a:r>
            <a:r>
              <a:rPr lang="en-US" sz="3000" dirty="0"/>
              <a:t>-</a:t>
            </a:r>
            <a:r>
              <a:rPr lang="en-US" sz="3000" dirty="0" err="1"/>
              <a:t>ciel</a:t>
            </a:r>
            <a:endParaRPr lang="en-US" sz="3000" dirty="0"/>
          </a:p>
        </p:txBody>
      </p:sp>
      <p:sp>
        <p:nvSpPr>
          <p:cNvPr id="5" name="Content Placeholder 4"/>
          <p:cNvSpPr>
            <a:spLocks noGrp="1"/>
          </p:cNvSpPr>
          <p:nvPr>
            <p:ph sz="half" idx="1"/>
            <p:custDataLst>
              <p:tags r:id="rId2"/>
            </p:custDataLst>
          </p:nvPr>
        </p:nvSpPr>
        <p:spPr>
          <a:xfrm>
            <a:off x="2444432" y="2107514"/>
            <a:ext cx="4178258" cy="6692045"/>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
              <a:spcBef>
                <a:spcPts val="600"/>
              </a:spcBef>
              <a:buNone/>
            </a:pPr>
            <a:r>
              <a:rPr lang="fr-CA" sz="1600" i="1" dirty="0">
                <a:latin typeface="Times New Roman" pitchFamily="18" charset="0"/>
              </a:rPr>
              <a:t>Amorce</a:t>
            </a:r>
            <a:endParaRPr lang="en-CA" sz="1600" i="1" dirty="0">
              <a:latin typeface="Times New Roman" pitchFamily="18" charset="0"/>
            </a:endParaRPr>
          </a:p>
          <a:p>
            <a:pPr marL="0" indent="0" algn="just">
              <a:spcBef>
                <a:spcPts val="600"/>
              </a:spcBef>
              <a:buNone/>
            </a:pPr>
            <a:r>
              <a:rPr lang="fr-CA" sz="1000" dirty="0">
                <a:latin typeface="Times New Roman" pitchFamily="18" charset="0"/>
              </a:rPr>
              <a:t>Faire un retour sur la première activité. Demander aux enfants ce qu’ils ont appris sur les arcs-en-ciel. Insister sur le fait que ça prend 1) de la lumière blanche, et 2) un milieu (quelque chose) pour séparer la lumière blanche en lumières de couleur (par exemple des gouttes d’eau ou encore le plastique des lunettes de réfraction).</a:t>
            </a:r>
          </a:p>
          <a:p>
            <a:pPr marL="0" indent="0" algn="just">
              <a:spcBef>
                <a:spcPts val="600"/>
              </a:spcBef>
              <a:buNone/>
            </a:pPr>
            <a:endParaRPr lang="fr-CA" sz="1000" dirty="0">
              <a:latin typeface="Times New Roman" pitchFamily="18" charset="0"/>
            </a:endParaRPr>
          </a:p>
          <a:p>
            <a:pPr marL="0" indent="0" algn="just">
              <a:spcBef>
                <a:spcPts val="600"/>
              </a:spcBef>
              <a:buNone/>
            </a:pPr>
            <a:r>
              <a:rPr lang="fr-CA" sz="1600" i="1" dirty="0">
                <a:latin typeface="Times New Roman" pitchFamily="18" charset="0"/>
              </a:rPr>
              <a:t>CD et lampes de poche</a:t>
            </a:r>
          </a:p>
          <a:p>
            <a:pPr marL="0" indent="0" algn="just">
              <a:spcBef>
                <a:spcPts val="600"/>
              </a:spcBef>
              <a:buNone/>
            </a:pPr>
            <a:r>
              <a:rPr lang="fr-CA" sz="1000" dirty="0">
                <a:latin typeface="Times New Roman" pitchFamily="18" charset="0"/>
              </a:rPr>
              <a:t>Distribuer le matériel aux équipes de deux élèves. Leur donner le défi de créer un arc-en-ciel. (Les enfants doivent rester assis à leur table, et il ne faut pas plier ou déchirer la feuille de papier.)</a:t>
            </a:r>
          </a:p>
          <a:p>
            <a:pPr marL="0" indent="0" algn="just">
              <a:spcBef>
                <a:spcPts val="600"/>
              </a:spcBef>
              <a:buNone/>
            </a:pPr>
            <a:r>
              <a:rPr lang="fr-CA" sz="1000" dirty="0">
                <a:latin typeface="Times New Roman" pitchFamily="18" charset="0"/>
              </a:rPr>
              <a:t>On peut donner la lampe de poche à un enfant et le CD à un autre, mais il serait peut-être préférable que le même élève manipule les deux objets en même temps. Les autres enfants peuvent faire des suggestions et, après un certain temps, ce sera à leur tour d’essayer.</a:t>
            </a:r>
          </a:p>
          <a:p>
            <a:pPr marL="0" indent="0" algn="just">
              <a:spcBef>
                <a:spcPts val="600"/>
              </a:spcBef>
              <a:buNone/>
            </a:pPr>
            <a:r>
              <a:rPr lang="fr-CA" sz="1000" dirty="0">
                <a:latin typeface="Times New Roman" pitchFamily="18" charset="0"/>
              </a:rPr>
              <a:t>La solution est de tenir le CD debout sur la table et de l’éclairer avec la lampe de poche de manière à ce que la lumière soit reflétée sur feuille blanche (posée sur la table). Une fois que tous les enfants ont compris le truc et ont eu la chance de le réaliser. Allumer les lumières, récupérer le matériel et faire un retour sur l’activité.</a:t>
            </a:r>
          </a:p>
          <a:p>
            <a:pPr marL="0" indent="0" algn="just">
              <a:spcBef>
                <a:spcPts val="600"/>
              </a:spcBef>
              <a:buNone/>
            </a:pPr>
            <a:endParaRPr lang="fr-CA" sz="1000" dirty="0">
              <a:latin typeface="Times New Roman" pitchFamily="18" charset="0"/>
            </a:endParaRPr>
          </a:p>
          <a:p>
            <a:pPr marL="0" indent="0" algn="just">
              <a:spcBef>
                <a:spcPts val="600"/>
              </a:spcBef>
              <a:buNone/>
            </a:pPr>
            <a:r>
              <a:rPr lang="fr-CA" sz="1600" i="1" dirty="0">
                <a:latin typeface="Times New Roman" pitchFamily="18" charset="0"/>
              </a:rPr>
              <a:t>Les bulles de savon</a:t>
            </a:r>
          </a:p>
          <a:p>
            <a:pPr marL="0" indent="0" algn="just">
              <a:spcBef>
                <a:spcPts val="600"/>
              </a:spcBef>
              <a:buNone/>
            </a:pPr>
            <a:r>
              <a:rPr lang="fr-CA" sz="1000" dirty="0">
                <a:latin typeface="Times New Roman" pitchFamily="18" charset="0"/>
              </a:rPr>
              <a:t>Nous avons vu que le plastique des CD est capable de séparer les couleurs de la lumière blanche, tout comme le font les gouttes de pluie. Les bulles de savon peuvent faire la même chose.</a:t>
            </a:r>
          </a:p>
          <a:p>
            <a:pPr marL="0" indent="0" algn="just">
              <a:spcBef>
                <a:spcPts val="600"/>
              </a:spcBef>
              <a:buNone/>
            </a:pPr>
            <a:r>
              <a:rPr lang="fr-CA" sz="1000" dirty="0">
                <a:latin typeface="Times New Roman" pitchFamily="18" charset="0"/>
              </a:rPr>
              <a:t>Rassembler les enfants en équipes de 6-8. Donner à chaque équipe un bol d’eau avec du savon à vaisselle ainsi qu’une paille par enfants. Chacun leur tour, les enfants peuvent souffler dans l’eau pour faire des bulles. Ensuite, chacun leur tour, les enfants utilisent une lampe de poche pour former des arcs-en-ciel dans les bulles de savon.</a:t>
            </a:r>
          </a:p>
          <a:p>
            <a:pPr marL="0" indent="0" algn="just">
              <a:spcBef>
                <a:spcPts val="600"/>
              </a:spcBef>
              <a:buNone/>
            </a:pPr>
            <a:r>
              <a:rPr lang="fr-CA" sz="1000" dirty="0">
                <a:latin typeface="Times New Roman" pitchFamily="18" charset="0"/>
              </a:rPr>
              <a:t>Comment doit-on placer la lampe de poche ? Pour bien voir les arcs-en-ciel, où faut-il se placer par rapport à la lampe de poche ?</a:t>
            </a:r>
          </a:p>
          <a:p>
            <a:pPr marL="0" indent="0" algn="just">
              <a:spcBef>
                <a:spcPts val="600"/>
              </a:spcBef>
              <a:buNone/>
            </a:pPr>
            <a:endParaRPr lang="fr-CA" sz="1000" dirty="0">
              <a:latin typeface="Times New Roman" pitchFamily="18" charset="0"/>
            </a:endParaRPr>
          </a:p>
          <a:p>
            <a:pPr marL="0" indent="0" algn="just">
              <a:spcBef>
                <a:spcPts val="600"/>
              </a:spcBef>
              <a:buNone/>
            </a:pPr>
            <a:endParaRPr lang="fr-CA" sz="1000" dirty="0">
              <a:latin typeface="Times New Roman" pitchFamily="18" charset="0"/>
            </a:endParaRPr>
          </a:p>
          <a:p>
            <a:pPr marL="0" indent="0" algn="just">
              <a:spcBef>
                <a:spcPts val="600"/>
              </a:spcBef>
              <a:buNone/>
            </a:pPr>
            <a:endParaRPr lang="fr-CA" sz="1000" i="1" dirty="0">
              <a:latin typeface="Times New Roman" pitchFamily="18" charset="0"/>
            </a:endParaRPr>
          </a:p>
          <a:p>
            <a:pPr marL="0" indent="0" algn="just">
              <a:spcBef>
                <a:spcPts val="600"/>
              </a:spcBef>
              <a:buNone/>
            </a:pPr>
            <a:endParaRPr lang="fr-CA" sz="1000" dirty="0">
              <a:latin typeface="Times New Roman" pitchFamily="18" charset="0"/>
            </a:endParaRPr>
          </a:p>
          <a:p>
            <a:pPr algn="just">
              <a:spcBef>
                <a:spcPts val="600"/>
              </a:spcBef>
              <a:buFontTx/>
              <a:buChar char="-"/>
            </a:pPr>
            <a:endParaRPr lang="fr-CA" sz="1000" dirty="0">
              <a:latin typeface="Times New Roman" pitchFamily="18" charset="0"/>
            </a:endParaRPr>
          </a:p>
          <a:p>
            <a:pPr algn="just">
              <a:spcBef>
                <a:spcPts val="600"/>
              </a:spcBef>
              <a:buFontTx/>
              <a:buChar char="-"/>
            </a:pPr>
            <a:endParaRPr lang="fr-CA" sz="1000" dirty="0">
              <a:latin typeface="Times New Roman" pitchFamily="18" charset="0"/>
            </a:endParaRPr>
          </a:p>
          <a:p>
            <a:pPr algn="just">
              <a:spcBef>
                <a:spcPts val="600"/>
              </a:spcBef>
              <a:buFontTx/>
              <a:buChar char="-"/>
            </a:pPr>
            <a:endParaRPr lang="fr-CA" sz="1000" dirty="0">
              <a:latin typeface="Times New Roman" pitchFamily="18" charset="0"/>
            </a:endParaRPr>
          </a:p>
          <a:p>
            <a:pPr algn="just">
              <a:spcBef>
                <a:spcPts val="600"/>
              </a:spcBef>
              <a:buFontTx/>
              <a:buChar char="-"/>
            </a:pPr>
            <a:endParaRPr lang="fr-CA" sz="1000" dirty="0">
              <a:latin typeface="Times New Roman" pitchFamily="18" charset="0"/>
            </a:endParaRPr>
          </a:p>
        </p:txBody>
      </p:sp>
      <p:sp>
        <p:nvSpPr>
          <p:cNvPr id="2" name="Espace réservé du numéro de diapositive 1"/>
          <p:cNvSpPr>
            <a:spLocks noGrp="1"/>
          </p:cNvSpPr>
          <p:nvPr>
            <p:ph type="sldNum" sz="quarter" idx="12"/>
            <p:custDataLst>
              <p:tags r:id="rId3"/>
            </p:custDataLst>
          </p:nvPr>
        </p:nvSpPr>
        <p:spPr/>
        <p:txBody>
          <a:bodyPr/>
          <a:lstStyle/>
          <a:p>
            <a:fld id="{027FB875-5C85-AB42-9DC5-178568A424B8}" type="slidenum">
              <a:rPr lang="en-US" smtClean="0"/>
              <a:pPr/>
              <a:t>6</a:t>
            </a:fld>
            <a:endParaRPr lang="en-US" dirty="0"/>
          </a:p>
        </p:txBody>
      </p:sp>
      <p:sp>
        <p:nvSpPr>
          <p:cNvPr id="14" name="Title 3"/>
          <p:cNvSpPr txBox="1">
            <a:spLocks/>
          </p:cNvSpPr>
          <p:nvPr>
            <p:custDataLst>
              <p:tags r:id="rId4"/>
            </p:custDataLst>
          </p:nvPr>
        </p:nvSpPr>
        <p:spPr>
          <a:xfrm>
            <a:off x="69256" y="-71081"/>
            <a:ext cx="4274057"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i="1" dirty="0" err="1">
                <a:latin typeface="Times New Roman" pitchFamily="18" charset="0"/>
              </a:rPr>
              <a:t>Activité</a:t>
            </a:r>
            <a:endParaRPr lang="en-US" sz="3000" i="1" dirty="0">
              <a:latin typeface="Times New Roman" pitchFamily="18" charset="0"/>
            </a:endParaRPr>
          </a:p>
        </p:txBody>
      </p:sp>
      <p:graphicFrame>
        <p:nvGraphicFramePr>
          <p:cNvPr id="8" name="Tableau 7"/>
          <p:cNvGraphicFramePr>
            <a:graphicFrameLocks noGrp="1"/>
          </p:cNvGraphicFramePr>
          <p:nvPr>
            <p:custDataLst>
              <p:tags r:id="rId5"/>
            </p:custDataLst>
            <p:extLst>
              <p:ext uri="{D42A27DB-BD31-4B8C-83A1-F6EECF244321}">
                <p14:modId xmlns:p14="http://schemas.microsoft.com/office/powerpoint/2010/main" val="2406273059"/>
              </p:ext>
            </p:extLst>
          </p:nvPr>
        </p:nvGraphicFramePr>
        <p:xfrm>
          <a:off x="69256" y="1608090"/>
          <a:ext cx="2028118" cy="386050"/>
        </p:xfrm>
        <a:graphic>
          <a:graphicData uri="http://schemas.openxmlformats.org/drawingml/2006/table">
            <a:tbl>
              <a:tblPr firstRow="1" bandRow="1">
                <a:tableStyleId>{69CF1AB2-1976-4502-BF36-3FF5EA218861}</a:tableStyleId>
              </a:tblPr>
              <a:tblGrid>
                <a:gridCol w="2028118">
                  <a:extLst>
                    <a:ext uri="{9D8B030D-6E8A-4147-A177-3AD203B41FA5}">
                      <a16:colId xmlns:a16="http://schemas.microsoft.com/office/drawing/2014/main" val="20000"/>
                    </a:ext>
                  </a:extLst>
                </a:gridCol>
              </a:tblGrid>
              <a:tr h="386050">
                <a:tc>
                  <a:txBody>
                    <a:bodyPr/>
                    <a:lstStyle/>
                    <a:p>
                      <a:pPr algn="ctr"/>
                      <a:r>
                        <a:rPr lang="fr-FR" sz="1200" dirty="0"/>
                        <a:t>Durée : 45-60 minutes</a:t>
                      </a:r>
                      <a:endParaRPr lang="fr-FR" sz="1200" b="0" i="0" dirty="0">
                        <a:solidFill>
                          <a:schemeClr val="tx1"/>
                        </a:solidFill>
                        <a:latin typeface="Times New Roman" pitchFamily="18" charset="0"/>
                      </a:endParaRPr>
                    </a:p>
                  </a:txBody>
                  <a:tcPr anchor="ctr"/>
                </a:tc>
                <a:extLst>
                  <a:ext uri="{0D108BD9-81ED-4DB2-BD59-A6C34878D82A}">
                    <a16:rowId xmlns:a16="http://schemas.microsoft.com/office/drawing/2014/main" val="10000"/>
                  </a:ext>
                </a:extLst>
              </a:tr>
            </a:tbl>
          </a:graphicData>
        </a:graphic>
      </p:graphicFrame>
      <p:sp>
        <p:nvSpPr>
          <p:cNvPr id="9" name="Rectangle 8"/>
          <p:cNvSpPr/>
          <p:nvPr>
            <p:custDataLst>
              <p:tags r:id="rId6"/>
            </p:custDataLst>
          </p:nvPr>
        </p:nvSpPr>
        <p:spPr>
          <a:xfrm>
            <a:off x="69256" y="7724722"/>
            <a:ext cx="2164658" cy="1031051"/>
          </a:xfrm>
          <a:prstGeom prst="rect">
            <a:avLst/>
          </a:prstGeom>
          <a:solidFill>
            <a:schemeClr val="accent1">
              <a:lumMod val="40000"/>
              <a:lumOff val="60000"/>
            </a:schemeClr>
          </a:solidFill>
        </p:spPr>
        <p:txBody>
          <a:bodyPr wrap="square">
            <a:spAutoFit/>
          </a:bodyPr>
          <a:lstStyle/>
          <a:p>
            <a:pPr algn="ctr"/>
            <a:r>
              <a:rPr lang="en-US" sz="1100" i="1" dirty="0">
                <a:latin typeface="Times New Roman" pitchFamily="18" charset="0"/>
              </a:rPr>
              <a:t>Pour de </a:t>
            </a:r>
            <a:r>
              <a:rPr lang="en-US" sz="1100" i="1" dirty="0" err="1">
                <a:latin typeface="Times New Roman" pitchFamily="18" charset="0"/>
              </a:rPr>
              <a:t>meilleurs</a:t>
            </a:r>
            <a:r>
              <a:rPr lang="en-US" sz="1100" i="1" dirty="0">
                <a:latin typeface="Times New Roman" pitchFamily="18" charset="0"/>
              </a:rPr>
              <a:t> </a:t>
            </a:r>
            <a:r>
              <a:rPr lang="en-US" sz="1100" i="1" dirty="0" err="1">
                <a:latin typeface="Times New Roman" pitchFamily="18" charset="0"/>
              </a:rPr>
              <a:t>résultats</a:t>
            </a:r>
            <a:endParaRPr lang="en-US" sz="1100" i="1" dirty="0">
              <a:latin typeface="Times New Roman" pitchFamily="18" charset="0"/>
            </a:endParaRPr>
          </a:p>
          <a:p>
            <a:pPr algn="just"/>
            <a:endParaRPr lang="fr-FR" sz="1000" dirty="0">
              <a:latin typeface="Times New Roman" pitchFamily="18" charset="0"/>
            </a:endParaRPr>
          </a:p>
          <a:p>
            <a:r>
              <a:rPr lang="fr-CA" sz="1000" dirty="0">
                <a:latin typeface="Times New Roman" pitchFamily="18" charset="0"/>
              </a:rPr>
              <a:t>Plus la classe est sombre, plus visibles seront les arcs-en-ciel. Fermer les lumières et, le cas échéant, les rideaux.</a:t>
            </a:r>
            <a:endParaRPr lang="fr-FR" sz="1000" dirty="0">
              <a:latin typeface="Times New Roman" pitchFamily="18" charset="0"/>
            </a:endParaRPr>
          </a:p>
        </p:txBody>
      </p:sp>
      <p:sp>
        <p:nvSpPr>
          <p:cNvPr id="10" name="Flèche droite 9"/>
          <p:cNvSpPr/>
          <p:nvPr>
            <p:custDataLst>
              <p:tags r:id="rId7"/>
            </p:custDataLst>
          </p:nvPr>
        </p:nvSpPr>
        <p:spPr>
          <a:xfrm>
            <a:off x="69256" y="4728753"/>
            <a:ext cx="2244533" cy="1376894"/>
          </a:xfrm>
          <a:prstGeom prst="rightArrow">
            <a:avLst>
              <a:gd name="adj1" fmla="val 100000"/>
              <a:gd name="adj2" fmla="val 22255"/>
            </a:avLst>
          </a:prstGeom>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lvl="0" algn="ctr"/>
            <a:r>
              <a:rPr lang="fr-CA" sz="1100" i="1" dirty="0">
                <a:solidFill>
                  <a:prstClr val="black"/>
                </a:solidFill>
                <a:latin typeface="Times New Roman" panose="02020603050405020304" pitchFamily="18" charset="0"/>
                <a:cs typeface="Times New Roman" panose="02020603050405020304" pitchFamily="18" charset="0"/>
              </a:rPr>
              <a:t>Consigne de sécurité</a:t>
            </a:r>
          </a:p>
          <a:p>
            <a:pPr lvl="0"/>
            <a:endParaRPr lang="fr-CA" sz="1000" dirty="0">
              <a:solidFill>
                <a:prstClr val="black"/>
              </a:solidFill>
              <a:latin typeface="Times New Roman" panose="02020603050405020304" pitchFamily="18" charset="0"/>
              <a:cs typeface="Times New Roman" panose="02020603050405020304" pitchFamily="18" charset="0"/>
            </a:endParaRPr>
          </a:p>
          <a:p>
            <a:pPr lvl="0"/>
            <a:r>
              <a:rPr lang="fr-CA" sz="1000" dirty="0">
                <a:solidFill>
                  <a:prstClr val="black"/>
                </a:solidFill>
                <a:latin typeface="Times New Roman" panose="02020603050405020304" pitchFamily="18" charset="0"/>
                <a:cs typeface="Times New Roman" panose="02020603050405020304" pitchFamily="18" charset="0"/>
              </a:rPr>
              <a:t>Les enfants voudront s’amuser avec les lampes de poche. Leur demander de ne pas pointer la lumière directement dans les yeux des autres enfants.</a:t>
            </a:r>
          </a:p>
        </p:txBody>
      </p:sp>
      <p:sp>
        <p:nvSpPr>
          <p:cNvPr id="12" name="Rectangle 11"/>
          <p:cNvSpPr/>
          <p:nvPr>
            <p:custDataLst>
              <p:tags r:id="rId8"/>
            </p:custDataLst>
          </p:nvPr>
        </p:nvSpPr>
        <p:spPr>
          <a:xfrm>
            <a:off x="92502" y="6238076"/>
            <a:ext cx="2164658" cy="1354217"/>
          </a:xfrm>
          <a:prstGeom prst="rect">
            <a:avLst/>
          </a:prstGeom>
          <a:solidFill>
            <a:schemeClr val="accent1">
              <a:lumMod val="40000"/>
              <a:lumOff val="60000"/>
            </a:schemeClr>
          </a:solidFill>
        </p:spPr>
        <p:txBody>
          <a:bodyPr wrap="square">
            <a:spAutoFit/>
          </a:bodyPr>
          <a:lstStyle/>
          <a:p>
            <a:pPr algn="ctr"/>
            <a:r>
              <a:rPr lang="en-US" sz="1100" i="1" dirty="0">
                <a:latin typeface="Times New Roman" pitchFamily="18" charset="0"/>
              </a:rPr>
              <a:t>Faire un </a:t>
            </a:r>
            <a:r>
              <a:rPr lang="en-US" sz="1100" i="1" dirty="0" err="1">
                <a:latin typeface="Times New Roman" pitchFamily="18" charset="0"/>
              </a:rPr>
              <a:t>parallèle</a:t>
            </a:r>
            <a:r>
              <a:rPr lang="en-US" sz="1100" i="1" dirty="0">
                <a:latin typeface="Times New Roman" pitchFamily="18" charset="0"/>
              </a:rPr>
              <a:t> avec les </a:t>
            </a:r>
            <a:r>
              <a:rPr lang="en-US" sz="1100" i="1" dirty="0" err="1">
                <a:latin typeface="Times New Roman" pitchFamily="18" charset="0"/>
              </a:rPr>
              <a:t>vrais</a:t>
            </a:r>
            <a:r>
              <a:rPr lang="en-US" sz="1100" i="1" dirty="0">
                <a:latin typeface="Times New Roman" pitchFamily="18" charset="0"/>
              </a:rPr>
              <a:t> arcs-</a:t>
            </a:r>
            <a:r>
              <a:rPr lang="en-US" sz="1100" i="1" dirty="0" err="1">
                <a:latin typeface="Times New Roman" pitchFamily="18" charset="0"/>
              </a:rPr>
              <a:t>en</a:t>
            </a:r>
            <a:r>
              <a:rPr lang="en-US" sz="1100" i="1" dirty="0">
                <a:latin typeface="Times New Roman" pitchFamily="18" charset="0"/>
              </a:rPr>
              <a:t>-</a:t>
            </a:r>
            <a:r>
              <a:rPr lang="en-US" sz="1100" i="1" dirty="0" err="1">
                <a:latin typeface="Times New Roman" pitchFamily="18" charset="0"/>
              </a:rPr>
              <a:t>ciel</a:t>
            </a:r>
            <a:endParaRPr lang="en-US" sz="1100" i="1" dirty="0">
              <a:latin typeface="Times New Roman" pitchFamily="18" charset="0"/>
            </a:endParaRPr>
          </a:p>
          <a:p>
            <a:pPr algn="just"/>
            <a:endParaRPr lang="fr-FR" sz="1000" dirty="0">
              <a:latin typeface="Times New Roman" pitchFamily="18" charset="0"/>
            </a:endParaRPr>
          </a:p>
          <a:p>
            <a:r>
              <a:rPr lang="fr-CA" sz="1000" dirty="0">
                <a:latin typeface="Times New Roman" pitchFamily="18" charset="0"/>
              </a:rPr>
              <a:t>Que représente la lampe de poche ? (le soleil) Que représente le CD ? (les gouttes de pluie) Que représente la feuille de papier ? (l’observateur, qui est entre le soleil et la pluie)</a:t>
            </a:r>
            <a:endParaRPr lang="fr-FR" sz="1000" dirty="0">
              <a:latin typeface="Times New Roman" pitchFamily="18" charset="0"/>
            </a:endParaRPr>
          </a:p>
        </p:txBody>
      </p:sp>
      <p:graphicFrame>
        <p:nvGraphicFramePr>
          <p:cNvPr id="15" name="Espace réservé du contenu 5"/>
          <p:cNvGraphicFramePr>
            <a:graphicFrameLocks noGrp="1"/>
          </p:cNvGraphicFramePr>
          <p:nvPr>
            <p:ph sz="half" idx="1"/>
            <p:custDataLst>
              <p:tags r:id="rId9"/>
            </p:custDataLst>
            <p:extLst>
              <p:ext uri="{D42A27DB-BD31-4B8C-83A1-F6EECF244321}">
                <p14:modId xmlns:p14="http://schemas.microsoft.com/office/powerpoint/2010/main" val="3890197797"/>
              </p:ext>
            </p:extLst>
          </p:nvPr>
        </p:nvGraphicFramePr>
        <p:xfrm>
          <a:off x="92502" y="2098312"/>
          <a:ext cx="2028119" cy="2499360"/>
        </p:xfrm>
        <a:graphic>
          <a:graphicData uri="http://schemas.openxmlformats.org/drawingml/2006/table">
            <a:tbl>
              <a:tblPr firstRow="1" bandRow="1">
                <a:tableStyleId>{5C22544A-7EE6-4342-B048-85BDC9FD1C3A}</a:tableStyleId>
              </a:tblPr>
              <a:tblGrid>
                <a:gridCol w="279092">
                  <a:extLst>
                    <a:ext uri="{9D8B030D-6E8A-4147-A177-3AD203B41FA5}">
                      <a16:colId xmlns:a16="http://schemas.microsoft.com/office/drawing/2014/main" val="20000"/>
                    </a:ext>
                  </a:extLst>
                </a:gridCol>
                <a:gridCol w="1749027">
                  <a:extLst>
                    <a:ext uri="{9D8B030D-6E8A-4147-A177-3AD203B41FA5}">
                      <a16:colId xmlns:a16="http://schemas.microsoft.com/office/drawing/2014/main" val="20001"/>
                    </a:ext>
                  </a:extLst>
                </a:gridCol>
              </a:tblGrid>
              <a:tr h="259491">
                <a:tc gridSpan="2">
                  <a:txBody>
                    <a:bodyPr/>
                    <a:lstStyle/>
                    <a:p>
                      <a:pPr algn="ctr"/>
                      <a:r>
                        <a:rPr lang="fr-FR" sz="1400" dirty="0">
                          <a:latin typeface="Times New Roman" pitchFamily="18" charset="0"/>
                        </a:rPr>
                        <a:t>Matériel</a:t>
                      </a:r>
                      <a:r>
                        <a:rPr lang="fr-FR" sz="1400" baseline="0" dirty="0">
                          <a:latin typeface="Times New Roman" pitchFamily="18" charset="0"/>
                        </a:rPr>
                        <a:t> nécessaire</a:t>
                      </a:r>
                      <a:endParaRPr lang="fr-FR" sz="1400" dirty="0">
                        <a:latin typeface="Times New Roman" pitchFamily="18" charset="0"/>
                      </a:endParaRPr>
                    </a:p>
                  </a:txBody>
                  <a:tcPr/>
                </a:tc>
                <a:tc hMerge="1">
                  <a:txBody>
                    <a:bodyPr/>
                    <a:lstStyle/>
                    <a:p>
                      <a:endParaRPr lang="fr-FR"/>
                    </a:p>
                  </a:txBody>
                  <a:tcPr/>
                </a:tc>
                <a:extLst>
                  <a:ext uri="{0D108BD9-81ED-4DB2-BD59-A6C34878D82A}">
                    <a16:rowId xmlns:a16="http://schemas.microsoft.com/office/drawing/2014/main" val="10000"/>
                  </a:ext>
                </a:extLst>
              </a:tr>
              <a:tr h="233542">
                <a:tc gridSpan="2">
                  <a:txBody>
                    <a:bodyPr/>
                    <a:lstStyle/>
                    <a:p>
                      <a:pPr algn="ctr"/>
                      <a:r>
                        <a:rPr lang="fr-FR" sz="1000" dirty="0">
                          <a:latin typeface="Times New Roman" pitchFamily="18" charset="0"/>
                        </a:rPr>
                        <a:t>Par équipe de 3</a:t>
                      </a:r>
                    </a:p>
                  </a:txBody>
                  <a:tcPr/>
                </a:tc>
                <a:tc hMerge="1">
                  <a:txBody>
                    <a:bodyPr/>
                    <a:lstStyle/>
                    <a:p>
                      <a:endParaRPr lang="fr-FR"/>
                    </a:p>
                  </a:txBody>
                  <a:tcPr/>
                </a:tc>
                <a:extLst>
                  <a:ext uri="{0D108BD9-81ED-4DB2-BD59-A6C34878D82A}">
                    <a16:rowId xmlns:a16="http://schemas.microsoft.com/office/drawing/2014/main" val="10001"/>
                  </a:ext>
                </a:extLst>
              </a:tr>
              <a:tr h="233542">
                <a:tc>
                  <a:txBody>
                    <a:bodyPr/>
                    <a:lstStyle/>
                    <a:p>
                      <a:pPr algn="ctr"/>
                      <a:r>
                        <a:rPr lang="fr-FR" sz="1000" dirty="0">
                          <a:latin typeface="Times New Roman" pitchFamily="18" charset="0"/>
                        </a:rPr>
                        <a:t>1</a:t>
                      </a:r>
                    </a:p>
                    <a:p>
                      <a:pPr algn="ctr"/>
                      <a:endParaRPr lang="fr-FR" sz="1000" dirty="0">
                        <a:latin typeface="Times New Roman" pitchFamily="18" charset="0"/>
                      </a:endParaRPr>
                    </a:p>
                    <a:p>
                      <a:pPr algn="ctr"/>
                      <a:r>
                        <a:rPr lang="fr-FR" sz="1000" dirty="0">
                          <a:latin typeface="Times New Roman" pitchFamily="18" charset="0"/>
                        </a:rPr>
                        <a:t>1</a:t>
                      </a:r>
                    </a:p>
                    <a:p>
                      <a:pPr algn="ctr"/>
                      <a:endParaRPr lang="fr-FR" sz="1000" dirty="0">
                        <a:latin typeface="Times New Roman" pitchFamily="18" charset="0"/>
                      </a:endParaRPr>
                    </a:p>
                    <a:p>
                      <a:pPr algn="ctr"/>
                      <a:r>
                        <a:rPr lang="fr-FR" sz="1000" dirty="0">
                          <a:latin typeface="Times New Roman" pitchFamily="18" charset="0"/>
                        </a:rPr>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a:latin typeface="Times New Roman" pitchFamily="18" charset="0"/>
                        </a:rPr>
                        <a:t>Feuille blanche</a:t>
                      </a: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Times New Roman" pitchFamily="18" charset="0"/>
                        </a:rPr>
                        <a:t>Lampe de poche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Times New Roman" pitchFamily="18" charset="0"/>
                        </a:rPr>
                        <a:t>CD</a:t>
                      </a:r>
                      <a:endParaRPr lang="fr-FR" sz="1000" dirty="0">
                        <a:latin typeface="Times New Roman" pitchFamily="18" charset="0"/>
                      </a:endParaRPr>
                    </a:p>
                  </a:txBody>
                  <a:tcPr/>
                </a:tc>
                <a:extLst>
                  <a:ext uri="{0D108BD9-81ED-4DB2-BD59-A6C34878D82A}">
                    <a16:rowId xmlns:a16="http://schemas.microsoft.com/office/drawing/2014/main" val="10002"/>
                  </a:ext>
                </a:extLst>
              </a:tr>
              <a:tr h="233542">
                <a:tc gridSpan="2">
                  <a:txBody>
                    <a:bodyPr/>
                    <a:lstStyle/>
                    <a:p>
                      <a:pPr algn="ctr"/>
                      <a:r>
                        <a:rPr lang="fr-FR" sz="1000" dirty="0">
                          <a:latin typeface="Times New Roman" pitchFamily="18" charset="0"/>
                        </a:rPr>
                        <a:t>Par équipe de 6-8</a:t>
                      </a:r>
                    </a:p>
                  </a:txBody>
                  <a:tcPr/>
                </a:tc>
                <a:tc hMerge="1">
                  <a:txBody>
                    <a:bodyPr/>
                    <a:lstStyle/>
                    <a:p>
                      <a:endParaRPr lang="fr-FR"/>
                    </a:p>
                  </a:txBody>
                  <a:tcPr/>
                </a:tc>
                <a:extLst>
                  <a:ext uri="{0D108BD9-81ED-4DB2-BD59-A6C34878D82A}">
                    <a16:rowId xmlns:a16="http://schemas.microsoft.com/office/drawing/2014/main" val="10003"/>
                  </a:ext>
                </a:extLst>
              </a:tr>
              <a:tr h="544581">
                <a:tc>
                  <a:txBody>
                    <a:bodyPr/>
                    <a:lstStyle/>
                    <a:p>
                      <a:pPr algn="ctr"/>
                      <a:r>
                        <a:rPr lang="fr-FR" sz="1000" dirty="0">
                          <a:latin typeface="Times New Roman" pitchFamily="18" charset="0"/>
                        </a:rPr>
                        <a:t>1</a:t>
                      </a:r>
                    </a:p>
                    <a:p>
                      <a:pPr algn="ctr"/>
                      <a:endParaRPr lang="fr-FR" sz="1000" dirty="0">
                        <a:latin typeface="Times New Roman" pitchFamily="18" charset="0"/>
                      </a:endParaRPr>
                    </a:p>
                    <a:p>
                      <a:pPr algn="ctr"/>
                      <a:r>
                        <a:rPr lang="fr-FR" sz="1000" dirty="0">
                          <a:latin typeface="Times New Roman" pitchFamily="18" charset="0"/>
                        </a:rPr>
                        <a:t>1</a:t>
                      </a:r>
                    </a:p>
                    <a:p>
                      <a:pPr algn="ctr"/>
                      <a:endParaRPr lang="fr-FR" sz="1000" dirty="0">
                        <a:latin typeface="Times New Roman" pitchFamily="18" charset="0"/>
                      </a:endParaRPr>
                    </a:p>
                    <a:p>
                      <a:pPr algn="ctr"/>
                      <a:endParaRPr lang="fr-FR" sz="1000" dirty="0">
                        <a:latin typeface="Times New Roman" pitchFamily="18" charset="0"/>
                      </a:endParaRPr>
                    </a:p>
                  </a:txBody>
                  <a:tcPr/>
                </a:tc>
                <a:tc>
                  <a:txBody>
                    <a:bodyPr/>
                    <a:lstStyle/>
                    <a:p>
                      <a:r>
                        <a:rPr lang="fr-FR" sz="1000" dirty="0">
                          <a:latin typeface="Times New Roman" pitchFamily="18" charset="0"/>
                        </a:rPr>
                        <a:t>Bol</a:t>
                      </a:r>
                    </a:p>
                    <a:p>
                      <a:endParaRPr lang="fr-FR" sz="1000" dirty="0">
                        <a:latin typeface="Times New Roman" pitchFamily="18" charset="0"/>
                      </a:endParaRPr>
                    </a:p>
                    <a:p>
                      <a:r>
                        <a:rPr lang="fr-FR" sz="1000" dirty="0">
                          <a:latin typeface="Times New Roman" pitchFamily="18" charset="0"/>
                        </a:rPr>
                        <a:t>Savon à vaisselle + eau</a:t>
                      </a:r>
                    </a:p>
                    <a:p>
                      <a:endParaRPr lang="fr-FR" sz="1000" dirty="0">
                        <a:latin typeface="Times New Roman" pitchFamily="18" charset="0"/>
                      </a:endParaRPr>
                    </a:p>
                    <a:p>
                      <a:r>
                        <a:rPr lang="fr-FR" sz="1000" dirty="0">
                          <a:latin typeface="Times New Roman" pitchFamily="18" charset="0"/>
                        </a:rPr>
                        <a:t>Pailles (une par enfant)</a:t>
                      </a:r>
                    </a:p>
                  </a:txBody>
                  <a:tcPr/>
                </a:tc>
                <a:extLst>
                  <a:ext uri="{0D108BD9-81ED-4DB2-BD59-A6C34878D82A}">
                    <a16:rowId xmlns:a16="http://schemas.microsoft.com/office/drawing/2014/main" val="10004"/>
                  </a:ext>
                </a:extLst>
              </a:tr>
            </a:tbl>
          </a:graphicData>
        </a:graphic>
      </p:graphicFrame>
      <p:pic>
        <p:nvPicPr>
          <p:cNvPr id="3" name="Image 2" descr="Une image contenant arc-en-ciel, Caractère coloré&#10;&#10;Description générée automatiquement">
            <a:extLst>
              <a:ext uri="{FF2B5EF4-FFF2-40B4-BE49-F238E27FC236}">
                <a16:creationId xmlns:a16="http://schemas.microsoft.com/office/drawing/2014/main" id="{DD7F34CC-7DA0-6C03-ED42-02AB3C2385D4}"/>
              </a:ext>
            </a:extLst>
          </p:cNvPr>
          <p:cNvPicPr>
            <a:picLocks noChangeAspect="1"/>
          </p:cNvPicPr>
          <p:nvPr/>
        </p:nvPicPr>
        <p:blipFill>
          <a:blip r:embed="rId12"/>
          <a:stretch>
            <a:fillRect/>
          </a:stretch>
        </p:blipFill>
        <p:spPr>
          <a:xfrm>
            <a:off x="4315748" y="275950"/>
            <a:ext cx="2542252" cy="2542252"/>
          </a:xfrm>
          <a:prstGeom prst="rect">
            <a:avLst/>
          </a:prstGeom>
        </p:spPr>
      </p:pic>
    </p:spTree>
    <p:extLst>
      <p:ext uri="{BB962C8B-B14F-4D97-AF65-F5344CB8AC3E}">
        <p14:creationId xmlns:p14="http://schemas.microsoft.com/office/powerpoint/2010/main" val="4251426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custDataLst>
              <p:tags r:id="rId1"/>
            </p:custDataLst>
          </p:nvPr>
        </p:nvSpPr>
        <p:spPr>
          <a:xfrm>
            <a:off x="2256006" y="2287988"/>
            <a:ext cx="4550569" cy="6692045"/>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
              <a:spcBef>
                <a:spcPts val="600"/>
              </a:spcBef>
              <a:buNone/>
            </a:pPr>
            <a:r>
              <a:rPr lang="fr-CA" sz="1600" i="1" dirty="0">
                <a:latin typeface="Times New Roman" pitchFamily="18" charset="0"/>
              </a:rPr>
              <a:t>Rétroprojecteur</a:t>
            </a:r>
          </a:p>
          <a:p>
            <a:pPr marL="0" indent="0" algn="just">
              <a:spcBef>
                <a:spcPts val="600"/>
              </a:spcBef>
              <a:buNone/>
            </a:pPr>
            <a:r>
              <a:rPr lang="fr-CA" sz="1000" dirty="0">
                <a:latin typeface="Times New Roman" pitchFamily="18" charset="0"/>
              </a:rPr>
              <a:t>Cette activité se fait en démonstration.</a:t>
            </a:r>
          </a:p>
          <a:p>
            <a:pPr marL="0" indent="0" algn="just">
              <a:spcBef>
                <a:spcPts val="600"/>
              </a:spcBef>
              <a:buNone/>
            </a:pPr>
            <a:r>
              <a:rPr lang="fr-CA" sz="1000" dirty="0">
                <a:latin typeface="Times New Roman" pitchFamily="18" charset="0"/>
              </a:rPr>
              <a:t>Il est également possible de fabriquer des arcs-en-ciel avec un rétroprojecteur. Il suffit de poser un ou des contenants transparents sur le rétroprojecteur et les arcs-en-ciel seront projetés sur le mur (ou écran).</a:t>
            </a:r>
          </a:p>
          <a:p>
            <a:pPr marL="0" indent="0" algn="just">
              <a:spcBef>
                <a:spcPts val="600"/>
              </a:spcBef>
              <a:buNone/>
            </a:pPr>
            <a:r>
              <a:rPr lang="fr-CA" sz="1000" dirty="0">
                <a:latin typeface="Times New Roman" pitchFamily="18" charset="0"/>
              </a:rPr>
              <a:t>Expérimenter avec différentes formes de contenants et différentes quantité d’eau pour déterminer la meilleure combinaison.</a:t>
            </a:r>
          </a:p>
          <a:p>
            <a:pPr marL="0" indent="0" algn="just">
              <a:spcBef>
                <a:spcPts val="600"/>
              </a:spcBef>
              <a:buNone/>
            </a:pPr>
            <a:endParaRPr lang="fr-CA" sz="1000" dirty="0">
              <a:latin typeface="Times New Roman" pitchFamily="18" charset="0"/>
            </a:endParaRPr>
          </a:p>
          <a:p>
            <a:pPr marL="0" indent="0" algn="just">
              <a:spcBef>
                <a:spcPts val="600"/>
              </a:spcBef>
              <a:buNone/>
            </a:pPr>
            <a:r>
              <a:rPr lang="fr-CA" sz="1600" i="1" dirty="0">
                <a:latin typeface="Times New Roman" pitchFamily="18" charset="0"/>
              </a:rPr>
              <a:t>Recomposition de la lumière blanche</a:t>
            </a:r>
          </a:p>
          <a:p>
            <a:pPr marL="0" indent="0" algn="just">
              <a:spcBef>
                <a:spcPts val="600"/>
              </a:spcBef>
              <a:buNone/>
            </a:pPr>
            <a:r>
              <a:rPr lang="fr-CA" sz="1000" dirty="0">
                <a:latin typeface="Times New Roman" pitchFamily="18" charset="0"/>
              </a:rPr>
              <a:t>Nous avons vu comment la lumière blanche est en réalité composée de plusieurs lumières de couleurs différentes. Quand la lumière blanche traverse certaines choses, les couleurs se séparent et un arc-en-ciel est formé.</a:t>
            </a:r>
          </a:p>
          <a:p>
            <a:pPr marL="0" indent="0" algn="just">
              <a:spcBef>
                <a:spcPts val="600"/>
              </a:spcBef>
              <a:buNone/>
            </a:pPr>
            <a:r>
              <a:rPr lang="fr-CA" sz="1000" dirty="0">
                <a:latin typeface="Times New Roman" pitchFamily="18" charset="0"/>
              </a:rPr>
              <a:t>Qu’arriverait-il si on faisait le contraire, si on prenait des lumières de différentes couleurs et qu’on les rassemblait, qu’on les mélangeait toutes ensemble ? Réponse : on fabriquerait de la lumière blanche.</a:t>
            </a:r>
          </a:p>
          <a:p>
            <a:pPr marL="0" indent="0" algn="just">
              <a:spcBef>
                <a:spcPts val="600"/>
              </a:spcBef>
              <a:buNone/>
            </a:pPr>
            <a:r>
              <a:rPr lang="fr-CA" sz="1000" dirty="0">
                <a:latin typeface="Times New Roman" pitchFamily="18" charset="0"/>
              </a:rPr>
              <a:t>Cela peut être démontré grâce au ventilateur auquel on a collé un cercle chromatique. En activant le ventilateur, la roue tourne rapidement et les couleurs se mélangent pour former du blanc. ATTENTION ! Pour que cette démonstration fonctionne bien, il faut éclairer le cercle avec une lampe de poche. Pour plus d’effet, éteindre les lumières de la classe.</a:t>
            </a:r>
          </a:p>
          <a:p>
            <a:pPr marL="0" indent="0" algn="just">
              <a:spcBef>
                <a:spcPts val="600"/>
              </a:spcBef>
              <a:buNone/>
            </a:pPr>
            <a:endParaRPr lang="fr-CA" sz="1000" dirty="0">
              <a:latin typeface="Times New Roman" pitchFamily="18" charset="0"/>
            </a:endParaRPr>
          </a:p>
          <a:p>
            <a:pPr marL="0" indent="0" algn="just">
              <a:spcBef>
                <a:spcPts val="600"/>
              </a:spcBef>
              <a:buNone/>
            </a:pPr>
            <a:r>
              <a:rPr lang="fr-CA" sz="1600" i="1" dirty="0">
                <a:latin typeface="Times New Roman" pitchFamily="18" charset="0"/>
              </a:rPr>
              <a:t>Il reste du temps ?</a:t>
            </a:r>
          </a:p>
          <a:p>
            <a:pPr marL="0" indent="0" algn="just">
              <a:spcBef>
                <a:spcPts val="600"/>
              </a:spcBef>
              <a:buNone/>
            </a:pPr>
            <a:r>
              <a:rPr lang="fr-CA" sz="1000" dirty="0">
                <a:latin typeface="Times New Roman" pitchFamily="18" charset="0"/>
              </a:rPr>
              <a:t>Demander aux enfants s’ils se souviennent des 7 couleurs de l’arc-en-ciel et de leur ordre !</a:t>
            </a:r>
          </a:p>
          <a:p>
            <a:pPr marL="0" indent="0" algn="just">
              <a:buNone/>
            </a:pPr>
            <a:endParaRPr lang="fr-CA" sz="1200" b="1" dirty="0">
              <a:latin typeface="Times New Roman" pitchFamily="18" charset="0"/>
            </a:endParaRPr>
          </a:p>
          <a:p>
            <a:pPr>
              <a:buFontTx/>
              <a:buChar char="-"/>
            </a:pPr>
            <a:endParaRPr lang="fr-CA" sz="1200" b="1" dirty="0">
              <a:latin typeface="Times New Roman" pitchFamily="18" charset="0"/>
            </a:endParaRPr>
          </a:p>
          <a:p>
            <a:pPr>
              <a:buFontTx/>
              <a:buChar char="-"/>
            </a:pPr>
            <a:endParaRPr lang="fr-CA" sz="1200" b="1" dirty="0">
              <a:latin typeface="Times New Roman" pitchFamily="18" charset="0"/>
            </a:endParaRPr>
          </a:p>
        </p:txBody>
      </p:sp>
      <p:sp>
        <p:nvSpPr>
          <p:cNvPr id="2" name="Espace réservé du numéro de diapositive 1"/>
          <p:cNvSpPr>
            <a:spLocks noGrp="1"/>
          </p:cNvSpPr>
          <p:nvPr>
            <p:ph type="sldNum" sz="quarter" idx="12"/>
            <p:custDataLst>
              <p:tags r:id="rId2"/>
            </p:custDataLst>
          </p:nvPr>
        </p:nvSpPr>
        <p:spPr/>
        <p:txBody>
          <a:bodyPr/>
          <a:lstStyle/>
          <a:p>
            <a:fld id="{027FB875-5C85-AB42-9DC5-178568A424B8}" type="slidenum">
              <a:rPr lang="en-US" smtClean="0"/>
              <a:pPr/>
              <a:t>7</a:t>
            </a:fld>
            <a:endParaRPr lang="en-US" dirty="0"/>
          </a:p>
        </p:txBody>
      </p:sp>
      <p:sp>
        <p:nvSpPr>
          <p:cNvPr id="14" name="Title 3"/>
          <p:cNvSpPr txBox="1">
            <a:spLocks/>
          </p:cNvSpPr>
          <p:nvPr>
            <p:custDataLst>
              <p:tags r:id="rId3"/>
            </p:custDataLst>
          </p:nvPr>
        </p:nvSpPr>
        <p:spPr>
          <a:xfrm>
            <a:off x="69256" y="-71081"/>
            <a:ext cx="4274057"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endParaRPr lang="en-US" sz="3000" i="1" dirty="0">
              <a:latin typeface="Times New Roman" pitchFamily="18" charset="0"/>
            </a:endParaRPr>
          </a:p>
        </p:txBody>
      </p:sp>
      <p:graphicFrame>
        <p:nvGraphicFramePr>
          <p:cNvPr id="9" name="Espace réservé du contenu 5"/>
          <p:cNvGraphicFramePr>
            <a:graphicFrameLocks noGrp="1"/>
          </p:cNvGraphicFramePr>
          <p:nvPr>
            <p:ph sz="half" idx="1"/>
            <p:custDataLst>
              <p:tags r:id="rId4"/>
            </p:custDataLst>
            <p:extLst>
              <p:ext uri="{D42A27DB-BD31-4B8C-83A1-F6EECF244321}">
                <p14:modId xmlns:p14="http://schemas.microsoft.com/office/powerpoint/2010/main" val="1584331698"/>
              </p:ext>
            </p:extLst>
          </p:nvPr>
        </p:nvGraphicFramePr>
        <p:xfrm>
          <a:off x="104077" y="2287988"/>
          <a:ext cx="2028119" cy="2011680"/>
        </p:xfrm>
        <a:graphic>
          <a:graphicData uri="http://schemas.openxmlformats.org/drawingml/2006/table">
            <a:tbl>
              <a:tblPr firstRow="1" bandRow="1">
                <a:tableStyleId>{5C22544A-7EE6-4342-B048-85BDC9FD1C3A}</a:tableStyleId>
              </a:tblPr>
              <a:tblGrid>
                <a:gridCol w="279092">
                  <a:extLst>
                    <a:ext uri="{9D8B030D-6E8A-4147-A177-3AD203B41FA5}">
                      <a16:colId xmlns:a16="http://schemas.microsoft.com/office/drawing/2014/main" val="20000"/>
                    </a:ext>
                  </a:extLst>
                </a:gridCol>
                <a:gridCol w="1749027">
                  <a:extLst>
                    <a:ext uri="{9D8B030D-6E8A-4147-A177-3AD203B41FA5}">
                      <a16:colId xmlns:a16="http://schemas.microsoft.com/office/drawing/2014/main" val="20001"/>
                    </a:ext>
                  </a:extLst>
                </a:gridCol>
              </a:tblGrid>
              <a:tr h="259491">
                <a:tc gridSpan="2">
                  <a:txBody>
                    <a:bodyPr/>
                    <a:lstStyle/>
                    <a:p>
                      <a:pPr algn="ctr"/>
                      <a:r>
                        <a:rPr lang="fr-FR" sz="1400" dirty="0">
                          <a:latin typeface="Times New Roman" pitchFamily="18" charset="0"/>
                        </a:rPr>
                        <a:t>Matériel</a:t>
                      </a:r>
                      <a:r>
                        <a:rPr lang="fr-FR" sz="1400" baseline="0" dirty="0">
                          <a:latin typeface="Times New Roman" pitchFamily="18" charset="0"/>
                        </a:rPr>
                        <a:t> nécessaire</a:t>
                      </a:r>
                      <a:endParaRPr lang="fr-FR" sz="1400" dirty="0">
                        <a:latin typeface="Times New Roman" pitchFamily="18" charset="0"/>
                      </a:endParaRPr>
                    </a:p>
                  </a:txBody>
                  <a:tcPr/>
                </a:tc>
                <a:tc hMerge="1">
                  <a:txBody>
                    <a:bodyPr/>
                    <a:lstStyle/>
                    <a:p>
                      <a:endParaRPr lang="fr-FR"/>
                    </a:p>
                  </a:txBody>
                  <a:tcPr/>
                </a:tc>
                <a:extLst>
                  <a:ext uri="{0D108BD9-81ED-4DB2-BD59-A6C34878D82A}">
                    <a16:rowId xmlns:a16="http://schemas.microsoft.com/office/drawing/2014/main" val="10000"/>
                  </a:ext>
                </a:extLst>
              </a:tr>
              <a:tr h="233542">
                <a:tc gridSpan="2">
                  <a:txBody>
                    <a:bodyPr/>
                    <a:lstStyle/>
                    <a:p>
                      <a:pPr algn="ctr"/>
                      <a:r>
                        <a:rPr lang="fr-FR" sz="1000" dirty="0">
                          <a:latin typeface="Times New Roman" pitchFamily="18" charset="0"/>
                        </a:rPr>
                        <a:t>Pour l’enseignant</a:t>
                      </a:r>
                    </a:p>
                  </a:txBody>
                  <a:tcPr/>
                </a:tc>
                <a:tc hMerge="1">
                  <a:txBody>
                    <a:bodyPr/>
                    <a:lstStyle/>
                    <a:p>
                      <a:endParaRPr lang="fr-FR"/>
                    </a:p>
                  </a:txBody>
                  <a:tcPr/>
                </a:tc>
                <a:extLst>
                  <a:ext uri="{0D108BD9-81ED-4DB2-BD59-A6C34878D82A}">
                    <a16:rowId xmlns:a16="http://schemas.microsoft.com/office/drawing/2014/main" val="10001"/>
                  </a:ext>
                </a:extLst>
              </a:tr>
              <a:tr h="233542">
                <a:tc>
                  <a:txBody>
                    <a:bodyPr/>
                    <a:lstStyle/>
                    <a:p>
                      <a:pPr algn="ctr"/>
                      <a:r>
                        <a:rPr lang="fr-FR" sz="1000" dirty="0">
                          <a:latin typeface="Times New Roman" pitchFamily="18" charset="0"/>
                        </a:rPr>
                        <a:t>1</a:t>
                      </a:r>
                    </a:p>
                    <a:p>
                      <a:pPr algn="ctr"/>
                      <a:endParaRPr lang="fr-FR" sz="1000" dirty="0">
                        <a:latin typeface="Times New Roman" pitchFamily="18" charset="0"/>
                      </a:endParaRPr>
                    </a:p>
                    <a:p>
                      <a:pPr algn="ctr"/>
                      <a:endParaRPr lang="fr-FR" sz="1000" dirty="0">
                        <a:latin typeface="Times New Roman" pitchFamily="18" charset="0"/>
                      </a:endParaRPr>
                    </a:p>
                    <a:p>
                      <a:pPr algn="ctr"/>
                      <a:endParaRPr lang="fr-FR" sz="1000" dirty="0">
                        <a:latin typeface="Times New Roman" pitchFamily="18" charset="0"/>
                      </a:endParaRPr>
                    </a:p>
                    <a:p>
                      <a:pPr algn="ctr"/>
                      <a:endParaRPr lang="fr-FR" sz="1000" dirty="0">
                        <a:latin typeface="Times New Roman" pitchFamily="18" charset="0"/>
                      </a:endParaRPr>
                    </a:p>
                    <a:p>
                      <a:pPr algn="ctr"/>
                      <a:r>
                        <a:rPr lang="fr-FR" sz="1000" dirty="0">
                          <a:latin typeface="Times New Roman" pitchFamily="18" charset="0"/>
                        </a:rPr>
                        <a:t>1</a:t>
                      </a:r>
                    </a:p>
                    <a:p>
                      <a:pPr algn="ctr"/>
                      <a:endParaRPr lang="fr-FR" sz="1000" dirty="0">
                        <a:latin typeface="Times New Roman" pitchFamily="18" charset="0"/>
                      </a:endParaRPr>
                    </a:p>
                    <a:p>
                      <a:pPr algn="ctr"/>
                      <a:endParaRPr lang="fr-FR" sz="1000" dirty="0">
                        <a:latin typeface="Times New Roman" pitchFamily="18" charset="0"/>
                      </a:endParaRPr>
                    </a:p>
                    <a:p>
                      <a:pPr algn="ctr"/>
                      <a:r>
                        <a:rPr lang="fr-FR" sz="1000" dirty="0">
                          <a:latin typeface="Times New Roman" pitchFamily="18" charset="0"/>
                        </a:rPr>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a:latin typeface="Times New Roman" pitchFamily="18" charset="0"/>
                        </a:rPr>
                        <a:t>rétroprojecteur</a:t>
                      </a: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Times New Roman" pitchFamily="18" charset="0"/>
                        </a:rPr>
                        <a:t>Contenants transparents remplis d’eau</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Times New Roman" pitchFamily="18" charset="0"/>
                        </a:rPr>
                        <a:t>Ventilateur à main, avec cercle chromatique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Times New Roman" pitchFamily="18" charset="0"/>
                        </a:rPr>
                        <a:t>Lampe de poche</a:t>
                      </a:r>
                      <a:endParaRPr lang="fr-FR" sz="1000" dirty="0">
                        <a:latin typeface="Times New Roman" pitchFamily="18" charset="0"/>
                      </a:endParaRPr>
                    </a:p>
                  </a:txBody>
                  <a:tcPr/>
                </a:tc>
                <a:extLst>
                  <a:ext uri="{0D108BD9-81ED-4DB2-BD59-A6C34878D82A}">
                    <a16:rowId xmlns:a16="http://schemas.microsoft.com/office/drawing/2014/main" val="10002"/>
                  </a:ext>
                </a:extLst>
              </a:tr>
            </a:tbl>
          </a:graphicData>
        </a:graphic>
      </p:graphicFrame>
      <p:sp>
        <p:nvSpPr>
          <p:cNvPr id="12" name="Title 3"/>
          <p:cNvSpPr txBox="1">
            <a:spLocks/>
          </p:cNvSpPr>
          <p:nvPr>
            <p:custDataLst>
              <p:tags r:id="rId5"/>
            </p:custDataLst>
          </p:nvPr>
        </p:nvSpPr>
        <p:spPr>
          <a:xfrm>
            <a:off x="104077" y="0"/>
            <a:ext cx="1387225" cy="5784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i="1" dirty="0" err="1">
                <a:latin typeface="Times New Roman" pitchFamily="18" charset="0"/>
              </a:rPr>
              <a:t>Activité</a:t>
            </a:r>
            <a:endParaRPr lang="en-US" sz="3000" i="1" dirty="0">
              <a:latin typeface="Times New Roman" pitchFamily="18" charset="0"/>
            </a:endParaRPr>
          </a:p>
        </p:txBody>
      </p:sp>
      <p:sp>
        <p:nvSpPr>
          <p:cNvPr id="15" name="Title 3"/>
          <p:cNvSpPr>
            <a:spLocks noGrp="1"/>
          </p:cNvSpPr>
          <p:nvPr>
            <p:ph type="title"/>
            <p:custDataLst>
              <p:tags r:id="rId6"/>
            </p:custDataLst>
          </p:nvPr>
        </p:nvSpPr>
        <p:spPr>
          <a:xfrm>
            <a:off x="69256" y="489357"/>
            <a:ext cx="5428719" cy="871396"/>
          </a:xfrm>
        </p:spPr>
        <p:txBody>
          <a:bodyPr/>
          <a:lstStyle/>
          <a:p>
            <a:pPr algn="l"/>
            <a:r>
              <a:rPr lang="en-US" sz="3000" dirty="0"/>
              <a:t>2. Faire et </a:t>
            </a:r>
            <a:r>
              <a:rPr lang="en-US" sz="3000" dirty="0" err="1"/>
              <a:t>défaire</a:t>
            </a:r>
            <a:r>
              <a:rPr lang="en-US" sz="3000" dirty="0"/>
              <a:t> des arcs-</a:t>
            </a:r>
            <a:r>
              <a:rPr lang="en-US" sz="3000" dirty="0" err="1"/>
              <a:t>en</a:t>
            </a:r>
            <a:r>
              <a:rPr lang="en-US" sz="3000" dirty="0"/>
              <a:t>-</a:t>
            </a:r>
            <a:r>
              <a:rPr lang="en-US" sz="3000" dirty="0" err="1"/>
              <a:t>ciel</a:t>
            </a:r>
            <a:endParaRPr lang="en-US" sz="3000" dirty="0"/>
          </a:p>
        </p:txBody>
      </p:sp>
      <p:sp>
        <p:nvSpPr>
          <p:cNvPr id="16" name="Rectangle 15"/>
          <p:cNvSpPr/>
          <p:nvPr>
            <p:custDataLst>
              <p:tags r:id="rId7"/>
            </p:custDataLst>
          </p:nvPr>
        </p:nvSpPr>
        <p:spPr>
          <a:xfrm>
            <a:off x="104077" y="4599776"/>
            <a:ext cx="2039694" cy="4278094"/>
          </a:xfrm>
          <a:prstGeom prst="rect">
            <a:avLst/>
          </a:prstGeom>
          <a:solidFill>
            <a:schemeClr val="accent1">
              <a:lumMod val="40000"/>
              <a:lumOff val="60000"/>
            </a:schemeClr>
          </a:solidFill>
        </p:spPr>
        <p:txBody>
          <a:bodyPr wrap="square">
            <a:spAutoFit/>
          </a:bodyPr>
          <a:lstStyle/>
          <a:p>
            <a:pPr algn="ctr"/>
            <a:r>
              <a:rPr lang="en-US" sz="1100" i="1" dirty="0" err="1">
                <a:latin typeface="Times New Roman" pitchFamily="18" charset="0"/>
              </a:rPr>
              <a:t>Roue</a:t>
            </a:r>
            <a:r>
              <a:rPr lang="en-US" sz="1100" i="1" dirty="0">
                <a:latin typeface="Times New Roman" pitchFamily="18" charset="0"/>
              </a:rPr>
              <a:t> </a:t>
            </a:r>
            <a:r>
              <a:rPr lang="en-US" sz="1100" i="1" dirty="0" err="1">
                <a:latin typeface="Times New Roman" pitchFamily="18" charset="0"/>
              </a:rPr>
              <a:t>chromatique</a:t>
            </a:r>
            <a:r>
              <a:rPr lang="en-US" sz="1100" i="1" dirty="0">
                <a:latin typeface="Times New Roman" pitchFamily="18" charset="0"/>
              </a:rPr>
              <a:t> VS arc-</a:t>
            </a:r>
            <a:r>
              <a:rPr lang="en-US" sz="1100" i="1" dirty="0" err="1">
                <a:latin typeface="Times New Roman" pitchFamily="18" charset="0"/>
              </a:rPr>
              <a:t>en</a:t>
            </a:r>
            <a:r>
              <a:rPr lang="en-US" sz="1100" i="1" dirty="0">
                <a:latin typeface="Times New Roman" pitchFamily="18" charset="0"/>
              </a:rPr>
              <a:t>-</a:t>
            </a:r>
            <a:r>
              <a:rPr lang="en-US" sz="1100" i="1" dirty="0" err="1">
                <a:latin typeface="Times New Roman" pitchFamily="18" charset="0"/>
              </a:rPr>
              <a:t>ciel</a:t>
            </a:r>
            <a:endParaRPr lang="en-US" sz="1100" i="1" dirty="0">
              <a:latin typeface="Times New Roman" pitchFamily="18" charset="0"/>
            </a:endParaRPr>
          </a:p>
          <a:p>
            <a:pPr algn="just"/>
            <a:endParaRPr lang="fr-FR" sz="1000" dirty="0">
              <a:latin typeface="Times New Roman" pitchFamily="18" charset="0"/>
            </a:endParaRPr>
          </a:p>
          <a:p>
            <a:r>
              <a:rPr lang="fr-CA" sz="1000" dirty="0">
                <a:latin typeface="Times New Roman" pitchFamily="18" charset="0"/>
              </a:rPr>
              <a:t>Notez qu’il y a une différence entre le cercle chromatique et l’arc-en-ciel. Ce dernier comporte 7 couleurs tandis que la roue n’en a que 6. </a:t>
            </a:r>
          </a:p>
          <a:p>
            <a:endParaRPr lang="fr-CA" sz="1000" dirty="0">
              <a:latin typeface="Times New Roman" pitchFamily="18" charset="0"/>
            </a:endParaRPr>
          </a:p>
          <a:p>
            <a:r>
              <a:rPr lang="fr-CA" sz="1000" dirty="0">
                <a:latin typeface="Times New Roman" pitchFamily="18" charset="0"/>
              </a:rPr>
              <a:t>Scientifiquement parlant, le cercle chromatique (phénomène physico-chimique) n’a rien à voir avec l’arc-en-ciel (phénomène optique). Pourtant, les deux se ressemblent beaucoup puisque les 3 couleurs primaires du cercle chromatique (jaune, bleu et rouge) ainsi que les 3 couleurs secondaires (orange, vert et violet) se retrouvent dans l’arc-en-ciel. La couleur manquante est l’indigo.</a:t>
            </a:r>
          </a:p>
          <a:p>
            <a:endParaRPr lang="fr-CA" sz="1000" dirty="0">
              <a:latin typeface="Times New Roman" pitchFamily="18" charset="0"/>
            </a:endParaRPr>
          </a:p>
          <a:p>
            <a:r>
              <a:rPr lang="fr-CA" sz="1000" dirty="0">
                <a:latin typeface="Times New Roman" pitchFamily="18" charset="0"/>
              </a:rPr>
              <a:t>La démonstration de recomposition de la lumière blanche n’est pas idéale étant donné que nous utilisons le cercle chromatique, mais les enfants risquent de ne pas s’en apercevoir !</a:t>
            </a:r>
            <a:endParaRPr lang="fr-FR" sz="1000" dirty="0">
              <a:latin typeface="Times New Roman" pitchFamily="18" charset="0"/>
            </a:endParaRPr>
          </a:p>
        </p:txBody>
      </p:sp>
      <p:pic>
        <p:nvPicPr>
          <p:cNvPr id="3" name="Image 2" descr="Une image contenant arc-en-ciel, Caractère coloré&#10;&#10;Description générée automatiquement">
            <a:extLst>
              <a:ext uri="{FF2B5EF4-FFF2-40B4-BE49-F238E27FC236}">
                <a16:creationId xmlns:a16="http://schemas.microsoft.com/office/drawing/2014/main" id="{92C17D6B-7AFF-8394-0AA8-D9B20A1DECED}"/>
              </a:ext>
            </a:extLst>
          </p:cNvPr>
          <p:cNvPicPr>
            <a:picLocks noChangeAspect="1"/>
          </p:cNvPicPr>
          <p:nvPr/>
        </p:nvPicPr>
        <p:blipFill>
          <a:blip r:embed="rId10"/>
          <a:stretch>
            <a:fillRect/>
          </a:stretch>
        </p:blipFill>
        <p:spPr>
          <a:xfrm>
            <a:off x="4369915" y="505748"/>
            <a:ext cx="2542252" cy="2542252"/>
          </a:xfrm>
          <a:prstGeom prst="rect">
            <a:avLst/>
          </a:prstGeom>
        </p:spPr>
      </p:pic>
    </p:spTree>
    <p:extLst>
      <p:ext uri="{BB962C8B-B14F-4D97-AF65-F5344CB8AC3E}">
        <p14:creationId xmlns:p14="http://schemas.microsoft.com/office/powerpoint/2010/main" val="1861865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69256" y="489357"/>
            <a:ext cx="5131394" cy="871396"/>
          </a:xfrm>
        </p:spPr>
        <p:txBody>
          <a:bodyPr/>
          <a:lstStyle/>
          <a:p>
            <a:pPr algn="l"/>
            <a:r>
              <a:rPr lang="en-US" sz="3000" dirty="0"/>
              <a:t>3. Les </a:t>
            </a:r>
            <a:r>
              <a:rPr lang="en-US" sz="3000" dirty="0" err="1"/>
              <a:t>couleurs</a:t>
            </a:r>
            <a:r>
              <a:rPr lang="en-US" sz="3000" dirty="0"/>
              <a:t> </a:t>
            </a:r>
            <a:r>
              <a:rPr lang="en-US" sz="3000" dirty="0" err="1"/>
              <a:t>en</a:t>
            </a:r>
            <a:r>
              <a:rPr lang="en-US" sz="3000" dirty="0"/>
              <a:t> </a:t>
            </a:r>
            <a:r>
              <a:rPr lang="en-US" sz="3000" dirty="0" err="1"/>
              <a:t>peinture</a:t>
            </a:r>
            <a:endParaRPr lang="en-US" sz="3000" dirty="0"/>
          </a:p>
        </p:txBody>
      </p:sp>
      <p:sp>
        <p:nvSpPr>
          <p:cNvPr id="2" name="Espace réservé du numéro de diapositive 1"/>
          <p:cNvSpPr>
            <a:spLocks noGrp="1"/>
          </p:cNvSpPr>
          <p:nvPr>
            <p:ph type="sldNum" sz="quarter" idx="12"/>
            <p:custDataLst>
              <p:tags r:id="rId2"/>
            </p:custDataLst>
          </p:nvPr>
        </p:nvSpPr>
        <p:spPr/>
        <p:txBody>
          <a:bodyPr/>
          <a:lstStyle/>
          <a:p>
            <a:fld id="{027FB875-5C85-AB42-9DC5-178568A424B8}" type="slidenum">
              <a:rPr lang="en-US" smtClean="0"/>
              <a:pPr/>
              <a:t>8</a:t>
            </a:fld>
            <a:endParaRPr lang="en-US"/>
          </a:p>
        </p:txBody>
      </p:sp>
      <p:sp>
        <p:nvSpPr>
          <p:cNvPr id="11" name="Content Placeholder 4"/>
          <p:cNvSpPr>
            <a:spLocks noGrp="1"/>
          </p:cNvSpPr>
          <p:nvPr>
            <p:ph sz="half" idx="1"/>
            <p:custDataLst>
              <p:tags r:id="rId3"/>
            </p:custDataLst>
          </p:nvPr>
        </p:nvSpPr>
        <p:spPr>
          <a:xfrm>
            <a:off x="2444432" y="2130194"/>
            <a:ext cx="4178258" cy="6487928"/>
          </a:xfrm>
        </p:spPr>
        <p:style>
          <a:lnRef idx="2">
            <a:schemeClr val="accent1"/>
          </a:lnRef>
          <a:fillRef idx="1">
            <a:schemeClr val="lt1"/>
          </a:fillRef>
          <a:effectRef idx="0">
            <a:schemeClr val="accent1"/>
          </a:effectRef>
          <a:fontRef idx="minor">
            <a:schemeClr val="dk1"/>
          </a:fontRef>
        </p:style>
        <p:txBody>
          <a:bodyPr>
            <a:normAutofit lnSpcReduction="10000"/>
          </a:bodyPr>
          <a:lstStyle/>
          <a:p>
            <a:pPr marL="0" indent="0" algn="just">
              <a:spcBef>
                <a:spcPts val="600"/>
              </a:spcBef>
              <a:buNone/>
            </a:pPr>
            <a:r>
              <a:rPr lang="en-US" sz="1600" i="1" dirty="0" err="1">
                <a:latin typeface="Times New Roman" pitchFamily="18" charset="0"/>
              </a:rPr>
              <a:t>Mise</a:t>
            </a:r>
            <a:r>
              <a:rPr lang="en-US" sz="1600" i="1" dirty="0">
                <a:latin typeface="Times New Roman" pitchFamily="18" charset="0"/>
              </a:rPr>
              <a:t> </a:t>
            </a:r>
            <a:r>
              <a:rPr lang="en-US" sz="1600" i="1" dirty="0" err="1">
                <a:latin typeface="Times New Roman" pitchFamily="18" charset="0"/>
              </a:rPr>
              <a:t>en</a:t>
            </a:r>
            <a:r>
              <a:rPr lang="en-US" sz="1600" i="1" dirty="0">
                <a:latin typeface="Times New Roman" pitchFamily="18" charset="0"/>
              </a:rPr>
              <a:t> situation</a:t>
            </a:r>
          </a:p>
          <a:p>
            <a:pPr marL="0" indent="0" algn="just">
              <a:spcBef>
                <a:spcPts val="600"/>
              </a:spcBef>
              <a:buNone/>
            </a:pPr>
            <a:r>
              <a:rPr lang="fr-CA" sz="1000" dirty="0">
                <a:latin typeface="Times New Roman" pitchFamily="18" charset="0"/>
              </a:rPr>
              <a:t>Cette troisième activité sera réalisée à la discrétion de l’enseignant. Il est primordial de souligner que même si cette activité traite des couleurs, il ne s’agit plus de science (physique optique), mais d’art. Il faut rappeler aux enfants qu’on ne peut pas toucher à un arc-en-ciel, parce que ce n’est pas un objet, c’est de la </a:t>
            </a:r>
            <a:r>
              <a:rPr lang="fr-CA" sz="1000" i="1" dirty="0">
                <a:latin typeface="Times New Roman" pitchFamily="18" charset="0"/>
              </a:rPr>
              <a:t>lumière</a:t>
            </a:r>
            <a:r>
              <a:rPr lang="fr-CA" sz="1000" dirty="0">
                <a:latin typeface="Times New Roman" pitchFamily="18" charset="0"/>
              </a:rPr>
              <a:t>. La peinture, cependant, c’est quelque chose qu’on peut toucher, alors ce n’est pas la même chose.</a:t>
            </a:r>
          </a:p>
          <a:p>
            <a:pPr marL="0" indent="0" algn="just">
              <a:spcBef>
                <a:spcPts val="600"/>
              </a:spcBef>
              <a:buNone/>
            </a:pPr>
            <a:r>
              <a:rPr lang="fr-CA" sz="1000" dirty="0">
                <a:latin typeface="Times New Roman" pitchFamily="18" charset="0"/>
              </a:rPr>
              <a:t>En art, les couleurs ne se mélangent pas de la même façon qu’en optique :</a:t>
            </a:r>
          </a:p>
          <a:p>
            <a:pPr marL="0" indent="0" algn="just">
              <a:spcBef>
                <a:spcPts val="600"/>
              </a:spcBef>
              <a:buNone/>
            </a:pPr>
            <a:r>
              <a:rPr lang="fr-CA" sz="1000" dirty="0">
                <a:latin typeface="Times New Roman" pitchFamily="18" charset="0"/>
              </a:rPr>
              <a:t>Arc-en-ciel : Si on prend des </a:t>
            </a:r>
            <a:r>
              <a:rPr lang="fr-CA" sz="1000" i="1" dirty="0">
                <a:latin typeface="Times New Roman" pitchFamily="18" charset="0"/>
              </a:rPr>
              <a:t>lumières</a:t>
            </a:r>
            <a:r>
              <a:rPr lang="fr-CA" sz="1000" dirty="0">
                <a:latin typeface="Times New Roman" pitchFamily="18" charset="0"/>
              </a:rPr>
              <a:t> de différentes couleurs et qu’on les mélange ensemble, qu’est-ce qu’on obtient ? Du blanc.</a:t>
            </a:r>
          </a:p>
          <a:p>
            <a:pPr marL="0" indent="0" algn="just">
              <a:spcBef>
                <a:spcPts val="600"/>
              </a:spcBef>
              <a:buNone/>
            </a:pPr>
            <a:r>
              <a:rPr lang="fr-CA" sz="1000" dirty="0">
                <a:latin typeface="Times New Roman" pitchFamily="18" charset="0"/>
              </a:rPr>
              <a:t>Art : Si on prend des </a:t>
            </a:r>
            <a:r>
              <a:rPr lang="fr-CA" sz="1000" i="1" dirty="0">
                <a:latin typeface="Times New Roman" pitchFamily="18" charset="0"/>
              </a:rPr>
              <a:t>peintures</a:t>
            </a:r>
            <a:r>
              <a:rPr lang="fr-CA" sz="1000" dirty="0">
                <a:latin typeface="Times New Roman" pitchFamily="18" charset="0"/>
              </a:rPr>
              <a:t> de différentes couleurs et qu’on les mélange ensemble, qu’est-ce qu’on obtient ? Du brun (ou du noir).</a:t>
            </a:r>
          </a:p>
          <a:p>
            <a:pPr marL="0" indent="0" algn="just">
              <a:spcBef>
                <a:spcPts val="600"/>
              </a:spcBef>
              <a:buNone/>
            </a:pPr>
            <a:endParaRPr lang="fr-CA" sz="1000" dirty="0">
              <a:latin typeface="Times New Roman" pitchFamily="18" charset="0"/>
            </a:endParaRPr>
          </a:p>
          <a:p>
            <a:pPr marL="0" indent="0" algn="just">
              <a:spcBef>
                <a:spcPts val="600"/>
              </a:spcBef>
              <a:buNone/>
            </a:pPr>
            <a:r>
              <a:rPr lang="fr-CA" sz="1600" i="1" dirty="0">
                <a:latin typeface="Times New Roman" pitchFamily="18" charset="0"/>
              </a:rPr>
              <a:t>Les acétates de couleur</a:t>
            </a:r>
          </a:p>
          <a:p>
            <a:pPr marL="0" indent="0" algn="just">
              <a:spcBef>
                <a:spcPts val="600"/>
              </a:spcBef>
              <a:buNone/>
            </a:pPr>
            <a:r>
              <a:rPr lang="fr-CA" sz="1000" dirty="0">
                <a:latin typeface="Times New Roman" pitchFamily="18" charset="0"/>
              </a:rPr>
              <a:t>Avec les acétates, on peut mélanger les couleurs comme avec la peinture.</a:t>
            </a:r>
          </a:p>
          <a:p>
            <a:pPr marL="0" indent="0" algn="just">
              <a:spcBef>
                <a:spcPts val="600"/>
              </a:spcBef>
              <a:buNone/>
            </a:pPr>
            <a:r>
              <a:rPr lang="fr-CA" sz="1000" dirty="0">
                <a:latin typeface="Times New Roman" pitchFamily="18" charset="0"/>
              </a:rPr>
              <a:t>Distribuer les trousses d’acétates aux enfants et présenter les couleurs. En art, ce sont ce qu’on appelle les </a:t>
            </a:r>
            <a:r>
              <a:rPr lang="fr-CA" sz="1000" i="1" dirty="0">
                <a:latin typeface="Times New Roman" pitchFamily="18" charset="0"/>
              </a:rPr>
              <a:t>trois couleurs primaires </a:t>
            </a:r>
            <a:r>
              <a:rPr lang="fr-CA" sz="1000" dirty="0">
                <a:latin typeface="Times New Roman" pitchFamily="18" charset="0"/>
              </a:rPr>
              <a:t>: le rouge, le jaune et le bleu. Demander aux enfants de prendre un acétate et de la tenir devant une lumière (plafonnier) pour bien voir la couleur. Explorer ainsi toutes les couleurs primaires.</a:t>
            </a:r>
          </a:p>
          <a:p>
            <a:pPr marL="0" indent="0" algn="just">
              <a:spcBef>
                <a:spcPts val="600"/>
              </a:spcBef>
              <a:buNone/>
            </a:pPr>
            <a:r>
              <a:rPr lang="fr-CA" sz="1000" dirty="0">
                <a:latin typeface="Times New Roman" pitchFamily="18" charset="0"/>
              </a:rPr>
              <a:t>Si on mélange deux couleurs primaires ensemble, on obtient une couleur secondaire. Demander aux enfants de mettre </a:t>
            </a:r>
            <a:r>
              <a:rPr lang="fr-CA" sz="1000" i="1" dirty="0">
                <a:latin typeface="Times New Roman" pitchFamily="18" charset="0"/>
              </a:rPr>
              <a:t>deux</a:t>
            </a:r>
            <a:r>
              <a:rPr lang="fr-CA" sz="1000" dirty="0">
                <a:latin typeface="Times New Roman" pitchFamily="18" charset="0"/>
              </a:rPr>
              <a:t> acétates une par-dessus l’autre et ensuite de les tenir devant la lumière. Quelles sont les couleurs secondaires ? L’orange (rouge + jaune), le vert (jaune + bleu) et le violet (bleu + rouge). Explorer ainsi toutes les couleurs secondaires.</a:t>
            </a:r>
          </a:p>
          <a:p>
            <a:pPr marL="0" indent="0" algn="just">
              <a:spcBef>
                <a:spcPts val="600"/>
              </a:spcBef>
              <a:buNone/>
            </a:pPr>
            <a:endParaRPr lang="fr-CA" sz="1000" dirty="0">
              <a:latin typeface="Times New Roman" pitchFamily="18" charset="0"/>
            </a:endParaRPr>
          </a:p>
          <a:p>
            <a:pPr marL="0" indent="0" algn="just">
              <a:spcBef>
                <a:spcPts val="600"/>
              </a:spcBef>
              <a:buNone/>
            </a:pPr>
            <a:r>
              <a:rPr lang="fr-CA" sz="1600" i="1" dirty="0">
                <a:latin typeface="Times New Roman" pitchFamily="18" charset="0"/>
              </a:rPr>
              <a:t>Le cercle chromatique</a:t>
            </a:r>
          </a:p>
          <a:p>
            <a:pPr marL="0" indent="0" algn="just">
              <a:spcBef>
                <a:spcPts val="600"/>
              </a:spcBef>
              <a:buNone/>
            </a:pPr>
            <a:r>
              <a:rPr lang="fr-CA" sz="1000" dirty="0">
                <a:latin typeface="Times New Roman" pitchFamily="18" charset="0"/>
              </a:rPr>
              <a:t>Une fois l’activité des acétates de couleur terminée, présenter le cercle chromatique. Quelles sont les couleurs primaires ? Quelles sont les couleurs secondaires ? Notez les positions de chacune.</a:t>
            </a:r>
          </a:p>
          <a:p>
            <a:pPr marL="0" indent="0" algn="just">
              <a:spcBef>
                <a:spcPts val="600"/>
              </a:spcBef>
              <a:buNone/>
            </a:pPr>
            <a:r>
              <a:rPr lang="fr-CA" sz="1000" dirty="0">
                <a:latin typeface="Times New Roman" pitchFamily="18" charset="0"/>
              </a:rPr>
              <a:t>Sur le cercle, on n’a pas placé les couleurs au hasard. Pourquoi l’orange est-il placé là où il est placé ? Il est entre le jaune et le rouge, les deux couleurs primaires qui le forment. Il en va de même pour les autres couleurs secondaires.</a:t>
            </a:r>
          </a:p>
          <a:p>
            <a:pPr marL="0" indent="0" algn="just">
              <a:spcBef>
                <a:spcPts val="600"/>
              </a:spcBef>
              <a:buNone/>
            </a:pPr>
            <a:endParaRPr lang="fr-CA" sz="1000" dirty="0">
              <a:latin typeface="Times New Roman" pitchFamily="18" charset="0"/>
            </a:endParaRPr>
          </a:p>
          <a:p>
            <a:pPr marL="0" indent="0" algn="just">
              <a:spcBef>
                <a:spcPts val="600"/>
              </a:spcBef>
              <a:buNone/>
            </a:pPr>
            <a:endParaRPr lang="fr-CA" sz="1000" dirty="0">
              <a:latin typeface="Times New Roman" pitchFamily="18" charset="0"/>
            </a:endParaRPr>
          </a:p>
          <a:p>
            <a:pPr marL="0" indent="0" algn="just">
              <a:spcBef>
                <a:spcPts val="600"/>
              </a:spcBef>
              <a:buNone/>
            </a:pPr>
            <a:endParaRPr lang="fr-CA" sz="1000" dirty="0">
              <a:latin typeface="Times New Roman" pitchFamily="18" charset="0"/>
            </a:endParaRPr>
          </a:p>
          <a:p>
            <a:pPr marL="0" indent="0" algn="just">
              <a:spcBef>
                <a:spcPts val="600"/>
              </a:spcBef>
              <a:buNone/>
            </a:pPr>
            <a:endParaRPr lang="fr-CA" sz="1000" dirty="0">
              <a:latin typeface="Times New Roman" pitchFamily="18" charset="0"/>
            </a:endParaRPr>
          </a:p>
        </p:txBody>
      </p:sp>
      <p:sp>
        <p:nvSpPr>
          <p:cNvPr id="16" name="Title 3"/>
          <p:cNvSpPr txBox="1">
            <a:spLocks/>
          </p:cNvSpPr>
          <p:nvPr>
            <p:custDataLst>
              <p:tags r:id="rId4"/>
            </p:custDataLst>
          </p:nvPr>
        </p:nvSpPr>
        <p:spPr>
          <a:xfrm>
            <a:off x="69256" y="-71081"/>
            <a:ext cx="4274057"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i="1" dirty="0" err="1">
                <a:latin typeface="Times New Roman" pitchFamily="18" charset="0"/>
              </a:rPr>
              <a:t>Supplément</a:t>
            </a:r>
            <a:r>
              <a:rPr lang="en-US" sz="3000" i="1" dirty="0">
                <a:latin typeface="Times New Roman" pitchFamily="18" charset="0"/>
              </a:rPr>
              <a:t> </a:t>
            </a:r>
            <a:r>
              <a:rPr lang="en-US" sz="3000" i="1" dirty="0" err="1">
                <a:latin typeface="Times New Roman" pitchFamily="18" charset="0"/>
              </a:rPr>
              <a:t>artistique</a:t>
            </a:r>
            <a:endParaRPr lang="en-US" sz="3000" i="1" dirty="0">
              <a:latin typeface="Times New Roman" pitchFamily="18" charset="0"/>
            </a:endParaRPr>
          </a:p>
        </p:txBody>
      </p:sp>
      <p:graphicFrame>
        <p:nvGraphicFramePr>
          <p:cNvPr id="10" name="Espace réservé du contenu 5"/>
          <p:cNvGraphicFramePr>
            <a:graphicFrameLocks noGrp="1"/>
          </p:cNvGraphicFramePr>
          <p:nvPr>
            <p:ph sz="half" idx="1"/>
            <p:custDataLst>
              <p:tags r:id="rId5"/>
            </p:custDataLst>
            <p:extLst>
              <p:ext uri="{D42A27DB-BD31-4B8C-83A1-F6EECF244321}">
                <p14:modId xmlns:p14="http://schemas.microsoft.com/office/powerpoint/2010/main" val="3972935278"/>
              </p:ext>
            </p:extLst>
          </p:nvPr>
        </p:nvGraphicFramePr>
        <p:xfrm>
          <a:off x="104125" y="2130195"/>
          <a:ext cx="2028119" cy="2295043"/>
        </p:xfrm>
        <a:graphic>
          <a:graphicData uri="http://schemas.openxmlformats.org/drawingml/2006/table">
            <a:tbl>
              <a:tblPr firstRow="1" bandRow="1">
                <a:tableStyleId>{5C22544A-7EE6-4342-B048-85BDC9FD1C3A}</a:tableStyleId>
              </a:tblPr>
              <a:tblGrid>
                <a:gridCol w="279092">
                  <a:extLst>
                    <a:ext uri="{9D8B030D-6E8A-4147-A177-3AD203B41FA5}">
                      <a16:colId xmlns:a16="http://schemas.microsoft.com/office/drawing/2014/main" val="20000"/>
                    </a:ext>
                  </a:extLst>
                </a:gridCol>
                <a:gridCol w="1749027">
                  <a:extLst>
                    <a:ext uri="{9D8B030D-6E8A-4147-A177-3AD203B41FA5}">
                      <a16:colId xmlns:a16="http://schemas.microsoft.com/office/drawing/2014/main" val="20001"/>
                    </a:ext>
                  </a:extLst>
                </a:gridCol>
              </a:tblGrid>
              <a:tr h="278014">
                <a:tc gridSpan="2">
                  <a:txBody>
                    <a:bodyPr/>
                    <a:lstStyle/>
                    <a:p>
                      <a:pPr algn="ctr"/>
                      <a:r>
                        <a:rPr lang="fr-FR" sz="1400" dirty="0">
                          <a:latin typeface="Times New Roman" pitchFamily="18" charset="0"/>
                        </a:rPr>
                        <a:t>Matériel</a:t>
                      </a:r>
                      <a:r>
                        <a:rPr lang="fr-FR" sz="1400" baseline="0" dirty="0">
                          <a:latin typeface="Times New Roman" pitchFamily="18" charset="0"/>
                        </a:rPr>
                        <a:t> nécessaire</a:t>
                      </a:r>
                      <a:endParaRPr lang="fr-FR" sz="1400" dirty="0">
                        <a:latin typeface="Times New Roman" pitchFamily="18" charset="0"/>
                      </a:endParaRPr>
                    </a:p>
                  </a:txBody>
                  <a:tcPr/>
                </a:tc>
                <a:tc hMerge="1">
                  <a:txBody>
                    <a:bodyPr/>
                    <a:lstStyle/>
                    <a:p>
                      <a:endParaRPr lang="fr-FR"/>
                    </a:p>
                  </a:txBody>
                  <a:tcPr/>
                </a:tc>
                <a:extLst>
                  <a:ext uri="{0D108BD9-81ED-4DB2-BD59-A6C34878D82A}">
                    <a16:rowId xmlns:a16="http://schemas.microsoft.com/office/drawing/2014/main" val="10000"/>
                  </a:ext>
                </a:extLst>
              </a:tr>
              <a:tr h="222411">
                <a:tc gridSpan="2">
                  <a:txBody>
                    <a:bodyPr/>
                    <a:lstStyle/>
                    <a:p>
                      <a:pPr algn="ctr"/>
                      <a:r>
                        <a:rPr lang="fr-FR" sz="1000" dirty="0">
                          <a:latin typeface="Times New Roman" pitchFamily="18" charset="0"/>
                        </a:rPr>
                        <a:t>Par équipe de 2</a:t>
                      </a:r>
                    </a:p>
                  </a:txBody>
                  <a:tcPr/>
                </a:tc>
                <a:tc hMerge="1">
                  <a:txBody>
                    <a:bodyPr/>
                    <a:lstStyle/>
                    <a:p>
                      <a:endParaRPr lang="fr-FR"/>
                    </a:p>
                  </a:txBody>
                  <a:tcPr/>
                </a:tc>
                <a:extLst>
                  <a:ext uri="{0D108BD9-81ED-4DB2-BD59-A6C34878D82A}">
                    <a16:rowId xmlns:a16="http://schemas.microsoft.com/office/drawing/2014/main" val="10001"/>
                  </a:ext>
                </a:extLst>
              </a:tr>
              <a:tr h="917446">
                <a:tc>
                  <a:txBody>
                    <a:bodyPr/>
                    <a:lstStyle/>
                    <a:p>
                      <a:pPr algn="ctr"/>
                      <a:r>
                        <a:rPr lang="fr-FR" sz="1000" dirty="0">
                          <a:latin typeface="Times New Roman" pitchFamily="18" charset="0"/>
                        </a:rPr>
                        <a:t>1</a:t>
                      </a:r>
                    </a:p>
                    <a:p>
                      <a:pPr algn="ctr"/>
                      <a:endParaRPr lang="fr-FR" sz="1000" dirty="0">
                        <a:latin typeface="Times New Roman" pitchFamily="18" charset="0"/>
                      </a:endParaRPr>
                    </a:p>
                    <a:p>
                      <a:pPr algn="ctr"/>
                      <a:r>
                        <a:rPr lang="fr-FR" sz="1000" dirty="0">
                          <a:latin typeface="Times New Roman" pitchFamily="18" charset="0"/>
                        </a:rPr>
                        <a:t>1</a:t>
                      </a:r>
                    </a:p>
                    <a:p>
                      <a:pPr algn="ctr"/>
                      <a:endParaRPr lang="fr-FR" sz="1000" dirty="0">
                        <a:latin typeface="Times New Roman" pitchFamily="18" charset="0"/>
                      </a:endParaRPr>
                    </a:p>
                    <a:p>
                      <a:pPr algn="ctr"/>
                      <a:endParaRPr lang="fr-FR" sz="1000" dirty="0">
                        <a:latin typeface="Times New Roman" pitchFamily="18" charset="0"/>
                      </a:endParaRPr>
                    </a:p>
                    <a:p>
                      <a:pPr algn="ctr"/>
                      <a:endParaRPr lang="fr-FR" sz="1000" dirty="0">
                        <a:latin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a:latin typeface="Times New Roman" pitchFamily="18" charset="0"/>
                        </a:rPr>
                        <a:t>Trousse d’acétate</a:t>
                      </a: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Times New Roman" pitchFamily="18" charset="0"/>
                        </a:rPr>
                        <a:t>Fiche d’activité par élève (facultatif)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aseline="0" dirty="0">
                        <a:latin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aseline="0" dirty="0">
                          <a:latin typeface="Times New Roman" pitchFamily="18" charset="0"/>
                        </a:rPr>
                        <a:t>Crayons couleur (facultatif)</a:t>
                      </a:r>
                      <a:endParaRPr lang="fr-FR" sz="1000" dirty="0">
                        <a:latin typeface="Times New Roman" pitchFamily="18" charset="0"/>
                      </a:endParaRPr>
                    </a:p>
                  </a:txBody>
                  <a:tcPr/>
                </a:tc>
                <a:extLst>
                  <a:ext uri="{0D108BD9-81ED-4DB2-BD59-A6C34878D82A}">
                    <a16:rowId xmlns:a16="http://schemas.microsoft.com/office/drawing/2014/main" val="10002"/>
                  </a:ext>
                </a:extLst>
              </a:tr>
              <a:tr h="222411">
                <a:tc gridSpan="2">
                  <a:txBody>
                    <a:bodyPr/>
                    <a:lstStyle/>
                    <a:p>
                      <a:pPr algn="ctr"/>
                      <a:r>
                        <a:rPr lang="fr-FR" sz="1000" dirty="0">
                          <a:latin typeface="Times New Roman" pitchFamily="18" charset="0"/>
                        </a:rPr>
                        <a:t>Pour l’enseignant</a:t>
                      </a:r>
                    </a:p>
                  </a:txBody>
                  <a:tcPr/>
                </a:tc>
                <a:tc hMerge="1">
                  <a:txBody>
                    <a:bodyPr/>
                    <a:lstStyle/>
                    <a:p>
                      <a:endParaRPr lang="fr-FR"/>
                    </a:p>
                  </a:txBody>
                  <a:tcPr/>
                </a:tc>
                <a:extLst>
                  <a:ext uri="{0D108BD9-81ED-4DB2-BD59-A6C34878D82A}">
                    <a16:rowId xmlns:a16="http://schemas.microsoft.com/office/drawing/2014/main" val="10003"/>
                  </a:ext>
                </a:extLst>
              </a:tr>
              <a:tr h="496723">
                <a:tc>
                  <a:txBody>
                    <a:bodyPr/>
                    <a:lstStyle/>
                    <a:p>
                      <a:pPr algn="ctr"/>
                      <a:r>
                        <a:rPr lang="fr-FR" sz="1000" dirty="0">
                          <a:latin typeface="Times New Roman" pitchFamily="18" charset="0"/>
                        </a:rPr>
                        <a:t>1</a:t>
                      </a:r>
                    </a:p>
                  </a:txBody>
                  <a:tcPr/>
                </a:tc>
                <a:tc>
                  <a:txBody>
                    <a:bodyPr/>
                    <a:lstStyle/>
                    <a:p>
                      <a:r>
                        <a:rPr lang="fr-FR" sz="1000" dirty="0">
                          <a:latin typeface="Times New Roman" pitchFamily="18" charset="0"/>
                        </a:rPr>
                        <a:t>Cercle chromatique</a:t>
                      </a:r>
                    </a:p>
                  </a:txBody>
                  <a:tcPr/>
                </a:tc>
                <a:extLst>
                  <a:ext uri="{0D108BD9-81ED-4DB2-BD59-A6C34878D82A}">
                    <a16:rowId xmlns:a16="http://schemas.microsoft.com/office/drawing/2014/main" val="10004"/>
                  </a:ext>
                </a:extLst>
              </a:tr>
            </a:tbl>
          </a:graphicData>
        </a:graphic>
      </p:graphicFrame>
      <p:graphicFrame>
        <p:nvGraphicFramePr>
          <p:cNvPr id="12" name="Tableau 11"/>
          <p:cNvGraphicFramePr>
            <a:graphicFrameLocks noGrp="1"/>
          </p:cNvGraphicFramePr>
          <p:nvPr>
            <p:custDataLst>
              <p:tags r:id="rId6"/>
            </p:custDataLst>
            <p:extLst>
              <p:ext uri="{D42A27DB-BD31-4B8C-83A1-F6EECF244321}">
                <p14:modId xmlns:p14="http://schemas.microsoft.com/office/powerpoint/2010/main" val="952334706"/>
              </p:ext>
            </p:extLst>
          </p:nvPr>
        </p:nvGraphicFramePr>
        <p:xfrm>
          <a:off x="69256" y="1608090"/>
          <a:ext cx="2028118" cy="386050"/>
        </p:xfrm>
        <a:graphic>
          <a:graphicData uri="http://schemas.openxmlformats.org/drawingml/2006/table">
            <a:tbl>
              <a:tblPr firstRow="1" bandRow="1">
                <a:tableStyleId>{69CF1AB2-1976-4502-BF36-3FF5EA218861}</a:tableStyleId>
              </a:tblPr>
              <a:tblGrid>
                <a:gridCol w="2028118">
                  <a:extLst>
                    <a:ext uri="{9D8B030D-6E8A-4147-A177-3AD203B41FA5}">
                      <a16:colId xmlns:a16="http://schemas.microsoft.com/office/drawing/2014/main" val="20000"/>
                    </a:ext>
                  </a:extLst>
                </a:gridCol>
              </a:tblGrid>
              <a:tr h="386050">
                <a:tc>
                  <a:txBody>
                    <a:bodyPr/>
                    <a:lstStyle/>
                    <a:p>
                      <a:pPr algn="ctr"/>
                      <a:r>
                        <a:rPr lang="fr-FR" sz="1200" dirty="0"/>
                        <a:t>Durée : 45-60 minutes</a:t>
                      </a:r>
                      <a:endParaRPr lang="fr-FR" sz="1200" b="0" i="0" dirty="0">
                        <a:solidFill>
                          <a:schemeClr val="tx1"/>
                        </a:solidFill>
                        <a:latin typeface="Times New Roman" pitchFamily="18" charset="0"/>
                      </a:endParaRPr>
                    </a:p>
                  </a:txBody>
                  <a:tcPr anchor="ctr"/>
                </a:tc>
                <a:extLst>
                  <a:ext uri="{0D108BD9-81ED-4DB2-BD59-A6C34878D82A}">
                    <a16:rowId xmlns:a16="http://schemas.microsoft.com/office/drawing/2014/main" val="10000"/>
                  </a:ext>
                </a:extLst>
              </a:tr>
            </a:tbl>
          </a:graphicData>
        </a:graphic>
      </p:graphicFrame>
      <p:sp>
        <p:nvSpPr>
          <p:cNvPr id="15" name="Flèche droite 14"/>
          <p:cNvSpPr/>
          <p:nvPr>
            <p:custDataLst>
              <p:tags r:id="rId7"/>
            </p:custDataLst>
          </p:nvPr>
        </p:nvSpPr>
        <p:spPr>
          <a:xfrm>
            <a:off x="69256" y="4938303"/>
            <a:ext cx="2244533" cy="2443572"/>
          </a:xfrm>
          <a:prstGeom prst="rightArrow">
            <a:avLst>
              <a:gd name="adj1" fmla="val 100000"/>
              <a:gd name="adj2" fmla="val 22255"/>
            </a:avLst>
          </a:prstGeom>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lvl="0" algn="ctr"/>
            <a:r>
              <a:rPr lang="fr-CA" sz="1100" i="1" dirty="0">
                <a:solidFill>
                  <a:prstClr val="black"/>
                </a:solidFill>
                <a:latin typeface="Times New Roman" panose="02020603050405020304" pitchFamily="18" charset="0"/>
                <a:cs typeface="Times New Roman" panose="02020603050405020304" pitchFamily="18" charset="0"/>
              </a:rPr>
              <a:t>Fiche d’activité facultative</a:t>
            </a:r>
          </a:p>
          <a:p>
            <a:pPr lvl="0"/>
            <a:endParaRPr lang="fr-CA" sz="1000" dirty="0">
              <a:solidFill>
                <a:prstClr val="black"/>
              </a:solidFill>
              <a:latin typeface="Times New Roman" panose="02020603050405020304" pitchFamily="18" charset="0"/>
              <a:cs typeface="Times New Roman" panose="02020603050405020304" pitchFamily="18" charset="0"/>
            </a:endParaRPr>
          </a:p>
          <a:p>
            <a:pPr lvl="0"/>
            <a:r>
              <a:rPr lang="fr-CA" sz="1000" dirty="0">
                <a:solidFill>
                  <a:prstClr val="black"/>
                </a:solidFill>
                <a:latin typeface="Times New Roman" panose="02020603050405020304" pitchFamily="18" charset="0"/>
                <a:cs typeface="Times New Roman" panose="02020603050405020304" pitchFamily="18" charset="0"/>
              </a:rPr>
              <a:t>Si l’enseignant le désire, il peut faire remplir la fiche d’activité qu’on trouve à la page 16. Cette fiche existe en deux versions : avec et sans couleurs. La version sans couleur est plus simple à imprimer, mais puisque les enfants de maternelle ne peuvent pas lire, elle est plus difficile à utiliser.</a:t>
            </a:r>
          </a:p>
        </p:txBody>
      </p:sp>
      <p:pic>
        <p:nvPicPr>
          <p:cNvPr id="3" name="Image 2" descr="Une image contenant arc-en-ciel, Caractère coloré&#10;&#10;Description générée automatiquement">
            <a:extLst>
              <a:ext uri="{FF2B5EF4-FFF2-40B4-BE49-F238E27FC236}">
                <a16:creationId xmlns:a16="http://schemas.microsoft.com/office/drawing/2014/main" id="{CE0199C8-AA99-2DBF-1556-749FFFD59CF6}"/>
              </a:ext>
            </a:extLst>
          </p:cNvPr>
          <p:cNvPicPr>
            <a:picLocks noChangeAspect="1"/>
          </p:cNvPicPr>
          <p:nvPr/>
        </p:nvPicPr>
        <p:blipFill>
          <a:blip r:embed="rId10"/>
          <a:stretch>
            <a:fillRect/>
          </a:stretch>
        </p:blipFill>
        <p:spPr>
          <a:xfrm>
            <a:off x="4358193" y="-592920"/>
            <a:ext cx="2542252" cy="2542252"/>
          </a:xfrm>
          <a:prstGeom prst="rect">
            <a:avLst/>
          </a:prstGeom>
        </p:spPr>
      </p:pic>
    </p:spTree>
    <p:extLst>
      <p:ext uri="{BB962C8B-B14F-4D97-AF65-F5344CB8AC3E}">
        <p14:creationId xmlns:p14="http://schemas.microsoft.com/office/powerpoint/2010/main" val="1671141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custDataLst>
              <p:tags r:id="rId1"/>
            </p:custDataLst>
          </p:nvPr>
        </p:nvSpPr>
        <p:spPr/>
        <p:txBody>
          <a:bodyPr/>
          <a:lstStyle/>
          <a:p>
            <a:fld id="{027FB875-5C85-AB42-9DC5-178568A424B8}" type="slidenum">
              <a:rPr lang="en-US" smtClean="0"/>
              <a:pPr/>
              <a:t>9</a:t>
            </a:fld>
            <a:endParaRPr lang="en-US"/>
          </a:p>
        </p:txBody>
      </p:sp>
      <p:sp>
        <p:nvSpPr>
          <p:cNvPr id="11" name="Content Placeholder 4"/>
          <p:cNvSpPr>
            <a:spLocks noGrp="1"/>
          </p:cNvSpPr>
          <p:nvPr>
            <p:ph sz="half" idx="1"/>
            <p:custDataLst>
              <p:tags r:id="rId2"/>
            </p:custDataLst>
          </p:nvPr>
        </p:nvSpPr>
        <p:spPr>
          <a:xfrm>
            <a:off x="2198733" y="1921191"/>
            <a:ext cx="4478821" cy="6696931"/>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
              <a:spcBef>
                <a:spcPts val="600"/>
              </a:spcBef>
              <a:buNone/>
            </a:pPr>
            <a:r>
              <a:rPr lang="fr-CA" sz="1600" i="1" dirty="0">
                <a:latin typeface="Times New Roman" pitchFamily="18" charset="0"/>
              </a:rPr>
              <a:t>Colorant dans le lait</a:t>
            </a:r>
            <a:endParaRPr lang="en-CA" sz="1600" i="1" dirty="0">
              <a:latin typeface="Times New Roman" pitchFamily="18" charset="0"/>
            </a:endParaRPr>
          </a:p>
          <a:p>
            <a:pPr marL="0" indent="0" algn="just">
              <a:spcBef>
                <a:spcPts val="600"/>
              </a:spcBef>
              <a:buNone/>
            </a:pPr>
            <a:r>
              <a:rPr lang="fr-CA" sz="1000" dirty="0">
                <a:latin typeface="Times New Roman" pitchFamily="18" charset="0"/>
              </a:rPr>
              <a:t>Voici une activité amusante pour voir à nouveau comment les couleurs primaires se mélangent pour former des couleurs secondaires.</a:t>
            </a:r>
          </a:p>
          <a:p>
            <a:pPr marL="0" indent="0" algn="just">
              <a:spcBef>
                <a:spcPts val="600"/>
              </a:spcBef>
              <a:buNone/>
            </a:pPr>
            <a:r>
              <a:rPr lang="fr-CA" sz="1000" dirty="0">
                <a:latin typeface="Times New Roman" pitchFamily="18" charset="0"/>
              </a:rPr>
              <a:t>Regrouper tous les élèves autour d’une même table. Placer sur la table les trois assiettes, dont le fond est couvert de lait. Mettre deux gouttes de colorant alimentaire dans chaque assiette (les gouttes doivent être séparées l’une de l’autre) :</a:t>
            </a:r>
          </a:p>
          <a:p>
            <a:pPr marL="0" indent="0" algn="just">
              <a:spcBef>
                <a:spcPts val="600"/>
              </a:spcBef>
              <a:buNone/>
            </a:pPr>
            <a:r>
              <a:rPr lang="fr-CA" sz="1000" dirty="0">
                <a:latin typeface="Times New Roman" pitchFamily="18" charset="0"/>
              </a:rPr>
              <a:t>Assiette #1 : 1 goutte rouge et 1 goutte jaune</a:t>
            </a:r>
          </a:p>
          <a:p>
            <a:pPr marL="0" indent="0" algn="just">
              <a:spcBef>
                <a:spcPts val="600"/>
              </a:spcBef>
              <a:buNone/>
            </a:pPr>
            <a:r>
              <a:rPr lang="fr-CA" sz="1000" dirty="0">
                <a:latin typeface="Times New Roman" pitchFamily="18" charset="0"/>
              </a:rPr>
              <a:t>Assiette #2 : 1 goutte bleue et 1 goutte rouge</a:t>
            </a:r>
          </a:p>
          <a:p>
            <a:pPr marL="0" indent="0" algn="just">
              <a:spcBef>
                <a:spcPts val="600"/>
              </a:spcBef>
              <a:buNone/>
            </a:pPr>
            <a:r>
              <a:rPr lang="fr-CA" sz="1000" dirty="0">
                <a:latin typeface="Times New Roman" pitchFamily="18" charset="0"/>
              </a:rPr>
              <a:t>Assiette #3 : 1 goutte jaune et 1 goutte bleue</a:t>
            </a:r>
          </a:p>
          <a:p>
            <a:pPr marL="0" indent="0" algn="just">
              <a:spcBef>
                <a:spcPts val="600"/>
              </a:spcBef>
              <a:buNone/>
            </a:pPr>
            <a:r>
              <a:rPr lang="fr-CA" sz="1000" dirty="0">
                <a:latin typeface="Times New Roman" pitchFamily="18" charset="0"/>
              </a:rPr>
              <a:t>Distribuer un cure-dents à chaque enfant. Demander à 6 enfants de pointer leur cure-dents dans une des gouttes de colorant. Il ne se passera rien.</a:t>
            </a:r>
          </a:p>
          <a:p>
            <a:pPr marL="0" indent="0" algn="just">
              <a:spcBef>
                <a:spcPts val="600"/>
              </a:spcBef>
              <a:buNone/>
            </a:pPr>
            <a:r>
              <a:rPr lang="fr-CA" sz="1000" dirty="0">
                <a:latin typeface="Times New Roman" pitchFamily="18" charset="0"/>
              </a:rPr>
              <a:t>Demander à 6 autres enfants de tremper le bout de leur cure-dent dans le savon à vaisselle et ensuite de le pointer dans une goutte de colorant. La tension superficielle du lait sera brisée et la couleur va se disperser dans toutes les directions. Lorsque la deuxième goutte de la même assiette sera touchée, les couleurs vont commencer à se mélanger.</a:t>
            </a:r>
          </a:p>
          <a:p>
            <a:pPr marL="0" indent="0" algn="just">
              <a:spcBef>
                <a:spcPts val="600"/>
              </a:spcBef>
              <a:buNone/>
            </a:pPr>
            <a:r>
              <a:rPr lang="fr-CA" sz="1000" dirty="0">
                <a:latin typeface="Times New Roman" pitchFamily="18" charset="0"/>
              </a:rPr>
              <a:t>Continuer de demander à d’autres enfants de faire de même, en pointant leur cure-dent dans un autre coin de l’assiette. Les couleurs primaires vont continuer de se mélanger et les couleurs secondaires seront de plus en plus apparentes.</a:t>
            </a:r>
          </a:p>
          <a:p>
            <a:pPr marL="0" indent="0" algn="just">
              <a:spcBef>
                <a:spcPts val="600"/>
              </a:spcBef>
              <a:buNone/>
            </a:pPr>
            <a:r>
              <a:rPr lang="fr-CA" sz="1000" dirty="0">
                <a:latin typeface="Times New Roman" pitchFamily="18" charset="0"/>
              </a:rPr>
              <a:t>ATTENTION ! Les enfants ne doivent pas brasser avec leur cure-dent, mais seulement pointer.</a:t>
            </a:r>
          </a:p>
          <a:p>
            <a:pPr marL="0" indent="0" algn="just">
              <a:spcBef>
                <a:spcPts val="600"/>
              </a:spcBef>
              <a:buNone/>
            </a:pPr>
            <a:r>
              <a:rPr lang="fr-CA" sz="1000" dirty="0">
                <a:latin typeface="Times New Roman" pitchFamily="18" charset="0"/>
              </a:rPr>
              <a:t>Pour le plaisir, on peut ajouter de nouvelles gouttes, de couleurs différentes, afin de voir quelles couleurs seront formées. On peut mélanger des couleurs primaires avec des couleurs secondaires, ou encore des couleurs secondaires ensemble. De cette façon, on réalise qu’avec quelques tubes de peinture, un peintre peut fabriquer un nombre infini de couleurs différentes.</a:t>
            </a:r>
          </a:p>
        </p:txBody>
      </p:sp>
      <p:sp>
        <p:nvSpPr>
          <p:cNvPr id="8" name="Title 3"/>
          <p:cNvSpPr txBox="1">
            <a:spLocks/>
          </p:cNvSpPr>
          <p:nvPr>
            <p:custDataLst>
              <p:tags r:id="rId3"/>
            </p:custDataLst>
          </p:nvPr>
        </p:nvSpPr>
        <p:spPr>
          <a:xfrm>
            <a:off x="69256" y="-71081"/>
            <a:ext cx="4274057"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i="1" dirty="0" err="1">
                <a:latin typeface="Times New Roman" pitchFamily="18" charset="0"/>
              </a:rPr>
              <a:t>Supplément</a:t>
            </a:r>
            <a:r>
              <a:rPr lang="en-US" sz="3000" i="1" dirty="0">
                <a:latin typeface="Times New Roman" pitchFamily="18" charset="0"/>
              </a:rPr>
              <a:t> </a:t>
            </a:r>
            <a:r>
              <a:rPr lang="en-US" sz="3000" i="1" dirty="0" err="1">
                <a:latin typeface="Times New Roman" pitchFamily="18" charset="0"/>
              </a:rPr>
              <a:t>artistique</a:t>
            </a:r>
            <a:endParaRPr lang="en-US" sz="3000" i="1" dirty="0">
              <a:latin typeface="Times New Roman" pitchFamily="18" charset="0"/>
            </a:endParaRPr>
          </a:p>
        </p:txBody>
      </p:sp>
      <p:sp>
        <p:nvSpPr>
          <p:cNvPr id="10" name="Title 3"/>
          <p:cNvSpPr>
            <a:spLocks noGrp="1"/>
          </p:cNvSpPr>
          <p:nvPr>
            <p:ph type="title"/>
            <p:custDataLst>
              <p:tags r:id="rId4"/>
            </p:custDataLst>
          </p:nvPr>
        </p:nvSpPr>
        <p:spPr>
          <a:xfrm>
            <a:off x="69256" y="489357"/>
            <a:ext cx="5131394" cy="871396"/>
          </a:xfrm>
        </p:spPr>
        <p:txBody>
          <a:bodyPr/>
          <a:lstStyle/>
          <a:p>
            <a:pPr algn="l"/>
            <a:r>
              <a:rPr lang="en-US" sz="3000" dirty="0"/>
              <a:t>3. Les </a:t>
            </a:r>
            <a:r>
              <a:rPr lang="en-US" sz="3000" dirty="0" err="1"/>
              <a:t>couleurs</a:t>
            </a:r>
            <a:r>
              <a:rPr lang="en-US" sz="3000" dirty="0"/>
              <a:t> </a:t>
            </a:r>
            <a:r>
              <a:rPr lang="en-US" sz="3000" dirty="0" err="1"/>
              <a:t>en</a:t>
            </a:r>
            <a:r>
              <a:rPr lang="en-US" sz="3000" dirty="0"/>
              <a:t> </a:t>
            </a:r>
            <a:r>
              <a:rPr lang="en-US" sz="3000" dirty="0" err="1"/>
              <a:t>peinture</a:t>
            </a:r>
            <a:endParaRPr lang="en-US" sz="3000" dirty="0"/>
          </a:p>
        </p:txBody>
      </p:sp>
      <p:graphicFrame>
        <p:nvGraphicFramePr>
          <p:cNvPr id="12" name="Espace réservé du contenu 5"/>
          <p:cNvGraphicFramePr>
            <a:graphicFrameLocks noGrp="1"/>
          </p:cNvGraphicFramePr>
          <p:nvPr>
            <p:ph sz="half" idx="1"/>
            <p:custDataLst>
              <p:tags r:id="rId5"/>
            </p:custDataLst>
            <p:extLst>
              <p:ext uri="{D42A27DB-BD31-4B8C-83A1-F6EECF244321}">
                <p14:modId xmlns:p14="http://schemas.microsoft.com/office/powerpoint/2010/main" val="1878537993"/>
              </p:ext>
            </p:extLst>
          </p:nvPr>
        </p:nvGraphicFramePr>
        <p:xfrm>
          <a:off x="104125" y="1936836"/>
          <a:ext cx="2028119" cy="2462354"/>
        </p:xfrm>
        <a:graphic>
          <a:graphicData uri="http://schemas.openxmlformats.org/drawingml/2006/table">
            <a:tbl>
              <a:tblPr firstRow="1" bandRow="1">
                <a:tableStyleId>{5C22544A-7EE6-4342-B048-85BDC9FD1C3A}</a:tableStyleId>
              </a:tblPr>
              <a:tblGrid>
                <a:gridCol w="279092">
                  <a:extLst>
                    <a:ext uri="{9D8B030D-6E8A-4147-A177-3AD203B41FA5}">
                      <a16:colId xmlns:a16="http://schemas.microsoft.com/office/drawing/2014/main" val="20000"/>
                    </a:ext>
                  </a:extLst>
                </a:gridCol>
                <a:gridCol w="1749027">
                  <a:extLst>
                    <a:ext uri="{9D8B030D-6E8A-4147-A177-3AD203B41FA5}">
                      <a16:colId xmlns:a16="http://schemas.microsoft.com/office/drawing/2014/main" val="20001"/>
                    </a:ext>
                  </a:extLst>
                </a:gridCol>
              </a:tblGrid>
              <a:tr h="232382">
                <a:tc gridSpan="2">
                  <a:txBody>
                    <a:bodyPr/>
                    <a:lstStyle/>
                    <a:p>
                      <a:pPr algn="ctr"/>
                      <a:r>
                        <a:rPr lang="fr-FR" sz="1400" dirty="0">
                          <a:latin typeface="Times New Roman" pitchFamily="18" charset="0"/>
                        </a:rPr>
                        <a:t>Matériel</a:t>
                      </a:r>
                      <a:r>
                        <a:rPr lang="fr-FR" sz="1400" baseline="0" dirty="0">
                          <a:latin typeface="Times New Roman" pitchFamily="18" charset="0"/>
                        </a:rPr>
                        <a:t> nécessaire</a:t>
                      </a:r>
                      <a:endParaRPr lang="fr-FR" sz="1400" dirty="0">
                        <a:latin typeface="Times New Roman" pitchFamily="18" charset="0"/>
                      </a:endParaRPr>
                    </a:p>
                  </a:txBody>
                  <a:tcPr/>
                </a:tc>
                <a:tc hMerge="1">
                  <a:txBody>
                    <a:bodyPr/>
                    <a:lstStyle/>
                    <a:p>
                      <a:endParaRPr lang="fr-FR"/>
                    </a:p>
                  </a:txBody>
                  <a:tcPr/>
                </a:tc>
                <a:extLst>
                  <a:ext uri="{0D108BD9-81ED-4DB2-BD59-A6C34878D82A}">
                    <a16:rowId xmlns:a16="http://schemas.microsoft.com/office/drawing/2014/main" val="10000"/>
                  </a:ext>
                </a:extLst>
              </a:tr>
              <a:tr h="185906">
                <a:tc gridSpan="2">
                  <a:txBody>
                    <a:bodyPr/>
                    <a:lstStyle/>
                    <a:p>
                      <a:pPr algn="ctr"/>
                      <a:r>
                        <a:rPr lang="fr-FR" sz="1000" dirty="0">
                          <a:latin typeface="Times New Roman" pitchFamily="18" charset="0"/>
                        </a:rPr>
                        <a:t>Par enfant</a:t>
                      </a:r>
                    </a:p>
                  </a:txBody>
                  <a:tcPr/>
                </a:tc>
                <a:tc hMerge="1">
                  <a:txBody>
                    <a:bodyPr/>
                    <a:lstStyle/>
                    <a:p>
                      <a:endParaRPr lang="fr-FR"/>
                    </a:p>
                  </a:txBody>
                  <a:tcPr/>
                </a:tc>
                <a:extLst>
                  <a:ext uri="{0D108BD9-81ED-4DB2-BD59-A6C34878D82A}">
                    <a16:rowId xmlns:a16="http://schemas.microsoft.com/office/drawing/2014/main" val="10001"/>
                  </a:ext>
                </a:extLst>
              </a:tr>
              <a:tr h="359234">
                <a:tc>
                  <a:txBody>
                    <a:bodyPr/>
                    <a:lstStyle/>
                    <a:p>
                      <a:pPr algn="ctr"/>
                      <a:r>
                        <a:rPr lang="fr-FR" sz="1000" dirty="0">
                          <a:latin typeface="Times New Roman" pitchFamily="18" charset="0"/>
                        </a:rPr>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dirty="0">
                          <a:latin typeface="Times New Roman" pitchFamily="18" charset="0"/>
                        </a:rPr>
                        <a:t>Cure-dent</a:t>
                      </a:r>
                      <a:endParaRPr lang="fr-FR" sz="1000" baseline="0" dirty="0">
                        <a:latin typeface="Times New Roman" pitchFamily="18" charset="0"/>
                      </a:endParaRPr>
                    </a:p>
                  </a:txBody>
                  <a:tcPr/>
                </a:tc>
                <a:extLst>
                  <a:ext uri="{0D108BD9-81ED-4DB2-BD59-A6C34878D82A}">
                    <a16:rowId xmlns:a16="http://schemas.microsoft.com/office/drawing/2014/main" val="10002"/>
                  </a:ext>
                </a:extLst>
              </a:tr>
              <a:tr h="185906">
                <a:tc gridSpan="2">
                  <a:txBody>
                    <a:bodyPr/>
                    <a:lstStyle/>
                    <a:p>
                      <a:pPr algn="ctr"/>
                      <a:r>
                        <a:rPr lang="fr-FR" sz="1000" dirty="0">
                          <a:latin typeface="Times New Roman" pitchFamily="18" charset="0"/>
                        </a:rPr>
                        <a:t>Pour l’enseignant</a:t>
                      </a:r>
                    </a:p>
                  </a:txBody>
                  <a:tcPr/>
                </a:tc>
                <a:tc hMerge="1">
                  <a:txBody>
                    <a:bodyPr/>
                    <a:lstStyle/>
                    <a:p>
                      <a:endParaRPr lang="fr-FR"/>
                    </a:p>
                  </a:txBody>
                  <a:tcPr/>
                </a:tc>
                <a:extLst>
                  <a:ext uri="{0D108BD9-81ED-4DB2-BD59-A6C34878D82A}">
                    <a16:rowId xmlns:a16="http://schemas.microsoft.com/office/drawing/2014/main" val="10003"/>
                  </a:ext>
                </a:extLst>
              </a:tr>
              <a:tr h="766861">
                <a:tc>
                  <a:txBody>
                    <a:bodyPr/>
                    <a:lstStyle/>
                    <a:p>
                      <a:pPr algn="ctr"/>
                      <a:r>
                        <a:rPr lang="fr-FR" sz="1000" dirty="0">
                          <a:latin typeface="Times New Roman" pitchFamily="18" charset="0"/>
                        </a:rPr>
                        <a:t>3</a:t>
                      </a:r>
                    </a:p>
                  </a:txBody>
                  <a:tcPr/>
                </a:tc>
                <a:tc>
                  <a:txBody>
                    <a:bodyPr/>
                    <a:lstStyle/>
                    <a:p>
                      <a:r>
                        <a:rPr lang="fr-FR" sz="1000" dirty="0">
                          <a:latin typeface="Times New Roman" pitchFamily="18" charset="0"/>
                        </a:rPr>
                        <a:t>Assiette (aluminium)</a:t>
                      </a:r>
                    </a:p>
                    <a:p>
                      <a:endParaRPr lang="fr-FR" sz="1000" dirty="0">
                        <a:latin typeface="Times New Roman" pitchFamily="18" charset="0"/>
                      </a:endParaRPr>
                    </a:p>
                    <a:p>
                      <a:r>
                        <a:rPr lang="fr-FR" sz="1000" dirty="0">
                          <a:latin typeface="Times New Roman" pitchFamily="18" charset="0"/>
                        </a:rPr>
                        <a:t>Colorant alimentaire (rouge, jaune et bleu)</a:t>
                      </a:r>
                    </a:p>
                    <a:p>
                      <a:endParaRPr lang="fr-FR" sz="1000" dirty="0">
                        <a:latin typeface="Times New Roman" pitchFamily="18" charset="0"/>
                      </a:endParaRPr>
                    </a:p>
                    <a:p>
                      <a:r>
                        <a:rPr lang="fr-FR" sz="1000" dirty="0">
                          <a:latin typeface="Times New Roman" pitchFamily="18" charset="0"/>
                        </a:rPr>
                        <a:t>Savon à vaisselle</a:t>
                      </a:r>
                    </a:p>
                    <a:p>
                      <a:endParaRPr lang="fr-FR" sz="1000" dirty="0">
                        <a:latin typeface="Times New Roman" pitchFamily="18" charset="0"/>
                      </a:endParaRPr>
                    </a:p>
                    <a:p>
                      <a:r>
                        <a:rPr lang="fr-FR" sz="1000" dirty="0">
                          <a:latin typeface="Times New Roman" pitchFamily="18" charset="0"/>
                        </a:rPr>
                        <a:t>Lait (un berlingot)</a:t>
                      </a:r>
                    </a:p>
                  </a:txBody>
                  <a:tcPr/>
                </a:tc>
                <a:extLst>
                  <a:ext uri="{0D108BD9-81ED-4DB2-BD59-A6C34878D82A}">
                    <a16:rowId xmlns:a16="http://schemas.microsoft.com/office/drawing/2014/main" val="10004"/>
                  </a:ext>
                </a:extLst>
              </a:tr>
            </a:tbl>
          </a:graphicData>
        </a:graphic>
      </p:graphicFrame>
      <p:sp>
        <p:nvSpPr>
          <p:cNvPr id="14" name="Rectangle 13"/>
          <p:cNvSpPr/>
          <p:nvPr>
            <p:custDataLst>
              <p:tags r:id="rId6"/>
            </p:custDataLst>
          </p:nvPr>
        </p:nvSpPr>
        <p:spPr>
          <a:xfrm>
            <a:off x="104077" y="4599776"/>
            <a:ext cx="2039694" cy="3954929"/>
          </a:xfrm>
          <a:prstGeom prst="rect">
            <a:avLst/>
          </a:prstGeom>
          <a:solidFill>
            <a:schemeClr val="accent1">
              <a:lumMod val="40000"/>
              <a:lumOff val="60000"/>
            </a:schemeClr>
          </a:solidFill>
        </p:spPr>
        <p:txBody>
          <a:bodyPr wrap="square">
            <a:spAutoFit/>
          </a:bodyPr>
          <a:lstStyle/>
          <a:p>
            <a:pPr algn="ctr"/>
            <a:r>
              <a:rPr lang="en-US" sz="1100" i="1" dirty="0">
                <a:latin typeface="Times New Roman" pitchFamily="18" charset="0"/>
              </a:rPr>
              <a:t>La tension </a:t>
            </a:r>
            <a:r>
              <a:rPr lang="en-US" sz="1100" i="1" dirty="0" err="1">
                <a:latin typeface="Times New Roman" pitchFamily="18" charset="0"/>
              </a:rPr>
              <a:t>superficielle</a:t>
            </a:r>
            <a:endParaRPr lang="en-US" sz="1100" i="1" dirty="0">
              <a:latin typeface="Times New Roman" pitchFamily="18" charset="0"/>
            </a:endParaRPr>
          </a:p>
          <a:p>
            <a:pPr algn="just"/>
            <a:endParaRPr lang="fr-FR" sz="1000" dirty="0">
              <a:latin typeface="Times New Roman" pitchFamily="18" charset="0"/>
            </a:endParaRPr>
          </a:p>
          <a:p>
            <a:r>
              <a:rPr lang="fr-CA" sz="1000" dirty="0">
                <a:latin typeface="Times New Roman" pitchFamily="18" charset="0"/>
              </a:rPr>
              <a:t>Le lait est composé à + de 85% d’eau. Les molécules d’eau sont comme de petits aimants – elles ont une polarité, c’est-à-dire un côté « positif » et un côté « négatif ».</a:t>
            </a:r>
          </a:p>
          <a:p>
            <a:endParaRPr lang="fr-CA" sz="1000" dirty="0">
              <a:latin typeface="Times New Roman" pitchFamily="18" charset="0"/>
            </a:endParaRPr>
          </a:p>
          <a:p>
            <a:r>
              <a:rPr lang="fr-CA" sz="1000" dirty="0">
                <a:latin typeface="Times New Roman" pitchFamily="18" charset="0"/>
              </a:rPr>
              <a:t>À la surface, les petits aimants se collent les uns sur les autres, côté « positif » contre côté « négatif ». Ils forment ainsi une sorte de couche légèrement résistante : c’est ce qu’on appelle la tension superficielle. On peut dire aux enfants que c’est comme une petite peau qui est formée à la surface du lait.</a:t>
            </a:r>
          </a:p>
          <a:p>
            <a:endParaRPr lang="fr-CA" sz="1000" dirty="0">
              <a:latin typeface="Times New Roman" pitchFamily="18" charset="0"/>
            </a:endParaRPr>
          </a:p>
          <a:p>
            <a:r>
              <a:rPr lang="fr-CA" sz="1000" dirty="0">
                <a:latin typeface="Times New Roman" pitchFamily="18" charset="0"/>
              </a:rPr>
              <a:t>Que fait le savon ? Il sépare les molécules d’eau les unes des autres, brisant le lien qui les unit – et par le fait même la tension superficielle. C’est comme si la petite peau était brisée.</a:t>
            </a:r>
            <a:endParaRPr lang="fr-FR" sz="1000" dirty="0">
              <a:latin typeface="Times New Roman" pitchFamily="18" charset="0"/>
            </a:endParaRPr>
          </a:p>
        </p:txBody>
      </p:sp>
      <p:pic>
        <p:nvPicPr>
          <p:cNvPr id="3" name="Image 2" descr="Une image contenant arc-en-ciel, Caractère coloré&#10;&#10;Description générée automatiquement">
            <a:extLst>
              <a:ext uri="{FF2B5EF4-FFF2-40B4-BE49-F238E27FC236}">
                <a16:creationId xmlns:a16="http://schemas.microsoft.com/office/drawing/2014/main" id="{2ED42FFD-087A-A6BB-D553-4E6646FFABF3}"/>
              </a:ext>
            </a:extLst>
          </p:cNvPr>
          <p:cNvPicPr>
            <a:picLocks noChangeAspect="1"/>
          </p:cNvPicPr>
          <p:nvPr/>
        </p:nvPicPr>
        <p:blipFill>
          <a:blip r:embed="rId9"/>
          <a:stretch>
            <a:fillRect/>
          </a:stretch>
        </p:blipFill>
        <p:spPr>
          <a:xfrm>
            <a:off x="4315748" y="-621061"/>
            <a:ext cx="2542252" cy="2542252"/>
          </a:xfrm>
          <a:prstGeom prst="rect">
            <a:avLst/>
          </a:prstGeom>
        </p:spPr>
      </p:pic>
    </p:spTree>
    <p:extLst>
      <p:ext uri="{BB962C8B-B14F-4D97-AF65-F5344CB8AC3E}">
        <p14:creationId xmlns:p14="http://schemas.microsoft.com/office/powerpoint/2010/main" val="4490149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6"/>
</p:tagLst>
</file>

<file path=ppt/tags/tag14.xml><?xml version="1.0" encoding="utf-8"?>
<p:tagLst xmlns:a="http://schemas.openxmlformats.org/drawingml/2006/main" xmlns:r="http://schemas.openxmlformats.org/officeDocument/2006/relationships" xmlns:p="http://schemas.openxmlformats.org/presentationml/2006/main">
  <p:tag name="NUM" val="7"/>
</p:tagLst>
</file>

<file path=ppt/tags/tag15.xml><?xml version="1.0" encoding="utf-8"?>
<p:tagLst xmlns:a="http://schemas.openxmlformats.org/drawingml/2006/main" xmlns:r="http://schemas.openxmlformats.org/officeDocument/2006/relationships" xmlns:p="http://schemas.openxmlformats.org/presentationml/2006/main">
  <p:tag name="NUM" val="8"/>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5"/>
</p:tagLst>
</file>

<file path=ppt/tags/tag27.xml><?xml version="1.0" encoding="utf-8"?>
<p:tagLst xmlns:a="http://schemas.openxmlformats.org/drawingml/2006/main" xmlns:r="http://schemas.openxmlformats.org/officeDocument/2006/relationships" xmlns:p="http://schemas.openxmlformats.org/presentationml/2006/main">
  <p:tag name="NUM" val="6"/>
</p:tagLst>
</file>

<file path=ppt/tags/tag28.xml><?xml version="1.0" encoding="utf-8"?>
<p:tagLst xmlns:a="http://schemas.openxmlformats.org/drawingml/2006/main" xmlns:r="http://schemas.openxmlformats.org/officeDocument/2006/relationships" xmlns:p="http://schemas.openxmlformats.org/presentationml/2006/main">
  <p:tag name="NUM" val="7"/>
</p:tagLst>
</file>

<file path=ppt/tags/tag29.xml><?xml version="1.0" encoding="utf-8"?>
<p:tagLst xmlns:a="http://schemas.openxmlformats.org/drawingml/2006/main" xmlns:r="http://schemas.openxmlformats.org/officeDocument/2006/relationships" xmlns:p="http://schemas.openxmlformats.org/presentationml/2006/main">
  <p:tag name="NUM" val="8"/>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9"/>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7"/>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6"/>
</p:tagLst>
</file>

<file path=ppt/tags/tag44.xml><?xml version="1.0" encoding="utf-8"?>
<p:tagLst xmlns:a="http://schemas.openxmlformats.org/drawingml/2006/main" xmlns:r="http://schemas.openxmlformats.org/officeDocument/2006/relationships" xmlns:p="http://schemas.openxmlformats.org/presentationml/2006/main">
  <p:tag name="NUM" val="7"/>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6"/>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5"/>
</p:tagLst>
</file>

<file path=ppt/tags/tag56.xml><?xml version="1.0" encoding="utf-8"?>
<p:tagLst xmlns:a="http://schemas.openxmlformats.org/drawingml/2006/main" xmlns:r="http://schemas.openxmlformats.org/officeDocument/2006/relationships" xmlns:p="http://schemas.openxmlformats.org/presentationml/2006/main">
  <p:tag name="NUM" val="6"/>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4"/>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6"/>
</p:tagLst>
</file>

<file path=ppt/tags/tag69.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8"/>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1467</TotalTime>
  <Words>3880</Words>
  <Application>Microsoft Office PowerPoint</Application>
  <PresentationFormat>Format US (216 x 279 mm)</PresentationFormat>
  <Paragraphs>358</Paragraphs>
  <Slides>17</Slides>
  <Notes>16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17</vt:i4>
      </vt:variant>
    </vt:vector>
  </HeadingPairs>
  <TitlesOfParts>
    <vt:vector size="23" baseType="lpstr">
      <vt:lpstr>Arial</vt:lpstr>
      <vt:lpstr>Calibri</vt:lpstr>
      <vt:lpstr>Impact</vt:lpstr>
      <vt:lpstr>Rockwell</vt:lpstr>
      <vt:lpstr>Times New Roman</vt:lpstr>
      <vt:lpstr>Inkwell</vt:lpstr>
      <vt:lpstr>Présentation PowerPoint</vt:lpstr>
      <vt:lpstr>Table des matières</vt:lpstr>
      <vt:lpstr>Résumé des activités</vt:lpstr>
      <vt:lpstr>Activité</vt:lpstr>
      <vt:lpstr>Activité</vt:lpstr>
      <vt:lpstr>2. Faire et défaire des arcs-en-ciel</vt:lpstr>
      <vt:lpstr>2. Faire et défaire des arcs-en-ciel</vt:lpstr>
      <vt:lpstr>3. Les couleurs en peinture</vt:lpstr>
      <vt:lpstr>3. Les couleurs en peinture</vt:lpstr>
      <vt:lpstr>Fiche théorique 1 Formation des arcs-en-ciel </vt:lpstr>
      <vt:lpstr>Fiche théorique 2 Mélange de couleurs </vt:lpstr>
      <vt:lpstr>Pièces jointes</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Guimond</dc:creator>
  <cp:lastModifiedBy>Hélène Mathieu</cp:lastModifiedBy>
  <cp:revision>196</cp:revision>
  <dcterms:created xsi:type="dcterms:W3CDTF">2016-06-29T17:52:48Z</dcterms:created>
  <dcterms:modified xsi:type="dcterms:W3CDTF">2024-12-11T20:10:12Z</dcterms:modified>
</cp:coreProperties>
</file>