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0" r:id="rId1"/>
  </p:sldMasterIdLst>
  <p:notesMasterIdLst>
    <p:notesMasterId r:id="rId13"/>
  </p:notesMasterIdLst>
  <p:handoutMasterIdLst>
    <p:handoutMasterId r:id="rId14"/>
  </p:handoutMasterIdLst>
  <p:sldIdLst>
    <p:sldId id="256" r:id="rId2"/>
    <p:sldId id="267" r:id="rId3"/>
    <p:sldId id="339" r:id="rId4"/>
    <p:sldId id="345" r:id="rId5"/>
    <p:sldId id="346" r:id="rId6"/>
    <p:sldId id="347" r:id="rId7"/>
    <p:sldId id="348" r:id="rId8"/>
    <p:sldId id="343" r:id="rId9"/>
    <p:sldId id="344" r:id="rId10"/>
    <p:sldId id="349" r:id="rId11"/>
    <p:sldId id="350" r:id="rId1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BF"/>
    <a:srgbClr val="FFCC66"/>
    <a:srgbClr val="FCEDAE"/>
    <a:srgbClr val="FFE3AB"/>
    <a:srgbClr val="FFE0A3"/>
    <a:srgbClr val="FFFF99"/>
    <a:srgbClr val="FFE7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9629" autoAdjust="0"/>
  </p:normalViewPr>
  <p:slideViewPr>
    <p:cSldViewPr snapToGrid="0" snapToObjects="1">
      <p:cViewPr varScale="1">
        <p:scale>
          <a:sx n="81" d="100"/>
          <a:sy n="81" d="100"/>
        </p:scale>
        <p:origin x="3336" y="10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02/04/2024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02/04/2024</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dirty="0"/>
          </a:p>
        </p:txBody>
      </p:sp>
    </p:spTree>
    <p:extLst>
      <p:ext uri="{BB962C8B-B14F-4D97-AF65-F5344CB8AC3E}">
        <p14:creationId xmlns:p14="http://schemas.microsoft.com/office/powerpoint/2010/main" val="122020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AE5F-3F6C-1301-4752-0D58B4FD9D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A82C00-5744-9649-5B5F-2DFDF1B1F8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DE4C9F-CADA-AD96-BF39-4B574857DF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B9B1EED-1EC9-701D-C21F-FA5D584E269F}"/>
              </a:ext>
            </a:extLst>
          </p:cNvPr>
          <p:cNvSpPr>
            <a:spLocks noGrp="1"/>
          </p:cNvSpPr>
          <p:nvPr>
            <p:ph type="sldNum" sz="quarter" idx="10"/>
          </p:nvPr>
        </p:nvSpPr>
        <p:spPr/>
        <p:txBody>
          <a:bodyPr/>
          <a:lstStyle/>
          <a:p>
            <a:fld id="{05379CC1-2BD1-5343-98AF-522C5D9C17DB}" type="slidenum">
              <a:rPr lang="fr-FR" smtClean="0"/>
              <a:pPr/>
              <a:t>10</a:t>
            </a:fld>
            <a:endParaRPr lang="fr-FR"/>
          </a:p>
        </p:txBody>
      </p:sp>
    </p:spTree>
    <p:extLst>
      <p:ext uri="{BB962C8B-B14F-4D97-AF65-F5344CB8AC3E}">
        <p14:creationId xmlns:p14="http://schemas.microsoft.com/office/powerpoint/2010/main" val="57840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AE5F-3F6C-1301-4752-0D58B4FD9D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A82C00-5744-9649-5B5F-2DFDF1B1F8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DE4C9F-CADA-AD96-BF39-4B574857DF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B9B1EED-1EC9-701D-C21F-FA5D584E269F}"/>
              </a:ext>
            </a:extLst>
          </p:cNvPr>
          <p:cNvSpPr>
            <a:spLocks noGrp="1"/>
          </p:cNvSpPr>
          <p:nvPr>
            <p:ph type="sldNum" sz="quarter" idx="10"/>
          </p:nvPr>
        </p:nvSpPr>
        <p:spPr/>
        <p:txBody>
          <a:bodyPr/>
          <a:lstStyle/>
          <a:p>
            <a:fld id="{05379CC1-2BD1-5343-98AF-522C5D9C17DB}" type="slidenum">
              <a:rPr lang="fr-FR" smtClean="0"/>
              <a:pPr/>
              <a:t>11</a:t>
            </a:fld>
            <a:endParaRPr lang="fr-FR"/>
          </a:p>
        </p:txBody>
      </p:sp>
    </p:spTree>
    <p:extLst>
      <p:ext uri="{BB962C8B-B14F-4D97-AF65-F5344CB8AC3E}">
        <p14:creationId xmlns:p14="http://schemas.microsoft.com/office/powerpoint/2010/main" val="87570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a:t>
            </a:fld>
            <a:endParaRPr lang="fr-FR"/>
          </a:p>
        </p:txBody>
      </p:sp>
    </p:spTree>
    <p:extLst>
      <p:ext uri="{BB962C8B-B14F-4D97-AF65-F5344CB8AC3E}">
        <p14:creationId xmlns:p14="http://schemas.microsoft.com/office/powerpoint/2010/main" val="356295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AE5F-3F6C-1301-4752-0D58B4FD9D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A82C00-5744-9649-5B5F-2DFDF1B1F8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DE4C9F-CADA-AD96-BF39-4B574857DF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B9B1EED-1EC9-701D-C21F-FA5D584E269F}"/>
              </a:ext>
            </a:extLst>
          </p:cNvPr>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p14="http://schemas.microsoft.com/office/powerpoint/2010/main" val="259811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AE5F-3F6C-1301-4752-0D58B4FD9D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A82C00-5744-9649-5B5F-2DFDF1B1F8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DE4C9F-CADA-AD96-BF39-4B574857DF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B9B1EED-1EC9-701D-C21F-FA5D584E269F}"/>
              </a:ext>
            </a:extLst>
          </p:cNvPr>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p14="http://schemas.microsoft.com/office/powerpoint/2010/main" val="245208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AE5F-3F6C-1301-4752-0D58B4FD9D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A82C00-5744-9649-5B5F-2DFDF1B1F8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DE4C9F-CADA-AD96-BF39-4B574857DF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B9B1EED-1EC9-701D-C21F-FA5D584E269F}"/>
              </a:ext>
            </a:extLst>
          </p:cNvPr>
          <p:cNvSpPr>
            <a:spLocks noGrp="1"/>
          </p:cNvSpPr>
          <p:nvPr>
            <p:ph type="sldNum" sz="quarter" idx="10"/>
          </p:nvPr>
        </p:nvSpPr>
        <p:spPr/>
        <p:txBody>
          <a:bodyPr/>
          <a:lstStyle/>
          <a:p>
            <a:fld id="{05379CC1-2BD1-5343-98AF-522C5D9C17DB}" type="slidenum">
              <a:rPr lang="fr-FR" smtClean="0"/>
              <a:pPr/>
              <a:t>5</a:t>
            </a:fld>
            <a:endParaRPr lang="fr-FR"/>
          </a:p>
        </p:txBody>
      </p:sp>
    </p:spTree>
    <p:extLst>
      <p:ext uri="{BB962C8B-B14F-4D97-AF65-F5344CB8AC3E}">
        <p14:creationId xmlns:p14="http://schemas.microsoft.com/office/powerpoint/2010/main" val="241648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AE5F-3F6C-1301-4752-0D58B4FD9D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A82C00-5744-9649-5B5F-2DFDF1B1F8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DE4C9F-CADA-AD96-BF39-4B574857DF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B9B1EED-1EC9-701D-C21F-FA5D584E269F}"/>
              </a:ext>
            </a:extLst>
          </p:cNvPr>
          <p:cNvSpPr>
            <a:spLocks noGrp="1"/>
          </p:cNvSpPr>
          <p:nvPr>
            <p:ph type="sldNum" sz="quarter" idx="10"/>
          </p:nvPr>
        </p:nvSpPr>
        <p:spPr/>
        <p:txBody>
          <a:bodyPr/>
          <a:lstStyle/>
          <a:p>
            <a:fld id="{05379CC1-2BD1-5343-98AF-522C5D9C17DB}" type="slidenum">
              <a:rPr lang="fr-FR" smtClean="0"/>
              <a:pPr/>
              <a:t>6</a:t>
            </a:fld>
            <a:endParaRPr lang="fr-FR"/>
          </a:p>
        </p:txBody>
      </p:sp>
    </p:spTree>
    <p:extLst>
      <p:ext uri="{BB962C8B-B14F-4D97-AF65-F5344CB8AC3E}">
        <p14:creationId xmlns:p14="http://schemas.microsoft.com/office/powerpoint/2010/main" val="297307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AE5F-3F6C-1301-4752-0D58B4FD9D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A82C00-5744-9649-5B5F-2DFDF1B1F8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DE4C9F-CADA-AD96-BF39-4B574857DF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B9B1EED-1EC9-701D-C21F-FA5D584E269F}"/>
              </a:ext>
            </a:extLst>
          </p:cNvPr>
          <p:cNvSpPr>
            <a:spLocks noGrp="1"/>
          </p:cNvSpPr>
          <p:nvPr>
            <p:ph type="sldNum" sz="quarter" idx="10"/>
          </p:nvPr>
        </p:nvSpPr>
        <p:spPr/>
        <p:txBody>
          <a:bodyPr/>
          <a:lstStyle/>
          <a:p>
            <a:fld id="{05379CC1-2BD1-5343-98AF-522C5D9C17DB}" type="slidenum">
              <a:rPr lang="fr-FR" smtClean="0"/>
              <a:pPr/>
              <a:t>7</a:t>
            </a:fld>
            <a:endParaRPr lang="fr-FR"/>
          </a:p>
        </p:txBody>
      </p:sp>
    </p:spTree>
    <p:extLst>
      <p:ext uri="{BB962C8B-B14F-4D97-AF65-F5344CB8AC3E}">
        <p14:creationId xmlns:p14="http://schemas.microsoft.com/office/powerpoint/2010/main" val="240319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AE5F-3F6C-1301-4752-0D58B4FD9D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A82C00-5744-9649-5B5F-2DFDF1B1F8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DE4C9F-CADA-AD96-BF39-4B574857DF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B9B1EED-1EC9-701D-C21F-FA5D584E269F}"/>
              </a:ext>
            </a:extLst>
          </p:cNvPr>
          <p:cNvSpPr>
            <a:spLocks noGrp="1"/>
          </p:cNvSpPr>
          <p:nvPr>
            <p:ph type="sldNum" sz="quarter" idx="10"/>
          </p:nvPr>
        </p:nvSpPr>
        <p:spPr/>
        <p:txBody>
          <a:bodyPr/>
          <a:lstStyle/>
          <a:p>
            <a:fld id="{05379CC1-2BD1-5343-98AF-522C5D9C17DB}" type="slidenum">
              <a:rPr lang="fr-FR" smtClean="0"/>
              <a:pPr/>
              <a:t>8</a:t>
            </a:fld>
            <a:endParaRPr lang="fr-FR"/>
          </a:p>
        </p:txBody>
      </p:sp>
    </p:spTree>
    <p:extLst>
      <p:ext uri="{BB962C8B-B14F-4D97-AF65-F5344CB8AC3E}">
        <p14:creationId xmlns:p14="http://schemas.microsoft.com/office/powerpoint/2010/main" val="164047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AE5F-3F6C-1301-4752-0D58B4FD9D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A82C00-5744-9649-5B5F-2DFDF1B1F8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DE4C9F-CADA-AD96-BF39-4B574857DF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B9B1EED-1EC9-701D-C21F-FA5D584E269F}"/>
              </a:ext>
            </a:extLst>
          </p:cNvPr>
          <p:cNvSpPr>
            <a:spLocks noGrp="1"/>
          </p:cNvSpPr>
          <p:nvPr>
            <p:ph type="sldNum" sz="quarter" idx="10"/>
          </p:nvPr>
        </p:nvSpPr>
        <p:spPr/>
        <p:txBody>
          <a:bodyPr/>
          <a:lstStyle/>
          <a:p>
            <a:fld id="{05379CC1-2BD1-5343-98AF-522C5D9C17DB}" type="slidenum">
              <a:rPr lang="fr-FR" smtClean="0"/>
              <a:pPr/>
              <a:t>9</a:t>
            </a:fld>
            <a:endParaRPr lang="fr-FR"/>
          </a:p>
        </p:txBody>
      </p:sp>
    </p:spTree>
    <p:extLst>
      <p:ext uri="{BB962C8B-B14F-4D97-AF65-F5344CB8AC3E}">
        <p14:creationId xmlns:p14="http://schemas.microsoft.com/office/powerpoint/2010/main" val="148436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anose="020F050202020403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solidFill>
                  <a:prstClr val="black"/>
                </a:solidFill>
              </a:rPr>
              <a:pPr/>
              <a:t>2024-04-02</a:t>
            </a:fld>
            <a:endParaRPr lang="en-US">
              <a:solidFill>
                <a:prstClr val="black"/>
              </a:solidFill>
            </a:endParaRPr>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915755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256019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91734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solidFill>
                  <a:prstClr val="black"/>
                </a:solidFill>
              </a:rPr>
              <a:pPr/>
              <a:t>2024-04-02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17428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solidFill>
                  <a:prstClr val="black"/>
                </a:solidFill>
              </a:rPr>
              <a:pPr/>
              <a:t>2024-04-02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438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92472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val="370488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417645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val="379695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383365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solidFill>
                  <a:prstClr val="black"/>
                </a:solidFill>
              </a:rPr>
              <a:pPr/>
              <a:t>2024-04-02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90091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solidFill>
                  <a:prstClr val="black"/>
                </a:solidFill>
              </a:rPr>
              <a:pPr/>
              <a:t>2024-04-02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785789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solidFill>
                  <a:prstClr val="black"/>
                </a:solidFill>
              </a:rPr>
              <a:pPr/>
              <a:t>2024-04-02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20479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solidFill>
                  <a:prstClr val="black"/>
                </a:solidFill>
              </a:rPr>
              <a:pPr/>
              <a:t>2024-04-02</a:t>
            </a:fld>
            <a:endParaRPr lang="en-US">
              <a:solidFill>
                <a:prstClr val="black"/>
              </a:solidFill>
            </a:endParaRPr>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1290834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anose="020F0502020204030204"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solidFill>
                  <a:prstClr val="black"/>
                </a:solidFill>
              </a:rPr>
              <a:pPr/>
              <a:t>2024-04-02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4471469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solidFill>
                  <a:prstClr val="black"/>
                </a:solidFill>
              </a:rPr>
              <a:pPr/>
              <a:t>2024-04-02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6898840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anose="020F0502020204030204" pitchFamily="34"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99894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73849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solidFill>
                  <a:prstClr val="black"/>
                </a:solidFill>
              </a:rPr>
              <a:pPr/>
              <a:t>2024-04-02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extLst>
      <p:ext uri="{BB962C8B-B14F-4D97-AF65-F5344CB8AC3E}">
        <p14:creationId xmlns:p14="http://schemas.microsoft.com/office/powerpoint/2010/main" val="43386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solidFill>
                  <a:prstClr val="black"/>
                </a:solidFill>
              </a:rPr>
              <a:pPr/>
              <a:t>2024-04-02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307157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solidFill>
                  <a:prstClr val="black"/>
                </a:solidFill>
              </a:rPr>
              <a:pPr/>
              <a:t>2024-04-02</a:t>
            </a:fld>
            <a:endParaRPr lang="en-US">
              <a:solidFill>
                <a:prstClr val="black"/>
              </a:solidFill>
            </a:endParaRPr>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5819236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ctr" defTabSz="914400" rtl="0" eaLnBrk="1" latinLnBrk="0" hangingPunct="1">
        <a:spcBef>
          <a:spcPct val="0"/>
        </a:spcBef>
        <a:buNone/>
        <a:defRPr sz="4600" kern="1200">
          <a:solidFill>
            <a:schemeClr val="tx1"/>
          </a:solidFill>
          <a:latin typeface="Calibri" panose="020F0502020204030204" pitchFamily="34" charset="0"/>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Calibri" panose="020F0502020204030204" pitchFamily="34" charset="0"/>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Calibri" panose="020F0502020204030204" pitchFamily="34" charset="0"/>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Calibri" panose="020F0502020204030204" pitchFamily="34" charset="0"/>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1.xml"/><Relationship Id="rId7" Type="http://schemas.openxmlformats.org/officeDocument/2006/relationships/hyperlink" Target="http://www.decouvertedelunivers.ca/ressources"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jpeg"/><Relationship Id="rId5" Type="http://schemas.openxmlformats.org/officeDocument/2006/relationships/notesSlide" Target="../notesSlides/notesSlide10.xml"/><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4.xml"/><Relationship Id="rId7" Type="http://schemas.openxmlformats.org/officeDocument/2006/relationships/hyperlink" Target="https://www.asc-csa.gc.ca/fra/jeunes-educateurs/activites/experiences-amusantes/projecteur-eclipse.asp"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6.jpeg"/><Relationship Id="rId5" Type="http://schemas.openxmlformats.org/officeDocument/2006/relationships/notesSlide" Target="../notesSlides/notesSlide11.xml"/><Relationship Id="rId10" Type="http://schemas.openxmlformats.org/officeDocument/2006/relationships/image" Target="../media/image27.pn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xml"/><Relationship Id="rId7" Type="http://schemas.openxmlformats.org/officeDocument/2006/relationships/notesSlide" Target="../notesSlides/notesSlide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7.xml"/><Relationship Id="rId11" Type="http://schemas.openxmlformats.org/officeDocument/2006/relationships/image" Target="../media/image19.emf"/><Relationship Id="rId5" Type="http://schemas.openxmlformats.org/officeDocument/2006/relationships/tags" Target="../tags/tag9.xml"/><Relationship Id="rId10" Type="http://schemas.openxmlformats.org/officeDocument/2006/relationships/image" Target="../media/image13.png"/><Relationship Id="rId4" Type="http://schemas.openxmlformats.org/officeDocument/2006/relationships/tags" Target="../tags/tag8.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2.xml"/><Relationship Id="rId7"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8.png"/><Relationship Id="rId3" Type="http://schemas.openxmlformats.org/officeDocument/2006/relationships/tags" Target="../tags/tag15.xml"/><Relationship Id="rId7" Type="http://schemas.openxmlformats.org/officeDocument/2006/relationships/slideLayout" Target="../slideLayouts/slideLayout7.xml"/><Relationship Id="rId12"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13.png"/><Relationship Id="rId5" Type="http://schemas.openxmlformats.org/officeDocument/2006/relationships/tags" Target="../tags/tag17.xml"/><Relationship Id="rId10" Type="http://schemas.openxmlformats.org/officeDocument/2006/relationships/image" Target="../media/image12.png"/><Relationship Id="rId4" Type="http://schemas.openxmlformats.org/officeDocument/2006/relationships/tags" Target="../tags/tag16.xml"/><Relationship Id="rId9" Type="http://schemas.openxmlformats.org/officeDocument/2006/relationships/image" Target="../media/image6.jpe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2.png"/><Relationship Id="rId5" Type="http://schemas.openxmlformats.org/officeDocument/2006/relationships/tags" Target="../tags/tag23.xml"/><Relationship Id="rId15" Type="http://schemas.openxmlformats.org/officeDocument/2006/relationships/image" Target="../media/image9.png"/><Relationship Id="rId10" Type="http://schemas.openxmlformats.org/officeDocument/2006/relationships/image" Target="../media/image6.jpeg"/><Relationship Id="rId4" Type="http://schemas.openxmlformats.org/officeDocument/2006/relationships/tags" Target="../tags/tag22.xml"/><Relationship Id="rId9" Type="http://schemas.openxmlformats.org/officeDocument/2006/relationships/notesSlide" Target="../notesSlides/notesSlide6.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8.xml"/><Relationship Id="rId7" Type="http://schemas.openxmlformats.org/officeDocument/2006/relationships/notesSlide" Target="../notesSlides/notesSlide7.xml"/><Relationship Id="rId12" Type="http://schemas.openxmlformats.org/officeDocument/2006/relationships/image" Target="../media/image21.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7.xml"/><Relationship Id="rId11" Type="http://schemas.openxmlformats.org/officeDocument/2006/relationships/image" Target="../media/image20.emf"/><Relationship Id="rId5" Type="http://schemas.openxmlformats.org/officeDocument/2006/relationships/tags" Target="../tags/tag30.xml"/><Relationship Id="rId10" Type="http://schemas.openxmlformats.org/officeDocument/2006/relationships/image" Target="../media/image13.png"/><Relationship Id="rId4" Type="http://schemas.openxmlformats.org/officeDocument/2006/relationships/tags" Target="../tags/tag29.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3.xml"/><Relationship Id="rId7" Type="http://schemas.openxmlformats.org/officeDocument/2006/relationships/notesSlide" Target="../notesSlides/notesSlide8.xml"/><Relationship Id="rId12" Type="http://schemas.openxmlformats.org/officeDocument/2006/relationships/image" Target="../media/image2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7.xml"/><Relationship Id="rId11" Type="http://schemas.openxmlformats.org/officeDocument/2006/relationships/image" Target="../media/image22.png"/><Relationship Id="rId5" Type="http://schemas.openxmlformats.org/officeDocument/2006/relationships/tags" Target="../tags/tag35.xml"/><Relationship Id="rId10" Type="http://schemas.openxmlformats.org/officeDocument/2006/relationships/image" Target="../media/image13.png"/><Relationship Id="rId4" Type="http://schemas.openxmlformats.org/officeDocument/2006/relationships/tags" Target="../tags/tag34.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www.eclipsequebec.ca/eclipses-lunaires" TargetMode="External"/><Relationship Id="rId3" Type="http://schemas.openxmlformats.org/officeDocument/2006/relationships/tags" Target="../tags/tag38.xml"/><Relationship Id="rId7" Type="http://schemas.openxmlformats.org/officeDocument/2006/relationships/hyperlink" Target="http://www.eclipsequebec.ca/eclipses-solaires" TargetMode="External"/><Relationship Id="rId12" Type="http://schemas.openxmlformats.org/officeDocument/2006/relationships/image" Target="../media/image13.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6.jpeg"/><Relationship Id="rId11" Type="http://schemas.openxmlformats.org/officeDocument/2006/relationships/image" Target="../media/image12.png"/><Relationship Id="rId5" Type="http://schemas.openxmlformats.org/officeDocument/2006/relationships/notesSlide" Target="../notesSlides/notesSlide9.xml"/><Relationship Id="rId10" Type="http://schemas.openxmlformats.org/officeDocument/2006/relationships/image" Target="../media/image25.png"/><Relationship Id="rId4" Type="http://schemas.openxmlformats.org/officeDocument/2006/relationships/slideLayout" Target="../slideLayouts/slideLayout7.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97D76A-0FD9-B114-A718-A1767E562DAA}"/>
              </a:ext>
            </a:extLst>
          </p:cNvPr>
          <p:cNvSpPr/>
          <p:nvPr/>
        </p:nvSpPr>
        <p:spPr>
          <a:xfrm>
            <a:off x="0" y="1223"/>
            <a:ext cx="6858000" cy="9131487"/>
          </a:xfrm>
          <a:prstGeom prst="rect">
            <a:avLst/>
          </a:prstGeom>
          <a:solidFill>
            <a:schemeClr val="bg2">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4" name="ZoneTexte 3">
            <a:extLst>
              <a:ext uri="{FF2B5EF4-FFF2-40B4-BE49-F238E27FC236}">
                <a16:creationId xmlns:a16="http://schemas.microsoft.com/office/drawing/2014/main" id="{E6E10744-FC69-798C-7503-D7E9880C41FF}"/>
              </a:ext>
            </a:extLst>
          </p:cNvPr>
          <p:cNvSpPr txBox="1"/>
          <p:nvPr/>
        </p:nvSpPr>
        <p:spPr>
          <a:xfrm>
            <a:off x="398601" y="997953"/>
            <a:ext cx="6060797" cy="2800767"/>
          </a:xfrm>
          <a:prstGeom prst="rect">
            <a:avLst/>
          </a:prstGeom>
          <a:noFill/>
        </p:spPr>
        <p:txBody>
          <a:bodyPr wrap="square" rtlCol="0">
            <a:spAutoFit/>
          </a:bodyPr>
          <a:lstStyle/>
          <a:p>
            <a:pPr algn="ctr"/>
            <a:r>
              <a:rPr lang="fr-CA" sz="3200" b="1" dirty="0">
                <a:latin typeface="Poppins" panose="00000500000000000000" pitchFamily="2" charset="0"/>
                <a:ea typeface="ADLaM Display" panose="020F0502020204030204" pitchFamily="2" charset="0"/>
                <a:cs typeface="Poppins" panose="00000500000000000000" pitchFamily="2" charset="0"/>
              </a:rPr>
              <a:t>ÉCLIPSE SOLAIRE TOTALE </a:t>
            </a:r>
          </a:p>
          <a:p>
            <a:pPr algn="ctr"/>
            <a:r>
              <a:rPr lang="fr-CA" sz="3200" b="1" dirty="0">
                <a:latin typeface="Poppins" panose="00000500000000000000" pitchFamily="2" charset="0"/>
                <a:ea typeface="ADLaM Display" panose="020F0502020204030204" pitchFamily="2" charset="0"/>
                <a:cs typeface="Poppins" panose="00000500000000000000" pitchFamily="2" charset="0"/>
              </a:rPr>
              <a:t>8 AVRIL 2024</a:t>
            </a:r>
          </a:p>
          <a:p>
            <a:pPr algn="ctr"/>
            <a:endParaRPr lang="fr-CA" b="1" dirty="0">
              <a:latin typeface="Poppins" panose="00000500000000000000" pitchFamily="2" charset="0"/>
              <a:ea typeface="ADLaM Display" panose="020F0502020204030204" pitchFamily="2" charset="0"/>
              <a:cs typeface="Poppins" panose="00000500000000000000" pitchFamily="2" charset="0"/>
            </a:endParaRPr>
          </a:p>
          <a:p>
            <a:pPr algn="ctr"/>
            <a:r>
              <a:rPr lang="fr-CA" sz="2000" b="1" dirty="0">
                <a:latin typeface="Poppins" panose="00000500000000000000" pitchFamily="2" charset="0"/>
                <a:ea typeface="ADLaM Display" panose="020F0502020204030204" pitchFamily="2" charset="0"/>
                <a:cs typeface="Poppins" panose="00000500000000000000" pitchFamily="2" charset="0"/>
              </a:rPr>
              <a:t>Suggestions d’activités simples et ressources en préparation à l’événement…</a:t>
            </a:r>
          </a:p>
          <a:p>
            <a:pPr algn="ctr"/>
            <a:endParaRPr lang="fr-CA" dirty="0">
              <a:latin typeface="Poppins" panose="00000500000000000000" pitchFamily="2" charset="0"/>
              <a:ea typeface="ADLaM Display" panose="020F0502020204030204" pitchFamily="2" charset="0"/>
              <a:cs typeface="Poppins" panose="00000500000000000000" pitchFamily="2" charset="0"/>
            </a:endParaRPr>
          </a:p>
          <a:p>
            <a:pPr algn="ctr"/>
            <a:r>
              <a:rPr lang="fr-CA" dirty="0">
                <a:latin typeface="Poppins" panose="00000500000000000000" pitchFamily="2" charset="0"/>
                <a:ea typeface="ADLaM Display" panose="020F0502020204030204" pitchFamily="2" charset="0"/>
                <a:cs typeface="Poppins" panose="00000500000000000000" pitchFamily="2" charset="0"/>
              </a:rPr>
              <a:t>En utilisant du matériel simple et facile à trouver dans votre école!</a:t>
            </a:r>
          </a:p>
        </p:txBody>
      </p:sp>
      <p:grpSp>
        <p:nvGrpSpPr>
          <p:cNvPr id="12" name="Groupe 11">
            <a:extLst>
              <a:ext uri="{FF2B5EF4-FFF2-40B4-BE49-F238E27FC236}">
                <a16:creationId xmlns:a16="http://schemas.microsoft.com/office/drawing/2014/main" id="{BE8ADDCA-2649-5803-00BD-7EF79F4C7634}"/>
              </a:ext>
            </a:extLst>
          </p:cNvPr>
          <p:cNvGrpSpPr/>
          <p:nvPr/>
        </p:nvGrpSpPr>
        <p:grpSpPr>
          <a:xfrm>
            <a:off x="1947147" y="5495077"/>
            <a:ext cx="3022828" cy="2659464"/>
            <a:chOff x="1947147" y="5495077"/>
            <a:chExt cx="3022828" cy="2659464"/>
          </a:xfrm>
        </p:grpSpPr>
        <p:pic>
          <p:nvPicPr>
            <p:cNvPr id="1042" name="Picture 18" descr="Sun - Free nature icons">
              <a:extLst>
                <a:ext uri="{FF2B5EF4-FFF2-40B4-BE49-F238E27FC236}">
                  <a16:creationId xmlns:a16="http://schemas.microsoft.com/office/drawing/2014/main" id="{FC28501C-2E29-3F36-DFE4-68DB816F6B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ull moon Special Lineal color icon">
              <a:extLst>
                <a:ext uri="{FF2B5EF4-FFF2-40B4-BE49-F238E27FC236}">
                  <a16:creationId xmlns:a16="http://schemas.microsoft.com/office/drawing/2014/main" id="{29138D5D-7A0D-794D-C03E-138B630F22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e 10">
            <a:extLst>
              <a:ext uri="{FF2B5EF4-FFF2-40B4-BE49-F238E27FC236}">
                <a16:creationId xmlns:a16="http://schemas.microsoft.com/office/drawing/2014/main" id="{B8C65FD8-9960-1605-A741-0B997A089C7F}"/>
              </a:ext>
            </a:extLst>
          </p:cNvPr>
          <p:cNvGrpSpPr/>
          <p:nvPr/>
        </p:nvGrpSpPr>
        <p:grpSpPr>
          <a:xfrm>
            <a:off x="1583552" y="4016104"/>
            <a:ext cx="3690894" cy="1358422"/>
            <a:chOff x="1279080" y="3944197"/>
            <a:chExt cx="3690894" cy="1358422"/>
          </a:xfrm>
        </p:grpSpPr>
        <p:pic>
          <p:nvPicPr>
            <p:cNvPr id="1028" name="Picture 4" descr="Ball - Free holidays icons">
              <a:extLst>
                <a:ext uri="{FF2B5EF4-FFF2-40B4-BE49-F238E27FC236}">
                  <a16:creationId xmlns:a16="http://schemas.microsoft.com/office/drawing/2014/main" id="{90DA972D-D517-D40F-6986-3D8F332846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7371" y="3944197"/>
              <a:ext cx="790699" cy="7891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ennis ball - Free sports icons">
              <a:extLst>
                <a:ext uri="{FF2B5EF4-FFF2-40B4-BE49-F238E27FC236}">
                  <a16:creationId xmlns:a16="http://schemas.microsoft.com/office/drawing/2014/main" id="{898537A6-FE9D-8690-7985-2200D322BD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1945" y="4441392"/>
              <a:ext cx="592777" cy="5927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uler - Free education icons">
              <a:extLst>
                <a:ext uri="{FF2B5EF4-FFF2-40B4-BE49-F238E27FC236}">
                  <a16:creationId xmlns:a16="http://schemas.microsoft.com/office/drawing/2014/main" id="{4E9EDDB8-B663-E374-F187-6AED8B5CC4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5980468">
              <a:off x="1279080" y="4333790"/>
              <a:ext cx="968829" cy="9688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perclip - Free miscellaneous icons">
              <a:extLst>
                <a:ext uri="{FF2B5EF4-FFF2-40B4-BE49-F238E27FC236}">
                  <a16:creationId xmlns:a16="http://schemas.microsoft.com/office/drawing/2014/main" id="{C31EA9BB-6EF9-FCAA-1493-911762D468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3468767" y="4337794"/>
              <a:ext cx="444806" cy="4448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Paperclip - Free miscellaneous icons">
              <a:extLst>
                <a:ext uri="{FF2B5EF4-FFF2-40B4-BE49-F238E27FC236}">
                  <a16:creationId xmlns:a16="http://schemas.microsoft.com/office/drawing/2014/main" id="{A63C4BA3-6973-4C40-EECD-6325AD4E64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740076" flipV="1">
              <a:off x="3805528" y="4126634"/>
              <a:ext cx="349428" cy="34942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eaf - Free nature icons">
              <a:extLst>
                <a:ext uri="{FF2B5EF4-FFF2-40B4-BE49-F238E27FC236}">
                  <a16:creationId xmlns:a16="http://schemas.microsoft.com/office/drawing/2014/main" id="{7EBD616C-BD2C-C384-79A5-2531903DBE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4270319" y="4174236"/>
              <a:ext cx="699655" cy="69965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 coins arrondis 2">
            <a:extLst>
              <a:ext uri="{FF2B5EF4-FFF2-40B4-BE49-F238E27FC236}">
                <a16:creationId xmlns:a16="http://schemas.microsoft.com/office/drawing/2014/main" id="{426AF28F-EA43-806E-4929-75F436EE8AB9}"/>
              </a:ext>
            </a:extLst>
          </p:cNvPr>
          <p:cNvSpPr/>
          <p:nvPr>
            <p:custDataLst>
              <p:tags r:id="rId1"/>
            </p:custDataLst>
          </p:nvPr>
        </p:nvSpPr>
        <p:spPr>
          <a:xfrm>
            <a:off x="353779" y="8585070"/>
            <a:ext cx="6167097" cy="475059"/>
          </a:xfrm>
          <a:prstGeom prst="roundRect">
            <a:avLst>
              <a:gd name="adj" fmla="val 5556"/>
            </a:avLst>
          </a:prstGeom>
          <a:solidFill>
            <a:schemeClr val="bg2">
              <a:lumMod val="75000"/>
            </a:schemeClr>
          </a:solidFill>
          <a:ln w="19050">
            <a:solidFill>
              <a:srgbClr val="0070C0"/>
            </a:solidFill>
          </a:ln>
        </p:spPr>
        <p:txBody>
          <a:bodyPr wrap="square">
            <a:spAutoFit/>
          </a:bodyPr>
          <a:lstStyle/>
          <a:p>
            <a:pPr marL="0" indent="0" algn="ctr">
              <a:spcBef>
                <a:spcPts val="600"/>
              </a:spcBef>
              <a:buNone/>
            </a:pPr>
            <a:r>
              <a:rPr lang="fr-CA" sz="1200" b="0" u="none" strike="noStrike" baseline="0" dirty="0">
                <a:solidFill>
                  <a:srgbClr val="000000"/>
                </a:solidFill>
                <a:latin typeface="Poppins" panose="00000500000000000000" pitchFamily="2" charset="0"/>
                <a:cs typeface="Poppins" panose="00000500000000000000" pitchFamily="2" charset="0"/>
              </a:rPr>
              <a:t>Sources pour l’activité : À la découverte de l’Univers, Éclipse Québec, </a:t>
            </a:r>
            <a:r>
              <a:rPr lang="fr-CA" sz="1200" b="0" u="none" strike="noStrike" baseline="0" dirty="0" err="1">
                <a:solidFill>
                  <a:srgbClr val="000000"/>
                </a:solidFill>
                <a:latin typeface="Poppins" panose="00000500000000000000" pitchFamily="2" charset="0"/>
                <a:cs typeface="Poppins" panose="00000500000000000000" pitchFamily="2" charset="0"/>
              </a:rPr>
              <a:t>Astronomical</a:t>
            </a:r>
            <a:r>
              <a:rPr lang="fr-CA" sz="1200" b="0" u="none" strike="noStrike" baseline="0" dirty="0">
                <a:solidFill>
                  <a:srgbClr val="000000"/>
                </a:solidFill>
                <a:latin typeface="Poppins" panose="00000500000000000000" pitchFamily="2" charset="0"/>
                <a:cs typeface="Poppins" panose="00000500000000000000" pitchFamily="2" charset="0"/>
              </a:rPr>
              <a:t> Society of the Pacific</a:t>
            </a:r>
          </a:p>
        </p:txBody>
      </p:sp>
    </p:spTree>
    <p:extLst>
      <p:ext uri="{BB962C8B-B14F-4D97-AF65-F5344CB8AC3E}">
        <p14:creationId xmlns:p14="http://schemas.microsoft.com/office/powerpoint/2010/main" val="53772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a:extLst>
            <a:ext uri="{FF2B5EF4-FFF2-40B4-BE49-F238E27FC236}">
              <a16:creationId xmlns:a16="http://schemas.microsoft.com/office/drawing/2014/main" id="{6D33C943-7306-EA7F-1420-302F8497D68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4F696D-421C-8766-55AA-6EFB13211446}"/>
              </a:ext>
            </a:extLst>
          </p:cNvPr>
          <p:cNvSpPr>
            <a:spLocks noGrp="1"/>
          </p:cNvSpPr>
          <p:nvPr>
            <p:ph type="sldNum" sz="quarter" idx="12"/>
            <p:custDataLst>
              <p:tags r:id="rId1"/>
            </p:custDataLst>
          </p:nvPr>
        </p:nvSpPr>
        <p:spPr>
          <a:xfrm>
            <a:off x="5745708" y="8004548"/>
            <a:ext cx="1112292" cy="1135797"/>
          </a:xfrm>
        </p:spPr>
        <p:txBody>
          <a:bodyPr/>
          <a:lstStyle/>
          <a:p>
            <a:fld id="{027FB875-5C85-AB42-9DC5-178568A424B8}" type="slidenum">
              <a:rPr lang="fr-CA" smtClean="0"/>
              <a:pPr/>
              <a:t>10</a:t>
            </a:fld>
            <a:endParaRPr lang="fr-CA" dirty="0"/>
          </a:p>
        </p:txBody>
      </p:sp>
      <p:sp>
        <p:nvSpPr>
          <p:cNvPr id="12" name="Title 3">
            <a:extLst>
              <a:ext uri="{FF2B5EF4-FFF2-40B4-BE49-F238E27FC236}">
                <a16:creationId xmlns:a16="http://schemas.microsoft.com/office/drawing/2014/main" id="{DC77B180-51B0-C5DC-9FF8-6E5DD7077659}"/>
              </a:ext>
            </a:extLst>
          </p:cNvPr>
          <p:cNvSpPr txBox="1">
            <a:spLocks/>
          </p:cNvSpPr>
          <p:nvPr>
            <p:custDataLst>
              <p:tags r:id="rId2"/>
            </p:custDataLst>
          </p:nvPr>
        </p:nvSpPr>
        <p:spPr>
          <a:xfrm>
            <a:off x="391883" y="342633"/>
            <a:ext cx="5745709"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000" b="1" dirty="0">
                <a:latin typeface="Poppins" panose="00000500000000000000" pitchFamily="2" charset="0"/>
                <a:cs typeface="Poppins" panose="00000500000000000000" pitchFamily="2" charset="0"/>
              </a:rPr>
              <a:t>Ressource externe : </a:t>
            </a:r>
          </a:p>
          <a:p>
            <a:pPr algn="l"/>
            <a:r>
              <a:rPr lang="fr-CA" sz="2000" b="1" dirty="0">
                <a:latin typeface="Poppins" panose="00000500000000000000" pitchFamily="2" charset="0"/>
                <a:cs typeface="Poppins" panose="00000500000000000000" pitchFamily="2" charset="0"/>
              </a:rPr>
              <a:t>À la découverte de l’Univers</a:t>
            </a:r>
          </a:p>
        </p:txBody>
      </p:sp>
      <p:sp>
        <p:nvSpPr>
          <p:cNvPr id="4" name="AutoShape 2" descr="fonctionnement d'un éclipse lunaire">
            <a:extLst>
              <a:ext uri="{FF2B5EF4-FFF2-40B4-BE49-F238E27FC236}">
                <a16:creationId xmlns:a16="http://schemas.microsoft.com/office/drawing/2014/main" id="{DD300AE5-B9C2-61E2-7F05-CFEC85819114}"/>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 name="Content Placeholder 4">
            <a:extLst>
              <a:ext uri="{FF2B5EF4-FFF2-40B4-BE49-F238E27FC236}">
                <a16:creationId xmlns:a16="http://schemas.microsoft.com/office/drawing/2014/main" id="{B50030DD-7048-09A8-FB30-86EBA8EE9B2A}"/>
              </a:ext>
            </a:extLst>
          </p:cNvPr>
          <p:cNvSpPr>
            <a:spLocks noGrp="1"/>
          </p:cNvSpPr>
          <p:nvPr>
            <p:ph sz="half" idx="1"/>
            <p:custDataLst>
              <p:tags r:id="rId3"/>
            </p:custDataLst>
          </p:nvPr>
        </p:nvSpPr>
        <p:spPr>
          <a:xfrm>
            <a:off x="69326" y="1331999"/>
            <a:ext cx="6732994" cy="7716997"/>
          </a:xfrm>
          <a:prstGeom prst="roundRect">
            <a:avLst>
              <a:gd name="adj" fmla="val 3615"/>
            </a:avLst>
          </a:prstGeom>
          <a:ln>
            <a:solidFill>
              <a:srgbClr val="FFCC66"/>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ctr">
              <a:spcBef>
                <a:spcPts val="600"/>
              </a:spcBef>
              <a:buNone/>
            </a:pPr>
            <a:r>
              <a:rPr lang="fr-CA" sz="1200" dirty="0">
                <a:latin typeface="Poppins" panose="00000500000000000000" pitchFamily="2" charset="0"/>
                <a:cs typeface="Poppins" panose="00000500000000000000" pitchFamily="2" charset="0"/>
              </a:rPr>
              <a:t>Pour des activités additionnelles, rendez-vous sur </a:t>
            </a:r>
            <a:r>
              <a:rPr lang="fr-CA" sz="1200" b="1" dirty="0">
                <a:latin typeface="Poppins" panose="00000500000000000000" pitchFamily="2" charset="0"/>
                <a:cs typeface="Poppins" panose="00000500000000000000" pitchFamily="2" charset="0"/>
                <a:hlinkClick r:id="rId7"/>
              </a:rPr>
              <a:t>www.decouvertedelunivers.ca/ressources</a:t>
            </a:r>
            <a:endParaRPr lang="fr-CA" sz="1200" b="1" dirty="0">
              <a:latin typeface="Poppins" panose="00000500000000000000" pitchFamily="2" charset="0"/>
              <a:cs typeface="Poppins" panose="00000500000000000000" pitchFamily="2" charset="0"/>
            </a:endParaRPr>
          </a:p>
          <a:p>
            <a:pPr marL="0" indent="0" algn="ctr">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p:txBody>
      </p:sp>
      <p:grpSp>
        <p:nvGrpSpPr>
          <p:cNvPr id="7" name="Groupe 6">
            <a:extLst>
              <a:ext uri="{FF2B5EF4-FFF2-40B4-BE49-F238E27FC236}">
                <a16:creationId xmlns:a16="http://schemas.microsoft.com/office/drawing/2014/main" id="{0E55BC2D-2928-25B7-0915-C21862A78FDE}"/>
              </a:ext>
            </a:extLst>
          </p:cNvPr>
          <p:cNvGrpSpPr/>
          <p:nvPr/>
        </p:nvGrpSpPr>
        <p:grpSpPr>
          <a:xfrm rot="20595270">
            <a:off x="5290429" y="127850"/>
            <a:ext cx="1512719" cy="1330879"/>
            <a:chOff x="1947147" y="5495077"/>
            <a:chExt cx="3022828" cy="2659464"/>
          </a:xfrm>
        </p:grpSpPr>
        <p:pic>
          <p:nvPicPr>
            <p:cNvPr id="8" name="Picture 18" descr="Sun - Free nature icons">
              <a:extLst>
                <a:ext uri="{FF2B5EF4-FFF2-40B4-BE49-F238E27FC236}">
                  <a16:creationId xmlns:a16="http://schemas.microsoft.com/office/drawing/2014/main" id="{A8A84DBB-C990-AF78-00BA-F150ECA32C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Full moon Special Lineal color icon">
              <a:extLst>
                <a:ext uri="{FF2B5EF4-FFF2-40B4-BE49-F238E27FC236}">
                  <a16:creationId xmlns:a16="http://schemas.microsoft.com/office/drawing/2014/main" id="{53C4BB3C-4426-548F-FA38-ECB9C5F613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Image 4">
            <a:extLst>
              <a:ext uri="{FF2B5EF4-FFF2-40B4-BE49-F238E27FC236}">
                <a16:creationId xmlns:a16="http://schemas.microsoft.com/office/drawing/2014/main" id="{82E5DD98-5B4A-5999-79D4-4F93FDC40925}"/>
              </a:ext>
            </a:extLst>
          </p:cNvPr>
          <p:cNvPicPr>
            <a:picLocks noChangeAspect="1"/>
          </p:cNvPicPr>
          <p:nvPr/>
        </p:nvPicPr>
        <p:blipFill>
          <a:blip r:embed="rId10"/>
          <a:stretch>
            <a:fillRect/>
          </a:stretch>
        </p:blipFill>
        <p:spPr>
          <a:xfrm>
            <a:off x="252350" y="1614638"/>
            <a:ext cx="6353299" cy="5910198"/>
          </a:xfrm>
          <a:prstGeom prst="rect">
            <a:avLst/>
          </a:prstGeom>
        </p:spPr>
      </p:pic>
    </p:spTree>
    <p:extLst>
      <p:ext uri="{BB962C8B-B14F-4D97-AF65-F5344CB8AC3E}">
        <p14:creationId xmlns:p14="http://schemas.microsoft.com/office/powerpoint/2010/main" val="4046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a:extLst>
            <a:ext uri="{FF2B5EF4-FFF2-40B4-BE49-F238E27FC236}">
              <a16:creationId xmlns:a16="http://schemas.microsoft.com/office/drawing/2014/main" id="{6D33C943-7306-EA7F-1420-302F8497D68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4F696D-421C-8766-55AA-6EFB13211446}"/>
              </a:ext>
            </a:extLst>
          </p:cNvPr>
          <p:cNvSpPr>
            <a:spLocks noGrp="1"/>
          </p:cNvSpPr>
          <p:nvPr>
            <p:ph type="sldNum" sz="quarter" idx="12"/>
            <p:custDataLst>
              <p:tags r:id="rId1"/>
            </p:custDataLst>
          </p:nvPr>
        </p:nvSpPr>
        <p:spPr>
          <a:xfrm>
            <a:off x="5745708" y="8004548"/>
            <a:ext cx="1112292" cy="1135797"/>
          </a:xfrm>
        </p:spPr>
        <p:txBody>
          <a:bodyPr/>
          <a:lstStyle/>
          <a:p>
            <a:fld id="{027FB875-5C85-AB42-9DC5-178568A424B8}" type="slidenum">
              <a:rPr lang="fr-CA" smtClean="0"/>
              <a:pPr/>
              <a:t>11</a:t>
            </a:fld>
            <a:endParaRPr lang="fr-CA" dirty="0"/>
          </a:p>
        </p:txBody>
      </p:sp>
      <p:sp>
        <p:nvSpPr>
          <p:cNvPr id="12" name="Title 3">
            <a:extLst>
              <a:ext uri="{FF2B5EF4-FFF2-40B4-BE49-F238E27FC236}">
                <a16:creationId xmlns:a16="http://schemas.microsoft.com/office/drawing/2014/main" id="{DC77B180-51B0-C5DC-9FF8-6E5DD7077659}"/>
              </a:ext>
            </a:extLst>
          </p:cNvPr>
          <p:cNvSpPr txBox="1">
            <a:spLocks/>
          </p:cNvSpPr>
          <p:nvPr>
            <p:custDataLst>
              <p:tags r:id="rId2"/>
            </p:custDataLst>
          </p:nvPr>
        </p:nvSpPr>
        <p:spPr>
          <a:xfrm>
            <a:off x="391883" y="271383"/>
            <a:ext cx="5745709"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000" b="1" dirty="0">
                <a:latin typeface="Poppins" panose="00000500000000000000" pitchFamily="2" charset="0"/>
                <a:cs typeface="Poppins" panose="00000500000000000000" pitchFamily="2" charset="0"/>
              </a:rPr>
              <a:t>Ressource externe : </a:t>
            </a:r>
          </a:p>
          <a:p>
            <a:pPr algn="l"/>
            <a:r>
              <a:rPr lang="fr-CA" sz="2000" b="1" dirty="0">
                <a:latin typeface="Poppins" panose="00000500000000000000" pitchFamily="2" charset="0"/>
                <a:cs typeface="Poppins" panose="00000500000000000000" pitchFamily="2" charset="0"/>
              </a:rPr>
              <a:t>Agence spatiale canadienne</a:t>
            </a:r>
          </a:p>
          <a:p>
            <a:pPr algn="l"/>
            <a:r>
              <a:rPr lang="fr-CA" sz="2000" dirty="0">
                <a:latin typeface="Poppins" panose="00000500000000000000" pitchFamily="2" charset="0"/>
                <a:cs typeface="Poppins" panose="00000500000000000000" pitchFamily="2" charset="0"/>
              </a:rPr>
              <a:t>Boîte à éclipse</a:t>
            </a:r>
          </a:p>
        </p:txBody>
      </p:sp>
      <p:sp>
        <p:nvSpPr>
          <p:cNvPr id="4" name="AutoShape 2" descr="fonctionnement d'un éclipse lunaire">
            <a:extLst>
              <a:ext uri="{FF2B5EF4-FFF2-40B4-BE49-F238E27FC236}">
                <a16:creationId xmlns:a16="http://schemas.microsoft.com/office/drawing/2014/main" id="{DD300AE5-B9C2-61E2-7F05-CFEC85819114}"/>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 name="Content Placeholder 4">
            <a:extLst>
              <a:ext uri="{FF2B5EF4-FFF2-40B4-BE49-F238E27FC236}">
                <a16:creationId xmlns:a16="http://schemas.microsoft.com/office/drawing/2014/main" id="{B50030DD-7048-09A8-FB30-86EBA8EE9B2A}"/>
              </a:ext>
            </a:extLst>
          </p:cNvPr>
          <p:cNvSpPr>
            <a:spLocks noGrp="1"/>
          </p:cNvSpPr>
          <p:nvPr>
            <p:ph sz="half" idx="1"/>
            <p:custDataLst>
              <p:tags r:id="rId3"/>
            </p:custDataLst>
          </p:nvPr>
        </p:nvSpPr>
        <p:spPr>
          <a:xfrm>
            <a:off x="69326" y="1332000"/>
            <a:ext cx="6732994" cy="4914422"/>
          </a:xfrm>
          <a:prstGeom prst="roundRect">
            <a:avLst>
              <a:gd name="adj" fmla="val 3615"/>
            </a:avLst>
          </a:prstGeom>
          <a:ln>
            <a:solidFill>
              <a:srgbClr val="FFCC66"/>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ctr">
              <a:spcBef>
                <a:spcPts val="600"/>
              </a:spcBef>
              <a:buNone/>
            </a:pPr>
            <a:r>
              <a:rPr lang="fr-CA" sz="1200" dirty="0">
                <a:latin typeface="Poppins" panose="00000500000000000000" pitchFamily="2" charset="0"/>
                <a:cs typeface="Poppins" panose="00000500000000000000" pitchFamily="2" charset="0"/>
              </a:rPr>
              <a:t>Pour la méthode de fabrication, rendez-vous sur </a:t>
            </a:r>
            <a:r>
              <a:rPr lang="fr-CA" sz="1200" b="1" dirty="0">
                <a:latin typeface="Poppins" panose="00000500000000000000" pitchFamily="2" charset="0"/>
                <a:cs typeface="Poppins" panose="00000500000000000000" pitchFamily="2" charset="0"/>
                <a:hlinkClick r:id="rId7"/>
              </a:rPr>
              <a:t>https://www.asc-csa.gc.ca/fra/jeunes-educateurs/activites/experiences-amusantes/projecteur-eclipse.asp</a:t>
            </a:r>
            <a:endParaRPr lang="fr-CA" sz="1200" b="1" dirty="0">
              <a:latin typeface="Poppins" panose="00000500000000000000" pitchFamily="2" charset="0"/>
              <a:cs typeface="Poppins" panose="00000500000000000000" pitchFamily="2" charset="0"/>
            </a:endParaRPr>
          </a:p>
          <a:p>
            <a:pPr marL="0" indent="0" algn="ctr">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p:txBody>
      </p:sp>
      <p:grpSp>
        <p:nvGrpSpPr>
          <p:cNvPr id="7" name="Groupe 6">
            <a:extLst>
              <a:ext uri="{FF2B5EF4-FFF2-40B4-BE49-F238E27FC236}">
                <a16:creationId xmlns:a16="http://schemas.microsoft.com/office/drawing/2014/main" id="{0E55BC2D-2928-25B7-0915-C21862A78FDE}"/>
              </a:ext>
            </a:extLst>
          </p:cNvPr>
          <p:cNvGrpSpPr/>
          <p:nvPr/>
        </p:nvGrpSpPr>
        <p:grpSpPr>
          <a:xfrm rot="20595270">
            <a:off x="5290429" y="127850"/>
            <a:ext cx="1512719" cy="1330879"/>
            <a:chOff x="1947147" y="5495077"/>
            <a:chExt cx="3022828" cy="2659464"/>
          </a:xfrm>
        </p:grpSpPr>
        <p:pic>
          <p:nvPicPr>
            <p:cNvPr id="8" name="Picture 18" descr="Sun - Free nature icons">
              <a:extLst>
                <a:ext uri="{FF2B5EF4-FFF2-40B4-BE49-F238E27FC236}">
                  <a16:creationId xmlns:a16="http://schemas.microsoft.com/office/drawing/2014/main" id="{A8A84DBB-C990-AF78-00BA-F150ECA32C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Full moon Special Lineal color icon">
              <a:extLst>
                <a:ext uri="{FF2B5EF4-FFF2-40B4-BE49-F238E27FC236}">
                  <a16:creationId xmlns:a16="http://schemas.microsoft.com/office/drawing/2014/main" id="{53C4BB3C-4426-548F-FA38-ECB9C5F613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Image 5">
            <a:extLst>
              <a:ext uri="{FF2B5EF4-FFF2-40B4-BE49-F238E27FC236}">
                <a16:creationId xmlns:a16="http://schemas.microsoft.com/office/drawing/2014/main" id="{4E588E91-9DA8-EF99-09E4-1F18CAD51D21}"/>
              </a:ext>
            </a:extLst>
          </p:cNvPr>
          <p:cNvPicPr>
            <a:picLocks noChangeAspect="1"/>
          </p:cNvPicPr>
          <p:nvPr/>
        </p:nvPicPr>
        <p:blipFill>
          <a:blip r:embed="rId10"/>
          <a:stretch>
            <a:fillRect/>
          </a:stretch>
        </p:blipFill>
        <p:spPr>
          <a:xfrm>
            <a:off x="209824" y="1905530"/>
            <a:ext cx="6438352" cy="3224605"/>
          </a:xfrm>
          <a:prstGeom prst="rect">
            <a:avLst/>
          </a:prstGeom>
          <a:ln>
            <a:solidFill>
              <a:schemeClr val="tx1"/>
            </a:solidFill>
          </a:ln>
        </p:spPr>
      </p:pic>
    </p:spTree>
    <p:extLst>
      <p:ext uri="{BB962C8B-B14F-4D97-AF65-F5344CB8AC3E}">
        <p14:creationId xmlns:p14="http://schemas.microsoft.com/office/powerpoint/2010/main" val="155612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2058384"/>
            <a:ext cx="6858000" cy="871396"/>
          </a:xfrm>
        </p:spPr>
        <p:txBody>
          <a:bodyPr/>
          <a:lstStyle/>
          <a:p>
            <a:r>
              <a:rPr lang="en-US" sz="2000" b="1" dirty="0">
                <a:latin typeface="Poppins" panose="00000500000000000000" pitchFamily="2" charset="0"/>
                <a:cs typeface="Poppins" panose="00000500000000000000" pitchFamily="2" charset="0"/>
              </a:rPr>
              <a:t>Table des matières</a:t>
            </a:r>
          </a:p>
        </p:txBody>
      </p:sp>
      <p:sp>
        <p:nvSpPr>
          <p:cNvPr id="2" name="Espace réservé du numéro de diapositive 1"/>
          <p:cNvSpPr>
            <a:spLocks noGrp="1"/>
          </p:cNvSpPr>
          <p:nvPr>
            <p:ph type="sldNum" sz="quarter" idx="12"/>
            <p:custDataLst>
              <p:tags r:id="rId2"/>
            </p:custDataLst>
          </p:nvPr>
        </p:nvSpPr>
        <p:spPr>
          <a:xfrm>
            <a:off x="5745708" y="7996788"/>
            <a:ext cx="1112292" cy="1135797"/>
          </a:xfrm>
        </p:spPr>
        <p:txBody>
          <a:bodyPr/>
          <a:lstStyle/>
          <a:p>
            <a:fld id="{027FB875-5C85-AB42-9DC5-178568A424B8}" type="slidenum">
              <a:rPr lang="en-US" smtClean="0"/>
              <a:pPr/>
              <a:t>2</a:t>
            </a:fld>
            <a:endParaRPr lang="en-US"/>
          </a:p>
        </p:txBody>
      </p:sp>
      <p:graphicFrame>
        <p:nvGraphicFramePr>
          <p:cNvPr id="3" name="Tableau 2"/>
          <p:cNvGraphicFramePr>
            <a:graphicFrameLocks noGrp="1"/>
          </p:cNvGraphicFramePr>
          <p:nvPr>
            <p:custDataLst>
              <p:tags r:id="rId3"/>
            </p:custDataLst>
            <p:extLst>
              <p:ext uri="{D42A27DB-BD31-4B8C-83A1-F6EECF244321}">
                <p14:modId xmlns:p14="http://schemas.microsoft.com/office/powerpoint/2010/main" val="3359431132"/>
              </p:ext>
            </p:extLst>
          </p:nvPr>
        </p:nvGraphicFramePr>
        <p:xfrm>
          <a:off x="751011" y="2804160"/>
          <a:ext cx="5374793" cy="171704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val="20000"/>
                    </a:ext>
                  </a:extLst>
                </a:gridCol>
                <a:gridCol w="3211897">
                  <a:extLst>
                    <a:ext uri="{9D8B030D-6E8A-4147-A177-3AD203B41FA5}">
                      <a16:colId xmlns:a16="http://schemas.microsoft.com/office/drawing/2014/main" val="20001"/>
                    </a:ext>
                  </a:extLst>
                </a:gridCol>
                <a:gridCol w="881451">
                  <a:extLst>
                    <a:ext uri="{9D8B030D-6E8A-4147-A177-3AD203B41FA5}">
                      <a16:colId xmlns:a16="http://schemas.microsoft.com/office/drawing/2014/main" val="20002"/>
                    </a:ext>
                  </a:extLst>
                </a:gridCol>
              </a:tblGrid>
              <a:tr h="370840">
                <a:tc>
                  <a:txBody>
                    <a:bodyPr/>
                    <a:lstStyle/>
                    <a:p>
                      <a:pPr algn="ctr"/>
                      <a:r>
                        <a:rPr lang="fr-FR" sz="1400" baseline="0" dirty="0">
                          <a:latin typeface="Poppins" panose="00000500000000000000" pitchFamily="2" charset="0"/>
                          <a:cs typeface="Poppins" panose="00000500000000000000" pitchFamily="2" charset="0"/>
                        </a:rPr>
                        <a:t>Numéro de</a:t>
                      </a:r>
                    </a:p>
                    <a:p>
                      <a:pPr algn="ctr"/>
                      <a:r>
                        <a:rPr lang="fr-FR" sz="1400" baseline="0" dirty="0">
                          <a:latin typeface="Poppins" panose="00000500000000000000" pitchFamily="2" charset="0"/>
                          <a:cs typeface="Poppins" panose="00000500000000000000" pitchFamily="2" charset="0"/>
                        </a:rPr>
                        <a:t>l’</a:t>
                      </a:r>
                      <a:r>
                        <a:rPr lang="fr-FR" sz="1400" dirty="0">
                          <a:latin typeface="Poppins" panose="00000500000000000000" pitchFamily="2" charset="0"/>
                          <a:cs typeface="Poppins" panose="00000500000000000000" pitchFamily="2" charset="0"/>
                        </a:rPr>
                        <a:t>activité</a:t>
                      </a:r>
                    </a:p>
                  </a:txBody>
                  <a:tcPr anchor="ctr"/>
                </a:tc>
                <a:tc>
                  <a:txBody>
                    <a:bodyPr/>
                    <a:lstStyle/>
                    <a:p>
                      <a:pPr algn="ctr"/>
                      <a:r>
                        <a:rPr lang="fr-FR" sz="1400" dirty="0">
                          <a:latin typeface="Poppins" panose="00000500000000000000" pitchFamily="2" charset="0"/>
                          <a:cs typeface="Poppins" panose="00000500000000000000" pitchFamily="2" charset="0"/>
                        </a:rPr>
                        <a:t>Nom</a:t>
                      </a:r>
                    </a:p>
                  </a:txBody>
                  <a:tcPr anchor="ctr"/>
                </a:tc>
                <a:tc>
                  <a:txBody>
                    <a:bodyPr/>
                    <a:lstStyle/>
                    <a:p>
                      <a:pPr algn="ctr"/>
                      <a:r>
                        <a:rPr lang="fr-FR" sz="1400" dirty="0">
                          <a:latin typeface="Poppins" panose="00000500000000000000" pitchFamily="2" charset="0"/>
                          <a:cs typeface="Poppins" panose="00000500000000000000" pitchFamily="2" charset="0"/>
                        </a:rPr>
                        <a:t>Pages</a:t>
                      </a:r>
                    </a:p>
                  </a:txBody>
                  <a:tcPr anchor="ctr"/>
                </a:tc>
                <a:extLst>
                  <a:ext uri="{0D108BD9-81ED-4DB2-BD59-A6C34878D82A}">
                    <a16:rowId xmlns:a16="http://schemas.microsoft.com/office/drawing/2014/main" val="10000"/>
                  </a:ext>
                </a:extLst>
              </a:tr>
              <a:tr h="370840">
                <a:tc>
                  <a:txBody>
                    <a:bodyPr/>
                    <a:lstStyle/>
                    <a:p>
                      <a:pPr algn="ctr"/>
                      <a:r>
                        <a:rPr lang="fr-FR" sz="1200" dirty="0">
                          <a:latin typeface="Poppins" panose="00000500000000000000" pitchFamily="2" charset="0"/>
                          <a:cs typeface="Poppins" panose="00000500000000000000" pitchFamily="2" charset="0"/>
                        </a:rPr>
                        <a:t>1</a:t>
                      </a:r>
                    </a:p>
                  </a:txBody>
                  <a:tcPr anchor="ctr"/>
                </a:tc>
                <a:tc>
                  <a:txBody>
                    <a:bodyPr/>
                    <a:lstStyle/>
                    <a:p>
                      <a:r>
                        <a:rPr lang="fr-FR" sz="1200" dirty="0">
                          <a:latin typeface="Poppins" panose="00000500000000000000" pitchFamily="2" charset="0"/>
                          <a:cs typeface="Poppins" panose="00000500000000000000" pitchFamily="2" charset="0"/>
                        </a:rPr>
                        <a:t>Comment fonctionnent les éclipses?</a:t>
                      </a:r>
                    </a:p>
                  </a:txBody>
                  <a:tcPr anchor="ctr"/>
                </a:tc>
                <a:tc>
                  <a:txBody>
                    <a:bodyPr/>
                    <a:lstStyle/>
                    <a:p>
                      <a:pPr algn="ctr"/>
                      <a:r>
                        <a:rPr lang="fr-FR" sz="1200" dirty="0">
                          <a:latin typeface="Poppins" panose="00000500000000000000" pitchFamily="2" charset="0"/>
                          <a:cs typeface="Poppins" panose="00000500000000000000" pitchFamily="2" charset="0"/>
                        </a:rPr>
                        <a:t>3-4</a:t>
                      </a:r>
                    </a:p>
                  </a:txBody>
                  <a:tcPr anchor="ctr"/>
                </a:tc>
                <a:extLst>
                  <a:ext uri="{0D108BD9-81ED-4DB2-BD59-A6C34878D82A}">
                    <a16:rowId xmlns:a16="http://schemas.microsoft.com/office/drawing/2014/main" val="10001"/>
                  </a:ext>
                </a:extLst>
              </a:tr>
              <a:tr h="370840">
                <a:tc>
                  <a:txBody>
                    <a:bodyPr/>
                    <a:lstStyle/>
                    <a:p>
                      <a:pPr algn="ctr"/>
                      <a:r>
                        <a:rPr lang="fr-FR" sz="1200" dirty="0">
                          <a:latin typeface="Poppins" panose="00000500000000000000" pitchFamily="2" charset="0"/>
                          <a:cs typeface="Poppins" panose="00000500000000000000" pitchFamily="2" charset="0"/>
                        </a:rPr>
                        <a:t>2</a:t>
                      </a:r>
                    </a:p>
                  </a:txBody>
                  <a:tcPr anchor="ctr"/>
                </a:tc>
                <a:tc>
                  <a:txBody>
                    <a:bodyPr/>
                    <a:lstStyle/>
                    <a:p>
                      <a:r>
                        <a:rPr lang="fr-FR" sz="1200" dirty="0">
                          <a:latin typeface="Poppins" panose="00000500000000000000" pitchFamily="2" charset="0"/>
                          <a:cs typeface="Poppins" panose="00000500000000000000" pitchFamily="2" charset="0"/>
                        </a:rPr>
                        <a:t>Comment fonctionnement les éclipses? Approfondissement</a:t>
                      </a:r>
                    </a:p>
                  </a:txBody>
                  <a:tcPr anchor="ctr"/>
                </a:tc>
                <a:tc>
                  <a:txBody>
                    <a:bodyPr/>
                    <a:lstStyle/>
                    <a:p>
                      <a:pPr algn="ctr"/>
                      <a:r>
                        <a:rPr lang="fr-FR" sz="1200" dirty="0">
                          <a:latin typeface="Poppins" panose="00000500000000000000" pitchFamily="2" charset="0"/>
                          <a:cs typeface="Poppins" panose="00000500000000000000" pitchFamily="2" charset="0"/>
                        </a:rPr>
                        <a:t>5-8</a:t>
                      </a:r>
                    </a:p>
                  </a:txBody>
                  <a:tcPr anchor="ctr"/>
                </a:tc>
                <a:extLst>
                  <a:ext uri="{0D108BD9-81ED-4DB2-BD59-A6C34878D82A}">
                    <a16:rowId xmlns:a16="http://schemas.microsoft.com/office/drawing/2014/main" val="590320025"/>
                  </a:ext>
                </a:extLst>
              </a:tr>
              <a:tr h="370840">
                <a:tc>
                  <a:txBody>
                    <a:bodyPr/>
                    <a:lstStyle/>
                    <a:p>
                      <a:pPr algn="ctr"/>
                      <a:r>
                        <a:rPr lang="fr-FR" sz="1200" dirty="0">
                          <a:latin typeface="Poppins" panose="00000500000000000000" pitchFamily="2" charset="0"/>
                          <a:cs typeface="Poppins" panose="00000500000000000000" pitchFamily="2" charset="0"/>
                        </a:rPr>
                        <a:t>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Poppins" panose="00000500000000000000" pitchFamily="2" charset="0"/>
                          <a:cs typeface="Poppins" panose="00000500000000000000" pitchFamily="2" charset="0"/>
                        </a:rPr>
                        <a:t>Ressources externes</a:t>
                      </a:r>
                    </a:p>
                  </a:txBody>
                  <a:tcPr anchor="ctr"/>
                </a:tc>
                <a:tc>
                  <a:txBody>
                    <a:bodyPr/>
                    <a:lstStyle/>
                    <a:p>
                      <a:pPr algn="ctr"/>
                      <a:r>
                        <a:rPr lang="fr-FR" sz="1200" dirty="0">
                          <a:latin typeface="Poppins" panose="00000500000000000000" pitchFamily="2" charset="0"/>
                          <a:cs typeface="Poppins" panose="00000500000000000000" pitchFamily="2" charset="0"/>
                        </a:rPr>
                        <a:t>9-11</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894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a:extLst>
            <a:ext uri="{FF2B5EF4-FFF2-40B4-BE49-F238E27FC236}">
              <a16:creationId xmlns:a16="http://schemas.microsoft.com/office/drawing/2014/main" id="{6D33C943-7306-EA7F-1420-302F8497D68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D9CCC4-AC7E-DA31-E74A-0E2713608CA8}"/>
              </a:ext>
            </a:extLst>
          </p:cNvPr>
          <p:cNvSpPr>
            <a:spLocks noGrp="1"/>
          </p:cNvSpPr>
          <p:nvPr>
            <p:ph sz="half" idx="1"/>
            <p:custDataLst>
              <p:tags r:id="rId1"/>
            </p:custDataLst>
          </p:nvPr>
        </p:nvSpPr>
        <p:spPr>
          <a:xfrm>
            <a:off x="1798320" y="1331999"/>
            <a:ext cx="5004000" cy="7716997"/>
          </a:xfrm>
          <a:prstGeom prst="roundRect">
            <a:avLst>
              <a:gd name="adj" fmla="val 3615"/>
            </a:avLst>
          </a:prstGeom>
          <a:ln>
            <a:solidFill>
              <a:srgbClr val="FFCC66"/>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800" i="1" dirty="0">
                <a:latin typeface="Poppins" panose="00000500000000000000" pitchFamily="2" charset="0"/>
                <a:cs typeface="Poppins" panose="00000500000000000000" pitchFamily="2" charset="0"/>
              </a:rPr>
              <a:t>Vue d’ensemble</a:t>
            </a:r>
          </a:p>
          <a:p>
            <a:pPr marL="0" indent="0" algn="just">
              <a:spcBef>
                <a:spcPts val="600"/>
              </a:spcBef>
              <a:buNone/>
            </a:pPr>
            <a:r>
              <a:rPr lang="fr-CA" sz="1200" dirty="0">
                <a:latin typeface="Poppins" panose="00000500000000000000" pitchFamily="2" charset="0"/>
                <a:cs typeface="Poppins" panose="00000500000000000000" pitchFamily="2" charset="0"/>
              </a:rPr>
              <a:t>Les enfants modélisent le système Terre-Lune-Soleil afin de comprendre comment les éclipses lunaires et solaires se forment, et en viennent à mieux voir la Terre comme un objet dans l’espace. </a:t>
            </a: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r>
              <a:rPr lang="fr-CA" sz="1800" i="1" dirty="0">
                <a:latin typeface="Poppins" panose="00000500000000000000" pitchFamily="2" charset="0"/>
                <a:cs typeface="Poppins" panose="00000500000000000000" pitchFamily="2" charset="0"/>
              </a:rPr>
              <a:t>Déroulement de l’activité</a:t>
            </a:r>
          </a:p>
          <a:p>
            <a:pPr marL="0" indent="0" algn="just">
              <a:spcBef>
                <a:spcPts val="600"/>
              </a:spcBef>
              <a:buNone/>
            </a:pPr>
            <a:r>
              <a:rPr lang="fr-CA" sz="1400" b="1" dirty="0">
                <a:latin typeface="Poppins" panose="00000500000000000000" pitchFamily="2" charset="0"/>
                <a:cs typeface="Poppins" panose="00000500000000000000" pitchFamily="2" charset="0"/>
              </a:rPr>
              <a:t>1. Discussion (5 min)</a:t>
            </a:r>
          </a:p>
          <a:p>
            <a:pPr marL="0" indent="0" algn="just">
              <a:spcBef>
                <a:spcPts val="600"/>
              </a:spcBef>
              <a:buNone/>
            </a:pPr>
            <a:r>
              <a:rPr lang="fr-CA" sz="1200" dirty="0">
                <a:latin typeface="Poppins" panose="00000500000000000000" pitchFamily="2" charset="0"/>
                <a:cs typeface="Poppins" panose="00000500000000000000" pitchFamily="2" charset="0"/>
              </a:rPr>
              <a:t>Recueillez les idées initiales des élèves sur le phénomène d’éclipses en général (Connaissez-vous les différentes sortes d’éclipses?), et les éclipses solaires en particulier (éclipse partielle, totale, annulaire?)</a:t>
            </a:r>
          </a:p>
          <a:p>
            <a:pPr algn="just">
              <a:spcBef>
                <a:spcPts val="600"/>
              </a:spcBef>
              <a:buFont typeface="Wingdings" panose="05000000000000000000" pitchFamily="2" charset="2"/>
              <a:buChar char="à"/>
            </a:pPr>
            <a:r>
              <a:rPr lang="fr-CA" sz="1200" dirty="0">
                <a:latin typeface="Poppins" panose="00000500000000000000" pitchFamily="2" charset="0"/>
                <a:cs typeface="Poppins" panose="00000500000000000000" pitchFamily="2" charset="0"/>
                <a:sym typeface="Wingdings" panose="05000000000000000000" pitchFamily="2" charset="2"/>
              </a:rPr>
              <a:t>La Terre, le Soleil et la Lune sont des corps célestes qui se trouvent dans l’espace : ils ne sont pas « accotés » sur quelque chose ou fixés sur quelque chose. Laisser les élèves discuter de cette conception qui est peut-être nouvelle!</a:t>
            </a:r>
          </a:p>
          <a:p>
            <a:pPr algn="just">
              <a:spcBef>
                <a:spcPts val="600"/>
              </a:spcBef>
              <a:buFont typeface="Wingdings" panose="05000000000000000000" pitchFamily="2" charset="2"/>
              <a:buChar char="à"/>
            </a:pPr>
            <a:r>
              <a:rPr lang="fr-CA" sz="1200" dirty="0">
                <a:latin typeface="Poppins" panose="00000500000000000000" pitchFamily="2" charset="0"/>
                <a:cs typeface="Poppins" panose="00000500000000000000" pitchFamily="2" charset="0"/>
                <a:sym typeface="Wingdings" panose="05000000000000000000" pitchFamily="2" charset="2"/>
              </a:rPr>
              <a:t>Les éclipses sont le résultat d’un jeu d’ombres entre la Terre, le Soleil et la Lune.</a:t>
            </a: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r>
              <a:rPr lang="fr-CA" sz="1400" b="1" dirty="0">
                <a:latin typeface="Poppins" panose="00000500000000000000" pitchFamily="2" charset="0"/>
                <a:cs typeface="Poppins" panose="00000500000000000000" pitchFamily="2" charset="0"/>
              </a:rPr>
              <a:t>2. Expérimentation (10 min)</a:t>
            </a:r>
          </a:p>
          <a:p>
            <a:pPr marL="0" indent="0" algn="just">
              <a:spcBef>
                <a:spcPts val="600"/>
              </a:spcBef>
              <a:buNone/>
            </a:pPr>
            <a:r>
              <a:rPr lang="fr-CA" sz="1200" u="sng" dirty="0">
                <a:latin typeface="Poppins" panose="00000500000000000000" pitchFamily="2" charset="0"/>
                <a:cs typeface="Poppins" panose="00000500000000000000" pitchFamily="2" charset="0"/>
              </a:rPr>
              <a:t>Éclipses lunaires et éclipses solaires : jeux d’ombres </a:t>
            </a:r>
          </a:p>
          <a:p>
            <a:pPr marL="228600" indent="-228600" algn="just">
              <a:spcBef>
                <a:spcPts val="600"/>
              </a:spcBef>
              <a:buAutoNum type="arabicPeriod"/>
            </a:pPr>
            <a:r>
              <a:rPr lang="fr-CA" sz="1200" dirty="0">
                <a:latin typeface="Poppins" panose="00000500000000000000" pitchFamily="2" charset="0"/>
                <a:cs typeface="Poppins" panose="00000500000000000000" pitchFamily="2" charset="0"/>
              </a:rPr>
              <a:t>Prendre une règle de 1 mètre rigide</a:t>
            </a:r>
          </a:p>
          <a:p>
            <a:pPr marL="228600" indent="-228600" algn="just">
              <a:spcBef>
                <a:spcPts val="600"/>
              </a:spcBef>
              <a:buAutoNum type="arabicPeriod"/>
            </a:pPr>
            <a:r>
              <a:rPr lang="fr-CA" sz="1200" dirty="0">
                <a:latin typeface="Poppins" panose="00000500000000000000" pitchFamily="2" charset="0"/>
                <a:cs typeface="Poppins" panose="00000500000000000000" pitchFamily="2" charset="0"/>
              </a:rPr>
              <a:t>Déplier deux trombones, et fixer la balle-Terre et une boule de styromousse (Lune) sur chacun des trombones dépliés</a:t>
            </a:r>
          </a:p>
          <a:p>
            <a:pPr marL="228600" indent="-228600" algn="just">
              <a:spcBef>
                <a:spcPts val="600"/>
              </a:spcBef>
              <a:buAutoNum type="arabicPeriod"/>
            </a:pPr>
            <a:r>
              <a:rPr lang="fr-CA" sz="1200" dirty="0">
                <a:latin typeface="Poppins" panose="00000500000000000000" pitchFamily="2" charset="0"/>
                <a:cs typeface="Poppins" panose="00000500000000000000" pitchFamily="2" charset="0"/>
              </a:rPr>
              <a:t>Placer les deux astres à environ 30 cm l’un de l’autre en fixant leur tige (trombone) avec du ruban adhésif sur la règle de 1 mètre (voir image à gauche)</a:t>
            </a:r>
          </a:p>
          <a:p>
            <a:pPr marL="228600" indent="-228600" algn="just">
              <a:spcBef>
                <a:spcPts val="600"/>
              </a:spcBef>
              <a:buAutoNum type="arabicPeriod"/>
            </a:pPr>
            <a:r>
              <a:rPr lang="fr-CA" sz="1200" dirty="0">
                <a:latin typeface="Poppins" panose="00000500000000000000" pitchFamily="2" charset="0"/>
                <a:cs typeface="Poppins" panose="00000500000000000000" pitchFamily="2" charset="0"/>
              </a:rPr>
              <a:t>Utiliser une lampe de poche, ou la lumière d’un cellulaire, pour recréer le Soleil.</a:t>
            </a:r>
          </a:p>
          <a:p>
            <a:pPr marL="228600" indent="-228600" algn="just">
              <a:spcBef>
                <a:spcPts val="600"/>
              </a:spcBef>
              <a:buAutoNum type="arabicPeriod"/>
            </a:pPr>
            <a:r>
              <a:rPr lang="fr-CA" sz="1200" dirty="0">
                <a:latin typeface="Poppins" panose="00000500000000000000" pitchFamily="2" charset="0"/>
                <a:cs typeface="Poppins" panose="00000500000000000000" pitchFamily="2" charset="0"/>
              </a:rPr>
              <a:t>Laisser les enfants (en plénière ou avec des volontaires en avant) tenter de recréer a) une éclipse lunaire, et b) une éclipse solaire avec le matériel.</a:t>
            </a: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r>
              <a:rPr lang="fr-CA" sz="1200" dirty="0">
                <a:latin typeface="Poppins" panose="00000500000000000000" pitchFamily="2" charset="0"/>
                <a:cs typeface="Poppins" panose="00000500000000000000" pitchFamily="2" charset="0"/>
              </a:rPr>
              <a:t>- Modélisation avec des ballons (en démo car sinon on a besoin de trop de ballons) (1</a:t>
            </a:r>
            <a:r>
              <a:rPr lang="fr-CA" sz="1200" baseline="30000" dirty="0">
                <a:latin typeface="Poppins" panose="00000500000000000000" pitchFamily="2" charset="0"/>
                <a:cs typeface="Poppins" panose="00000500000000000000" pitchFamily="2" charset="0"/>
              </a:rPr>
              <a:t>e</a:t>
            </a:r>
            <a:r>
              <a:rPr lang="fr-CA" sz="1200" dirty="0">
                <a:latin typeface="Poppins" panose="00000500000000000000" pitchFamily="2" charset="0"/>
                <a:cs typeface="Poppins" panose="00000500000000000000" pitchFamily="2" charset="0"/>
              </a:rPr>
              <a:t> et 2</a:t>
            </a:r>
            <a:r>
              <a:rPr lang="fr-CA" sz="1200" baseline="30000" dirty="0">
                <a:latin typeface="Poppins" panose="00000500000000000000" pitchFamily="2" charset="0"/>
                <a:cs typeface="Poppins" panose="00000500000000000000" pitchFamily="2" charset="0"/>
              </a:rPr>
              <a:t>e</a:t>
            </a:r>
            <a:r>
              <a:rPr lang="fr-CA" sz="1200" dirty="0">
                <a:latin typeface="Poppins" panose="00000500000000000000" pitchFamily="2" charset="0"/>
                <a:cs typeface="Poppins" panose="00000500000000000000" pitchFamily="2" charset="0"/>
              </a:rPr>
              <a:t> cycle)</a:t>
            </a:r>
          </a:p>
          <a:p>
            <a:pPr marL="0" indent="0" algn="just">
              <a:spcBef>
                <a:spcPts val="600"/>
              </a:spcBef>
              <a:buNone/>
            </a:pPr>
            <a:r>
              <a:rPr lang="fr-CA" sz="1200" dirty="0">
                <a:latin typeface="Poppins" panose="00000500000000000000" pitchFamily="2" charset="0"/>
                <a:cs typeface="Poppins" panose="00000500000000000000" pitchFamily="2" charset="0"/>
              </a:rPr>
              <a:t>- Modélisation avec distances à l’échelle (3</a:t>
            </a:r>
            <a:r>
              <a:rPr lang="fr-CA" sz="1200" baseline="30000" dirty="0">
                <a:latin typeface="Poppins" panose="00000500000000000000" pitchFamily="2" charset="0"/>
                <a:cs typeface="Poppins" panose="00000500000000000000" pitchFamily="2" charset="0"/>
              </a:rPr>
              <a:t>e</a:t>
            </a:r>
            <a:r>
              <a:rPr lang="fr-CA" sz="1200" dirty="0">
                <a:latin typeface="Poppins" panose="00000500000000000000" pitchFamily="2" charset="0"/>
                <a:cs typeface="Poppins" panose="00000500000000000000" pitchFamily="2" charset="0"/>
              </a:rPr>
              <a:t> cycle)</a:t>
            </a:r>
          </a:p>
          <a:p>
            <a:pPr marL="0" indent="0" algn="just">
              <a:spcBef>
                <a:spcPts val="600"/>
              </a:spcBef>
              <a:buNone/>
            </a:pPr>
            <a:r>
              <a:rPr lang="fr-CA" sz="1200" dirty="0">
                <a:latin typeface="Poppins" panose="00000500000000000000" pitchFamily="2" charset="0"/>
                <a:cs typeface="Poppins" panose="00000500000000000000" pitchFamily="2" charset="0"/>
              </a:rPr>
              <a:t>Comment est-ce possible que la Lune recouvre le Soleil? Activité qui vise à comprendre la perspective</a:t>
            </a: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r>
              <a:rPr lang="fr-CA" sz="1200" dirty="0">
                <a:latin typeface="Poppins" panose="00000500000000000000" pitchFamily="2" charset="0"/>
                <a:cs typeface="Poppins" panose="00000500000000000000" pitchFamily="2" charset="0"/>
              </a:rPr>
              <a:t>Matériel : 25 sous et ballon</a:t>
            </a:r>
          </a:p>
          <a:p>
            <a:pPr marL="0" indent="0" algn="just">
              <a:spcBef>
                <a:spcPts val="600"/>
              </a:spcBef>
              <a:buNone/>
            </a:pPr>
            <a:endParaRPr lang="fr-CA" sz="2400" i="1" dirty="0">
              <a:latin typeface="Poppins" panose="00000500000000000000" pitchFamily="2" charset="0"/>
              <a:cs typeface="Poppins" panose="00000500000000000000" pitchFamily="2" charset="0"/>
            </a:endParaRPr>
          </a:p>
          <a:p>
            <a:pPr marL="0" indent="0" algn="just">
              <a:spcBef>
                <a:spcPts val="600"/>
              </a:spcBef>
              <a:buNone/>
            </a:pPr>
            <a:r>
              <a:rPr lang="fr-CA" sz="2400" i="1" dirty="0">
                <a:latin typeface="Poppins" panose="00000500000000000000" pitchFamily="2" charset="0"/>
                <a:cs typeface="Poppins" panose="00000500000000000000" pitchFamily="2" charset="0"/>
              </a:rPr>
              <a:t>Approfondissement (3</a:t>
            </a:r>
            <a:r>
              <a:rPr lang="fr-CA" sz="2400" i="1" baseline="30000" dirty="0">
                <a:latin typeface="Poppins" panose="00000500000000000000" pitchFamily="2" charset="0"/>
                <a:cs typeface="Poppins" panose="00000500000000000000" pitchFamily="2" charset="0"/>
              </a:rPr>
              <a:t>e</a:t>
            </a:r>
            <a:r>
              <a:rPr lang="fr-CA" sz="2400" i="1" dirty="0">
                <a:latin typeface="Poppins" panose="00000500000000000000" pitchFamily="2" charset="0"/>
                <a:cs typeface="Poppins" panose="00000500000000000000" pitchFamily="2" charset="0"/>
              </a:rPr>
              <a:t> cycle)</a:t>
            </a:r>
          </a:p>
          <a:p>
            <a:pPr marL="0" indent="0" algn="just">
              <a:spcBef>
                <a:spcPts val="600"/>
              </a:spcBef>
              <a:buNone/>
            </a:pPr>
            <a:r>
              <a:rPr lang="fr-CA" sz="1200" dirty="0">
                <a:latin typeface="Poppins" panose="00000500000000000000" pitchFamily="2" charset="0"/>
                <a:cs typeface="Poppins" panose="00000500000000000000" pitchFamily="2" charset="0"/>
              </a:rPr>
              <a:t>La trajectoire de l’éclipse solaire totale : pourquoi ne voyons-nous pas tous et toutes l’éclipse totale partout dans le monde?</a:t>
            </a: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p:txBody>
      </p:sp>
      <p:sp>
        <p:nvSpPr>
          <p:cNvPr id="2" name="Espace réservé du numéro de diapositive 1">
            <a:extLst>
              <a:ext uri="{FF2B5EF4-FFF2-40B4-BE49-F238E27FC236}">
                <a16:creationId xmlns:a16="http://schemas.microsoft.com/office/drawing/2014/main" id="{B24F696D-421C-8766-55AA-6EFB13211446}"/>
              </a:ext>
            </a:extLst>
          </p:cNvPr>
          <p:cNvSpPr>
            <a:spLocks noGrp="1"/>
          </p:cNvSpPr>
          <p:nvPr>
            <p:ph type="sldNum" sz="quarter" idx="12"/>
            <p:custDataLst>
              <p:tags r:id="rId2"/>
            </p:custDataLst>
          </p:nvPr>
        </p:nvSpPr>
        <p:spPr>
          <a:xfrm>
            <a:off x="5745708" y="8004548"/>
            <a:ext cx="1112292" cy="1135797"/>
          </a:xfrm>
        </p:spPr>
        <p:txBody>
          <a:bodyPr/>
          <a:lstStyle/>
          <a:p>
            <a:fld id="{027FB875-5C85-AB42-9DC5-178568A424B8}" type="slidenum">
              <a:rPr lang="fr-CA" smtClean="0"/>
              <a:pPr/>
              <a:t>3</a:t>
            </a:fld>
            <a:endParaRPr lang="fr-CA" dirty="0"/>
          </a:p>
        </p:txBody>
      </p:sp>
      <p:sp>
        <p:nvSpPr>
          <p:cNvPr id="12" name="Title 3">
            <a:extLst>
              <a:ext uri="{FF2B5EF4-FFF2-40B4-BE49-F238E27FC236}">
                <a16:creationId xmlns:a16="http://schemas.microsoft.com/office/drawing/2014/main" id="{DC77B180-51B0-C5DC-9FF8-6E5DD7077659}"/>
              </a:ext>
            </a:extLst>
          </p:cNvPr>
          <p:cNvSpPr txBox="1">
            <a:spLocks/>
          </p:cNvSpPr>
          <p:nvPr>
            <p:custDataLst>
              <p:tags r:id="rId3"/>
            </p:custDataLst>
          </p:nvPr>
        </p:nvSpPr>
        <p:spPr>
          <a:xfrm>
            <a:off x="-1" y="176381"/>
            <a:ext cx="5745709"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400" b="1" dirty="0">
                <a:latin typeface="Poppins" panose="00000500000000000000" pitchFamily="2" charset="0"/>
                <a:cs typeface="Poppins" panose="00000500000000000000" pitchFamily="2" charset="0"/>
              </a:rPr>
              <a:t>Activité 1</a:t>
            </a:r>
          </a:p>
          <a:p>
            <a:pPr algn="l"/>
            <a:r>
              <a:rPr lang="fr-CA" sz="2000" dirty="0">
                <a:latin typeface="Poppins" panose="00000500000000000000" pitchFamily="2" charset="0"/>
                <a:cs typeface="Poppins" panose="00000500000000000000" pitchFamily="2" charset="0"/>
              </a:rPr>
              <a:t>Comment fonctionnent les éclipses?</a:t>
            </a:r>
          </a:p>
        </p:txBody>
      </p:sp>
      <p:sp>
        <p:nvSpPr>
          <p:cNvPr id="10" name="Rectangle : coins arrondis 9">
            <a:extLst>
              <a:ext uri="{FF2B5EF4-FFF2-40B4-BE49-F238E27FC236}">
                <a16:creationId xmlns:a16="http://schemas.microsoft.com/office/drawing/2014/main" id="{CDF835D7-5958-FF5B-A265-F30D814480CB}"/>
              </a:ext>
            </a:extLst>
          </p:cNvPr>
          <p:cNvSpPr/>
          <p:nvPr>
            <p:custDataLst>
              <p:tags r:id="rId4"/>
            </p:custDataLst>
          </p:nvPr>
        </p:nvSpPr>
        <p:spPr>
          <a:xfrm>
            <a:off x="34965" y="4227641"/>
            <a:ext cx="1710015" cy="2952155"/>
          </a:xfrm>
          <a:prstGeom prst="roundRect">
            <a:avLst>
              <a:gd name="adj" fmla="val 5556"/>
            </a:avLst>
          </a:prstGeom>
          <a:solidFill>
            <a:srgbClr val="FFCC66"/>
          </a:solidFill>
          <a:ln w="19050">
            <a:solidFill>
              <a:srgbClr val="FFE79B"/>
            </a:solidFill>
          </a:ln>
        </p:spPr>
        <p:txBody>
          <a:bodyPr wrap="square">
            <a:spAutoFit/>
          </a:bodyPr>
          <a:lstStyle/>
          <a:p>
            <a:pPr lvl="0" algn="ctr"/>
            <a:r>
              <a:rPr lang="fr-CA" sz="1200" b="1" dirty="0">
                <a:solidFill>
                  <a:prstClr val="black"/>
                </a:solidFill>
                <a:latin typeface="Poppins" panose="00000500000000000000" pitchFamily="2" charset="0"/>
                <a:cs typeface="Poppins" panose="00000500000000000000" pitchFamily="2" charset="0"/>
              </a:rPr>
              <a:t>Précisions : tailles relatives</a:t>
            </a:r>
          </a:p>
          <a:p>
            <a:pPr lvl="0"/>
            <a:r>
              <a:rPr lang="fr-CA" sz="1200" dirty="0">
                <a:solidFill>
                  <a:prstClr val="black"/>
                </a:solidFill>
                <a:latin typeface="Poppins" panose="00000500000000000000" pitchFamily="2" charset="0"/>
                <a:cs typeface="Poppins" panose="00000500000000000000" pitchFamily="2" charset="0"/>
              </a:rPr>
              <a:t>Peu importe les objets que vous utilisez pour modéliser la Terre, le Soleil et la Lune, si vous voulez avoir la Lune et à la Terre à l’échelle, il faut une Lune dont le diamètre est environ 3-4 fois plus petit que celui de la Terre. </a:t>
            </a:r>
          </a:p>
        </p:txBody>
      </p:sp>
      <p:graphicFrame>
        <p:nvGraphicFramePr>
          <p:cNvPr id="14" name="Espace réservé du contenu 5">
            <a:extLst>
              <a:ext uri="{FF2B5EF4-FFF2-40B4-BE49-F238E27FC236}">
                <a16:creationId xmlns:a16="http://schemas.microsoft.com/office/drawing/2014/main" id="{ED511591-5D88-8457-FA4F-EE3A54DA1A47}"/>
              </a:ext>
            </a:extLst>
          </p:cNvPr>
          <p:cNvGraphicFramePr>
            <a:graphicFrameLocks noGrp="1"/>
          </p:cNvGraphicFramePr>
          <p:nvPr>
            <p:ph sz="half" idx="2"/>
            <p:custDataLst>
              <p:tags r:id="rId5"/>
            </p:custDataLst>
            <p:extLst>
              <p:ext uri="{D42A27DB-BD31-4B8C-83A1-F6EECF244321}">
                <p14:modId xmlns:p14="http://schemas.microsoft.com/office/powerpoint/2010/main" val="4072493465"/>
              </p:ext>
            </p:extLst>
          </p:nvPr>
        </p:nvGraphicFramePr>
        <p:xfrm>
          <a:off x="44500" y="1760119"/>
          <a:ext cx="1710015" cy="2407920"/>
        </p:xfrm>
        <a:graphic>
          <a:graphicData uri="http://schemas.openxmlformats.org/drawingml/2006/table">
            <a:tbl>
              <a:tblPr firstRow="1" bandRow="1">
                <a:solidFill>
                  <a:srgbClr val="FFE79B"/>
                </a:solidFill>
                <a:tableStyleId>{5C22544A-7EE6-4342-B048-85BDC9FD1C3A}</a:tableStyleId>
              </a:tblPr>
              <a:tblGrid>
                <a:gridCol w="235317">
                  <a:extLst>
                    <a:ext uri="{9D8B030D-6E8A-4147-A177-3AD203B41FA5}">
                      <a16:colId xmlns:a16="http://schemas.microsoft.com/office/drawing/2014/main" val="20000"/>
                    </a:ext>
                  </a:extLst>
                </a:gridCol>
                <a:gridCol w="1474698">
                  <a:extLst>
                    <a:ext uri="{9D8B030D-6E8A-4147-A177-3AD203B41FA5}">
                      <a16:colId xmlns:a16="http://schemas.microsoft.com/office/drawing/2014/main" val="20001"/>
                    </a:ext>
                  </a:extLst>
                </a:gridCol>
              </a:tblGrid>
              <a:tr h="270665">
                <a:tc gridSpan="2">
                  <a:txBody>
                    <a:bodyPr/>
                    <a:lstStyle/>
                    <a:p>
                      <a:pPr algn="ctr"/>
                      <a:r>
                        <a:rPr lang="fr-FR" sz="1200" dirty="0">
                          <a:solidFill>
                            <a:schemeClr val="tx1"/>
                          </a:solidFill>
                          <a:latin typeface="Poppins" panose="00000500000000000000" pitchFamily="2" charset="0"/>
                          <a:cs typeface="Poppins" panose="00000500000000000000" pitchFamily="2" charset="0"/>
                        </a:rPr>
                        <a:t>Matériel</a:t>
                      </a:r>
                      <a:r>
                        <a:rPr lang="fr-FR" sz="1200" baseline="0" dirty="0">
                          <a:solidFill>
                            <a:schemeClr val="tx1"/>
                          </a:solidFill>
                          <a:latin typeface="Poppins" panose="00000500000000000000" pitchFamily="2" charset="0"/>
                          <a:cs typeface="Poppins" panose="00000500000000000000" pitchFamily="2" charset="0"/>
                        </a:rPr>
                        <a:t> nécessaire</a:t>
                      </a:r>
                      <a:endParaRPr lang="fr-FR" sz="1200" dirty="0">
                        <a:solidFill>
                          <a:schemeClr val="tx1"/>
                        </a:solidFill>
                        <a:latin typeface="Poppins" panose="00000500000000000000" pitchFamily="2" charset="0"/>
                        <a:cs typeface="Poppins" panose="00000500000000000000" pitchFamily="2" charset="0"/>
                      </a:endParaRPr>
                    </a:p>
                  </a:txBody>
                  <a:tcPr>
                    <a:solidFill>
                      <a:srgbClr val="FFC000"/>
                    </a:solidFill>
                  </a:tcPr>
                </a:tc>
                <a:tc hMerge="1">
                  <a:txBody>
                    <a:bodyPr/>
                    <a:lstStyle/>
                    <a:p>
                      <a:endParaRPr lang="fr-FR"/>
                    </a:p>
                  </a:txBody>
                  <a:tcPr/>
                </a:tc>
                <a:extLst>
                  <a:ext uri="{0D108BD9-81ED-4DB2-BD59-A6C34878D82A}">
                    <a16:rowId xmlns:a16="http://schemas.microsoft.com/office/drawing/2014/main" val="10000"/>
                  </a:ext>
                </a:extLst>
              </a:tr>
              <a:tr h="243598">
                <a:tc gridSpan="2">
                  <a:txBody>
                    <a:bodyPr/>
                    <a:lstStyle/>
                    <a:p>
                      <a:pPr algn="ctr">
                        <a:spcBef>
                          <a:spcPts val="600"/>
                        </a:spcBef>
                      </a:pPr>
                      <a:r>
                        <a:rPr lang="fr-FR" sz="1200" b="1" dirty="0">
                          <a:latin typeface="Poppins" panose="00000500000000000000" pitchFamily="2" charset="0"/>
                          <a:cs typeface="Poppins" panose="00000500000000000000" pitchFamily="2" charset="0"/>
                        </a:rPr>
                        <a:t>Pour l’</a:t>
                      </a:r>
                      <a:r>
                        <a:rPr lang="fr-FR" sz="1200" b="1" dirty="0" err="1">
                          <a:latin typeface="Poppins" panose="00000500000000000000" pitchFamily="2" charset="0"/>
                          <a:cs typeface="Poppins" panose="00000500000000000000" pitchFamily="2" charset="0"/>
                        </a:rPr>
                        <a:t>enseignant∙e</a:t>
                      </a:r>
                      <a:endParaRPr lang="fr-FR" sz="1200" b="1" dirty="0">
                        <a:latin typeface="Poppins" panose="00000500000000000000" pitchFamily="2" charset="0"/>
                        <a:cs typeface="Poppins" panose="00000500000000000000" pitchFamily="2" charset="0"/>
                      </a:endParaRPr>
                    </a:p>
                  </a:txBody>
                  <a:tcPr>
                    <a:solidFill>
                      <a:srgbClr val="FFCC66"/>
                    </a:solidFill>
                  </a:tcPr>
                </a:tc>
                <a:tc hMerge="1">
                  <a:txBody>
                    <a:bodyPr/>
                    <a:lstStyle/>
                    <a:p>
                      <a:endParaRPr lang="en-US"/>
                    </a:p>
                  </a:txBody>
                  <a:tcPr/>
                </a:tc>
                <a:extLst>
                  <a:ext uri="{0D108BD9-81ED-4DB2-BD59-A6C34878D82A}">
                    <a16:rowId xmlns:a16="http://schemas.microsoft.com/office/drawing/2014/main" val="10003"/>
                  </a:ext>
                </a:extLst>
              </a:tr>
              <a:tr h="243598">
                <a:tc>
                  <a:txBody>
                    <a:bodyPr/>
                    <a:lstStyle/>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endParaRPr lang="fr-FR" sz="1200" dirty="0">
                        <a:latin typeface="Poppins" panose="00000500000000000000" pitchFamily="2" charset="0"/>
                        <a:cs typeface="Poppins" panose="00000500000000000000" pitchFamily="2" charset="0"/>
                      </a:endParaRPr>
                    </a:p>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endParaRPr lang="fr-FR" sz="1200" dirty="0">
                        <a:latin typeface="Poppins" panose="00000500000000000000" pitchFamily="2" charset="0"/>
                        <a:cs typeface="Poppins" panose="00000500000000000000" pitchFamily="2" charset="0"/>
                      </a:endParaRPr>
                    </a:p>
                    <a:p>
                      <a:pPr algn="ctr">
                        <a:spcBef>
                          <a:spcPts val="600"/>
                        </a:spcBef>
                      </a:pPr>
                      <a:endParaRPr lang="fr-FR" sz="1200" dirty="0">
                        <a:latin typeface="Poppins" panose="00000500000000000000" pitchFamily="2" charset="0"/>
                        <a:cs typeface="Poppins" panose="00000500000000000000" pitchFamily="2" charset="0"/>
                      </a:endParaRPr>
                    </a:p>
                  </a:txBody>
                  <a:tcPr>
                    <a:solidFill>
                      <a:srgbClr val="FDF1BF"/>
                    </a:solidFill>
                  </a:tcPr>
                </a:tc>
                <a:tc>
                  <a:txBody>
                    <a:bodyPr/>
                    <a:lstStyle/>
                    <a:p>
                      <a:pPr>
                        <a:spcBef>
                          <a:spcPts val="600"/>
                        </a:spcBef>
                      </a:pPr>
                      <a:r>
                        <a:rPr lang="fr-CA" sz="1200" dirty="0">
                          <a:latin typeface="Poppins" panose="00000500000000000000" pitchFamily="2" charset="0"/>
                          <a:cs typeface="Poppins" panose="00000500000000000000" pitchFamily="2" charset="0"/>
                        </a:rPr>
                        <a:t>Règle d’un mètre</a:t>
                      </a:r>
                    </a:p>
                    <a:p>
                      <a:pPr>
                        <a:spcBef>
                          <a:spcPts val="600"/>
                        </a:spcBef>
                      </a:pPr>
                      <a:r>
                        <a:rPr lang="fr-CA" sz="1200" dirty="0">
                          <a:latin typeface="Poppins" panose="00000500000000000000" pitchFamily="2" charset="0"/>
                          <a:cs typeface="Poppins" panose="00000500000000000000" pitchFamily="2" charset="0"/>
                        </a:rPr>
                        <a:t>Balle-Terre</a:t>
                      </a:r>
                    </a:p>
                    <a:p>
                      <a:pPr>
                        <a:spcBef>
                          <a:spcPts val="600"/>
                        </a:spcBef>
                      </a:pPr>
                      <a:r>
                        <a:rPr lang="fr-CA" sz="1200" dirty="0">
                          <a:latin typeface="Poppins" panose="00000500000000000000" pitchFamily="2" charset="0"/>
                          <a:cs typeface="Poppins" panose="00000500000000000000" pitchFamily="2" charset="0"/>
                        </a:rPr>
                        <a:t>Balle de </a:t>
                      </a:r>
                      <a:r>
                        <a:rPr lang="fr-CA" sz="1200" dirty="0" err="1">
                          <a:latin typeface="Poppins" panose="00000500000000000000" pitchFamily="2" charset="0"/>
                          <a:cs typeface="Poppins" panose="00000500000000000000" pitchFamily="2" charset="0"/>
                        </a:rPr>
                        <a:t>styro</a:t>
                      </a:r>
                      <a:r>
                        <a:rPr lang="fr-CA" sz="1200" dirty="0">
                          <a:latin typeface="Poppins" panose="00000500000000000000" pitchFamily="2" charset="0"/>
                          <a:cs typeface="Poppins" panose="00000500000000000000" pitchFamily="2" charset="0"/>
                        </a:rPr>
                        <a:t> d’environ 5 cm</a:t>
                      </a:r>
                    </a:p>
                    <a:p>
                      <a:pPr>
                        <a:spcBef>
                          <a:spcPts val="600"/>
                        </a:spcBef>
                      </a:pPr>
                      <a:r>
                        <a:rPr lang="fr-CA" sz="1200" dirty="0">
                          <a:latin typeface="Poppins" panose="00000500000000000000" pitchFamily="2" charset="0"/>
                          <a:cs typeface="Poppins" panose="00000500000000000000" pitchFamily="2" charset="0"/>
                        </a:rPr>
                        <a:t>Trombones</a:t>
                      </a:r>
                    </a:p>
                    <a:p>
                      <a:pPr>
                        <a:spcBef>
                          <a:spcPts val="600"/>
                        </a:spcBef>
                      </a:pPr>
                      <a:r>
                        <a:rPr lang="fr-CA" sz="1200" dirty="0">
                          <a:latin typeface="Poppins" panose="00000500000000000000" pitchFamily="2" charset="0"/>
                          <a:cs typeface="Poppins" panose="00000500000000000000" pitchFamily="2" charset="0"/>
                        </a:rPr>
                        <a:t>Ruban adhésif</a:t>
                      </a:r>
                    </a:p>
                  </a:txBody>
                  <a:tcPr>
                    <a:solidFill>
                      <a:srgbClr val="FFE79B"/>
                    </a:solidFill>
                  </a:tcPr>
                </a:tc>
                <a:extLst>
                  <a:ext uri="{0D108BD9-81ED-4DB2-BD59-A6C34878D82A}">
                    <a16:rowId xmlns:a16="http://schemas.microsoft.com/office/drawing/2014/main" val="10004"/>
                  </a:ext>
                </a:extLst>
              </a:tr>
            </a:tbl>
          </a:graphicData>
        </a:graphic>
      </p:graphicFrame>
      <p:sp>
        <p:nvSpPr>
          <p:cNvPr id="3" name="ZoneTexte 2">
            <a:extLst>
              <a:ext uri="{FF2B5EF4-FFF2-40B4-BE49-F238E27FC236}">
                <a16:creationId xmlns:a16="http://schemas.microsoft.com/office/drawing/2014/main" id="{4AB83621-5D0D-3EA4-8D18-3A881F961406}"/>
              </a:ext>
            </a:extLst>
          </p:cNvPr>
          <p:cNvSpPr txBox="1"/>
          <p:nvPr/>
        </p:nvSpPr>
        <p:spPr>
          <a:xfrm>
            <a:off x="34965" y="1359040"/>
            <a:ext cx="1707675" cy="306467"/>
          </a:xfrm>
          <a:prstGeom prst="roundRect">
            <a:avLst/>
          </a:prstGeom>
          <a:solidFill>
            <a:srgbClr val="FFE79B"/>
          </a:solidFill>
          <a:ln w="19050">
            <a:solidFill>
              <a:srgbClr val="FFC000"/>
            </a:solidFill>
          </a:ln>
        </p:spPr>
        <p:txBody>
          <a:bodyPr wrap="square" rtlCol="0">
            <a:spAutoFit/>
          </a:bodyPr>
          <a:lstStyle/>
          <a:p>
            <a:pPr algn="ctr"/>
            <a:r>
              <a:rPr lang="fr-FR" sz="1200" b="1" dirty="0">
                <a:latin typeface="Poppins" panose="00000500000000000000" pitchFamily="2" charset="0"/>
                <a:cs typeface="Poppins" panose="00000500000000000000" pitchFamily="2" charset="0"/>
              </a:rPr>
              <a:t>Durée : 30 min</a:t>
            </a:r>
          </a:p>
        </p:txBody>
      </p:sp>
      <p:grpSp>
        <p:nvGrpSpPr>
          <p:cNvPr id="7" name="Groupe 6">
            <a:extLst>
              <a:ext uri="{FF2B5EF4-FFF2-40B4-BE49-F238E27FC236}">
                <a16:creationId xmlns:a16="http://schemas.microsoft.com/office/drawing/2014/main" id="{0E55BC2D-2928-25B7-0915-C21862A78FDE}"/>
              </a:ext>
            </a:extLst>
          </p:cNvPr>
          <p:cNvGrpSpPr/>
          <p:nvPr/>
        </p:nvGrpSpPr>
        <p:grpSpPr>
          <a:xfrm rot="20595270">
            <a:off x="5290429" y="127850"/>
            <a:ext cx="1512719" cy="1330879"/>
            <a:chOff x="1947147" y="5495077"/>
            <a:chExt cx="3022828" cy="2659464"/>
          </a:xfrm>
        </p:grpSpPr>
        <p:pic>
          <p:nvPicPr>
            <p:cNvPr id="8" name="Picture 18" descr="Sun - Free nature icons">
              <a:extLst>
                <a:ext uri="{FF2B5EF4-FFF2-40B4-BE49-F238E27FC236}">
                  <a16:creationId xmlns:a16="http://schemas.microsoft.com/office/drawing/2014/main" id="{A8A84DBB-C990-AF78-00BA-F150ECA32C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Full moon Special Lineal color icon">
              <a:extLst>
                <a:ext uri="{FF2B5EF4-FFF2-40B4-BE49-F238E27FC236}">
                  <a16:creationId xmlns:a16="http://schemas.microsoft.com/office/drawing/2014/main" id="{53C4BB3C-4426-548F-FA38-ECB9C5F613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Image 15">
            <a:extLst>
              <a:ext uri="{FF2B5EF4-FFF2-40B4-BE49-F238E27FC236}">
                <a16:creationId xmlns:a16="http://schemas.microsoft.com/office/drawing/2014/main" id="{5F605C56-CAB2-C893-5B7E-25B8804C984A}"/>
              </a:ext>
            </a:extLst>
          </p:cNvPr>
          <p:cNvPicPr>
            <a:picLocks noChangeAspect="1"/>
          </p:cNvPicPr>
          <p:nvPr/>
        </p:nvPicPr>
        <p:blipFill rotWithShape="1">
          <a:blip r:embed="rId11"/>
          <a:srcRect l="10676" t="6488" r="8427" b="8566"/>
          <a:stretch/>
        </p:blipFill>
        <p:spPr>
          <a:xfrm>
            <a:off x="55680" y="7270481"/>
            <a:ext cx="1686960" cy="1767060"/>
          </a:xfrm>
          <a:prstGeom prst="rect">
            <a:avLst/>
          </a:prstGeom>
        </p:spPr>
      </p:pic>
    </p:spTree>
    <p:extLst>
      <p:ext uri="{BB962C8B-B14F-4D97-AF65-F5344CB8AC3E}">
        <p14:creationId xmlns:p14="http://schemas.microsoft.com/office/powerpoint/2010/main" val="22772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a:extLst>
            <a:ext uri="{FF2B5EF4-FFF2-40B4-BE49-F238E27FC236}">
              <a16:creationId xmlns:a16="http://schemas.microsoft.com/office/drawing/2014/main" id="{6D33C943-7306-EA7F-1420-302F8497D68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D9CCC4-AC7E-DA31-E74A-0E2713608CA8}"/>
              </a:ext>
            </a:extLst>
          </p:cNvPr>
          <p:cNvSpPr>
            <a:spLocks noGrp="1"/>
          </p:cNvSpPr>
          <p:nvPr>
            <p:ph sz="half" idx="1"/>
            <p:custDataLst>
              <p:tags r:id="rId1"/>
            </p:custDataLst>
          </p:nvPr>
        </p:nvSpPr>
        <p:spPr>
          <a:xfrm>
            <a:off x="69326" y="1332000"/>
            <a:ext cx="6732994" cy="3049996"/>
          </a:xfrm>
          <a:prstGeom prst="roundRect">
            <a:avLst>
              <a:gd name="adj" fmla="val 3615"/>
            </a:avLst>
          </a:prstGeom>
          <a:ln>
            <a:solidFill>
              <a:srgbClr val="FFCC66"/>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200" dirty="0">
                <a:latin typeface="Poppins" panose="00000500000000000000" pitchFamily="2" charset="0"/>
                <a:cs typeface="Poppins" panose="00000500000000000000" pitchFamily="2" charset="0"/>
              </a:rPr>
              <a:t>Pendant l’exploration avec le matériel, on peut orienter leurs manipulations :</a:t>
            </a:r>
          </a:p>
          <a:p>
            <a:pPr marL="0" indent="0">
              <a:buNone/>
            </a:pPr>
            <a:r>
              <a:rPr lang="fr-CA" sz="1200" dirty="0">
                <a:latin typeface="Poppins" panose="00000500000000000000" pitchFamily="2" charset="0"/>
                <a:cs typeface="Poppins" panose="00000500000000000000" pitchFamily="2" charset="0"/>
                <a:sym typeface="Wingdings" panose="05000000000000000000" pitchFamily="2" charset="2"/>
              </a:rPr>
              <a:t> </a:t>
            </a:r>
            <a:r>
              <a:rPr lang="fr-CA" sz="1200" dirty="0">
                <a:latin typeface="Poppins" panose="00000500000000000000" pitchFamily="2" charset="0"/>
                <a:cs typeface="Poppins" panose="00000500000000000000" pitchFamily="2" charset="0"/>
              </a:rPr>
              <a:t>Sommes-nous capables de créer une éclipse solaire? Comment la Terre et la Lune doivent-elles être placées par rapport au Soleil? </a:t>
            </a:r>
          </a:p>
          <a:p>
            <a:pPr marL="0" indent="0">
              <a:buNone/>
            </a:pPr>
            <a:r>
              <a:rPr lang="fr-CA" sz="1200" dirty="0">
                <a:latin typeface="Poppins" panose="00000500000000000000" pitchFamily="2" charset="0"/>
                <a:cs typeface="Poppins" panose="00000500000000000000" pitchFamily="2" charset="0"/>
                <a:sym typeface="Wingdings" panose="05000000000000000000" pitchFamily="2" charset="2"/>
              </a:rPr>
              <a:t> </a:t>
            </a:r>
            <a:r>
              <a:rPr lang="fr-CA" sz="1200" dirty="0">
                <a:latin typeface="Poppins" panose="00000500000000000000" pitchFamily="2" charset="0"/>
                <a:cs typeface="Poppins" panose="00000500000000000000" pitchFamily="2" charset="0"/>
              </a:rPr>
              <a:t>Sommes-nous capables de créer une éclipse lunaire? Comment la Terre et la Lune doivent-elles être placées par rapport au Soleil? </a:t>
            </a:r>
          </a:p>
          <a:p>
            <a:pPr marL="0" indent="0">
              <a:buNone/>
            </a:pPr>
            <a:r>
              <a:rPr lang="fr-CA" sz="1200" dirty="0">
                <a:latin typeface="Poppins" panose="00000500000000000000" pitchFamily="2" charset="0"/>
                <a:cs typeface="Poppins" panose="00000500000000000000" pitchFamily="2" charset="0"/>
                <a:sym typeface="Wingdings" panose="05000000000000000000" pitchFamily="2" charset="2"/>
              </a:rPr>
              <a:t> </a:t>
            </a:r>
            <a:r>
              <a:rPr lang="fr-CA" sz="1200" dirty="0">
                <a:latin typeface="Poppins" panose="00000500000000000000" pitchFamily="2" charset="0"/>
                <a:cs typeface="Poppins" panose="00000500000000000000" pitchFamily="2" charset="0"/>
              </a:rPr>
              <a:t>Est-ce que l’ombre de la Lune couvre toute la Terre? Est-ce que l’ombre de la Terre couvre toute la Lune? </a:t>
            </a:r>
          </a:p>
          <a:p>
            <a:pPr marL="0" indent="0">
              <a:buNone/>
            </a:pPr>
            <a:r>
              <a:rPr lang="fr-CA" sz="1200" dirty="0">
                <a:latin typeface="Poppins" panose="00000500000000000000" pitchFamily="2" charset="0"/>
                <a:cs typeface="Poppins" panose="00000500000000000000" pitchFamily="2" charset="0"/>
                <a:sym typeface="Wingdings" panose="05000000000000000000" pitchFamily="2" charset="2"/>
              </a:rPr>
              <a:t> </a:t>
            </a:r>
            <a:r>
              <a:rPr lang="fr-CA" sz="1200" dirty="0">
                <a:latin typeface="Poppins" panose="00000500000000000000" pitchFamily="2" charset="0"/>
                <a:cs typeface="Poppins" panose="00000500000000000000" pitchFamily="2" charset="0"/>
              </a:rPr>
              <a:t>Est-ce que la Lune bouge autour de la Terre? Comment cela affecte-t-il la position de son ombre? Durant l’éclipse, qu’est-ce que les habitants de la Terre verraient? </a:t>
            </a:r>
          </a:p>
        </p:txBody>
      </p:sp>
      <p:sp>
        <p:nvSpPr>
          <p:cNvPr id="2" name="Espace réservé du numéro de diapositive 1">
            <a:extLst>
              <a:ext uri="{FF2B5EF4-FFF2-40B4-BE49-F238E27FC236}">
                <a16:creationId xmlns:a16="http://schemas.microsoft.com/office/drawing/2014/main" id="{B24F696D-421C-8766-55AA-6EFB13211446}"/>
              </a:ext>
            </a:extLst>
          </p:cNvPr>
          <p:cNvSpPr>
            <a:spLocks noGrp="1"/>
          </p:cNvSpPr>
          <p:nvPr>
            <p:ph type="sldNum" sz="quarter" idx="12"/>
            <p:custDataLst>
              <p:tags r:id="rId2"/>
            </p:custDataLst>
          </p:nvPr>
        </p:nvSpPr>
        <p:spPr>
          <a:xfrm>
            <a:off x="5745708" y="8004548"/>
            <a:ext cx="1112292" cy="1135797"/>
          </a:xfrm>
        </p:spPr>
        <p:txBody>
          <a:bodyPr/>
          <a:lstStyle/>
          <a:p>
            <a:fld id="{027FB875-5C85-AB42-9DC5-178568A424B8}" type="slidenum">
              <a:rPr lang="fr-CA" smtClean="0"/>
              <a:pPr/>
              <a:t>4</a:t>
            </a:fld>
            <a:endParaRPr lang="fr-CA" dirty="0"/>
          </a:p>
        </p:txBody>
      </p:sp>
      <p:sp>
        <p:nvSpPr>
          <p:cNvPr id="12" name="Title 3">
            <a:extLst>
              <a:ext uri="{FF2B5EF4-FFF2-40B4-BE49-F238E27FC236}">
                <a16:creationId xmlns:a16="http://schemas.microsoft.com/office/drawing/2014/main" id="{DC77B180-51B0-C5DC-9FF8-6E5DD7077659}"/>
              </a:ext>
            </a:extLst>
          </p:cNvPr>
          <p:cNvSpPr txBox="1">
            <a:spLocks/>
          </p:cNvSpPr>
          <p:nvPr>
            <p:custDataLst>
              <p:tags r:id="rId3"/>
            </p:custDataLst>
          </p:nvPr>
        </p:nvSpPr>
        <p:spPr>
          <a:xfrm>
            <a:off x="-1" y="176381"/>
            <a:ext cx="5745709"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400" b="1" dirty="0">
                <a:latin typeface="Poppins" panose="00000500000000000000" pitchFamily="2" charset="0"/>
                <a:cs typeface="Poppins" panose="00000500000000000000" pitchFamily="2" charset="0"/>
              </a:rPr>
              <a:t>Activité 1</a:t>
            </a:r>
          </a:p>
          <a:p>
            <a:pPr algn="l"/>
            <a:r>
              <a:rPr lang="fr-CA" sz="2000" dirty="0">
                <a:latin typeface="Poppins" panose="00000500000000000000" pitchFamily="2" charset="0"/>
                <a:cs typeface="Poppins" panose="00000500000000000000" pitchFamily="2" charset="0"/>
              </a:rPr>
              <a:t>Comment fonctionnent les éclipses?</a:t>
            </a:r>
          </a:p>
          <a:p>
            <a:pPr algn="l"/>
            <a:r>
              <a:rPr lang="fr-CA" sz="2000" dirty="0">
                <a:latin typeface="Poppins" panose="00000500000000000000" pitchFamily="2" charset="0"/>
                <a:cs typeface="Poppins" panose="00000500000000000000" pitchFamily="2" charset="0"/>
              </a:rPr>
              <a:t>Pistes d’expérimentation pour les élèves</a:t>
            </a:r>
          </a:p>
        </p:txBody>
      </p:sp>
      <p:grpSp>
        <p:nvGrpSpPr>
          <p:cNvPr id="7" name="Groupe 6">
            <a:extLst>
              <a:ext uri="{FF2B5EF4-FFF2-40B4-BE49-F238E27FC236}">
                <a16:creationId xmlns:a16="http://schemas.microsoft.com/office/drawing/2014/main" id="{0E55BC2D-2928-25B7-0915-C21862A78FDE}"/>
              </a:ext>
            </a:extLst>
          </p:cNvPr>
          <p:cNvGrpSpPr/>
          <p:nvPr/>
        </p:nvGrpSpPr>
        <p:grpSpPr>
          <a:xfrm rot="20595270">
            <a:off x="5290429" y="127850"/>
            <a:ext cx="1512719" cy="1330879"/>
            <a:chOff x="1947147" y="5495077"/>
            <a:chExt cx="3022828" cy="2659464"/>
          </a:xfrm>
        </p:grpSpPr>
        <p:pic>
          <p:nvPicPr>
            <p:cNvPr id="8" name="Picture 18" descr="Sun - Free nature icons">
              <a:extLst>
                <a:ext uri="{FF2B5EF4-FFF2-40B4-BE49-F238E27FC236}">
                  <a16:creationId xmlns:a16="http://schemas.microsoft.com/office/drawing/2014/main" id="{A8A84DBB-C990-AF78-00BA-F150ECA32C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Full moon Special Lineal color icon">
              <a:extLst>
                <a:ext uri="{FF2B5EF4-FFF2-40B4-BE49-F238E27FC236}">
                  <a16:creationId xmlns:a16="http://schemas.microsoft.com/office/drawing/2014/main" id="{53C4BB3C-4426-548F-FA38-ECB9C5F613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145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a:extLst>
            <a:ext uri="{FF2B5EF4-FFF2-40B4-BE49-F238E27FC236}">
              <a16:creationId xmlns:a16="http://schemas.microsoft.com/office/drawing/2014/main" id="{6D33C943-7306-EA7F-1420-302F8497D68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D9CCC4-AC7E-DA31-E74A-0E2713608CA8}"/>
              </a:ext>
            </a:extLst>
          </p:cNvPr>
          <p:cNvSpPr>
            <a:spLocks noGrp="1"/>
          </p:cNvSpPr>
          <p:nvPr>
            <p:ph sz="half" idx="1"/>
            <p:custDataLst>
              <p:tags r:id="rId1"/>
            </p:custDataLst>
          </p:nvPr>
        </p:nvSpPr>
        <p:spPr>
          <a:xfrm>
            <a:off x="1591294" y="1331999"/>
            <a:ext cx="5234776" cy="7808346"/>
          </a:xfrm>
          <a:prstGeom prst="roundRect">
            <a:avLst>
              <a:gd name="adj" fmla="val 3615"/>
            </a:avLst>
          </a:prstGeom>
          <a:ln>
            <a:solidFill>
              <a:srgbClr val="FFCC66"/>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CA" sz="1400" b="1" i="0" u="none" strike="noStrike" baseline="0" dirty="0">
                <a:solidFill>
                  <a:srgbClr val="000000"/>
                </a:solidFill>
                <a:latin typeface="Poppins" panose="00000500000000000000" pitchFamily="2" charset="0"/>
                <a:cs typeface="Poppins" panose="00000500000000000000" pitchFamily="2" charset="0"/>
              </a:rPr>
              <a:t>Approfondissement (plus vieux) : distances réelles et éclipse totale</a:t>
            </a:r>
          </a:p>
          <a:p>
            <a:pPr marL="0" indent="0" algn="just">
              <a:buNone/>
            </a:pPr>
            <a:r>
              <a:rPr lang="fr-CA" sz="1200" i="0" u="none" strike="noStrike" baseline="0" dirty="0">
                <a:solidFill>
                  <a:srgbClr val="000000"/>
                </a:solidFill>
                <a:latin typeface="Poppins" panose="00000500000000000000" pitchFamily="2" charset="0"/>
                <a:cs typeface="Poppins" panose="00000500000000000000" pitchFamily="2" charset="0"/>
                <a:sym typeface="Wingdings" panose="05000000000000000000" pitchFamily="2" charset="2"/>
              </a:rPr>
              <a:t> Avec les jeunes, modéliser le mouvement des trois astres (Terre, Lune, Soleil), les uns autour des autres. En combien de temps la Lune tourne-t-elle autour de la Terre? (27,3 jours) La Terre sur elle-même? (23h56 min) La Terre autour du Soleil? (365,25 jours)</a:t>
            </a:r>
            <a:endParaRPr lang="fr-CA" sz="1200" i="0" u="none" strike="noStrike" baseline="0" dirty="0">
              <a:solidFill>
                <a:srgbClr val="000000"/>
              </a:solidFill>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r>
              <a:rPr lang="fr-CA" sz="1200" dirty="0">
                <a:latin typeface="Poppins" panose="00000500000000000000" pitchFamily="2" charset="0"/>
                <a:cs typeface="Poppins" panose="00000500000000000000" pitchFamily="2" charset="0"/>
                <a:sym typeface="Wingdings" panose="05000000000000000000" pitchFamily="2" charset="2"/>
              </a:rPr>
              <a:t> Distances réelles : Pendant l’exploration avec le matériel, nous avons placé la Terre et la Lune à environ 30 cm l’une de l’autre, sans trop y penser. Mais elles étaient beaucoup trop proches l’une de l’autre, par rapport aux distances réelles dans l’espace. </a:t>
            </a:r>
          </a:p>
          <a:p>
            <a:pPr marL="0" indent="0" algn="just">
              <a:spcBef>
                <a:spcPts val="600"/>
              </a:spcBef>
              <a:buNone/>
            </a:pPr>
            <a:endParaRPr lang="fr-CA" sz="1200" dirty="0">
              <a:latin typeface="Poppins" panose="00000500000000000000" pitchFamily="2" charset="0"/>
              <a:cs typeface="Poppins" panose="00000500000000000000" pitchFamily="2" charset="0"/>
              <a:sym typeface="Wingdings" panose="05000000000000000000" pitchFamily="2" charset="2"/>
            </a:endParaRPr>
          </a:p>
          <a:p>
            <a:pPr marL="0" indent="0" algn="just">
              <a:spcBef>
                <a:spcPts val="600"/>
              </a:spcBef>
              <a:buNone/>
            </a:pPr>
            <a:r>
              <a:rPr lang="fr-CA" sz="1400" b="1" dirty="0">
                <a:latin typeface="Poppins" panose="00000500000000000000" pitchFamily="2" charset="0"/>
                <a:cs typeface="Poppins" panose="00000500000000000000" pitchFamily="2" charset="0"/>
                <a:sym typeface="Wingdings" panose="05000000000000000000" pitchFamily="2" charset="2"/>
              </a:rPr>
              <a:t>Défi</a:t>
            </a:r>
            <a:endParaRPr lang="fr-CA" sz="1200" b="1" dirty="0">
              <a:latin typeface="Poppins" panose="00000500000000000000" pitchFamily="2" charset="0"/>
              <a:cs typeface="Poppins" panose="00000500000000000000" pitchFamily="2" charset="0"/>
              <a:sym typeface="Wingdings" panose="05000000000000000000" pitchFamily="2" charset="2"/>
            </a:endParaRPr>
          </a:p>
          <a:p>
            <a:pPr marL="228600" indent="-228600" algn="just">
              <a:spcBef>
                <a:spcPts val="600"/>
              </a:spcBef>
              <a:buAutoNum type="arabicPeriod"/>
            </a:pPr>
            <a:r>
              <a:rPr lang="fr-CA" sz="1200" dirty="0">
                <a:latin typeface="Poppins" panose="00000500000000000000" pitchFamily="2" charset="0"/>
                <a:cs typeface="Poppins" panose="00000500000000000000" pitchFamily="2" charset="0"/>
                <a:sym typeface="Wingdings" panose="05000000000000000000" pitchFamily="2" charset="2"/>
              </a:rPr>
              <a:t>Montrer la plus grosse boule de styromousse et ses dimensions : 2,5 cm de diamètre environ. C’est la Terre. </a:t>
            </a:r>
          </a:p>
          <a:p>
            <a:pPr algn="just">
              <a:spcBef>
                <a:spcPts val="600"/>
              </a:spcBef>
              <a:buFont typeface="Wingdings" panose="05000000000000000000" pitchFamily="2" charset="2"/>
              <a:buChar char="à"/>
            </a:pPr>
            <a:r>
              <a:rPr lang="fr-CA" sz="1200" dirty="0">
                <a:latin typeface="Poppins" panose="00000500000000000000" pitchFamily="2" charset="0"/>
                <a:cs typeface="Poppins" panose="00000500000000000000" pitchFamily="2" charset="0"/>
                <a:sym typeface="Wingdings" panose="05000000000000000000" pitchFamily="2" charset="2"/>
              </a:rPr>
              <a:t>Si la boule de 2,5 cm est la Terre, de quelle dimension devrait être la boule-Lune pour avoir les dimensions à l’échelle par rapport aux vrais astres?</a:t>
            </a:r>
          </a:p>
          <a:p>
            <a:pPr marL="0" indent="0" algn="just">
              <a:spcBef>
                <a:spcPts val="600"/>
              </a:spcBef>
              <a:buNone/>
            </a:pPr>
            <a:r>
              <a:rPr lang="fr-CA" sz="1200" dirty="0">
                <a:latin typeface="Poppins" panose="00000500000000000000" pitchFamily="2" charset="0"/>
                <a:cs typeface="Poppins" panose="00000500000000000000" pitchFamily="2" charset="0"/>
                <a:sym typeface="Wingdings" panose="05000000000000000000" pitchFamily="2" charset="2"/>
              </a:rPr>
              <a:t>2. Distribuer de la pâte à modeler aux enfants. Prendre un moment pour que chaque équipe fabrique une boule de 2,5 cm pour représenter la Terre.</a:t>
            </a:r>
          </a:p>
          <a:p>
            <a:pPr marL="0" indent="0" algn="just">
              <a:spcBef>
                <a:spcPts val="600"/>
              </a:spcBef>
              <a:buNone/>
            </a:pPr>
            <a:r>
              <a:rPr lang="fr-CA" sz="1200" dirty="0">
                <a:latin typeface="Poppins" panose="00000500000000000000" pitchFamily="2" charset="0"/>
                <a:cs typeface="Poppins" panose="00000500000000000000" pitchFamily="2" charset="0"/>
                <a:sym typeface="Wingdings" panose="05000000000000000000" pitchFamily="2" charset="2"/>
              </a:rPr>
              <a:t>3. Laisser 5 min aux équipes pour faire une boule qui représenterait, selon eux, la Lune avec la bonne taille par rapport à la Terre de 2,5 cm. </a:t>
            </a:r>
          </a:p>
          <a:p>
            <a:pPr marL="0" indent="0" algn="just">
              <a:spcBef>
                <a:spcPts val="600"/>
              </a:spcBef>
              <a:buNone/>
            </a:pPr>
            <a:r>
              <a:rPr lang="fr-CA" sz="1200" dirty="0">
                <a:latin typeface="Poppins" panose="00000500000000000000" pitchFamily="2" charset="0"/>
                <a:cs typeface="Poppins" panose="00000500000000000000" pitchFamily="2" charset="0"/>
                <a:sym typeface="Wingdings" panose="05000000000000000000" pitchFamily="2" charset="2"/>
              </a:rPr>
              <a:t>4. Conclusion : Si la Terre fait 2,5 cm de diamètre, la Lune devrait avoir environ 0,7 cm de diamètre!</a:t>
            </a:r>
          </a:p>
          <a:p>
            <a:pPr marL="0" indent="0" algn="just">
              <a:spcBef>
                <a:spcPts val="600"/>
              </a:spcBef>
              <a:buNone/>
            </a:pPr>
            <a:r>
              <a:rPr lang="fr-CA" sz="1200" dirty="0">
                <a:latin typeface="Poppins" panose="00000500000000000000" pitchFamily="2" charset="0"/>
                <a:cs typeface="Poppins" panose="00000500000000000000" pitchFamily="2" charset="0"/>
                <a:sym typeface="Wingdings" panose="05000000000000000000" pitchFamily="2" charset="2"/>
              </a:rPr>
              <a:t>5. En plénière et en utilisant la règle de 1 mètre et les boules de styromousse, essayer de déterminer à quelle distance les boules devraient être l’une de l’autre, si on veut garder la distance à l’échelle par rapport à la distance réelle. </a:t>
            </a:r>
          </a:p>
          <a:p>
            <a:pPr algn="just">
              <a:spcBef>
                <a:spcPts val="600"/>
              </a:spcBef>
              <a:buFont typeface="Wingdings" panose="05000000000000000000" pitchFamily="2" charset="2"/>
              <a:buChar char="à"/>
            </a:pPr>
            <a:r>
              <a:rPr lang="fr-CA" sz="1200" dirty="0">
                <a:latin typeface="Poppins" panose="00000500000000000000" pitchFamily="2" charset="0"/>
                <a:cs typeface="Poppins" panose="00000500000000000000" pitchFamily="2" charset="0"/>
                <a:sym typeface="Wingdings" panose="05000000000000000000" pitchFamily="2" charset="2"/>
              </a:rPr>
              <a:t>En réalité, la Lune se trouve en moyenne à 384 400 km de la Terre!</a:t>
            </a:r>
          </a:p>
          <a:p>
            <a:pPr marL="0" indent="0" algn="just">
              <a:spcBef>
                <a:spcPts val="600"/>
              </a:spcBef>
              <a:buNone/>
            </a:pPr>
            <a:r>
              <a:rPr lang="fr-CA" sz="1200" dirty="0">
                <a:latin typeface="Poppins" panose="00000500000000000000" pitchFamily="2" charset="0"/>
                <a:cs typeface="Poppins" panose="00000500000000000000" pitchFamily="2" charset="0"/>
                <a:sym typeface="Wingdings" panose="05000000000000000000" pitchFamily="2" charset="2"/>
              </a:rPr>
              <a:t>6. Conclusion : notre mini-Terre et mini-Lune devraient être à 75 cm l’une de l’autre. </a:t>
            </a:r>
          </a:p>
        </p:txBody>
      </p:sp>
      <p:sp>
        <p:nvSpPr>
          <p:cNvPr id="2" name="Espace réservé du numéro de diapositive 1">
            <a:extLst>
              <a:ext uri="{FF2B5EF4-FFF2-40B4-BE49-F238E27FC236}">
                <a16:creationId xmlns:a16="http://schemas.microsoft.com/office/drawing/2014/main" id="{B24F696D-421C-8766-55AA-6EFB13211446}"/>
              </a:ext>
            </a:extLst>
          </p:cNvPr>
          <p:cNvSpPr>
            <a:spLocks noGrp="1"/>
          </p:cNvSpPr>
          <p:nvPr>
            <p:ph type="sldNum" sz="quarter" idx="12"/>
            <p:custDataLst>
              <p:tags r:id="rId2"/>
            </p:custDataLst>
          </p:nvPr>
        </p:nvSpPr>
        <p:spPr>
          <a:xfrm>
            <a:off x="5745708" y="8004548"/>
            <a:ext cx="1112292" cy="1135797"/>
          </a:xfrm>
        </p:spPr>
        <p:txBody>
          <a:bodyPr/>
          <a:lstStyle/>
          <a:p>
            <a:fld id="{027FB875-5C85-AB42-9DC5-178568A424B8}" type="slidenum">
              <a:rPr lang="fr-CA" smtClean="0"/>
              <a:pPr/>
              <a:t>5</a:t>
            </a:fld>
            <a:endParaRPr lang="fr-CA" dirty="0"/>
          </a:p>
        </p:txBody>
      </p:sp>
      <p:sp>
        <p:nvSpPr>
          <p:cNvPr id="12" name="Title 3">
            <a:extLst>
              <a:ext uri="{FF2B5EF4-FFF2-40B4-BE49-F238E27FC236}">
                <a16:creationId xmlns:a16="http://schemas.microsoft.com/office/drawing/2014/main" id="{DC77B180-51B0-C5DC-9FF8-6E5DD7077659}"/>
              </a:ext>
            </a:extLst>
          </p:cNvPr>
          <p:cNvSpPr txBox="1">
            <a:spLocks/>
          </p:cNvSpPr>
          <p:nvPr>
            <p:custDataLst>
              <p:tags r:id="rId3"/>
            </p:custDataLst>
          </p:nvPr>
        </p:nvSpPr>
        <p:spPr>
          <a:xfrm>
            <a:off x="-1" y="176381"/>
            <a:ext cx="5745709"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400" b="1" dirty="0">
                <a:latin typeface="Poppins" panose="00000500000000000000" pitchFamily="2" charset="0"/>
                <a:cs typeface="Poppins" panose="00000500000000000000" pitchFamily="2" charset="0"/>
              </a:rPr>
              <a:t>Activité 1</a:t>
            </a:r>
          </a:p>
          <a:p>
            <a:pPr algn="l"/>
            <a:r>
              <a:rPr lang="fr-CA" sz="2000" dirty="0">
                <a:latin typeface="Poppins" panose="00000500000000000000" pitchFamily="2" charset="0"/>
                <a:cs typeface="Poppins" panose="00000500000000000000" pitchFamily="2" charset="0"/>
              </a:rPr>
              <a:t>Comment fonctionnent les éclipses?</a:t>
            </a:r>
          </a:p>
          <a:p>
            <a:pPr algn="l"/>
            <a:r>
              <a:rPr lang="fr-CA" sz="2000" dirty="0">
                <a:latin typeface="Poppins" panose="00000500000000000000" pitchFamily="2" charset="0"/>
                <a:cs typeface="Poppins" panose="00000500000000000000" pitchFamily="2" charset="0"/>
              </a:rPr>
              <a:t>Approfondissement</a:t>
            </a:r>
          </a:p>
        </p:txBody>
      </p:sp>
      <p:grpSp>
        <p:nvGrpSpPr>
          <p:cNvPr id="7" name="Groupe 6">
            <a:extLst>
              <a:ext uri="{FF2B5EF4-FFF2-40B4-BE49-F238E27FC236}">
                <a16:creationId xmlns:a16="http://schemas.microsoft.com/office/drawing/2014/main" id="{0E55BC2D-2928-25B7-0915-C21862A78FDE}"/>
              </a:ext>
            </a:extLst>
          </p:cNvPr>
          <p:cNvGrpSpPr/>
          <p:nvPr/>
        </p:nvGrpSpPr>
        <p:grpSpPr>
          <a:xfrm rot="20595270">
            <a:off x="5290429" y="127850"/>
            <a:ext cx="1512719" cy="1330879"/>
            <a:chOff x="1947147" y="5495077"/>
            <a:chExt cx="3022828" cy="2659464"/>
          </a:xfrm>
        </p:grpSpPr>
        <p:pic>
          <p:nvPicPr>
            <p:cNvPr id="8" name="Picture 18" descr="Sun - Free nature icons">
              <a:extLst>
                <a:ext uri="{FF2B5EF4-FFF2-40B4-BE49-F238E27FC236}">
                  <a16:creationId xmlns:a16="http://schemas.microsoft.com/office/drawing/2014/main" id="{A8A84DBB-C990-AF78-00BA-F150ECA32C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Full moon Special Lineal color icon">
              <a:extLst>
                <a:ext uri="{FF2B5EF4-FFF2-40B4-BE49-F238E27FC236}">
                  <a16:creationId xmlns:a16="http://schemas.microsoft.com/office/drawing/2014/main" id="{53C4BB3C-4426-548F-FA38-ECB9C5F613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Espace réservé du contenu 5">
            <a:extLst>
              <a:ext uri="{FF2B5EF4-FFF2-40B4-BE49-F238E27FC236}">
                <a16:creationId xmlns:a16="http://schemas.microsoft.com/office/drawing/2014/main" id="{2591AABE-AF25-2179-8A27-557A34AB5D0F}"/>
              </a:ext>
            </a:extLst>
          </p:cNvPr>
          <p:cNvGraphicFramePr>
            <a:graphicFrameLocks noGrp="1"/>
          </p:cNvGraphicFramePr>
          <p:nvPr>
            <p:ph sz="half" idx="2"/>
            <p:custDataLst>
              <p:tags r:id="rId4"/>
            </p:custDataLst>
            <p:extLst>
              <p:ext uri="{D42A27DB-BD31-4B8C-83A1-F6EECF244321}">
                <p14:modId xmlns:p14="http://schemas.microsoft.com/office/powerpoint/2010/main" val="30238470"/>
              </p:ext>
            </p:extLst>
          </p:nvPr>
        </p:nvGraphicFramePr>
        <p:xfrm>
          <a:off x="20750" y="1712625"/>
          <a:ext cx="1523043" cy="3139440"/>
        </p:xfrm>
        <a:graphic>
          <a:graphicData uri="http://schemas.openxmlformats.org/drawingml/2006/table">
            <a:tbl>
              <a:tblPr firstRow="1" bandRow="1">
                <a:solidFill>
                  <a:srgbClr val="FFE79B"/>
                </a:solidFill>
                <a:tableStyleId>{5C22544A-7EE6-4342-B048-85BDC9FD1C3A}</a:tableStyleId>
              </a:tblPr>
              <a:tblGrid>
                <a:gridCol w="209587">
                  <a:extLst>
                    <a:ext uri="{9D8B030D-6E8A-4147-A177-3AD203B41FA5}">
                      <a16:colId xmlns:a16="http://schemas.microsoft.com/office/drawing/2014/main" val="20000"/>
                    </a:ext>
                  </a:extLst>
                </a:gridCol>
                <a:gridCol w="1313456">
                  <a:extLst>
                    <a:ext uri="{9D8B030D-6E8A-4147-A177-3AD203B41FA5}">
                      <a16:colId xmlns:a16="http://schemas.microsoft.com/office/drawing/2014/main" val="20001"/>
                    </a:ext>
                  </a:extLst>
                </a:gridCol>
              </a:tblGrid>
              <a:tr h="270665">
                <a:tc gridSpan="2">
                  <a:txBody>
                    <a:bodyPr/>
                    <a:lstStyle/>
                    <a:p>
                      <a:pPr algn="ctr"/>
                      <a:r>
                        <a:rPr lang="fr-FR" sz="1200" dirty="0">
                          <a:solidFill>
                            <a:schemeClr val="tx1"/>
                          </a:solidFill>
                          <a:latin typeface="Poppins" panose="00000500000000000000" pitchFamily="2" charset="0"/>
                          <a:cs typeface="Poppins" panose="00000500000000000000" pitchFamily="2" charset="0"/>
                        </a:rPr>
                        <a:t>Matériel</a:t>
                      </a:r>
                      <a:r>
                        <a:rPr lang="fr-FR" sz="1200" baseline="0" dirty="0">
                          <a:solidFill>
                            <a:schemeClr val="tx1"/>
                          </a:solidFill>
                          <a:latin typeface="Poppins" panose="00000500000000000000" pitchFamily="2" charset="0"/>
                          <a:cs typeface="Poppins" panose="00000500000000000000" pitchFamily="2" charset="0"/>
                        </a:rPr>
                        <a:t> nécessaire</a:t>
                      </a:r>
                      <a:endParaRPr lang="fr-FR" sz="1200" dirty="0">
                        <a:solidFill>
                          <a:schemeClr val="tx1"/>
                        </a:solidFill>
                        <a:latin typeface="Poppins" panose="00000500000000000000" pitchFamily="2" charset="0"/>
                        <a:cs typeface="Poppins" panose="00000500000000000000" pitchFamily="2" charset="0"/>
                      </a:endParaRPr>
                    </a:p>
                  </a:txBody>
                  <a:tcPr>
                    <a:solidFill>
                      <a:srgbClr val="FFC000"/>
                    </a:solidFill>
                  </a:tcPr>
                </a:tc>
                <a:tc hMerge="1">
                  <a:txBody>
                    <a:bodyPr/>
                    <a:lstStyle/>
                    <a:p>
                      <a:endParaRPr lang="fr-FR"/>
                    </a:p>
                  </a:txBody>
                  <a:tcPr/>
                </a:tc>
                <a:extLst>
                  <a:ext uri="{0D108BD9-81ED-4DB2-BD59-A6C34878D82A}">
                    <a16:rowId xmlns:a16="http://schemas.microsoft.com/office/drawing/2014/main" val="10000"/>
                  </a:ext>
                </a:extLst>
              </a:tr>
              <a:tr h="243598">
                <a:tc gridSpan="2">
                  <a:txBody>
                    <a:bodyPr/>
                    <a:lstStyle/>
                    <a:p>
                      <a:pPr algn="ctr">
                        <a:spcBef>
                          <a:spcPts val="600"/>
                        </a:spcBef>
                      </a:pPr>
                      <a:r>
                        <a:rPr lang="fr-FR" sz="1200" b="1" dirty="0">
                          <a:latin typeface="Poppins" panose="00000500000000000000" pitchFamily="2" charset="0"/>
                          <a:cs typeface="Poppins" panose="00000500000000000000" pitchFamily="2" charset="0"/>
                        </a:rPr>
                        <a:t>Pour l’</a:t>
                      </a:r>
                      <a:r>
                        <a:rPr lang="fr-FR" sz="1200" b="1" dirty="0" err="1">
                          <a:latin typeface="Poppins" panose="00000500000000000000" pitchFamily="2" charset="0"/>
                          <a:cs typeface="Poppins" panose="00000500000000000000" pitchFamily="2" charset="0"/>
                        </a:rPr>
                        <a:t>enseignant∙e</a:t>
                      </a:r>
                      <a:endParaRPr lang="fr-FR" sz="1200" b="1" dirty="0">
                        <a:latin typeface="Poppins" panose="00000500000000000000" pitchFamily="2" charset="0"/>
                        <a:cs typeface="Poppins" panose="00000500000000000000" pitchFamily="2" charset="0"/>
                      </a:endParaRPr>
                    </a:p>
                  </a:txBody>
                  <a:tcPr>
                    <a:solidFill>
                      <a:srgbClr val="FFCC66"/>
                    </a:solidFill>
                  </a:tcPr>
                </a:tc>
                <a:tc hMerge="1">
                  <a:txBody>
                    <a:bodyPr/>
                    <a:lstStyle/>
                    <a:p>
                      <a:endParaRPr lang="en-US"/>
                    </a:p>
                  </a:txBody>
                  <a:tcPr/>
                </a:tc>
                <a:extLst>
                  <a:ext uri="{0D108BD9-81ED-4DB2-BD59-A6C34878D82A}">
                    <a16:rowId xmlns:a16="http://schemas.microsoft.com/office/drawing/2014/main" val="10003"/>
                  </a:ext>
                </a:extLst>
              </a:tr>
              <a:tr h="243598">
                <a:tc>
                  <a:txBody>
                    <a:bodyPr/>
                    <a:lstStyle/>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endParaRPr lang="fr-FR" sz="1200" dirty="0">
                        <a:latin typeface="Poppins" panose="00000500000000000000" pitchFamily="2" charset="0"/>
                        <a:cs typeface="Poppins" panose="00000500000000000000" pitchFamily="2" charset="0"/>
                      </a:endParaRPr>
                    </a:p>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endParaRPr lang="fr-FR" sz="1200" dirty="0">
                        <a:latin typeface="Poppins" panose="00000500000000000000" pitchFamily="2" charset="0"/>
                        <a:cs typeface="Poppins" panose="00000500000000000000" pitchFamily="2" charset="0"/>
                      </a:endParaRPr>
                    </a:p>
                    <a:p>
                      <a:pPr algn="ctr">
                        <a:spcBef>
                          <a:spcPts val="600"/>
                        </a:spcBef>
                      </a:pPr>
                      <a:endParaRPr lang="fr-FR" sz="1200" dirty="0">
                        <a:latin typeface="Poppins" panose="00000500000000000000" pitchFamily="2" charset="0"/>
                        <a:cs typeface="Poppins" panose="00000500000000000000" pitchFamily="2" charset="0"/>
                      </a:endParaRPr>
                    </a:p>
                  </a:txBody>
                  <a:tcPr>
                    <a:solidFill>
                      <a:srgbClr val="FDF1BF"/>
                    </a:solidFill>
                  </a:tcPr>
                </a:tc>
                <a:tc>
                  <a:txBody>
                    <a:bodyPr/>
                    <a:lstStyle/>
                    <a:p>
                      <a:pPr>
                        <a:spcBef>
                          <a:spcPts val="600"/>
                        </a:spcBef>
                      </a:pPr>
                      <a:r>
                        <a:rPr lang="fr-CA" sz="1200" dirty="0">
                          <a:latin typeface="Poppins" panose="00000500000000000000" pitchFamily="2" charset="0"/>
                          <a:cs typeface="Poppins" panose="00000500000000000000" pitchFamily="2" charset="0"/>
                        </a:rPr>
                        <a:t>Règle d’un mètre</a:t>
                      </a:r>
                    </a:p>
                    <a:p>
                      <a:pPr>
                        <a:spcBef>
                          <a:spcPts val="600"/>
                        </a:spcBef>
                      </a:pPr>
                      <a:r>
                        <a:rPr lang="fr-CA" sz="1200" dirty="0">
                          <a:latin typeface="Poppins" panose="00000500000000000000" pitchFamily="2" charset="0"/>
                          <a:cs typeface="Poppins" panose="00000500000000000000" pitchFamily="2" charset="0"/>
                        </a:rPr>
                        <a:t>Balle de </a:t>
                      </a:r>
                      <a:r>
                        <a:rPr lang="fr-CA" sz="1200" dirty="0" err="1">
                          <a:latin typeface="Poppins" panose="00000500000000000000" pitchFamily="2" charset="0"/>
                          <a:cs typeface="Poppins" panose="00000500000000000000" pitchFamily="2" charset="0"/>
                        </a:rPr>
                        <a:t>styro</a:t>
                      </a:r>
                      <a:r>
                        <a:rPr lang="fr-CA" sz="1200" dirty="0">
                          <a:latin typeface="Poppins" panose="00000500000000000000" pitchFamily="2" charset="0"/>
                          <a:cs typeface="Poppins" panose="00000500000000000000" pitchFamily="2" charset="0"/>
                        </a:rPr>
                        <a:t> d’environ 2,5 cm</a:t>
                      </a:r>
                    </a:p>
                    <a:p>
                      <a:pPr>
                        <a:spcBef>
                          <a:spcPts val="600"/>
                        </a:spcBef>
                      </a:pPr>
                      <a:r>
                        <a:rPr lang="fr-CA" sz="1200" dirty="0">
                          <a:latin typeface="Poppins" panose="00000500000000000000" pitchFamily="2" charset="0"/>
                          <a:cs typeface="Poppins" panose="00000500000000000000" pitchFamily="2" charset="0"/>
                        </a:rPr>
                        <a:t>Balle de </a:t>
                      </a:r>
                      <a:r>
                        <a:rPr lang="fr-CA" sz="1200" dirty="0" err="1">
                          <a:latin typeface="Poppins" panose="00000500000000000000" pitchFamily="2" charset="0"/>
                          <a:cs typeface="Poppins" panose="00000500000000000000" pitchFamily="2" charset="0"/>
                        </a:rPr>
                        <a:t>styro</a:t>
                      </a:r>
                      <a:r>
                        <a:rPr lang="fr-CA" sz="1200" dirty="0">
                          <a:latin typeface="Poppins" panose="00000500000000000000" pitchFamily="2" charset="0"/>
                          <a:cs typeface="Poppins" panose="00000500000000000000" pitchFamily="2" charset="0"/>
                        </a:rPr>
                        <a:t> d’environ 0,7 cm</a:t>
                      </a:r>
                    </a:p>
                    <a:p>
                      <a:pPr>
                        <a:spcBef>
                          <a:spcPts val="600"/>
                        </a:spcBef>
                      </a:pPr>
                      <a:r>
                        <a:rPr lang="fr-CA" sz="1200" dirty="0">
                          <a:latin typeface="Poppins" panose="00000500000000000000" pitchFamily="2" charset="0"/>
                          <a:cs typeface="Poppins" panose="00000500000000000000" pitchFamily="2" charset="0"/>
                        </a:rPr>
                        <a:t>Trombones</a:t>
                      </a:r>
                    </a:p>
                    <a:p>
                      <a:pPr>
                        <a:spcBef>
                          <a:spcPts val="600"/>
                        </a:spcBef>
                      </a:pPr>
                      <a:r>
                        <a:rPr lang="fr-CA" sz="1200" dirty="0">
                          <a:latin typeface="Poppins" panose="00000500000000000000" pitchFamily="2" charset="0"/>
                          <a:cs typeface="Poppins" panose="00000500000000000000" pitchFamily="2" charset="0"/>
                        </a:rPr>
                        <a:t>Ruban adhésif</a:t>
                      </a:r>
                    </a:p>
                  </a:txBody>
                  <a:tcPr>
                    <a:solidFill>
                      <a:srgbClr val="FFE79B"/>
                    </a:solidFill>
                  </a:tcPr>
                </a:tc>
                <a:extLst>
                  <a:ext uri="{0D108BD9-81ED-4DB2-BD59-A6C34878D82A}">
                    <a16:rowId xmlns:a16="http://schemas.microsoft.com/office/drawing/2014/main" val="10004"/>
                  </a:ext>
                </a:extLst>
              </a:tr>
            </a:tbl>
          </a:graphicData>
        </a:graphic>
      </p:graphicFrame>
      <p:graphicFrame>
        <p:nvGraphicFramePr>
          <p:cNvPr id="10" name="Espace réservé du contenu 5">
            <a:extLst>
              <a:ext uri="{FF2B5EF4-FFF2-40B4-BE49-F238E27FC236}">
                <a16:creationId xmlns:a16="http://schemas.microsoft.com/office/drawing/2014/main" id="{59CB0EF6-E98C-2D9A-66B9-21B97001BB2D}"/>
              </a:ext>
            </a:extLst>
          </p:cNvPr>
          <p:cNvGraphicFramePr>
            <a:graphicFrameLocks/>
          </p:cNvGraphicFramePr>
          <p:nvPr>
            <p:custDataLst>
              <p:tags r:id="rId5"/>
            </p:custDataLst>
            <p:extLst>
              <p:ext uri="{D42A27DB-BD31-4B8C-83A1-F6EECF244321}">
                <p14:modId xmlns:p14="http://schemas.microsoft.com/office/powerpoint/2010/main" val="981530032"/>
              </p:ext>
            </p:extLst>
          </p:nvPr>
        </p:nvGraphicFramePr>
        <p:xfrm>
          <a:off x="20750" y="4864864"/>
          <a:ext cx="1523044" cy="1173480"/>
        </p:xfrm>
        <a:graphic>
          <a:graphicData uri="http://schemas.openxmlformats.org/drawingml/2006/table">
            <a:tbl>
              <a:tblPr firstRow="1" bandRow="1">
                <a:solidFill>
                  <a:srgbClr val="FFE79B"/>
                </a:solidFill>
                <a:tableStyleId>{5C22544A-7EE6-4342-B048-85BDC9FD1C3A}</a:tableStyleId>
              </a:tblPr>
              <a:tblGrid>
                <a:gridCol w="209588">
                  <a:extLst>
                    <a:ext uri="{9D8B030D-6E8A-4147-A177-3AD203B41FA5}">
                      <a16:colId xmlns:a16="http://schemas.microsoft.com/office/drawing/2014/main" val="20000"/>
                    </a:ext>
                  </a:extLst>
                </a:gridCol>
                <a:gridCol w="1313456">
                  <a:extLst>
                    <a:ext uri="{9D8B030D-6E8A-4147-A177-3AD203B41FA5}">
                      <a16:colId xmlns:a16="http://schemas.microsoft.com/office/drawing/2014/main" val="20001"/>
                    </a:ext>
                  </a:extLst>
                </a:gridCol>
              </a:tblGrid>
              <a:tr h="0">
                <a:tc gridSpan="2">
                  <a:txBody>
                    <a:bodyPr/>
                    <a:lstStyle/>
                    <a:p>
                      <a:pPr algn="ctr">
                        <a:spcBef>
                          <a:spcPts val="600"/>
                        </a:spcBef>
                      </a:pPr>
                      <a:r>
                        <a:rPr lang="fr-FR" sz="1200" b="1" dirty="0">
                          <a:solidFill>
                            <a:schemeClr val="tx1"/>
                          </a:solidFill>
                          <a:latin typeface="Poppins" panose="00000500000000000000" pitchFamily="2" charset="0"/>
                          <a:cs typeface="Poppins" panose="00000500000000000000" pitchFamily="2" charset="0"/>
                        </a:rPr>
                        <a:t>Par équipe de 4</a:t>
                      </a:r>
                    </a:p>
                  </a:txBody>
                  <a:tcPr>
                    <a:solidFill>
                      <a:srgbClr val="FFCC66"/>
                    </a:solidFill>
                  </a:tcPr>
                </a:tc>
                <a:tc hMerge="1">
                  <a:txBody>
                    <a:bodyPr/>
                    <a:lstStyle/>
                    <a:p>
                      <a:endParaRPr lang="en-US"/>
                    </a:p>
                  </a:txBody>
                  <a:tcPr/>
                </a:tc>
                <a:extLst>
                  <a:ext uri="{0D108BD9-81ED-4DB2-BD59-A6C34878D82A}">
                    <a16:rowId xmlns:a16="http://schemas.microsoft.com/office/drawing/2014/main" val="10003"/>
                  </a:ext>
                </a:extLst>
              </a:tr>
              <a:tr h="644292">
                <a:tc>
                  <a:txBody>
                    <a:bodyPr/>
                    <a:lstStyle/>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endParaRPr lang="fr-FR" sz="1200" dirty="0">
                        <a:latin typeface="Poppins" panose="00000500000000000000" pitchFamily="2" charset="0"/>
                        <a:cs typeface="Poppins" panose="00000500000000000000" pitchFamily="2" charset="0"/>
                      </a:endParaRPr>
                    </a:p>
                    <a:p>
                      <a:pPr algn="ctr">
                        <a:spcBef>
                          <a:spcPts val="600"/>
                        </a:spcBef>
                      </a:pPr>
                      <a:r>
                        <a:rPr lang="fr-FR" sz="1200" dirty="0">
                          <a:latin typeface="Poppins" panose="00000500000000000000" pitchFamily="2" charset="0"/>
                          <a:cs typeface="Poppins" panose="00000500000000000000" pitchFamily="2" charset="0"/>
                        </a:rPr>
                        <a:t>1</a:t>
                      </a:r>
                    </a:p>
                  </a:txBody>
                  <a:tcPr>
                    <a:solidFill>
                      <a:srgbClr val="FDF1BF"/>
                    </a:solidFill>
                  </a:tcPr>
                </a:tc>
                <a:tc>
                  <a:txBody>
                    <a:bodyPr/>
                    <a:lstStyle/>
                    <a:p>
                      <a:pPr>
                        <a:spcBef>
                          <a:spcPts val="600"/>
                        </a:spcBef>
                      </a:pPr>
                      <a:r>
                        <a:rPr lang="fr-CA" sz="1200" dirty="0">
                          <a:latin typeface="Poppins" panose="00000500000000000000" pitchFamily="2" charset="0"/>
                          <a:cs typeface="Poppins" panose="00000500000000000000" pitchFamily="2" charset="0"/>
                        </a:rPr>
                        <a:t>Règle régulière</a:t>
                      </a:r>
                    </a:p>
                    <a:p>
                      <a:pPr>
                        <a:spcBef>
                          <a:spcPts val="600"/>
                        </a:spcBef>
                      </a:pPr>
                      <a:r>
                        <a:rPr lang="fr-CA" sz="1200" dirty="0">
                          <a:latin typeface="Poppins" panose="00000500000000000000" pitchFamily="2" charset="0"/>
                          <a:cs typeface="Poppins" panose="00000500000000000000" pitchFamily="2" charset="0"/>
                        </a:rPr>
                        <a:t>Pâte à modeler</a:t>
                      </a:r>
                    </a:p>
                  </a:txBody>
                  <a:tcPr>
                    <a:solidFill>
                      <a:srgbClr val="FFE79B"/>
                    </a:solidFill>
                  </a:tcPr>
                </a:tc>
                <a:extLst>
                  <a:ext uri="{0D108BD9-81ED-4DB2-BD59-A6C34878D82A}">
                    <a16:rowId xmlns:a16="http://schemas.microsoft.com/office/drawing/2014/main" val="10004"/>
                  </a:ext>
                </a:extLst>
              </a:tr>
            </a:tbl>
          </a:graphicData>
        </a:graphic>
      </p:graphicFrame>
      <p:sp>
        <p:nvSpPr>
          <p:cNvPr id="13" name="ZoneTexte 12">
            <a:extLst>
              <a:ext uri="{FF2B5EF4-FFF2-40B4-BE49-F238E27FC236}">
                <a16:creationId xmlns:a16="http://schemas.microsoft.com/office/drawing/2014/main" id="{78F99BDC-ABBE-2A27-2464-4BFA814D072F}"/>
              </a:ext>
            </a:extLst>
          </p:cNvPr>
          <p:cNvSpPr txBox="1"/>
          <p:nvPr/>
        </p:nvSpPr>
        <p:spPr>
          <a:xfrm>
            <a:off x="32625" y="1359040"/>
            <a:ext cx="1502194" cy="306467"/>
          </a:xfrm>
          <a:prstGeom prst="roundRect">
            <a:avLst/>
          </a:prstGeom>
          <a:solidFill>
            <a:srgbClr val="FFE79B"/>
          </a:solidFill>
          <a:ln w="19050">
            <a:solidFill>
              <a:srgbClr val="FFC000"/>
            </a:solidFill>
          </a:ln>
        </p:spPr>
        <p:txBody>
          <a:bodyPr wrap="square" rtlCol="0">
            <a:spAutoFit/>
          </a:bodyPr>
          <a:lstStyle/>
          <a:p>
            <a:pPr algn="ctr"/>
            <a:r>
              <a:rPr lang="fr-FR" sz="1200" b="1" dirty="0">
                <a:latin typeface="Poppins" panose="00000500000000000000" pitchFamily="2" charset="0"/>
                <a:cs typeface="Poppins" panose="00000500000000000000" pitchFamily="2" charset="0"/>
              </a:rPr>
              <a:t>Durée : 30 min</a:t>
            </a:r>
          </a:p>
        </p:txBody>
      </p:sp>
      <p:sp>
        <p:nvSpPr>
          <p:cNvPr id="9" name="Content Placeholder 4">
            <a:extLst>
              <a:ext uri="{FF2B5EF4-FFF2-40B4-BE49-F238E27FC236}">
                <a16:creationId xmlns:a16="http://schemas.microsoft.com/office/drawing/2014/main" id="{04A63676-25EB-BE05-C7F5-4A57F4EA16AE}"/>
              </a:ext>
            </a:extLst>
          </p:cNvPr>
          <p:cNvSpPr txBox="1">
            <a:spLocks/>
          </p:cNvSpPr>
          <p:nvPr>
            <p:custDataLst>
              <p:tags r:id="rId6"/>
            </p:custDataLst>
          </p:nvPr>
        </p:nvSpPr>
        <p:spPr>
          <a:xfrm>
            <a:off x="36320" y="6113728"/>
            <a:ext cx="1523044" cy="2853891"/>
          </a:xfrm>
          <a:prstGeom prst="roundRect">
            <a:avLst>
              <a:gd name="adj" fmla="val 3615"/>
            </a:avLst>
          </a:prstGeom>
          <a:solidFill>
            <a:srgbClr val="FDF1BF"/>
          </a:solidFill>
          <a:ln w="19050" cap="flat" cmpd="sng" algn="ctr">
            <a:solidFill>
              <a:srgbClr val="FFCC66"/>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12"/>
              </a:buBlip>
              <a:defRPr sz="22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13"/>
              </a:buBlip>
              <a:defRPr sz="20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4"/>
              </a:buBlip>
              <a:defRPr sz="18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4"/>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4"/>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12"/>
              </a:buBlip>
              <a:defRPr lang="en-US" sz="1800" kern="1200">
                <a:solidFill>
                  <a:schemeClr val="dk1"/>
                </a:solidFill>
                <a:latin typeface="+mn-lt"/>
                <a:ea typeface="+mn-ea"/>
                <a:cs typeface="+mn-cs"/>
              </a:defRPr>
            </a:lvl6pPr>
            <a:lvl7pPr marL="2290763" indent="-344488" algn="l" defTabSz="914400" rtl="0" eaLnBrk="1" latinLnBrk="0" hangingPunct="1">
              <a:spcBef>
                <a:spcPct val="20000"/>
              </a:spcBef>
              <a:buSzPct val="90000"/>
              <a:buFontTx/>
              <a:buBlip>
                <a:blip r:embed="rId14"/>
              </a:buBlip>
              <a:defRPr lang="en-US" sz="1800" kern="1200">
                <a:solidFill>
                  <a:schemeClr val="dk1"/>
                </a:solidFill>
                <a:latin typeface="+mn-lt"/>
                <a:ea typeface="+mn-ea"/>
                <a:cs typeface="+mn-cs"/>
              </a:defRPr>
            </a:lvl7pPr>
            <a:lvl8pPr marL="2290763" indent="-344488" algn="l" defTabSz="914400" rtl="0" eaLnBrk="1" latinLnBrk="0" hangingPunct="1">
              <a:spcBef>
                <a:spcPct val="20000"/>
              </a:spcBef>
              <a:buSzPct val="90000"/>
              <a:buFontTx/>
              <a:buBlip>
                <a:blip r:embed="rId12"/>
              </a:buBlip>
              <a:defRPr lang="en-US" sz="1800" kern="1200">
                <a:solidFill>
                  <a:schemeClr val="dk1"/>
                </a:solidFill>
                <a:latin typeface="+mn-lt"/>
                <a:ea typeface="+mn-ea"/>
                <a:cs typeface="+mn-cs"/>
              </a:defRPr>
            </a:lvl8pPr>
            <a:lvl9pPr marL="2290763" indent="-344488" algn="l" defTabSz="914400" rtl="0" eaLnBrk="1" latinLnBrk="0" hangingPunct="1">
              <a:spcBef>
                <a:spcPct val="20000"/>
              </a:spcBef>
              <a:buSzPct val="90000"/>
              <a:buFontTx/>
              <a:buBlip>
                <a:blip r:embed="rId13"/>
              </a:buBlip>
              <a:defRPr lang="en-US" sz="1800" kern="1200">
                <a:solidFill>
                  <a:schemeClr val="dk1"/>
                </a:solidFill>
                <a:latin typeface="+mn-lt"/>
                <a:ea typeface="+mn-ea"/>
                <a:cs typeface="+mn-cs"/>
              </a:defRPr>
            </a:lvl9pPr>
          </a:lstStyle>
          <a:p>
            <a:pPr marL="0" indent="0" algn="just">
              <a:spcBef>
                <a:spcPts val="600"/>
              </a:spcBef>
              <a:buNone/>
            </a:pPr>
            <a:r>
              <a:rPr lang="fr-CA" sz="1200" b="1" dirty="0">
                <a:latin typeface="Poppins" panose="00000500000000000000" pitchFamily="2" charset="0"/>
                <a:cs typeface="Poppins" panose="00000500000000000000" pitchFamily="2" charset="0"/>
              </a:rPr>
              <a:t>En grand format</a:t>
            </a:r>
            <a:endParaRPr lang="fr-CA" sz="1200" dirty="0">
              <a:latin typeface="Poppins" panose="00000500000000000000" pitchFamily="2" charset="0"/>
              <a:cs typeface="Poppins" panose="00000500000000000000" pitchFamily="2" charset="0"/>
            </a:endParaRPr>
          </a:p>
          <a:p>
            <a:pPr marL="0" indent="0">
              <a:spcBef>
                <a:spcPts val="600"/>
              </a:spcBef>
              <a:buNone/>
            </a:pPr>
            <a:r>
              <a:rPr lang="fr-CA" sz="1100" dirty="0">
                <a:latin typeface="Poppins" panose="00000500000000000000" pitchFamily="2" charset="0"/>
                <a:cs typeface="Poppins" panose="00000500000000000000" pitchFamily="2" charset="0"/>
              </a:rPr>
              <a:t>Avec un ballon de type « dodgeball » d’environ 30 cm de diamètre représentant la Terre, une Lune devrait avoir environ 8,4 cm de diamètre, et les deux « astres » devraient se trouver à 9 mètres l’un de l’autre. Utilisez le corridor ou la cour d’école!</a:t>
            </a:r>
          </a:p>
          <a:p>
            <a:pPr marL="0" indent="0" algn="ctr">
              <a:spcBef>
                <a:spcPts val="600"/>
              </a:spcBef>
              <a:buFontTx/>
              <a:buNone/>
            </a:pPr>
            <a:endParaRPr lang="fr-CA" sz="1200" dirty="0">
              <a:solidFill>
                <a:srgbClr val="0000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3232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0"/>
            <a:lum/>
          </a:blip>
          <a:srcRect/>
          <a:stretch>
            <a:fillRect/>
          </a:stretch>
        </a:blipFill>
        <a:effectLst/>
      </p:bgPr>
    </p:bg>
    <p:spTree>
      <p:nvGrpSpPr>
        <p:cNvPr id="1" name="">
          <a:extLst>
            <a:ext uri="{FF2B5EF4-FFF2-40B4-BE49-F238E27FC236}">
              <a16:creationId xmlns:a16="http://schemas.microsoft.com/office/drawing/2014/main" id="{6D33C943-7306-EA7F-1420-302F8497D68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D9CCC4-AC7E-DA31-E74A-0E2713608CA8}"/>
              </a:ext>
            </a:extLst>
          </p:cNvPr>
          <p:cNvSpPr>
            <a:spLocks noGrp="1"/>
          </p:cNvSpPr>
          <p:nvPr>
            <p:ph sz="half" idx="1"/>
            <p:custDataLst>
              <p:tags r:id="rId1"/>
            </p:custDataLst>
          </p:nvPr>
        </p:nvSpPr>
        <p:spPr>
          <a:xfrm>
            <a:off x="1727224" y="1332000"/>
            <a:ext cx="5098845" cy="3138600"/>
          </a:xfrm>
          <a:prstGeom prst="roundRect">
            <a:avLst>
              <a:gd name="adj" fmla="val 3615"/>
            </a:avLst>
          </a:prstGeom>
          <a:ln>
            <a:solidFill>
              <a:srgbClr val="FFCC66"/>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spcBef>
                <a:spcPts val="600"/>
              </a:spcBef>
              <a:buNone/>
            </a:pPr>
            <a:r>
              <a:rPr lang="fr-CA" sz="1400" b="1" dirty="0">
                <a:latin typeface="Poppins" panose="00000500000000000000" pitchFamily="2" charset="0"/>
                <a:cs typeface="Poppins" panose="00000500000000000000" pitchFamily="2" charset="0"/>
                <a:sym typeface="Wingdings" panose="05000000000000000000" pitchFamily="2" charset="2"/>
              </a:rPr>
              <a:t>Pourquoi les éclipses solaires sont-elles rares? Démonstration</a:t>
            </a:r>
          </a:p>
          <a:p>
            <a:pPr marL="0" indent="0">
              <a:spcBef>
                <a:spcPts val="600"/>
              </a:spcBef>
              <a:buNone/>
            </a:pPr>
            <a:endParaRPr lang="fr-CA" sz="1000" b="1" dirty="0">
              <a:latin typeface="Poppins" panose="00000500000000000000" pitchFamily="2" charset="0"/>
              <a:cs typeface="Poppins" panose="00000500000000000000" pitchFamily="2" charset="0"/>
              <a:sym typeface="Wingdings" panose="05000000000000000000" pitchFamily="2" charset="2"/>
            </a:endParaRPr>
          </a:p>
          <a:p>
            <a:pPr marL="0" indent="0" algn="just">
              <a:spcBef>
                <a:spcPts val="600"/>
              </a:spcBef>
              <a:buNone/>
            </a:pPr>
            <a:r>
              <a:rPr lang="fr-CA" sz="1200" dirty="0">
                <a:latin typeface="Poppins" panose="00000500000000000000" pitchFamily="2" charset="0"/>
                <a:cs typeface="Poppins" panose="00000500000000000000" pitchFamily="2" charset="0"/>
                <a:sym typeface="Wingdings" panose="05000000000000000000" pitchFamily="2" charset="2"/>
              </a:rPr>
              <a:t> Une fois la distance de 75 cm déterminée, fixer la mini-Terre et mini-Lune de la même façon que précédemment (avec les trombones et le ruban adhésif) sur le mètre. </a:t>
            </a:r>
          </a:p>
          <a:p>
            <a:pPr marL="0" indent="0" algn="just">
              <a:spcBef>
                <a:spcPts val="600"/>
              </a:spcBef>
              <a:buNone/>
            </a:pPr>
            <a:r>
              <a:rPr lang="fr-CA" sz="1200" dirty="0">
                <a:latin typeface="Poppins" panose="00000500000000000000" pitchFamily="2" charset="0"/>
                <a:cs typeface="Poppins" panose="00000500000000000000" pitchFamily="2" charset="0"/>
                <a:sym typeface="Wingdings" panose="05000000000000000000" pitchFamily="2" charset="2"/>
              </a:rPr>
              <a:t> Utiliser une grosse lampe, ou encore mieux, le Soleil à l’extérieur, pour démontrer pourquoi les éclipses solaires en général sont rares, et pourquoi les éclipses solaires totales le sont encore plus.</a:t>
            </a:r>
          </a:p>
          <a:p>
            <a:pPr marL="228600" indent="-228600" algn="l">
              <a:spcBef>
                <a:spcPts val="600"/>
              </a:spcBef>
              <a:buAutoNum type="arabicPeriod"/>
            </a:pPr>
            <a:r>
              <a:rPr lang="fr-CA" sz="1200" b="0" i="0" u="none" strike="noStrike" baseline="0" dirty="0">
                <a:solidFill>
                  <a:srgbClr val="000000"/>
                </a:solidFill>
                <a:latin typeface="Poppins" panose="00000500000000000000" pitchFamily="2" charset="0"/>
                <a:cs typeface="Poppins" panose="00000500000000000000" pitchFamily="2" charset="0"/>
              </a:rPr>
              <a:t>Recréer une éclipse lunaire : la Lune devrait être complètement dans l’ombre de la Terre.</a:t>
            </a:r>
          </a:p>
          <a:p>
            <a:pPr marL="228600" indent="-228600" algn="l">
              <a:spcBef>
                <a:spcPts val="600"/>
              </a:spcBef>
              <a:buAutoNum type="arabicPeriod"/>
            </a:pPr>
            <a:r>
              <a:rPr lang="fr-CA" sz="1200" dirty="0">
                <a:solidFill>
                  <a:srgbClr val="000000"/>
                </a:solidFill>
                <a:latin typeface="Poppins" panose="00000500000000000000" pitchFamily="2" charset="0"/>
                <a:cs typeface="Poppins" panose="00000500000000000000" pitchFamily="2" charset="0"/>
              </a:rPr>
              <a:t>Recréer une é</a:t>
            </a:r>
            <a:r>
              <a:rPr lang="fr-CA" sz="1200" b="0" i="0" u="none" strike="noStrike" baseline="0" dirty="0">
                <a:solidFill>
                  <a:srgbClr val="000000"/>
                </a:solidFill>
                <a:latin typeface="Poppins" panose="00000500000000000000" pitchFamily="2" charset="0"/>
                <a:cs typeface="Poppins" panose="00000500000000000000" pitchFamily="2" charset="0"/>
              </a:rPr>
              <a:t>clipse solaire: l’ombre de la Lune devrait tomber sur la Terre.</a:t>
            </a:r>
          </a:p>
        </p:txBody>
      </p:sp>
      <p:sp>
        <p:nvSpPr>
          <p:cNvPr id="2" name="Espace réservé du numéro de diapositive 1">
            <a:extLst>
              <a:ext uri="{FF2B5EF4-FFF2-40B4-BE49-F238E27FC236}">
                <a16:creationId xmlns:a16="http://schemas.microsoft.com/office/drawing/2014/main" id="{B24F696D-421C-8766-55AA-6EFB13211446}"/>
              </a:ext>
            </a:extLst>
          </p:cNvPr>
          <p:cNvSpPr>
            <a:spLocks noGrp="1"/>
          </p:cNvSpPr>
          <p:nvPr>
            <p:ph type="sldNum" sz="quarter" idx="12"/>
            <p:custDataLst>
              <p:tags r:id="rId2"/>
            </p:custDataLst>
          </p:nvPr>
        </p:nvSpPr>
        <p:spPr>
          <a:xfrm>
            <a:off x="5745708" y="8004548"/>
            <a:ext cx="1112292" cy="1135797"/>
          </a:xfrm>
        </p:spPr>
        <p:txBody>
          <a:bodyPr/>
          <a:lstStyle/>
          <a:p>
            <a:fld id="{027FB875-5C85-AB42-9DC5-178568A424B8}" type="slidenum">
              <a:rPr lang="fr-CA" smtClean="0"/>
              <a:pPr/>
              <a:t>6</a:t>
            </a:fld>
            <a:endParaRPr lang="fr-CA" dirty="0"/>
          </a:p>
        </p:txBody>
      </p:sp>
      <p:sp>
        <p:nvSpPr>
          <p:cNvPr id="12" name="Title 3">
            <a:extLst>
              <a:ext uri="{FF2B5EF4-FFF2-40B4-BE49-F238E27FC236}">
                <a16:creationId xmlns:a16="http://schemas.microsoft.com/office/drawing/2014/main" id="{DC77B180-51B0-C5DC-9FF8-6E5DD7077659}"/>
              </a:ext>
            </a:extLst>
          </p:cNvPr>
          <p:cNvSpPr txBox="1">
            <a:spLocks/>
          </p:cNvSpPr>
          <p:nvPr>
            <p:custDataLst>
              <p:tags r:id="rId3"/>
            </p:custDataLst>
          </p:nvPr>
        </p:nvSpPr>
        <p:spPr>
          <a:xfrm>
            <a:off x="-1" y="176381"/>
            <a:ext cx="5745709"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400" b="1" dirty="0">
                <a:latin typeface="Poppins" panose="00000500000000000000" pitchFamily="2" charset="0"/>
                <a:cs typeface="Poppins" panose="00000500000000000000" pitchFamily="2" charset="0"/>
              </a:rPr>
              <a:t>Activité 1</a:t>
            </a:r>
          </a:p>
          <a:p>
            <a:pPr algn="l"/>
            <a:r>
              <a:rPr lang="fr-CA" sz="2000" dirty="0">
                <a:latin typeface="Poppins" panose="00000500000000000000" pitchFamily="2" charset="0"/>
                <a:cs typeface="Poppins" panose="00000500000000000000" pitchFamily="2" charset="0"/>
              </a:rPr>
              <a:t>Comment fonctionnent les éclipses?</a:t>
            </a:r>
          </a:p>
          <a:p>
            <a:pPr algn="l"/>
            <a:r>
              <a:rPr lang="fr-CA" sz="2000" dirty="0">
                <a:latin typeface="Poppins" panose="00000500000000000000" pitchFamily="2" charset="0"/>
                <a:cs typeface="Poppins" panose="00000500000000000000" pitchFamily="2" charset="0"/>
              </a:rPr>
              <a:t>Approfondissement (suite)</a:t>
            </a:r>
          </a:p>
        </p:txBody>
      </p:sp>
      <p:grpSp>
        <p:nvGrpSpPr>
          <p:cNvPr id="7" name="Groupe 6">
            <a:extLst>
              <a:ext uri="{FF2B5EF4-FFF2-40B4-BE49-F238E27FC236}">
                <a16:creationId xmlns:a16="http://schemas.microsoft.com/office/drawing/2014/main" id="{0E55BC2D-2928-25B7-0915-C21862A78FDE}"/>
              </a:ext>
            </a:extLst>
          </p:cNvPr>
          <p:cNvGrpSpPr/>
          <p:nvPr/>
        </p:nvGrpSpPr>
        <p:grpSpPr>
          <a:xfrm rot="20595270">
            <a:off x="5290429" y="127850"/>
            <a:ext cx="1512719" cy="1330879"/>
            <a:chOff x="1947147" y="5495077"/>
            <a:chExt cx="3022828" cy="2659464"/>
          </a:xfrm>
        </p:grpSpPr>
        <p:pic>
          <p:nvPicPr>
            <p:cNvPr id="8" name="Picture 18" descr="Sun - Free nature icons">
              <a:extLst>
                <a:ext uri="{FF2B5EF4-FFF2-40B4-BE49-F238E27FC236}">
                  <a16:creationId xmlns:a16="http://schemas.microsoft.com/office/drawing/2014/main" id="{A8A84DBB-C990-AF78-00BA-F150ECA32C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Full moon Special Lineal color icon">
              <a:extLst>
                <a:ext uri="{FF2B5EF4-FFF2-40B4-BE49-F238E27FC236}">
                  <a16:creationId xmlns:a16="http://schemas.microsoft.com/office/drawing/2014/main" id="{53C4BB3C-4426-548F-FA38-ECB9C5F613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Espace réservé du contenu 5">
            <a:extLst>
              <a:ext uri="{FF2B5EF4-FFF2-40B4-BE49-F238E27FC236}">
                <a16:creationId xmlns:a16="http://schemas.microsoft.com/office/drawing/2014/main" id="{2591AABE-AF25-2179-8A27-557A34AB5D0F}"/>
              </a:ext>
            </a:extLst>
          </p:cNvPr>
          <p:cNvGraphicFramePr>
            <a:graphicFrameLocks noGrp="1"/>
          </p:cNvGraphicFramePr>
          <p:nvPr>
            <p:ph sz="half" idx="2"/>
            <p:custDataLst>
              <p:tags r:id="rId4"/>
            </p:custDataLst>
            <p:extLst>
              <p:ext uri="{D42A27DB-BD31-4B8C-83A1-F6EECF244321}">
                <p14:modId xmlns:p14="http://schemas.microsoft.com/office/powerpoint/2010/main" val="1287809010"/>
              </p:ext>
            </p:extLst>
          </p:nvPr>
        </p:nvGraphicFramePr>
        <p:xfrm>
          <a:off x="44500" y="1332612"/>
          <a:ext cx="1614373" cy="3139440"/>
        </p:xfrm>
        <a:graphic>
          <a:graphicData uri="http://schemas.openxmlformats.org/drawingml/2006/table">
            <a:tbl>
              <a:tblPr firstRow="1" bandRow="1">
                <a:solidFill>
                  <a:srgbClr val="FFE79B"/>
                </a:solidFill>
                <a:tableStyleId>{5C22544A-7EE6-4342-B048-85BDC9FD1C3A}</a:tableStyleId>
              </a:tblPr>
              <a:tblGrid>
                <a:gridCol w="222155">
                  <a:extLst>
                    <a:ext uri="{9D8B030D-6E8A-4147-A177-3AD203B41FA5}">
                      <a16:colId xmlns:a16="http://schemas.microsoft.com/office/drawing/2014/main" val="20000"/>
                    </a:ext>
                  </a:extLst>
                </a:gridCol>
                <a:gridCol w="1392218">
                  <a:extLst>
                    <a:ext uri="{9D8B030D-6E8A-4147-A177-3AD203B41FA5}">
                      <a16:colId xmlns:a16="http://schemas.microsoft.com/office/drawing/2014/main" val="20001"/>
                    </a:ext>
                  </a:extLst>
                </a:gridCol>
              </a:tblGrid>
              <a:tr h="270665">
                <a:tc gridSpan="2">
                  <a:txBody>
                    <a:bodyPr/>
                    <a:lstStyle/>
                    <a:p>
                      <a:pPr algn="ctr"/>
                      <a:r>
                        <a:rPr lang="fr-FR" sz="1200" dirty="0">
                          <a:solidFill>
                            <a:schemeClr val="tx1"/>
                          </a:solidFill>
                          <a:latin typeface="Poppins" panose="00000500000000000000" pitchFamily="2" charset="0"/>
                          <a:cs typeface="Poppins" panose="00000500000000000000" pitchFamily="2" charset="0"/>
                        </a:rPr>
                        <a:t>Matériel</a:t>
                      </a:r>
                      <a:r>
                        <a:rPr lang="fr-FR" sz="1200" baseline="0" dirty="0">
                          <a:solidFill>
                            <a:schemeClr val="tx1"/>
                          </a:solidFill>
                          <a:latin typeface="Poppins" panose="00000500000000000000" pitchFamily="2" charset="0"/>
                          <a:cs typeface="Poppins" panose="00000500000000000000" pitchFamily="2" charset="0"/>
                        </a:rPr>
                        <a:t> nécessaire</a:t>
                      </a:r>
                      <a:endParaRPr lang="fr-FR" sz="1200" dirty="0">
                        <a:solidFill>
                          <a:schemeClr val="tx1"/>
                        </a:solidFill>
                        <a:latin typeface="Poppins" panose="00000500000000000000" pitchFamily="2" charset="0"/>
                        <a:cs typeface="Poppins" panose="00000500000000000000" pitchFamily="2" charset="0"/>
                      </a:endParaRPr>
                    </a:p>
                  </a:txBody>
                  <a:tcPr>
                    <a:solidFill>
                      <a:srgbClr val="FFC000"/>
                    </a:solidFill>
                  </a:tcPr>
                </a:tc>
                <a:tc hMerge="1">
                  <a:txBody>
                    <a:bodyPr/>
                    <a:lstStyle/>
                    <a:p>
                      <a:endParaRPr lang="fr-FR"/>
                    </a:p>
                  </a:txBody>
                  <a:tcPr/>
                </a:tc>
                <a:extLst>
                  <a:ext uri="{0D108BD9-81ED-4DB2-BD59-A6C34878D82A}">
                    <a16:rowId xmlns:a16="http://schemas.microsoft.com/office/drawing/2014/main" val="10000"/>
                  </a:ext>
                </a:extLst>
              </a:tr>
              <a:tr h="243598">
                <a:tc gridSpan="2">
                  <a:txBody>
                    <a:bodyPr/>
                    <a:lstStyle/>
                    <a:p>
                      <a:pPr algn="ctr">
                        <a:spcBef>
                          <a:spcPts val="600"/>
                        </a:spcBef>
                      </a:pPr>
                      <a:r>
                        <a:rPr lang="fr-FR" sz="1200" b="1" dirty="0">
                          <a:latin typeface="Poppins" panose="00000500000000000000" pitchFamily="2" charset="0"/>
                          <a:cs typeface="Poppins" panose="00000500000000000000" pitchFamily="2" charset="0"/>
                        </a:rPr>
                        <a:t>Pour l’</a:t>
                      </a:r>
                      <a:r>
                        <a:rPr lang="fr-FR" sz="1200" b="1" dirty="0" err="1">
                          <a:latin typeface="Poppins" panose="00000500000000000000" pitchFamily="2" charset="0"/>
                          <a:cs typeface="Poppins" panose="00000500000000000000" pitchFamily="2" charset="0"/>
                        </a:rPr>
                        <a:t>enseignant∙e</a:t>
                      </a:r>
                      <a:endParaRPr lang="fr-FR" sz="1200" b="1" dirty="0">
                        <a:latin typeface="Poppins" panose="00000500000000000000" pitchFamily="2" charset="0"/>
                        <a:cs typeface="Poppins" panose="00000500000000000000" pitchFamily="2" charset="0"/>
                      </a:endParaRPr>
                    </a:p>
                  </a:txBody>
                  <a:tcPr>
                    <a:solidFill>
                      <a:srgbClr val="FFCC66"/>
                    </a:solidFill>
                  </a:tcPr>
                </a:tc>
                <a:tc hMerge="1">
                  <a:txBody>
                    <a:bodyPr/>
                    <a:lstStyle/>
                    <a:p>
                      <a:endParaRPr lang="en-US"/>
                    </a:p>
                  </a:txBody>
                  <a:tcPr/>
                </a:tc>
                <a:extLst>
                  <a:ext uri="{0D108BD9-81ED-4DB2-BD59-A6C34878D82A}">
                    <a16:rowId xmlns:a16="http://schemas.microsoft.com/office/drawing/2014/main" val="10003"/>
                  </a:ext>
                </a:extLst>
              </a:tr>
              <a:tr h="243598">
                <a:tc>
                  <a:txBody>
                    <a:bodyPr/>
                    <a:lstStyle/>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endParaRPr lang="fr-FR" sz="1200" dirty="0">
                        <a:latin typeface="Poppins" panose="00000500000000000000" pitchFamily="2" charset="0"/>
                        <a:cs typeface="Poppins" panose="00000500000000000000" pitchFamily="2" charset="0"/>
                      </a:endParaRPr>
                    </a:p>
                    <a:p>
                      <a:pPr algn="ctr">
                        <a:spcBef>
                          <a:spcPts val="600"/>
                        </a:spcBef>
                      </a:pPr>
                      <a:r>
                        <a:rPr lang="fr-FR" sz="1200" dirty="0">
                          <a:latin typeface="Poppins" panose="00000500000000000000" pitchFamily="2" charset="0"/>
                          <a:cs typeface="Poppins" panose="00000500000000000000" pitchFamily="2" charset="0"/>
                        </a:rPr>
                        <a:t>1</a:t>
                      </a:r>
                    </a:p>
                    <a:p>
                      <a:pPr algn="ctr">
                        <a:spcBef>
                          <a:spcPts val="600"/>
                        </a:spcBef>
                      </a:pPr>
                      <a:endParaRPr lang="fr-FR" sz="1200" dirty="0">
                        <a:latin typeface="Poppins" panose="00000500000000000000" pitchFamily="2" charset="0"/>
                        <a:cs typeface="Poppins" panose="00000500000000000000" pitchFamily="2" charset="0"/>
                      </a:endParaRPr>
                    </a:p>
                    <a:p>
                      <a:pPr algn="ctr">
                        <a:spcBef>
                          <a:spcPts val="600"/>
                        </a:spcBef>
                      </a:pPr>
                      <a:endParaRPr lang="fr-FR" sz="1200" dirty="0">
                        <a:latin typeface="Poppins" panose="00000500000000000000" pitchFamily="2" charset="0"/>
                        <a:cs typeface="Poppins" panose="00000500000000000000" pitchFamily="2" charset="0"/>
                      </a:endParaRPr>
                    </a:p>
                  </a:txBody>
                  <a:tcPr>
                    <a:solidFill>
                      <a:srgbClr val="FDF1BF"/>
                    </a:solidFill>
                  </a:tcPr>
                </a:tc>
                <a:tc>
                  <a:txBody>
                    <a:bodyPr/>
                    <a:lstStyle/>
                    <a:p>
                      <a:pPr>
                        <a:spcBef>
                          <a:spcPts val="600"/>
                        </a:spcBef>
                      </a:pPr>
                      <a:r>
                        <a:rPr lang="fr-CA" sz="1200" dirty="0">
                          <a:latin typeface="Poppins" panose="00000500000000000000" pitchFamily="2" charset="0"/>
                          <a:cs typeface="Poppins" panose="00000500000000000000" pitchFamily="2" charset="0"/>
                        </a:rPr>
                        <a:t>Règle d’un mètre</a:t>
                      </a:r>
                    </a:p>
                    <a:p>
                      <a:pPr>
                        <a:spcBef>
                          <a:spcPts val="600"/>
                        </a:spcBef>
                      </a:pPr>
                      <a:r>
                        <a:rPr lang="fr-CA" sz="1200" dirty="0">
                          <a:latin typeface="Poppins" panose="00000500000000000000" pitchFamily="2" charset="0"/>
                          <a:cs typeface="Poppins" panose="00000500000000000000" pitchFamily="2" charset="0"/>
                        </a:rPr>
                        <a:t>Balle de </a:t>
                      </a:r>
                      <a:r>
                        <a:rPr lang="fr-CA" sz="1200" dirty="0" err="1">
                          <a:latin typeface="Poppins" panose="00000500000000000000" pitchFamily="2" charset="0"/>
                          <a:cs typeface="Poppins" panose="00000500000000000000" pitchFamily="2" charset="0"/>
                        </a:rPr>
                        <a:t>styro</a:t>
                      </a:r>
                      <a:r>
                        <a:rPr lang="fr-CA" sz="1200" dirty="0">
                          <a:latin typeface="Poppins" panose="00000500000000000000" pitchFamily="2" charset="0"/>
                          <a:cs typeface="Poppins" panose="00000500000000000000" pitchFamily="2" charset="0"/>
                        </a:rPr>
                        <a:t> d’environ 2,5 cm</a:t>
                      </a:r>
                    </a:p>
                    <a:p>
                      <a:pPr>
                        <a:spcBef>
                          <a:spcPts val="600"/>
                        </a:spcBef>
                      </a:pPr>
                      <a:r>
                        <a:rPr lang="fr-CA" sz="1200" dirty="0">
                          <a:latin typeface="Poppins" panose="00000500000000000000" pitchFamily="2" charset="0"/>
                          <a:cs typeface="Poppins" panose="00000500000000000000" pitchFamily="2" charset="0"/>
                        </a:rPr>
                        <a:t>Balle de </a:t>
                      </a:r>
                      <a:r>
                        <a:rPr lang="fr-CA" sz="1200" dirty="0" err="1">
                          <a:latin typeface="Poppins" panose="00000500000000000000" pitchFamily="2" charset="0"/>
                          <a:cs typeface="Poppins" panose="00000500000000000000" pitchFamily="2" charset="0"/>
                        </a:rPr>
                        <a:t>styro</a:t>
                      </a:r>
                      <a:r>
                        <a:rPr lang="fr-CA" sz="1200" dirty="0">
                          <a:latin typeface="Poppins" panose="00000500000000000000" pitchFamily="2" charset="0"/>
                          <a:cs typeface="Poppins" panose="00000500000000000000" pitchFamily="2" charset="0"/>
                        </a:rPr>
                        <a:t> d’environ 0,7 cm</a:t>
                      </a:r>
                    </a:p>
                    <a:p>
                      <a:pPr>
                        <a:spcBef>
                          <a:spcPts val="600"/>
                        </a:spcBef>
                      </a:pPr>
                      <a:r>
                        <a:rPr lang="fr-CA" sz="1200" dirty="0">
                          <a:latin typeface="Poppins" panose="00000500000000000000" pitchFamily="2" charset="0"/>
                          <a:cs typeface="Poppins" panose="00000500000000000000" pitchFamily="2" charset="0"/>
                        </a:rPr>
                        <a:t>Trombones</a:t>
                      </a:r>
                    </a:p>
                    <a:p>
                      <a:pPr>
                        <a:spcBef>
                          <a:spcPts val="600"/>
                        </a:spcBef>
                      </a:pPr>
                      <a:r>
                        <a:rPr lang="fr-CA" sz="1200" dirty="0">
                          <a:latin typeface="Poppins" panose="00000500000000000000" pitchFamily="2" charset="0"/>
                          <a:cs typeface="Poppins" panose="00000500000000000000" pitchFamily="2" charset="0"/>
                        </a:rPr>
                        <a:t>Ruban adhésif</a:t>
                      </a:r>
                    </a:p>
                  </a:txBody>
                  <a:tcPr>
                    <a:solidFill>
                      <a:srgbClr val="FFE79B"/>
                    </a:solidFill>
                  </a:tcPr>
                </a:tc>
                <a:extLst>
                  <a:ext uri="{0D108BD9-81ED-4DB2-BD59-A6C34878D82A}">
                    <a16:rowId xmlns:a16="http://schemas.microsoft.com/office/drawing/2014/main" val="10004"/>
                  </a:ext>
                </a:extLst>
              </a:tr>
            </a:tbl>
          </a:graphicData>
        </a:graphic>
      </p:graphicFrame>
      <p:sp>
        <p:nvSpPr>
          <p:cNvPr id="3" name="Content Placeholder 4">
            <a:extLst>
              <a:ext uri="{FF2B5EF4-FFF2-40B4-BE49-F238E27FC236}">
                <a16:creationId xmlns:a16="http://schemas.microsoft.com/office/drawing/2014/main" id="{2727F89D-6E35-BDF1-675C-619045342B0B}"/>
              </a:ext>
            </a:extLst>
          </p:cNvPr>
          <p:cNvSpPr txBox="1">
            <a:spLocks/>
          </p:cNvSpPr>
          <p:nvPr>
            <p:custDataLst>
              <p:tags r:id="rId5"/>
            </p:custDataLst>
          </p:nvPr>
        </p:nvSpPr>
        <p:spPr>
          <a:xfrm>
            <a:off x="1727224" y="4572500"/>
            <a:ext cx="5098845" cy="1209736"/>
          </a:xfrm>
          <a:prstGeom prst="roundRect">
            <a:avLst>
              <a:gd name="adj" fmla="val 3615"/>
            </a:avLst>
          </a:prstGeom>
          <a:solidFill>
            <a:srgbClr val="FFCC66"/>
          </a:solidFill>
          <a:ln w="19050" cap="flat" cmpd="sng" algn="ctr">
            <a:solidFill>
              <a:srgbClr val="FFCC66"/>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13"/>
              </a:buBlip>
              <a:defRPr sz="22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14"/>
              </a:buBlip>
              <a:defRPr sz="20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13"/>
              </a:buBlip>
              <a:defRPr lang="en-US" sz="1800" kern="1200">
                <a:solidFill>
                  <a:schemeClr val="dk1"/>
                </a:solidFill>
                <a:latin typeface="+mn-lt"/>
                <a:ea typeface="+mn-ea"/>
                <a:cs typeface="+mn-cs"/>
              </a:defRPr>
            </a:lvl6pPr>
            <a:lvl7pPr marL="2290763" indent="-344488" algn="l" defTabSz="914400" rtl="0" eaLnBrk="1" latinLnBrk="0" hangingPunct="1">
              <a:spcBef>
                <a:spcPct val="20000"/>
              </a:spcBef>
              <a:buSzPct val="90000"/>
              <a:buFontTx/>
              <a:buBlip>
                <a:blip r:embed="rId15"/>
              </a:buBlip>
              <a:defRPr lang="en-US" sz="1800" kern="1200">
                <a:solidFill>
                  <a:schemeClr val="dk1"/>
                </a:solidFill>
                <a:latin typeface="+mn-lt"/>
                <a:ea typeface="+mn-ea"/>
                <a:cs typeface="+mn-cs"/>
              </a:defRPr>
            </a:lvl7pPr>
            <a:lvl8pPr marL="2290763" indent="-344488" algn="l" defTabSz="914400" rtl="0" eaLnBrk="1" latinLnBrk="0" hangingPunct="1">
              <a:spcBef>
                <a:spcPct val="20000"/>
              </a:spcBef>
              <a:buSzPct val="90000"/>
              <a:buFontTx/>
              <a:buBlip>
                <a:blip r:embed="rId13"/>
              </a:buBlip>
              <a:defRPr lang="en-US" sz="1800" kern="1200">
                <a:solidFill>
                  <a:schemeClr val="dk1"/>
                </a:solidFill>
                <a:latin typeface="+mn-lt"/>
                <a:ea typeface="+mn-ea"/>
                <a:cs typeface="+mn-cs"/>
              </a:defRPr>
            </a:lvl8pPr>
            <a:lvl9pPr marL="2290763" indent="-344488" algn="l" defTabSz="914400" rtl="0" eaLnBrk="1" latinLnBrk="0" hangingPunct="1">
              <a:spcBef>
                <a:spcPct val="20000"/>
              </a:spcBef>
              <a:buSzPct val="90000"/>
              <a:buFontTx/>
              <a:buBlip>
                <a:blip r:embed="rId14"/>
              </a:buBlip>
              <a:defRPr lang="en-US" sz="1800" kern="1200">
                <a:solidFill>
                  <a:schemeClr val="dk1"/>
                </a:solidFill>
                <a:latin typeface="+mn-lt"/>
                <a:ea typeface="+mn-ea"/>
                <a:cs typeface="+mn-cs"/>
              </a:defRPr>
            </a:lvl9pPr>
          </a:lstStyle>
          <a:p>
            <a:pPr marL="0" indent="0">
              <a:buFontTx/>
              <a:buNone/>
            </a:pPr>
            <a:r>
              <a:rPr lang="fr-CA" sz="1200" dirty="0">
                <a:solidFill>
                  <a:srgbClr val="000000"/>
                </a:solidFill>
                <a:latin typeface="Poppins" panose="00000500000000000000" pitchFamily="2" charset="0"/>
                <a:cs typeface="Poppins" panose="00000500000000000000" pitchFamily="2" charset="0"/>
              </a:rPr>
              <a:t>Il est assez difficile d’obtenir l’alignement parfait pour réussir des éclipses; l’éclipse lunaire est plus facile à modéliser que l’éclipse solaire. Un truc est de regarder les deux ombres au sol ou sur une surface et de les aligner. On verra alors une éclipse en regardant la balle-Terre ou la balle-Lune, selon le type d’éclipse modélisée.</a:t>
            </a:r>
          </a:p>
        </p:txBody>
      </p:sp>
      <p:sp>
        <p:nvSpPr>
          <p:cNvPr id="4" name="Content Placeholder 4">
            <a:extLst>
              <a:ext uri="{FF2B5EF4-FFF2-40B4-BE49-F238E27FC236}">
                <a16:creationId xmlns:a16="http://schemas.microsoft.com/office/drawing/2014/main" id="{416077ED-E151-DEC0-1E1A-A1811C011257}"/>
              </a:ext>
            </a:extLst>
          </p:cNvPr>
          <p:cNvSpPr txBox="1">
            <a:spLocks/>
          </p:cNvSpPr>
          <p:nvPr>
            <p:custDataLst>
              <p:tags r:id="rId6"/>
            </p:custDataLst>
          </p:nvPr>
        </p:nvSpPr>
        <p:spPr>
          <a:xfrm>
            <a:off x="49066" y="4576945"/>
            <a:ext cx="1609533" cy="3289347"/>
          </a:xfrm>
          <a:prstGeom prst="roundRect">
            <a:avLst>
              <a:gd name="adj" fmla="val 3615"/>
            </a:avLst>
          </a:prstGeom>
          <a:solidFill>
            <a:srgbClr val="FDF1BF"/>
          </a:solidFill>
          <a:ln w="19050" cap="flat" cmpd="sng" algn="ctr">
            <a:solidFill>
              <a:srgbClr val="FFCC66"/>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13"/>
              </a:buBlip>
              <a:defRPr sz="22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14"/>
              </a:buBlip>
              <a:defRPr sz="20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13"/>
              </a:buBlip>
              <a:defRPr lang="en-US" sz="1800" kern="1200">
                <a:solidFill>
                  <a:schemeClr val="dk1"/>
                </a:solidFill>
                <a:latin typeface="+mn-lt"/>
                <a:ea typeface="+mn-ea"/>
                <a:cs typeface="+mn-cs"/>
              </a:defRPr>
            </a:lvl6pPr>
            <a:lvl7pPr marL="2290763" indent="-344488" algn="l" defTabSz="914400" rtl="0" eaLnBrk="1" latinLnBrk="0" hangingPunct="1">
              <a:spcBef>
                <a:spcPct val="20000"/>
              </a:spcBef>
              <a:buSzPct val="90000"/>
              <a:buFontTx/>
              <a:buBlip>
                <a:blip r:embed="rId15"/>
              </a:buBlip>
              <a:defRPr lang="en-US" sz="1800" kern="1200">
                <a:solidFill>
                  <a:schemeClr val="dk1"/>
                </a:solidFill>
                <a:latin typeface="+mn-lt"/>
                <a:ea typeface="+mn-ea"/>
                <a:cs typeface="+mn-cs"/>
              </a:defRPr>
            </a:lvl7pPr>
            <a:lvl8pPr marL="2290763" indent="-344488" algn="l" defTabSz="914400" rtl="0" eaLnBrk="1" latinLnBrk="0" hangingPunct="1">
              <a:spcBef>
                <a:spcPct val="20000"/>
              </a:spcBef>
              <a:buSzPct val="90000"/>
              <a:buFontTx/>
              <a:buBlip>
                <a:blip r:embed="rId13"/>
              </a:buBlip>
              <a:defRPr lang="en-US" sz="1800" kern="1200">
                <a:solidFill>
                  <a:schemeClr val="dk1"/>
                </a:solidFill>
                <a:latin typeface="+mn-lt"/>
                <a:ea typeface="+mn-ea"/>
                <a:cs typeface="+mn-cs"/>
              </a:defRPr>
            </a:lvl8pPr>
            <a:lvl9pPr marL="2290763" indent="-344488" algn="l" defTabSz="914400" rtl="0" eaLnBrk="1" latinLnBrk="0" hangingPunct="1">
              <a:spcBef>
                <a:spcPct val="20000"/>
              </a:spcBef>
              <a:buSzPct val="90000"/>
              <a:buFontTx/>
              <a:buBlip>
                <a:blip r:embed="rId14"/>
              </a:buBlip>
              <a:defRPr lang="en-US" sz="1800" kern="1200">
                <a:solidFill>
                  <a:schemeClr val="dk1"/>
                </a:solidFill>
                <a:latin typeface="+mn-lt"/>
                <a:ea typeface="+mn-ea"/>
                <a:cs typeface="+mn-cs"/>
              </a:defRPr>
            </a:lvl9pPr>
          </a:lstStyle>
          <a:p>
            <a:pPr marL="0" indent="0" algn="ctr">
              <a:spcBef>
                <a:spcPts val="600"/>
              </a:spcBef>
              <a:buFontTx/>
              <a:buNone/>
            </a:pPr>
            <a:r>
              <a:rPr lang="fr-CA" sz="1200" b="1" dirty="0">
                <a:solidFill>
                  <a:srgbClr val="000000"/>
                </a:solidFill>
                <a:latin typeface="Poppins" panose="00000500000000000000" pitchFamily="2" charset="0"/>
                <a:cs typeface="Poppins" panose="00000500000000000000" pitchFamily="2" charset="0"/>
              </a:rPr>
              <a:t>Conseils</a:t>
            </a:r>
          </a:p>
          <a:p>
            <a:pPr marL="0" indent="0">
              <a:spcBef>
                <a:spcPts val="600"/>
              </a:spcBef>
              <a:buFontTx/>
              <a:buNone/>
            </a:pPr>
            <a:r>
              <a:rPr lang="fr-CA" sz="1200" dirty="0">
                <a:solidFill>
                  <a:srgbClr val="000000"/>
                </a:solidFill>
                <a:latin typeface="Poppins" panose="00000500000000000000" pitchFamily="2" charset="0"/>
                <a:cs typeface="Poppins" panose="00000500000000000000" pitchFamily="2" charset="0"/>
              </a:rPr>
              <a:t>Attention à ne pas créer d’ombres avec vos mains! Au besoin, déroulez les trombones afin d’éloigner les balles de la règle.</a:t>
            </a:r>
          </a:p>
          <a:p>
            <a:pPr marL="0" indent="0">
              <a:spcBef>
                <a:spcPts val="600"/>
              </a:spcBef>
              <a:buFontTx/>
              <a:buNone/>
            </a:pPr>
            <a:r>
              <a:rPr lang="fr-CA" sz="1200" dirty="0">
                <a:solidFill>
                  <a:srgbClr val="000000"/>
                </a:solidFill>
                <a:latin typeface="Poppins" panose="00000500000000000000" pitchFamily="2" charset="0"/>
                <a:cs typeface="Poppins" panose="00000500000000000000" pitchFamily="2" charset="0"/>
              </a:rPr>
              <a:t>Ne vous découragez pas si vous n’arrivez pas à produire des éclipses rapidement!</a:t>
            </a:r>
          </a:p>
        </p:txBody>
      </p:sp>
      <p:sp>
        <p:nvSpPr>
          <p:cNvPr id="9" name="Content Placeholder 4">
            <a:extLst>
              <a:ext uri="{FF2B5EF4-FFF2-40B4-BE49-F238E27FC236}">
                <a16:creationId xmlns:a16="http://schemas.microsoft.com/office/drawing/2014/main" id="{952AA721-44C4-1F71-8BED-DE4FCE370643}"/>
              </a:ext>
            </a:extLst>
          </p:cNvPr>
          <p:cNvSpPr txBox="1">
            <a:spLocks/>
          </p:cNvSpPr>
          <p:nvPr>
            <p:custDataLst>
              <p:tags r:id="rId7"/>
            </p:custDataLst>
          </p:nvPr>
        </p:nvSpPr>
        <p:spPr>
          <a:xfrm>
            <a:off x="1727224" y="5889111"/>
            <a:ext cx="5098845" cy="2167184"/>
          </a:xfrm>
          <a:prstGeom prst="roundRect">
            <a:avLst>
              <a:gd name="adj" fmla="val 3615"/>
            </a:avLst>
          </a:prstGeom>
          <a:solidFill>
            <a:srgbClr val="FFC000"/>
          </a:solidFill>
          <a:ln w="19050" cap="flat" cmpd="sng" algn="ctr">
            <a:solidFill>
              <a:srgbClr val="FFCC66"/>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13"/>
              </a:buBlip>
              <a:defRPr sz="22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14"/>
              </a:buBlip>
              <a:defRPr sz="20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13"/>
              </a:buBlip>
              <a:defRPr lang="en-US" sz="1800" kern="1200">
                <a:solidFill>
                  <a:schemeClr val="dk1"/>
                </a:solidFill>
                <a:latin typeface="+mn-lt"/>
                <a:ea typeface="+mn-ea"/>
                <a:cs typeface="+mn-cs"/>
              </a:defRPr>
            </a:lvl6pPr>
            <a:lvl7pPr marL="2290763" indent="-344488" algn="l" defTabSz="914400" rtl="0" eaLnBrk="1" latinLnBrk="0" hangingPunct="1">
              <a:spcBef>
                <a:spcPct val="20000"/>
              </a:spcBef>
              <a:buSzPct val="90000"/>
              <a:buFontTx/>
              <a:buBlip>
                <a:blip r:embed="rId15"/>
              </a:buBlip>
              <a:defRPr lang="en-US" sz="1800" kern="1200">
                <a:solidFill>
                  <a:schemeClr val="dk1"/>
                </a:solidFill>
                <a:latin typeface="+mn-lt"/>
                <a:ea typeface="+mn-ea"/>
                <a:cs typeface="+mn-cs"/>
              </a:defRPr>
            </a:lvl7pPr>
            <a:lvl8pPr marL="2290763" indent="-344488" algn="l" defTabSz="914400" rtl="0" eaLnBrk="1" latinLnBrk="0" hangingPunct="1">
              <a:spcBef>
                <a:spcPct val="20000"/>
              </a:spcBef>
              <a:buSzPct val="90000"/>
              <a:buFontTx/>
              <a:buBlip>
                <a:blip r:embed="rId13"/>
              </a:buBlip>
              <a:defRPr lang="en-US" sz="1800" kern="1200">
                <a:solidFill>
                  <a:schemeClr val="dk1"/>
                </a:solidFill>
                <a:latin typeface="+mn-lt"/>
                <a:ea typeface="+mn-ea"/>
                <a:cs typeface="+mn-cs"/>
              </a:defRPr>
            </a:lvl8pPr>
            <a:lvl9pPr marL="2290763" indent="-344488" algn="l" defTabSz="914400" rtl="0" eaLnBrk="1" latinLnBrk="0" hangingPunct="1">
              <a:spcBef>
                <a:spcPct val="20000"/>
              </a:spcBef>
              <a:buSzPct val="90000"/>
              <a:buFontTx/>
              <a:buBlip>
                <a:blip r:embed="rId14"/>
              </a:buBlip>
              <a:defRPr lang="en-US" sz="1800" kern="1200">
                <a:solidFill>
                  <a:schemeClr val="dk1"/>
                </a:solidFill>
                <a:latin typeface="+mn-lt"/>
                <a:ea typeface="+mn-ea"/>
                <a:cs typeface="+mn-cs"/>
              </a:defRPr>
            </a:lvl9pPr>
          </a:lstStyle>
          <a:p>
            <a:pPr marL="0" indent="0">
              <a:spcBef>
                <a:spcPts val="600"/>
              </a:spcBef>
              <a:buFontTx/>
              <a:buNone/>
            </a:pPr>
            <a:r>
              <a:rPr lang="fr-CA" sz="1200" b="1" dirty="0">
                <a:solidFill>
                  <a:srgbClr val="000000"/>
                </a:solidFill>
                <a:latin typeface="Poppins" panose="00000500000000000000" pitchFamily="2" charset="0"/>
                <a:cs typeface="Poppins" panose="00000500000000000000" pitchFamily="2" charset="0"/>
              </a:rPr>
              <a:t>Conclusions</a:t>
            </a:r>
          </a:p>
          <a:p>
            <a:pPr marL="0" indent="0" algn="just">
              <a:spcBef>
                <a:spcPts val="600"/>
              </a:spcBef>
              <a:buNone/>
            </a:pPr>
            <a:r>
              <a:rPr lang="fr-CA" sz="1200" dirty="0">
                <a:solidFill>
                  <a:srgbClr val="000000"/>
                </a:solidFill>
                <a:latin typeface="Poppins" panose="00000500000000000000" pitchFamily="2" charset="0"/>
                <a:cs typeface="Poppins" panose="00000500000000000000" pitchFamily="2" charset="0"/>
              </a:rPr>
              <a:t>Cette activité permet de réaliser que l’alignement doit vraiment être parfait pour que des éclipses se produisent. </a:t>
            </a:r>
          </a:p>
          <a:p>
            <a:pPr marL="0" indent="0" algn="just">
              <a:spcBef>
                <a:spcPts val="600"/>
              </a:spcBef>
              <a:buNone/>
            </a:pPr>
            <a:r>
              <a:rPr lang="fr-CA" sz="1200" dirty="0">
                <a:solidFill>
                  <a:srgbClr val="000000"/>
                </a:solidFill>
                <a:latin typeface="Poppins" panose="00000500000000000000" pitchFamily="2" charset="0"/>
                <a:cs typeface="Poppins" panose="00000500000000000000" pitchFamily="2" charset="0"/>
              </a:rPr>
              <a:t>De plus, l</a:t>
            </a:r>
            <a:r>
              <a:rPr lang="fr-CA" sz="1200" b="0" i="0" u="none" strike="noStrike" baseline="0" dirty="0">
                <a:latin typeface="Poppins" panose="00000500000000000000" pitchFamily="2" charset="0"/>
                <a:cs typeface="Poppins" panose="00000500000000000000" pitchFamily="2" charset="0"/>
              </a:rPr>
              <a:t>a Lune n’est pas exactement sur le même plan que l’orbite de la Terre autour du Soleil. Il y a une différence d’environ 5 degrés. En général, les ombres ne tombent pas sur l’autre objet. Mais deux fois par année, les plans orbitaux s’alignent et il est possible d’avoir des éclipses. Ce sont les “saisons d’éclipses” pendant lesquelles une éclipse va se produire à chaque pleine lune ou nouvelle lune.</a:t>
            </a:r>
            <a:endParaRPr lang="fr-CA" sz="1200" dirty="0">
              <a:latin typeface="Poppins" panose="00000500000000000000" pitchFamily="2" charset="0"/>
              <a:cs typeface="Poppins" panose="00000500000000000000" pitchFamily="2" charset="0"/>
              <a:sym typeface="Wingdings" panose="05000000000000000000" pitchFamily="2" charset="2"/>
            </a:endParaRPr>
          </a:p>
        </p:txBody>
      </p:sp>
    </p:spTree>
    <p:extLst>
      <p:ext uri="{BB962C8B-B14F-4D97-AF65-F5344CB8AC3E}">
        <p14:creationId xmlns:p14="http://schemas.microsoft.com/office/powerpoint/2010/main" val="393027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a:extLst>
            <a:ext uri="{FF2B5EF4-FFF2-40B4-BE49-F238E27FC236}">
              <a16:creationId xmlns:a16="http://schemas.microsoft.com/office/drawing/2014/main" id="{6D33C943-7306-EA7F-1420-302F8497D68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4F696D-421C-8766-55AA-6EFB13211446}"/>
              </a:ext>
            </a:extLst>
          </p:cNvPr>
          <p:cNvSpPr>
            <a:spLocks noGrp="1"/>
          </p:cNvSpPr>
          <p:nvPr>
            <p:ph type="sldNum" sz="quarter" idx="12"/>
            <p:custDataLst>
              <p:tags r:id="rId1"/>
            </p:custDataLst>
          </p:nvPr>
        </p:nvSpPr>
        <p:spPr>
          <a:xfrm>
            <a:off x="5745708" y="8004548"/>
            <a:ext cx="1112292" cy="1135797"/>
          </a:xfrm>
        </p:spPr>
        <p:txBody>
          <a:bodyPr/>
          <a:lstStyle/>
          <a:p>
            <a:fld id="{027FB875-5C85-AB42-9DC5-178568A424B8}" type="slidenum">
              <a:rPr lang="fr-CA" smtClean="0"/>
              <a:pPr/>
              <a:t>7</a:t>
            </a:fld>
            <a:endParaRPr lang="fr-CA" dirty="0"/>
          </a:p>
        </p:txBody>
      </p:sp>
      <p:sp>
        <p:nvSpPr>
          <p:cNvPr id="12" name="Title 3">
            <a:extLst>
              <a:ext uri="{FF2B5EF4-FFF2-40B4-BE49-F238E27FC236}">
                <a16:creationId xmlns:a16="http://schemas.microsoft.com/office/drawing/2014/main" id="{DC77B180-51B0-C5DC-9FF8-6E5DD7077659}"/>
              </a:ext>
            </a:extLst>
          </p:cNvPr>
          <p:cNvSpPr txBox="1">
            <a:spLocks/>
          </p:cNvSpPr>
          <p:nvPr>
            <p:custDataLst>
              <p:tags r:id="rId2"/>
            </p:custDataLst>
          </p:nvPr>
        </p:nvSpPr>
        <p:spPr>
          <a:xfrm>
            <a:off x="-1" y="176381"/>
            <a:ext cx="5745709"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400" b="1" dirty="0">
                <a:latin typeface="Poppins" panose="00000500000000000000" pitchFamily="2" charset="0"/>
                <a:cs typeface="Poppins" panose="00000500000000000000" pitchFamily="2" charset="0"/>
              </a:rPr>
              <a:t>Activité 1</a:t>
            </a:r>
          </a:p>
          <a:p>
            <a:pPr algn="l"/>
            <a:r>
              <a:rPr lang="fr-CA" sz="2000" dirty="0">
                <a:latin typeface="Poppins" panose="00000500000000000000" pitchFamily="2" charset="0"/>
                <a:cs typeface="Poppins" panose="00000500000000000000" pitchFamily="2" charset="0"/>
              </a:rPr>
              <a:t>Comment fonctionnent les éclipses?</a:t>
            </a:r>
          </a:p>
          <a:p>
            <a:pPr algn="l"/>
            <a:r>
              <a:rPr lang="fr-CA" sz="2000" dirty="0">
                <a:latin typeface="Poppins" panose="00000500000000000000" pitchFamily="2" charset="0"/>
                <a:cs typeface="Poppins" panose="00000500000000000000" pitchFamily="2" charset="0"/>
              </a:rPr>
              <a:t>Approfondissement</a:t>
            </a:r>
          </a:p>
        </p:txBody>
      </p:sp>
      <p:sp>
        <p:nvSpPr>
          <p:cNvPr id="10" name="Content Placeholder 4">
            <a:extLst>
              <a:ext uri="{FF2B5EF4-FFF2-40B4-BE49-F238E27FC236}">
                <a16:creationId xmlns:a16="http://schemas.microsoft.com/office/drawing/2014/main" id="{DCC0E1B9-8F15-927F-A936-4D74BF9CF426}"/>
              </a:ext>
            </a:extLst>
          </p:cNvPr>
          <p:cNvSpPr>
            <a:spLocks noGrp="1"/>
          </p:cNvSpPr>
          <p:nvPr>
            <p:ph sz="half" idx="1"/>
            <p:custDataLst>
              <p:tags r:id="rId3"/>
            </p:custDataLst>
          </p:nvPr>
        </p:nvSpPr>
        <p:spPr>
          <a:xfrm>
            <a:off x="69326" y="1331999"/>
            <a:ext cx="6756743" cy="7632325"/>
          </a:xfrm>
          <a:prstGeom prst="roundRect">
            <a:avLst>
              <a:gd name="adj" fmla="val 3615"/>
            </a:avLst>
          </a:prstGeom>
          <a:ln>
            <a:solidFill>
              <a:srgbClr val="FFCC66"/>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spcBef>
                <a:spcPts val="600"/>
              </a:spcBef>
              <a:buNone/>
            </a:pPr>
            <a:endParaRPr lang="fr-CA" sz="1200" b="0" i="0" u="none" strike="noStrike" baseline="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b="0" i="0" u="none" strike="noStrike" baseline="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b="0" i="0" u="none" strike="noStrike" baseline="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b="0" i="0" u="none" strike="noStrike" baseline="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b="0" i="0" u="none" strike="noStrike" baseline="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b="0" i="0" u="none" strike="noStrike" baseline="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b="0" i="0" u="none" strike="noStrike" baseline="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b="0" i="0" u="none" strike="noStrike" baseline="0"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i="1" dirty="0">
              <a:solidFill>
                <a:srgbClr val="000000"/>
              </a:solidFill>
              <a:latin typeface="Poppins" panose="00000500000000000000" pitchFamily="2" charset="0"/>
              <a:cs typeface="Poppins" panose="00000500000000000000" pitchFamily="2" charset="0"/>
            </a:endParaRPr>
          </a:p>
          <a:p>
            <a:pPr marL="0" indent="0" algn="ctr">
              <a:spcBef>
                <a:spcPts val="600"/>
              </a:spcBef>
              <a:buNone/>
            </a:pPr>
            <a:endParaRPr lang="fr-CA" sz="1200" i="1" dirty="0">
              <a:solidFill>
                <a:srgbClr val="000000"/>
              </a:solidFill>
              <a:latin typeface="Poppins" panose="00000500000000000000" pitchFamily="2" charset="0"/>
              <a:cs typeface="Poppins" panose="00000500000000000000" pitchFamily="2" charset="0"/>
            </a:endParaRPr>
          </a:p>
          <a:p>
            <a:pPr marL="0" indent="0" algn="ctr">
              <a:spcBef>
                <a:spcPts val="600"/>
              </a:spcBef>
              <a:buNone/>
            </a:pPr>
            <a:endParaRPr lang="fr-CA" sz="1200" b="0" i="1" u="none" strike="noStrike" baseline="0" dirty="0">
              <a:solidFill>
                <a:srgbClr val="000000"/>
              </a:solidFill>
              <a:latin typeface="Poppins" panose="00000500000000000000" pitchFamily="2" charset="0"/>
              <a:cs typeface="Poppins" panose="00000500000000000000" pitchFamily="2" charset="0"/>
            </a:endParaRPr>
          </a:p>
          <a:p>
            <a:pPr marL="0" indent="0" algn="ctr">
              <a:spcBef>
                <a:spcPts val="600"/>
              </a:spcBef>
              <a:buNone/>
            </a:pPr>
            <a:endParaRPr lang="fr-CA" sz="1200" i="1" dirty="0">
              <a:solidFill>
                <a:srgbClr val="000000"/>
              </a:solidFill>
              <a:latin typeface="Poppins" panose="00000500000000000000" pitchFamily="2" charset="0"/>
              <a:cs typeface="Poppins" panose="00000500000000000000" pitchFamily="2" charset="0"/>
            </a:endParaRPr>
          </a:p>
          <a:p>
            <a:pPr marL="0" indent="0" algn="ctr">
              <a:spcBef>
                <a:spcPts val="600"/>
              </a:spcBef>
              <a:buNone/>
            </a:pPr>
            <a:endParaRPr lang="fr-CA" sz="1200" b="0" i="1" u="none" strike="noStrike" baseline="0" dirty="0">
              <a:solidFill>
                <a:srgbClr val="000000"/>
              </a:solidFill>
              <a:latin typeface="Poppins" panose="00000500000000000000" pitchFamily="2" charset="0"/>
              <a:cs typeface="Poppins" panose="00000500000000000000" pitchFamily="2" charset="0"/>
            </a:endParaRPr>
          </a:p>
          <a:p>
            <a:pPr marL="0" indent="0" algn="ctr">
              <a:spcBef>
                <a:spcPts val="600"/>
              </a:spcBef>
              <a:buNone/>
            </a:pPr>
            <a:endParaRPr lang="fr-CA" sz="1200" i="1" dirty="0">
              <a:solidFill>
                <a:srgbClr val="000000"/>
              </a:solidFill>
              <a:latin typeface="Poppins" panose="00000500000000000000" pitchFamily="2" charset="0"/>
              <a:cs typeface="Poppins" panose="00000500000000000000" pitchFamily="2" charset="0"/>
            </a:endParaRPr>
          </a:p>
          <a:p>
            <a:pPr marL="0" indent="0" algn="ctr">
              <a:spcBef>
                <a:spcPts val="600"/>
              </a:spcBef>
              <a:buNone/>
            </a:pPr>
            <a:endParaRPr lang="fr-CA" sz="1200" i="1" dirty="0">
              <a:solidFill>
                <a:srgbClr val="000000"/>
              </a:solidFill>
              <a:latin typeface="Poppins" panose="00000500000000000000" pitchFamily="2" charset="0"/>
              <a:cs typeface="Poppins" panose="00000500000000000000" pitchFamily="2" charset="0"/>
            </a:endParaRPr>
          </a:p>
          <a:p>
            <a:pPr marL="0" indent="0" algn="ctr">
              <a:spcBef>
                <a:spcPts val="600"/>
              </a:spcBef>
              <a:buNone/>
            </a:pPr>
            <a:endParaRPr lang="fr-CA" sz="1200" b="0" i="1" u="none" strike="noStrike" baseline="0" dirty="0">
              <a:solidFill>
                <a:srgbClr val="000000"/>
              </a:solidFill>
              <a:latin typeface="Poppins" panose="00000500000000000000" pitchFamily="2" charset="0"/>
              <a:cs typeface="Poppins" panose="00000500000000000000" pitchFamily="2" charset="0"/>
            </a:endParaRPr>
          </a:p>
          <a:p>
            <a:pPr marL="0" indent="0" algn="ctr">
              <a:spcBef>
                <a:spcPts val="600"/>
              </a:spcBef>
              <a:buNone/>
            </a:pPr>
            <a:endParaRPr lang="fr-CA" sz="1200" i="1" dirty="0">
              <a:solidFill>
                <a:srgbClr val="000000"/>
              </a:solidFill>
              <a:latin typeface="Poppins" panose="00000500000000000000" pitchFamily="2" charset="0"/>
              <a:cs typeface="Poppins" panose="00000500000000000000" pitchFamily="2" charset="0"/>
            </a:endParaRPr>
          </a:p>
          <a:p>
            <a:pPr marL="0" indent="0">
              <a:spcBef>
                <a:spcPts val="600"/>
              </a:spcBef>
              <a:buNone/>
            </a:pPr>
            <a:endParaRPr lang="fr-CA" sz="1200" i="1" dirty="0">
              <a:solidFill>
                <a:srgbClr val="000000"/>
              </a:solidFill>
              <a:latin typeface="Poppins" panose="00000500000000000000" pitchFamily="2" charset="0"/>
              <a:cs typeface="Poppins" panose="00000500000000000000" pitchFamily="2" charset="0"/>
            </a:endParaRPr>
          </a:p>
          <a:p>
            <a:pPr marL="0" indent="0" algn="ctr">
              <a:spcBef>
                <a:spcPts val="600"/>
              </a:spcBef>
              <a:buNone/>
            </a:pPr>
            <a:endParaRPr lang="fr-CA" sz="1200" b="0" i="1" u="none" strike="noStrike" baseline="0" dirty="0">
              <a:solidFill>
                <a:srgbClr val="000000"/>
              </a:solidFill>
              <a:latin typeface="Poppins" panose="00000500000000000000" pitchFamily="2" charset="0"/>
              <a:cs typeface="Poppins" panose="00000500000000000000" pitchFamily="2" charset="0"/>
            </a:endParaRPr>
          </a:p>
        </p:txBody>
      </p:sp>
      <p:grpSp>
        <p:nvGrpSpPr>
          <p:cNvPr id="7" name="Groupe 6">
            <a:extLst>
              <a:ext uri="{FF2B5EF4-FFF2-40B4-BE49-F238E27FC236}">
                <a16:creationId xmlns:a16="http://schemas.microsoft.com/office/drawing/2014/main" id="{0E55BC2D-2928-25B7-0915-C21862A78FDE}"/>
              </a:ext>
            </a:extLst>
          </p:cNvPr>
          <p:cNvGrpSpPr/>
          <p:nvPr/>
        </p:nvGrpSpPr>
        <p:grpSpPr>
          <a:xfrm rot="20595270">
            <a:off x="5290429" y="127850"/>
            <a:ext cx="1512719" cy="1330879"/>
            <a:chOff x="1947147" y="5495077"/>
            <a:chExt cx="3022828" cy="2659464"/>
          </a:xfrm>
        </p:grpSpPr>
        <p:pic>
          <p:nvPicPr>
            <p:cNvPr id="8" name="Picture 18" descr="Sun - Free nature icons">
              <a:extLst>
                <a:ext uri="{FF2B5EF4-FFF2-40B4-BE49-F238E27FC236}">
                  <a16:creationId xmlns:a16="http://schemas.microsoft.com/office/drawing/2014/main" id="{A8A84DBB-C990-AF78-00BA-F150ECA32C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Full moon Special Lineal color icon">
              <a:extLst>
                <a:ext uri="{FF2B5EF4-FFF2-40B4-BE49-F238E27FC236}">
                  <a16:creationId xmlns:a16="http://schemas.microsoft.com/office/drawing/2014/main" id="{53C4BB3C-4426-548F-FA38-ECB9C5F613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Image 13">
            <a:extLst>
              <a:ext uri="{FF2B5EF4-FFF2-40B4-BE49-F238E27FC236}">
                <a16:creationId xmlns:a16="http://schemas.microsoft.com/office/drawing/2014/main" id="{69B3CD09-6541-3E6A-6C4C-E5A5F92A1E57}"/>
              </a:ext>
            </a:extLst>
          </p:cNvPr>
          <p:cNvPicPr>
            <a:picLocks noChangeAspect="1"/>
          </p:cNvPicPr>
          <p:nvPr/>
        </p:nvPicPr>
        <p:blipFill rotWithShape="1">
          <a:blip r:embed="rId11"/>
          <a:srcRect l="5368" t="7124" r="5628" b="9006"/>
          <a:stretch/>
        </p:blipFill>
        <p:spPr>
          <a:xfrm>
            <a:off x="1740994" y="6079702"/>
            <a:ext cx="3376012" cy="2230675"/>
          </a:xfrm>
          <a:prstGeom prst="rect">
            <a:avLst/>
          </a:prstGeom>
        </p:spPr>
      </p:pic>
      <p:pic>
        <p:nvPicPr>
          <p:cNvPr id="16" name="Image 15">
            <a:extLst>
              <a:ext uri="{FF2B5EF4-FFF2-40B4-BE49-F238E27FC236}">
                <a16:creationId xmlns:a16="http://schemas.microsoft.com/office/drawing/2014/main" id="{0A7CCFF9-7D30-A112-44E9-5109C43BB1CB}"/>
              </a:ext>
            </a:extLst>
          </p:cNvPr>
          <p:cNvPicPr>
            <a:picLocks noChangeAspect="1"/>
          </p:cNvPicPr>
          <p:nvPr/>
        </p:nvPicPr>
        <p:blipFill rotWithShape="1">
          <a:blip r:embed="rId12"/>
          <a:srcRect l="4502" t="6118" r="4069" b="7956"/>
          <a:stretch/>
        </p:blipFill>
        <p:spPr>
          <a:xfrm>
            <a:off x="312611" y="1452944"/>
            <a:ext cx="6270172" cy="3980307"/>
          </a:xfrm>
          <a:prstGeom prst="rect">
            <a:avLst/>
          </a:prstGeom>
        </p:spPr>
      </p:pic>
      <p:sp>
        <p:nvSpPr>
          <p:cNvPr id="17" name="Rectangle : coins arrondis 16">
            <a:extLst>
              <a:ext uri="{FF2B5EF4-FFF2-40B4-BE49-F238E27FC236}">
                <a16:creationId xmlns:a16="http://schemas.microsoft.com/office/drawing/2014/main" id="{AFE463AA-5108-320C-845E-9F2B26EA4B50}"/>
              </a:ext>
            </a:extLst>
          </p:cNvPr>
          <p:cNvSpPr/>
          <p:nvPr>
            <p:custDataLst>
              <p:tags r:id="rId4"/>
            </p:custDataLst>
          </p:nvPr>
        </p:nvSpPr>
        <p:spPr>
          <a:xfrm>
            <a:off x="364148" y="5523004"/>
            <a:ext cx="6167097" cy="475059"/>
          </a:xfrm>
          <a:prstGeom prst="roundRect">
            <a:avLst>
              <a:gd name="adj" fmla="val 5556"/>
            </a:avLst>
          </a:prstGeom>
          <a:solidFill>
            <a:srgbClr val="FFCC66"/>
          </a:solidFill>
          <a:ln w="19050">
            <a:solidFill>
              <a:srgbClr val="FFE79B"/>
            </a:solidFill>
          </a:ln>
        </p:spPr>
        <p:txBody>
          <a:bodyPr wrap="square">
            <a:spAutoFit/>
          </a:bodyPr>
          <a:lstStyle/>
          <a:p>
            <a:pPr marL="0" indent="0" algn="ctr">
              <a:spcBef>
                <a:spcPts val="600"/>
              </a:spcBef>
              <a:buNone/>
            </a:pPr>
            <a:r>
              <a:rPr lang="fr-CA" sz="1200" b="0" u="none" strike="noStrike" baseline="0" dirty="0">
                <a:solidFill>
                  <a:srgbClr val="000000"/>
                </a:solidFill>
                <a:latin typeface="Poppins" panose="00000500000000000000" pitchFamily="2" charset="0"/>
                <a:cs typeface="Poppins" panose="00000500000000000000" pitchFamily="2" charset="0"/>
              </a:rPr>
              <a:t>Inclinaison de l’orbite de la Lune par rapport au plan Terre-Soleil (À la découverte de l’Univers)</a:t>
            </a:r>
          </a:p>
        </p:txBody>
      </p:sp>
      <p:sp>
        <p:nvSpPr>
          <p:cNvPr id="18" name="Rectangle : coins arrondis 17">
            <a:extLst>
              <a:ext uri="{FF2B5EF4-FFF2-40B4-BE49-F238E27FC236}">
                <a16:creationId xmlns:a16="http://schemas.microsoft.com/office/drawing/2014/main" id="{91AEFE6A-A296-C4DE-6064-D130CBD5A43D}"/>
              </a:ext>
            </a:extLst>
          </p:cNvPr>
          <p:cNvSpPr/>
          <p:nvPr>
            <p:custDataLst>
              <p:tags r:id="rId5"/>
            </p:custDataLst>
          </p:nvPr>
        </p:nvSpPr>
        <p:spPr>
          <a:xfrm>
            <a:off x="1010271" y="8426842"/>
            <a:ext cx="4874849" cy="285036"/>
          </a:xfrm>
          <a:prstGeom prst="roundRect">
            <a:avLst>
              <a:gd name="adj" fmla="val 5556"/>
            </a:avLst>
          </a:prstGeom>
          <a:solidFill>
            <a:srgbClr val="FFCC66"/>
          </a:solidFill>
          <a:ln w="19050">
            <a:solidFill>
              <a:srgbClr val="FFE79B"/>
            </a:solidFill>
          </a:ln>
        </p:spPr>
        <p:txBody>
          <a:bodyPr wrap="square">
            <a:spAutoFit/>
          </a:bodyPr>
          <a:lstStyle/>
          <a:p>
            <a:pPr marL="0" indent="0" algn="ctr">
              <a:spcBef>
                <a:spcPts val="600"/>
              </a:spcBef>
              <a:buNone/>
            </a:pPr>
            <a:r>
              <a:rPr lang="fr-CA" sz="1200" b="0" u="none" strike="noStrike" baseline="0" dirty="0">
                <a:solidFill>
                  <a:srgbClr val="000000"/>
                </a:solidFill>
                <a:latin typeface="Poppins" panose="00000500000000000000" pitchFamily="2" charset="0"/>
                <a:cs typeface="Poppins" panose="00000500000000000000" pitchFamily="2" charset="0"/>
              </a:rPr>
              <a:t>Manipulation à l’extérieur (À la découverte de l’Univers)</a:t>
            </a:r>
          </a:p>
        </p:txBody>
      </p:sp>
    </p:spTree>
    <p:extLst>
      <p:ext uri="{BB962C8B-B14F-4D97-AF65-F5344CB8AC3E}">
        <p14:creationId xmlns:p14="http://schemas.microsoft.com/office/powerpoint/2010/main" val="211297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a:extLst>
            <a:ext uri="{FF2B5EF4-FFF2-40B4-BE49-F238E27FC236}">
              <a16:creationId xmlns:a16="http://schemas.microsoft.com/office/drawing/2014/main" id="{6D33C943-7306-EA7F-1420-302F8497D68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D9CCC4-AC7E-DA31-E74A-0E2713608CA8}"/>
              </a:ext>
            </a:extLst>
          </p:cNvPr>
          <p:cNvSpPr>
            <a:spLocks noGrp="1"/>
          </p:cNvSpPr>
          <p:nvPr>
            <p:ph sz="half" idx="1"/>
            <p:custDataLst>
              <p:tags r:id="rId1"/>
            </p:custDataLst>
          </p:nvPr>
        </p:nvSpPr>
        <p:spPr>
          <a:xfrm>
            <a:off x="69326" y="1331999"/>
            <a:ext cx="6732994" cy="7716997"/>
          </a:xfrm>
          <a:prstGeom prst="roundRect">
            <a:avLst>
              <a:gd name="adj" fmla="val 3615"/>
            </a:avLst>
          </a:prstGeom>
          <a:ln>
            <a:solidFill>
              <a:srgbClr val="FFCC66"/>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600" b="1" dirty="0">
                <a:latin typeface="Poppins" panose="00000500000000000000" pitchFamily="2" charset="0"/>
                <a:cs typeface="Poppins" panose="00000500000000000000" pitchFamily="2" charset="0"/>
              </a:rPr>
              <a:t>Concepts derrière les éclipses</a:t>
            </a:r>
          </a:p>
          <a:p>
            <a:pPr marL="0" indent="0" algn="just">
              <a:spcBef>
                <a:spcPts val="600"/>
              </a:spcBef>
              <a:buNone/>
            </a:pPr>
            <a:r>
              <a:rPr lang="fr-CA" sz="1200" b="1" u="sng" dirty="0">
                <a:latin typeface="Poppins" panose="00000500000000000000" pitchFamily="2" charset="0"/>
                <a:cs typeface="Poppins" panose="00000500000000000000" pitchFamily="2" charset="0"/>
              </a:rPr>
              <a:t>Éclipse lunaire : </a:t>
            </a:r>
          </a:p>
          <a:p>
            <a:pPr marL="0" indent="0" algn="just">
              <a:spcBef>
                <a:spcPts val="600"/>
              </a:spcBef>
              <a:buNone/>
            </a:pPr>
            <a:r>
              <a:rPr lang="fr-CA" sz="1200" b="0" i="0" dirty="0">
                <a:solidFill>
                  <a:srgbClr val="010101"/>
                </a:solidFill>
                <a:effectLst/>
                <a:latin typeface="Poppins" panose="00000500000000000000" pitchFamily="2" charset="0"/>
              </a:rPr>
              <a:t>Une éclipse lunaire </a:t>
            </a:r>
            <a:r>
              <a:rPr lang="fr-CA" sz="1200" b="0" i="0" u="sng" dirty="0">
                <a:solidFill>
                  <a:srgbClr val="010101"/>
                </a:solidFill>
                <a:effectLst/>
                <a:latin typeface="Poppins" panose="00000500000000000000" pitchFamily="2" charset="0"/>
              </a:rPr>
              <a:t>se produit la nuit, lorsque la Lune est à l’opposé du Soleil </a:t>
            </a:r>
            <a:r>
              <a:rPr lang="fr-CA" sz="1200" b="0" i="0" dirty="0">
                <a:solidFill>
                  <a:srgbClr val="010101"/>
                </a:solidFill>
                <a:effectLst/>
                <a:latin typeface="Poppins" panose="00000500000000000000" pitchFamily="2" charset="0"/>
              </a:rPr>
              <a:t>relativement à la Terre et qu’elle </a:t>
            </a:r>
            <a:r>
              <a:rPr lang="fr-CA" sz="1200" b="0" i="0" u="sng" dirty="0">
                <a:solidFill>
                  <a:srgbClr val="010101"/>
                </a:solidFill>
                <a:effectLst/>
                <a:latin typeface="Poppins" panose="00000500000000000000" pitchFamily="2" charset="0"/>
              </a:rPr>
              <a:t>passe dans l’ombre de notre planète.</a:t>
            </a:r>
          </a:p>
          <a:p>
            <a:pPr marL="0" indent="0" algn="just">
              <a:spcBef>
                <a:spcPts val="600"/>
              </a:spcBef>
              <a:buNone/>
            </a:pPr>
            <a:endParaRPr lang="fr-CA" sz="1200" u="sng" dirty="0">
              <a:latin typeface="Poppins" panose="00000500000000000000" pitchFamily="2" charset="0"/>
              <a:cs typeface="Poppins" panose="00000500000000000000" pitchFamily="2" charset="0"/>
            </a:endParaRPr>
          </a:p>
          <a:p>
            <a:pPr marL="0" indent="0" algn="just">
              <a:spcBef>
                <a:spcPts val="600"/>
              </a:spcBef>
              <a:buNone/>
            </a:pPr>
            <a:r>
              <a:rPr lang="fr-CA" sz="1200" b="1" u="sng" dirty="0">
                <a:latin typeface="Poppins" panose="00000500000000000000" pitchFamily="2" charset="0"/>
                <a:cs typeface="Poppins" panose="00000500000000000000" pitchFamily="2" charset="0"/>
              </a:rPr>
              <a:t>Éclipse solaire : </a:t>
            </a:r>
          </a:p>
          <a:p>
            <a:pPr marL="0" indent="0" algn="just">
              <a:spcBef>
                <a:spcPts val="600"/>
              </a:spcBef>
              <a:buNone/>
            </a:pPr>
            <a:r>
              <a:rPr lang="fr-CA" sz="1200" b="0" i="0" dirty="0">
                <a:solidFill>
                  <a:srgbClr val="010101"/>
                </a:solidFill>
                <a:effectLst/>
                <a:latin typeface="Poppins" panose="00000500000000000000" pitchFamily="2" charset="0"/>
                <a:cs typeface="Poppins" panose="00000500000000000000" pitchFamily="2" charset="0"/>
              </a:rPr>
              <a:t>Une éclipse solaire </a:t>
            </a:r>
            <a:r>
              <a:rPr lang="fr-CA" sz="1200" b="0" i="0" u="sng" dirty="0">
                <a:solidFill>
                  <a:srgbClr val="010101"/>
                </a:solidFill>
                <a:effectLst/>
                <a:latin typeface="Poppins" panose="00000500000000000000" pitchFamily="2" charset="0"/>
                <a:cs typeface="Poppins" panose="00000500000000000000" pitchFamily="2" charset="0"/>
              </a:rPr>
              <a:t>se produit le jour, lorsque la Lune passe entre le Soleil et la Terre</a:t>
            </a:r>
            <a:r>
              <a:rPr lang="fr-CA" sz="1200" b="0" i="0" dirty="0">
                <a:solidFill>
                  <a:srgbClr val="010101"/>
                </a:solidFill>
                <a:effectLst/>
                <a:latin typeface="Poppins" panose="00000500000000000000" pitchFamily="2" charset="0"/>
                <a:cs typeface="Poppins" panose="00000500000000000000" pitchFamily="2" charset="0"/>
              </a:rPr>
              <a:t>, et que son ombre se dépose sur la surface de notre planète. Selon l’alignement et les distances, elle peut être </a:t>
            </a:r>
            <a:r>
              <a:rPr lang="fr-CA" sz="1200" b="0" i="0" u="sng" dirty="0">
                <a:solidFill>
                  <a:srgbClr val="010101"/>
                </a:solidFill>
                <a:effectLst/>
                <a:latin typeface="Poppins" panose="00000500000000000000" pitchFamily="2" charset="0"/>
                <a:cs typeface="Poppins" panose="00000500000000000000" pitchFamily="2" charset="0"/>
              </a:rPr>
              <a:t>partielle, totale</a:t>
            </a:r>
            <a:r>
              <a:rPr lang="fr-CA" sz="1200" u="sng" dirty="0">
                <a:solidFill>
                  <a:srgbClr val="010101"/>
                </a:solidFill>
                <a:latin typeface="Poppins" panose="00000500000000000000" pitchFamily="2" charset="0"/>
                <a:cs typeface="Poppins" panose="00000500000000000000" pitchFamily="2" charset="0"/>
              </a:rPr>
              <a:t> </a:t>
            </a:r>
            <a:r>
              <a:rPr lang="fr-CA" sz="1200" b="0" i="0" u="sng" dirty="0">
                <a:solidFill>
                  <a:srgbClr val="010101"/>
                </a:solidFill>
                <a:effectLst/>
                <a:latin typeface="Poppins" panose="00000500000000000000" pitchFamily="2" charset="0"/>
                <a:cs typeface="Poppins" panose="00000500000000000000" pitchFamily="2" charset="0"/>
              </a:rPr>
              <a:t>ou annulaire </a:t>
            </a:r>
            <a:r>
              <a:rPr lang="fr-CA" sz="1200" b="0" i="0" dirty="0">
                <a:solidFill>
                  <a:srgbClr val="010101"/>
                </a:solidFill>
                <a:effectLst/>
                <a:latin typeface="Poppins" panose="00000500000000000000" pitchFamily="2" charset="0"/>
                <a:cs typeface="Poppins" panose="00000500000000000000" pitchFamily="2" charset="0"/>
              </a:rPr>
              <a:t>(si la Lune est à son point le plus éloigné de la Terre, elle est plus petite dans le ciel et n’arrive pas à recouvrir complètement le Soleil, car la Lune suit une </a:t>
            </a:r>
            <a:r>
              <a:rPr lang="fr-CA" sz="1200" b="0" i="0" u="sng" dirty="0">
                <a:solidFill>
                  <a:srgbClr val="010101"/>
                </a:solidFill>
                <a:effectLst/>
                <a:latin typeface="Poppins" panose="00000500000000000000" pitchFamily="2" charset="0"/>
                <a:cs typeface="Poppins" panose="00000500000000000000" pitchFamily="2" charset="0"/>
              </a:rPr>
              <a:t>orbite ELLIPTIQUE </a:t>
            </a:r>
            <a:r>
              <a:rPr lang="fr-CA" sz="1200" b="0" i="0" dirty="0">
                <a:solidFill>
                  <a:srgbClr val="010101"/>
                </a:solidFill>
                <a:effectLst/>
                <a:latin typeface="Poppins" panose="00000500000000000000" pitchFamily="2" charset="0"/>
                <a:cs typeface="Poppins" panose="00000500000000000000" pitchFamily="2" charset="0"/>
              </a:rPr>
              <a:t>et non circulaire autour de la Terre! *voir image à gauche).</a:t>
            </a: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a:p>
            <a:pPr marL="0" indent="0" algn="just">
              <a:spcBef>
                <a:spcPts val="600"/>
              </a:spcBef>
              <a:buNone/>
            </a:pPr>
            <a:endParaRPr lang="fr-CA" sz="2400" i="1"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p:txBody>
      </p:sp>
      <p:sp>
        <p:nvSpPr>
          <p:cNvPr id="2" name="Espace réservé du numéro de diapositive 1">
            <a:extLst>
              <a:ext uri="{FF2B5EF4-FFF2-40B4-BE49-F238E27FC236}">
                <a16:creationId xmlns:a16="http://schemas.microsoft.com/office/drawing/2014/main" id="{B24F696D-421C-8766-55AA-6EFB13211446}"/>
              </a:ext>
            </a:extLst>
          </p:cNvPr>
          <p:cNvSpPr>
            <a:spLocks noGrp="1"/>
          </p:cNvSpPr>
          <p:nvPr>
            <p:ph type="sldNum" sz="quarter" idx="12"/>
            <p:custDataLst>
              <p:tags r:id="rId2"/>
            </p:custDataLst>
          </p:nvPr>
        </p:nvSpPr>
        <p:spPr>
          <a:xfrm>
            <a:off x="5745708" y="8004548"/>
            <a:ext cx="1112292" cy="1135797"/>
          </a:xfrm>
        </p:spPr>
        <p:txBody>
          <a:bodyPr/>
          <a:lstStyle/>
          <a:p>
            <a:fld id="{027FB875-5C85-AB42-9DC5-178568A424B8}" type="slidenum">
              <a:rPr lang="fr-CA" smtClean="0"/>
              <a:pPr/>
              <a:t>8</a:t>
            </a:fld>
            <a:endParaRPr lang="fr-CA" dirty="0"/>
          </a:p>
        </p:txBody>
      </p:sp>
      <p:sp>
        <p:nvSpPr>
          <p:cNvPr id="10" name="Rectangle : coins arrondis 9">
            <a:extLst>
              <a:ext uri="{FF2B5EF4-FFF2-40B4-BE49-F238E27FC236}">
                <a16:creationId xmlns:a16="http://schemas.microsoft.com/office/drawing/2014/main" id="{CDF835D7-5958-FF5B-A265-F30D814480CB}"/>
              </a:ext>
            </a:extLst>
          </p:cNvPr>
          <p:cNvSpPr/>
          <p:nvPr>
            <p:custDataLst>
              <p:tags r:id="rId3"/>
            </p:custDataLst>
          </p:nvPr>
        </p:nvSpPr>
        <p:spPr>
          <a:xfrm>
            <a:off x="3558794" y="8387354"/>
            <a:ext cx="2131234" cy="459224"/>
          </a:xfrm>
          <a:prstGeom prst="roundRect">
            <a:avLst>
              <a:gd name="adj" fmla="val 5556"/>
            </a:avLst>
          </a:prstGeom>
          <a:solidFill>
            <a:srgbClr val="FFCC66"/>
          </a:solidFill>
          <a:ln w="19050">
            <a:solidFill>
              <a:srgbClr val="FFE79B"/>
            </a:solidFill>
          </a:ln>
        </p:spPr>
        <p:txBody>
          <a:bodyPr wrap="square">
            <a:spAutoFit/>
          </a:bodyPr>
          <a:lstStyle/>
          <a:p>
            <a:pPr lvl="0" algn="ctr"/>
            <a:r>
              <a:rPr lang="fr-CA" sz="1200" b="1" dirty="0">
                <a:solidFill>
                  <a:prstClr val="black"/>
                </a:solidFill>
                <a:latin typeface="Poppins" panose="00000500000000000000" pitchFamily="2" charset="0"/>
                <a:cs typeface="Poppins" panose="00000500000000000000" pitchFamily="2" charset="0"/>
              </a:rPr>
              <a:t>Source du schéma</a:t>
            </a:r>
          </a:p>
          <a:p>
            <a:pPr lvl="0" algn="ctr"/>
            <a:r>
              <a:rPr lang="fr-CA" sz="1100" dirty="0">
                <a:solidFill>
                  <a:prstClr val="black"/>
                </a:solidFill>
                <a:latin typeface="Poppins" panose="00000500000000000000" pitchFamily="2" charset="0"/>
                <a:cs typeface="Poppins" panose="00000500000000000000" pitchFamily="2" charset="0"/>
              </a:rPr>
              <a:t>www.eclipsequebec.ca</a:t>
            </a:r>
          </a:p>
        </p:txBody>
      </p:sp>
      <p:grpSp>
        <p:nvGrpSpPr>
          <p:cNvPr id="7" name="Groupe 6">
            <a:extLst>
              <a:ext uri="{FF2B5EF4-FFF2-40B4-BE49-F238E27FC236}">
                <a16:creationId xmlns:a16="http://schemas.microsoft.com/office/drawing/2014/main" id="{0E55BC2D-2928-25B7-0915-C21862A78FDE}"/>
              </a:ext>
            </a:extLst>
          </p:cNvPr>
          <p:cNvGrpSpPr/>
          <p:nvPr/>
        </p:nvGrpSpPr>
        <p:grpSpPr>
          <a:xfrm rot="20595270">
            <a:off x="5290429" y="127850"/>
            <a:ext cx="1512719" cy="1330879"/>
            <a:chOff x="1947147" y="5495077"/>
            <a:chExt cx="3022828" cy="2659464"/>
          </a:xfrm>
        </p:grpSpPr>
        <p:pic>
          <p:nvPicPr>
            <p:cNvPr id="8" name="Picture 18" descr="Sun - Free nature icons">
              <a:extLst>
                <a:ext uri="{FF2B5EF4-FFF2-40B4-BE49-F238E27FC236}">
                  <a16:creationId xmlns:a16="http://schemas.microsoft.com/office/drawing/2014/main" id="{A8A84DBB-C990-AF78-00BA-F150ECA32C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Full moon Special Lineal color icon">
              <a:extLst>
                <a:ext uri="{FF2B5EF4-FFF2-40B4-BE49-F238E27FC236}">
                  <a16:creationId xmlns:a16="http://schemas.microsoft.com/office/drawing/2014/main" id="{53C4BB3C-4426-548F-FA38-ECB9C5F613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AutoShape 2" descr="fonctionnement d'un éclipse lunaire">
            <a:extLst>
              <a:ext uri="{FF2B5EF4-FFF2-40B4-BE49-F238E27FC236}">
                <a16:creationId xmlns:a16="http://schemas.microsoft.com/office/drawing/2014/main" id="{DD300AE5-B9C2-61E2-7F05-CFEC85819114}"/>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2054" name="Picture 6" descr="Eclipses solaires et lunaires : comment ça marche ?">
            <a:extLst>
              <a:ext uri="{FF2B5EF4-FFF2-40B4-BE49-F238E27FC236}">
                <a16:creationId xmlns:a16="http://schemas.microsoft.com/office/drawing/2014/main" id="{52CFF6FC-B8D8-0962-52D1-AC28C687DD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144" y="4188535"/>
            <a:ext cx="4360525" cy="4071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rbit of the Moon - Wikipedia">
            <a:extLst>
              <a:ext uri="{FF2B5EF4-FFF2-40B4-BE49-F238E27FC236}">
                <a16:creationId xmlns:a16="http://schemas.microsoft.com/office/drawing/2014/main" id="{FA842824-5FA4-2A67-1C41-20CAA5A5138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879" y="5407428"/>
            <a:ext cx="1717713" cy="149128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3186B6C6-A83A-0842-8DD4-86E38C33F050}"/>
              </a:ext>
            </a:extLst>
          </p:cNvPr>
          <p:cNvSpPr txBox="1">
            <a:spLocks/>
          </p:cNvSpPr>
          <p:nvPr>
            <p:custDataLst>
              <p:tags r:id="rId4"/>
            </p:custDataLst>
          </p:nvPr>
        </p:nvSpPr>
        <p:spPr>
          <a:xfrm>
            <a:off x="-1" y="176381"/>
            <a:ext cx="5745709"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400" b="1" dirty="0">
                <a:latin typeface="Poppins" panose="00000500000000000000" pitchFamily="2" charset="0"/>
                <a:cs typeface="Poppins" panose="00000500000000000000" pitchFamily="2" charset="0"/>
              </a:rPr>
              <a:t>Activité 1</a:t>
            </a:r>
          </a:p>
          <a:p>
            <a:pPr algn="l"/>
            <a:r>
              <a:rPr lang="fr-CA" sz="2000" dirty="0">
                <a:latin typeface="Poppins" panose="00000500000000000000" pitchFamily="2" charset="0"/>
                <a:cs typeface="Poppins" panose="00000500000000000000" pitchFamily="2" charset="0"/>
              </a:rPr>
              <a:t>Comment fonctionnent les éclipses? </a:t>
            </a:r>
            <a:r>
              <a:rPr lang="fr-CA" sz="1600" dirty="0">
                <a:latin typeface="Poppins" panose="00000500000000000000" pitchFamily="2" charset="0"/>
                <a:cs typeface="Poppins" panose="00000500000000000000" pitchFamily="2" charset="0"/>
              </a:rPr>
              <a:t>(suite)</a:t>
            </a:r>
            <a:endParaRPr lang="fr-CA" sz="2000" dirty="0">
              <a:latin typeface="Poppins" panose="00000500000000000000" pitchFamily="2" charset="0"/>
              <a:cs typeface="Poppins" panose="00000500000000000000" pitchFamily="2" charset="0"/>
            </a:endParaRPr>
          </a:p>
        </p:txBody>
      </p:sp>
      <p:sp>
        <p:nvSpPr>
          <p:cNvPr id="15" name="Rectangle : coins arrondis 14">
            <a:extLst>
              <a:ext uri="{FF2B5EF4-FFF2-40B4-BE49-F238E27FC236}">
                <a16:creationId xmlns:a16="http://schemas.microsoft.com/office/drawing/2014/main" id="{1E5EA22C-52DB-F2BE-0150-6C13B14ADB1C}"/>
              </a:ext>
            </a:extLst>
          </p:cNvPr>
          <p:cNvSpPr/>
          <p:nvPr>
            <p:custDataLst>
              <p:tags r:id="rId5"/>
            </p:custDataLst>
          </p:nvPr>
        </p:nvSpPr>
        <p:spPr>
          <a:xfrm>
            <a:off x="303879" y="7061992"/>
            <a:ext cx="1710015" cy="443389"/>
          </a:xfrm>
          <a:prstGeom prst="roundRect">
            <a:avLst>
              <a:gd name="adj" fmla="val 5556"/>
            </a:avLst>
          </a:prstGeom>
          <a:solidFill>
            <a:srgbClr val="FFCC66"/>
          </a:solidFill>
          <a:ln w="19050">
            <a:solidFill>
              <a:srgbClr val="FFE79B"/>
            </a:solidFill>
          </a:ln>
        </p:spPr>
        <p:txBody>
          <a:bodyPr wrap="square">
            <a:spAutoFit/>
          </a:bodyPr>
          <a:lstStyle/>
          <a:p>
            <a:pPr lvl="0" algn="ctr"/>
            <a:r>
              <a:rPr lang="fr-CA" sz="1100" dirty="0">
                <a:solidFill>
                  <a:prstClr val="black"/>
                </a:solidFill>
                <a:latin typeface="Poppins" panose="00000500000000000000" pitchFamily="2" charset="0"/>
                <a:cs typeface="Poppins" panose="00000500000000000000" pitchFamily="2" charset="0"/>
              </a:rPr>
              <a:t>Trajectoire elliptique de la Lune</a:t>
            </a:r>
          </a:p>
        </p:txBody>
      </p:sp>
    </p:spTree>
    <p:extLst>
      <p:ext uri="{BB962C8B-B14F-4D97-AF65-F5344CB8AC3E}">
        <p14:creationId xmlns:p14="http://schemas.microsoft.com/office/powerpoint/2010/main" val="207041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a:extLst>
            <a:ext uri="{FF2B5EF4-FFF2-40B4-BE49-F238E27FC236}">
              <a16:creationId xmlns:a16="http://schemas.microsoft.com/office/drawing/2014/main" id="{6D33C943-7306-EA7F-1420-302F8497D68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4F696D-421C-8766-55AA-6EFB13211446}"/>
              </a:ext>
            </a:extLst>
          </p:cNvPr>
          <p:cNvSpPr>
            <a:spLocks noGrp="1"/>
          </p:cNvSpPr>
          <p:nvPr>
            <p:ph type="sldNum" sz="quarter" idx="12"/>
            <p:custDataLst>
              <p:tags r:id="rId1"/>
            </p:custDataLst>
          </p:nvPr>
        </p:nvSpPr>
        <p:spPr>
          <a:xfrm>
            <a:off x="5745708" y="8004548"/>
            <a:ext cx="1112292" cy="1135797"/>
          </a:xfrm>
        </p:spPr>
        <p:txBody>
          <a:bodyPr/>
          <a:lstStyle/>
          <a:p>
            <a:fld id="{027FB875-5C85-AB42-9DC5-178568A424B8}" type="slidenum">
              <a:rPr lang="fr-CA" smtClean="0"/>
              <a:pPr/>
              <a:t>9</a:t>
            </a:fld>
            <a:endParaRPr lang="fr-CA" dirty="0"/>
          </a:p>
        </p:txBody>
      </p:sp>
      <p:sp>
        <p:nvSpPr>
          <p:cNvPr id="12" name="Title 3">
            <a:extLst>
              <a:ext uri="{FF2B5EF4-FFF2-40B4-BE49-F238E27FC236}">
                <a16:creationId xmlns:a16="http://schemas.microsoft.com/office/drawing/2014/main" id="{DC77B180-51B0-C5DC-9FF8-6E5DD7077659}"/>
              </a:ext>
            </a:extLst>
          </p:cNvPr>
          <p:cNvSpPr txBox="1">
            <a:spLocks/>
          </p:cNvSpPr>
          <p:nvPr>
            <p:custDataLst>
              <p:tags r:id="rId2"/>
            </p:custDataLst>
          </p:nvPr>
        </p:nvSpPr>
        <p:spPr>
          <a:xfrm>
            <a:off x="391883" y="342633"/>
            <a:ext cx="5745709"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000" b="1" dirty="0">
                <a:latin typeface="Poppins" panose="00000500000000000000" pitchFamily="2" charset="0"/>
                <a:cs typeface="Poppins" panose="00000500000000000000" pitchFamily="2" charset="0"/>
              </a:rPr>
              <a:t>Ressource externe : Éclipse Québec</a:t>
            </a:r>
          </a:p>
        </p:txBody>
      </p:sp>
      <p:sp>
        <p:nvSpPr>
          <p:cNvPr id="4" name="AutoShape 2" descr="fonctionnement d'un éclipse lunaire">
            <a:extLst>
              <a:ext uri="{FF2B5EF4-FFF2-40B4-BE49-F238E27FC236}">
                <a16:creationId xmlns:a16="http://schemas.microsoft.com/office/drawing/2014/main" id="{DD300AE5-B9C2-61E2-7F05-CFEC85819114}"/>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 name="Content Placeholder 4">
            <a:extLst>
              <a:ext uri="{FF2B5EF4-FFF2-40B4-BE49-F238E27FC236}">
                <a16:creationId xmlns:a16="http://schemas.microsoft.com/office/drawing/2014/main" id="{B50030DD-7048-09A8-FB30-86EBA8EE9B2A}"/>
              </a:ext>
            </a:extLst>
          </p:cNvPr>
          <p:cNvSpPr>
            <a:spLocks noGrp="1"/>
          </p:cNvSpPr>
          <p:nvPr>
            <p:ph sz="half" idx="1"/>
            <p:custDataLst>
              <p:tags r:id="rId3"/>
            </p:custDataLst>
          </p:nvPr>
        </p:nvSpPr>
        <p:spPr>
          <a:xfrm>
            <a:off x="69326" y="1331999"/>
            <a:ext cx="6732994" cy="7716997"/>
          </a:xfrm>
          <a:prstGeom prst="roundRect">
            <a:avLst>
              <a:gd name="adj" fmla="val 3615"/>
            </a:avLst>
          </a:prstGeom>
          <a:ln>
            <a:solidFill>
              <a:srgbClr val="FFCC66"/>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endParaRPr lang="fr-CA" sz="1000" dirty="0">
              <a:latin typeface="Poppins" panose="00000500000000000000" pitchFamily="2" charset="0"/>
              <a:cs typeface="Poppins" panose="00000500000000000000" pitchFamily="2" charset="0"/>
            </a:endParaRPr>
          </a:p>
          <a:p>
            <a:pPr marL="0" indent="0" algn="just">
              <a:spcBef>
                <a:spcPts val="600"/>
              </a:spcBef>
              <a:buNone/>
            </a:pPr>
            <a:r>
              <a:rPr lang="fr-CA" sz="1200" dirty="0">
                <a:latin typeface="Poppins" panose="00000500000000000000" pitchFamily="2" charset="0"/>
                <a:cs typeface="Poppins" panose="00000500000000000000" pitchFamily="2" charset="0"/>
              </a:rPr>
              <a:t>Pour des schémas et des précisions sur les trois types d’éclipses solaires (totale, partielle, annulaire), rendez-vous sur </a:t>
            </a:r>
            <a:r>
              <a:rPr lang="fr-CA" sz="1200" b="1" dirty="0">
                <a:latin typeface="Poppins" panose="00000500000000000000" pitchFamily="2" charset="0"/>
                <a:cs typeface="Poppins" panose="00000500000000000000" pitchFamily="2" charset="0"/>
                <a:hlinkClick r:id="rId7"/>
              </a:rPr>
              <a:t>www.eclipsequebec.ca/eclipses-solaires</a:t>
            </a: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b="1" dirty="0">
              <a:latin typeface="Poppins" panose="00000500000000000000" pitchFamily="2" charset="0"/>
              <a:cs typeface="Poppins" panose="00000500000000000000" pitchFamily="2" charset="0"/>
            </a:endParaRPr>
          </a:p>
          <a:p>
            <a:pPr marL="0" indent="0" algn="just">
              <a:spcBef>
                <a:spcPts val="600"/>
              </a:spcBef>
              <a:buNone/>
            </a:pPr>
            <a:r>
              <a:rPr lang="fr-CA" sz="1200" dirty="0">
                <a:latin typeface="Poppins" panose="00000500000000000000" pitchFamily="2" charset="0"/>
                <a:cs typeface="Poppins" panose="00000500000000000000" pitchFamily="2" charset="0"/>
              </a:rPr>
              <a:t>Pour des schémas et des précisions sur les trois types d’éclipses lunaires (totale, partielle, </a:t>
            </a:r>
            <a:r>
              <a:rPr lang="fr-CA" sz="1200" dirty="0" err="1">
                <a:latin typeface="Poppins" panose="00000500000000000000" pitchFamily="2" charset="0"/>
                <a:cs typeface="Poppins" panose="00000500000000000000" pitchFamily="2" charset="0"/>
              </a:rPr>
              <a:t>pénombrale</a:t>
            </a:r>
            <a:r>
              <a:rPr lang="fr-CA" sz="1200" dirty="0">
                <a:latin typeface="Poppins" panose="00000500000000000000" pitchFamily="2" charset="0"/>
                <a:cs typeface="Poppins" panose="00000500000000000000" pitchFamily="2" charset="0"/>
              </a:rPr>
              <a:t>), rendez-vous sur </a:t>
            </a:r>
            <a:r>
              <a:rPr lang="fr-CA" sz="1200" b="1" dirty="0">
                <a:latin typeface="Poppins" panose="00000500000000000000" pitchFamily="2" charset="0"/>
                <a:cs typeface="Poppins" panose="00000500000000000000" pitchFamily="2" charset="0"/>
                <a:hlinkClick r:id="rId8"/>
              </a:rPr>
              <a:t>www.eclipsequebec.ca/eclipses-lunaires</a:t>
            </a:r>
            <a:endParaRPr lang="fr-CA" sz="1200" b="1" dirty="0">
              <a:latin typeface="Poppins" panose="00000500000000000000" pitchFamily="2" charset="0"/>
              <a:cs typeface="Poppins" panose="00000500000000000000" pitchFamily="2" charset="0"/>
            </a:endParaRPr>
          </a:p>
          <a:p>
            <a:pPr marL="0" indent="0" algn="just">
              <a:spcBef>
                <a:spcPts val="600"/>
              </a:spcBef>
              <a:buNone/>
            </a:pPr>
            <a:endParaRPr lang="fr-CA" sz="1200" dirty="0">
              <a:latin typeface="Poppins" panose="00000500000000000000" pitchFamily="2" charset="0"/>
              <a:cs typeface="Poppins" panose="00000500000000000000" pitchFamily="2" charset="0"/>
            </a:endParaRPr>
          </a:p>
        </p:txBody>
      </p:sp>
      <p:pic>
        <p:nvPicPr>
          <p:cNvPr id="19" name="Image 18">
            <a:extLst>
              <a:ext uri="{FF2B5EF4-FFF2-40B4-BE49-F238E27FC236}">
                <a16:creationId xmlns:a16="http://schemas.microsoft.com/office/drawing/2014/main" id="{00381239-D6F0-A490-B1FD-1DECBC58122F}"/>
              </a:ext>
            </a:extLst>
          </p:cNvPr>
          <p:cNvPicPr>
            <a:picLocks noChangeAspect="1"/>
          </p:cNvPicPr>
          <p:nvPr/>
        </p:nvPicPr>
        <p:blipFill>
          <a:blip r:embed="rId9"/>
          <a:stretch>
            <a:fillRect/>
          </a:stretch>
        </p:blipFill>
        <p:spPr>
          <a:xfrm>
            <a:off x="401677" y="1399059"/>
            <a:ext cx="6068291" cy="3220211"/>
          </a:xfrm>
          <a:prstGeom prst="rect">
            <a:avLst/>
          </a:prstGeom>
        </p:spPr>
      </p:pic>
      <p:pic>
        <p:nvPicPr>
          <p:cNvPr id="21" name="Image 20">
            <a:extLst>
              <a:ext uri="{FF2B5EF4-FFF2-40B4-BE49-F238E27FC236}">
                <a16:creationId xmlns:a16="http://schemas.microsoft.com/office/drawing/2014/main" id="{14657E61-3440-E4BC-B468-B4B9527329DF}"/>
              </a:ext>
            </a:extLst>
          </p:cNvPr>
          <p:cNvPicPr>
            <a:picLocks noChangeAspect="1"/>
          </p:cNvPicPr>
          <p:nvPr/>
        </p:nvPicPr>
        <p:blipFill>
          <a:blip r:embed="rId10"/>
          <a:stretch>
            <a:fillRect/>
          </a:stretch>
        </p:blipFill>
        <p:spPr>
          <a:xfrm>
            <a:off x="401676" y="5097733"/>
            <a:ext cx="6068291" cy="3305889"/>
          </a:xfrm>
          <a:prstGeom prst="rect">
            <a:avLst/>
          </a:prstGeom>
        </p:spPr>
      </p:pic>
      <p:grpSp>
        <p:nvGrpSpPr>
          <p:cNvPr id="7" name="Groupe 6">
            <a:extLst>
              <a:ext uri="{FF2B5EF4-FFF2-40B4-BE49-F238E27FC236}">
                <a16:creationId xmlns:a16="http://schemas.microsoft.com/office/drawing/2014/main" id="{0E55BC2D-2928-25B7-0915-C21862A78FDE}"/>
              </a:ext>
            </a:extLst>
          </p:cNvPr>
          <p:cNvGrpSpPr/>
          <p:nvPr/>
        </p:nvGrpSpPr>
        <p:grpSpPr>
          <a:xfrm rot="20595270">
            <a:off x="5290429" y="127850"/>
            <a:ext cx="1512719" cy="1330879"/>
            <a:chOff x="1947147" y="5495077"/>
            <a:chExt cx="3022828" cy="2659464"/>
          </a:xfrm>
        </p:grpSpPr>
        <p:pic>
          <p:nvPicPr>
            <p:cNvPr id="8" name="Picture 18" descr="Sun - Free nature icons">
              <a:extLst>
                <a:ext uri="{FF2B5EF4-FFF2-40B4-BE49-F238E27FC236}">
                  <a16:creationId xmlns:a16="http://schemas.microsoft.com/office/drawing/2014/main" id="{A8A84DBB-C990-AF78-00BA-F150ECA32C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7147" y="5495077"/>
              <a:ext cx="2659464" cy="265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Full moon Special Lineal color icon">
              <a:extLst>
                <a:ext uri="{FF2B5EF4-FFF2-40B4-BE49-F238E27FC236}">
                  <a16:creationId xmlns:a16="http://schemas.microsoft.com/office/drawing/2014/main" id="{53C4BB3C-4426-548F-FA38-ECB9C5F613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3425" y="5999094"/>
              <a:ext cx="1586550" cy="15865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7211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1_Inkwell">
  <a:themeElements>
    <a:clrScheme name="Personnalisé 8">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C00000"/>
      </a:hlink>
      <a:folHlink>
        <a:srgbClr val="00206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22074</TotalTime>
  <Words>1762</Words>
  <Application>Microsoft Office PowerPoint</Application>
  <PresentationFormat>Format US (216 x 279 mm)</PresentationFormat>
  <Paragraphs>297</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Calibri</vt:lpstr>
      <vt:lpstr>Impact</vt:lpstr>
      <vt:lpstr>Poppins</vt:lpstr>
      <vt:lpstr>Rockwell</vt:lpstr>
      <vt:lpstr>Wingdings</vt:lpstr>
      <vt:lpstr>1_Inkwell</vt:lpstr>
      <vt:lpstr>Présentation PowerPoint</vt:lpstr>
      <vt:lpstr>Table des matières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Guangda Li</cp:lastModifiedBy>
  <cp:revision>755</cp:revision>
  <cp:lastPrinted>2015-11-08T18:24:16Z</cp:lastPrinted>
  <dcterms:created xsi:type="dcterms:W3CDTF">2014-07-29T20:22:02Z</dcterms:created>
  <dcterms:modified xsi:type="dcterms:W3CDTF">2024-04-02T12:54:39Z</dcterms:modified>
</cp:coreProperties>
</file>