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11" r:id="rId2"/>
  </p:sldMasterIdLst>
  <p:notesMasterIdLst>
    <p:notesMasterId r:id="rId17"/>
  </p:notesMasterIdLst>
  <p:handoutMasterIdLst>
    <p:handoutMasterId r:id="rId18"/>
  </p:handoutMasterIdLst>
  <p:sldIdLst>
    <p:sldId id="268" r:id="rId3"/>
    <p:sldId id="269" r:id="rId4"/>
    <p:sldId id="270" r:id="rId5"/>
    <p:sldId id="271" r:id="rId6"/>
    <p:sldId id="272" r:id="rId7"/>
    <p:sldId id="273" r:id="rId8"/>
    <p:sldId id="256" r:id="rId9"/>
    <p:sldId id="274" r:id="rId10"/>
    <p:sldId id="275" r:id="rId11"/>
    <p:sldId id="279" r:id="rId12"/>
    <p:sldId id="277" r:id="rId13"/>
    <p:sldId id="278" r:id="rId14"/>
    <p:sldId id="266" r:id="rId15"/>
    <p:sldId id="260" r:id="rId1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eur" initials="A"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27E76-5437-457D-B504-DD9DC6E31A65}" v="5" dt="2024-02-16T16:44:29.099"/>
    <p1510:client id="{E188E679-71ED-4842-AE85-99DBB8F386D9}" v="23" dt="2024-02-16T19:27:59.40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085" autoAdjust="0"/>
  </p:normalViewPr>
  <p:slideViewPr>
    <p:cSldViewPr>
      <p:cViewPr varScale="1">
        <p:scale>
          <a:sx n="62" d="100"/>
          <a:sy n="62" d="100"/>
        </p:scale>
        <p:origin x="1632" y="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rtlCol="0"/>
          <a:lstStyle>
            <a:lvl1pPr algn="l" latinLnBrk="0">
              <a:defRPr lang="fr-F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rtlCol="0"/>
          <a:lstStyle>
            <a:lvl1pPr algn="r" latinLnBrk="0">
              <a:defRPr lang="fr-FR" sz="1200"/>
            </a:lvl1pPr>
          </a:lstStyle>
          <a:p>
            <a:fld id="{010A63A4-3572-4B27-B383-84D7D9E3D83F}" type="datetimeFigureOut">
              <a:rPr lang="fr-FR" smtClean="0"/>
              <a:pPr/>
              <a:t>16/02/2024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rtlCol="0" anchor="b"/>
          <a:lstStyle>
            <a:lvl1pPr algn="l" latinLnBrk="0">
              <a:defRPr lang="fr-F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fr-FR" sz="1200"/>
            </a:lvl1pPr>
          </a:lstStyle>
          <a:p>
            <a:fld id="{E10D0F4D-A9BC-4899-8372-3ED277D83E2A}" type="slidenum">
              <a:rPr lang="fr-FR" smtClean="0"/>
              <a:pPr/>
              <a:t>‹N°›</a:t>
            </a:fld>
            <a:endParaRPr lang="fr-FR"/>
          </a:p>
        </p:txBody>
      </p:sp>
    </p:spTree>
    <p:extLst>
      <p:ext uri="{BB962C8B-B14F-4D97-AF65-F5344CB8AC3E}">
        <p14:creationId xmlns:p14="http://schemas.microsoft.com/office/powerpoint/2010/main" val="72702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rtlCol="0"/>
          <a:lstStyle>
            <a:lvl1pPr algn="l" latinLnBrk="0">
              <a:defRPr lang="fr-F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rtlCol="0"/>
          <a:lstStyle>
            <a:lvl1pPr algn="r" latinLnBrk="0">
              <a:defRPr lang="fr-FR" sz="1200"/>
            </a:lvl1pPr>
          </a:lstStyle>
          <a:p>
            <a:fld id="{FE58EE69-A876-4E74-86C2-628494CDF3AA}" type="datetimeFigureOut">
              <a:rPr lang="fr-FR"/>
              <a:pPr/>
              <a:t>16/02/2024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rtlCol="0" anchor="ctr"/>
          <a:lstStyle/>
          <a:p>
            <a:endParaRPr lang="fr-FR"/>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lstStyle>
          <a:p>
            <a:fld id="{FE16532C-7DFC-4EC2-AFA5-3731AA0E8AFA}" type="slidenum">
              <a:rPr/>
              <a:pPr/>
              <a:t>‹N°›</a:t>
            </a:fld>
            <a:endParaRPr lang="fr-FR"/>
          </a:p>
        </p:txBody>
      </p:sp>
    </p:spTree>
    <p:extLst>
      <p:ext uri="{BB962C8B-B14F-4D97-AF65-F5344CB8AC3E}">
        <p14:creationId xmlns:p14="http://schemas.microsoft.com/office/powerpoint/2010/main" val="477481939"/>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189" algn="l" rtl="0">
      <a:defRPr lang="fr-FR" sz="1200" kern="1200">
        <a:solidFill>
          <a:schemeClr val="tx1"/>
        </a:solidFill>
        <a:latin typeface="+mn-lt"/>
        <a:ea typeface="+mn-ea"/>
        <a:cs typeface="+mn-cs"/>
      </a:defRPr>
    </a:lvl2pPr>
    <a:lvl3pPr marL="914377" algn="l" rtl="0">
      <a:defRPr lang="fr-FR" sz="1200" kern="1200">
        <a:solidFill>
          <a:schemeClr val="tx1"/>
        </a:solidFill>
        <a:latin typeface="+mn-lt"/>
        <a:ea typeface="+mn-ea"/>
        <a:cs typeface="+mn-cs"/>
      </a:defRPr>
    </a:lvl3pPr>
    <a:lvl4pPr marL="1371566" algn="l" rtl="0">
      <a:defRPr lang="fr-FR" sz="1200" kern="1200">
        <a:solidFill>
          <a:schemeClr val="tx1"/>
        </a:solidFill>
        <a:latin typeface="+mn-lt"/>
        <a:ea typeface="+mn-ea"/>
        <a:cs typeface="+mn-cs"/>
      </a:defRPr>
    </a:lvl4pPr>
    <a:lvl5pPr marL="1828754" algn="l" rtl="0">
      <a:defRPr lang="fr-FR" sz="1200" kern="1200">
        <a:solidFill>
          <a:schemeClr val="tx1"/>
        </a:solidFill>
        <a:latin typeface="+mn-lt"/>
        <a:ea typeface="+mn-ea"/>
        <a:cs typeface="+mn-cs"/>
      </a:defRPr>
    </a:lvl5pPr>
    <a:lvl6pPr marL="2285943" algn="l" rtl="0">
      <a:defRPr lang="fr-FR" sz="1200" kern="1200">
        <a:solidFill>
          <a:schemeClr val="tx1"/>
        </a:solidFill>
        <a:latin typeface="+mn-lt"/>
        <a:ea typeface="+mn-ea"/>
        <a:cs typeface="+mn-cs"/>
      </a:defRPr>
    </a:lvl6pPr>
    <a:lvl7pPr marL="2743131" algn="l" rtl="0">
      <a:defRPr lang="fr-FR" sz="1200" kern="1200">
        <a:solidFill>
          <a:schemeClr val="tx1"/>
        </a:solidFill>
        <a:latin typeface="+mn-lt"/>
        <a:ea typeface="+mn-ea"/>
        <a:cs typeface="+mn-cs"/>
      </a:defRPr>
    </a:lvl7pPr>
    <a:lvl8pPr marL="3200320" algn="l" rtl="0">
      <a:defRPr lang="fr-FR" sz="1200" kern="1200">
        <a:solidFill>
          <a:schemeClr val="tx1"/>
        </a:solidFill>
        <a:latin typeface="+mn-lt"/>
        <a:ea typeface="+mn-ea"/>
        <a:cs typeface="+mn-cs"/>
      </a:defRPr>
    </a:lvl8pPr>
    <a:lvl9pPr marL="3657509"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FE16532C-7DFC-4EC2-AFA5-3731AA0E8AFA}"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FE16532C-7DFC-4EC2-AFA5-3731AA0E8AFA}"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685800"/>
            <a:ext cx="2571750" cy="342900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E16532C-7DFC-4EC2-AFA5-3731AA0E8AFA}" type="slidenum">
              <a:rPr lang="fr-CA" smtClean="0"/>
              <a:pPr/>
              <a:t>12</a:t>
            </a:fld>
            <a:endParaRPr lang="fr-CA"/>
          </a:p>
        </p:txBody>
      </p:sp>
    </p:spTree>
    <p:extLst>
      <p:ext uri="{BB962C8B-B14F-4D97-AF65-F5344CB8AC3E}">
        <p14:creationId xmlns:p14="http://schemas.microsoft.com/office/powerpoint/2010/main" val="261604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685800"/>
            <a:ext cx="2571750" cy="342900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E16532C-7DFC-4EC2-AFA5-3731AA0E8AFA}" type="slidenum">
              <a:rPr lang="fr-CA" smtClean="0"/>
              <a:pPr/>
              <a:t>13</a:t>
            </a:fld>
            <a:endParaRPr lang="fr-CA"/>
          </a:p>
        </p:txBody>
      </p:sp>
    </p:spTree>
    <p:extLst>
      <p:ext uri="{BB962C8B-B14F-4D97-AF65-F5344CB8AC3E}">
        <p14:creationId xmlns:p14="http://schemas.microsoft.com/office/powerpoint/2010/main" val="343422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9825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C22852-A508-4967-A48D-48354254F1AE}" type="datetimeFigureOut">
              <a:rPr lang="fr-FR" smtClean="0">
                <a:solidFill>
                  <a:schemeClr val="tx1"/>
                </a:solidFill>
              </a:rPr>
              <a:pPr/>
              <a:t>16/02/2024</a:t>
            </a:fld>
            <a:endParaRPr lang="fr-FR">
              <a:solidFill>
                <a:schemeClr val="tx1"/>
              </a:solidFill>
            </a:endParaRPr>
          </a:p>
        </p:txBody>
      </p:sp>
      <p:sp>
        <p:nvSpPr>
          <p:cNvPr id="5" name="Footer Placeholder 4"/>
          <p:cNvSpPr>
            <a:spLocks noGrp="1"/>
          </p:cNvSpPr>
          <p:nvPr>
            <p:ph type="ftr" sz="quarter" idx="11"/>
          </p:nvPr>
        </p:nvSpPr>
        <p:spPr/>
        <p:txBody>
          <a:bodyPr/>
          <a:lstStyle/>
          <a:p>
            <a:endParaRPr lang="fr-FR">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fr-FR" smtClean="0">
                <a:solidFill>
                  <a:schemeClr val="tx1"/>
                </a:solidFill>
              </a:rPr>
              <a:pPr/>
              <a:t>‹N°›</a:t>
            </a:fld>
            <a:endParaRPr lang="fr-FR">
              <a:solidFill>
                <a:schemeClr val="tx1"/>
              </a:solidFill>
            </a:endParaRPr>
          </a:p>
        </p:txBody>
      </p:sp>
    </p:spTree>
    <p:extLst>
      <p:ext uri="{BB962C8B-B14F-4D97-AF65-F5344CB8AC3E}">
        <p14:creationId xmlns:p14="http://schemas.microsoft.com/office/powerpoint/2010/main" val="15978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C22852-A508-4967-A48D-48354254F1AE}" type="datetimeFigureOut">
              <a:rPr lang="fr-FR" smtClean="0">
                <a:solidFill>
                  <a:schemeClr val="tx1"/>
                </a:solidFill>
              </a:rPr>
              <a:pPr/>
              <a:t>16/02/2024</a:t>
            </a:fld>
            <a:endParaRPr lang="fr-FR">
              <a:solidFill>
                <a:schemeClr val="tx1"/>
              </a:solidFill>
            </a:endParaRPr>
          </a:p>
        </p:txBody>
      </p:sp>
      <p:sp>
        <p:nvSpPr>
          <p:cNvPr id="5" name="Footer Placeholder 4"/>
          <p:cNvSpPr>
            <a:spLocks noGrp="1"/>
          </p:cNvSpPr>
          <p:nvPr>
            <p:ph type="ftr" sz="quarter" idx="11"/>
          </p:nvPr>
        </p:nvSpPr>
        <p:spPr/>
        <p:txBody>
          <a:bodyPr/>
          <a:lstStyle/>
          <a:p>
            <a:endParaRPr lang="fr-FR">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lang="fr-FR" smtClean="0">
                <a:solidFill>
                  <a:schemeClr val="tx1"/>
                </a:solidFill>
              </a:rPr>
              <a:pPr/>
              <a:t>‹N°›</a:t>
            </a:fld>
            <a:endParaRPr lang="fr-FR">
              <a:solidFill>
                <a:schemeClr val="tx1"/>
              </a:solidFill>
            </a:endParaRPr>
          </a:p>
        </p:txBody>
      </p:sp>
    </p:spTree>
    <p:extLst>
      <p:ext uri="{BB962C8B-B14F-4D97-AF65-F5344CB8AC3E}">
        <p14:creationId xmlns:p14="http://schemas.microsoft.com/office/powerpoint/2010/main" val="31944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306951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148347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414664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17506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339035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8962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298265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C22852-A508-4967-A48D-48354254F1AE}" type="datetimeFigureOut">
              <a:rPr lang="fr-FR" smtClean="0"/>
              <a:pPr/>
              <a:t>16/02/2024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6EAAFC-84C7-4BE1-BC5E-CE208EE20C26}" type="slidenum">
              <a:rPr lang="fr-CA" smtClean="0"/>
              <a:pPr/>
              <a:t>‹N°›</a:t>
            </a:fld>
            <a:endParaRPr lang="fr-CA"/>
          </a:p>
        </p:txBody>
      </p:sp>
    </p:spTree>
    <p:extLst>
      <p:ext uri="{BB962C8B-B14F-4D97-AF65-F5344CB8AC3E}">
        <p14:creationId xmlns:p14="http://schemas.microsoft.com/office/powerpoint/2010/main" val="32004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0C22852-A508-4967-A48D-48354254F1AE}" type="datetimeFigureOut">
              <a:rPr lang="fr-FR" smtClean="0">
                <a:solidFill>
                  <a:schemeClr val="tx1"/>
                </a:solidFill>
              </a:rPr>
              <a:pPr/>
              <a:t>16/02/2024</a:t>
            </a:fld>
            <a:endParaRPr lang="fr-FR">
              <a:solidFill>
                <a:schemeClr val="tx1"/>
              </a:solidFill>
            </a:endParaRP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schemeClr val="tx1"/>
              </a:solidFill>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B6EAAFC-84C7-4BE1-BC5E-CE208EE20C26}" type="slidenum">
              <a:rPr lang="fr-FR" smtClean="0">
                <a:solidFill>
                  <a:schemeClr val="tx1"/>
                </a:solidFill>
              </a:rPr>
              <a:pPr/>
              <a:t>‹N°›</a:t>
            </a:fld>
            <a:endParaRPr lang="fr-FR">
              <a:solidFill>
                <a:schemeClr val="tx1"/>
              </a:solidFill>
            </a:endParaRPr>
          </a:p>
        </p:txBody>
      </p:sp>
    </p:spTree>
    <p:extLst>
      <p:ext uri="{BB962C8B-B14F-4D97-AF65-F5344CB8AC3E}">
        <p14:creationId xmlns:p14="http://schemas.microsoft.com/office/powerpoint/2010/main" val="20082425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25.png"/><Relationship Id="rId7" Type="http://schemas.microsoft.com/office/2007/relationships/hdphoto" Target="../media/hdphoto2.wdp"/><Relationship Id="rId12" Type="http://schemas.openxmlformats.org/officeDocument/2006/relationships/image" Target="../media/image30.png"/><Relationship Id="rId2" Type="http://schemas.openxmlformats.org/officeDocument/2006/relationships/notesSlide" Target="../notesSlides/notesSlide3.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3.wdp"/><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pic>
        <p:nvPicPr>
          <p:cNvPr id="4" name="Image 3" descr="Une image contenant texte, capture d’écran, Dessin animé, dessin humoristique&#10;&#10;Description générée automatiquement">
            <a:extLst>
              <a:ext uri="{FF2B5EF4-FFF2-40B4-BE49-F238E27FC236}">
                <a16:creationId xmlns:a16="http://schemas.microsoft.com/office/drawing/2014/main" id="{77B444C6-5C99-9D10-8323-1C4B51FC2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1" y="0"/>
            <a:ext cx="6966001" cy="9288000"/>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242649" y="4520831"/>
            <a:ext cx="6264697" cy="2049392"/>
          </a:xfrm>
        </p:spPr>
        <p:txBody>
          <a:bodyPr>
            <a:normAutofit/>
          </a:bodyPr>
          <a:lstStyle/>
          <a:p>
            <a:r>
              <a:rPr lang="fr-FR" sz="1801" b="1" dirty="0"/>
              <a:t>Les métiers scientifiques</a:t>
            </a:r>
            <a:br>
              <a:rPr lang="fr-FR" sz="3600" b="1" dirty="0"/>
            </a:br>
            <a:br>
              <a:rPr lang="fr-FR" sz="3600" b="1" dirty="0"/>
            </a:br>
            <a:r>
              <a:rPr lang="fr-FR" sz="2251" b="1" i="1" dirty="0"/>
              <a:t>Fiches d’activité à afficher au TNI</a:t>
            </a:r>
          </a:p>
        </p:txBody>
      </p:sp>
      <p:pic>
        <p:nvPicPr>
          <p:cNvPr id="3" name="Image 2" descr="Une image contenant dessin humoristique, art&#10;&#10;Description générée automatiquement">
            <a:extLst>
              <a:ext uri="{FF2B5EF4-FFF2-40B4-BE49-F238E27FC236}">
                <a16:creationId xmlns:a16="http://schemas.microsoft.com/office/drawing/2014/main" id="{E4608932-BA22-3775-81B5-56E13411C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739" y="-27647"/>
            <a:ext cx="2542252" cy="2542252"/>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AF73B-6BCF-4F22-BE14-7BC4C2E4AFAB}"/>
              </a:ext>
            </a:extLst>
          </p:cNvPr>
          <p:cNvSpPr>
            <a:spLocks noGrp="1"/>
          </p:cNvSpPr>
          <p:nvPr>
            <p:ph type="title"/>
          </p:nvPr>
        </p:nvSpPr>
        <p:spPr>
          <a:ln>
            <a:noFill/>
          </a:ln>
        </p:spPr>
        <p:txBody>
          <a:bodyPr/>
          <a:lstStyle/>
          <a:p>
            <a:r>
              <a:rPr lang="fr-CA" dirty="0"/>
              <a:t>Dans quelle thématique a-t-on utilisé les objets suivants?</a:t>
            </a:r>
          </a:p>
        </p:txBody>
      </p:sp>
      <p:pic>
        <p:nvPicPr>
          <p:cNvPr id="5" name="Image 4">
            <a:extLst>
              <a:ext uri="{FF2B5EF4-FFF2-40B4-BE49-F238E27FC236}">
                <a16:creationId xmlns:a16="http://schemas.microsoft.com/office/drawing/2014/main" id="{08F33D7A-5E46-4786-BDD9-8EDA9A7F9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79" y="5490108"/>
            <a:ext cx="959426" cy="967966"/>
          </a:xfrm>
          <a:prstGeom prst="rect">
            <a:avLst/>
          </a:prstGeom>
        </p:spPr>
      </p:pic>
      <p:pic>
        <p:nvPicPr>
          <p:cNvPr id="7" name="Image 6">
            <a:extLst>
              <a:ext uri="{FF2B5EF4-FFF2-40B4-BE49-F238E27FC236}">
                <a16:creationId xmlns:a16="http://schemas.microsoft.com/office/drawing/2014/main" id="{75CF4C97-9FF5-45A8-A4AF-AFD171025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6042">
            <a:off x="2395055" y="3731180"/>
            <a:ext cx="342948" cy="1010983"/>
          </a:xfrm>
          <a:prstGeom prst="rect">
            <a:avLst/>
          </a:prstGeom>
        </p:spPr>
      </p:pic>
      <p:pic>
        <p:nvPicPr>
          <p:cNvPr id="9" name="Image 8">
            <a:extLst>
              <a:ext uri="{FF2B5EF4-FFF2-40B4-BE49-F238E27FC236}">
                <a16:creationId xmlns:a16="http://schemas.microsoft.com/office/drawing/2014/main" id="{CEFDDDC5-06A9-45A6-866A-867103918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79" y="5004053"/>
            <a:ext cx="940281" cy="1651710"/>
          </a:xfrm>
          <a:prstGeom prst="rect">
            <a:avLst/>
          </a:prstGeom>
        </p:spPr>
      </p:pic>
      <p:pic>
        <p:nvPicPr>
          <p:cNvPr id="11" name="Image 10">
            <a:extLst>
              <a:ext uri="{FF2B5EF4-FFF2-40B4-BE49-F238E27FC236}">
                <a16:creationId xmlns:a16="http://schemas.microsoft.com/office/drawing/2014/main" id="{CB8C70C5-19A9-43BC-B37E-94E1918B26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1022" y="3491883"/>
            <a:ext cx="804716" cy="1057532"/>
          </a:xfrm>
          <a:prstGeom prst="rect">
            <a:avLst/>
          </a:prstGeom>
        </p:spPr>
      </p:pic>
      <p:pic>
        <p:nvPicPr>
          <p:cNvPr id="13" name="Image 12">
            <a:extLst>
              <a:ext uri="{FF2B5EF4-FFF2-40B4-BE49-F238E27FC236}">
                <a16:creationId xmlns:a16="http://schemas.microsoft.com/office/drawing/2014/main" id="{7862D928-7AA0-418A-9668-C8D9857619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6803" y="5868151"/>
            <a:ext cx="1266907" cy="635433"/>
          </a:xfrm>
          <a:prstGeom prst="rect">
            <a:avLst/>
          </a:prstGeom>
        </p:spPr>
      </p:pic>
      <p:pic>
        <p:nvPicPr>
          <p:cNvPr id="17" name="Image 16">
            <a:extLst>
              <a:ext uri="{FF2B5EF4-FFF2-40B4-BE49-F238E27FC236}">
                <a16:creationId xmlns:a16="http://schemas.microsoft.com/office/drawing/2014/main" id="{70231CD7-597D-4370-BEFC-F35EA636DD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695" y="3491882"/>
            <a:ext cx="750544" cy="1149483"/>
          </a:xfrm>
          <a:prstGeom prst="rect">
            <a:avLst/>
          </a:prstGeom>
        </p:spPr>
      </p:pic>
      <p:pic>
        <p:nvPicPr>
          <p:cNvPr id="19" name="Image 18">
            <a:extLst>
              <a:ext uri="{FF2B5EF4-FFF2-40B4-BE49-F238E27FC236}">
                <a16:creationId xmlns:a16="http://schemas.microsoft.com/office/drawing/2014/main" id="{5C37C2BF-409C-4897-A575-A054114F68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6984" y="5328086"/>
            <a:ext cx="1212764" cy="1212764"/>
          </a:xfrm>
          <a:prstGeom prst="rect">
            <a:avLst/>
          </a:prstGeom>
        </p:spPr>
      </p:pic>
      <p:pic>
        <p:nvPicPr>
          <p:cNvPr id="21" name="Image 20">
            <a:extLst>
              <a:ext uri="{FF2B5EF4-FFF2-40B4-BE49-F238E27FC236}">
                <a16:creationId xmlns:a16="http://schemas.microsoft.com/office/drawing/2014/main" id="{CAB92BDA-4370-4191-A02A-6BEDB0D86D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1199" y="3275861"/>
            <a:ext cx="1142432" cy="1651710"/>
          </a:xfrm>
          <a:prstGeom prst="rect">
            <a:avLst/>
          </a:prstGeom>
        </p:spPr>
      </p:pic>
    </p:spTree>
    <p:extLst>
      <p:ext uri="{BB962C8B-B14F-4D97-AF65-F5344CB8AC3E}">
        <p14:creationId xmlns:p14="http://schemas.microsoft.com/office/powerpoint/2010/main" val="349817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87045" y="2000255"/>
            <a:ext cx="5454606" cy="4750023"/>
          </a:xfrm>
        </p:spPr>
        <p:txBody>
          <a:bodyPr>
            <a:normAutofit/>
          </a:bodyPr>
          <a:lstStyle/>
          <a:p>
            <a:r>
              <a:rPr lang="fr-CA" sz="2100" dirty="0"/>
              <a:t>Voici différents métiers.</a:t>
            </a:r>
            <a:br>
              <a:rPr lang="fr-CA" sz="2100" dirty="0"/>
            </a:br>
            <a:br>
              <a:rPr lang="fr-CA" sz="2100" dirty="0"/>
            </a:br>
            <a:br>
              <a:rPr lang="fr-CA" sz="2100" dirty="0"/>
            </a:br>
            <a:br>
              <a:rPr lang="fr-CA" sz="2100" dirty="0"/>
            </a:br>
            <a:br>
              <a:rPr lang="fr-CA" sz="2100" dirty="0"/>
            </a:br>
            <a:br>
              <a:rPr lang="fr-CA" sz="2100" dirty="0"/>
            </a:br>
            <a:br>
              <a:rPr lang="fr-CA" sz="2100" dirty="0"/>
            </a:br>
            <a:br>
              <a:rPr lang="fr-CA" sz="2100" dirty="0"/>
            </a:br>
            <a:br>
              <a:rPr lang="fr-CA" sz="2100" dirty="0"/>
            </a:br>
            <a:br>
              <a:rPr lang="fr-CA" sz="2100" dirty="0"/>
            </a:br>
            <a:br>
              <a:rPr lang="fr-CA" sz="2100" dirty="0"/>
            </a:br>
            <a:br>
              <a:rPr lang="fr-CA" sz="2100" dirty="0"/>
            </a:br>
            <a:br>
              <a:rPr lang="fr-CA" sz="2100" dirty="0"/>
            </a:br>
            <a:br>
              <a:rPr lang="fr-CA" sz="2100" dirty="0"/>
            </a:br>
            <a:endParaRPr lang="fr-CA" sz="2100" dirty="0"/>
          </a:p>
        </p:txBody>
      </p:sp>
      <p:grpSp>
        <p:nvGrpSpPr>
          <p:cNvPr id="2" name="Groupe 3">
            <a:extLst>
              <a:ext uri="{FF2B5EF4-FFF2-40B4-BE49-F238E27FC236}">
                <a16:creationId xmlns:a16="http://schemas.microsoft.com/office/drawing/2014/main" id="{574623D0-A6E6-4D57-90BB-06EB0922E415}"/>
              </a:ext>
            </a:extLst>
          </p:cNvPr>
          <p:cNvGrpSpPr/>
          <p:nvPr/>
        </p:nvGrpSpPr>
        <p:grpSpPr>
          <a:xfrm>
            <a:off x="674697" y="2818159"/>
            <a:ext cx="1033204" cy="1171518"/>
            <a:chOff x="-158403" y="0"/>
            <a:chExt cx="1377603" cy="1562022"/>
          </a:xfrm>
        </p:grpSpPr>
        <p:pic>
          <p:nvPicPr>
            <p:cNvPr id="33" name="Image 32">
              <a:extLst>
                <a:ext uri="{FF2B5EF4-FFF2-40B4-BE49-F238E27FC236}">
                  <a16:creationId xmlns:a16="http://schemas.microsoft.com/office/drawing/2014/main" id="{87EE4542-E642-405B-BF2A-848E1A6EC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88695" cy="1219200"/>
            </a:xfrm>
            <a:prstGeom prst="rect">
              <a:avLst/>
            </a:prstGeom>
          </p:spPr>
        </p:pic>
        <p:sp>
          <p:nvSpPr>
            <p:cNvPr id="34" name="Zone de texte 2">
              <a:extLst>
                <a:ext uri="{FF2B5EF4-FFF2-40B4-BE49-F238E27FC236}">
                  <a16:creationId xmlns:a16="http://schemas.microsoft.com/office/drawing/2014/main" id="{1468D0CA-8A16-4E47-B546-4BEC0B16EF90}"/>
                </a:ext>
              </a:extLst>
            </p:cNvPr>
            <p:cNvSpPr txBox="1">
              <a:spLocks noChangeArrowheads="1"/>
            </p:cNvSpPr>
            <p:nvPr/>
          </p:nvSpPr>
          <p:spPr bwMode="auto">
            <a:xfrm>
              <a:off x="-158403" y="1247775"/>
              <a:ext cx="1377603" cy="314247"/>
            </a:xfrm>
            <a:prstGeom prst="rect">
              <a:avLst/>
            </a:prstGeom>
            <a:noFill/>
            <a:ln w="9525">
              <a:noFill/>
              <a:miter lim="800000"/>
              <a:headEnd/>
              <a:tailEnd/>
            </a:ln>
          </p:spPr>
          <p:txBody>
            <a:bodyPr rot="0" vert="horz" wrap="square" lIns="68580" tIns="34292" rIns="68580" bIns="34292" anchor="t" anchorCtr="0">
              <a:noAutofit/>
            </a:bodyPr>
            <a:lstStyle/>
            <a:p>
              <a:pPr>
                <a:lnSpc>
                  <a:spcPct val="107000"/>
                </a:lnSpc>
                <a:spcAft>
                  <a:spcPts val="601"/>
                </a:spcAft>
              </a:pPr>
              <a:r>
                <a:rPr lang="fr-CA" sz="1125" dirty="0">
                  <a:latin typeface="Calibri" panose="020F0502020204030204" pitchFamily="34" charset="0"/>
                  <a:ea typeface="Calibri" panose="020F0502020204030204" pitchFamily="34" charset="0"/>
                  <a:cs typeface="Times New Roman" panose="02020603050405020304" pitchFamily="18" charset="0"/>
                </a:rPr>
                <a:t>Menuisier ou menuisière</a:t>
              </a:r>
            </a:p>
          </p:txBody>
        </p:sp>
      </p:grpSp>
      <p:grpSp>
        <p:nvGrpSpPr>
          <p:cNvPr id="3" name="Groupe 4">
            <a:extLst>
              <a:ext uri="{FF2B5EF4-FFF2-40B4-BE49-F238E27FC236}">
                <a16:creationId xmlns:a16="http://schemas.microsoft.com/office/drawing/2014/main" id="{E2871A05-E35E-45AE-A85C-2104FB6AAE69}"/>
              </a:ext>
            </a:extLst>
          </p:cNvPr>
          <p:cNvGrpSpPr/>
          <p:nvPr/>
        </p:nvGrpSpPr>
        <p:grpSpPr>
          <a:xfrm>
            <a:off x="2076550" y="2537075"/>
            <a:ext cx="1774976" cy="1250156"/>
            <a:chOff x="-503196" y="0"/>
            <a:chExt cx="2366635" cy="1666875"/>
          </a:xfrm>
        </p:grpSpPr>
        <p:pic>
          <p:nvPicPr>
            <p:cNvPr id="30" name="Image 29">
              <a:extLst>
                <a:ext uri="{FF2B5EF4-FFF2-40B4-BE49-F238E27FC236}">
                  <a16:creationId xmlns:a16="http://schemas.microsoft.com/office/drawing/2014/main" id="{6F9711E8-E596-4080-B90F-A6953EDDB6B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981" b="88889" l="9962" r="88889">
                          <a14:foregroundMark x1="52107" y1="13793" x2="52107" y2="18391"/>
                          <a14:foregroundMark x1="54023" y1="18391" x2="46360" y2="11111"/>
                          <a14:foregroundMark x1="52107" y1="6897" x2="52107" y2="6897"/>
                          <a14:foregroundMark x1="50958" y1="6130" x2="50958" y2="6130"/>
                          <a14:foregroundMark x1="50575" y1="5747" x2="49425" y2="4981"/>
                        </a14:backgroundRemoval>
                      </a14:imgEffect>
                    </a14:imgLayer>
                  </a14:imgProps>
                </a:ext>
                <a:ext uri="{28A0092B-C50C-407E-A947-70E740481C1C}">
                  <a14:useLocalDpi xmlns:a14="http://schemas.microsoft.com/office/drawing/2010/main" val="0"/>
                </a:ext>
              </a:extLst>
            </a:blip>
            <a:stretch>
              <a:fillRect/>
            </a:stretch>
          </p:blipFill>
          <p:spPr>
            <a:xfrm>
              <a:off x="342900" y="0"/>
              <a:ext cx="1085850" cy="1085850"/>
            </a:xfrm>
            <a:prstGeom prst="rect">
              <a:avLst/>
            </a:prstGeom>
          </p:spPr>
        </p:pic>
        <p:pic>
          <p:nvPicPr>
            <p:cNvPr id="31" name="Image 30">
              <a:extLst>
                <a:ext uri="{FF2B5EF4-FFF2-40B4-BE49-F238E27FC236}">
                  <a16:creationId xmlns:a16="http://schemas.microsoft.com/office/drawing/2014/main" id="{8F581075-DA0E-40F0-92DD-B3841C7CDF8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091" b="88112" l="4331" r="96850">
                          <a14:foregroundMark x1="8661" y1="35664" x2="5118" y2="35664"/>
                          <a14:foregroundMark x1="72835" y1="38462" x2="95669" y2="35664"/>
                          <a14:foregroundMark x1="72835" y1="58042" x2="96850" y2="66434"/>
                          <a14:foregroundMark x1="94488" y1="27972" x2="83858" y2="29371"/>
                          <a14:foregroundMark x1="91732" y1="60140" x2="80315" y2="76224"/>
                          <a14:foregroundMark x1="76378" y1="76224" x2="84252" y2="88112"/>
                          <a14:foregroundMark x1="93307" y1="62238" x2="88976" y2="72727"/>
                          <a14:foregroundMark x1="61417" y1="32168" x2="62205" y2="49650"/>
                          <a14:foregroundMark x1="64567" y1="47552" x2="58661" y2="51748"/>
                        </a14:backgroundRemoval>
                      </a14:imgEffect>
                    </a14:imgLayer>
                  </a14:imgProps>
                </a:ext>
                <a:ext uri="{28A0092B-C50C-407E-A947-70E740481C1C}">
                  <a14:useLocalDpi xmlns:a14="http://schemas.microsoft.com/office/drawing/2010/main" val="0"/>
                </a:ext>
              </a:extLst>
            </a:blip>
            <a:stretch>
              <a:fillRect/>
            </a:stretch>
          </p:blipFill>
          <p:spPr>
            <a:xfrm>
              <a:off x="0" y="638175"/>
              <a:ext cx="1056005" cy="593725"/>
            </a:xfrm>
            <a:prstGeom prst="rect">
              <a:avLst/>
            </a:prstGeom>
          </p:spPr>
        </p:pic>
        <p:sp>
          <p:nvSpPr>
            <p:cNvPr id="32" name="Zone de texte 2">
              <a:extLst>
                <a:ext uri="{FF2B5EF4-FFF2-40B4-BE49-F238E27FC236}">
                  <a16:creationId xmlns:a16="http://schemas.microsoft.com/office/drawing/2014/main" id="{AA98CD28-1493-434D-97B6-F22F90045EB7}"/>
                </a:ext>
              </a:extLst>
            </p:cNvPr>
            <p:cNvSpPr txBox="1">
              <a:spLocks noChangeArrowheads="1"/>
            </p:cNvSpPr>
            <p:nvPr/>
          </p:nvSpPr>
          <p:spPr bwMode="auto">
            <a:xfrm>
              <a:off x="-503196" y="1200150"/>
              <a:ext cx="2366635" cy="466725"/>
            </a:xfrm>
            <a:prstGeom prst="rect">
              <a:avLst/>
            </a:prstGeom>
            <a:noFill/>
            <a:ln w="9525">
              <a:noFill/>
              <a:miter lim="800000"/>
              <a:headEnd/>
              <a:tailEnd/>
            </a:ln>
          </p:spPr>
          <p:txBody>
            <a:bodyPr rot="0" vert="horz" wrap="square" lIns="68580" tIns="34292" rIns="68580" bIns="34292" anchor="t" anchorCtr="0">
              <a:noAutofit/>
            </a:bodyPr>
            <a:lstStyle/>
            <a:p>
              <a:pPr algn="ctr">
                <a:lnSpc>
                  <a:spcPct val="107000"/>
                </a:lnSpc>
                <a:spcAft>
                  <a:spcPts val="601"/>
                </a:spcAft>
              </a:pPr>
              <a:r>
                <a:rPr lang="en-CA" sz="1125" dirty="0" err="1">
                  <a:latin typeface="Calibri" panose="020F0502020204030204" pitchFamily="34" charset="0"/>
                  <a:ea typeface="Calibri" panose="020F0502020204030204" pitchFamily="34" charset="0"/>
                  <a:cs typeface="Times New Roman" panose="02020603050405020304" pitchFamily="18" charset="0"/>
                </a:rPr>
                <a:t>Ingénieur</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ou</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ingénieure</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en</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robotique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e 5">
            <a:extLst>
              <a:ext uri="{FF2B5EF4-FFF2-40B4-BE49-F238E27FC236}">
                <a16:creationId xmlns:a16="http://schemas.microsoft.com/office/drawing/2014/main" id="{40D39A65-A521-46FA-8F30-BA37FC9A092F}"/>
              </a:ext>
            </a:extLst>
          </p:cNvPr>
          <p:cNvGrpSpPr/>
          <p:nvPr/>
        </p:nvGrpSpPr>
        <p:grpSpPr>
          <a:xfrm>
            <a:off x="3989059" y="2387848"/>
            <a:ext cx="1552594" cy="1660148"/>
            <a:chOff x="-72896" y="6830"/>
            <a:chExt cx="2070124" cy="2213528"/>
          </a:xfrm>
        </p:grpSpPr>
        <p:sp>
          <p:nvSpPr>
            <p:cNvPr id="28" name="Zone de texte 2">
              <a:extLst>
                <a:ext uri="{FF2B5EF4-FFF2-40B4-BE49-F238E27FC236}">
                  <a16:creationId xmlns:a16="http://schemas.microsoft.com/office/drawing/2014/main" id="{BD393835-7D64-40F4-881A-C074F2D25A76}"/>
                </a:ext>
              </a:extLst>
            </p:cNvPr>
            <p:cNvSpPr txBox="1">
              <a:spLocks noChangeArrowheads="1"/>
            </p:cNvSpPr>
            <p:nvPr/>
          </p:nvSpPr>
          <p:spPr bwMode="auto">
            <a:xfrm>
              <a:off x="-72896" y="1715533"/>
              <a:ext cx="2070124" cy="504825"/>
            </a:xfrm>
            <a:prstGeom prst="rect">
              <a:avLst/>
            </a:prstGeom>
            <a:noFill/>
            <a:ln w="9525">
              <a:noFill/>
              <a:miter lim="800000"/>
              <a:headEnd/>
              <a:tailEnd/>
            </a:ln>
          </p:spPr>
          <p:txBody>
            <a:bodyPr rot="0" vert="horz" wrap="square" lIns="68580" tIns="34292" rIns="68580" bIns="34292" anchor="t" anchorCtr="0">
              <a:noAutofit/>
            </a:bodyPr>
            <a:lstStyle/>
            <a:p>
              <a:pPr algn="ctr">
                <a:lnSpc>
                  <a:spcPct val="107000"/>
                </a:lnSpc>
                <a:spcAft>
                  <a:spcPts val="601"/>
                </a:spcAft>
              </a:pPr>
              <a:r>
                <a:rPr lang="en-CA" sz="1125" dirty="0" err="1">
                  <a:latin typeface="Calibri" panose="020F0502020204030204" pitchFamily="34" charset="0"/>
                  <a:ea typeface="Calibri" panose="020F0502020204030204" pitchFamily="34" charset="0"/>
                  <a:cs typeface="Times New Roman" panose="02020603050405020304" pitchFamily="18" charset="0"/>
                </a:rPr>
                <a:t>Conducteur</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ou</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conductrice</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d’autobus</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9" name="Image 28">
              <a:extLst>
                <a:ext uri="{FF2B5EF4-FFF2-40B4-BE49-F238E27FC236}">
                  <a16:creationId xmlns:a16="http://schemas.microsoft.com/office/drawing/2014/main" id="{7F28EAD5-B6B2-4320-BD83-B0965EA5A699}"/>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683" l="3704" r="91534">
                          <a14:foregroundMark x1="24603" y1="63492" x2="12698" y2="78042"/>
                          <a14:foregroundMark x1="3968" y1="73545" x2="16667" y2="69048"/>
                          <a14:foregroundMark x1="91005" y1="65079" x2="91534" y2="82540"/>
                          <a14:foregroundMark x1="70899" y1="87566" x2="70899" y2="87566"/>
                        </a14:backgroundRemoval>
                      </a14:imgEffect>
                    </a14:imgLayer>
                  </a14:imgProps>
                </a:ext>
                <a:ext uri="{28A0092B-C50C-407E-A947-70E740481C1C}">
                  <a14:useLocalDpi xmlns:a14="http://schemas.microsoft.com/office/drawing/2010/main" val="0"/>
                </a:ext>
              </a:extLst>
            </a:blip>
            <a:stretch>
              <a:fillRect/>
            </a:stretch>
          </p:blipFill>
          <p:spPr>
            <a:xfrm>
              <a:off x="314792" y="6830"/>
              <a:ext cx="1571625" cy="1571625"/>
            </a:xfrm>
            <a:prstGeom prst="rect">
              <a:avLst/>
            </a:prstGeom>
          </p:spPr>
        </p:pic>
      </p:grpSp>
      <p:grpSp>
        <p:nvGrpSpPr>
          <p:cNvPr id="5" name="Groupe 7">
            <a:extLst>
              <a:ext uri="{FF2B5EF4-FFF2-40B4-BE49-F238E27FC236}">
                <a16:creationId xmlns:a16="http://schemas.microsoft.com/office/drawing/2014/main" id="{E0BF6F5D-9449-4C0D-8742-1FAEAFDC83E1}"/>
              </a:ext>
            </a:extLst>
          </p:cNvPr>
          <p:cNvGrpSpPr/>
          <p:nvPr/>
        </p:nvGrpSpPr>
        <p:grpSpPr>
          <a:xfrm>
            <a:off x="1550649" y="4192706"/>
            <a:ext cx="1085849" cy="1189198"/>
            <a:chOff x="-152784" y="0"/>
            <a:chExt cx="1447799" cy="1586146"/>
          </a:xfrm>
        </p:grpSpPr>
        <p:sp>
          <p:nvSpPr>
            <p:cNvPr id="26" name="Zone de texte 2">
              <a:extLst>
                <a:ext uri="{FF2B5EF4-FFF2-40B4-BE49-F238E27FC236}">
                  <a16:creationId xmlns:a16="http://schemas.microsoft.com/office/drawing/2014/main" id="{FF1FEDBF-0F42-40AD-9F77-22A27DEEA5DC}"/>
                </a:ext>
              </a:extLst>
            </p:cNvPr>
            <p:cNvSpPr txBox="1">
              <a:spLocks noChangeArrowheads="1"/>
            </p:cNvSpPr>
            <p:nvPr/>
          </p:nvSpPr>
          <p:spPr bwMode="auto">
            <a:xfrm>
              <a:off x="-152784" y="1187355"/>
              <a:ext cx="1447799" cy="398791"/>
            </a:xfrm>
            <a:prstGeom prst="rect">
              <a:avLst/>
            </a:prstGeom>
            <a:noFill/>
            <a:ln w="9525">
              <a:noFill/>
              <a:miter lim="800000"/>
              <a:headEnd/>
              <a:tailEnd/>
            </a:ln>
          </p:spPr>
          <p:txBody>
            <a:bodyPr rot="0" vert="horz" wrap="square" lIns="68580" tIns="34292" rIns="68580" bIns="34292" anchor="t" anchorCtr="0">
              <a:noAutofit/>
            </a:bodyPr>
            <a:lstStyle/>
            <a:p>
              <a:pPr>
                <a:lnSpc>
                  <a:spcPct val="107000"/>
                </a:lnSpc>
                <a:spcAft>
                  <a:spcPts val="601"/>
                </a:spcAft>
              </a:pPr>
              <a:r>
                <a:rPr lang="en-CA" sz="1125">
                  <a:latin typeface="Calibri" panose="020F0502020204030204" pitchFamily="34" charset="0"/>
                  <a:ea typeface="Calibri" panose="020F0502020204030204" pitchFamily="34" charset="0"/>
                  <a:cs typeface="Times New Roman" panose="02020603050405020304" pitchFamily="18" charset="0"/>
                </a:rPr>
                <a:t>Pharmacologue</a:t>
              </a:r>
              <a:endParaRPr lang="fr-CA" sz="1125">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 26">
              <a:extLst>
                <a:ext uri="{FF2B5EF4-FFF2-40B4-BE49-F238E27FC236}">
                  <a16:creationId xmlns:a16="http://schemas.microsoft.com/office/drawing/2014/main" id="{FB0F8A80-30AA-4C9D-B133-BAEA8E2DF1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830" y="0"/>
              <a:ext cx="944880" cy="1114425"/>
            </a:xfrm>
            <a:prstGeom prst="rect">
              <a:avLst/>
            </a:prstGeom>
          </p:spPr>
        </p:pic>
      </p:grpSp>
      <p:grpSp>
        <p:nvGrpSpPr>
          <p:cNvPr id="6" name="Groupe 9">
            <a:extLst>
              <a:ext uri="{FF2B5EF4-FFF2-40B4-BE49-F238E27FC236}">
                <a16:creationId xmlns:a16="http://schemas.microsoft.com/office/drawing/2014/main" id="{3588E4B5-1D26-4E9B-ABE8-660616477A0C}"/>
              </a:ext>
            </a:extLst>
          </p:cNvPr>
          <p:cNvGrpSpPr/>
          <p:nvPr/>
        </p:nvGrpSpPr>
        <p:grpSpPr>
          <a:xfrm>
            <a:off x="2507219" y="4634857"/>
            <a:ext cx="1858996" cy="1487099"/>
            <a:chOff x="-713859" y="17452"/>
            <a:chExt cx="2478658" cy="1982941"/>
          </a:xfrm>
        </p:grpSpPr>
        <p:pic>
          <p:nvPicPr>
            <p:cNvPr id="22" name="Image 21">
              <a:extLst>
                <a:ext uri="{FF2B5EF4-FFF2-40B4-BE49-F238E27FC236}">
                  <a16:creationId xmlns:a16="http://schemas.microsoft.com/office/drawing/2014/main" id="{BF29F6DA-687E-44E8-BCAA-7D6519C831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4887" y="17452"/>
              <a:ext cx="654050" cy="1257300"/>
            </a:xfrm>
            <a:prstGeom prst="rect">
              <a:avLst/>
            </a:prstGeom>
          </p:spPr>
        </p:pic>
        <p:sp>
          <p:nvSpPr>
            <p:cNvPr id="23" name="Zone de texte 2">
              <a:extLst>
                <a:ext uri="{FF2B5EF4-FFF2-40B4-BE49-F238E27FC236}">
                  <a16:creationId xmlns:a16="http://schemas.microsoft.com/office/drawing/2014/main" id="{9D142AAC-E114-4A5E-A5AD-20ADEF857095}"/>
                </a:ext>
              </a:extLst>
            </p:cNvPr>
            <p:cNvSpPr txBox="1">
              <a:spLocks noChangeArrowheads="1"/>
            </p:cNvSpPr>
            <p:nvPr/>
          </p:nvSpPr>
          <p:spPr bwMode="auto">
            <a:xfrm>
              <a:off x="-713859" y="1419442"/>
              <a:ext cx="2478658" cy="580951"/>
            </a:xfrm>
            <a:prstGeom prst="rect">
              <a:avLst/>
            </a:prstGeom>
            <a:noFill/>
            <a:ln w="9525">
              <a:noFill/>
              <a:miter lim="800000"/>
              <a:headEnd/>
              <a:tailEnd/>
            </a:ln>
          </p:spPr>
          <p:txBody>
            <a:bodyPr rot="0" vert="horz" wrap="square" lIns="68580" tIns="34292" rIns="68580" bIns="34292" anchor="t" anchorCtr="0">
              <a:noAutofit/>
            </a:bodyPr>
            <a:lstStyle/>
            <a:p>
              <a:pPr algn="ctr">
                <a:lnSpc>
                  <a:spcPct val="107000"/>
                </a:lnSpc>
                <a:spcAft>
                  <a:spcPts val="601"/>
                </a:spcAft>
              </a:pPr>
              <a:r>
                <a:rPr lang="en-CA" sz="1125" dirty="0" err="1">
                  <a:latin typeface="Calibri" panose="020F0502020204030204" pitchFamily="34" charset="0"/>
                  <a:ea typeface="Calibri" panose="020F0502020204030204" pitchFamily="34" charset="0"/>
                  <a:cs typeface="Times New Roman" panose="02020603050405020304" pitchFamily="18" charset="0"/>
                </a:rPr>
                <a:t>Technicien</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ou</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technicienne</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en</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minéralogie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e 11">
            <a:extLst>
              <a:ext uri="{FF2B5EF4-FFF2-40B4-BE49-F238E27FC236}">
                <a16:creationId xmlns:a16="http://schemas.microsoft.com/office/drawing/2014/main" id="{01ECC88D-048E-483F-8BB7-51868AAEA1C0}"/>
              </a:ext>
            </a:extLst>
          </p:cNvPr>
          <p:cNvGrpSpPr/>
          <p:nvPr/>
        </p:nvGrpSpPr>
        <p:grpSpPr>
          <a:xfrm>
            <a:off x="4239095" y="5349057"/>
            <a:ext cx="1620180" cy="1592103"/>
            <a:chOff x="-565822" y="0"/>
            <a:chExt cx="2160703" cy="2123222"/>
          </a:xfrm>
        </p:grpSpPr>
        <p:pic>
          <p:nvPicPr>
            <p:cNvPr id="19" name="Image 18">
              <a:extLst>
                <a:ext uri="{FF2B5EF4-FFF2-40B4-BE49-F238E27FC236}">
                  <a16:creationId xmlns:a16="http://schemas.microsoft.com/office/drawing/2014/main" id="{56148508-550B-456C-8010-95E3763B844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943" y="0"/>
              <a:ext cx="1371600" cy="619125"/>
            </a:xfrm>
            <a:prstGeom prst="rect">
              <a:avLst/>
            </a:prstGeom>
          </p:spPr>
        </p:pic>
        <p:pic>
          <p:nvPicPr>
            <p:cNvPr id="20" name="Image 19">
              <a:extLst>
                <a:ext uri="{FF2B5EF4-FFF2-40B4-BE49-F238E27FC236}">
                  <a16:creationId xmlns:a16="http://schemas.microsoft.com/office/drawing/2014/main" id="{F2A77C98-F25D-4EE8-8389-AA0BFBA3E0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295" y="245660"/>
              <a:ext cx="582295" cy="1047750"/>
            </a:xfrm>
            <a:prstGeom prst="rect">
              <a:avLst/>
            </a:prstGeom>
          </p:spPr>
        </p:pic>
        <p:sp>
          <p:nvSpPr>
            <p:cNvPr id="21" name="Zone de texte 2">
              <a:extLst>
                <a:ext uri="{FF2B5EF4-FFF2-40B4-BE49-F238E27FC236}">
                  <a16:creationId xmlns:a16="http://schemas.microsoft.com/office/drawing/2014/main" id="{B1B7EFCD-AA0E-4D81-A99D-770F36305CA1}"/>
                </a:ext>
              </a:extLst>
            </p:cNvPr>
            <p:cNvSpPr txBox="1">
              <a:spLocks noChangeArrowheads="1"/>
            </p:cNvSpPr>
            <p:nvPr/>
          </p:nvSpPr>
          <p:spPr bwMode="auto">
            <a:xfrm>
              <a:off x="-565822" y="1542197"/>
              <a:ext cx="2160703" cy="581025"/>
            </a:xfrm>
            <a:prstGeom prst="rect">
              <a:avLst/>
            </a:prstGeom>
            <a:noFill/>
            <a:ln w="9525">
              <a:noFill/>
              <a:miter lim="800000"/>
              <a:headEnd/>
              <a:tailEnd/>
            </a:ln>
          </p:spPr>
          <p:txBody>
            <a:bodyPr rot="0" vert="horz" wrap="square" lIns="68580" tIns="34292" rIns="68580" bIns="34292" anchor="t" anchorCtr="0">
              <a:noAutofit/>
            </a:bodyPr>
            <a:lstStyle/>
            <a:p>
              <a:pPr algn="ctr">
                <a:lnSpc>
                  <a:spcPct val="107000"/>
                </a:lnSpc>
                <a:spcAft>
                  <a:spcPts val="601"/>
                </a:spcAft>
              </a:pPr>
              <a:r>
                <a:rPr lang="en-CA" sz="1125" dirty="0" err="1">
                  <a:latin typeface="Calibri" panose="020F0502020204030204" pitchFamily="34" charset="0"/>
                  <a:ea typeface="Calibri" panose="020F0502020204030204" pitchFamily="34" charset="0"/>
                  <a:cs typeface="Times New Roman" panose="02020603050405020304" pitchFamily="18" charset="0"/>
                </a:rPr>
                <a:t>Ingénieur</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ou</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ingénieure</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en</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aéronautique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e 12">
            <a:extLst>
              <a:ext uri="{FF2B5EF4-FFF2-40B4-BE49-F238E27FC236}">
                <a16:creationId xmlns:a16="http://schemas.microsoft.com/office/drawing/2014/main" id="{7846CE87-D7AF-4F08-AD4F-F7803418258D}"/>
              </a:ext>
            </a:extLst>
          </p:cNvPr>
          <p:cNvGrpSpPr/>
          <p:nvPr/>
        </p:nvGrpSpPr>
        <p:grpSpPr>
          <a:xfrm>
            <a:off x="577347" y="5308843"/>
            <a:ext cx="892969" cy="1469230"/>
            <a:chOff x="0" y="0"/>
            <a:chExt cx="1190625" cy="1959448"/>
          </a:xfrm>
        </p:grpSpPr>
        <p:pic>
          <p:nvPicPr>
            <p:cNvPr id="17" name="Image 16">
              <a:extLst>
                <a:ext uri="{FF2B5EF4-FFF2-40B4-BE49-F238E27FC236}">
                  <a16:creationId xmlns:a16="http://schemas.microsoft.com/office/drawing/2014/main" id="{034F30F5-9C6D-473A-A8BF-ECA5163BA4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2955" y="0"/>
              <a:ext cx="779780" cy="1171575"/>
            </a:xfrm>
            <a:prstGeom prst="rect">
              <a:avLst/>
            </a:prstGeom>
          </p:spPr>
        </p:pic>
        <p:sp>
          <p:nvSpPr>
            <p:cNvPr id="18" name="Zone de texte 2">
              <a:extLst>
                <a:ext uri="{FF2B5EF4-FFF2-40B4-BE49-F238E27FC236}">
                  <a16:creationId xmlns:a16="http://schemas.microsoft.com/office/drawing/2014/main" id="{0D912350-8F06-4FA3-B850-062847ED3649}"/>
                </a:ext>
              </a:extLst>
            </p:cNvPr>
            <p:cNvSpPr txBox="1">
              <a:spLocks noChangeArrowheads="1"/>
            </p:cNvSpPr>
            <p:nvPr/>
          </p:nvSpPr>
          <p:spPr bwMode="auto">
            <a:xfrm>
              <a:off x="0" y="1378423"/>
              <a:ext cx="1190625" cy="581025"/>
            </a:xfrm>
            <a:prstGeom prst="rect">
              <a:avLst/>
            </a:prstGeom>
            <a:noFill/>
            <a:ln w="9525">
              <a:noFill/>
              <a:miter lim="800000"/>
              <a:headEnd/>
              <a:tailEnd/>
            </a:ln>
          </p:spPr>
          <p:txBody>
            <a:bodyPr rot="0" vert="horz" wrap="square" lIns="68580" tIns="34292" rIns="68580" bIns="34292" anchor="t" anchorCtr="0">
              <a:noAutofit/>
            </a:bodyPr>
            <a:lstStyle/>
            <a:p>
              <a:pPr algn="ctr">
                <a:lnSpc>
                  <a:spcPct val="107000"/>
                </a:lnSpc>
                <a:spcAft>
                  <a:spcPts val="601"/>
                </a:spcAft>
              </a:pPr>
              <a:r>
                <a:rPr lang="en-CA" sz="1125">
                  <a:latin typeface="Calibri" panose="020F0502020204030204" pitchFamily="34" charset="0"/>
                  <a:ea typeface="Calibri" panose="020F0502020204030204" pitchFamily="34" charset="0"/>
                  <a:cs typeface="Times New Roman" panose="02020603050405020304" pitchFamily="18" charset="0"/>
                </a:rPr>
                <a:t>Chimiste</a:t>
              </a:r>
              <a:endParaRPr lang="fr-CA" sz="1125">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e 13">
            <a:extLst>
              <a:ext uri="{FF2B5EF4-FFF2-40B4-BE49-F238E27FC236}">
                <a16:creationId xmlns:a16="http://schemas.microsoft.com/office/drawing/2014/main" id="{EC9822BC-5C29-49C9-8B3A-221F9FD2E57D}"/>
              </a:ext>
            </a:extLst>
          </p:cNvPr>
          <p:cNvGrpSpPr/>
          <p:nvPr/>
        </p:nvGrpSpPr>
        <p:grpSpPr>
          <a:xfrm>
            <a:off x="5368218" y="3858684"/>
            <a:ext cx="1085851" cy="1291591"/>
            <a:chOff x="0" y="0"/>
            <a:chExt cx="1447800" cy="1722603"/>
          </a:xfrm>
        </p:grpSpPr>
        <p:sp>
          <p:nvSpPr>
            <p:cNvPr id="15" name="Zone de texte 2">
              <a:extLst>
                <a:ext uri="{FF2B5EF4-FFF2-40B4-BE49-F238E27FC236}">
                  <a16:creationId xmlns:a16="http://schemas.microsoft.com/office/drawing/2014/main" id="{5763336A-AED4-446E-AA7F-EE87DAC3A940}"/>
                </a:ext>
              </a:extLst>
            </p:cNvPr>
            <p:cNvSpPr txBox="1">
              <a:spLocks noChangeArrowheads="1"/>
            </p:cNvSpPr>
            <p:nvPr/>
          </p:nvSpPr>
          <p:spPr bwMode="auto">
            <a:xfrm>
              <a:off x="0" y="1351128"/>
              <a:ext cx="1447800" cy="371475"/>
            </a:xfrm>
            <a:prstGeom prst="rect">
              <a:avLst/>
            </a:prstGeom>
            <a:noFill/>
            <a:ln w="9525">
              <a:noFill/>
              <a:miter lim="800000"/>
              <a:headEnd/>
              <a:tailEnd/>
            </a:ln>
          </p:spPr>
          <p:txBody>
            <a:bodyPr rot="0" vert="horz" wrap="square" lIns="68580" tIns="34292" rIns="68580" bIns="34292" anchor="t" anchorCtr="0">
              <a:noAutofit/>
            </a:bodyPr>
            <a:lstStyle/>
            <a:p>
              <a:pPr algn="ctr">
                <a:lnSpc>
                  <a:spcPct val="107000"/>
                </a:lnSpc>
                <a:spcAft>
                  <a:spcPts val="601"/>
                </a:spcAft>
              </a:pPr>
              <a:r>
                <a:rPr lang="en-CA" sz="1125" dirty="0" err="1">
                  <a:latin typeface="Calibri" panose="020F0502020204030204" pitchFamily="34" charset="0"/>
                  <a:ea typeface="Calibri" panose="020F0502020204030204" pitchFamily="34" charset="0"/>
                  <a:cs typeface="Times New Roman" panose="02020603050405020304" pitchFamily="18" charset="0"/>
                </a:rPr>
                <a:t>Électricien</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ou</a:t>
              </a:r>
              <a:r>
                <a:rPr lang="en-CA" sz="1125" dirty="0">
                  <a:latin typeface="Calibri" panose="020F0502020204030204" pitchFamily="34" charset="0"/>
                  <a:ea typeface="Calibri" panose="020F0502020204030204" pitchFamily="34" charset="0"/>
                  <a:cs typeface="Times New Roman" panose="02020603050405020304" pitchFamily="18" charset="0"/>
                </a:rPr>
                <a:t> </a:t>
              </a:r>
              <a:r>
                <a:rPr lang="en-CA" sz="1125" dirty="0" err="1">
                  <a:latin typeface="Calibri" panose="020F0502020204030204" pitchFamily="34" charset="0"/>
                  <a:ea typeface="Calibri" panose="020F0502020204030204" pitchFamily="34" charset="0"/>
                  <a:cs typeface="Times New Roman" panose="02020603050405020304" pitchFamily="18" charset="0"/>
                </a:rPr>
                <a:t>électricienne</a:t>
              </a:r>
              <a:endParaRPr lang="fr-CA" sz="11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 15">
              <a:extLst>
                <a:ext uri="{FF2B5EF4-FFF2-40B4-BE49-F238E27FC236}">
                  <a16:creationId xmlns:a16="http://schemas.microsoft.com/office/drawing/2014/main" id="{D53E7C4D-9FCC-416F-AF6E-F0F215B142CE}"/>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464" b="94322" l="29338" r="70978">
                          <a14:foregroundMark x1="49211" y1="52050" x2="49211" y2="52050"/>
                          <a14:foregroundMark x1="49054" y1="33123" x2="49054" y2="33123"/>
                          <a14:foregroundMark x1="50312" y1="44795" x2="47950" y2="93060"/>
                          <a14:foregroundMark x1="50536" y1="40218" x2="50312" y2="44795"/>
                          <a14:foregroundMark x1="50945" y1="31861" x2="50549" y2="39954"/>
                          <a14:foregroundMark x1="51068" y1="29338" x2="50945" y2="31861"/>
                          <a14:foregroundMark x1="51173" y1="27196" x2="51068" y2="29338"/>
                          <a14:foregroundMark x1="51577" y1="18927" x2="51302" y2="24556"/>
                          <a14:foregroundMark x1="47950" y1="93060" x2="47950" y2="93060"/>
                          <a14:foregroundMark x1="36751" y1="33123" x2="36278" y2="33438"/>
                          <a14:foregroundMark x1="29338" y1="35331" x2="36278" y2="41640"/>
                          <a14:foregroundMark x1="33596" y1="58044" x2="46688" y2="52050"/>
                          <a14:foregroundMark x1="46482" y1="87697" x2="48738" y2="94322"/>
                          <a14:foregroundMark x1="44548" y1="82019" x2="46482" y2="87697"/>
                          <a14:foregroundMark x1="43688" y1="79495" x2="44548" y2="82019"/>
                          <a14:foregroundMark x1="41325" y1="72555" x2="43688" y2="79495"/>
                          <a14:foregroundMark x1="51893" y1="84543" x2="48107" y2="93375"/>
                          <a14:foregroundMark x1="56467" y1="51735" x2="56467" y2="51735"/>
                          <a14:foregroundMark x1="51735" y1="52681" x2="51735" y2="52681"/>
                          <a14:foregroundMark x1="34543" y1="69085" x2="34543" y2="69085"/>
                          <a14:foregroundMark x1="35331" y1="50789" x2="31703" y2="87697"/>
                          <a14:foregroundMark x1="31703" y1="87697" x2="33754" y2="53628"/>
                          <a14:foregroundMark x1="55363" y1="46372" x2="55363" y2="58991"/>
                          <a14:foregroundMark x1="55363" y1="33824" x2="55363" y2="46372"/>
                          <a14:foregroundMark x1="55363" y1="28076" x2="55363" y2="31386"/>
                          <a14:foregroundMark x1="55363" y1="18927" x2="55363" y2="28076"/>
                          <a14:foregroundMark x1="56287" y1="60883" x2="68612" y2="86120"/>
                          <a14:foregroundMark x1="55979" y1="60252" x2="56287" y2="60883"/>
                          <a14:foregroundMark x1="55363" y1="58991" x2="55979" y2="60252"/>
                          <a14:foregroundMark x1="68465" y1="24921" x2="68454" y2="20505"/>
                          <a14:foregroundMark x1="68467" y1="25868" x2="68465" y2="24921"/>
                          <a14:foregroundMark x1="68474" y1="28707" x2="68467" y2="25868"/>
                          <a14:foregroundMark x1="68475" y1="29022" x2="68474" y2="28707"/>
                          <a14:foregroundMark x1="68505" y1="41640" x2="68475" y2="29022"/>
                          <a14:foregroundMark x1="68510" y1="43849" x2="68505" y2="41640"/>
                          <a14:foregroundMark x1="68514" y1="45426" x2="68510" y2="43849"/>
                          <a14:foregroundMark x1="68554" y1="62145" x2="68514" y2="45426"/>
                          <a14:foregroundMark x1="68612" y1="86120" x2="68554" y2="62145"/>
                          <a14:foregroundMark x1="40852" y1="64984" x2="46215" y2="94006"/>
                          <a14:foregroundMark x1="50315" y1="20505" x2="49054" y2="35331"/>
                          <a14:foregroundMark x1="48738" y1="35962" x2="48738" y2="43849"/>
                          <a14:foregroundMark x1="48738" y1="45741" x2="48107" y2="69716"/>
                          <a14:foregroundMark x1="44322" y1="91167" x2="41956" y2="82965"/>
                          <a14:foregroundMark x1="42429" y1="82019" x2="41009" y2="73186"/>
                          <a14:backgroundMark x1="57256" y1="60252" x2="57256" y2="60252"/>
                          <a14:backgroundMark x1="55521" y1="46372" x2="55521" y2="46372"/>
                          <a14:backgroundMark x1="55363" y1="28076" x2="55363" y2="28076"/>
                          <a14:backgroundMark x1="68454" y1="28707" x2="68454" y2="28707"/>
                          <a14:backgroundMark x1="68454" y1="43849" x2="68454" y2="43849"/>
                          <a14:backgroundMark x1="67823" y1="28707" x2="67823" y2="28707"/>
                          <a14:backgroundMark x1="67823" y1="24921" x2="67823" y2="24921"/>
                          <a14:backgroundMark x1="68454" y1="25868" x2="68454" y2="25868"/>
                          <a14:backgroundMark x1="68454" y1="29022" x2="68454" y2="29022"/>
                          <a14:backgroundMark x1="68139" y1="41640" x2="68139" y2="41640"/>
                          <a14:backgroundMark x1="68139" y1="45426" x2="68139" y2="45426"/>
                          <a14:backgroundMark x1="67666" y1="62145" x2="67666" y2="62145"/>
                          <a14:backgroundMark x1="56467" y1="60883" x2="56467" y2="60883"/>
                          <a14:backgroundMark x1="50789" y1="44795" x2="50789" y2="44795"/>
                          <a14:backgroundMark x1="51577" y1="58675" x2="53312" y2="58991"/>
                          <a14:backgroundMark x1="53628" y1="44479" x2="51893" y2="44479"/>
                          <a14:backgroundMark x1="54732" y1="29338" x2="52307" y2="29082"/>
                        </a14:backgroundRemoval>
                      </a14:imgEffect>
                    </a14:imgLayer>
                  </a14:imgProps>
                </a:ext>
                <a:ext uri="{28A0092B-C50C-407E-A947-70E740481C1C}">
                  <a14:useLocalDpi xmlns:a14="http://schemas.microsoft.com/office/drawing/2010/main" val="0"/>
                </a:ext>
              </a:extLst>
            </a:blip>
            <a:srcRect l="26389" r="23958"/>
            <a:stretch/>
          </p:blipFill>
          <p:spPr bwMode="auto">
            <a:xfrm>
              <a:off x="81887" y="0"/>
              <a:ext cx="1308100" cy="131699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830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 y="2069695"/>
            <a:ext cx="6858000" cy="1530201"/>
          </a:xfrm>
        </p:spPr>
        <p:txBody>
          <a:bodyPr>
            <a:normAutofit fontScale="90000"/>
          </a:bodyPr>
          <a:lstStyle/>
          <a:p>
            <a:r>
              <a:rPr lang="fr-CA" sz="2100" dirty="0"/>
              <a:t>Placez-vous en équipes de 3.</a:t>
            </a:r>
            <a:br>
              <a:rPr lang="fr-CA" sz="2100" dirty="0"/>
            </a:br>
            <a:br>
              <a:rPr lang="fr-CA" sz="2100" dirty="0"/>
            </a:br>
            <a:r>
              <a:rPr lang="fr-CA" sz="2100" dirty="0"/>
              <a:t>Un métier sera attribué à chaque équipe. </a:t>
            </a:r>
            <a:br>
              <a:rPr lang="fr-CA" sz="2100" dirty="0"/>
            </a:br>
            <a:br>
              <a:rPr lang="fr-CA" sz="2100" dirty="0"/>
            </a:br>
            <a:r>
              <a:rPr lang="fr-CA" sz="2100" dirty="0"/>
              <a:t>Vous devez répondre aux questions suivantes :</a:t>
            </a:r>
          </a:p>
        </p:txBody>
      </p:sp>
      <p:sp>
        <p:nvSpPr>
          <p:cNvPr id="11" name="Titre 1"/>
          <p:cNvSpPr txBox="1">
            <a:spLocks/>
          </p:cNvSpPr>
          <p:nvPr/>
        </p:nvSpPr>
        <p:spPr>
          <a:xfrm>
            <a:off x="80632" y="3798172"/>
            <a:ext cx="6696745" cy="3204103"/>
          </a:xfrm>
          <a:prstGeom prst="rect">
            <a:avLst/>
          </a:prstGeom>
        </p:spPr>
        <p:txBody>
          <a:bodyPr vert="horz" lIns="68580" tIns="34292" rIns="68580" bIns="34292"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57193" indent="-557193">
              <a:buAutoNum type="arabicPeriod"/>
            </a:pPr>
            <a:r>
              <a:rPr lang="fr-CA" sz="2174" b="1" dirty="0">
                <a:solidFill>
                  <a:schemeClr val="tx1"/>
                </a:solidFill>
              </a:rPr>
              <a:t>Quelles </a:t>
            </a:r>
            <a:r>
              <a:rPr lang="fr-CA" sz="2174" b="1" i="1" dirty="0">
                <a:solidFill>
                  <a:schemeClr val="tx1"/>
                </a:solidFill>
              </a:rPr>
              <a:t>connaissances scientifiques</a:t>
            </a:r>
            <a:r>
              <a:rPr lang="fr-CA" sz="2174" b="1" dirty="0">
                <a:solidFill>
                  <a:schemeClr val="tx1"/>
                </a:solidFill>
              </a:rPr>
              <a:t> sont nécessaires pour pratiquer ce métier ?</a:t>
            </a:r>
          </a:p>
          <a:p>
            <a:pPr marL="557193" indent="-557193">
              <a:buAutoNum type="arabicPeriod"/>
            </a:pPr>
            <a:endParaRPr lang="fr-CA" sz="2174" dirty="0">
              <a:solidFill>
                <a:schemeClr val="tx1"/>
              </a:solidFill>
            </a:endParaRPr>
          </a:p>
          <a:p>
            <a:pPr marL="557193" indent="-557193">
              <a:buAutoNum type="arabicPeriod"/>
            </a:pPr>
            <a:r>
              <a:rPr lang="fr-CA" sz="2174" b="1" dirty="0">
                <a:solidFill>
                  <a:schemeClr val="tx1"/>
                </a:solidFill>
              </a:rPr>
              <a:t>Quelles </a:t>
            </a:r>
            <a:r>
              <a:rPr lang="fr-CA" sz="2174" b="1" i="1" dirty="0">
                <a:solidFill>
                  <a:schemeClr val="tx1"/>
                </a:solidFill>
              </a:rPr>
              <a:t>connaissances mathématiques</a:t>
            </a:r>
            <a:r>
              <a:rPr lang="fr-CA" sz="2174" b="1" dirty="0">
                <a:solidFill>
                  <a:schemeClr val="tx1"/>
                </a:solidFill>
              </a:rPr>
              <a:t> sont nécessaires pour pratiquer ce métier ?</a:t>
            </a:r>
          </a:p>
          <a:p>
            <a:pPr marL="557193" indent="-557193">
              <a:buAutoNum type="arabicPeriod"/>
            </a:pPr>
            <a:endParaRPr lang="fr-CA" sz="2174" dirty="0">
              <a:solidFill>
                <a:schemeClr val="tx1"/>
              </a:solidFill>
            </a:endParaRPr>
          </a:p>
          <a:p>
            <a:pPr marL="557193" indent="-557193">
              <a:buAutoNum type="arabicPeriod"/>
            </a:pPr>
            <a:r>
              <a:rPr lang="fr-CA" sz="2174" b="1" dirty="0">
                <a:solidFill>
                  <a:schemeClr val="tx1"/>
                </a:solidFill>
              </a:rPr>
              <a:t>À quelle thématique peut-on relier ce métier ?                                        </a:t>
            </a:r>
            <a:r>
              <a:rPr lang="fr-CA" sz="1876" dirty="0">
                <a:solidFill>
                  <a:schemeClr val="tx1"/>
                </a:solidFill>
              </a:rPr>
              <a:t>(</a:t>
            </a:r>
            <a:r>
              <a:rPr lang="fr-CA" sz="1876" i="1" dirty="0">
                <a:solidFill>
                  <a:schemeClr val="tx1"/>
                </a:solidFill>
              </a:rPr>
              <a:t>Gravité, Circuits électriques, Énergie électrique, Cylindre gradué</a:t>
            </a:r>
            <a:r>
              <a:rPr lang="fr-CA" sz="1876" dirty="0">
                <a:solidFill>
                  <a:schemeClr val="tx1"/>
                </a:solidFill>
              </a:rPr>
              <a:t>)</a:t>
            </a:r>
          </a:p>
          <a:p>
            <a:pPr marL="557193" indent="-557193">
              <a:buAutoNum type="arabicPeriod"/>
            </a:pPr>
            <a:endParaRPr lang="fr-CA" sz="2025" dirty="0"/>
          </a:p>
        </p:txBody>
      </p:sp>
    </p:spTree>
    <p:extLst>
      <p:ext uri="{BB962C8B-B14F-4D97-AF65-F5344CB8AC3E}">
        <p14:creationId xmlns:p14="http://schemas.microsoft.com/office/powerpoint/2010/main" val="6269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A6A67AB-FCC3-4E32-84C0-6A34C966B063}"/>
              </a:ext>
            </a:extLst>
          </p:cNvPr>
          <p:cNvSpPr txBox="1">
            <a:spLocks/>
          </p:cNvSpPr>
          <p:nvPr/>
        </p:nvSpPr>
        <p:spPr>
          <a:xfrm>
            <a:off x="458680" y="2000255"/>
            <a:ext cx="5533559" cy="1021556"/>
          </a:xfrm>
          <a:prstGeom prst="rect">
            <a:avLst/>
          </a:prstGeom>
        </p:spPr>
        <p:txBody>
          <a:bodyPr vert="horz" lIns="68580" tIns="34292" rIns="68580" bIns="34292"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3001" dirty="0">
                <a:solidFill>
                  <a:schemeClr val="accent1">
                    <a:lumMod val="75000"/>
                  </a:schemeClr>
                </a:solidFill>
              </a:rPr>
              <a:t>Conclusion</a:t>
            </a:r>
          </a:p>
        </p:txBody>
      </p:sp>
      <p:sp>
        <p:nvSpPr>
          <p:cNvPr id="5" name="ZoneTexte 4">
            <a:extLst>
              <a:ext uri="{FF2B5EF4-FFF2-40B4-BE49-F238E27FC236}">
                <a16:creationId xmlns:a16="http://schemas.microsoft.com/office/drawing/2014/main" id="{C8295828-8370-4E70-997C-FAD9CC2CD5B9}"/>
              </a:ext>
            </a:extLst>
          </p:cNvPr>
          <p:cNvSpPr txBox="1"/>
          <p:nvPr/>
        </p:nvSpPr>
        <p:spPr>
          <a:xfrm>
            <a:off x="159589" y="3383876"/>
            <a:ext cx="6563785" cy="2031325"/>
          </a:xfrm>
          <a:prstGeom prst="rect">
            <a:avLst/>
          </a:prstGeom>
          <a:noFill/>
        </p:spPr>
        <p:txBody>
          <a:bodyPr wrap="square" rtlCol="0">
            <a:spAutoFit/>
          </a:bodyPr>
          <a:lstStyle/>
          <a:p>
            <a:pPr marL="257166" indent="-257166" algn="just">
              <a:buFont typeface="Courier New" panose="02070309020205020404" pitchFamily="49" charset="0"/>
              <a:buChar char="o"/>
            </a:pPr>
            <a:r>
              <a:rPr lang="fr-CA" sz="2100" dirty="0">
                <a:latin typeface="+mj-lt"/>
              </a:rPr>
              <a:t>Les sciences et les mathématiques sont présentes dans le quotidien de plusieurs professions.</a:t>
            </a:r>
          </a:p>
          <a:p>
            <a:pPr marL="257166" indent="-257166" algn="just">
              <a:buFont typeface="Courier New" panose="02070309020205020404" pitchFamily="49" charset="0"/>
              <a:buChar char="o"/>
            </a:pPr>
            <a:endParaRPr lang="fr-CA" sz="2100" dirty="0">
              <a:latin typeface="+mj-lt"/>
            </a:endParaRPr>
          </a:p>
          <a:p>
            <a:pPr marL="257166" indent="-257166" algn="just">
              <a:buFont typeface="Courier New" panose="02070309020205020404" pitchFamily="49" charset="0"/>
              <a:buChar char="o"/>
            </a:pPr>
            <a:r>
              <a:rPr lang="fr-CA" sz="2100" dirty="0">
                <a:latin typeface="+mj-lt"/>
              </a:rPr>
              <a:t>Les mathématiques permettent de résoudre des problèmes : en sciences  comme dans la vie de tous les jours!</a:t>
            </a:r>
          </a:p>
        </p:txBody>
      </p:sp>
    </p:spTree>
    <p:extLst>
      <p:ext uri="{BB962C8B-B14F-4D97-AF65-F5344CB8AC3E}">
        <p14:creationId xmlns:p14="http://schemas.microsoft.com/office/powerpoint/2010/main" val="75220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sp>
        <p:nvSpPr>
          <p:cNvPr id="26625" name="Rectangle 1"/>
          <p:cNvSpPr>
            <a:spLocks noChangeArrowheads="1"/>
          </p:cNvSpPr>
          <p:nvPr/>
        </p:nvSpPr>
        <p:spPr bwMode="auto">
          <a:xfrm>
            <a:off x="80629" y="1995137"/>
            <a:ext cx="6669360" cy="4594082"/>
          </a:xfrm>
          <a:prstGeom prst="rect">
            <a:avLst/>
          </a:prstGeom>
          <a:noFill/>
          <a:ln w="9525">
            <a:noFill/>
            <a:miter lim="800000"/>
            <a:headEnd/>
            <a:tailEnd/>
          </a:ln>
          <a:effectLst/>
        </p:spPr>
        <p:txBody>
          <a:bodyPr vert="horz" wrap="square" lIns="68580" tIns="34292" rIns="68580" bIns="34292" numCol="1" anchor="ctr" anchorCtr="0" compatLnSpc="1">
            <a:prstTxWarp prst="textNoShape">
              <a:avLst/>
            </a:prstTxWarp>
            <a:spAutoFit/>
          </a:bodyPr>
          <a:lstStyle/>
          <a:p>
            <a:pPr defTabSz="685776" fontAlgn="base">
              <a:spcBef>
                <a:spcPts val="452"/>
              </a:spcBef>
              <a:spcAft>
                <a:spcPct val="0"/>
              </a:spcAft>
            </a:pPr>
            <a:r>
              <a:rPr lang="fr-CA" sz="1801" i="1" dirty="0">
                <a:latin typeface="Times New Roman" pitchFamily="18" charset="0"/>
                <a:ea typeface="Calibri" pitchFamily="34" charset="0"/>
                <a:cs typeface="Times New Roman" pitchFamily="18" charset="0"/>
              </a:rPr>
              <a:t>Objectif</a:t>
            </a:r>
          </a:p>
          <a:p>
            <a:pP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Le but de cette intervention est de faire un retour sur les diff</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rentes 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tout en 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it</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rant le lien entre les math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et les sciences. </a:t>
            </a:r>
            <a:endParaRPr lang="fr-CA" sz="900" dirty="0">
              <a:latin typeface="Arial" pitchFamily="34" charset="0"/>
              <a:cs typeface="Arial" pitchFamily="34" charset="0"/>
            </a:endParaRPr>
          </a:p>
          <a:p>
            <a:pP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De plus, on veut mettre en </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vidence la pr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sence des sciences dans plusieurs des m</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tiers qui peuvent être pratiqu</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par des membres de l</a:t>
            </a:r>
            <a:r>
              <a:rPr lang="fr-CA" sz="900" dirty="0">
                <a:latin typeface="Calibri"/>
                <a:ea typeface="Calibri" pitchFamily="34" charset="0"/>
                <a:cs typeface="Times New Roman" pitchFamily="18" charset="0"/>
              </a:rPr>
              <a:t>’</a:t>
            </a:r>
            <a:r>
              <a:rPr lang="fr-CA" sz="900" dirty="0">
                <a:latin typeface="Times New Roman" pitchFamily="18" charset="0"/>
                <a:ea typeface="Calibri" pitchFamily="34" charset="0"/>
                <a:cs typeface="Times New Roman" pitchFamily="18" charset="0"/>
              </a:rPr>
              <a:t>entourage des </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l</a:t>
            </a:r>
            <a:r>
              <a:rPr lang="fr-CA" sz="900" dirty="0">
                <a:latin typeface="Calibri"/>
                <a:ea typeface="Calibri" pitchFamily="34" charset="0"/>
                <a:cs typeface="Times New Roman" pitchFamily="18" charset="0"/>
              </a:rPr>
              <a:t>è</a:t>
            </a:r>
            <a:r>
              <a:rPr lang="fr-CA" sz="900" dirty="0">
                <a:latin typeface="Times New Roman" pitchFamily="18" charset="0"/>
                <a:ea typeface="Calibri" pitchFamily="34" charset="0"/>
                <a:cs typeface="Times New Roman" pitchFamily="18" charset="0"/>
              </a:rPr>
              <a:t>ves.</a:t>
            </a:r>
            <a:endParaRPr lang="fr-CA" sz="900" dirty="0">
              <a:latin typeface="Arial" pitchFamily="34" charset="0"/>
              <a:cs typeface="Arial" pitchFamily="34" charset="0"/>
            </a:endParaRPr>
          </a:p>
          <a:p>
            <a:pPr defTabSz="685776" eaLnBrk="0" fontAlgn="base" hangingPunct="0">
              <a:spcBef>
                <a:spcPts val="452"/>
              </a:spcBef>
              <a:spcAft>
                <a:spcPct val="0"/>
              </a:spcAft>
            </a:pPr>
            <a:r>
              <a:rPr lang="fr-CA" sz="1801" i="1" dirty="0">
                <a:latin typeface="Times New Roman" pitchFamily="18" charset="0"/>
                <a:ea typeface="Calibri" pitchFamily="34" charset="0"/>
                <a:cs typeface="Times New Roman" pitchFamily="18" charset="0"/>
              </a:rPr>
              <a:t>Amorce </a:t>
            </a:r>
            <a:r>
              <a:rPr lang="fr-CA" sz="1351" dirty="0">
                <a:latin typeface="Times New Roman" pitchFamily="18" charset="0"/>
                <a:ea typeface="Calibri" pitchFamily="34" charset="0"/>
                <a:cs typeface="Times New Roman" pitchFamily="18" charset="0"/>
              </a:rPr>
              <a:t>(10 minutes)</a:t>
            </a:r>
          </a:p>
          <a:p>
            <a:pP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En amorce, on fait un retour sur diff</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rents objets utilis</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au cours de l</a:t>
            </a:r>
            <a:r>
              <a:rPr lang="fr-CA" sz="900" dirty="0">
                <a:latin typeface="Calibri"/>
                <a:ea typeface="Calibri" pitchFamily="34" charset="0"/>
                <a:cs typeface="Times New Roman" pitchFamily="18" charset="0"/>
              </a:rPr>
              <a:t>’</a:t>
            </a:r>
            <a:r>
              <a:rPr lang="fr-CA" sz="900" dirty="0">
                <a:latin typeface="Times New Roman" pitchFamily="18" charset="0"/>
                <a:ea typeface="Calibri" pitchFamily="34" charset="0"/>
                <a:cs typeface="Times New Roman" pitchFamily="18" charset="0"/>
              </a:rPr>
              <a:t>ann</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e, dans le cadre des quatre 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de science. Les objets peuvent être</a:t>
            </a:r>
            <a:r>
              <a:rPr lang="fr-CA" sz="900" dirty="0">
                <a:latin typeface="Calibri"/>
                <a:ea typeface="Calibri" pitchFamily="34" charset="0"/>
                <a:cs typeface="Times New Roman" pitchFamily="18" charset="0"/>
              </a:rPr>
              <a:t> </a:t>
            </a:r>
            <a:r>
              <a:rPr lang="fr-CA" sz="900" dirty="0">
                <a:latin typeface="Times New Roman" pitchFamily="18" charset="0"/>
                <a:ea typeface="Calibri" pitchFamily="34" charset="0"/>
                <a:cs typeface="Times New Roman" pitchFamily="18" charset="0"/>
              </a:rPr>
              <a:t>:</a:t>
            </a:r>
          </a:p>
          <a:p>
            <a:pPr algn="ct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Affich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au TNI (page 11).</a:t>
            </a:r>
          </a:p>
          <a:p>
            <a:pPr algn="ct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Ou</a:t>
            </a:r>
          </a:p>
          <a:p>
            <a:pPr algn="ct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Pr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alablement pig</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 dans les bacs des diff</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rentes th</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matiques (recommand</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a:t>
            </a:r>
          </a:p>
          <a:p>
            <a:pPr defTabSz="685776" eaLnBrk="0" fontAlgn="base" hangingPunct="0">
              <a:spcBef>
                <a:spcPts val="452"/>
              </a:spcBef>
              <a:spcAft>
                <a:spcPct val="0"/>
              </a:spcAft>
            </a:pPr>
            <a:r>
              <a:rPr lang="fr-CA" sz="1051" b="1" dirty="0">
                <a:latin typeface="Times New Roman" pitchFamily="18" charset="0"/>
                <a:ea typeface="Calibri" pitchFamily="34" charset="0"/>
                <a:cs typeface="Times New Roman" pitchFamily="18" charset="0"/>
              </a:rPr>
              <a:t>Liste des objets utilis</a:t>
            </a:r>
            <a:r>
              <a:rPr lang="fr-CA" sz="1051" b="1" dirty="0">
                <a:latin typeface="Calibri"/>
                <a:ea typeface="Calibri" pitchFamily="34" charset="0"/>
                <a:cs typeface="Times New Roman" pitchFamily="18" charset="0"/>
              </a:rPr>
              <a:t>é</a:t>
            </a:r>
            <a:r>
              <a:rPr lang="fr-CA" sz="1051" b="1" dirty="0">
                <a:latin typeface="Times New Roman" pitchFamily="18" charset="0"/>
                <a:ea typeface="Calibri" pitchFamily="34" charset="0"/>
                <a:cs typeface="Times New Roman" pitchFamily="18" charset="0"/>
              </a:rPr>
              <a:t>s</a:t>
            </a:r>
            <a:r>
              <a:rPr lang="fr-CA" sz="1051" b="1" dirty="0">
                <a:latin typeface="Calibri"/>
                <a:ea typeface="Calibri" pitchFamily="34" charset="0"/>
                <a:cs typeface="Times New Roman" pitchFamily="18" charset="0"/>
              </a:rPr>
              <a:t> </a:t>
            </a:r>
            <a:r>
              <a:rPr lang="fr-CA" sz="1051" b="1" dirty="0">
                <a:latin typeface="Times New Roman" pitchFamily="18" charset="0"/>
                <a:ea typeface="Calibri" pitchFamily="34" charset="0"/>
                <a:cs typeface="Times New Roman" pitchFamily="18" charset="0"/>
              </a:rPr>
              <a:t>:</a:t>
            </a:r>
          </a:p>
          <a:p>
            <a:pPr defTabSz="685776" eaLnBrk="0" fontAlgn="base" hangingPunct="0">
              <a:spcBef>
                <a:spcPts val="452"/>
              </a:spcBef>
              <a:spcAft>
                <a:spcPct val="0"/>
              </a:spcAft>
            </a:pPr>
            <a:endParaRPr lang="fr-CA" sz="900" b="1" dirty="0">
              <a:latin typeface="Times New Roman" pitchFamily="18" charset="0"/>
              <a:ea typeface="Calibri" pitchFamily="34" charset="0"/>
              <a:cs typeface="Times New Roman" pitchFamily="18" charset="0"/>
            </a:endParaRPr>
          </a:p>
          <a:p>
            <a:pPr defTabSz="685776" eaLnBrk="0" fontAlgn="base" hangingPunct="0">
              <a:spcBef>
                <a:spcPts val="452"/>
              </a:spcBef>
              <a:spcAft>
                <a:spcPct val="0"/>
              </a:spcAft>
            </a:pPr>
            <a:endParaRPr lang="fr-CA" sz="900" b="1" dirty="0">
              <a:latin typeface="Times New Roman" pitchFamily="18" charset="0"/>
              <a:ea typeface="Calibri" pitchFamily="34" charset="0"/>
              <a:cs typeface="Times New Roman" pitchFamily="18" charset="0"/>
            </a:endParaRPr>
          </a:p>
          <a:p>
            <a:pPr defTabSz="685776" eaLnBrk="0" fontAlgn="base" hangingPunct="0">
              <a:spcBef>
                <a:spcPts val="452"/>
              </a:spcBef>
              <a:spcAft>
                <a:spcPct val="0"/>
              </a:spcAft>
            </a:pPr>
            <a:endParaRPr lang="fr-CA" sz="900" b="1" dirty="0">
              <a:latin typeface="Times New Roman" pitchFamily="18" charset="0"/>
              <a:ea typeface="Calibri" pitchFamily="34" charset="0"/>
              <a:cs typeface="Times New Roman" pitchFamily="18" charset="0"/>
            </a:endParaRPr>
          </a:p>
          <a:p>
            <a:pPr defTabSz="685776" eaLnBrk="0" fontAlgn="base" hangingPunct="0">
              <a:spcBef>
                <a:spcPts val="452"/>
              </a:spcBef>
              <a:spcAft>
                <a:spcPct val="0"/>
              </a:spcAft>
            </a:pPr>
            <a:endParaRPr lang="fr-CA" sz="900" b="1" dirty="0">
              <a:latin typeface="Times New Roman" pitchFamily="18" charset="0"/>
              <a:ea typeface="Calibri" pitchFamily="34" charset="0"/>
              <a:cs typeface="Times New Roman" pitchFamily="18" charset="0"/>
            </a:endParaRPr>
          </a:p>
          <a:p>
            <a:pPr defTabSz="685776" eaLnBrk="0" fontAlgn="base" hangingPunct="0">
              <a:spcBef>
                <a:spcPts val="452"/>
              </a:spcBef>
              <a:spcAft>
                <a:spcPct val="0"/>
              </a:spcAft>
            </a:pPr>
            <a:endParaRPr lang="fr-CA" sz="900" b="1" dirty="0">
              <a:latin typeface="Times New Roman" pitchFamily="18" charset="0"/>
              <a:ea typeface="Calibri" pitchFamily="34" charset="0"/>
              <a:cs typeface="Times New Roman" pitchFamily="18" charset="0"/>
            </a:endParaRPr>
          </a:p>
          <a:p>
            <a:pPr defTabSz="685776" eaLnBrk="0" fontAlgn="base" hangingPunct="0">
              <a:spcBef>
                <a:spcPts val="452"/>
              </a:spcBef>
              <a:spcAft>
                <a:spcPct val="0"/>
              </a:spcAft>
            </a:pPr>
            <a:endParaRPr lang="fr-CA" sz="900" b="1" dirty="0">
              <a:latin typeface="Times New Roman" pitchFamily="18" charset="0"/>
              <a:ea typeface="Calibri" pitchFamily="34" charset="0"/>
              <a:cs typeface="Times New Roman" pitchFamily="18" charset="0"/>
            </a:endParaRPr>
          </a:p>
          <a:p>
            <a:pPr defTabSz="685776" eaLnBrk="0" fontAlgn="base" hangingPunct="0">
              <a:spcBef>
                <a:spcPts val="452"/>
              </a:spcBef>
              <a:spcAft>
                <a:spcPct val="0"/>
              </a:spcAft>
            </a:pPr>
            <a:r>
              <a:rPr lang="fr-CA" sz="1051" b="1" dirty="0">
                <a:latin typeface="Times New Roman" pitchFamily="18" charset="0"/>
                <a:ea typeface="Calibri" pitchFamily="34" charset="0"/>
                <a:cs typeface="Times New Roman" pitchFamily="18" charset="0"/>
              </a:rPr>
              <a:t>Discussion en groupe :</a:t>
            </a:r>
            <a:r>
              <a:rPr lang="fr-CA" sz="1051" b="1" i="1" dirty="0">
                <a:latin typeface="Times New Roman" pitchFamily="18" charset="0"/>
                <a:ea typeface="Calibri" pitchFamily="34" charset="0"/>
                <a:cs typeface="Times New Roman" pitchFamily="18" charset="0"/>
              </a:rPr>
              <a:t> </a:t>
            </a:r>
            <a:endParaRPr lang="fr-CA" sz="1051" b="1" dirty="0">
              <a:latin typeface="Arial" pitchFamily="34" charset="0"/>
              <a:cs typeface="Arial" pitchFamily="34" charset="0"/>
            </a:endParaRPr>
          </a:p>
          <a:p>
            <a:pPr marL="171444" indent="-171444"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Pr</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senter les objets un </a:t>
            </a:r>
            <a:r>
              <a:rPr lang="fr-CA" sz="900" dirty="0">
                <a:latin typeface="Calibri"/>
                <a:ea typeface="Calibri" pitchFamily="34" charset="0"/>
                <a:cs typeface="Times New Roman" pitchFamily="18" charset="0"/>
              </a:rPr>
              <a:t>à</a:t>
            </a:r>
            <a:r>
              <a:rPr lang="fr-CA" sz="900" dirty="0">
                <a:latin typeface="Times New Roman" pitchFamily="18" charset="0"/>
                <a:ea typeface="Calibri" pitchFamily="34" charset="0"/>
                <a:cs typeface="Times New Roman" pitchFamily="18" charset="0"/>
              </a:rPr>
              <a:t> un.</a:t>
            </a:r>
            <a:endParaRPr lang="fr-CA" sz="900" dirty="0">
              <a:latin typeface="Arial" pitchFamily="34" charset="0"/>
              <a:cs typeface="Arial" pitchFamily="34" charset="0"/>
            </a:endParaRPr>
          </a:p>
          <a:p>
            <a:pPr marL="171444" indent="-171444"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Pour chaque objet, demander aux </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l</a:t>
            </a:r>
            <a:r>
              <a:rPr lang="fr-CA" sz="900" dirty="0">
                <a:latin typeface="Calibri"/>
                <a:ea typeface="Calibri" pitchFamily="34" charset="0"/>
                <a:cs typeface="Times New Roman" pitchFamily="18" charset="0"/>
              </a:rPr>
              <a:t>è</a:t>
            </a:r>
            <a:r>
              <a:rPr lang="fr-CA" sz="900" dirty="0">
                <a:latin typeface="Times New Roman" pitchFamily="18" charset="0"/>
                <a:ea typeface="Calibri" pitchFamily="34" charset="0"/>
                <a:cs typeface="Times New Roman" pitchFamily="18" charset="0"/>
              </a:rPr>
              <a:t>ves</a:t>
            </a:r>
            <a:r>
              <a:rPr lang="fr-CA" sz="900" dirty="0">
                <a:latin typeface="Calibri"/>
                <a:ea typeface="Calibri" pitchFamily="34" charset="0"/>
                <a:cs typeface="Times New Roman" pitchFamily="18" charset="0"/>
              </a:rPr>
              <a:t> </a:t>
            </a:r>
            <a:r>
              <a:rPr lang="fr-CA" sz="900" dirty="0">
                <a:latin typeface="Times New Roman" pitchFamily="18" charset="0"/>
                <a:ea typeface="Calibri" pitchFamily="34" charset="0"/>
                <a:cs typeface="Times New Roman" pitchFamily="18" charset="0"/>
              </a:rPr>
              <a:t>: </a:t>
            </a:r>
            <a:r>
              <a:rPr lang="fr-CA" sz="900" b="1" i="1" dirty="0">
                <a:latin typeface="Times New Roman" pitchFamily="18" charset="0"/>
                <a:ea typeface="Calibri" pitchFamily="34" charset="0"/>
                <a:cs typeface="Times New Roman" pitchFamily="18" charset="0"/>
              </a:rPr>
              <a:t>Dans quelle th</a:t>
            </a:r>
            <a:r>
              <a:rPr lang="fr-CA" sz="900" b="1" i="1" dirty="0">
                <a:latin typeface="Calibri"/>
                <a:ea typeface="Calibri" pitchFamily="34" charset="0"/>
                <a:cs typeface="Times New Roman" pitchFamily="18" charset="0"/>
              </a:rPr>
              <a:t>é</a:t>
            </a:r>
            <a:r>
              <a:rPr lang="fr-CA" sz="900" b="1" i="1" dirty="0">
                <a:latin typeface="Times New Roman" pitchFamily="18" charset="0"/>
                <a:ea typeface="Calibri" pitchFamily="34" charset="0"/>
                <a:cs typeface="Times New Roman" pitchFamily="18" charset="0"/>
              </a:rPr>
              <a:t>matique a-t-on utilis</a:t>
            </a:r>
            <a:r>
              <a:rPr lang="fr-CA" sz="900" b="1" i="1" dirty="0">
                <a:latin typeface="Calibri"/>
                <a:ea typeface="Calibri" pitchFamily="34" charset="0"/>
                <a:cs typeface="Times New Roman" pitchFamily="18" charset="0"/>
              </a:rPr>
              <a:t>é</a:t>
            </a:r>
            <a:r>
              <a:rPr lang="fr-CA" sz="900" b="1" i="1" dirty="0">
                <a:latin typeface="Times New Roman" pitchFamily="18" charset="0"/>
                <a:ea typeface="Calibri" pitchFamily="34" charset="0"/>
                <a:cs typeface="Times New Roman" pitchFamily="18" charset="0"/>
              </a:rPr>
              <a:t> cet objet ?</a:t>
            </a:r>
            <a:endParaRPr lang="fr-CA" sz="900" dirty="0">
              <a:latin typeface="Arial" pitchFamily="34" charset="0"/>
              <a:cs typeface="Arial" pitchFamily="34" charset="0"/>
            </a:endParaRPr>
          </a:p>
          <a:p>
            <a:pPr marL="171444" indent="-171444"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Proc</a:t>
            </a:r>
            <a:r>
              <a:rPr lang="fr-CA" sz="900" dirty="0">
                <a:latin typeface="Calibri"/>
                <a:ea typeface="Calibri" pitchFamily="34" charset="0"/>
                <a:cs typeface="Times New Roman" pitchFamily="18" charset="0"/>
              </a:rPr>
              <a:t>é</a:t>
            </a:r>
            <a:r>
              <a:rPr lang="fr-CA" sz="900" dirty="0">
                <a:latin typeface="Times New Roman" pitchFamily="18" charset="0"/>
                <a:ea typeface="Calibri" pitchFamily="34" charset="0"/>
                <a:cs typeface="Times New Roman" pitchFamily="18" charset="0"/>
              </a:rPr>
              <a:t>der rapidement (10 minutes max).</a:t>
            </a:r>
            <a:endParaRPr lang="fr-CA" sz="900" dirty="0">
              <a:latin typeface="Arial" pitchFamily="34" charset="0"/>
              <a:cs typeface="Arial" pitchFamily="34" charset="0"/>
            </a:endParaRPr>
          </a:p>
        </p:txBody>
      </p:sp>
      <p:graphicFrame>
        <p:nvGraphicFramePr>
          <p:cNvPr id="6" name="Tableau 5"/>
          <p:cNvGraphicFramePr>
            <a:graphicFrameLocks noGrp="1"/>
          </p:cNvGraphicFramePr>
          <p:nvPr/>
        </p:nvGraphicFramePr>
        <p:xfrm>
          <a:off x="323658" y="4626008"/>
          <a:ext cx="6210692" cy="853005"/>
        </p:xfrm>
        <a:graphic>
          <a:graphicData uri="http://schemas.openxmlformats.org/drawingml/2006/table">
            <a:tbl>
              <a:tblPr/>
              <a:tblGrid>
                <a:gridCol w="1552313">
                  <a:extLst>
                    <a:ext uri="{9D8B030D-6E8A-4147-A177-3AD203B41FA5}">
                      <a16:colId xmlns:a16="http://schemas.microsoft.com/office/drawing/2014/main" val="20000"/>
                    </a:ext>
                  </a:extLst>
                </a:gridCol>
                <a:gridCol w="1552313">
                  <a:extLst>
                    <a:ext uri="{9D8B030D-6E8A-4147-A177-3AD203B41FA5}">
                      <a16:colId xmlns:a16="http://schemas.microsoft.com/office/drawing/2014/main" val="20001"/>
                    </a:ext>
                  </a:extLst>
                </a:gridCol>
                <a:gridCol w="1553033">
                  <a:extLst>
                    <a:ext uri="{9D8B030D-6E8A-4147-A177-3AD203B41FA5}">
                      <a16:colId xmlns:a16="http://schemas.microsoft.com/office/drawing/2014/main" val="20002"/>
                    </a:ext>
                  </a:extLst>
                </a:gridCol>
                <a:gridCol w="1553033">
                  <a:extLst>
                    <a:ext uri="{9D8B030D-6E8A-4147-A177-3AD203B41FA5}">
                      <a16:colId xmlns:a16="http://schemas.microsoft.com/office/drawing/2014/main" val="20003"/>
                    </a:ext>
                  </a:extLst>
                </a:gridCol>
              </a:tblGrid>
              <a:tr h="170601">
                <a:tc>
                  <a:txBody>
                    <a:bodyPr/>
                    <a:lstStyle/>
                    <a:p>
                      <a:pPr algn="ctr">
                        <a:lnSpc>
                          <a:spcPct val="107000"/>
                        </a:lnSpc>
                        <a:spcAft>
                          <a:spcPts val="0"/>
                        </a:spcAft>
                      </a:pPr>
                      <a:r>
                        <a:rPr lang="fr-CA" sz="900" b="1" dirty="0">
                          <a:latin typeface="Times New Roman"/>
                          <a:ea typeface="Calibri"/>
                          <a:cs typeface="Times New Roman"/>
                        </a:rPr>
                        <a:t>Objet</a:t>
                      </a:r>
                      <a:endParaRPr lang="fr-CA"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fr-CA" sz="900" b="1">
                          <a:latin typeface="Times New Roman"/>
                          <a:ea typeface="Calibri"/>
                          <a:cs typeface="Times New Roman"/>
                        </a:rPr>
                        <a:t>Thématique(s)</a:t>
                      </a:r>
                      <a:endParaRPr lang="fr-CA"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a:latin typeface="Times New Roman"/>
                          <a:ea typeface="Calibri"/>
                          <a:cs typeface="Times New Roman"/>
                        </a:rPr>
                        <a:t>Objet</a:t>
                      </a:r>
                      <a:endParaRPr lang="fr-CA" sz="900">
                        <a:latin typeface="Calibri"/>
                        <a:ea typeface="Calibri"/>
                        <a:cs typeface="Times New Roman"/>
                      </a:endParaRPr>
                    </a:p>
                  </a:txBody>
                  <a:tcPr marL="51435" marR="5143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fr-CA" sz="900" b="1" dirty="0">
                          <a:latin typeface="Times New Roman"/>
                          <a:ea typeface="Calibri"/>
                          <a:cs typeface="Times New Roman"/>
                        </a:rPr>
                        <a:t>Thématique(s)</a:t>
                      </a:r>
                      <a:endParaRPr lang="fr-CA"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601">
                <a:tc>
                  <a:txBody>
                    <a:bodyPr/>
                    <a:lstStyle/>
                    <a:p>
                      <a:pPr>
                        <a:lnSpc>
                          <a:spcPct val="107000"/>
                        </a:lnSpc>
                        <a:spcAft>
                          <a:spcPts val="0"/>
                        </a:spcAft>
                      </a:pPr>
                      <a:r>
                        <a:rPr lang="fr-CA" sz="900">
                          <a:latin typeface="Times New Roman"/>
                          <a:ea typeface="Calibri"/>
                          <a:cs typeface="Times New Roman"/>
                        </a:rPr>
                        <a:t>Fils crocodiles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Circuits électriques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a:latin typeface="Times New Roman"/>
                          <a:ea typeface="Calibri"/>
                          <a:cs typeface="Times New Roman"/>
                        </a:rPr>
                        <a:t>Ampoule</a:t>
                      </a:r>
                      <a:endParaRPr lang="fr-FR" sz="900">
                        <a:latin typeface="Calibri"/>
                        <a:ea typeface="Calibri"/>
                        <a:cs typeface="Times New Roman"/>
                      </a:endParaRPr>
                    </a:p>
                  </a:txBody>
                  <a:tcPr marL="51435" marR="5143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Circuits électriques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601">
                <a:tc>
                  <a:txBody>
                    <a:bodyPr/>
                    <a:lstStyle/>
                    <a:p>
                      <a:pPr>
                        <a:lnSpc>
                          <a:spcPct val="107000"/>
                        </a:lnSpc>
                        <a:spcAft>
                          <a:spcPts val="0"/>
                        </a:spcAft>
                      </a:pPr>
                      <a:r>
                        <a:rPr lang="fr-CA" sz="900">
                          <a:latin typeface="Times New Roman"/>
                          <a:ea typeface="Calibri"/>
                          <a:cs typeface="Times New Roman"/>
                        </a:rPr>
                        <a:t>Compte-goutte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a:latin typeface="Times New Roman"/>
                          <a:ea typeface="Calibri"/>
                          <a:cs typeface="Times New Roman"/>
                        </a:rPr>
                        <a:t>Cylindre gradué</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a:latin typeface="Times New Roman"/>
                          <a:ea typeface="Calibri"/>
                          <a:cs typeface="Times New Roman"/>
                        </a:rPr>
                        <a:t>Balance</a:t>
                      </a:r>
                      <a:endParaRPr lang="fr-FR" sz="900">
                        <a:latin typeface="Calibri"/>
                        <a:ea typeface="Calibri"/>
                        <a:cs typeface="Times New Roman"/>
                      </a:endParaRPr>
                    </a:p>
                  </a:txBody>
                  <a:tcPr marL="51435" marR="5143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a:latin typeface="Times New Roman"/>
                          <a:ea typeface="Calibri"/>
                          <a:cs typeface="Times New Roman"/>
                        </a:rPr>
                        <a:t>Gravité</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0601">
                <a:tc>
                  <a:txBody>
                    <a:bodyPr/>
                    <a:lstStyle/>
                    <a:p>
                      <a:pPr>
                        <a:lnSpc>
                          <a:spcPct val="107000"/>
                        </a:lnSpc>
                        <a:spcAft>
                          <a:spcPts val="0"/>
                        </a:spcAft>
                      </a:pPr>
                      <a:r>
                        <a:rPr lang="fr-CA" sz="900">
                          <a:latin typeface="Times New Roman"/>
                          <a:ea typeface="Calibri"/>
                          <a:cs typeface="Times New Roman"/>
                        </a:rPr>
                        <a:t>Cylindre gradué </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a:latin typeface="Times New Roman"/>
                          <a:ea typeface="Calibri"/>
                          <a:cs typeface="Times New Roman"/>
                        </a:rPr>
                        <a:t>Cylindre gradué</a:t>
                      </a:r>
                      <a:endParaRPr lang="fr-FR" sz="900" dirty="0">
                        <a:latin typeface="+mn-lt"/>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a:latin typeface="Times New Roman"/>
                          <a:ea typeface="Calibri"/>
                          <a:cs typeface="Times New Roman"/>
                        </a:rPr>
                        <a:t>Voltmètre (multimètre)</a:t>
                      </a:r>
                      <a:endParaRPr lang="fr-FR" sz="900">
                        <a:latin typeface="Calibri"/>
                        <a:ea typeface="Calibri"/>
                        <a:cs typeface="Times New Roman"/>
                      </a:endParaRPr>
                    </a:p>
                  </a:txBody>
                  <a:tcPr marL="51435" marR="5143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a:latin typeface="Times New Roman"/>
                          <a:ea typeface="Calibri"/>
                          <a:cs typeface="Times New Roman"/>
                        </a:rPr>
                        <a:t>Énergie + Circuits électriques</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0601">
                <a:tc>
                  <a:txBody>
                    <a:bodyPr/>
                    <a:lstStyle/>
                    <a:p>
                      <a:pPr>
                        <a:lnSpc>
                          <a:spcPct val="107000"/>
                        </a:lnSpc>
                        <a:spcAft>
                          <a:spcPts val="0"/>
                        </a:spcAft>
                      </a:pPr>
                      <a:r>
                        <a:rPr lang="fr-CA" sz="900" dirty="0">
                          <a:latin typeface="Times New Roman"/>
                          <a:ea typeface="Calibri"/>
                          <a:cs typeface="Times New Roman"/>
                        </a:rPr>
                        <a:t>Pile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a:latin typeface="Times New Roman"/>
                          <a:ea typeface="Calibri"/>
                          <a:cs typeface="Times New Roman"/>
                        </a:rPr>
                        <a:t>Énergie + Circuits électriques</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CA" sz="900" dirty="0">
                          <a:latin typeface="Times New Roman"/>
                          <a:ea typeface="Calibri"/>
                          <a:cs typeface="Times New Roman"/>
                        </a:rPr>
                        <a:t>Règle</a:t>
                      </a:r>
                      <a:endParaRPr lang="fr-FR" sz="900" dirty="0">
                        <a:latin typeface="Calibri"/>
                        <a:ea typeface="Calibri"/>
                        <a:cs typeface="Times New Roman"/>
                      </a:endParaRPr>
                    </a:p>
                  </a:txBody>
                  <a:tcPr marL="51435" marR="5143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fr-CA" sz="900" dirty="0">
                          <a:latin typeface="Times New Roman"/>
                          <a:ea typeface="Calibri"/>
                          <a:cs typeface="Times New Roman"/>
                        </a:rPr>
                        <a:t>Cylindre gradué</a:t>
                      </a:r>
                      <a:endParaRPr lang="fr-FR" sz="900" dirty="0">
                        <a:latin typeface="+mn-lt"/>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 name="Image 1" descr="Une image contenant dessin humoristique, art&#10;&#10;Description générée automatiquement">
            <a:extLst>
              <a:ext uri="{FF2B5EF4-FFF2-40B4-BE49-F238E27FC236}">
                <a16:creationId xmlns:a16="http://schemas.microsoft.com/office/drawing/2014/main" id="{68247098-C13C-DB4D-EC35-665F21A10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739" y="-27647"/>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graphicFrame>
        <p:nvGraphicFramePr>
          <p:cNvPr id="5" name="Tableau 4"/>
          <p:cNvGraphicFramePr>
            <a:graphicFrameLocks noGrp="1"/>
          </p:cNvGraphicFramePr>
          <p:nvPr/>
        </p:nvGraphicFramePr>
        <p:xfrm>
          <a:off x="188642" y="3491881"/>
          <a:ext cx="6480721" cy="1906408"/>
        </p:xfrm>
        <a:graphic>
          <a:graphicData uri="http://schemas.openxmlformats.org/drawingml/2006/table">
            <a:tbl>
              <a:tblPr/>
              <a:tblGrid>
                <a:gridCol w="1077212">
                  <a:extLst>
                    <a:ext uri="{9D8B030D-6E8A-4147-A177-3AD203B41FA5}">
                      <a16:colId xmlns:a16="http://schemas.microsoft.com/office/drawing/2014/main" val="20000"/>
                    </a:ext>
                  </a:extLst>
                </a:gridCol>
                <a:gridCol w="1922866">
                  <a:extLst>
                    <a:ext uri="{9D8B030D-6E8A-4147-A177-3AD203B41FA5}">
                      <a16:colId xmlns:a16="http://schemas.microsoft.com/office/drawing/2014/main" val="20001"/>
                    </a:ext>
                  </a:extLst>
                </a:gridCol>
                <a:gridCol w="971356">
                  <a:extLst>
                    <a:ext uri="{9D8B030D-6E8A-4147-A177-3AD203B41FA5}">
                      <a16:colId xmlns:a16="http://schemas.microsoft.com/office/drawing/2014/main" val="20002"/>
                    </a:ext>
                  </a:extLst>
                </a:gridCol>
                <a:gridCol w="2509287">
                  <a:extLst>
                    <a:ext uri="{9D8B030D-6E8A-4147-A177-3AD203B41FA5}">
                      <a16:colId xmlns:a16="http://schemas.microsoft.com/office/drawing/2014/main" val="20003"/>
                    </a:ext>
                  </a:extLst>
                </a:gridCol>
              </a:tblGrid>
              <a:tr h="261671">
                <a:tc>
                  <a:txBody>
                    <a:bodyPr/>
                    <a:lstStyle/>
                    <a:p>
                      <a:pPr algn="ctr">
                        <a:lnSpc>
                          <a:spcPct val="107000"/>
                        </a:lnSpc>
                        <a:spcAft>
                          <a:spcPts val="0"/>
                        </a:spcAft>
                      </a:pPr>
                      <a:r>
                        <a:rPr lang="fr-CA" sz="900" b="1" dirty="0">
                          <a:latin typeface="Times New Roman"/>
                          <a:ea typeface="Calibri"/>
                          <a:cs typeface="Times New Roman"/>
                        </a:rPr>
                        <a:t>Métier </a:t>
                      </a:r>
                      <a:endParaRPr lang="fr-CA" sz="900" dirty="0">
                        <a:latin typeface="Calibri"/>
                        <a:ea typeface="Calibri"/>
                        <a:cs typeface="Times New Roman"/>
                      </a:endParaRPr>
                    </a:p>
                  </a:txBody>
                  <a:tcPr marL="45849" marR="45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CA" sz="900" b="1" dirty="0">
                          <a:latin typeface="Times New Roman"/>
                          <a:ea typeface="Calibri"/>
                          <a:cs typeface="Times New Roman"/>
                        </a:rPr>
                        <a:t>Description</a:t>
                      </a:r>
                      <a:endParaRPr lang="fr-CA" sz="900" dirty="0">
                        <a:latin typeface="Calibri"/>
                        <a:ea typeface="Calibri"/>
                        <a:cs typeface="Times New Roman"/>
                      </a:endParaRPr>
                    </a:p>
                  </a:txBody>
                  <a:tcPr marL="45849" marR="45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dirty="0">
                          <a:latin typeface="Times New Roman"/>
                          <a:ea typeface="Calibri"/>
                          <a:cs typeface="Times New Roman"/>
                        </a:rPr>
                        <a:t>Métier </a:t>
                      </a:r>
                      <a:endParaRPr lang="fr-CA" sz="900" dirty="0">
                        <a:latin typeface="Calibri"/>
                        <a:ea typeface="Calibri"/>
                        <a:cs typeface="Times New Roman"/>
                      </a:endParaRPr>
                    </a:p>
                  </a:txBody>
                  <a:tcPr marL="45849" marR="45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CA" sz="900" b="1" dirty="0">
                          <a:latin typeface="Times New Roman"/>
                          <a:ea typeface="Calibri"/>
                          <a:cs typeface="Times New Roman"/>
                        </a:rPr>
                        <a:t>Description</a:t>
                      </a:r>
                      <a:endParaRPr lang="fr-CA" sz="900" dirty="0">
                        <a:latin typeface="Calibri"/>
                        <a:ea typeface="Calibri"/>
                        <a:cs typeface="Times New Roman"/>
                      </a:endParaRPr>
                    </a:p>
                  </a:txBody>
                  <a:tcPr marL="45849" marR="45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7012">
                <a:tc>
                  <a:txBody>
                    <a:bodyPr/>
                    <a:lstStyle/>
                    <a:p>
                      <a:pPr algn="l">
                        <a:lnSpc>
                          <a:spcPct val="107000"/>
                        </a:lnSpc>
                        <a:spcAft>
                          <a:spcPts val="0"/>
                        </a:spcAft>
                      </a:pPr>
                      <a:r>
                        <a:rPr lang="fr-CA" sz="900" dirty="0">
                          <a:latin typeface="Times New Roman"/>
                          <a:ea typeface="Calibri"/>
                          <a:cs typeface="Times New Roman"/>
                        </a:rPr>
                        <a:t>Menuisier ou</a:t>
                      </a:r>
                      <a:br>
                        <a:rPr lang="fr-CA" sz="900" dirty="0">
                          <a:latin typeface="Times New Roman"/>
                          <a:ea typeface="Calibri"/>
                          <a:cs typeface="Times New Roman"/>
                        </a:rPr>
                      </a:br>
                      <a:r>
                        <a:rPr lang="fr-CA" sz="900" dirty="0">
                          <a:latin typeface="Times New Roman"/>
                          <a:ea typeface="Calibri"/>
                          <a:cs typeface="Times New Roman"/>
                        </a:rPr>
                        <a:t>menuisière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Construit et répare des objets ou des structures en bois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err="1">
                          <a:latin typeface="Times New Roman"/>
                          <a:ea typeface="Calibri"/>
                          <a:cs typeface="Times New Roman"/>
                        </a:rPr>
                        <a:t>Ingénieur.e</a:t>
                      </a:r>
                      <a:r>
                        <a:rPr lang="fr-CA" sz="900" dirty="0">
                          <a:latin typeface="Times New Roman"/>
                          <a:ea typeface="Calibri"/>
                          <a:cs typeface="Times New Roman"/>
                        </a:rPr>
                        <a:t> en robotique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dirty="0">
                          <a:latin typeface="Times New Roman"/>
                          <a:ea typeface="Calibri"/>
                          <a:cs typeface="Times New Roman"/>
                        </a:rPr>
                        <a:t>Conçoit et gère des projets de robotique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7012">
                <a:tc>
                  <a:txBody>
                    <a:bodyPr/>
                    <a:lstStyle/>
                    <a:p>
                      <a:pPr algn="l">
                        <a:lnSpc>
                          <a:spcPct val="107000"/>
                        </a:lnSpc>
                        <a:spcAft>
                          <a:spcPts val="0"/>
                        </a:spcAft>
                      </a:pPr>
                      <a:r>
                        <a:rPr lang="fr-CA" sz="900" dirty="0" err="1">
                          <a:latin typeface="Times New Roman"/>
                          <a:ea typeface="Calibri"/>
                          <a:cs typeface="Times New Roman"/>
                        </a:rPr>
                        <a:t>Ingénieur.e</a:t>
                      </a:r>
                      <a:r>
                        <a:rPr lang="fr-CA" sz="900" dirty="0">
                          <a:latin typeface="Times New Roman"/>
                          <a:ea typeface="Calibri"/>
                          <a:cs typeface="Times New Roman"/>
                        </a:rPr>
                        <a:t> en aéronautique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Conçoit, produit et entretient des appareils qui volent</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Chimiste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Analyse, décompose et produit des substances et des produits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1472">
                <a:tc>
                  <a:txBody>
                    <a:bodyPr/>
                    <a:lstStyle/>
                    <a:p>
                      <a:pPr algn="l">
                        <a:lnSpc>
                          <a:spcPct val="107000"/>
                        </a:lnSpc>
                        <a:spcAft>
                          <a:spcPts val="0"/>
                        </a:spcAft>
                      </a:pPr>
                      <a:r>
                        <a:rPr lang="fr-CA" sz="900">
                          <a:latin typeface="Times New Roman"/>
                          <a:ea typeface="Calibri"/>
                          <a:cs typeface="Times New Roman"/>
                        </a:rPr>
                        <a:t>Pharmacologue </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Étudie et développe les médicaments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a:latin typeface="Times New Roman"/>
                          <a:ea typeface="Calibri"/>
                          <a:cs typeface="Times New Roman"/>
                        </a:rPr>
                        <a:t>Technicien.ne en minéralogie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dirty="0">
                          <a:latin typeface="Times New Roman"/>
                          <a:ea typeface="Calibri"/>
                          <a:cs typeface="Times New Roman"/>
                        </a:rPr>
                        <a:t>Assure le soutien technique dans les domaines qui touchent la terre, les mines et la métallurgie (par ex. : tracer des cartes géologiques, prendre des échantillons de roches et les analyser)</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9241">
                <a:tc>
                  <a:txBody>
                    <a:bodyPr/>
                    <a:lstStyle/>
                    <a:p>
                      <a:pPr algn="l">
                        <a:lnSpc>
                          <a:spcPct val="107000"/>
                        </a:lnSpc>
                        <a:spcAft>
                          <a:spcPts val="0"/>
                        </a:spcAft>
                      </a:pPr>
                      <a:r>
                        <a:rPr lang="fr-CA" sz="900">
                          <a:latin typeface="Times New Roman"/>
                          <a:ea typeface="Calibri"/>
                          <a:cs typeface="Times New Roman"/>
                        </a:rPr>
                        <a:t>Électricien ou électricienne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Assemble et répare les appareils électriques et les fils électriques dans des bâtiments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err="1">
                          <a:latin typeface="Times New Roman"/>
                          <a:ea typeface="Calibri"/>
                          <a:cs typeface="Times New Roman"/>
                        </a:rPr>
                        <a:t>Avocat.e</a:t>
                      </a:r>
                      <a:endParaRPr lang="fr-CA" sz="900" dirty="0">
                        <a:latin typeface="Times New Roman"/>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dirty="0">
                          <a:latin typeface="Times New Roman" pitchFamily="18" charset="0"/>
                          <a:ea typeface="Calibri"/>
                          <a:cs typeface="Times New Roman" pitchFamily="18" charset="0"/>
                        </a:rPr>
                        <a:t>Dans le système</a:t>
                      </a:r>
                      <a:r>
                        <a:rPr lang="fr-CA" sz="900" baseline="0" dirty="0">
                          <a:latin typeface="Times New Roman" pitchFamily="18" charset="0"/>
                          <a:ea typeface="Calibri"/>
                          <a:cs typeface="Times New Roman" pitchFamily="18" charset="0"/>
                        </a:rPr>
                        <a:t> de justice, l’</a:t>
                      </a:r>
                      <a:r>
                        <a:rPr lang="fr-CA" sz="900" baseline="0" dirty="0" err="1">
                          <a:latin typeface="Times New Roman" pitchFamily="18" charset="0"/>
                          <a:ea typeface="Calibri"/>
                          <a:cs typeface="Times New Roman" pitchFamily="18" charset="0"/>
                        </a:rPr>
                        <a:t>avocat.e</a:t>
                      </a:r>
                      <a:r>
                        <a:rPr lang="fr-CA" sz="900" baseline="0" dirty="0">
                          <a:latin typeface="Times New Roman" pitchFamily="18" charset="0"/>
                          <a:ea typeface="Calibri"/>
                          <a:cs typeface="Times New Roman" pitchFamily="18" charset="0"/>
                        </a:rPr>
                        <a:t> </a:t>
                      </a:r>
                      <a:r>
                        <a:rPr lang="fr-FR" sz="900" b="0" i="0" kern="1200" dirty="0">
                          <a:solidFill>
                            <a:schemeClr val="tx1"/>
                          </a:solidFill>
                          <a:latin typeface="Times New Roman" pitchFamily="18" charset="0"/>
                          <a:ea typeface="+mn-ea"/>
                          <a:cs typeface="Times New Roman" pitchFamily="18" charset="0"/>
                        </a:rPr>
                        <a:t>est chargée de défendre ses clients, de faire valoir leurs intérêts, et plus généralement</a:t>
                      </a:r>
                      <a:r>
                        <a:rPr lang="fr-FR" sz="900" b="0" i="0" kern="1200" baseline="0" dirty="0">
                          <a:solidFill>
                            <a:schemeClr val="tx1"/>
                          </a:solidFill>
                          <a:latin typeface="Times New Roman" pitchFamily="18" charset="0"/>
                          <a:ea typeface="+mn-ea"/>
                          <a:cs typeface="Times New Roman" pitchFamily="18" charset="0"/>
                        </a:rPr>
                        <a:t> de </a:t>
                      </a:r>
                      <a:r>
                        <a:rPr lang="fr-FR" sz="900" b="0" i="0" kern="1200" dirty="0">
                          <a:solidFill>
                            <a:schemeClr val="tx1"/>
                          </a:solidFill>
                          <a:latin typeface="Times New Roman" pitchFamily="18" charset="0"/>
                          <a:ea typeface="+mn-ea"/>
                          <a:cs typeface="Times New Roman" pitchFamily="18" charset="0"/>
                        </a:rPr>
                        <a:t>les représenter</a:t>
                      </a:r>
                      <a:endParaRPr lang="fr-CA" sz="900" dirty="0">
                        <a:latin typeface="Times New Roman" pitchFamily="18" charset="0"/>
                        <a:ea typeface="Calibri"/>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7649" name="Rectangle 1"/>
          <p:cNvSpPr>
            <a:spLocks noChangeArrowheads="1"/>
          </p:cNvSpPr>
          <p:nvPr/>
        </p:nvSpPr>
        <p:spPr bwMode="auto">
          <a:xfrm>
            <a:off x="54772" y="2074770"/>
            <a:ext cx="6722604" cy="1318570"/>
          </a:xfrm>
          <a:prstGeom prst="rect">
            <a:avLst/>
          </a:prstGeom>
          <a:noFill/>
          <a:ln w="9525">
            <a:noFill/>
            <a:miter lim="800000"/>
            <a:headEnd/>
            <a:tailEnd/>
          </a:ln>
          <a:effectLst/>
        </p:spPr>
        <p:txBody>
          <a:bodyPr vert="horz" wrap="square" lIns="68580" tIns="34292" rIns="68580" bIns="34292" numCol="1" anchor="ctr" anchorCtr="0" compatLnSpc="1">
            <a:prstTxWarp prst="textNoShape">
              <a:avLst/>
            </a:prstTxWarp>
            <a:spAutoFit/>
          </a:bodyPr>
          <a:lstStyle/>
          <a:p>
            <a:pPr defTabSz="685776" fontAlgn="base">
              <a:spcBef>
                <a:spcPts val="452"/>
              </a:spcBef>
              <a:spcAft>
                <a:spcPct val="0"/>
              </a:spcAft>
            </a:pPr>
            <a:r>
              <a:rPr lang="fr-CA" sz="1801" i="1" dirty="0">
                <a:latin typeface="Times New Roman" pitchFamily="18" charset="0"/>
                <a:ea typeface="Calibri" pitchFamily="34" charset="0"/>
                <a:cs typeface="Times New Roman" pitchFamily="18" charset="0"/>
              </a:rPr>
              <a:t>Réalisation</a:t>
            </a:r>
            <a:r>
              <a:rPr lang="fr-CA" sz="900" b="1" dirty="0">
                <a:latin typeface="Times New Roman" pitchFamily="18" charset="0"/>
                <a:ea typeface="Calibri" pitchFamily="34" charset="0"/>
                <a:cs typeface="Times New Roman" pitchFamily="18" charset="0"/>
              </a:rPr>
              <a:t>  </a:t>
            </a:r>
            <a:r>
              <a:rPr lang="fr-CA" sz="1351" dirty="0">
                <a:latin typeface="Times New Roman" pitchFamily="18" charset="0"/>
                <a:ea typeface="Calibri" pitchFamily="34" charset="0"/>
                <a:cs typeface="Times New Roman" pitchFamily="18" charset="0"/>
              </a:rPr>
              <a:t>(15 minutes) </a:t>
            </a:r>
          </a:p>
          <a:p>
            <a:pP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Pour réaliser l’activité principale, les élèves auront besoin de leur </a:t>
            </a:r>
            <a:r>
              <a:rPr lang="fr-CA" sz="900" b="1" dirty="0">
                <a:latin typeface="Times New Roman" pitchFamily="18" charset="0"/>
                <a:ea typeface="Calibri" pitchFamily="34" charset="0"/>
                <a:cs typeface="Times New Roman" pitchFamily="18" charset="0"/>
              </a:rPr>
              <a:t>fiches d’activité</a:t>
            </a:r>
            <a:r>
              <a:rPr lang="fr-CA" sz="900" dirty="0">
                <a:latin typeface="Times New Roman" pitchFamily="18" charset="0"/>
                <a:ea typeface="Calibri" pitchFamily="34" charset="0"/>
                <a:cs typeface="Times New Roman" pitchFamily="18" charset="0"/>
              </a:rPr>
              <a:t> (pages 8-9; imprimer recto-verso).</a:t>
            </a:r>
          </a:p>
          <a:p>
            <a:pPr defTabSz="685776" eaLnBrk="0" fontAlgn="base" hangingPunct="0">
              <a:spcBef>
                <a:spcPts val="452"/>
              </a:spcBef>
              <a:spcAft>
                <a:spcPct val="0"/>
              </a:spcAft>
            </a:pPr>
            <a:r>
              <a:rPr lang="fr-CA" sz="1051" b="1" dirty="0">
                <a:latin typeface="Times New Roman" pitchFamily="18" charset="0"/>
                <a:ea typeface="Calibri" pitchFamily="34" charset="0"/>
                <a:cs typeface="Times New Roman" pitchFamily="18" charset="0"/>
              </a:rPr>
              <a:t>Présentation des métiers</a:t>
            </a:r>
          </a:p>
          <a:p>
            <a:pPr marL="171444" indent="-171444"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Au TNI, afficher la page 12 du PowerPoint. Les métiers qui y apparaissent sont les mêmes que ceux qui sont sur la première page de la fiche d’activité.</a:t>
            </a:r>
          </a:p>
          <a:p>
            <a:pPr marL="171444" indent="-171444"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Présenter rapidement les différents métiers : le nom et une description rapide du métier.</a:t>
            </a:r>
            <a:endParaRPr lang="fr-CA" sz="900" dirty="0">
              <a:latin typeface="Times New Roman" pitchFamily="18" charset="0"/>
              <a:cs typeface="Times New Roman" pitchFamily="18" charset="0"/>
            </a:endParaRPr>
          </a:p>
        </p:txBody>
      </p:sp>
      <p:sp>
        <p:nvSpPr>
          <p:cNvPr id="7" name="Rectangle 1"/>
          <p:cNvSpPr>
            <a:spLocks noChangeArrowheads="1"/>
          </p:cNvSpPr>
          <p:nvPr/>
        </p:nvSpPr>
        <p:spPr bwMode="auto">
          <a:xfrm>
            <a:off x="80631" y="5405912"/>
            <a:ext cx="6723367" cy="1723681"/>
          </a:xfrm>
          <a:prstGeom prst="rect">
            <a:avLst/>
          </a:prstGeom>
          <a:noFill/>
          <a:ln w="9525">
            <a:noFill/>
            <a:miter lim="800000"/>
            <a:headEnd/>
            <a:tailEnd/>
          </a:ln>
          <a:effectLst/>
        </p:spPr>
        <p:txBody>
          <a:bodyPr vert="horz" wrap="square" lIns="68580" tIns="34292" rIns="68580" bIns="34292" numCol="1" anchor="ctr" anchorCtr="0" compatLnSpc="1">
            <a:prstTxWarp prst="textNoShape">
              <a:avLst/>
            </a:prstTxWarp>
            <a:spAutoFit/>
          </a:bodyPr>
          <a:lstStyle/>
          <a:p>
            <a:pPr defTabSz="685776" eaLnBrk="0" fontAlgn="base" hangingPunct="0">
              <a:spcBef>
                <a:spcPts val="452"/>
              </a:spcBef>
              <a:spcAft>
                <a:spcPct val="0"/>
              </a:spcAft>
            </a:pPr>
            <a:r>
              <a:rPr lang="fr-CA" sz="1051" b="1" dirty="0">
                <a:latin typeface="Times New Roman" pitchFamily="18" charset="0"/>
                <a:ea typeface="Calibri" pitchFamily="34" charset="0"/>
                <a:cs typeface="Times New Roman" pitchFamily="18" charset="0"/>
              </a:rPr>
              <a:t>Activité d’association objet – métier</a:t>
            </a:r>
          </a:p>
          <a:p>
            <a:pPr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Demander aux élèves :</a:t>
            </a:r>
            <a:r>
              <a:rPr lang="fr-CA" sz="900" i="1" dirty="0">
                <a:latin typeface="Times New Roman" pitchFamily="18" charset="0"/>
                <a:ea typeface="Calibri" pitchFamily="34" charset="0"/>
                <a:cs typeface="Times New Roman" pitchFamily="18" charset="0"/>
              </a:rPr>
              <a:t> </a:t>
            </a:r>
            <a:r>
              <a:rPr lang="fr-CA" sz="900" b="1" i="1" dirty="0">
                <a:latin typeface="Times New Roman" pitchFamily="18" charset="0"/>
                <a:ea typeface="Calibri" pitchFamily="34" charset="0"/>
                <a:cs typeface="Times New Roman" pitchFamily="18" charset="0"/>
              </a:rPr>
              <a:t>Lesquels, parmi ces métiers, pourraient avoir besoin d’utiliser les objets présentés plus haut ?</a:t>
            </a:r>
            <a:endParaRPr lang="fr-CA" sz="900" dirty="0">
              <a:latin typeface="Times New Roman" pitchFamily="18" charset="0"/>
              <a:cs typeface="Times New Roman" pitchFamily="18" charset="0"/>
            </a:endParaRPr>
          </a:p>
          <a:p>
            <a:pPr lvl="2" indent="-342886" eaLnBrk="0" fontAlgn="base" hangingPunct="0">
              <a:spcBef>
                <a:spcPts val="452"/>
              </a:spcBef>
              <a:spcAft>
                <a:spcPct val="0"/>
              </a:spcAft>
              <a:buFontTx/>
              <a:buChar char="•"/>
            </a:pPr>
            <a:r>
              <a:rPr lang="fr-CA" sz="900" dirty="0">
                <a:latin typeface="Times New Roman" pitchFamily="18" charset="0"/>
                <a:ea typeface="Calibri" pitchFamily="34" charset="0"/>
                <a:cs typeface="Times New Roman" pitchFamily="18" charset="0"/>
              </a:rPr>
              <a:t>Les élèves doivent encercler les métiers qui utilisent les objets (sans spécifier quel objet). </a:t>
            </a:r>
            <a:endParaRPr lang="fr-CA" sz="900" dirty="0">
              <a:latin typeface="Times New Roman" pitchFamily="18" charset="0"/>
              <a:cs typeface="Times New Roman" pitchFamily="18" charset="0"/>
            </a:endParaRPr>
          </a:p>
          <a:p>
            <a:pPr lvl="2" indent="-342886" eaLnBrk="0" fontAlgn="base" hangingPunct="0">
              <a:spcBef>
                <a:spcPts val="452"/>
              </a:spcBef>
              <a:spcAft>
                <a:spcPct val="0"/>
              </a:spcAft>
              <a:buFontTx/>
              <a:buChar char="•"/>
            </a:pPr>
            <a:r>
              <a:rPr lang="fr-CA" sz="900" dirty="0">
                <a:latin typeface="Times New Roman" pitchFamily="18" charset="0"/>
                <a:ea typeface="Calibri" pitchFamily="34" charset="0"/>
                <a:cs typeface="Times New Roman" pitchFamily="18" charset="0"/>
              </a:rPr>
              <a:t>Leur donner seulement 2-3 minutes pour compléter cette tâche.</a:t>
            </a:r>
            <a:endParaRPr lang="fr-CA" sz="900" dirty="0">
              <a:latin typeface="Times New Roman" pitchFamily="18" charset="0"/>
              <a:cs typeface="Times New Roman" pitchFamily="18" charset="0"/>
            </a:endParaRPr>
          </a:p>
          <a:p>
            <a:pPr lvl="2" indent="-342886" eaLnBrk="0" fontAlgn="base" hangingPunct="0">
              <a:spcBef>
                <a:spcPts val="452"/>
              </a:spcBef>
              <a:spcAft>
                <a:spcPct val="0"/>
              </a:spcAft>
              <a:buFontTx/>
              <a:buChar char="•"/>
            </a:pPr>
            <a:r>
              <a:rPr lang="fr-CA" sz="900" dirty="0">
                <a:latin typeface="Times New Roman" pitchFamily="18" charset="0"/>
                <a:ea typeface="Calibri" pitchFamily="34" charset="0"/>
                <a:cs typeface="Times New Roman" pitchFamily="18" charset="0"/>
              </a:rPr>
              <a:t>Pour les aider, afficher les objets en retournant à la page 11 du PowerPoint </a:t>
            </a:r>
          </a:p>
          <a:p>
            <a:pPr defTabSz="685776" eaLnBrk="0" fontAlgn="base" hangingPunct="0">
              <a:spcBef>
                <a:spcPts val="452"/>
              </a:spcBef>
              <a:spcAft>
                <a:spcPct val="0"/>
              </a:spcAft>
            </a:pPr>
            <a:r>
              <a:rPr lang="fr-CA" sz="900" u="sng" dirty="0">
                <a:latin typeface="Times New Roman" pitchFamily="18" charset="0"/>
                <a:ea typeface="Calibri" pitchFamily="34" charset="0"/>
                <a:cs typeface="Times New Roman" pitchFamily="18" charset="0"/>
              </a:rPr>
              <a:t>Astuce pour les élèves</a:t>
            </a:r>
            <a:r>
              <a:rPr lang="fr-CA" sz="900" dirty="0">
                <a:latin typeface="Times New Roman" pitchFamily="18" charset="0"/>
                <a:ea typeface="Calibri" pitchFamily="34" charset="0"/>
                <a:cs typeface="Times New Roman" pitchFamily="18" charset="0"/>
              </a:rPr>
              <a:t> : Passer un métier à la fois et se demander s’il utilise un ou plusieurs des objets en question. Si la réponse est oui, on l’encercle !</a:t>
            </a:r>
          </a:p>
          <a:p>
            <a:pPr defTabSz="685776" eaLnBrk="0" fontAlgn="base" hangingPunct="0">
              <a:spcBef>
                <a:spcPts val="452"/>
              </a:spcBef>
              <a:spcAft>
                <a:spcPct val="0"/>
              </a:spcAft>
            </a:pPr>
            <a:r>
              <a:rPr lang="fr-CA" sz="900" b="1" dirty="0">
                <a:latin typeface="Times New Roman" pitchFamily="18" charset="0"/>
                <a:ea typeface="Calibri" pitchFamily="34" charset="0"/>
                <a:cs typeface="Times New Roman" pitchFamily="18" charset="0"/>
              </a:rPr>
              <a:t>Retour</a:t>
            </a:r>
            <a:r>
              <a:rPr lang="fr-CA" sz="900" dirty="0">
                <a:latin typeface="Times New Roman" pitchFamily="18" charset="0"/>
                <a:ea typeface="Calibri" pitchFamily="34" charset="0"/>
                <a:cs typeface="Times New Roman" pitchFamily="18" charset="0"/>
              </a:rPr>
              <a:t> : discuter avec les élèves des métiers encerclés et de quels objets seraient utilisés pour accomplir quelles tâches. Au besoin, consultez le tableau de la page suivante pour des idées d’utilisations d’objets par les différents métiers.</a:t>
            </a:r>
            <a:endParaRPr lang="fr-CA" sz="900" dirty="0">
              <a:latin typeface="Times New Roman" pitchFamily="18" charset="0"/>
              <a:cs typeface="Times New Roman" pitchFamily="18" charset="0"/>
            </a:endParaRPr>
          </a:p>
        </p:txBody>
      </p:sp>
      <p:pic>
        <p:nvPicPr>
          <p:cNvPr id="2" name="Image 1" descr="Une image contenant dessin humoristique, art&#10;&#10;Description générée automatiquement">
            <a:extLst>
              <a:ext uri="{FF2B5EF4-FFF2-40B4-BE49-F238E27FC236}">
                <a16:creationId xmlns:a16="http://schemas.microsoft.com/office/drawing/2014/main" id="{C399C535-710D-B5E7-D943-F15923F0C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739" y="-27647"/>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graphicFrame>
        <p:nvGraphicFramePr>
          <p:cNvPr id="6" name="Tableau 5"/>
          <p:cNvGraphicFramePr>
            <a:graphicFrameLocks noGrp="1"/>
          </p:cNvGraphicFramePr>
          <p:nvPr/>
        </p:nvGraphicFramePr>
        <p:xfrm>
          <a:off x="188645" y="2141734"/>
          <a:ext cx="6426715" cy="2659066"/>
        </p:xfrm>
        <a:graphic>
          <a:graphicData uri="http://schemas.openxmlformats.org/drawingml/2006/table">
            <a:tbl>
              <a:tblPr/>
              <a:tblGrid>
                <a:gridCol w="1605614">
                  <a:extLst>
                    <a:ext uri="{9D8B030D-6E8A-4147-A177-3AD203B41FA5}">
                      <a16:colId xmlns:a16="http://schemas.microsoft.com/office/drawing/2014/main" val="20000"/>
                    </a:ext>
                  </a:extLst>
                </a:gridCol>
                <a:gridCol w="1607033">
                  <a:extLst>
                    <a:ext uri="{9D8B030D-6E8A-4147-A177-3AD203B41FA5}">
                      <a16:colId xmlns:a16="http://schemas.microsoft.com/office/drawing/2014/main" val="20001"/>
                    </a:ext>
                  </a:extLst>
                </a:gridCol>
                <a:gridCol w="3214068">
                  <a:extLst>
                    <a:ext uri="{9D8B030D-6E8A-4147-A177-3AD203B41FA5}">
                      <a16:colId xmlns:a16="http://schemas.microsoft.com/office/drawing/2014/main" val="20002"/>
                    </a:ext>
                  </a:extLst>
                </a:gridCol>
              </a:tblGrid>
              <a:tr h="275525">
                <a:tc>
                  <a:txBody>
                    <a:bodyPr/>
                    <a:lstStyle/>
                    <a:p>
                      <a:pPr algn="l">
                        <a:lnSpc>
                          <a:spcPct val="107000"/>
                        </a:lnSpc>
                        <a:spcAft>
                          <a:spcPts val="0"/>
                        </a:spcAft>
                      </a:pPr>
                      <a:r>
                        <a:rPr lang="fr-CA" sz="900" b="1" dirty="0">
                          <a:latin typeface="Times New Roman"/>
                          <a:ea typeface="Calibri"/>
                          <a:cs typeface="Times New Roman"/>
                        </a:rPr>
                        <a:t>Ce métier…</a:t>
                      </a:r>
                      <a:endParaRPr lang="fr-CA"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b="1" dirty="0">
                          <a:latin typeface="Times New Roman"/>
                          <a:ea typeface="Calibri"/>
                          <a:cs typeface="Times New Roman"/>
                        </a:rPr>
                        <a:t>Utilise cet ou ces objet(s)…</a:t>
                      </a:r>
                      <a:endParaRPr lang="fr-CA"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b="1" dirty="0">
                          <a:latin typeface="Times New Roman"/>
                          <a:ea typeface="Calibri"/>
                          <a:cs typeface="Times New Roman"/>
                        </a:rPr>
                        <a:t>Pour…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7012">
                <a:tc>
                  <a:txBody>
                    <a:bodyPr/>
                    <a:lstStyle/>
                    <a:p>
                      <a:pPr algn="l">
                        <a:lnSpc>
                          <a:spcPct val="107000"/>
                        </a:lnSpc>
                        <a:spcAft>
                          <a:spcPts val="0"/>
                        </a:spcAft>
                      </a:pPr>
                      <a:r>
                        <a:rPr lang="fr-CA" sz="900">
                          <a:latin typeface="Times New Roman"/>
                          <a:ea typeface="Calibri"/>
                          <a:cs typeface="Times New Roman"/>
                        </a:rPr>
                        <a:t>Menuisier ou menuisière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Règle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Mesurer les planches ou les différentes pièces à tailler et assembler</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780">
                <a:tc>
                  <a:txBody>
                    <a:bodyPr/>
                    <a:lstStyle/>
                    <a:p>
                      <a:pPr algn="l">
                        <a:lnSpc>
                          <a:spcPct val="107000"/>
                        </a:lnSpc>
                        <a:spcAft>
                          <a:spcPts val="0"/>
                        </a:spcAft>
                      </a:pPr>
                      <a:r>
                        <a:rPr lang="fr-CA" sz="900" dirty="0" err="1">
                          <a:latin typeface="Times New Roman"/>
                          <a:ea typeface="Calibri"/>
                          <a:cs typeface="Times New Roman"/>
                        </a:rPr>
                        <a:t>Ingénieur.e</a:t>
                      </a:r>
                      <a:r>
                        <a:rPr lang="fr-CA" sz="900" dirty="0">
                          <a:latin typeface="Times New Roman"/>
                          <a:ea typeface="Calibri"/>
                          <a:cs typeface="Times New Roman"/>
                        </a:rPr>
                        <a:t> en aéronautique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Règle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Prendre des mesures pour dessiner et interpréter des plans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7012">
                <a:tc>
                  <a:txBody>
                    <a:bodyPr/>
                    <a:lstStyle/>
                    <a:p>
                      <a:pPr algn="l">
                        <a:lnSpc>
                          <a:spcPct val="107000"/>
                        </a:lnSpc>
                        <a:spcAft>
                          <a:spcPts val="0"/>
                        </a:spcAft>
                      </a:pPr>
                      <a:r>
                        <a:rPr lang="fr-CA" sz="900" dirty="0">
                          <a:latin typeface="Times New Roman"/>
                          <a:ea typeface="Calibri"/>
                          <a:cs typeface="Times New Roman"/>
                        </a:rPr>
                        <a:t>Technicien.ne en minéralogie </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Cylindre gradué</a:t>
                      </a:r>
                      <a:br>
                        <a:rPr lang="fr-CA" sz="900">
                          <a:latin typeface="Times New Roman"/>
                          <a:ea typeface="Calibri"/>
                          <a:cs typeface="Times New Roman"/>
                        </a:rPr>
                      </a:br>
                      <a:r>
                        <a:rPr lang="fr-CA" sz="900">
                          <a:latin typeface="Times New Roman"/>
                          <a:ea typeface="Calibri"/>
                          <a:cs typeface="Times New Roman"/>
                        </a:rPr>
                        <a:t>Compte-gouttes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Faire des tests physiques et chimiques sur des échantillons de roches et minéraux</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1472">
                <a:tc>
                  <a:txBody>
                    <a:bodyPr/>
                    <a:lstStyle/>
                    <a:p>
                      <a:pPr algn="l">
                        <a:lnSpc>
                          <a:spcPct val="107000"/>
                        </a:lnSpc>
                        <a:spcAft>
                          <a:spcPts val="0"/>
                        </a:spcAft>
                      </a:pPr>
                      <a:r>
                        <a:rPr lang="fr-CA" sz="900" dirty="0">
                          <a:latin typeface="Times New Roman"/>
                          <a:ea typeface="Calibri"/>
                          <a:cs typeface="Times New Roman"/>
                        </a:rPr>
                        <a:t>Électricien.ne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Fils électriques</a:t>
                      </a:r>
                      <a:br>
                        <a:rPr lang="fr-CA" sz="900">
                          <a:latin typeface="Times New Roman"/>
                          <a:ea typeface="Calibri"/>
                          <a:cs typeface="Times New Roman"/>
                        </a:rPr>
                      </a:br>
                      <a:r>
                        <a:rPr lang="fr-CA" sz="900">
                          <a:latin typeface="Times New Roman"/>
                          <a:ea typeface="Calibri"/>
                          <a:cs typeface="Times New Roman"/>
                        </a:rPr>
                        <a:t>Ampoule</a:t>
                      </a:r>
                      <a:br>
                        <a:rPr lang="fr-CA" sz="900">
                          <a:latin typeface="Times New Roman"/>
                          <a:ea typeface="Calibri"/>
                          <a:cs typeface="Times New Roman"/>
                        </a:rPr>
                      </a:br>
                      <a:r>
                        <a:rPr lang="fr-CA" sz="900">
                          <a:latin typeface="Times New Roman"/>
                          <a:ea typeface="Calibri"/>
                          <a:cs typeface="Times New Roman"/>
                        </a:rPr>
                        <a:t>Pile</a:t>
                      </a:r>
                      <a:br>
                        <a:rPr lang="fr-CA" sz="900">
                          <a:latin typeface="Times New Roman"/>
                          <a:ea typeface="Calibri"/>
                          <a:cs typeface="Times New Roman"/>
                        </a:rPr>
                      </a:br>
                      <a:r>
                        <a:rPr lang="fr-CA" sz="900">
                          <a:latin typeface="Times New Roman"/>
                          <a:ea typeface="Calibri"/>
                          <a:cs typeface="Times New Roman"/>
                        </a:rPr>
                        <a:t>Voltmètre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Installer des réseaux électriques dans les bâtiments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9241">
                <a:tc>
                  <a:txBody>
                    <a:bodyPr/>
                    <a:lstStyle/>
                    <a:p>
                      <a:pPr algn="l">
                        <a:lnSpc>
                          <a:spcPct val="107000"/>
                        </a:lnSpc>
                        <a:spcAft>
                          <a:spcPts val="0"/>
                        </a:spcAft>
                      </a:pPr>
                      <a:r>
                        <a:rPr lang="fr-CA" sz="900" dirty="0" err="1">
                          <a:latin typeface="Times New Roman"/>
                          <a:ea typeface="Calibri"/>
                          <a:cs typeface="Times New Roman"/>
                        </a:rPr>
                        <a:t>Ingénieur.e</a:t>
                      </a:r>
                      <a:r>
                        <a:rPr lang="fr-CA" sz="900" dirty="0">
                          <a:latin typeface="Times New Roman"/>
                          <a:ea typeface="Calibri"/>
                          <a:cs typeface="Times New Roman"/>
                        </a:rPr>
                        <a:t> en robotique</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Fils électriques</a:t>
                      </a:r>
                      <a:br>
                        <a:rPr lang="fr-CA" sz="900">
                          <a:latin typeface="Times New Roman"/>
                          <a:ea typeface="Calibri"/>
                          <a:cs typeface="Times New Roman"/>
                        </a:rPr>
                      </a:br>
                      <a:r>
                        <a:rPr lang="fr-CA" sz="900">
                          <a:latin typeface="Times New Roman"/>
                          <a:ea typeface="Calibri"/>
                          <a:cs typeface="Times New Roman"/>
                        </a:rPr>
                        <a:t>Règle</a:t>
                      </a:r>
                      <a:br>
                        <a:rPr lang="fr-CA" sz="900">
                          <a:latin typeface="Times New Roman"/>
                          <a:ea typeface="Calibri"/>
                          <a:cs typeface="Times New Roman"/>
                        </a:rPr>
                      </a:br>
                      <a:r>
                        <a:rPr lang="fr-CA" sz="900">
                          <a:latin typeface="Times New Roman"/>
                          <a:ea typeface="Calibri"/>
                          <a:cs typeface="Times New Roman"/>
                        </a:rPr>
                        <a:t>Pile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Mettre en place des réseaux électriques dans des robots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7012">
                <a:tc>
                  <a:txBody>
                    <a:bodyPr/>
                    <a:lstStyle/>
                    <a:p>
                      <a:pPr algn="l">
                        <a:lnSpc>
                          <a:spcPct val="107000"/>
                        </a:lnSpc>
                        <a:spcAft>
                          <a:spcPts val="0"/>
                        </a:spcAft>
                      </a:pPr>
                      <a:r>
                        <a:rPr lang="fr-CA" sz="900">
                          <a:latin typeface="Times New Roman"/>
                          <a:ea typeface="Calibri"/>
                          <a:cs typeface="Times New Roman"/>
                        </a:rPr>
                        <a:t>Chimiste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Cylindre gradué</a:t>
                      </a:r>
                      <a:br>
                        <a:rPr lang="fr-CA" sz="900">
                          <a:latin typeface="Times New Roman"/>
                          <a:ea typeface="Calibri"/>
                          <a:cs typeface="Times New Roman"/>
                        </a:rPr>
                      </a:br>
                      <a:r>
                        <a:rPr lang="fr-CA" sz="900">
                          <a:latin typeface="Times New Roman"/>
                          <a:ea typeface="Calibri"/>
                          <a:cs typeface="Times New Roman"/>
                        </a:rPr>
                        <a:t>Compte-goutte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a:latin typeface="Times New Roman"/>
                          <a:ea typeface="Calibri"/>
                          <a:cs typeface="Times New Roman"/>
                        </a:rPr>
                        <a:t>Manipuler différentes substances (pour faire des tests ou pour faire des mélanges)</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7012">
                <a:tc>
                  <a:txBody>
                    <a:bodyPr/>
                    <a:lstStyle/>
                    <a:p>
                      <a:pPr algn="l">
                        <a:lnSpc>
                          <a:spcPct val="107000"/>
                        </a:lnSpc>
                        <a:spcAft>
                          <a:spcPts val="0"/>
                        </a:spcAft>
                      </a:pPr>
                      <a:r>
                        <a:rPr lang="fr-CA" sz="900">
                          <a:latin typeface="Times New Roman"/>
                          <a:ea typeface="Calibri"/>
                          <a:cs typeface="Times New Roman"/>
                        </a:rPr>
                        <a:t>Pharmacologue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Cylindre gradué</a:t>
                      </a:r>
                      <a:br>
                        <a:rPr lang="fr-CA" sz="900">
                          <a:latin typeface="Times New Roman"/>
                          <a:ea typeface="Calibri"/>
                          <a:cs typeface="Times New Roman"/>
                        </a:rPr>
                      </a:br>
                      <a:r>
                        <a:rPr lang="fr-CA" sz="900">
                          <a:latin typeface="Times New Roman"/>
                          <a:ea typeface="Calibri"/>
                          <a:cs typeface="Times New Roman"/>
                        </a:rPr>
                        <a:t>Compte-goutte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a:latin typeface="Times New Roman"/>
                          <a:ea typeface="Calibri"/>
                          <a:cs typeface="Times New Roman"/>
                        </a:rPr>
                        <a:t>Mesurer avec précisions pour produire des médicaments</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8673" name="Rectangle 1"/>
          <p:cNvSpPr>
            <a:spLocks noChangeArrowheads="1"/>
          </p:cNvSpPr>
          <p:nvPr/>
        </p:nvSpPr>
        <p:spPr bwMode="auto">
          <a:xfrm>
            <a:off x="134638" y="4699656"/>
            <a:ext cx="6533964" cy="2331540"/>
          </a:xfrm>
          <a:prstGeom prst="rect">
            <a:avLst/>
          </a:prstGeom>
          <a:noFill/>
          <a:ln w="9525">
            <a:noFill/>
            <a:miter lim="800000"/>
            <a:headEnd/>
            <a:tailEnd/>
          </a:ln>
          <a:effectLst/>
        </p:spPr>
        <p:txBody>
          <a:bodyPr vert="horz" wrap="square" lIns="68580" tIns="34292" rIns="68580" bIns="34292" numCol="1" anchor="ctr" anchorCtr="0" compatLnSpc="1">
            <a:prstTxWarp prst="textNoShape">
              <a:avLst/>
            </a:prstTxWarp>
            <a:spAutoFit/>
          </a:bodyPr>
          <a:lstStyle/>
          <a:p>
            <a:pPr algn="just" defTabSz="685776" fontAlgn="base">
              <a:spcBef>
                <a:spcPts val="452"/>
              </a:spcBef>
              <a:spcAft>
                <a:spcPct val="0"/>
              </a:spcAft>
            </a:pPr>
            <a:r>
              <a:rPr lang="fr-CA" sz="1051" b="1" dirty="0">
                <a:latin typeface="Times New Roman" pitchFamily="18" charset="0"/>
                <a:ea typeface="Calibri" pitchFamily="34" charset="0"/>
                <a:cs typeface="Times New Roman" pitchFamily="18" charset="0"/>
              </a:rPr>
              <a:t>Activité sur les connaissances nécessaires</a:t>
            </a:r>
          </a:p>
          <a:p>
            <a:pPr marL="171444" indent="-171444" algn="just"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Placer les élèves en équipes de 3. </a:t>
            </a:r>
            <a:endParaRPr lang="fr-CA" sz="900" dirty="0">
              <a:latin typeface="Times New Roman" pitchFamily="18" charset="0"/>
              <a:cs typeface="Times New Roman" pitchFamily="18" charset="0"/>
            </a:endParaRPr>
          </a:p>
          <a:p>
            <a:pPr marL="171444" indent="-171444" algn="just"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Attribuer à chaque équipe </a:t>
            </a:r>
            <a:r>
              <a:rPr lang="fr-CA" sz="900" b="1" dirty="0">
                <a:latin typeface="Times New Roman" pitchFamily="18" charset="0"/>
                <a:ea typeface="Calibri" pitchFamily="34" charset="0"/>
                <a:cs typeface="Times New Roman" pitchFamily="18" charset="0"/>
              </a:rPr>
              <a:t>un</a:t>
            </a:r>
            <a:r>
              <a:rPr lang="fr-CA" sz="900" dirty="0">
                <a:latin typeface="Times New Roman" pitchFamily="18" charset="0"/>
                <a:ea typeface="Calibri" pitchFamily="34" charset="0"/>
                <a:cs typeface="Times New Roman" pitchFamily="18" charset="0"/>
              </a:rPr>
              <a:t> métier de la liste ci-dessus (notez que </a:t>
            </a:r>
            <a:r>
              <a:rPr lang="fr-CA" sz="900" i="1">
                <a:latin typeface="Times New Roman" pitchFamily="18" charset="0"/>
                <a:ea typeface="Calibri" pitchFamily="34" charset="0"/>
                <a:cs typeface="Times New Roman" pitchFamily="18" charset="0"/>
              </a:rPr>
              <a:t>Avocat.e </a:t>
            </a:r>
            <a:r>
              <a:rPr lang="fr-CA" sz="900" dirty="0">
                <a:latin typeface="Times New Roman" pitchFamily="18" charset="0"/>
                <a:ea typeface="Calibri" pitchFamily="34" charset="0"/>
                <a:cs typeface="Times New Roman" pitchFamily="18" charset="0"/>
              </a:rPr>
              <a:t>ne figure pas sur cette liste). Plusieurs équipes peuvent avoir un même métier.</a:t>
            </a:r>
            <a:endParaRPr lang="fr-CA" sz="900" dirty="0">
              <a:latin typeface="Times New Roman" pitchFamily="18" charset="0"/>
              <a:cs typeface="Times New Roman" pitchFamily="18" charset="0"/>
            </a:endParaRPr>
          </a:p>
          <a:p>
            <a:pPr marL="171444" indent="-171444" algn="just"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Demander aux élèves de répondre aux questions qui apparaissent sur la page 2 de  leur fiche d’activité :</a:t>
            </a:r>
          </a:p>
          <a:p>
            <a:pPr algn="just"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	</a:t>
            </a:r>
            <a:r>
              <a:rPr lang="fr-CA" sz="900" b="1" i="1" dirty="0">
                <a:latin typeface="Times New Roman" pitchFamily="18" charset="0"/>
                <a:ea typeface="Calibri" pitchFamily="34" charset="0"/>
                <a:cs typeface="Times New Roman" pitchFamily="18" charset="0"/>
              </a:rPr>
              <a:t>Quelles connaissances scientifiques sont nécessaires pour pratiquer ce métier ?</a:t>
            </a:r>
            <a:endParaRPr lang="fr-CA" sz="900" b="1" i="1" dirty="0">
              <a:latin typeface="Times New Roman" pitchFamily="18" charset="0"/>
              <a:cs typeface="Times New Roman" pitchFamily="18" charset="0"/>
            </a:endParaRPr>
          </a:p>
          <a:p>
            <a:pPr algn="just" defTabSz="685776" eaLnBrk="0" fontAlgn="base" hangingPunct="0">
              <a:spcBef>
                <a:spcPts val="452"/>
              </a:spcBef>
              <a:spcAft>
                <a:spcPct val="0"/>
              </a:spcAft>
            </a:pPr>
            <a:r>
              <a:rPr lang="fr-CA" sz="900" b="1" i="1" dirty="0">
                <a:latin typeface="Times New Roman" pitchFamily="18" charset="0"/>
                <a:ea typeface="Calibri" pitchFamily="34" charset="0"/>
                <a:cs typeface="Times New Roman" pitchFamily="18" charset="0"/>
              </a:rPr>
              <a:t>	Quelles connaissances mathématiques sont nécessaires pour pratiquer ce métier ?</a:t>
            </a:r>
            <a:endParaRPr lang="fr-CA" sz="900" b="1" i="1" dirty="0">
              <a:latin typeface="Times New Roman" pitchFamily="18" charset="0"/>
              <a:cs typeface="Times New Roman" pitchFamily="18" charset="0"/>
            </a:endParaRPr>
          </a:p>
          <a:p>
            <a:pPr algn="just" defTabSz="685776" eaLnBrk="0" fontAlgn="base" hangingPunct="0">
              <a:spcBef>
                <a:spcPts val="452"/>
              </a:spcBef>
              <a:spcAft>
                <a:spcPct val="0"/>
              </a:spcAft>
            </a:pPr>
            <a:r>
              <a:rPr lang="fr-CA" sz="900" b="1" i="1" dirty="0">
                <a:latin typeface="Times New Roman" pitchFamily="18" charset="0"/>
                <a:ea typeface="Calibri" pitchFamily="34" charset="0"/>
                <a:cs typeface="Times New Roman" pitchFamily="18" charset="0"/>
              </a:rPr>
              <a:t>	Avec quelle thématique que nous avons faite ensemble on peut le relier ?</a:t>
            </a:r>
          </a:p>
          <a:p>
            <a:pPr marL="171444" indent="-171444" algn="just" defTabSz="685776" eaLnBrk="0" fontAlgn="base" hangingPunct="0">
              <a:spcBef>
                <a:spcPts val="452"/>
              </a:spcBef>
              <a:spcAft>
                <a:spcPct val="0"/>
              </a:spcAft>
              <a:buFont typeface="+mj-lt"/>
              <a:buAutoNum type="arabicPeriod" startAt="4"/>
            </a:pPr>
            <a:r>
              <a:rPr lang="fr-CA" sz="900" dirty="0">
                <a:latin typeface="Times New Roman" pitchFamily="18" charset="0"/>
                <a:ea typeface="Calibri" pitchFamily="34" charset="0"/>
                <a:cs typeface="Times New Roman" pitchFamily="18" charset="0"/>
              </a:rPr>
              <a:t>Circuler dans la classe et valider les réponses des élèves. Il peut y avoir plusieurs réponses acceptables. </a:t>
            </a:r>
          </a:p>
          <a:p>
            <a:pPr marL="171444" indent="-171444" algn="just" defTabSz="685776" eaLnBrk="0" fontAlgn="base" hangingPunct="0">
              <a:spcBef>
                <a:spcPts val="452"/>
              </a:spcBef>
              <a:spcAft>
                <a:spcPct val="0"/>
              </a:spcAft>
            </a:pPr>
            <a:endParaRPr lang="fr-CA" sz="900" dirty="0">
              <a:latin typeface="Times New Roman" pitchFamily="18" charset="0"/>
              <a:cs typeface="Times New Roman" pitchFamily="18" charset="0"/>
            </a:endParaRPr>
          </a:p>
          <a:p>
            <a:pPr algn="just"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N.b. Il n’est pas nécessaire de faire un retour en grand groupe pour corriger toutes les équipes. Toutefois, vous pouvez à la fin afficher le tableau de réponses possibles (disponible à la page 6 de ce guide ainsi que sur la dernière page du Powerpoint) et en lire quelques-unes.</a:t>
            </a:r>
            <a:endParaRPr lang="fr-CA" sz="900" dirty="0">
              <a:latin typeface="Times New Roman" pitchFamily="18" charset="0"/>
              <a:cs typeface="Times New Roman" pitchFamily="18" charset="0"/>
            </a:endParaRPr>
          </a:p>
        </p:txBody>
      </p:sp>
      <p:pic>
        <p:nvPicPr>
          <p:cNvPr id="2" name="Image 1" descr="Une image contenant dessin humoristique, art&#10;&#10;Description générée automatiquement">
            <a:extLst>
              <a:ext uri="{FF2B5EF4-FFF2-40B4-BE49-F238E27FC236}">
                <a16:creationId xmlns:a16="http://schemas.microsoft.com/office/drawing/2014/main" id="{EF24625C-CF57-7060-B2CC-D89AD9128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739" y="-27647"/>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sp>
        <p:nvSpPr>
          <p:cNvPr id="29697" name="Rectangle 1"/>
          <p:cNvSpPr>
            <a:spLocks noChangeArrowheads="1"/>
          </p:cNvSpPr>
          <p:nvPr/>
        </p:nvSpPr>
        <p:spPr bwMode="auto">
          <a:xfrm>
            <a:off x="94322" y="2058745"/>
            <a:ext cx="6669360" cy="3024165"/>
          </a:xfrm>
          <a:prstGeom prst="rect">
            <a:avLst/>
          </a:prstGeom>
          <a:noFill/>
          <a:ln w="9525">
            <a:noFill/>
            <a:miter lim="800000"/>
            <a:headEnd/>
            <a:tailEnd/>
          </a:ln>
          <a:effectLst/>
        </p:spPr>
        <p:txBody>
          <a:bodyPr vert="horz" wrap="square" lIns="68580" tIns="34292" rIns="68580" bIns="34292" numCol="1" anchor="ctr" anchorCtr="0" compatLnSpc="1">
            <a:prstTxWarp prst="textNoShape">
              <a:avLst/>
            </a:prstTxWarp>
            <a:spAutoFit/>
          </a:bodyPr>
          <a:lstStyle/>
          <a:p>
            <a:pPr algn="just" defTabSz="685776" fontAlgn="base">
              <a:spcBef>
                <a:spcPts val="452"/>
              </a:spcBef>
              <a:spcAft>
                <a:spcPct val="0"/>
              </a:spcAft>
            </a:pPr>
            <a:r>
              <a:rPr lang="fr-CA" sz="1801" i="1" dirty="0">
                <a:latin typeface="Times New Roman" pitchFamily="18" charset="0"/>
                <a:ea typeface="Calibri" pitchFamily="34" charset="0"/>
                <a:cs typeface="Times New Roman" pitchFamily="18" charset="0"/>
              </a:rPr>
              <a:t>Conclusion</a:t>
            </a:r>
            <a:r>
              <a:rPr lang="fr-CA" sz="900" b="1" dirty="0">
                <a:latin typeface="Times New Roman" pitchFamily="18" charset="0"/>
                <a:ea typeface="Calibri" pitchFamily="34" charset="0"/>
                <a:cs typeface="Times New Roman" pitchFamily="18" charset="0"/>
              </a:rPr>
              <a:t> </a:t>
            </a:r>
            <a:r>
              <a:rPr lang="fr-CA" sz="1351" dirty="0">
                <a:latin typeface="Times New Roman" pitchFamily="18" charset="0"/>
                <a:ea typeface="Calibri" pitchFamily="34" charset="0"/>
                <a:cs typeface="Times New Roman" pitchFamily="18" charset="0"/>
              </a:rPr>
              <a:t>(5 min)</a:t>
            </a:r>
          </a:p>
          <a:p>
            <a:pPr marL="171444" indent="-171444" algn="just"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Afficher la page 12 du PowerPoint.</a:t>
            </a:r>
          </a:p>
          <a:p>
            <a:pPr marL="171444" indent="-171444" algn="just"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Demander aux élèves : </a:t>
            </a:r>
            <a:r>
              <a:rPr lang="fr-CA" sz="900" b="1" i="1" dirty="0">
                <a:latin typeface="Times New Roman" pitchFamily="18" charset="0"/>
                <a:ea typeface="Calibri" pitchFamily="34" charset="0"/>
                <a:cs typeface="Times New Roman" pitchFamily="18" charset="0"/>
              </a:rPr>
              <a:t>Parmi ces métiers, lesquels ne nécessitent </a:t>
            </a:r>
            <a:r>
              <a:rPr lang="fr-CA" sz="900" b="1" dirty="0">
                <a:latin typeface="Times New Roman" pitchFamily="18" charset="0"/>
                <a:ea typeface="Calibri" pitchFamily="34" charset="0"/>
                <a:cs typeface="Times New Roman" pitchFamily="18" charset="0"/>
              </a:rPr>
              <a:t>pas</a:t>
            </a:r>
            <a:r>
              <a:rPr lang="fr-CA" sz="900" b="1" i="1" dirty="0">
                <a:latin typeface="Times New Roman" pitchFamily="18" charset="0"/>
                <a:ea typeface="Calibri" pitchFamily="34" charset="0"/>
                <a:cs typeface="Times New Roman" pitchFamily="18" charset="0"/>
              </a:rPr>
              <a:t> des études universitaires ?</a:t>
            </a:r>
            <a:r>
              <a:rPr lang="fr-CA" sz="900" b="1" dirty="0">
                <a:latin typeface="Times New Roman" pitchFamily="18" charset="0"/>
                <a:ea typeface="Calibri" pitchFamily="34" charset="0"/>
                <a:cs typeface="Times New Roman" pitchFamily="18" charset="0"/>
              </a:rPr>
              <a:t> </a:t>
            </a:r>
            <a:r>
              <a:rPr lang="fr-CA" sz="900" dirty="0">
                <a:latin typeface="Times New Roman" pitchFamily="18" charset="0"/>
                <a:ea typeface="Calibri" pitchFamily="34" charset="0"/>
                <a:cs typeface="Times New Roman" pitchFamily="18" charset="0"/>
              </a:rPr>
              <a:t>Réponse : </a:t>
            </a:r>
            <a:r>
              <a:rPr lang="fr-CA" sz="900" i="1" dirty="0">
                <a:latin typeface="Times New Roman" pitchFamily="18" charset="0"/>
                <a:ea typeface="Calibri" pitchFamily="34" charset="0"/>
                <a:cs typeface="Times New Roman" pitchFamily="18" charset="0"/>
              </a:rPr>
              <a:t>Technicien.ne, Menuisier, électricien.ne</a:t>
            </a:r>
            <a:r>
              <a:rPr lang="fr-CA" sz="900" dirty="0">
                <a:latin typeface="Times New Roman" pitchFamily="18" charset="0"/>
                <a:ea typeface="Calibri" pitchFamily="34" charset="0"/>
                <a:cs typeface="Times New Roman" pitchFamily="18" charset="0"/>
              </a:rPr>
              <a:t>.</a:t>
            </a:r>
            <a:endParaRPr lang="fr-CA" sz="900" dirty="0">
              <a:latin typeface="Times New Roman" pitchFamily="18" charset="0"/>
              <a:cs typeface="Times New Roman" pitchFamily="18" charset="0"/>
            </a:endParaRPr>
          </a:p>
          <a:p>
            <a:pPr marL="171444" indent="-171444" algn="just"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Conclure avec les élèves que les sciences et les mathématiques sont bien présentes dans le quotidien de plusieurs professions, et pas seulement des professions reliées à de « grandes études ».</a:t>
            </a:r>
            <a:endParaRPr lang="fr-CA" sz="900" dirty="0">
              <a:latin typeface="Times New Roman" pitchFamily="18" charset="0"/>
              <a:cs typeface="Times New Roman" pitchFamily="18" charset="0"/>
            </a:endParaRPr>
          </a:p>
          <a:p>
            <a:pPr marL="171444" indent="-171444" algn="just" defTabSz="685776" eaLnBrk="0" fontAlgn="base" hangingPunct="0">
              <a:spcBef>
                <a:spcPts val="452"/>
              </a:spcBef>
              <a:spcAft>
                <a:spcPct val="0"/>
              </a:spcAft>
              <a:buFont typeface="+mj-lt"/>
              <a:buAutoNum type="arabicPeriod"/>
            </a:pPr>
            <a:r>
              <a:rPr lang="fr-CA" sz="900" dirty="0">
                <a:latin typeface="Times New Roman" pitchFamily="18" charset="0"/>
                <a:ea typeface="Calibri" pitchFamily="34" charset="0"/>
                <a:cs typeface="Times New Roman" pitchFamily="18" charset="0"/>
              </a:rPr>
              <a:t>Demander : </a:t>
            </a:r>
            <a:r>
              <a:rPr lang="fr-CA" sz="900" b="1" i="1" dirty="0">
                <a:latin typeface="Times New Roman" pitchFamily="18" charset="0"/>
                <a:ea typeface="Calibri" pitchFamily="34" charset="0"/>
                <a:cs typeface="Times New Roman" pitchFamily="18" charset="0"/>
              </a:rPr>
              <a:t>Parmi ces métiers, est-ce qu’il y en a où on fait des sciences, mais pas de mathématiques ?</a:t>
            </a:r>
            <a:r>
              <a:rPr lang="fr-CA" sz="900" dirty="0">
                <a:latin typeface="Times New Roman" pitchFamily="18" charset="0"/>
                <a:ea typeface="Calibri" pitchFamily="34" charset="0"/>
                <a:cs typeface="Times New Roman" pitchFamily="18" charset="0"/>
              </a:rPr>
              <a:t> Réponse : </a:t>
            </a:r>
            <a:r>
              <a:rPr lang="fr-CA" sz="900" i="1" dirty="0">
                <a:latin typeface="Times New Roman" pitchFamily="18" charset="0"/>
                <a:ea typeface="Calibri" pitchFamily="34" charset="0"/>
                <a:cs typeface="Times New Roman" pitchFamily="18" charset="0"/>
              </a:rPr>
              <a:t>Non</a:t>
            </a:r>
            <a:r>
              <a:rPr lang="fr-CA" sz="900" dirty="0">
                <a:latin typeface="Times New Roman" pitchFamily="18" charset="0"/>
                <a:ea typeface="Calibri" pitchFamily="34" charset="0"/>
                <a:cs typeface="Times New Roman" pitchFamily="18" charset="0"/>
              </a:rPr>
              <a:t>. (Au besoin, afficher le tableau des réponses possibles sur la dernière page du PowerPoint et constater que les deux colonnes sont bien remplies.)</a:t>
            </a:r>
          </a:p>
          <a:p>
            <a:pPr algn="just"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Ainsi, on remarque que les mathématiques et les sciences sont profondément inter-reliées : il est pratiquement impensable de faire des sciences sans les mathématiques. Les mathématiques permettent de résoudre des problèmes, en sciences comme dans la vie en général.</a:t>
            </a:r>
          </a:p>
          <a:p>
            <a:pPr algn="just" defTabSz="685776" eaLnBrk="0" fontAlgn="base" hangingPunct="0">
              <a:spcBef>
                <a:spcPts val="452"/>
              </a:spcBef>
              <a:spcAft>
                <a:spcPct val="0"/>
              </a:spcAft>
            </a:pPr>
            <a:endParaRPr lang="fr-CA" sz="900" dirty="0">
              <a:latin typeface="Times New Roman" pitchFamily="18" charset="0"/>
              <a:cs typeface="Times New Roman" pitchFamily="18" charset="0"/>
            </a:endParaRPr>
          </a:p>
          <a:p>
            <a:pPr algn="just" defTabSz="685776" eaLnBrk="0" fontAlgn="base" hangingPunct="0">
              <a:spcBef>
                <a:spcPts val="452"/>
              </a:spcBef>
              <a:spcAft>
                <a:spcPct val="0"/>
              </a:spcAft>
            </a:pPr>
            <a:r>
              <a:rPr lang="fr-CA" sz="1051" b="1" dirty="0">
                <a:latin typeface="Times New Roman" pitchFamily="18" charset="0"/>
                <a:ea typeface="Calibri" pitchFamily="34" charset="0"/>
                <a:cs typeface="Times New Roman" pitchFamily="18" charset="0"/>
              </a:rPr>
              <a:t>Et si un élève mentionne qu’il ne veut vraiment PAS faire de sciences, ni de mathématiques ? </a:t>
            </a:r>
          </a:p>
          <a:p>
            <a:pPr algn="just"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Ça arrive. Vous pouvez lui répondre qu’il existe des métiers qui exploitent d’autres compétences. (Ex. : conducteur d’autobus, avocat, travailleur social, éducateur en CPE, camionneur, traducteur, journaliste, archéologue, conseiller en ressources humaines, etc.). </a:t>
            </a:r>
          </a:p>
          <a:p>
            <a:pPr algn="just" defTabSz="685776" eaLnBrk="0" fontAlgn="base" hangingPunct="0">
              <a:spcBef>
                <a:spcPts val="452"/>
              </a:spcBef>
              <a:spcAft>
                <a:spcPct val="0"/>
              </a:spcAft>
            </a:pPr>
            <a:r>
              <a:rPr lang="fr-CA" sz="900" dirty="0">
                <a:latin typeface="Times New Roman" pitchFamily="18" charset="0"/>
                <a:ea typeface="Calibri" pitchFamily="34" charset="0"/>
                <a:cs typeface="Times New Roman" pitchFamily="18" charset="0"/>
              </a:rPr>
              <a:t>Rappelons toutefois que les notions de base en sciences et en mathématiques seront toujours nécessaires que ce soit dans le cadre d’un emploi ou simplement dans la vie quotidienne (ex. : cuisine, fonctionnement des prêts et des locations, etc.)</a:t>
            </a:r>
            <a:endParaRPr lang="fr-CA" sz="900" dirty="0">
              <a:latin typeface="Times New Roman" pitchFamily="18" charset="0"/>
              <a:cs typeface="Times New Roman" pitchFamily="18" charset="0"/>
            </a:endParaRPr>
          </a:p>
        </p:txBody>
      </p:sp>
      <p:pic>
        <p:nvPicPr>
          <p:cNvPr id="2" name="Image 1" descr="Une image contenant dessin humoristique, art&#10;&#10;Description générée automatiquement">
            <a:extLst>
              <a:ext uri="{FF2B5EF4-FFF2-40B4-BE49-F238E27FC236}">
                <a16:creationId xmlns:a16="http://schemas.microsoft.com/office/drawing/2014/main" id="{A40A8320-CC92-8EA8-F7BC-8A05C4FAC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739" y="-27647"/>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graphicFrame>
        <p:nvGraphicFramePr>
          <p:cNvPr id="4" name="Tableau 3"/>
          <p:cNvGraphicFramePr>
            <a:graphicFrameLocks noGrp="1"/>
          </p:cNvGraphicFramePr>
          <p:nvPr/>
        </p:nvGraphicFramePr>
        <p:xfrm>
          <a:off x="134638" y="2087727"/>
          <a:ext cx="6588734" cy="5259222"/>
        </p:xfrm>
        <a:graphic>
          <a:graphicData uri="http://schemas.openxmlformats.org/drawingml/2006/table">
            <a:tbl>
              <a:tblPr/>
              <a:tblGrid>
                <a:gridCol w="846793">
                  <a:extLst>
                    <a:ext uri="{9D8B030D-6E8A-4147-A177-3AD203B41FA5}">
                      <a16:colId xmlns:a16="http://schemas.microsoft.com/office/drawing/2014/main" val="20000"/>
                    </a:ext>
                  </a:extLst>
                </a:gridCol>
                <a:gridCol w="2231550">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gridCol w="1674187">
                  <a:extLst>
                    <a:ext uri="{9D8B030D-6E8A-4147-A177-3AD203B41FA5}">
                      <a16:colId xmlns:a16="http://schemas.microsoft.com/office/drawing/2014/main" val="20003"/>
                    </a:ext>
                  </a:extLst>
                </a:gridCol>
              </a:tblGrid>
              <a:tr h="233909">
                <a:tc>
                  <a:txBody>
                    <a:bodyPr/>
                    <a:lstStyle/>
                    <a:p>
                      <a:pPr algn="ctr">
                        <a:lnSpc>
                          <a:spcPct val="107000"/>
                        </a:lnSpc>
                        <a:spcAft>
                          <a:spcPts val="0"/>
                        </a:spcAft>
                      </a:pPr>
                      <a:r>
                        <a:rPr lang="fr-CA" sz="900" b="1" dirty="0">
                          <a:latin typeface="Times New Roman"/>
                          <a:ea typeface="Calibri"/>
                          <a:cs typeface="Times New Roman"/>
                        </a:rPr>
                        <a:t>Métier</a:t>
                      </a:r>
                      <a:endParaRPr lang="fr-CA" sz="900" dirty="0">
                        <a:latin typeface="Calibri"/>
                        <a:ea typeface="Calibri"/>
                        <a:cs typeface="Times New Roman"/>
                      </a:endParaRPr>
                    </a:p>
                  </a:txBody>
                  <a:tcPr marL="32366" marR="32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CA" sz="900" b="1" dirty="0">
                          <a:latin typeface="Times New Roman"/>
                          <a:ea typeface="Calibri"/>
                          <a:cs typeface="Times New Roman"/>
                        </a:rPr>
                        <a:t>Composante scientifique</a:t>
                      </a:r>
                      <a:endParaRPr lang="fr-CA" sz="900" dirty="0">
                        <a:latin typeface="Calibri"/>
                        <a:ea typeface="Calibri"/>
                        <a:cs typeface="Times New Roman"/>
                      </a:endParaRPr>
                    </a:p>
                  </a:txBody>
                  <a:tcPr marL="32366" marR="32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dirty="0">
                          <a:latin typeface="Times New Roman"/>
                          <a:ea typeface="Calibri"/>
                          <a:cs typeface="Times New Roman"/>
                        </a:rPr>
                        <a:t>Composante mathématique</a:t>
                      </a:r>
                      <a:endParaRPr lang="fr-CA" sz="900" dirty="0">
                        <a:latin typeface="Calibri"/>
                        <a:ea typeface="Calibri"/>
                        <a:cs typeface="Times New Roman"/>
                      </a:endParaRPr>
                    </a:p>
                  </a:txBody>
                  <a:tcPr marL="32366" marR="32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dirty="0">
                          <a:latin typeface="Times New Roman"/>
                          <a:ea typeface="Calibri"/>
                          <a:cs typeface="Times New Roman"/>
                        </a:rPr>
                        <a:t>Comme dans la thématique…</a:t>
                      </a:r>
                      <a:endParaRPr lang="fr-CA" sz="900" dirty="0">
                        <a:latin typeface="Calibri"/>
                        <a:ea typeface="Calibri"/>
                        <a:cs typeface="Times New Roman"/>
                      </a:endParaRPr>
                    </a:p>
                  </a:txBody>
                  <a:tcPr marL="32366" marR="32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864">
                <a:tc>
                  <a:txBody>
                    <a:bodyPr/>
                    <a:lstStyle/>
                    <a:p>
                      <a:pPr algn="l">
                        <a:lnSpc>
                          <a:spcPct val="107000"/>
                        </a:lnSpc>
                        <a:spcAft>
                          <a:spcPts val="0"/>
                        </a:spcAft>
                      </a:pPr>
                      <a:r>
                        <a:rPr lang="fr-CA" sz="900">
                          <a:latin typeface="Times New Roman"/>
                          <a:ea typeface="Calibri"/>
                          <a:cs typeface="Times New Roman"/>
                        </a:rPr>
                        <a:t>Menuisier ou menuisière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Caractéristiques (résistance, densité, …) des différents matériaux</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Mesure d’angles et de longueur</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Lecture de plans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Gravité (angles et longueur des plans inclinés)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1472">
                <a:tc>
                  <a:txBody>
                    <a:bodyPr/>
                    <a:lstStyle/>
                    <a:p>
                      <a:pPr algn="l">
                        <a:lnSpc>
                          <a:spcPct val="107000"/>
                        </a:lnSpc>
                        <a:spcAft>
                          <a:spcPts val="0"/>
                        </a:spcAft>
                      </a:pPr>
                      <a:r>
                        <a:rPr lang="fr-CA" sz="900">
                          <a:latin typeface="Times New Roman"/>
                          <a:ea typeface="Calibri"/>
                          <a:cs typeface="Times New Roman"/>
                        </a:rPr>
                        <a:t>Ingénieur ou ingénieure en aéronautique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Résistance de l’air</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Gravité et autres forces</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Caractéristiques des différents matériaux</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Utilisation de formules et de résultats théoriques dans la conception d’appareils</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Lecture de plans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Gravité (résultats théoriques par rapport à l’influence de la masse et de la résistance de l’air)</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934">
                <a:tc>
                  <a:txBody>
                    <a:bodyPr/>
                    <a:lstStyle/>
                    <a:p>
                      <a:pPr algn="l">
                        <a:lnSpc>
                          <a:spcPct val="107000"/>
                        </a:lnSpc>
                        <a:spcAft>
                          <a:spcPts val="0"/>
                        </a:spcAft>
                      </a:pPr>
                      <a:r>
                        <a:rPr lang="fr-CA" sz="900">
                          <a:latin typeface="Times New Roman"/>
                          <a:ea typeface="Calibri"/>
                          <a:cs typeface="Times New Roman"/>
                        </a:rPr>
                        <a:t>Technicien ou technicienne en minéralogie </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Tests physiques et chimiques à effectuer sur des échantillons</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Mesure de quantités avec balance et cylindre gradué</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Utilisation de différents instruments pour effectuer les tests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Analyser, classer et interpréter des données (numériques)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Énergie électrique (tests avec le voltmètre et interprétation des données)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5934">
                <a:tc>
                  <a:txBody>
                    <a:bodyPr/>
                    <a:lstStyle/>
                    <a:p>
                      <a:pPr algn="l">
                        <a:lnSpc>
                          <a:spcPct val="107000"/>
                        </a:lnSpc>
                        <a:spcAft>
                          <a:spcPts val="0"/>
                        </a:spcAft>
                      </a:pPr>
                      <a:r>
                        <a:rPr lang="fr-CA" sz="900">
                          <a:latin typeface="Times New Roman"/>
                          <a:ea typeface="Calibri"/>
                          <a:cs typeface="Times New Roman"/>
                        </a:rPr>
                        <a:t>Électricien ou électricienne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Circuits électriques (les comprendre, les assembler)</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Connaissances sur les propriétés des matériaux (isolants, conducteurs, résistance)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Lecture et interprétation des plans (mesure)</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Logique mathématique (comme la déduction pour trouver les fils dans les murs ou le raisonnement pour diagnostiquer des problèmes)</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Circuits électriques (comprendre et produire des schémas, utiliser le matériel)</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5934">
                <a:tc>
                  <a:txBody>
                    <a:bodyPr/>
                    <a:lstStyle/>
                    <a:p>
                      <a:pPr algn="l">
                        <a:lnSpc>
                          <a:spcPct val="107000"/>
                        </a:lnSpc>
                        <a:spcAft>
                          <a:spcPts val="0"/>
                        </a:spcAft>
                      </a:pPr>
                      <a:r>
                        <a:rPr lang="fr-CA" sz="900">
                          <a:latin typeface="Times New Roman"/>
                          <a:ea typeface="Calibri"/>
                          <a:cs typeface="Times New Roman"/>
                        </a:rPr>
                        <a:t>Ingénieur ou ingénieure en robotique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Circuits électriques et informatiques (les comprendre, les construire, les représenter)</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Connaissances sur les propriétés des matériaux (isolants, conducteurs, résistance)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Conception et interprétation de plans</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Logique mathématique (raisonnements utiles à la construction de circuits et à la programmation)</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Circuits électriques (comprendre et produire des schémas, utiliser le matériel)</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1472">
                <a:tc>
                  <a:txBody>
                    <a:bodyPr/>
                    <a:lstStyle/>
                    <a:p>
                      <a:pPr algn="l">
                        <a:lnSpc>
                          <a:spcPct val="107000"/>
                        </a:lnSpc>
                        <a:spcAft>
                          <a:spcPts val="0"/>
                        </a:spcAft>
                      </a:pPr>
                      <a:r>
                        <a:rPr lang="fr-CA" sz="900">
                          <a:latin typeface="Times New Roman"/>
                          <a:ea typeface="Calibri"/>
                          <a:cs typeface="Times New Roman"/>
                        </a:rPr>
                        <a:t>Chimiste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a:latin typeface="Times New Roman"/>
                          <a:ea typeface="Calibri"/>
                          <a:cs typeface="Times New Roman"/>
                        </a:rPr>
                        <a:t>Propriétés de différents produits et substances, réactions possibles</a:t>
                      </a:r>
                      <a:endParaRPr lang="fr-FR" sz="900">
                        <a:latin typeface="Calibri"/>
                        <a:ea typeface="Calibri"/>
                        <a:cs typeface="Times New Roman"/>
                      </a:endParaRPr>
                    </a:p>
                    <a:p>
                      <a:pPr algn="l">
                        <a:lnSpc>
                          <a:spcPct val="107000"/>
                        </a:lnSpc>
                        <a:spcAft>
                          <a:spcPts val="0"/>
                        </a:spcAft>
                      </a:pPr>
                      <a:r>
                        <a:rPr lang="fr-CA" sz="900">
                          <a:latin typeface="Times New Roman"/>
                          <a:ea typeface="Calibri"/>
                          <a:cs typeface="Times New Roman"/>
                        </a:rPr>
                        <a:t>Mesure de quantité de produits avec balance et cylindre gradué</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a:latin typeface="Times New Roman"/>
                          <a:ea typeface="Calibri"/>
                          <a:cs typeface="Times New Roman"/>
                        </a:rPr>
                        <a:t>Mesures de masse et de volume avec précision</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a:latin typeface="Times New Roman"/>
                          <a:ea typeface="Calibri"/>
                          <a:cs typeface="Times New Roman"/>
                        </a:rPr>
                        <a:t>Cylindre gradué (prendre des mesures précises de différentes façons) </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53703">
                <a:tc>
                  <a:txBody>
                    <a:bodyPr/>
                    <a:lstStyle/>
                    <a:p>
                      <a:pPr algn="l">
                        <a:lnSpc>
                          <a:spcPct val="107000"/>
                        </a:lnSpc>
                        <a:spcAft>
                          <a:spcPts val="0"/>
                        </a:spcAft>
                      </a:pPr>
                      <a:r>
                        <a:rPr lang="fr-CA" sz="900">
                          <a:latin typeface="Times New Roman"/>
                          <a:ea typeface="Calibri"/>
                          <a:cs typeface="Times New Roman"/>
                        </a:rPr>
                        <a:t>Pharmacologue</a:t>
                      </a:r>
                      <a:endParaRPr lang="fr-FR" sz="9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Aft>
                          <a:spcPts val="0"/>
                        </a:spcAft>
                      </a:pPr>
                      <a:r>
                        <a:rPr lang="fr-CA" sz="900" dirty="0">
                          <a:latin typeface="Times New Roman"/>
                          <a:ea typeface="Calibri"/>
                          <a:cs typeface="Times New Roman"/>
                        </a:rPr>
                        <a:t>Propriétés de différents produits et substances, réactions possibles</a:t>
                      </a:r>
                      <a:endParaRPr lang="fr-FR" sz="900" dirty="0">
                        <a:latin typeface="Calibri"/>
                        <a:ea typeface="Calibri"/>
                        <a:cs typeface="Times New Roman"/>
                      </a:endParaRPr>
                    </a:p>
                    <a:p>
                      <a:pPr algn="l">
                        <a:lnSpc>
                          <a:spcPct val="107000"/>
                        </a:lnSpc>
                        <a:spcAft>
                          <a:spcPts val="0"/>
                        </a:spcAft>
                      </a:pPr>
                      <a:r>
                        <a:rPr lang="fr-CA" sz="900" dirty="0">
                          <a:latin typeface="Times New Roman"/>
                          <a:ea typeface="Calibri"/>
                          <a:cs typeface="Times New Roman"/>
                        </a:rPr>
                        <a:t>Biologie du corps humain</a:t>
                      </a:r>
                      <a:endParaRPr lang="fr-FR" sz="900" dirty="0">
                        <a:latin typeface="Calibri"/>
                        <a:ea typeface="Calibri"/>
                        <a:cs typeface="Times New Roman"/>
                      </a:endParaRPr>
                    </a:p>
                    <a:p>
                      <a:pPr algn="l">
                        <a:lnSpc>
                          <a:spcPct val="107000"/>
                        </a:lnSpc>
                        <a:spcAft>
                          <a:spcPts val="0"/>
                        </a:spcAft>
                      </a:pPr>
                      <a:r>
                        <a:rPr lang="fr-CA" sz="900" dirty="0">
                          <a:latin typeface="Times New Roman"/>
                          <a:ea typeface="Calibri"/>
                          <a:cs typeface="Times New Roman"/>
                        </a:rPr>
                        <a:t>Interactions entre les substances et le corps humain</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fr-CA" sz="900" dirty="0">
                          <a:latin typeface="Times New Roman"/>
                          <a:ea typeface="Calibri"/>
                          <a:cs typeface="Times New Roman"/>
                        </a:rPr>
                        <a:t>Mesures de masse et de volume</a:t>
                      </a:r>
                    </a:p>
                    <a:p>
                      <a:pPr marL="0" marR="0" indent="0" algn="l" defTabSz="685800" rtl="0" eaLnBrk="1" fontAlgn="auto" latinLnBrk="0" hangingPunct="1">
                        <a:lnSpc>
                          <a:spcPct val="107000"/>
                        </a:lnSpc>
                        <a:spcBef>
                          <a:spcPts val="0"/>
                        </a:spcBef>
                        <a:spcAft>
                          <a:spcPts val="0"/>
                        </a:spcAft>
                        <a:buClrTx/>
                        <a:buSzTx/>
                        <a:buFontTx/>
                        <a:buNone/>
                        <a:tabLst/>
                        <a:defRPr/>
                      </a:pPr>
                      <a:r>
                        <a:rPr lang="fr-CA" sz="900" dirty="0">
                          <a:latin typeface="Times New Roman"/>
                          <a:ea typeface="Calibri"/>
                          <a:cs typeface="Times New Roman"/>
                        </a:rPr>
                        <a:t>Mesure de dosage avec balance et cylindre gradué</a:t>
                      </a:r>
                      <a:endParaRPr lang="fr-FR" sz="900" dirty="0">
                        <a:latin typeface="Calibri"/>
                        <a:ea typeface="Calibri"/>
                        <a:cs typeface="Times New Roman"/>
                      </a:endParaRPr>
                    </a:p>
                    <a:p>
                      <a:pPr algn="l">
                        <a:lnSpc>
                          <a:spcPct val="107000"/>
                        </a:lnSpc>
                        <a:spcAft>
                          <a:spcPts val="0"/>
                        </a:spcAft>
                      </a:pPr>
                      <a:r>
                        <a:rPr lang="fr-CA" sz="900" dirty="0">
                          <a:latin typeface="Times New Roman"/>
                          <a:ea typeface="Calibri"/>
                          <a:cs typeface="Times New Roman"/>
                        </a:rPr>
                        <a:t>Calculs de concentration</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CA" sz="900" dirty="0">
                          <a:latin typeface="Times New Roman"/>
                          <a:ea typeface="Calibri"/>
                          <a:cs typeface="Times New Roman"/>
                        </a:rPr>
                        <a:t>Cylindre gradué (prendre des mesures précises de différentes façons)</a:t>
                      </a:r>
                      <a:endParaRPr lang="fr-FR" sz="9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 name="Image 1" descr="Une image contenant dessin humoristique, art&#10;&#10;Description générée automatiquement">
            <a:extLst>
              <a:ext uri="{FF2B5EF4-FFF2-40B4-BE49-F238E27FC236}">
                <a16:creationId xmlns:a16="http://schemas.microsoft.com/office/drawing/2014/main" id="{E5DF390F-E634-B41D-EB87-05768051D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739" y="-27647"/>
            <a:ext cx="2542252" cy="2542252"/>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296651" y="2508119"/>
            <a:ext cx="6264697" cy="2049392"/>
          </a:xfrm>
        </p:spPr>
        <p:txBody>
          <a:bodyPr>
            <a:normAutofit/>
          </a:bodyPr>
          <a:lstStyle/>
          <a:p>
            <a:r>
              <a:rPr lang="fr-FR" sz="1801" b="1" dirty="0"/>
              <a:t>Les métiers scientifiques</a:t>
            </a:r>
            <a:br>
              <a:rPr lang="fr-FR" sz="3600" b="1" dirty="0"/>
            </a:br>
            <a:br>
              <a:rPr lang="fr-FR" sz="3600" b="1" dirty="0"/>
            </a:br>
            <a:r>
              <a:rPr lang="fr-FR" sz="2251" b="1" i="1" dirty="0"/>
              <a:t>Fiches d’activité à imprimer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sp>
        <p:nvSpPr>
          <p:cNvPr id="32769" name="Rectangle 1"/>
          <p:cNvSpPr>
            <a:spLocks noChangeArrowheads="1"/>
          </p:cNvSpPr>
          <p:nvPr/>
        </p:nvSpPr>
        <p:spPr bwMode="auto">
          <a:xfrm>
            <a:off x="49220" y="2029977"/>
            <a:ext cx="6754092" cy="242378"/>
          </a:xfrm>
          <a:prstGeom prst="rect">
            <a:avLst/>
          </a:prstGeom>
          <a:solidFill>
            <a:srgbClr val="F2F2F2"/>
          </a:solidFill>
          <a:ln w="9525">
            <a:noFill/>
            <a:miter lim="800000"/>
            <a:headEnd/>
            <a:tailEnd/>
          </a:ln>
          <a:effectLst/>
        </p:spPr>
        <p:txBody>
          <a:bodyPr vert="horz" wrap="none" lIns="68580" tIns="34292" rIns="68580" bIns="34292" numCol="1" anchor="ctr" anchorCtr="0" compatLnSpc="1">
            <a:prstTxWarp prst="textNoShape">
              <a:avLst/>
            </a:prstTxWarp>
            <a:spAutoFit/>
          </a:bodyPr>
          <a:lstStyle/>
          <a:p>
            <a:pPr algn="ctr" defTabSz="685776" fontAlgn="base">
              <a:spcBef>
                <a:spcPct val="0"/>
              </a:spcBef>
              <a:spcAft>
                <a:spcPct val="0"/>
              </a:spcAft>
            </a:pPr>
            <a:r>
              <a:rPr lang="fr-CA" sz="1125" dirty="0">
                <a:latin typeface="Arial" pitchFamily="34" charset="0"/>
                <a:ea typeface="Calibri" pitchFamily="34" charset="0"/>
                <a:cs typeface="Arial" pitchFamily="34" charset="0"/>
              </a:rPr>
              <a:t>Nom de l</a:t>
            </a:r>
            <a:r>
              <a:rPr lang="fr-CA" sz="1125" dirty="0">
                <a:latin typeface="Calibri"/>
                <a:ea typeface="Calibri" pitchFamily="34" charset="0"/>
                <a:cs typeface="Arial" pitchFamily="34" charset="0"/>
              </a:rPr>
              <a:t>’é</a:t>
            </a:r>
            <a:r>
              <a:rPr lang="fr-CA" sz="1125" dirty="0">
                <a:latin typeface="Arial" pitchFamily="34" charset="0"/>
                <a:ea typeface="Calibri" pitchFamily="34" charset="0"/>
                <a:cs typeface="Arial" pitchFamily="34" charset="0"/>
              </a:rPr>
              <a:t>l</a:t>
            </a:r>
            <a:r>
              <a:rPr lang="fr-CA" sz="1125" dirty="0">
                <a:latin typeface="Calibri"/>
                <a:ea typeface="Calibri" pitchFamily="34" charset="0"/>
                <a:cs typeface="Arial" pitchFamily="34" charset="0"/>
              </a:rPr>
              <a:t>è</a:t>
            </a:r>
            <a:r>
              <a:rPr lang="fr-CA" sz="1125" dirty="0">
                <a:latin typeface="Arial" pitchFamily="34" charset="0"/>
                <a:ea typeface="Calibri" pitchFamily="34" charset="0"/>
                <a:cs typeface="Arial" pitchFamily="34" charset="0"/>
              </a:rPr>
              <a:t>ve : _________________________                                                Date : _______________</a:t>
            </a:r>
            <a:endParaRPr lang="fr-CA" sz="1351" dirty="0">
              <a:latin typeface="Arial" pitchFamily="34" charset="0"/>
              <a:cs typeface="Arial" pitchFamily="34" charset="0"/>
            </a:endParaRPr>
          </a:p>
        </p:txBody>
      </p:sp>
      <p:sp>
        <p:nvSpPr>
          <p:cNvPr id="32770" name="Zone de texte 2"/>
          <p:cNvSpPr txBox="1">
            <a:spLocks noChangeArrowheads="1"/>
          </p:cNvSpPr>
          <p:nvPr/>
        </p:nvSpPr>
        <p:spPr bwMode="auto">
          <a:xfrm>
            <a:off x="762962" y="2403188"/>
            <a:ext cx="5332084" cy="278606"/>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fr-CA" sz="1200" dirty="0">
                <a:latin typeface="Arial" pitchFamily="34" charset="0"/>
                <a:cs typeface="Arial" pitchFamily="34" charset="0"/>
              </a:rPr>
              <a:t>Encercle les métiers qui pourraient nécessiter d’utiliser les objets présentés.</a:t>
            </a:r>
            <a:endParaRPr lang="fr-FR" sz="1200" dirty="0">
              <a:latin typeface="Arial" pitchFamily="34" charset="0"/>
              <a:cs typeface="Arial" pitchFamily="34" charset="0"/>
            </a:endParaRPr>
          </a:p>
        </p:txBody>
      </p:sp>
      <p:grpSp>
        <p:nvGrpSpPr>
          <p:cNvPr id="1026" name="Groupe 13"/>
          <p:cNvGrpSpPr>
            <a:grpSpLocks/>
          </p:cNvGrpSpPr>
          <p:nvPr/>
        </p:nvGrpSpPr>
        <p:grpSpPr bwMode="auto">
          <a:xfrm>
            <a:off x="3212980" y="3196165"/>
            <a:ext cx="803673" cy="1431131"/>
            <a:chOff x="0" y="0"/>
            <a:chExt cx="10713" cy="19082"/>
          </a:xfrm>
        </p:grpSpPr>
        <p:pic>
          <p:nvPicPr>
            <p:cNvPr id="11" name="Image 11"/>
            <p:cNvPicPr>
              <a:picLocks noChangeAspect="1"/>
            </p:cNvPicPr>
            <p:nvPr/>
          </p:nvPicPr>
          <p:blipFill>
            <a:blip r:embed="rId2" cstate="print">
              <a:grayscl/>
            </a:blip>
            <a:srcRect/>
            <a:stretch>
              <a:fillRect/>
            </a:stretch>
          </p:blipFill>
          <p:spPr bwMode="auto">
            <a:xfrm>
              <a:off x="0" y="0"/>
              <a:ext cx="9886" cy="12192"/>
            </a:xfrm>
            <a:prstGeom prst="rect">
              <a:avLst/>
            </a:prstGeom>
            <a:noFill/>
          </p:spPr>
        </p:pic>
        <p:sp>
          <p:nvSpPr>
            <p:cNvPr id="217" name="Text Box 4"/>
            <p:cNvSpPr txBox="1">
              <a:spLocks noChangeArrowheads="1"/>
            </p:cNvSpPr>
            <p:nvPr/>
          </p:nvSpPr>
          <p:spPr bwMode="auto">
            <a:xfrm>
              <a:off x="666" y="12472"/>
              <a:ext cx="10047" cy="6610"/>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defTabSz="685776" fontAlgn="base">
                <a:spcBef>
                  <a:spcPct val="0"/>
                </a:spcBef>
                <a:spcAft>
                  <a:spcPts val="750"/>
                </a:spcAft>
              </a:pPr>
              <a:r>
                <a:rPr lang="fr-FR" sz="750">
                  <a:latin typeface="Calibri" pitchFamily="34" charset="0"/>
                  <a:cs typeface="Arial" pitchFamily="34" charset="0"/>
                </a:rPr>
                <a:t>Menuisier ou menuisière</a:t>
              </a:r>
              <a:endParaRPr lang="fr-FR" sz="1351">
                <a:latin typeface="Arial" pitchFamily="34" charset="0"/>
                <a:cs typeface="Arial" pitchFamily="34" charset="0"/>
              </a:endParaRPr>
            </a:p>
          </p:txBody>
        </p:sp>
      </p:grpSp>
      <p:grpSp>
        <p:nvGrpSpPr>
          <p:cNvPr id="1029" name="Groupe 20"/>
          <p:cNvGrpSpPr>
            <a:grpSpLocks/>
          </p:cNvGrpSpPr>
          <p:nvPr/>
        </p:nvGrpSpPr>
        <p:grpSpPr bwMode="auto">
          <a:xfrm>
            <a:off x="2132860" y="5086374"/>
            <a:ext cx="1095374" cy="1407319"/>
            <a:chOff x="-318" y="0"/>
            <a:chExt cx="14605" cy="18765"/>
          </a:xfrm>
        </p:grpSpPr>
        <p:pic>
          <p:nvPicPr>
            <p:cNvPr id="2" name="Image 15"/>
            <p:cNvPicPr>
              <a:picLocks noChangeAspect="1"/>
            </p:cNvPicPr>
            <p:nvPr/>
          </p:nvPicPr>
          <p:blipFill>
            <a:blip r:embed="rId3" cstate="print">
              <a:grayscl/>
            </a:blip>
            <a:srcRect/>
            <a:stretch>
              <a:fillRect/>
            </a:stretch>
          </p:blipFill>
          <p:spPr bwMode="auto">
            <a:xfrm>
              <a:off x="3429" y="0"/>
              <a:ext cx="10858" cy="10858"/>
            </a:xfrm>
            <a:prstGeom prst="rect">
              <a:avLst/>
            </a:prstGeom>
            <a:noFill/>
          </p:spPr>
        </p:pic>
        <p:pic>
          <p:nvPicPr>
            <p:cNvPr id="3" name="Image 14"/>
            <p:cNvPicPr>
              <a:picLocks noChangeAspect="1"/>
            </p:cNvPicPr>
            <p:nvPr/>
          </p:nvPicPr>
          <p:blipFill>
            <a:blip r:embed="rId4" cstate="print">
              <a:grayscl/>
            </a:blip>
            <a:srcRect/>
            <a:stretch>
              <a:fillRect/>
            </a:stretch>
          </p:blipFill>
          <p:spPr bwMode="auto">
            <a:xfrm>
              <a:off x="0" y="6381"/>
              <a:ext cx="10560" cy="5938"/>
            </a:xfrm>
            <a:prstGeom prst="rect">
              <a:avLst/>
            </a:prstGeom>
            <a:noFill/>
          </p:spPr>
        </p:pic>
        <p:sp>
          <p:nvSpPr>
            <p:cNvPr id="4" name="Text Box 8"/>
            <p:cNvSpPr txBox="1">
              <a:spLocks noChangeArrowheads="1"/>
            </p:cNvSpPr>
            <p:nvPr/>
          </p:nvSpPr>
          <p:spPr bwMode="auto">
            <a:xfrm>
              <a:off x="-318" y="12001"/>
              <a:ext cx="13748" cy="6764"/>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en-CA" sz="750">
                  <a:latin typeface="Calibri" pitchFamily="34" charset="0"/>
                  <a:cs typeface="Arial" pitchFamily="34" charset="0"/>
                </a:rPr>
                <a:t>Ingénieur ou ingénieure en robotique</a:t>
              </a:r>
              <a:endParaRPr lang="fr-FR" sz="1351">
                <a:latin typeface="Arial" pitchFamily="34" charset="0"/>
                <a:cs typeface="Arial" pitchFamily="34" charset="0"/>
              </a:endParaRPr>
            </a:p>
          </p:txBody>
        </p:sp>
      </p:grpSp>
      <p:grpSp>
        <p:nvGrpSpPr>
          <p:cNvPr id="1033" name="Groupe 22"/>
          <p:cNvGrpSpPr>
            <a:grpSpLocks/>
          </p:cNvGrpSpPr>
          <p:nvPr/>
        </p:nvGrpSpPr>
        <p:grpSpPr bwMode="auto">
          <a:xfrm>
            <a:off x="3699034" y="4816342"/>
            <a:ext cx="1258491" cy="1685925"/>
            <a:chOff x="-159" y="0"/>
            <a:chExt cx="16777" cy="22479"/>
          </a:xfrm>
        </p:grpSpPr>
        <p:sp>
          <p:nvSpPr>
            <p:cNvPr id="5" name="Text Box 10"/>
            <p:cNvSpPr txBox="1">
              <a:spLocks noChangeArrowheads="1"/>
            </p:cNvSpPr>
            <p:nvPr/>
          </p:nvSpPr>
          <p:spPr bwMode="auto">
            <a:xfrm>
              <a:off x="-159" y="17430"/>
              <a:ext cx="16777" cy="5049"/>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en-CA" sz="750">
                  <a:latin typeface="Calibri" pitchFamily="34" charset="0"/>
                  <a:cs typeface="Arial" pitchFamily="34" charset="0"/>
                </a:rPr>
                <a:t>Conducteur ou conductrice d’autobus</a:t>
              </a:r>
              <a:endParaRPr lang="fr-FR" sz="1351">
                <a:latin typeface="Arial" pitchFamily="34" charset="0"/>
                <a:cs typeface="Arial" pitchFamily="34" charset="0"/>
              </a:endParaRPr>
            </a:p>
          </p:txBody>
        </p:sp>
        <p:pic>
          <p:nvPicPr>
            <p:cNvPr id="21" name="Image 21"/>
            <p:cNvPicPr>
              <a:picLocks noChangeAspect="1"/>
            </p:cNvPicPr>
            <p:nvPr/>
          </p:nvPicPr>
          <p:blipFill>
            <a:blip r:embed="rId5" cstate="print">
              <a:grayscl/>
            </a:blip>
            <a:srcRect/>
            <a:stretch>
              <a:fillRect/>
            </a:stretch>
          </p:blipFill>
          <p:spPr bwMode="auto">
            <a:xfrm>
              <a:off x="0" y="0"/>
              <a:ext cx="15716" cy="15716"/>
            </a:xfrm>
            <a:prstGeom prst="rect">
              <a:avLst/>
            </a:prstGeom>
            <a:noFill/>
          </p:spPr>
        </p:pic>
      </p:grpSp>
      <p:grpSp>
        <p:nvGrpSpPr>
          <p:cNvPr id="1036" name="Groupe 198"/>
          <p:cNvGrpSpPr>
            <a:grpSpLocks/>
          </p:cNvGrpSpPr>
          <p:nvPr/>
        </p:nvGrpSpPr>
        <p:grpSpPr bwMode="auto">
          <a:xfrm>
            <a:off x="188645" y="3142154"/>
            <a:ext cx="885826" cy="1169195"/>
            <a:chOff x="0" y="0"/>
            <a:chExt cx="11811" cy="15588"/>
          </a:xfrm>
        </p:grpSpPr>
        <p:sp>
          <p:nvSpPr>
            <p:cNvPr id="7" name="Text Box 13"/>
            <p:cNvSpPr txBox="1">
              <a:spLocks noChangeArrowheads="1"/>
            </p:cNvSpPr>
            <p:nvPr/>
          </p:nvSpPr>
          <p:spPr bwMode="auto">
            <a:xfrm>
              <a:off x="0" y="11873"/>
              <a:ext cx="11811" cy="3715"/>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defTabSz="685776" fontAlgn="base">
                <a:spcBef>
                  <a:spcPct val="0"/>
                </a:spcBef>
                <a:spcAft>
                  <a:spcPts val="750"/>
                </a:spcAft>
              </a:pPr>
              <a:r>
                <a:rPr lang="en-CA" sz="750">
                  <a:latin typeface="Calibri" pitchFamily="34" charset="0"/>
                  <a:cs typeface="Arial" pitchFamily="34" charset="0"/>
                </a:rPr>
                <a:t>Pharmacologue</a:t>
              </a:r>
              <a:endParaRPr lang="fr-FR" sz="1351">
                <a:latin typeface="Arial" pitchFamily="34" charset="0"/>
                <a:cs typeface="Arial" pitchFamily="34" charset="0"/>
              </a:endParaRPr>
            </a:p>
          </p:txBody>
        </p:sp>
        <p:pic>
          <p:nvPicPr>
            <p:cNvPr id="8" name="Image 25"/>
            <p:cNvPicPr>
              <a:picLocks noChangeAspect="1"/>
            </p:cNvPicPr>
            <p:nvPr/>
          </p:nvPicPr>
          <p:blipFill>
            <a:blip r:embed="rId6" cstate="print">
              <a:grayscl/>
            </a:blip>
            <a:srcRect/>
            <a:stretch>
              <a:fillRect/>
            </a:stretch>
          </p:blipFill>
          <p:spPr bwMode="auto">
            <a:xfrm>
              <a:off x="1228" y="0"/>
              <a:ext cx="9449" cy="11144"/>
            </a:xfrm>
            <a:prstGeom prst="rect">
              <a:avLst/>
            </a:prstGeom>
            <a:noFill/>
          </p:spPr>
        </p:pic>
      </p:grpSp>
      <p:grpSp>
        <p:nvGrpSpPr>
          <p:cNvPr id="1039" name="Groupe 199"/>
          <p:cNvGrpSpPr>
            <a:grpSpLocks/>
          </p:cNvGrpSpPr>
          <p:nvPr/>
        </p:nvGrpSpPr>
        <p:grpSpPr bwMode="auto">
          <a:xfrm>
            <a:off x="1754820" y="2926131"/>
            <a:ext cx="666750" cy="1376363"/>
            <a:chOff x="0" y="0"/>
            <a:chExt cx="8896" cy="18367"/>
          </a:xfrm>
        </p:grpSpPr>
        <p:pic>
          <p:nvPicPr>
            <p:cNvPr id="10" name="Image 26"/>
            <p:cNvPicPr>
              <a:picLocks noChangeAspect="1"/>
            </p:cNvPicPr>
            <p:nvPr/>
          </p:nvPicPr>
          <p:blipFill>
            <a:blip r:embed="rId7" cstate="print">
              <a:grayscl/>
            </a:blip>
            <a:srcRect/>
            <a:stretch>
              <a:fillRect/>
            </a:stretch>
          </p:blipFill>
          <p:spPr bwMode="auto">
            <a:xfrm>
              <a:off x="0" y="0"/>
              <a:ext cx="8896" cy="13341"/>
            </a:xfrm>
            <a:prstGeom prst="rect">
              <a:avLst/>
            </a:prstGeom>
            <a:noFill/>
          </p:spPr>
        </p:pic>
        <p:sp>
          <p:nvSpPr>
            <p:cNvPr id="27" name="Text Box 17"/>
            <p:cNvSpPr txBox="1">
              <a:spLocks noChangeArrowheads="1"/>
            </p:cNvSpPr>
            <p:nvPr/>
          </p:nvSpPr>
          <p:spPr bwMode="auto">
            <a:xfrm>
              <a:off x="272" y="13507"/>
              <a:ext cx="8287" cy="4860"/>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en-CA" sz="750">
                  <a:latin typeface="Calibri" pitchFamily="34" charset="0"/>
                  <a:cs typeface="Arial" pitchFamily="34" charset="0"/>
                </a:rPr>
                <a:t>Avocat ou avocate</a:t>
              </a:r>
              <a:endParaRPr lang="fr-FR" sz="1351">
                <a:latin typeface="Arial" pitchFamily="34" charset="0"/>
                <a:cs typeface="Arial" pitchFamily="34" charset="0"/>
              </a:endParaRPr>
            </a:p>
          </p:txBody>
        </p:sp>
      </p:grpSp>
      <p:grpSp>
        <p:nvGrpSpPr>
          <p:cNvPr id="1042" name="Groupe 201"/>
          <p:cNvGrpSpPr>
            <a:grpSpLocks/>
          </p:cNvGrpSpPr>
          <p:nvPr/>
        </p:nvGrpSpPr>
        <p:grpSpPr bwMode="auto">
          <a:xfrm>
            <a:off x="5617377" y="3196160"/>
            <a:ext cx="1240631" cy="1500188"/>
            <a:chOff x="-2226" y="0"/>
            <a:chExt cx="16538" cy="20002"/>
          </a:xfrm>
        </p:grpSpPr>
        <p:pic>
          <p:nvPicPr>
            <p:cNvPr id="29" name="Image 29"/>
            <p:cNvPicPr>
              <a:picLocks noChangeAspect="1"/>
            </p:cNvPicPr>
            <p:nvPr/>
          </p:nvPicPr>
          <p:blipFill>
            <a:blip r:embed="rId8" cstate="print"/>
            <a:srcRect/>
            <a:stretch>
              <a:fillRect/>
            </a:stretch>
          </p:blipFill>
          <p:spPr bwMode="auto">
            <a:xfrm>
              <a:off x="3138" y="0"/>
              <a:ext cx="6541" cy="12573"/>
            </a:xfrm>
            <a:prstGeom prst="rect">
              <a:avLst/>
            </a:prstGeom>
            <a:noFill/>
          </p:spPr>
        </p:pic>
        <p:sp>
          <p:nvSpPr>
            <p:cNvPr id="30" name="Text Box 20"/>
            <p:cNvSpPr txBox="1">
              <a:spLocks noChangeArrowheads="1"/>
            </p:cNvSpPr>
            <p:nvPr/>
          </p:nvSpPr>
          <p:spPr bwMode="auto">
            <a:xfrm>
              <a:off x="-2226" y="14192"/>
              <a:ext cx="16538" cy="5810"/>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en-CA" sz="750">
                  <a:latin typeface="Calibri" pitchFamily="34" charset="0"/>
                  <a:cs typeface="Arial" pitchFamily="34" charset="0"/>
                </a:rPr>
                <a:t>Technicien ou technicienne en minéralogie</a:t>
              </a:r>
              <a:endParaRPr lang="fr-FR" sz="1351">
                <a:latin typeface="Arial" pitchFamily="34" charset="0"/>
                <a:cs typeface="Arial" pitchFamily="34" charset="0"/>
              </a:endParaRPr>
            </a:p>
          </p:txBody>
        </p:sp>
      </p:grpSp>
      <p:grpSp>
        <p:nvGrpSpPr>
          <p:cNvPr id="1045" name="Groupe 202"/>
          <p:cNvGrpSpPr>
            <a:grpSpLocks/>
          </p:cNvGrpSpPr>
          <p:nvPr/>
        </p:nvGrpSpPr>
        <p:grpSpPr bwMode="auto">
          <a:xfrm>
            <a:off x="512682" y="5086372"/>
            <a:ext cx="1091803" cy="1591867"/>
            <a:chOff x="0" y="0"/>
            <a:chExt cx="14550" cy="21229"/>
          </a:xfrm>
        </p:grpSpPr>
        <p:pic>
          <p:nvPicPr>
            <p:cNvPr id="31" name="Image 31"/>
            <p:cNvPicPr>
              <a:picLocks noChangeAspect="1"/>
            </p:cNvPicPr>
            <p:nvPr/>
          </p:nvPicPr>
          <p:blipFill>
            <a:blip r:embed="rId9" cstate="print">
              <a:grayscl/>
            </a:blip>
            <a:srcRect/>
            <a:stretch>
              <a:fillRect/>
            </a:stretch>
          </p:blipFill>
          <p:spPr bwMode="auto">
            <a:xfrm>
              <a:off x="409" y="0"/>
              <a:ext cx="13716" cy="6191"/>
            </a:xfrm>
            <a:prstGeom prst="rect">
              <a:avLst/>
            </a:prstGeom>
            <a:noFill/>
          </p:spPr>
        </p:pic>
        <p:pic>
          <p:nvPicPr>
            <p:cNvPr id="192" name="Image 192"/>
            <p:cNvPicPr>
              <a:picLocks noChangeAspect="1"/>
            </p:cNvPicPr>
            <p:nvPr/>
          </p:nvPicPr>
          <p:blipFill>
            <a:blip r:embed="rId10" cstate="print">
              <a:grayscl/>
            </a:blip>
            <a:srcRect/>
            <a:stretch>
              <a:fillRect/>
            </a:stretch>
          </p:blipFill>
          <p:spPr bwMode="auto">
            <a:xfrm>
              <a:off x="272" y="2456"/>
              <a:ext cx="5823" cy="10478"/>
            </a:xfrm>
            <a:prstGeom prst="rect">
              <a:avLst/>
            </a:prstGeom>
            <a:noFill/>
          </p:spPr>
        </p:pic>
        <p:sp>
          <p:nvSpPr>
            <p:cNvPr id="193" name="Text Box 24"/>
            <p:cNvSpPr txBox="1">
              <a:spLocks noChangeArrowheads="1"/>
            </p:cNvSpPr>
            <p:nvPr/>
          </p:nvSpPr>
          <p:spPr bwMode="auto">
            <a:xfrm>
              <a:off x="0" y="15418"/>
              <a:ext cx="14550" cy="5811"/>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en-CA" sz="750">
                  <a:latin typeface="Calibri" pitchFamily="34" charset="0"/>
                  <a:cs typeface="Arial" pitchFamily="34" charset="0"/>
                </a:rPr>
                <a:t>Ingénieur ou ingénieure en aéronautique</a:t>
              </a:r>
              <a:endParaRPr lang="fr-FR" sz="1351">
                <a:latin typeface="Arial" pitchFamily="34" charset="0"/>
                <a:cs typeface="Arial" pitchFamily="34" charset="0"/>
              </a:endParaRPr>
            </a:p>
          </p:txBody>
        </p:sp>
      </p:grpSp>
      <p:grpSp>
        <p:nvGrpSpPr>
          <p:cNvPr id="1049" name="Groupe 203"/>
          <p:cNvGrpSpPr>
            <a:grpSpLocks/>
          </p:cNvGrpSpPr>
          <p:nvPr/>
        </p:nvGrpSpPr>
        <p:grpSpPr bwMode="auto">
          <a:xfrm>
            <a:off x="4509128" y="3250169"/>
            <a:ext cx="892969" cy="1470423"/>
            <a:chOff x="0" y="0"/>
            <a:chExt cx="11906" cy="19594"/>
          </a:xfrm>
        </p:grpSpPr>
        <p:pic>
          <p:nvPicPr>
            <p:cNvPr id="194" name="Image 194"/>
            <p:cNvPicPr>
              <a:picLocks noChangeAspect="1"/>
            </p:cNvPicPr>
            <p:nvPr/>
          </p:nvPicPr>
          <p:blipFill>
            <a:blip r:embed="rId11" cstate="print">
              <a:grayscl/>
            </a:blip>
            <a:srcRect/>
            <a:stretch>
              <a:fillRect/>
            </a:stretch>
          </p:blipFill>
          <p:spPr bwMode="auto">
            <a:xfrm>
              <a:off x="2729" y="0"/>
              <a:ext cx="7798" cy="11715"/>
            </a:xfrm>
            <a:prstGeom prst="rect">
              <a:avLst/>
            </a:prstGeom>
            <a:noFill/>
          </p:spPr>
        </p:pic>
        <p:sp>
          <p:nvSpPr>
            <p:cNvPr id="195" name="Text Box 27"/>
            <p:cNvSpPr txBox="1">
              <a:spLocks noChangeArrowheads="1"/>
            </p:cNvSpPr>
            <p:nvPr/>
          </p:nvSpPr>
          <p:spPr bwMode="auto">
            <a:xfrm>
              <a:off x="0" y="13784"/>
              <a:ext cx="11906" cy="5810"/>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en-CA" sz="750">
                  <a:latin typeface="Calibri" pitchFamily="34" charset="0"/>
                  <a:cs typeface="Arial" pitchFamily="34" charset="0"/>
                </a:rPr>
                <a:t>Chimiste</a:t>
              </a:r>
              <a:endParaRPr lang="fr-FR" sz="1351">
                <a:latin typeface="Arial" pitchFamily="34" charset="0"/>
                <a:cs typeface="Arial" pitchFamily="34" charset="0"/>
              </a:endParaRPr>
            </a:p>
          </p:txBody>
        </p:sp>
      </p:grpSp>
      <p:grpSp>
        <p:nvGrpSpPr>
          <p:cNvPr id="1052" name="Groupe 200"/>
          <p:cNvGrpSpPr>
            <a:grpSpLocks/>
          </p:cNvGrpSpPr>
          <p:nvPr/>
        </p:nvGrpSpPr>
        <p:grpSpPr bwMode="auto">
          <a:xfrm>
            <a:off x="5535235" y="5032367"/>
            <a:ext cx="1085851" cy="1419225"/>
            <a:chOff x="0" y="0"/>
            <a:chExt cx="14478" cy="18924"/>
          </a:xfrm>
        </p:grpSpPr>
        <p:sp>
          <p:nvSpPr>
            <p:cNvPr id="12" name="Text Box 29"/>
            <p:cNvSpPr txBox="1">
              <a:spLocks noChangeArrowheads="1"/>
            </p:cNvSpPr>
            <p:nvPr/>
          </p:nvSpPr>
          <p:spPr bwMode="auto">
            <a:xfrm>
              <a:off x="0" y="13507"/>
              <a:ext cx="14478" cy="5417"/>
            </a:xfrm>
            <a:prstGeom prst="rect">
              <a:avLst/>
            </a:prstGeom>
            <a:solidFill>
              <a:srgbClr val="FFFFFF"/>
            </a:solidFill>
            <a:ln w="9525">
              <a:noFill/>
              <a:miter lim="800000"/>
              <a:headEnd/>
              <a:tailEnd/>
            </a:ln>
          </p:spPr>
          <p:txBody>
            <a:bodyPr vert="horz" wrap="square" lIns="68580" tIns="34292" rIns="68580" bIns="34292" numCol="1" anchor="t" anchorCtr="0" compatLnSpc="1">
              <a:prstTxWarp prst="textNoShape">
                <a:avLst/>
              </a:prstTxWarp>
            </a:bodyPr>
            <a:lstStyle/>
            <a:p>
              <a:pPr algn="ctr" defTabSz="685776" fontAlgn="base">
                <a:spcBef>
                  <a:spcPct val="0"/>
                </a:spcBef>
                <a:spcAft>
                  <a:spcPts val="750"/>
                </a:spcAft>
              </a:pPr>
              <a:r>
                <a:rPr lang="en-CA" sz="750">
                  <a:latin typeface="Calibri" pitchFamily="34" charset="0"/>
                  <a:cs typeface="Arial" pitchFamily="34" charset="0"/>
                </a:rPr>
                <a:t>Électricien ou électricienne</a:t>
              </a:r>
              <a:endParaRPr lang="fr-FR" sz="1351">
                <a:latin typeface="Arial" pitchFamily="34" charset="0"/>
                <a:cs typeface="Arial" pitchFamily="34" charset="0"/>
              </a:endParaRPr>
            </a:p>
          </p:txBody>
        </p:sp>
        <p:pic>
          <p:nvPicPr>
            <p:cNvPr id="197" name="Image 197"/>
            <p:cNvPicPr>
              <a:picLocks noChangeAspect="1"/>
            </p:cNvPicPr>
            <p:nvPr/>
          </p:nvPicPr>
          <p:blipFill>
            <a:blip r:embed="rId12" cstate="print">
              <a:grayscl/>
            </a:blip>
            <a:srcRect l="26389" r="23958"/>
            <a:stretch>
              <a:fillRect/>
            </a:stretch>
          </p:blipFill>
          <p:spPr bwMode="auto">
            <a:xfrm>
              <a:off x="818" y="0"/>
              <a:ext cx="13081" cy="13169"/>
            </a:xfrm>
            <a:prstGeom prst="rect">
              <a:avLst/>
            </a:prstGeom>
            <a:noFill/>
          </p:spPr>
        </p:pic>
      </p:grpSp>
      <p:pic>
        <p:nvPicPr>
          <p:cNvPr id="9" name="Image 8" descr="Une image contenant texte, capture d’écran, dessin humoristique&#10;&#10;Description générée automatiquement">
            <a:extLst>
              <a:ext uri="{FF2B5EF4-FFF2-40B4-BE49-F238E27FC236}">
                <a16:creationId xmlns:a16="http://schemas.microsoft.com/office/drawing/2014/main" id="{AC1CCBE4-E3A4-96D1-F90D-D8752AD35B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21730"/>
            <a:ext cx="6858000" cy="5300540"/>
          </a:xfrm>
          <a:prstGeom prst="rect">
            <a:avLst/>
          </a:prstGeom>
        </p:spPr>
      </p:pic>
    </p:spTree>
    <p:extLst>
      <p:ext uri="{BB962C8B-B14F-4D97-AF65-F5344CB8AC3E}">
        <p14:creationId xmlns:p14="http://schemas.microsoft.com/office/powerpoint/2010/main" val="365858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 y="2272103"/>
            <a:ext cx="138564" cy="485009"/>
          </a:xfrm>
          <a:prstGeom prst="rect">
            <a:avLst/>
          </a:prstGeom>
          <a:noFill/>
          <a:ln w="9525">
            <a:noFill/>
            <a:miter lim="800000"/>
            <a:headEnd/>
            <a:tailEnd/>
          </a:ln>
          <a:effectLst/>
        </p:spPr>
        <p:txBody>
          <a:bodyPr vert="horz" wrap="none" lIns="68580" tIns="34292" rIns="68580" bIns="34292" numCol="1" anchor="ctr" anchorCtr="0" compatLnSpc="1">
            <a:prstTxWarp prst="textNoShape">
              <a:avLst/>
            </a:prstTxWarp>
            <a:spAutoFit/>
          </a:bodyPr>
          <a:lstStyle/>
          <a:p>
            <a:pPr defTabSz="685776" fontAlgn="base">
              <a:spcBef>
                <a:spcPct val="0"/>
              </a:spcBef>
              <a:spcAft>
                <a:spcPct val="0"/>
              </a:spcAft>
            </a:pPr>
            <a:br>
              <a:rPr lang="fr-CA" sz="1351">
                <a:latin typeface="Arial" pitchFamily="34" charset="0"/>
                <a:cs typeface="Arial" pitchFamily="34" charset="0"/>
              </a:rPr>
            </a:br>
            <a:endParaRPr lang="fr-CA" sz="1351">
              <a:latin typeface="Arial" pitchFamily="34" charset="0"/>
              <a:cs typeface="Arial" pitchFamily="34" charset="0"/>
            </a:endParaRPr>
          </a:p>
        </p:txBody>
      </p:sp>
      <p:grpSp>
        <p:nvGrpSpPr>
          <p:cNvPr id="31745" name="Groupe 24"/>
          <p:cNvGrpSpPr>
            <a:grpSpLocks/>
          </p:cNvGrpSpPr>
          <p:nvPr/>
        </p:nvGrpSpPr>
        <p:grpSpPr bwMode="auto">
          <a:xfrm>
            <a:off x="296654" y="2357721"/>
            <a:ext cx="6264697" cy="4428503"/>
            <a:chOff x="-3142" y="-3132"/>
            <a:chExt cx="61836" cy="41052"/>
          </a:xfrm>
        </p:grpSpPr>
        <p:sp>
          <p:nvSpPr>
            <p:cNvPr id="2" name="Text Box 2"/>
            <p:cNvSpPr txBox="1">
              <a:spLocks noChangeArrowheads="1"/>
            </p:cNvSpPr>
            <p:nvPr/>
          </p:nvSpPr>
          <p:spPr bwMode="auto">
            <a:xfrm>
              <a:off x="-3142" y="-3132"/>
              <a:ext cx="61836" cy="41052"/>
            </a:xfrm>
            <a:prstGeom prst="rect">
              <a:avLst/>
            </a:prstGeom>
            <a:solidFill>
              <a:srgbClr val="FFFFFF"/>
            </a:solidFill>
            <a:ln w="28575">
              <a:solidFill>
                <a:srgbClr val="000000"/>
              </a:solidFill>
              <a:prstDash val="lgDashDot"/>
              <a:miter lim="800000"/>
              <a:headEnd/>
              <a:tailEnd/>
            </a:ln>
          </p:spPr>
          <p:txBody>
            <a:bodyPr vert="horz" wrap="square" lIns="68580" tIns="34292" rIns="68580" bIns="34292" numCol="1" anchor="t" anchorCtr="0" compatLnSpc="1">
              <a:prstTxWarp prst="textNoShape">
                <a:avLst/>
              </a:prstTxWarp>
            </a:bodyPr>
            <a:lstStyle/>
            <a:p>
              <a:pPr defTabSz="685776" fontAlgn="base">
                <a:spcBef>
                  <a:spcPct val="0"/>
                </a:spcBef>
                <a:spcAft>
                  <a:spcPts val="750"/>
                </a:spcAft>
              </a:pPr>
              <a:endParaRPr lang="en-CA" sz="900" dirty="0">
                <a:latin typeface="Arial" pitchFamily="34" charset="0"/>
                <a:cs typeface="Arial" pitchFamily="34" charset="0"/>
              </a:endParaRPr>
            </a:p>
            <a:p>
              <a:pPr defTabSz="685776" fontAlgn="base">
                <a:spcBef>
                  <a:spcPct val="0"/>
                </a:spcBef>
                <a:spcAft>
                  <a:spcPts val="750"/>
                </a:spcAft>
              </a:pPr>
              <a:r>
                <a:rPr lang="en-CA" sz="900" dirty="0">
                  <a:latin typeface="Arial" pitchFamily="34" charset="0"/>
                  <a:cs typeface="Arial" pitchFamily="34" charset="0"/>
                </a:rPr>
                <a:t> Nom du métier : ___________________________</a:t>
              </a:r>
            </a:p>
            <a:p>
              <a:pPr defTabSz="685776" fontAlgn="base">
                <a:spcBef>
                  <a:spcPct val="0"/>
                </a:spcBef>
                <a:spcAft>
                  <a:spcPts val="750"/>
                </a:spcAft>
              </a:pPr>
              <a:endParaRPr lang="en-CA" sz="900" dirty="0">
                <a:latin typeface="Arial" pitchFamily="34" charset="0"/>
                <a:cs typeface="Arial" pitchFamily="34" charset="0"/>
              </a:endParaRPr>
            </a:p>
            <a:p>
              <a:pPr marL="342886" lvl="1" algn="just" defTabSz="685776" fontAlgn="base">
                <a:spcBef>
                  <a:spcPct val="0"/>
                </a:spcBef>
                <a:spcAft>
                  <a:spcPts val="601"/>
                </a:spcAft>
                <a:buFont typeface="Times New Roman" pitchFamily="18" charset="0"/>
                <a:buChar char="-"/>
              </a:pPr>
              <a:r>
                <a:rPr lang="fr-CA" sz="900" dirty="0">
                  <a:latin typeface="Arial" pitchFamily="34" charset="0"/>
                  <a:cs typeface="Arial" pitchFamily="34" charset="0"/>
                </a:rPr>
                <a:t> Quelles </a:t>
              </a:r>
              <a:r>
                <a:rPr lang="fr-CA" sz="900" i="1" dirty="0">
                  <a:latin typeface="Arial" pitchFamily="34" charset="0"/>
                  <a:cs typeface="Arial" pitchFamily="34" charset="0"/>
                </a:rPr>
                <a:t>connaissances scientifiques</a:t>
              </a:r>
              <a:r>
                <a:rPr lang="fr-CA" sz="900" dirty="0">
                  <a:latin typeface="Arial" pitchFamily="34" charset="0"/>
                  <a:cs typeface="Arial" pitchFamily="34" charset="0"/>
                </a:rPr>
                <a:t> sont nécessaires pour pratiquer ce métier ?</a:t>
              </a: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buFont typeface="Times New Roman" pitchFamily="18" charset="0"/>
                <a:buChar char="-"/>
              </a:pPr>
              <a:r>
                <a:rPr lang="fr-CA" sz="900" dirty="0">
                  <a:latin typeface="Arial" pitchFamily="34" charset="0"/>
                  <a:cs typeface="Arial" pitchFamily="34" charset="0"/>
                </a:rPr>
                <a:t> Quelles </a:t>
              </a:r>
              <a:r>
                <a:rPr lang="fr-CA" sz="900" i="1" dirty="0">
                  <a:latin typeface="Arial" pitchFamily="34" charset="0"/>
                  <a:cs typeface="Arial" pitchFamily="34" charset="0"/>
                </a:rPr>
                <a:t>connaissances mathématiques</a:t>
              </a:r>
              <a:r>
                <a:rPr lang="fr-CA" sz="900" dirty="0">
                  <a:latin typeface="Arial" pitchFamily="34" charset="0"/>
                  <a:cs typeface="Arial" pitchFamily="34" charset="0"/>
                </a:rPr>
                <a:t> sont nécessaires pour pratiquer ce métier ?</a:t>
              </a:r>
            </a:p>
            <a:p>
              <a:pPr algn="just" defTabSz="685776" fontAlgn="base">
                <a:spcBef>
                  <a:spcPct val="0"/>
                </a:spcBef>
                <a:spcAft>
                  <a:spcPts val="750"/>
                </a:spcAft>
              </a:pPr>
              <a:endParaRPr lang="fr-CA" sz="900" dirty="0">
                <a:latin typeface="Arial" pitchFamily="34" charset="0"/>
                <a:cs typeface="Arial" pitchFamily="34" charset="0"/>
              </a:endParaRPr>
            </a:p>
            <a:p>
              <a:pPr marL="342886" lvl="1"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pPr>
              <a:endParaRPr lang="fr-CA" sz="900" dirty="0">
                <a:latin typeface="Arial" pitchFamily="34" charset="0"/>
                <a:cs typeface="Arial" pitchFamily="34" charset="0"/>
              </a:endParaRPr>
            </a:p>
            <a:p>
              <a:pPr marL="342886" lvl="1" algn="just" defTabSz="685776" fontAlgn="base">
                <a:spcBef>
                  <a:spcPct val="0"/>
                </a:spcBef>
                <a:spcAft>
                  <a:spcPts val="601"/>
                </a:spcAft>
                <a:buFont typeface="Times New Roman" pitchFamily="18" charset="0"/>
                <a:buChar char="-"/>
              </a:pPr>
              <a:r>
                <a:rPr lang="fr-CA" sz="900" dirty="0">
                  <a:latin typeface="Arial" pitchFamily="34" charset="0"/>
                  <a:cs typeface="Arial" pitchFamily="34" charset="0"/>
                </a:rPr>
                <a:t> Avec quelle(s) thématique(s) que nous avons faite ensemble on peut relier ce métier ? </a:t>
              </a:r>
            </a:p>
            <a:p>
              <a:pPr marL="342886" lvl="1" algn="just" defTabSz="685776" fontAlgn="base">
                <a:spcBef>
                  <a:spcPct val="0"/>
                </a:spcBef>
                <a:spcAft>
                  <a:spcPts val="601"/>
                </a:spcAft>
              </a:pPr>
              <a:endParaRPr lang="fr-CA" sz="900" dirty="0">
                <a:latin typeface="Arial" pitchFamily="34" charset="0"/>
                <a:cs typeface="Arial" pitchFamily="34" charset="0"/>
              </a:endParaRPr>
            </a:p>
            <a:p>
              <a:pPr defTabSz="685776" fontAlgn="base">
                <a:spcBef>
                  <a:spcPct val="0"/>
                </a:spcBef>
                <a:spcAft>
                  <a:spcPts val="750"/>
                </a:spcAft>
              </a:pPr>
              <a:endParaRPr lang="fr-CA" sz="900" dirty="0">
                <a:latin typeface="Arial" pitchFamily="34" charset="0"/>
                <a:cs typeface="Arial" pitchFamily="34" charset="0"/>
              </a:endParaRPr>
            </a:p>
            <a:p>
              <a:pPr defTabSz="685776" fontAlgn="base">
                <a:spcBef>
                  <a:spcPct val="0"/>
                </a:spcBef>
                <a:spcAft>
                  <a:spcPts val="750"/>
                </a:spcAft>
              </a:pPr>
              <a:endParaRPr lang="fr-CA" sz="900" dirty="0">
                <a:latin typeface="Arial" pitchFamily="34" charset="0"/>
                <a:cs typeface="Arial" pitchFamily="34" charset="0"/>
              </a:endParaRPr>
            </a:p>
            <a:p>
              <a:pPr defTabSz="685776" fontAlgn="base">
                <a:spcBef>
                  <a:spcPct val="0"/>
                </a:spcBef>
                <a:spcAft>
                  <a:spcPts val="750"/>
                </a:spcAft>
              </a:pPr>
              <a:endParaRPr lang="fr-CA" sz="900" dirty="0">
                <a:latin typeface="Arial" pitchFamily="34" charset="0"/>
                <a:cs typeface="Arial" pitchFamily="34" charset="0"/>
              </a:endParaRPr>
            </a:p>
            <a:p>
              <a:pPr defTabSz="685776" fontAlgn="base">
                <a:spcBef>
                  <a:spcPct val="0"/>
                </a:spcBef>
                <a:spcAft>
                  <a:spcPts val="750"/>
                </a:spcAft>
              </a:pPr>
              <a:endParaRPr lang="fr-CA" sz="900" dirty="0">
                <a:latin typeface="Arial" pitchFamily="34" charset="0"/>
                <a:cs typeface="Arial" pitchFamily="34" charset="0"/>
              </a:endParaRPr>
            </a:p>
            <a:p>
              <a:pPr defTabSz="685776" fontAlgn="base">
                <a:spcBef>
                  <a:spcPct val="0"/>
                </a:spcBef>
                <a:spcAft>
                  <a:spcPct val="0"/>
                </a:spcAft>
              </a:pPr>
              <a:endParaRPr lang="fr-FR" sz="1351" dirty="0">
                <a:latin typeface="Arial" pitchFamily="34" charset="0"/>
                <a:cs typeface="Arial" pitchFamily="34" charset="0"/>
              </a:endParaRPr>
            </a:p>
          </p:txBody>
        </p:sp>
        <p:sp>
          <p:nvSpPr>
            <p:cNvPr id="3" name="Connecteur droit 3"/>
            <p:cNvSpPr>
              <a:spLocks noChangeShapeType="1"/>
            </p:cNvSpPr>
            <p:nvPr/>
          </p:nvSpPr>
          <p:spPr bwMode="auto">
            <a:xfrm flipV="1">
              <a:off x="1655" y="7882"/>
              <a:ext cx="51435" cy="0"/>
            </a:xfrm>
            <a:prstGeom prst="line">
              <a:avLst/>
            </a:prstGeom>
            <a:noFill/>
            <a:ln w="12700">
              <a:solidFill>
                <a:srgbClr val="000000"/>
              </a:solidFill>
              <a:miter lim="800000"/>
              <a:headEnd/>
              <a:tailEnd/>
            </a:ln>
          </p:spPr>
          <p:txBody>
            <a:bodyPr vert="horz" wrap="square" lIns="68580" tIns="34292" rIns="68580" bIns="34292" numCol="1" anchor="t" anchorCtr="0" compatLnSpc="1">
              <a:prstTxWarp prst="textNoShape">
                <a:avLst/>
              </a:prstTxWarp>
            </a:bodyPr>
            <a:lstStyle/>
            <a:p>
              <a:endParaRPr lang="fr-CA" sz="1351"/>
            </a:p>
          </p:txBody>
        </p:sp>
        <p:sp>
          <p:nvSpPr>
            <p:cNvPr id="4" name="Connecteur droit 4"/>
            <p:cNvSpPr>
              <a:spLocks noChangeShapeType="1"/>
            </p:cNvSpPr>
            <p:nvPr/>
          </p:nvSpPr>
          <p:spPr bwMode="auto">
            <a:xfrm flipV="1">
              <a:off x="1655" y="11387"/>
              <a:ext cx="51530" cy="0"/>
            </a:xfrm>
            <a:prstGeom prst="line">
              <a:avLst/>
            </a:prstGeom>
            <a:noFill/>
            <a:ln w="12700">
              <a:solidFill>
                <a:srgbClr val="000000"/>
              </a:solidFill>
              <a:miter lim="800000"/>
              <a:headEnd/>
              <a:tailEnd/>
            </a:ln>
          </p:spPr>
          <p:txBody>
            <a:bodyPr vert="horz" wrap="square" lIns="68580" tIns="34292" rIns="68580" bIns="34292" numCol="1" anchor="t" anchorCtr="0" compatLnSpc="1">
              <a:prstTxWarp prst="textNoShape">
                <a:avLst/>
              </a:prstTxWarp>
            </a:bodyPr>
            <a:lstStyle/>
            <a:p>
              <a:endParaRPr lang="fr-CA" sz="1351"/>
            </a:p>
          </p:txBody>
        </p:sp>
        <p:sp>
          <p:nvSpPr>
            <p:cNvPr id="7" name="Connecteur droit 7"/>
            <p:cNvSpPr>
              <a:spLocks noChangeShapeType="1"/>
            </p:cNvSpPr>
            <p:nvPr/>
          </p:nvSpPr>
          <p:spPr bwMode="auto">
            <a:xfrm flipV="1">
              <a:off x="2188" y="19897"/>
              <a:ext cx="51625" cy="0"/>
            </a:xfrm>
            <a:prstGeom prst="line">
              <a:avLst/>
            </a:prstGeom>
            <a:noFill/>
            <a:ln w="12700">
              <a:solidFill>
                <a:srgbClr val="000000"/>
              </a:solidFill>
              <a:miter lim="800000"/>
              <a:headEnd/>
              <a:tailEnd/>
            </a:ln>
          </p:spPr>
          <p:txBody>
            <a:bodyPr vert="horz" wrap="square" lIns="68580" tIns="34292" rIns="68580" bIns="34292" numCol="1" anchor="t" anchorCtr="0" compatLnSpc="1">
              <a:prstTxWarp prst="textNoShape">
                <a:avLst/>
              </a:prstTxWarp>
            </a:bodyPr>
            <a:lstStyle/>
            <a:p>
              <a:endParaRPr lang="fr-CA" sz="1351"/>
            </a:p>
          </p:txBody>
        </p:sp>
        <p:sp>
          <p:nvSpPr>
            <p:cNvPr id="8" name="Connecteur droit 8"/>
            <p:cNvSpPr>
              <a:spLocks noChangeShapeType="1"/>
            </p:cNvSpPr>
            <p:nvPr/>
          </p:nvSpPr>
          <p:spPr bwMode="auto">
            <a:xfrm flipV="1">
              <a:off x="2188" y="22901"/>
              <a:ext cx="51721" cy="0"/>
            </a:xfrm>
            <a:prstGeom prst="line">
              <a:avLst/>
            </a:prstGeom>
            <a:noFill/>
            <a:ln w="12700">
              <a:solidFill>
                <a:srgbClr val="000000"/>
              </a:solidFill>
              <a:miter lim="800000"/>
              <a:headEnd/>
              <a:tailEnd/>
            </a:ln>
          </p:spPr>
          <p:txBody>
            <a:bodyPr vert="horz" wrap="square" lIns="68580" tIns="34292" rIns="68580" bIns="34292" numCol="1" anchor="t" anchorCtr="0" compatLnSpc="1">
              <a:prstTxWarp prst="textNoShape">
                <a:avLst/>
              </a:prstTxWarp>
            </a:bodyPr>
            <a:lstStyle/>
            <a:p>
              <a:endParaRPr lang="fr-CA" sz="1351"/>
            </a:p>
          </p:txBody>
        </p:sp>
        <p:sp>
          <p:nvSpPr>
            <p:cNvPr id="10" name="Connecteur droit 10"/>
            <p:cNvSpPr>
              <a:spLocks noChangeShapeType="1"/>
            </p:cNvSpPr>
            <p:nvPr/>
          </p:nvSpPr>
          <p:spPr bwMode="auto">
            <a:xfrm flipV="1">
              <a:off x="2899" y="31913"/>
              <a:ext cx="51530" cy="0"/>
            </a:xfrm>
            <a:prstGeom prst="line">
              <a:avLst/>
            </a:prstGeom>
            <a:noFill/>
            <a:ln w="12700">
              <a:solidFill>
                <a:srgbClr val="000000"/>
              </a:solidFill>
              <a:miter lim="800000"/>
              <a:headEnd/>
              <a:tailEnd/>
            </a:ln>
          </p:spPr>
          <p:txBody>
            <a:bodyPr vert="horz" wrap="square" lIns="68580" tIns="34292" rIns="68580" bIns="34292" numCol="1" anchor="t" anchorCtr="0" compatLnSpc="1">
              <a:prstTxWarp prst="textNoShape">
                <a:avLst/>
              </a:prstTxWarp>
            </a:bodyPr>
            <a:lstStyle/>
            <a:p>
              <a:endParaRPr lang="fr-CA" sz="1351"/>
            </a:p>
          </p:txBody>
        </p:sp>
        <p:sp>
          <p:nvSpPr>
            <p:cNvPr id="18" name="Connecteur droit 18"/>
            <p:cNvSpPr>
              <a:spLocks noChangeShapeType="1"/>
            </p:cNvSpPr>
            <p:nvPr/>
          </p:nvSpPr>
          <p:spPr bwMode="auto">
            <a:xfrm flipV="1">
              <a:off x="5810" y="37719"/>
              <a:ext cx="51340" cy="0"/>
            </a:xfrm>
            <a:prstGeom prst="line">
              <a:avLst/>
            </a:prstGeom>
            <a:noFill/>
            <a:ln w="12700">
              <a:solidFill>
                <a:srgbClr val="000000"/>
              </a:solidFill>
              <a:miter lim="800000"/>
              <a:headEnd/>
              <a:tailEnd/>
            </a:ln>
          </p:spPr>
          <p:txBody>
            <a:bodyPr vert="horz" wrap="square" lIns="68580" tIns="34292" rIns="68580" bIns="34292" numCol="1" anchor="t" anchorCtr="0" compatLnSpc="1">
              <a:prstTxWarp prst="textNoShape">
                <a:avLst/>
              </a:prstTxWarp>
            </a:bodyPr>
            <a:lstStyle/>
            <a:p>
              <a:endParaRPr lang="fr-CA" sz="1351"/>
            </a:p>
          </p:txBody>
        </p:sp>
      </p:grpSp>
      <p:sp>
        <p:nvSpPr>
          <p:cNvPr id="11" name="Connecteur droit 10"/>
          <p:cNvSpPr>
            <a:spLocks noChangeShapeType="1"/>
          </p:cNvSpPr>
          <p:nvPr/>
        </p:nvSpPr>
        <p:spPr bwMode="auto">
          <a:xfrm flipV="1">
            <a:off x="836714" y="6408204"/>
            <a:ext cx="5220580" cy="0"/>
          </a:xfrm>
          <a:prstGeom prst="line">
            <a:avLst/>
          </a:prstGeom>
          <a:noFill/>
          <a:ln w="12700">
            <a:solidFill>
              <a:srgbClr val="000000"/>
            </a:solidFill>
            <a:miter lim="800000"/>
            <a:headEnd/>
            <a:tailEnd/>
          </a:ln>
        </p:spPr>
        <p:txBody>
          <a:bodyPr vert="horz" wrap="square" lIns="68580" tIns="34292" rIns="68580" bIns="34292" numCol="1" anchor="t" anchorCtr="0" compatLnSpc="1">
            <a:prstTxWarp prst="textNoShape">
              <a:avLst/>
            </a:prstTxWarp>
          </a:bodyPr>
          <a:lstStyle/>
          <a:p>
            <a:endParaRPr lang="fr-CA" sz="1351"/>
          </a:p>
        </p:txBody>
      </p:sp>
      <p:pic>
        <p:nvPicPr>
          <p:cNvPr id="6" name="Image 5" descr="Une image contenant texte, capture d’écran, Police&#10;&#10;Description générée automatiquement">
            <a:extLst>
              <a:ext uri="{FF2B5EF4-FFF2-40B4-BE49-F238E27FC236}">
                <a16:creationId xmlns:a16="http://schemas.microsoft.com/office/drawing/2014/main" id="{715A5D87-7819-96D2-D446-2F097B35B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2318"/>
            <a:ext cx="6858000" cy="5299364"/>
          </a:xfrm>
          <a:prstGeom prst="rect">
            <a:avLst/>
          </a:prstGeom>
        </p:spPr>
      </p:pic>
    </p:spTree>
    <p:extLst>
      <p:ext uri="{BB962C8B-B14F-4D97-AF65-F5344CB8AC3E}">
        <p14:creationId xmlns:p14="http://schemas.microsoft.com/office/powerpoint/2010/main" val="3658588036"/>
      </p:ext>
    </p:extLst>
  </p:cSld>
  <p:clrMapOvr>
    <a:masterClrMapping/>
  </p:clrMapOvr>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B22BE0F-5173-4589-AECD-B6415CB899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1781</Words>
  <Application>Microsoft Office PowerPoint</Application>
  <PresentationFormat>Format US (216 x 279 mm)</PresentationFormat>
  <Paragraphs>227</Paragraphs>
  <Slides>14</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Courier New</vt:lpstr>
      <vt:lpstr>Times New Roman</vt:lpstr>
      <vt:lpstr>Thème Office 2013 – 2022</vt:lpstr>
      <vt:lpstr>Présentation PowerPoint</vt:lpstr>
      <vt:lpstr>Présentation PowerPoint</vt:lpstr>
      <vt:lpstr>Présentation PowerPoint</vt:lpstr>
      <vt:lpstr>Présentation PowerPoint</vt:lpstr>
      <vt:lpstr>Présentation PowerPoint</vt:lpstr>
      <vt:lpstr>Présentation PowerPoint</vt:lpstr>
      <vt:lpstr>Les métiers scientifiques  Fiches d’activité à imprimer</vt:lpstr>
      <vt:lpstr>Présentation PowerPoint</vt:lpstr>
      <vt:lpstr>Présentation PowerPoint</vt:lpstr>
      <vt:lpstr>Les métiers scientifiques  Fiches d’activité à afficher au TNI</vt:lpstr>
      <vt:lpstr>Dans quelle thématique a-t-on utilisé les objets suivants?</vt:lpstr>
      <vt:lpstr>Voici différents métiers.              </vt:lpstr>
      <vt:lpstr>Placez-vous en équipes de 3.  Un métier sera attribué à chaque équipe.   Vous devez répondre aux questions suivantes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2017-04-16T03:29:58Z</dcterms:created>
  <dcterms:modified xsi:type="dcterms:W3CDTF">2024-02-16T19:28:48Z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