
<file path=[Content_Types].xml><?xml version="1.0" encoding="utf-8"?>
<Types xmlns="http://schemas.openxmlformats.org/package/2006/content-types">
  <Override PartName="/ppt/tags/tag8.xml" ContentType="application/vnd.openxmlformats-officedocument.presentationml.tags+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tags/tag36.xml" ContentType="application/vnd.openxmlformats-officedocument.presentationml.tags+xml"/>
  <Override PartName="/ppt/tags/tag45.xml" ContentType="application/vnd.openxmlformats-officedocument.presentationml.tags+xml"/>
  <Override PartName="/ppt/tags/tag54.xml" ContentType="application/vnd.openxmlformats-officedocument.presentationml.tags+xml"/>
  <Override PartName="/ppt/tags/tag63.xml" ContentType="application/vnd.openxmlformats-officedocument.presentationml.tags+xml"/>
  <Override PartName="/ppt/tags/tag65.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34.xml" ContentType="application/vnd.openxmlformats-officedocument.presentationml.tags+xml"/>
  <Override PartName="/ppt/tags/tag43.xml" ContentType="application/vnd.openxmlformats-officedocument.presentationml.tags+xml"/>
  <Override PartName="/ppt/tags/tag52.xml" ContentType="application/vnd.openxmlformats-officedocument.presentationml.tags+xml"/>
  <Override PartName="/ppt/tags/tag61.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32.xml" ContentType="application/vnd.openxmlformats-officedocument.presentationml.tags+xml"/>
  <Override PartName="/ppt/tags/tag41.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tags/tag3.xml" ContentType="application/vnd.openxmlformats-officedocument.presentationml.tags+xml"/>
  <Override PartName="/ppt/tags/tag39.xml" ContentType="application/vnd.openxmlformats-officedocument.presentationml.tags+xml"/>
  <Override PartName="/ppt/tags/tag59.xml" ContentType="application/vnd.openxmlformats-officedocument.presentationml.tags+xml"/>
  <Override PartName="/ppt/tags/tag68.xml" ContentType="application/vnd.openxmlformats-officedocument.presentationml.tag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57.xml" ContentType="application/vnd.openxmlformats-officedocument.presentationml.tags+xml"/>
  <Override PartName="/ppt/tags/tag66.xml" ContentType="application/vnd.openxmlformats-officedocument.presentationml.tags+xml"/>
  <Override PartName="/docProps/app.xml" ContentType="application/vnd.openxmlformats-officedocument.extended-properties+xml"/>
  <Override PartName="/ppt/slideLayouts/slideLayout12.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55.xml" ContentType="application/vnd.openxmlformats-officedocument.presentationml.tags+xml"/>
  <Override PartName="/ppt/tags/tag64.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53.xml" ContentType="application/vnd.openxmlformats-officedocument.presentationml.tags+xml"/>
  <Override PartName="/ppt/tags/tag62.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tags/tag60.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tags/tag58.xml" ContentType="application/vnd.openxmlformats-officedocument.presentationml.tags+xml"/>
  <Default Extension="rels" ContentType="application/vnd.openxmlformats-package.relationships+xml"/>
  <Override PartName="/ppt/tags/tag29.xml" ContentType="application/vnd.openxmlformats-officedocument.presentationml.tags+xml"/>
  <Override PartName="/ppt/tags/tag47.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729" r:id="rId1"/>
  </p:sldMasterIdLst>
  <p:notesMasterIdLst>
    <p:notesMasterId r:id="rId12"/>
  </p:notesMasterIdLst>
  <p:handoutMasterIdLst>
    <p:handoutMasterId r:id="rId13"/>
  </p:handoutMasterIdLst>
  <p:sldIdLst>
    <p:sldId id="256" r:id="rId2"/>
    <p:sldId id="307" r:id="rId3"/>
    <p:sldId id="339" r:id="rId4"/>
    <p:sldId id="340" r:id="rId5"/>
    <p:sldId id="341" r:id="rId6"/>
    <p:sldId id="342" r:id="rId7"/>
    <p:sldId id="343" r:id="rId8"/>
    <p:sldId id="335" r:id="rId9"/>
    <p:sldId id="336" r:id="rId10"/>
    <p:sldId id="337" r:id="rId11"/>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Section par défaut" id="{60114E0E-A795-495C-ACB1-D438FFD98A5A}">
          <p14:sldIdLst>
            <p14:sldId id="256"/>
            <p14:sldId id="307"/>
            <p14:sldId id="339"/>
            <p14:sldId id="340"/>
            <p14:sldId id="341"/>
            <p14:sldId id="342"/>
            <p14:sldId id="343"/>
            <p14:sldId id="335"/>
            <p14:sldId id="336"/>
            <p14:sldId id="337"/>
          </p14:sldIdLst>
        </p14:section>
        <p14:section name="Section sans titre" id="{35DF405C-3EA7-4B59-AB64-54FAD27D1EBB}">
          <p14:sldIdLst/>
        </p14:section>
      </p14:sectionLst>
    </p:ext>
    <p:ext uri="{EFAFB233-063F-42B5-8137-9DF3F51BA10A}">
      <p15:sldGuideLst xmlns=""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herine" initials="C" lastIdx="32" clrIdx="0"/>
  <p:cmAuthor id="2" name="bibliotheques" initials="b" lastIdx="1" clrIdx="1"/>
  <p:cmAuthor id="3" name="Guillaume Poliquin" initials="GP" lastIdx="54" clrIdx="2"/>
  <p:cmAuthor id="4" name="Marie-Line Lavallée-Lamarche" initials="" lastIdx="13"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0F7F6"/>
    <a:srgbClr val="DEEAF6"/>
    <a:srgbClr val="B3C8E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505E3EF-67EA-436B-97B2-0124C06EBD24}" styleName="Style moyen 4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344D84-9AFB-497E-A393-DC336BA19D2E}" styleName="Style moyen 3 - Accentuation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84" autoAdjust="0"/>
    <p:restoredTop sz="94494" autoAdjust="0"/>
  </p:normalViewPr>
  <p:slideViewPr>
    <p:cSldViewPr snapToGrid="0" snapToObjects="1">
      <p:cViewPr>
        <p:scale>
          <a:sx n="100" d="100"/>
          <a:sy n="100" d="100"/>
        </p:scale>
        <p:origin x="-1685" y="2011"/>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EDA5BFF-7705-5642-BD99-59DF111890FB}" type="datetimeFigureOut">
              <a:rPr lang="fr-FR" smtClean="0"/>
              <a:pPr/>
              <a:t>02/02/2023</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8244F55-7092-3548-AD02-B5827B11D4B9}" type="slidenum">
              <a:rPr lang="fr-FR" smtClean="0"/>
              <a:pPr/>
              <a:t>‹N°›</a:t>
            </a:fld>
            <a:endParaRPr lang="fr-FR"/>
          </a:p>
        </p:txBody>
      </p:sp>
    </p:spTree>
    <p:extLst>
      <p:ext uri="{BB962C8B-B14F-4D97-AF65-F5344CB8AC3E}">
        <p14:creationId xmlns="" xmlns:p14="http://schemas.microsoft.com/office/powerpoint/2010/main" val="26085664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0ACE14-1FD2-674A-BBD0-0641EEBB04C6}" type="datetimeFigureOut">
              <a:rPr lang="fr-FR" smtClean="0"/>
              <a:pPr/>
              <a:t>02/02/2023</a:t>
            </a:fld>
            <a:endParaRPr lang="fr-FR"/>
          </a:p>
        </p:txBody>
      </p:sp>
      <p:sp>
        <p:nvSpPr>
          <p:cNvPr id="4" name="Espace réservé de l'image des diapositives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379CC1-2BD1-5343-98AF-522C5D9C17DB}" type="slidenum">
              <a:rPr lang="fr-FR" smtClean="0"/>
              <a:pPr/>
              <a:t>‹N°›</a:t>
            </a:fld>
            <a:endParaRPr lang="fr-FR"/>
          </a:p>
        </p:txBody>
      </p:sp>
    </p:spTree>
    <p:extLst>
      <p:ext uri="{BB962C8B-B14F-4D97-AF65-F5344CB8AC3E}">
        <p14:creationId xmlns="" xmlns:p14="http://schemas.microsoft.com/office/powerpoint/2010/main" val="326162823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165600"/>
            <a:ext cx="4857750" cy="2552192"/>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Calibri" pitchFamily="34" charset="0"/>
                <a:ea typeface="+mj-ea"/>
                <a:cs typeface="+mj-cs"/>
              </a:defRPr>
            </a:lvl1pPr>
          </a:lstStyle>
          <a:p>
            <a:r>
              <a:rPr lang="fr-CA" dirty="0"/>
              <a:t>Click to </a:t>
            </a:r>
            <a:r>
              <a:rPr lang="fr-CA" dirty="0" err="1"/>
              <a:t>edit</a:t>
            </a:r>
            <a:r>
              <a:rPr lang="fr-CA" dirty="0"/>
              <a:t> Master </a:t>
            </a:r>
            <a:r>
              <a:rPr lang="fr-CA" dirty="0" err="1"/>
              <a:t>title</a:t>
            </a:r>
            <a:r>
              <a:rPr lang="fr-CA" dirty="0"/>
              <a:t> style</a:t>
            </a:r>
            <a:endParaRPr dirty="0"/>
          </a:p>
        </p:txBody>
      </p:sp>
      <p:sp>
        <p:nvSpPr>
          <p:cNvPr id="3" name="Subtitle 2"/>
          <p:cNvSpPr>
            <a:spLocks noGrp="1"/>
          </p:cNvSpPr>
          <p:nvPr>
            <p:ph type="subTitle" idx="1"/>
          </p:nvPr>
        </p:nvSpPr>
        <p:spPr>
          <a:xfrm>
            <a:off x="1657350" y="6742176"/>
            <a:ext cx="4857750" cy="1565451"/>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Calibri" pitchFamily="34" charset="0"/>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dirty="0"/>
              <a:t>Click to </a:t>
            </a:r>
            <a:r>
              <a:rPr lang="fr-CA" dirty="0" err="1"/>
              <a:t>edit</a:t>
            </a:r>
            <a:r>
              <a:rPr lang="fr-CA" dirty="0"/>
              <a:t> Master </a:t>
            </a:r>
            <a:r>
              <a:rPr lang="fr-CA" dirty="0" err="1"/>
              <a:t>subtitle</a:t>
            </a:r>
            <a:r>
              <a:rPr lang="fr-CA" dirty="0"/>
              <a:t> style</a:t>
            </a:r>
            <a:endParaRPr dirty="0"/>
          </a:p>
        </p:txBody>
      </p:sp>
      <p:sp>
        <p:nvSpPr>
          <p:cNvPr id="4" name="Date Placeholder 3"/>
          <p:cNvSpPr>
            <a:spLocks noGrp="1"/>
          </p:cNvSpPr>
          <p:nvPr>
            <p:ph type="dt" sz="half" idx="10"/>
          </p:nvPr>
        </p:nvSpPr>
        <p:spPr>
          <a:xfrm>
            <a:off x="342900" y="8400288"/>
            <a:ext cx="1488186" cy="36576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31F6E69D-0C35-804F-8AE4-3829C29596AB}" type="datetime1">
              <a:rPr lang="fr-CA" smtClean="0"/>
              <a:pPr/>
              <a:t>2023-02-02</a:t>
            </a:fld>
            <a:endParaRPr lang="en-US"/>
          </a:p>
        </p:txBody>
      </p:sp>
      <p:sp>
        <p:nvSpPr>
          <p:cNvPr id="5" name="Footer Placeholder 4"/>
          <p:cNvSpPr>
            <a:spLocks noGrp="1"/>
          </p:cNvSpPr>
          <p:nvPr>
            <p:ph type="ftr" sz="quarter" idx="11"/>
          </p:nvPr>
        </p:nvSpPr>
        <p:spPr>
          <a:xfrm>
            <a:off x="2969514" y="8400288"/>
            <a:ext cx="2859786" cy="36576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6206490" y="8400288"/>
            <a:ext cx="514350" cy="36576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D6CC888B-D9F9-4E54-B722-F151A9F45E95}" type="slidenum">
              <a:rPr lang="en-US" smtClean="0"/>
              <a:pPr/>
              <a:t>‹N°›</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5" name="Date Placeholder 4"/>
          <p:cNvSpPr>
            <a:spLocks noGrp="1"/>
          </p:cNvSpPr>
          <p:nvPr>
            <p:ph type="dt" sz="half" idx="10"/>
          </p:nvPr>
        </p:nvSpPr>
        <p:spPr/>
        <p:txBody>
          <a:bodyPr/>
          <a:lstStyle/>
          <a:p>
            <a:fld id="{88EAF4C7-900B-9743-9D0C-A15353CBB617}" type="datetime1">
              <a:rPr lang="fr-CA" smtClean="0"/>
              <a:pPr/>
              <a:t>2023-02-02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
        <p:nvSpPr>
          <p:cNvPr id="11" name="Content Placeholder 2"/>
          <p:cNvSpPr>
            <a:spLocks noGrp="1"/>
          </p:cNvSpPr>
          <p:nvPr>
            <p:ph sz="half" idx="14"/>
          </p:nvPr>
        </p:nvSpPr>
        <p:spPr>
          <a:xfrm>
            <a:off x="3483864" y="2313517"/>
            <a:ext cx="2674620" cy="256032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12" name="Content Placeholder 2"/>
          <p:cNvSpPr>
            <a:spLocks noGrp="1"/>
          </p:cNvSpPr>
          <p:nvPr>
            <p:ph sz="half" idx="15"/>
          </p:nvPr>
        </p:nvSpPr>
        <p:spPr>
          <a:xfrm>
            <a:off x="3483864" y="5161280"/>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10" name="Content Placeholder 2"/>
          <p:cNvSpPr>
            <a:spLocks noGrp="1"/>
          </p:cNvSpPr>
          <p:nvPr>
            <p:ph sz="half" idx="1"/>
          </p:nvPr>
        </p:nvSpPr>
        <p:spPr>
          <a:xfrm>
            <a:off x="685800" y="2313519"/>
            <a:ext cx="2674620" cy="5408083"/>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Content Placeholder 2"/>
          <p:cNvSpPr>
            <a:spLocks noGrp="1"/>
          </p:cNvSpPr>
          <p:nvPr>
            <p:ph sz="half" idx="1"/>
          </p:nvPr>
        </p:nvSpPr>
        <p:spPr>
          <a:xfrm>
            <a:off x="685800" y="2313517"/>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5" name="Date Placeholder 4"/>
          <p:cNvSpPr>
            <a:spLocks noGrp="1"/>
          </p:cNvSpPr>
          <p:nvPr>
            <p:ph type="dt" sz="half" idx="10"/>
          </p:nvPr>
        </p:nvSpPr>
        <p:spPr/>
        <p:txBody>
          <a:bodyPr/>
          <a:lstStyle/>
          <a:p>
            <a:fld id="{AC83A53D-780C-6A4E-B497-B432DAB928CA}" type="datetime1">
              <a:rPr lang="fr-CA" smtClean="0"/>
              <a:pPr/>
              <a:t>2023-02-02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
        <p:nvSpPr>
          <p:cNvPr id="8" name="Content Placeholder 2"/>
          <p:cNvSpPr>
            <a:spLocks noGrp="1"/>
          </p:cNvSpPr>
          <p:nvPr>
            <p:ph sz="half" idx="13"/>
          </p:nvPr>
        </p:nvSpPr>
        <p:spPr>
          <a:xfrm>
            <a:off x="685800" y="5161280"/>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11" name="Content Placeholder 2"/>
          <p:cNvSpPr>
            <a:spLocks noGrp="1"/>
          </p:cNvSpPr>
          <p:nvPr>
            <p:ph sz="half" idx="14"/>
          </p:nvPr>
        </p:nvSpPr>
        <p:spPr>
          <a:xfrm>
            <a:off x="3483864" y="2313517"/>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12" name="Content Placeholder 2"/>
          <p:cNvSpPr>
            <a:spLocks noGrp="1"/>
          </p:cNvSpPr>
          <p:nvPr>
            <p:ph sz="half" idx="15"/>
          </p:nvPr>
        </p:nvSpPr>
        <p:spPr>
          <a:xfrm>
            <a:off x="3483864" y="5161280"/>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Date Placeholder 2"/>
          <p:cNvSpPr>
            <a:spLocks noGrp="1"/>
          </p:cNvSpPr>
          <p:nvPr>
            <p:ph type="dt" sz="half" idx="10"/>
          </p:nvPr>
        </p:nvSpPr>
        <p:spPr/>
        <p:txBody>
          <a:bodyPr/>
          <a:lstStyle/>
          <a:p>
            <a:fld id="{1F74DA73-2A07-F747-86F9-71E7768D82C5}" type="datetime1">
              <a:rPr lang="fr-CA" smtClean="0"/>
              <a:pPr/>
              <a:t>2023-02-02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5CFD10-FD4E-C849-8794-718830E71EF4}" type="datetime1">
              <a:rPr lang="fr-CA" smtClean="0"/>
              <a:pPr/>
              <a:t>2023-02-02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253397"/>
            <a:ext cx="2672954" cy="1549400"/>
          </a:xfrm>
        </p:spPr>
        <p:txBody>
          <a:bodyPr tIns="0" bIns="0" anchor="b"/>
          <a:lstStyle>
            <a:lvl1pPr algn="l">
              <a:lnSpc>
                <a:spcPts val="4600"/>
              </a:lnSpc>
              <a:defRPr sz="4200" b="1"/>
            </a:lvl1pPr>
          </a:lstStyle>
          <a:p>
            <a:r>
              <a:rPr lang="fr-CA"/>
              <a:t>Click to edit Master title style</a:t>
            </a:r>
            <a:endParaRPr/>
          </a:p>
        </p:txBody>
      </p:sp>
      <p:sp>
        <p:nvSpPr>
          <p:cNvPr id="3" name="Content Placeholder 2"/>
          <p:cNvSpPr>
            <a:spLocks noGrp="1"/>
          </p:cNvSpPr>
          <p:nvPr>
            <p:ph idx="1"/>
          </p:nvPr>
        </p:nvSpPr>
        <p:spPr>
          <a:xfrm>
            <a:off x="3500438" y="491320"/>
            <a:ext cx="2674620" cy="7503331"/>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Text Placeholder 3"/>
          <p:cNvSpPr>
            <a:spLocks noGrp="1"/>
          </p:cNvSpPr>
          <p:nvPr>
            <p:ph type="body" sz="half" idx="2"/>
          </p:nvPr>
        </p:nvSpPr>
        <p:spPr>
          <a:xfrm>
            <a:off x="685798" y="3821374"/>
            <a:ext cx="2672954" cy="2884228"/>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2FC3FDD7-0E9C-4745-B617-4C3922C15D10}" type="datetime1">
              <a:rPr lang="fr-CA" smtClean="0"/>
              <a:pPr/>
              <a:t>2023-02-02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63160" y="2032000"/>
            <a:ext cx="2674620" cy="1549400"/>
          </a:xfrm>
        </p:spPr>
        <p:txBody>
          <a:bodyPr tIns="0" bIns="0" anchor="b"/>
          <a:lstStyle>
            <a:lvl1pPr algn="l">
              <a:lnSpc>
                <a:spcPts val="4600"/>
              </a:lnSpc>
              <a:defRPr sz="4200" b="1"/>
            </a:lvl1pPr>
          </a:lstStyle>
          <a:p>
            <a:r>
              <a:rPr lang="fr-CA"/>
              <a:t>Click to edit Master title style</a:t>
            </a:r>
            <a:endParaRPr/>
          </a:p>
        </p:txBody>
      </p:sp>
      <p:sp>
        <p:nvSpPr>
          <p:cNvPr id="4" name="Text Placeholder 3"/>
          <p:cNvSpPr>
            <a:spLocks noGrp="1"/>
          </p:cNvSpPr>
          <p:nvPr>
            <p:ph type="body" sz="half" idx="2"/>
          </p:nvPr>
        </p:nvSpPr>
        <p:spPr>
          <a:xfrm>
            <a:off x="3763158" y="3599977"/>
            <a:ext cx="2674620" cy="2884228"/>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91D9920D-384C-FB42-97B8-9F9D9A2A8EDA}" type="datetime1">
              <a:rPr lang="fr-CA" smtClean="0"/>
              <a:pPr/>
              <a:t>2023-02-02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grpSp>
        <p:nvGrpSpPr>
          <p:cNvPr id="3" name="Group 7"/>
          <p:cNvGrpSpPr/>
          <p:nvPr/>
        </p:nvGrpSpPr>
        <p:grpSpPr>
          <a:xfrm rot="21421631">
            <a:off x="471771" y="674200"/>
            <a:ext cx="2888194" cy="735503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pitchFamily="34" charset="0"/>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pitchFamily="34" charset="0"/>
              </a:endParaRPr>
            </a:p>
          </p:txBody>
        </p:sp>
      </p:grpSp>
      <p:sp>
        <p:nvSpPr>
          <p:cNvPr id="12" name="Picture Placeholder 9"/>
          <p:cNvSpPr>
            <a:spLocks noGrp="1"/>
          </p:cNvSpPr>
          <p:nvPr>
            <p:ph type="pic" sz="quarter" idx="14"/>
          </p:nvPr>
        </p:nvSpPr>
        <p:spPr>
          <a:xfrm rot="21421631">
            <a:off x="606595" y="890081"/>
            <a:ext cx="2601498" cy="6832964"/>
          </a:xfrm>
          <a:solidFill>
            <a:schemeClr val="bg1">
              <a:lumMod val="85000"/>
            </a:schemeClr>
          </a:solidFill>
        </p:spPr>
        <p:txBody>
          <a:bodyPr/>
          <a:lstStyle>
            <a:lvl1pPr>
              <a:buNone/>
              <a:defRPr/>
            </a:lvl1pPr>
          </a:lstStyle>
          <a:p>
            <a:r>
              <a:rPr lang="fr-CA"/>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235057" y="4694398"/>
            <a:ext cx="3066018" cy="4034693"/>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pitchFamily="34" charset="0"/>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pitchFamily="34" charset="0"/>
              </a:endParaRPr>
            </a:p>
          </p:txBody>
        </p:sp>
      </p:grpSp>
      <p:sp>
        <p:nvSpPr>
          <p:cNvPr id="17" name="Picture Placeholder 9"/>
          <p:cNvSpPr>
            <a:spLocks noGrp="1"/>
          </p:cNvSpPr>
          <p:nvPr>
            <p:ph type="pic" sz="quarter" idx="16"/>
          </p:nvPr>
        </p:nvSpPr>
        <p:spPr>
          <a:xfrm rot="21214351">
            <a:off x="368293" y="4910106"/>
            <a:ext cx="2778082" cy="3596111"/>
          </a:xfrm>
          <a:solidFill>
            <a:schemeClr val="bg1">
              <a:lumMod val="85000"/>
            </a:schemeClr>
          </a:solidFill>
        </p:spPr>
        <p:txBody>
          <a:bodyPr/>
          <a:lstStyle>
            <a:lvl1pPr>
              <a:buNone/>
              <a:defRPr/>
            </a:lvl1pPr>
          </a:lstStyle>
          <a:p>
            <a:r>
              <a:rPr lang="fr-CA"/>
              <a:t>Drag picture to placeholder or click icon to add</a:t>
            </a:r>
            <a:endParaRPr/>
          </a:p>
        </p:txBody>
      </p:sp>
      <p:grpSp>
        <p:nvGrpSpPr>
          <p:cNvPr id="8" name="Group 9"/>
          <p:cNvGrpSpPr/>
          <p:nvPr/>
        </p:nvGrpSpPr>
        <p:grpSpPr>
          <a:xfrm rot="232774">
            <a:off x="127111" y="321675"/>
            <a:ext cx="3066018" cy="4034693"/>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pitchFamily="34" charset="0"/>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pitchFamily="34" charset="0"/>
              </a:endParaRPr>
            </a:p>
          </p:txBody>
        </p:sp>
      </p:grpSp>
      <p:sp>
        <p:nvSpPr>
          <p:cNvPr id="13" name="Picture Placeholder 9"/>
          <p:cNvSpPr>
            <a:spLocks noGrp="1"/>
          </p:cNvSpPr>
          <p:nvPr>
            <p:ph type="pic" sz="quarter" idx="15"/>
          </p:nvPr>
        </p:nvSpPr>
        <p:spPr>
          <a:xfrm rot="232774">
            <a:off x="260347" y="537383"/>
            <a:ext cx="2778082" cy="3596111"/>
          </a:xfrm>
          <a:solidFill>
            <a:schemeClr val="bg1">
              <a:lumMod val="85000"/>
            </a:schemeClr>
          </a:solidFill>
        </p:spPr>
        <p:txBody>
          <a:bodyPr/>
          <a:lstStyle>
            <a:lvl1pPr>
              <a:buNone/>
              <a:defRPr/>
            </a:lvl1pPr>
          </a:lstStyle>
          <a:p>
            <a:r>
              <a:rPr lang="fr-CA"/>
              <a:t>Drag picture to placeholder or click icon to add</a:t>
            </a:r>
            <a:endParaRPr/>
          </a:p>
        </p:txBody>
      </p:sp>
      <p:sp>
        <p:nvSpPr>
          <p:cNvPr id="2" name="Title 1"/>
          <p:cNvSpPr>
            <a:spLocks noGrp="1"/>
          </p:cNvSpPr>
          <p:nvPr>
            <p:ph type="title"/>
          </p:nvPr>
        </p:nvSpPr>
        <p:spPr>
          <a:xfrm>
            <a:off x="3760076" y="2032000"/>
            <a:ext cx="2674620" cy="1549400"/>
          </a:xfrm>
        </p:spPr>
        <p:txBody>
          <a:bodyPr tIns="0" bIns="0" anchor="b"/>
          <a:lstStyle>
            <a:lvl1pPr algn="l">
              <a:lnSpc>
                <a:spcPts val="4600"/>
              </a:lnSpc>
              <a:defRPr sz="4200" b="1"/>
            </a:lvl1pPr>
          </a:lstStyle>
          <a:p>
            <a:r>
              <a:rPr lang="fr-CA"/>
              <a:t>Click to edit Master title style</a:t>
            </a:r>
            <a:endParaRPr/>
          </a:p>
        </p:txBody>
      </p:sp>
      <p:sp>
        <p:nvSpPr>
          <p:cNvPr id="4" name="Text Placeholder 3"/>
          <p:cNvSpPr>
            <a:spLocks noGrp="1"/>
          </p:cNvSpPr>
          <p:nvPr>
            <p:ph type="body" sz="half" idx="2"/>
          </p:nvPr>
        </p:nvSpPr>
        <p:spPr>
          <a:xfrm>
            <a:off x="3760074" y="3599977"/>
            <a:ext cx="2674620" cy="2884228"/>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C5F955DB-E8BC-0E46-B608-3A12360933C9}" type="datetime1">
              <a:rPr lang="fr-CA" smtClean="0"/>
              <a:pPr/>
              <a:t>2023-02-02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016499"/>
            <a:ext cx="5486400" cy="1549400"/>
          </a:xfrm>
        </p:spPr>
        <p:txBody>
          <a:bodyPr tIns="0" bIns="0" anchor="b"/>
          <a:lstStyle>
            <a:lvl1pPr algn="l">
              <a:lnSpc>
                <a:spcPts val="4600"/>
              </a:lnSpc>
              <a:defRPr sz="3600" b="1"/>
            </a:lvl1pPr>
          </a:lstStyle>
          <a:p>
            <a:r>
              <a:rPr lang="fr-CA"/>
              <a:t>Click to edit Master title style</a:t>
            </a:r>
            <a:endParaRPr/>
          </a:p>
        </p:txBody>
      </p:sp>
      <p:grpSp>
        <p:nvGrpSpPr>
          <p:cNvPr id="3" name="Group 8"/>
          <p:cNvGrpSpPr/>
          <p:nvPr/>
        </p:nvGrpSpPr>
        <p:grpSpPr>
          <a:xfrm rot="232774">
            <a:off x="1544462" y="505467"/>
            <a:ext cx="3773495" cy="4591083"/>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pitchFamily="34" charset="0"/>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pitchFamily="34" charset="0"/>
              </a:endParaRPr>
            </a:p>
          </p:txBody>
        </p:sp>
      </p:grpSp>
      <p:sp>
        <p:nvSpPr>
          <p:cNvPr id="4" name="Text Placeholder 3"/>
          <p:cNvSpPr>
            <a:spLocks noGrp="1"/>
          </p:cNvSpPr>
          <p:nvPr>
            <p:ph type="body" sz="half" idx="2"/>
          </p:nvPr>
        </p:nvSpPr>
        <p:spPr>
          <a:xfrm>
            <a:off x="685800" y="6571648"/>
            <a:ext cx="5486400" cy="1317293"/>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A39BD18A-807B-CB4B-942E-94BC3583A1B0}" type="datetime1">
              <a:rPr lang="fr-CA" smtClean="0"/>
              <a:pPr/>
              <a:t>2023-02-02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
        <p:nvSpPr>
          <p:cNvPr id="12" name="Picture Placeholder 9"/>
          <p:cNvSpPr>
            <a:spLocks noGrp="1"/>
          </p:cNvSpPr>
          <p:nvPr>
            <p:ph type="pic" sz="quarter" idx="15"/>
          </p:nvPr>
        </p:nvSpPr>
        <p:spPr>
          <a:xfrm rot="232774">
            <a:off x="1686118" y="752752"/>
            <a:ext cx="3490183" cy="4096512"/>
          </a:xfrm>
          <a:solidFill>
            <a:schemeClr val="bg1">
              <a:lumMod val="85000"/>
            </a:schemeClr>
          </a:solidFill>
        </p:spPr>
        <p:txBody>
          <a:bodyPr/>
          <a:lstStyle>
            <a:lvl1pPr>
              <a:buNone/>
              <a:defRPr/>
            </a:lvl1pPr>
          </a:lstStyle>
          <a:p>
            <a:r>
              <a:rPr lang="fr-CA"/>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016499"/>
            <a:ext cx="5486400" cy="1549400"/>
          </a:xfrm>
        </p:spPr>
        <p:txBody>
          <a:bodyPr tIns="0" bIns="0" anchor="b"/>
          <a:lstStyle>
            <a:lvl1pPr algn="l">
              <a:lnSpc>
                <a:spcPts val="4600"/>
              </a:lnSpc>
              <a:defRPr sz="3600" b="1"/>
            </a:lvl1pPr>
          </a:lstStyle>
          <a:p>
            <a:r>
              <a:rPr lang="fr-CA"/>
              <a:t>Click to edit Master title style</a:t>
            </a:r>
            <a:endParaRPr/>
          </a:p>
        </p:txBody>
      </p:sp>
      <p:grpSp>
        <p:nvGrpSpPr>
          <p:cNvPr id="3" name="Group 13"/>
          <p:cNvGrpSpPr/>
          <p:nvPr/>
        </p:nvGrpSpPr>
        <p:grpSpPr>
          <a:xfrm rot="21420000">
            <a:off x="85265" y="155157"/>
            <a:ext cx="2976795" cy="494048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pitchFamily="34" charset="0"/>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pitchFamily="34" charset="0"/>
              </a:endParaRPr>
            </a:p>
          </p:txBody>
        </p:sp>
      </p:grpSp>
      <p:sp>
        <p:nvSpPr>
          <p:cNvPr id="17" name="Picture Placeholder 9"/>
          <p:cNvSpPr>
            <a:spLocks noGrp="1"/>
          </p:cNvSpPr>
          <p:nvPr>
            <p:ph type="pic" sz="quarter" idx="17"/>
          </p:nvPr>
        </p:nvSpPr>
        <p:spPr>
          <a:xfrm rot="21420000">
            <a:off x="224364" y="406665"/>
            <a:ext cx="2698841" cy="4445647"/>
          </a:xfrm>
          <a:solidFill>
            <a:schemeClr val="bg1">
              <a:lumMod val="85000"/>
            </a:schemeClr>
          </a:solidFill>
        </p:spPr>
        <p:txBody>
          <a:bodyPr/>
          <a:lstStyle>
            <a:lvl1pPr>
              <a:buNone/>
              <a:defRPr/>
            </a:lvl1pPr>
          </a:lstStyle>
          <a:p>
            <a:r>
              <a:rPr lang="fr-CA"/>
              <a:t>Drag picture to placeholder or click icon to add</a:t>
            </a:r>
            <a:endParaRPr/>
          </a:p>
        </p:txBody>
      </p:sp>
      <p:grpSp>
        <p:nvGrpSpPr>
          <p:cNvPr id="8" name="Group 9"/>
          <p:cNvGrpSpPr/>
          <p:nvPr/>
        </p:nvGrpSpPr>
        <p:grpSpPr>
          <a:xfrm rot="360000">
            <a:off x="3124110" y="430854"/>
            <a:ext cx="3594520" cy="4591083"/>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pitchFamily="34" charset="0"/>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pitchFamily="34" charset="0"/>
              </a:endParaRPr>
            </a:p>
          </p:txBody>
        </p:sp>
      </p:grpSp>
      <p:sp>
        <p:nvSpPr>
          <p:cNvPr id="13" name="Picture Placeholder 9"/>
          <p:cNvSpPr>
            <a:spLocks noGrp="1"/>
          </p:cNvSpPr>
          <p:nvPr>
            <p:ph type="pic" sz="quarter" idx="16"/>
          </p:nvPr>
        </p:nvSpPr>
        <p:spPr>
          <a:xfrm rot="360000">
            <a:off x="3252365" y="676891"/>
            <a:ext cx="3324645" cy="4096512"/>
          </a:xfrm>
          <a:solidFill>
            <a:schemeClr val="bg1">
              <a:lumMod val="85000"/>
            </a:schemeClr>
          </a:solidFill>
        </p:spPr>
        <p:txBody>
          <a:bodyPr/>
          <a:lstStyle>
            <a:lvl1pPr>
              <a:buNone/>
              <a:defRPr/>
            </a:lvl1pPr>
          </a:lstStyle>
          <a:p>
            <a:r>
              <a:rPr lang="fr-CA"/>
              <a:t>Drag picture to placeholder or click icon to add</a:t>
            </a:r>
            <a:endParaRPr/>
          </a:p>
        </p:txBody>
      </p:sp>
      <p:sp>
        <p:nvSpPr>
          <p:cNvPr id="4" name="Text Placeholder 3"/>
          <p:cNvSpPr>
            <a:spLocks noGrp="1"/>
          </p:cNvSpPr>
          <p:nvPr>
            <p:ph type="body" sz="half" idx="2"/>
          </p:nvPr>
        </p:nvSpPr>
        <p:spPr>
          <a:xfrm>
            <a:off x="685800" y="6568141"/>
            <a:ext cx="5486400" cy="13208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39988FB3-55FD-A941-9196-E2B8D289005F}" type="datetime1">
              <a:rPr lang="fr-CA" smtClean="0"/>
              <a:pPr/>
              <a:t>2023-02-02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Date Placeholder 3"/>
          <p:cNvSpPr>
            <a:spLocks noGrp="1"/>
          </p:cNvSpPr>
          <p:nvPr>
            <p:ph type="dt" sz="half" idx="10"/>
          </p:nvPr>
        </p:nvSpPr>
        <p:spPr/>
        <p:txBody>
          <a:bodyPr/>
          <a:lstStyle/>
          <a:p>
            <a:fld id="{C77C8737-DD24-AE48-94B0-AEE993619991}" type="datetime1">
              <a:rPr lang="fr-CA" smtClean="0"/>
              <a:pPr/>
              <a:t>2023-02-02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Content Placeholder 2"/>
          <p:cNvSpPr>
            <a:spLocks noGrp="1"/>
          </p:cNvSpPr>
          <p:nvPr>
            <p:ph idx="1"/>
          </p:nvPr>
        </p:nvSpPr>
        <p:spPr/>
        <p:txBody>
          <a:bodyPr/>
          <a:lstStyle>
            <a:lvl5pPr>
              <a:defRPr/>
            </a:lvl5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Date Placeholder 3"/>
          <p:cNvSpPr>
            <a:spLocks noGrp="1"/>
          </p:cNvSpPr>
          <p:nvPr>
            <p:ph type="dt" sz="half" idx="10"/>
          </p:nvPr>
        </p:nvSpPr>
        <p:spPr/>
        <p:txBody>
          <a:bodyPr/>
          <a:lstStyle/>
          <a:p>
            <a:fld id="{9A4C7FC0-A454-2649-9404-6C3C3322B928}" type="datetime1">
              <a:rPr lang="fr-CA" smtClean="0"/>
              <a:pPr/>
              <a:t>2023-02-02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63762" y="601135"/>
            <a:ext cx="634562" cy="7143749"/>
          </a:xfrm>
        </p:spPr>
        <p:txBody>
          <a:bodyPr vert="eaVert" anchor="t" anchorCtr="0"/>
          <a:lstStyle/>
          <a:p>
            <a:r>
              <a:rPr lang="fr-CA"/>
              <a:t>Click to edit Master title style</a:t>
            </a:r>
            <a:endParaRPr/>
          </a:p>
        </p:txBody>
      </p:sp>
      <p:sp>
        <p:nvSpPr>
          <p:cNvPr id="3" name="Vertical Text Placeholder 2"/>
          <p:cNvSpPr>
            <a:spLocks noGrp="1"/>
          </p:cNvSpPr>
          <p:nvPr>
            <p:ph type="body" orient="vert" idx="1"/>
          </p:nvPr>
        </p:nvSpPr>
        <p:spPr>
          <a:xfrm>
            <a:off x="685800" y="601135"/>
            <a:ext cx="4457700" cy="7143749"/>
          </a:xfrm>
        </p:spPr>
        <p:txBody>
          <a:bodyPr vert="eaVert"/>
          <a:lstStyle>
            <a:lvl5pPr>
              <a:defRPr/>
            </a:lvl5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Date Placeholder 3"/>
          <p:cNvSpPr>
            <a:spLocks noGrp="1"/>
          </p:cNvSpPr>
          <p:nvPr>
            <p:ph type="dt" sz="half" idx="10"/>
          </p:nvPr>
        </p:nvSpPr>
        <p:spPr/>
        <p:txBody>
          <a:bodyPr/>
          <a:lstStyle/>
          <a:p>
            <a:fld id="{0BB20877-E85B-0941-B5E7-5DCFCCBBF516}" type="datetime1">
              <a:rPr lang="fr-CA" smtClean="0"/>
              <a:pPr/>
              <a:t>2023-02-02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41661" y="4267200"/>
            <a:ext cx="6016337" cy="29464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fr-CA"/>
              <a:t>Click to edit Master text styles</a:t>
            </a:r>
          </a:p>
        </p:txBody>
      </p:sp>
      <p:sp>
        <p:nvSpPr>
          <p:cNvPr id="2" name="Title 1"/>
          <p:cNvSpPr>
            <a:spLocks noGrp="1"/>
          </p:cNvSpPr>
          <p:nvPr>
            <p:ph type="ctrTitle"/>
          </p:nvPr>
        </p:nvSpPr>
        <p:spPr>
          <a:xfrm>
            <a:off x="2970610" y="5110793"/>
            <a:ext cx="3543300" cy="1613285"/>
          </a:xfrm>
        </p:spPr>
        <p:txBody>
          <a:bodyPr lIns="45720" tIns="0" rIns="45720" bIns="0" anchor="b" anchorCtr="0">
            <a:noAutofit/>
          </a:bodyPr>
          <a:lstStyle>
            <a:lvl1pPr algn="l">
              <a:lnSpc>
                <a:spcPts val="5000"/>
              </a:lnSpc>
              <a:defRPr sz="4600"/>
            </a:lvl1pPr>
          </a:lstStyle>
          <a:p>
            <a:r>
              <a:rPr lang="fr-CA"/>
              <a:t>Click to edit Master title style</a:t>
            </a:r>
            <a:endParaRPr dirty="0"/>
          </a:p>
        </p:txBody>
      </p:sp>
      <p:sp>
        <p:nvSpPr>
          <p:cNvPr id="3" name="Subtitle 2"/>
          <p:cNvSpPr>
            <a:spLocks noGrp="1"/>
          </p:cNvSpPr>
          <p:nvPr>
            <p:ph type="subTitle" idx="1"/>
          </p:nvPr>
        </p:nvSpPr>
        <p:spPr>
          <a:xfrm>
            <a:off x="2970610" y="6742545"/>
            <a:ext cx="3543300" cy="1542115"/>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a:t>Click to edit Master subtitle style</a:t>
            </a:r>
            <a:endParaRPr dirty="0"/>
          </a:p>
        </p:txBody>
      </p:sp>
      <p:sp>
        <p:nvSpPr>
          <p:cNvPr id="4" name="Date Placeholder 3"/>
          <p:cNvSpPr>
            <a:spLocks noGrp="1"/>
          </p:cNvSpPr>
          <p:nvPr>
            <p:ph type="dt" sz="half" idx="10"/>
          </p:nvPr>
        </p:nvSpPr>
        <p:spPr>
          <a:xfrm>
            <a:off x="342900" y="8398325"/>
            <a:ext cx="1485900" cy="364067"/>
          </a:xfrm>
        </p:spPr>
        <p:txBody>
          <a:bodyPr/>
          <a:lstStyle>
            <a:lvl1pPr algn="l">
              <a:defRPr sz="1100">
                <a:latin typeface="Rockwell" pitchFamily="18" charset="0"/>
              </a:defRPr>
            </a:lvl1pPr>
          </a:lstStyle>
          <a:p>
            <a:fld id="{277B2344-775A-EC40-BD86-BBF6EDBF559F}" type="datetime1">
              <a:rPr lang="fr-CA" smtClean="0"/>
              <a:pPr/>
              <a:t>2023-02-02</a:t>
            </a:fld>
            <a:endParaRPr lang="en-US"/>
          </a:p>
        </p:txBody>
      </p:sp>
      <p:sp>
        <p:nvSpPr>
          <p:cNvPr id="5" name="Footer Placeholder 4"/>
          <p:cNvSpPr>
            <a:spLocks noGrp="1"/>
          </p:cNvSpPr>
          <p:nvPr>
            <p:ph type="ftr" sz="quarter" idx="11"/>
          </p:nvPr>
        </p:nvSpPr>
        <p:spPr>
          <a:xfrm>
            <a:off x="2971800" y="8398325"/>
            <a:ext cx="2857500" cy="364067"/>
          </a:xfrm>
        </p:spPr>
        <p:txBody>
          <a:bodyPr/>
          <a:lstStyle>
            <a:lvl1pPr algn="l">
              <a:defRPr/>
            </a:lvl1pPr>
          </a:lstStyle>
          <a:p>
            <a:endParaRPr lang="en-US"/>
          </a:p>
        </p:txBody>
      </p:sp>
      <p:sp>
        <p:nvSpPr>
          <p:cNvPr id="6" name="Slide Number Placeholder 5"/>
          <p:cNvSpPr>
            <a:spLocks noGrp="1"/>
          </p:cNvSpPr>
          <p:nvPr>
            <p:ph type="sldNum" sz="quarter" idx="12"/>
          </p:nvPr>
        </p:nvSpPr>
        <p:spPr>
          <a:xfrm>
            <a:off x="6198642" y="8416523"/>
            <a:ext cx="514350" cy="353452"/>
          </a:xfrm>
        </p:spPr>
        <p:txBody>
          <a:bodyPr/>
          <a:lstStyle>
            <a:lvl1pPr>
              <a:defRPr sz="1100">
                <a:solidFill>
                  <a:schemeClr val="tx1"/>
                </a:solidFill>
                <a:latin typeface="Rockwell" pitchFamily="18" charset="0"/>
              </a:defRPr>
            </a:lvl1pPr>
          </a:lstStyle>
          <a:p>
            <a:fld id="{027FB875-5C85-AB42-9DC5-178568A424B8}" type="slidenum">
              <a:rPr lang="en-US" smtClean="0"/>
              <a:pPr/>
              <a:t>‹N°›</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2900" y="2926081"/>
            <a:ext cx="5829300" cy="1816100"/>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Calibri" pitchFamily="34" charset="0"/>
                <a:ea typeface="+mj-ea"/>
                <a:cs typeface="+mj-cs"/>
              </a:defRPr>
            </a:lvl1pPr>
          </a:lstStyle>
          <a:p>
            <a:r>
              <a:rPr lang="fr-CA" dirty="0"/>
              <a:t>Click to </a:t>
            </a:r>
            <a:r>
              <a:rPr lang="fr-CA" dirty="0" err="1"/>
              <a:t>edit</a:t>
            </a:r>
            <a:r>
              <a:rPr lang="fr-CA" dirty="0"/>
              <a:t> Master </a:t>
            </a:r>
            <a:r>
              <a:rPr lang="fr-CA" dirty="0" err="1"/>
              <a:t>title</a:t>
            </a:r>
            <a:r>
              <a:rPr lang="fr-CA" dirty="0"/>
              <a:t> style</a:t>
            </a:r>
            <a:endParaRPr dirty="0"/>
          </a:p>
        </p:txBody>
      </p:sp>
      <p:sp>
        <p:nvSpPr>
          <p:cNvPr id="3" name="Text Placeholder 2"/>
          <p:cNvSpPr>
            <a:spLocks noGrp="1"/>
          </p:cNvSpPr>
          <p:nvPr>
            <p:ph type="body" idx="1"/>
          </p:nvPr>
        </p:nvSpPr>
        <p:spPr>
          <a:xfrm>
            <a:off x="342900" y="4742688"/>
            <a:ext cx="5829300" cy="1316736"/>
          </a:xfrm>
        </p:spPr>
        <p:txBody>
          <a:bodyPr vert="horz" lIns="91440" tIns="0" rIns="45720" bIns="0" rtlCol="0" anchor="t" anchorCtr="0">
            <a:normAutofit/>
          </a:bodyPr>
          <a:lstStyle>
            <a:lvl1pPr marL="0" indent="0">
              <a:spcBef>
                <a:spcPts val="0"/>
              </a:spcBef>
              <a:buNone/>
              <a:defRPr sz="2200" kern="1200">
                <a:solidFill>
                  <a:schemeClr val="tx1"/>
                </a:solidFill>
                <a:latin typeface="Calibri" pitchFamily="34" charset="0"/>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fr-CA" dirty="0"/>
              <a:t>Click to </a:t>
            </a:r>
            <a:r>
              <a:rPr lang="fr-CA" dirty="0" err="1"/>
              <a:t>edit</a:t>
            </a:r>
            <a:r>
              <a:rPr lang="fr-CA" dirty="0"/>
              <a:t> Master </a:t>
            </a:r>
            <a:r>
              <a:rPr lang="fr-CA" dirty="0" err="1"/>
              <a:t>text</a:t>
            </a:r>
            <a:r>
              <a:rPr lang="fr-CA" dirty="0"/>
              <a:t> styles</a:t>
            </a:r>
          </a:p>
        </p:txBody>
      </p:sp>
      <p:sp>
        <p:nvSpPr>
          <p:cNvPr id="4" name="Date Placeholder 3"/>
          <p:cNvSpPr>
            <a:spLocks noGrp="1"/>
          </p:cNvSpPr>
          <p:nvPr>
            <p:ph type="dt" sz="half" idx="10"/>
          </p:nvPr>
        </p:nvSpPr>
        <p:spPr/>
        <p:txBody>
          <a:bodyPr/>
          <a:lstStyle/>
          <a:p>
            <a:fld id="{B19F2297-D954-A349-94D2-41B41467CE59}" type="datetime1">
              <a:rPr lang="fr-CA" smtClean="0"/>
              <a:pPr/>
              <a:t>2023-02-02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FB875-5C85-AB42-9DC5-178568A424B8}" type="slidenum">
              <a:rPr lang="en-US" smtClean="0"/>
              <a:pPr/>
              <a:t>‹N°›</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534520" y="2253129"/>
            <a:ext cx="6323477" cy="29464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fr-CA"/>
              <a:t>Click to edit Master text styles</a:t>
            </a:r>
          </a:p>
        </p:txBody>
      </p:sp>
      <p:sp>
        <p:nvSpPr>
          <p:cNvPr id="2" name="Title 1"/>
          <p:cNvSpPr>
            <a:spLocks noGrp="1"/>
          </p:cNvSpPr>
          <p:nvPr>
            <p:ph type="title"/>
          </p:nvPr>
        </p:nvSpPr>
        <p:spPr>
          <a:xfrm>
            <a:off x="342901" y="2928471"/>
            <a:ext cx="4000500" cy="1816100"/>
          </a:xfrm>
        </p:spPr>
        <p:txBody>
          <a:bodyPr lIns="45720" tIns="0" rIns="45720" bIns="0" anchor="b" anchorCtr="0"/>
          <a:lstStyle>
            <a:lvl1pPr algn="l">
              <a:lnSpc>
                <a:spcPts val="5000"/>
              </a:lnSpc>
              <a:defRPr sz="4600" b="1" cap="none" baseline="0"/>
            </a:lvl1pPr>
          </a:lstStyle>
          <a:p>
            <a:r>
              <a:rPr lang="fr-CA"/>
              <a:t>Click to edit Master title style</a:t>
            </a:r>
            <a:endParaRPr/>
          </a:p>
        </p:txBody>
      </p:sp>
      <p:sp>
        <p:nvSpPr>
          <p:cNvPr id="3" name="Text Placeholder 2"/>
          <p:cNvSpPr>
            <a:spLocks noGrp="1"/>
          </p:cNvSpPr>
          <p:nvPr>
            <p:ph type="body" idx="1"/>
          </p:nvPr>
        </p:nvSpPr>
        <p:spPr>
          <a:xfrm>
            <a:off x="342900" y="4747491"/>
            <a:ext cx="4000500" cy="1310783"/>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a:t>Click to edit Master text styles</a:t>
            </a:r>
          </a:p>
        </p:txBody>
      </p:sp>
      <p:sp>
        <p:nvSpPr>
          <p:cNvPr id="4" name="Date Placeholder 3"/>
          <p:cNvSpPr>
            <a:spLocks noGrp="1"/>
          </p:cNvSpPr>
          <p:nvPr>
            <p:ph type="dt" sz="half" idx="10"/>
          </p:nvPr>
        </p:nvSpPr>
        <p:spPr/>
        <p:txBody>
          <a:bodyPr/>
          <a:lstStyle/>
          <a:p>
            <a:fld id="{79DACD89-FEEA-BE41-A512-FB1C194373A1}" type="datetime1">
              <a:rPr lang="fr-CA" smtClean="0"/>
              <a:pPr/>
              <a:t>2023-02-02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FB875-5C85-AB42-9DC5-178568A424B8}" type="slidenum">
              <a:rPr lang="en-US" smtClean="0"/>
              <a:pPr/>
              <a:t>‹N°›</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2" name="Title 1"/>
          <p:cNvSpPr>
            <a:spLocks noGrp="1"/>
          </p:cNvSpPr>
          <p:nvPr>
            <p:ph type="title"/>
          </p:nvPr>
        </p:nvSpPr>
        <p:spPr>
          <a:xfrm>
            <a:off x="2364581" y="5426405"/>
            <a:ext cx="4154091" cy="1549400"/>
          </a:xfrm>
        </p:spPr>
        <p:txBody>
          <a:bodyPr tIns="0" bIns="0" anchor="b"/>
          <a:lstStyle>
            <a:lvl1pPr algn="l">
              <a:lnSpc>
                <a:spcPts val="4600"/>
              </a:lnSpc>
              <a:defRPr sz="4600" b="1"/>
            </a:lvl1pPr>
          </a:lstStyle>
          <a:p>
            <a:r>
              <a:rPr lang="fr-CA"/>
              <a:t>Click to edit Master title style</a:t>
            </a:r>
            <a:endParaRPr/>
          </a:p>
        </p:txBody>
      </p:sp>
      <p:grpSp>
        <p:nvGrpSpPr>
          <p:cNvPr id="3" name="Group 8"/>
          <p:cNvGrpSpPr/>
          <p:nvPr/>
        </p:nvGrpSpPr>
        <p:grpSpPr>
          <a:xfrm rot="21240000">
            <a:off x="490765" y="593573"/>
            <a:ext cx="4062185" cy="484022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pitchFamily="34" charset="0"/>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pitchFamily="34" charset="0"/>
              </a:endParaRPr>
            </a:p>
          </p:txBody>
        </p:sp>
      </p:grpSp>
      <p:sp>
        <p:nvSpPr>
          <p:cNvPr id="12" name="Picture Placeholder 9"/>
          <p:cNvSpPr>
            <a:spLocks noGrp="1"/>
          </p:cNvSpPr>
          <p:nvPr>
            <p:ph type="pic" sz="quarter" idx="15"/>
          </p:nvPr>
        </p:nvSpPr>
        <p:spPr>
          <a:xfrm rot="21240000">
            <a:off x="643258" y="843509"/>
            <a:ext cx="3757198" cy="4340352"/>
          </a:xfrm>
          <a:solidFill>
            <a:schemeClr val="bg1">
              <a:lumMod val="85000"/>
            </a:schemeClr>
          </a:solidFill>
        </p:spPr>
        <p:txBody>
          <a:bodyPr/>
          <a:lstStyle>
            <a:lvl1pPr>
              <a:buNone/>
              <a:defRPr/>
            </a:lvl1pPr>
          </a:lstStyle>
          <a:p>
            <a:r>
              <a:rPr lang="fr-CA"/>
              <a:t>Drag picture to placeholder or click icon to add</a:t>
            </a:r>
            <a:endParaRPr/>
          </a:p>
        </p:txBody>
      </p:sp>
      <p:sp>
        <p:nvSpPr>
          <p:cNvPr id="4" name="Text Placeholder 3"/>
          <p:cNvSpPr>
            <a:spLocks noGrp="1"/>
          </p:cNvSpPr>
          <p:nvPr>
            <p:ph type="body" sz="half" idx="2"/>
          </p:nvPr>
        </p:nvSpPr>
        <p:spPr>
          <a:xfrm>
            <a:off x="2368588" y="6974542"/>
            <a:ext cx="4149719" cy="1153457"/>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D0163338-B0A0-A342-BE62-0287B46827F5}" type="datetime1">
              <a:rPr lang="fr-CA" smtClean="0"/>
              <a:pPr/>
              <a:t>2023-02-02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Content Placeholder 2"/>
          <p:cNvSpPr>
            <a:spLocks noGrp="1"/>
          </p:cNvSpPr>
          <p:nvPr>
            <p:ph sz="half" idx="1"/>
          </p:nvPr>
        </p:nvSpPr>
        <p:spPr>
          <a:xfrm>
            <a:off x="685800" y="2313519"/>
            <a:ext cx="2674620" cy="5408083"/>
          </a:xfrm>
        </p:spPr>
        <p:txBody>
          <a:bodyPr/>
          <a:lstStyle>
            <a:lvl1pPr>
              <a:defRPr sz="2400" i="1"/>
            </a:lvl1pPr>
            <a:lvl2pPr>
              <a:defRPr sz="1400"/>
            </a:lvl2pPr>
            <a:lvl3pPr>
              <a:defRPr sz="12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dirty="0"/>
              <a:t>Click to </a:t>
            </a:r>
            <a:r>
              <a:rPr lang="fr-CA" dirty="0" err="1"/>
              <a:t>edit</a:t>
            </a:r>
            <a:r>
              <a:rPr lang="fr-CA" dirty="0"/>
              <a:t> Master </a:t>
            </a:r>
            <a:r>
              <a:rPr lang="fr-CA" dirty="0" err="1"/>
              <a:t>text</a:t>
            </a:r>
            <a:r>
              <a:rPr lang="fr-CA" dirty="0"/>
              <a:t> styles</a:t>
            </a:r>
          </a:p>
          <a:p>
            <a:pPr lvl="1"/>
            <a:r>
              <a:rPr lang="fr-CA" dirty="0"/>
              <a:t>Second </a:t>
            </a:r>
            <a:r>
              <a:rPr lang="fr-CA" dirty="0" err="1"/>
              <a:t>level</a:t>
            </a:r>
            <a:endParaRPr lang="fr-CA" dirty="0"/>
          </a:p>
          <a:p>
            <a:pPr lvl="2"/>
            <a:r>
              <a:rPr lang="fr-CA" dirty="0" err="1"/>
              <a:t>Third</a:t>
            </a:r>
            <a:r>
              <a:rPr lang="fr-CA" dirty="0"/>
              <a:t> </a:t>
            </a:r>
            <a:r>
              <a:rPr lang="fr-CA" dirty="0" err="1"/>
              <a:t>level</a:t>
            </a:r>
            <a:endParaRPr lang="fr-CA" dirty="0"/>
          </a:p>
          <a:p>
            <a:pPr lvl="3"/>
            <a:r>
              <a:rPr lang="fr-CA" dirty="0" err="1"/>
              <a:t>Fourth</a:t>
            </a:r>
            <a:r>
              <a:rPr lang="fr-CA" dirty="0"/>
              <a:t> </a:t>
            </a:r>
            <a:r>
              <a:rPr lang="fr-CA" dirty="0" err="1"/>
              <a:t>level</a:t>
            </a:r>
            <a:endParaRPr lang="fr-CA" dirty="0"/>
          </a:p>
          <a:p>
            <a:pPr lvl="4"/>
            <a:r>
              <a:rPr lang="fr-CA" dirty="0" err="1"/>
              <a:t>Fifth</a:t>
            </a:r>
            <a:r>
              <a:rPr lang="fr-CA" dirty="0"/>
              <a:t> </a:t>
            </a:r>
            <a:r>
              <a:rPr lang="fr-CA" dirty="0" err="1"/>
              <a:t>level</a:t>
            </a:r>
            <a:endParaRPr dirty="0"/>
          </a:p>
        </p:txBody>
      </p:sp>
      <p:sp>
        <p:nvSpPr>
          <p:cNvPr id="4" name="Content Placeholder 3"/>
          <p:cNvSpPr>
            <a:spLocks noGrp="1"/>
          </p:cNvSpPr>
          <p:nvPr>
            <p:ph sz="half" idx="2"/>
          </p:nvPr>
        </p:nvSpPr>
        <p:spPr>
          <a:xfrm>
            <a:off x="3486150" y="2313519"/>
            <a:ext cx="2674620" cy="5408083"/>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5" name="Date Placeholder 4"/>
          <p:cNvSpPr>
            <a:spLocks noGrp="1"/>
          </p:cNvSpPr>
          <p:nvPr>
            <p:ph type="dt" sz="half" idx="10"/>
          </p:nvPr>
        </p:nvSpPr>
        <p:spPr/>
        <p:txBody>
          <a:bodyPr/>
          <a:lstStyle/>
          <a:p>
            <a:fld id="{3CAFF1F0-AAEF-ED4A-BA61-7F3489016E17}" type="datetime1">
              <a:rPr lang="fr-CA" smtClean="0"/>
              <a:pPr/>
              <a:t>2023-02-02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A"/>
              <a:t>Click to edit Master title style</a:t>
            </a:r>
            <a:endParaRPr/>
          </a:p>
        </p:txBody>
      </p:sp>
      <p:sp>
        <p:nvSpPr>
          <p:cNvPr id="3" name="Text Placeholder 2"/>
          <p:cNvSpPr>
            <a:spLocks noGrp="1"/>
          </p:cNvSpPr>
          <p:nvPr>
            <p:ph type="body" idx="1"/>
          </p:nvPr>
        </p:nvSpPr>
        <p:spPr>
          <a:xfrm>
            <a:off x="728495" y="1892489"/>
            <a:ext cx="2400300" cy="778713"/>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Click to edit Master text styles</a:t>
            </a:r>
          </a:p>
        </p:txBody>
      </p:sp>
      <p:sp>
        <p:nvSpPr>
          <p:cNvPr id="4" name="Content Placeholder 3"/>
          <p:cNvSpPr>
            <a:spLocks noGrp="1"/>
          </p:cNvSpPr>
          <p:nvPr>
            <p:ph sz="half" idx="2"/>
          </p:nvPr>
        </p:nvSpPr>
        <p:spPr>
          <a:xfrm>
            <a:off x="673025" y="2899834"/>
            <a:ext cx="2674620" cy="4821767"/>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5" name="Text Placeholder 4"/>
          <p:cNvSpPr>
            <a:spLocks noGrp="1"/>
          </p:cNvSpPr>
          <p:nvPr>
            <p:ph type="body" sz="quarter" idx="3"/>
          </p:nvPr>
        </p:nvSpPr>
        <p:spPr>
          <a:xfrm>
            <a:off x="3697685" y="1892489"/>
            <a:ext cx="2400300" cy="778713"/>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Click to edit Master text styles</a:t>
            </a:r>
          </a:p>
        </p:txBody>
      </p:sp>
      <p:sp>
        <p:nvSpPr>
          <p:cNvPr id="6" name="Content Placeholder 5"/>
          <p:cNvSpPr>
            <a:spLocks noGrp="1"/>
          </p:cNvSpPr>
          <p:nvPr>
            <p:ph sz="quarter" idx="4"/>
          </p:nvPr>
        </p:nvSpPr>
        <p:spPr>
          <a:xfrm>
            <a:off x="3484886" y="2899834"/>
            <a:ext cx="2674620" cy="4821767"/>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7" name="Date Placeholder 6"/>
          <p:cNvSpPr>
            <a:spLocks noGrp="1"/>
          </p:cNvSpPr>
          <p:nvPr>
            <p:ph type="dt" sz="half" idx="10"/>
          </p:nvPr>
        </p:nvSpPr>
        <p:spPr/>
        <p:txBody>
          <a:bodyPr/>
          <a:lstStyle/>
          <a:p>
            <a:fld id="{DCAF6DB2-3D39-CC4C-AA4C-2B644E6F6DFC}" type="datetime1">
              <a:rPr lang="fr-CA" smtClean="0"/>
              <a:pPr/>
              <a:t>2023-02-02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7FB875-5C85-AB42-9DC5-178568A424B8}" type="slidenum">
              <a:rPr lang="en-US" smtClean="0"/>
              <a:pPr/>
              <a:t>‹N°›</a:t>
            </a:fld>
            <a:endParaRPr lang="en-US"/>
          </a:p>
        </p:txBody>
      </p:sp>
      <p:pic>
        <p:nvPicPr>
          <p:cNvPr id="11" name="Picture 10" descr="Comparison-Underline.png"/>
          <p:cNvPicPr>
            <a:picLocks noChangeAspect="1"/>
          </p:cNvPicPr>
          <p:nvPr/>
        </p:nvPicPr>
        <p:blipFill>
          <a:blip r:embed="rId2"/>
          <a:stretch>
            <a:fillRect/>
          </a:stretch>
        </p:blipFill>
        <p:spPr>
          <a:xfrm>
            <a:off x="717780" y="2529387"/>
            <a:ext cx="2421731" cy="190500"/>
          </a:xfrm>
          <a:prstGeom prst="rect">
            <a:avLst/>
          </a:prstGeom>
        </p:spPr>
      </p:pic>
      <p:pic>
        <p:nvPicPr>
          <p:cNvPr id="13" name="Picture 12" descr="Comparison-Underline.png"/>
          <p:cNvPicPr>
            <a:picLocks noChangeAspect="1"/>
          </p:cNvPicPr>
          <p:nvPr/>
        </p:nvPicPr>
        <p:blipFill>
          <a:blip r:embed="rId2"/>
          <a:stretch>
            <a:fillRect/>
          </a:stretch>
        </p:blipFill>
        <p:spPr>
          <a:xfrm>
            <a:off x="3686971" y="2529387"/>
            <a:ext cx="2421731" cy="190500"/>
          </a:xfrm>
          <a:prstGeom prst="rect">
            <a:avLst/>
          </a:prstGeom>
        </p:spPr>
      </p:pic>
      <p:pic>
        <p:nvPicPr>
          <p:cNvPr id="12" name="Picture 11" descr="Comparison-Underline.png"/>
          <p:cNvPicPr>
            <a:picLocks noChangeAspect="1"/>
          </p:cNvPicPr>
          <p:nvPr/>
        </p:nvPicPr>
        <p:blipFill>
          <a:blip r:embed="rId2"/>
          <a:stretch>
            <a:fillRect/>
          </a:stretch>
        </p:blipFill>
        <p:spPr>
          <a:xfrm>
            <a:off x="717780" y="2529387"/>
            <a:ext cx="2421731" cy="190500"/>
          </a:xfrm>
          <a:prstGeom prst="rect">
            <a:avLst/>
          </a:prstGeom>
        </p:spPr>
      </p:pic>
      <p:pic>
        <p:nvPicPr>
          <p:cNvPr id="14" name="Picture 13" descr="Comparison-Underline.png"/>
          <p:cNvPicPr>
            <a:picLocks noChangeAspect="1"/>
          </p:cNvPicPr>
          <p:nvPr/>
        </p:nvPicPr>
        <p:blipFill>
          <a:blip r:embed="rId2"/>
          <a:stretch>
            <a:fillRect/>
          </a:stretch>
        </p:blipFill>
        <p:spPr>
          <a:xfrm>
            <a:off x="3686971" y="2529387"/>
            <a:ext cx="2421731" cy="1905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Content Placeholder 2"/>
          <p:cNvSpPr>
            <a:spLocks noGrp="1"/>
          </p:cNvSpPr>
          <p:nvPr>
            <p:ph sz="half" idx="1"/>
          </p:nvPr>
        </p:nvSpPr>
        <p:spPr>
          <a:xfrm>
            <a:off x="685800" y="2313517"/>
            <a:ext cx="5486400" cy="256032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5" name="Date Placeholder 4"/>
          <p:cNvSpPr>
            <a:spLocks noGrp="1"/>
          </p:cNvSpPr>
          <p:nvPr>
            <p:ph type="dt" sz="half" idx="10"/>
          </p:nvPr>
        </p:nvSpPr>
        <p:spPr/>
        <p:txBody>
          <a:bodyPr/>
          <a:lstStyle/>
          <a:p>
            <a:fld id="{2017D09A-AC55-3747-AEF9-EDB2F0631F22}" type="datetime1">
              <a:rPr lang="fr-CA" smtClean="0"/>
              <a:pPr/>
              <a:t>2023-02-02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
        <p:nvSpPr>
          <p:cNvPr id="8" name="Content Placeholder 2"/>
          <p:cNvSpPr>
            <a:spLocks noGrp="1"/>
          </p:cNvSpPr>
          <p:nvPr>
            <p:ph sz="half" idx="13"/>
          </p:nvPr>
        </p:nvSpPr>
        <p:spPr>
          <a:xfrm>
            <a:off x="685800" y="5161280"/>
            <a:ext cx="5486400" cy="256032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8.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670984"/>
            <a:ext cx="5485210" cy="1157816"/>
          </a:xfrm>
          <a:prstGeom prst="rect">
            <a:avLst/>
          </a:prstGeom>
        </p:spPr>
        <p:txBody>
          <a:bodyPr vert="horz" lIns="91440" tIns="45720" rIns="91440" bIns="45720" rtlCol="0" anchor="ctr">
            <a:noAutofit/>
          </a:bodyPr>
          <a:lstStyle/>
          <a:p>
            <a:r>
              <a:rPr lang="fr-CA" dirty="0"/>
              <a:t>Click to </a:t>
            </a:r>
            <a:r>
              <a:rPr lang="fr-CA" dirty="0" err="1"/>
              <a:t>edit</a:t>
            </a:r>
            <a:r>
              <a:rPr lang="fr-CA" dirty="0"/>
              <a:t> Master </a:t>
            </a:r>
            <a:r>
              <a:rPr lang="fr-CA" dirty="0" err="1"/>
              <a:t>title</a:t>
            </a:r>
            <a:r>
              <a:rPr lang="fr-CA" dirty="0"/>
              <a:t> style</a:t>
            </a:r>
            <a:endParaRPr dirty="0"/>
          </a:p>
        </p:txBody>
      </p:sp>
      <p:sp>
        <p:nvSpPr>
          <p:cNvPr id="3" name="Text Placeholder 2"/>
          <p:cNvSpPr>
            <a:spLocks noGrp="1"/>
          </p:cNvSpPr>
          <p:nvPr>
            <p:ph type="body" idx="1"/>
          </p:nvPr>
        </p:nvSpPr>
        <p:spPr>
          <a:xfrm>
            <a:off x="685800" y="2313517"/>
            <a:ext cx="5485210" cy="5408083"/>
          </a:xfrm>
          <a:prstGeom prst="rect">
            <a:avLst/>
          </a:prstGeom>
        </p:spPr>
        <p:txBody>
          <a:bodyPr vert="horz" lIns="91440" tIns="45720" rIns="91440" bIns="45720" rtlCol="0">
            <a:normAutofit/>
          </a:bodyPr>
          <a:lstStyle/>
          <a:p>
            <a:pPr lvl="0"/>
            <a:r>
              <a:rPr lang="fr-CA" dirty="0"/>
              <a:t>Click to </a:t>
            </a:r>
            <a:r>
              <a:rPr lang="fr-CA" dirty="0" err="1"/>
              <a:t>edit</a:t>
            </a:r>
            <a:r>
              <a:rPr lang="fr-CA" dirty="0"/>
              <a:t> Master </a:t>
            </a:r>
            <a:r>
              <a:rPr lang="fr-CA" dirty="0" err="1"/>
              <a:t>text</a:t>
            </a:r>
            <a:r>
              <a:rPr lang="fr-CA" dirty="0"/>
              <a:t> styles</a:t>
            </a:r>
          </a:p>
          <a:p>
            <a:pPr lvl="1"/>
            <a:r>
              <a:rPr lang="fr-CA" dirty="0"/>
              <a:t>Second </a:t>
            </a:r>
            <a:r>
              <a:rPr lang="fr-CA" dirty="0" err="1"/>
              <a:t>level</a:t>
            </a:r>
            <a:endParaRPr lang="fr-CA" dirty="0"/>
          </a:p>
          <a:p>
            <a:pPr lvl="2"/>
            <a:r>
              <a:rPr lang="fr-CA" dirty="0" err="1"/>
              <a:t>Third</a:t>
            </a:r>
            <a:r>
              <a:rPr lang="fr-CA" dirty="0"/>
              <a:t> </a:t>
            </a:r>
            <a:r>
              <a:rPr lang="fr-CA" dirty="0" err="1"/>
              <a:t>level</a:t>
            </a:r>
            <a:endParaRPr lang="fr-CA" dirty="0"/>
          </a:p>
          <a:p>
            <a:pPr lvl="3"/>
            <a:r>
              <a:rPr lang="fr-CA" dirty="0" err="1"/>
              <a:t>Fourth</a:t>
            </a:r>
            <a:r>
              <a:rPr lang="fr-CA" dirty="0"/>
              <a:t> </a:t>
            </a:r>
            <a:r>
              <a:rPr lang="fr-CA" dirty="0" err="1"/>
              <a:t>level</a:t>
            </a:r>
            <a:endParaRPr lang="fr-CA" dirty="0"/>
          </a:p>
          <a:p>
            <a:pPr lvl="4"/>
            <a:r>
              <a:rPr lang="fr-CA" dirty="0" err="1"/>
              <a:t>Fifth</a:t>
            </a:r>
            <a:r>
              <a:rPr lang="fr-CA" dirty="0"/>
              <a:t> </a:t>
            </a:r>
            <a:r>
              <a:rPr lang="fr-CA" dirty="0" err="1"/>
              <a:t>level</a:t>
            </a:r>
            <a:endParaRPr dirty="0"/>
          </a:p>
        </p:txBody>
      </p:sp>
      <p:sp>
        <p:nvSpPr>
          <p:cNvPr id="4" name="Date Placeholder 3"/>
          <p:cNvSpPr>
            <a:spLocks noGrp="1"/>
          </p:cNvSpPr>
          <p:nvPr>
            <p:ph type="dt" sz="half" idx="2"/>
          </p:nvPr>
        </p:nvSpPr>
        <p:spPr>
          <a:xfrm>
            <a:off x="5747579" y="8419282"/>
            <a:ext cx="971550" cy="353452"/>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A546CF23-E5EC-ED46-A59E-7EB04A0B66AF}" type="datetime1">
              <a:rPr lang="fr-CA" smtClean="0"/>
              <a:pPr/>
              <a:t>2023-02-02</a:t>
            </a:fld>
            <a:endParaRPr lang="en-US"/>
          </a:p>
        </p:txBody>
      </p:sp>
      <p:sp>
        <p:nvSpPr>
          <p:cNvPr id="5" name="Footer Placeholder 4"/>
          <p:cNvSpPr>
            <a:spLocks noGrp="1"/>
          </p:cNvSpPr>
          <p:nvPr>
            <p:ph type="ftr" sz="quarter" idx="3"/>
          </p:nvPr>
        </p:nvSpPr>
        <p:spPr>
          <a:xfrm>
            <a:off x="2956956" y="8407729"/>
            <a:ext cx="2788475" cy="345704"/>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5641041" y="7301463"/>
            <a:ext cx="1112292" cy="1135797"/>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027FB875-5C85-AB42-9DC5-178568A424B8}"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Lst>
  <p:hf hdr="0" ftr="0" dt="0"/>
  <p:txStyles>
    <p:titleStyle>
      <a:lvl1pPr algn="ctr" defTabSz="914400" rtl="0" eaLnBrk="1" latinLnBrk="0" hangingPunct="1">
        <a:spcBef>
          <a:spcPct val="0"/>
        </a:spcBef>
        <a:buNone/>
        <a:defRPr sz="4600" kern="1200">
          <a:solidFill>
            <a:schemeClr val="tx1"/>
          </a:solidFill>
          <a:latin typeface="Calibri" pitchFamily="34" charset="0"/>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Calibri" pitchFamily="34" charset="0"/>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Calibri" pitchFamily="34" charset="0"/>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Calibri" pitchFamily="34" charset="0"/>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Calibri" pitchFamily="34" charset="0"/>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Calibri" pitchFamily="34" charset="0"/>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about:blank" TargetMode="External"/><Relationship Id="rId3" Type="http://schemas.openxmlformats.org/officeDocument/2006/relationships/tags" Target="../tags/tag3.xml"/><Relationship Id="rId7" Type="http://schemas.openxmlformats.org/officeDocument/2006/relationships/image" Target="../media/image10.png"/><Relationship Id="rId12" Type="http://schemas.openxmlformats.org/officeDocument/2006/relationships/image" Target="../media/image14.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xml"/><Relationship Id="rId11" Type="http://schemas.openxmlformats.org/officeDocument/2006/relationships/image" Target="../media/image13.jpeg"/><Relationship Id="rId5" Type="http://schemas.openxmlformats.org/officeDocument/2006/relationships/tags" Target="../tags/tag5.xml"/><Relationship Id="rId10" Type="http://schemas.openxmlformats.org/officeDocument/2006/relationships/image" Target="../media/image12.jpeg"/><Relationship Id="rId4" Type="http://schemas.openxmlformats.org/officeDocument/2006/relationships/tags" Target="../tags/tag4.xml"/><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image" Target="../media/image15.png"/><Relationship Id="rId5" Type="http://schemas.openxmlformats.org/officeDocument/2006/relationships/slideLayout" Target="../slideLayouts/slideLayout7.xml"/><Relationship Id="rId4" Type="http://schemas.openxmlformats.org/officeDocument/2006/relationships/tags" Target="../tags/tag68.xml"/></Relationships>
</file>

<file path=ppt/slides/_rels/slide2.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image" Target="../media/image15.png"/><Relationship Id="rId3" Type="http://schemas.openxmlformats.org/officeDocument/2006/relationships/tags" Target="../tags/tag8.xml"/><Relationship Id="rId7" Type="http://schemas.openxmlformats.org/officeDocument/2006/relationships/tags" Target="../tags/tag12.xml"/><Relationship Id="rId12" Type="http://schemas.openxmlformats.org/officeDocument/2006/relationships/hyperlink" Target="https://youtu.be/hZx8McD635w" TargetMode="Externa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hyperlink" Target="https://youtu.be/uwwdoVS23gk" TargetMode="External"/><Relationship Id="rId5" Type="http://schemas.openxmlformats.org/officeDocument/2006/relationships/tags" Target="../tags/tag10.xml"/><Relationship Id="rId10" Type="http://schemas.openxmlformats.org/officeDocument/2006/relationships/hyperlink" Target="https://youtu.be/CV_UZ3--GTY" TargetMode="External"/><Relationship Id="rId4" Type="http://schemas.openxmlformats.org/officeDocument/2006/relationships/tags" Target="../tags/tag9.xml"/><Relationship Id="rId9"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about:blank" TargetMode="External"/><Relationship Id="rId3" Type="http://schemas.openxmlformats.org/officeDocument/2006/relationships/tags" Target="../tags/tag16.xml"/><Relationship Id="rId7" Type="http://schemas.openxmlformats.org/officeDocument/2006/relationships/slideLayout" Target="../slideLayouts/slideLayout7.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tags" Target="../tags/tag27.xml"/><Relationship Id="rId3" Type="http://schemas.openxmlformats.org/officeDocument/2006/relationships/tags" Target="../tags/tag22.xml"/><Relationship Id="rId7" Type="http://schemas.openxmlformats.org/officeDocument/2006/relationships/tags" Target="../tags/tag26.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image" Target="../media/image15.png"/><Relationship Id="rId5" Type="http://schemas.openxmlformats.org/officeDocument/2006/relationships/tags" Target="../tags/tag24.xml"/><Relationship Id="rId10" Type="http://schemas.openxmlformats.org/officeDocument/2006/relationships/hyperlink" Target="https://youtu.be/NZ4TOZIgiTg" TargetMode="External"/><Relationship Id="rId4" Type="http://schemas.openxmlformats.org/officeDocument/2006/relationships/tags" Target="../tags/tag23.xml"/><Relationship Id="rId9"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hyperlink" Target="about:blank" TargetMode="External"/><Relationship Id="rId3" Type="http://schemas.openxmlformats.org/officeDocument/2006/relationships/tags" Target="../tags/tag30.xml"/><Relationship Id="rId7" Type="http://schemas.openxmlformats.org/officeDocument/2006/relationships/slideLayout" Target="../slideLayouts/slideLayout7.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36.xml"/><Relationship Id="rId7" Type="http://schemas.openxmlformats.org/officeDocument/2006/relationships/tags" Target="../tags/tag40.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5" Type="http://schemas.openxmlformats.org/officeDocument/2006/relationships/tags" Target="../tags/tag38.xml"/><Relationship Id="rId10" Type="http://schemas.openxmlformats.org/officeDocument/2006/relationships/image" Target="../media/image15.png"/><Relationship Id="rId4" Type="http://schemas.openxmlformats.org/officeDocument/2006/relationships/tags" Target="../tags/tag37.xml"/><Relationship Id="rId9" Type="http://schemas.openxmlformats.org/officeDocument/2006/relationships/hyperlink" Target="https://youtu.be/XObknlAn1_I"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43.xml"/><Relationship Id="rId7" Type="http://schemas.openxmlformats.org/officeDocument/2006/relationships/slideLayout" Target="../slideLayouts/slideLayout7.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s>
</file>

<file path=ppt/slides/_rels/slide8.xml.rels><?xml version="1.0" encoding="UTF-8" standalone="yes"?>
<Relationships xmlns="http://schemas.openxmlformats.org/package/2006/relationships"><Relationship Id="rId8" Type="http://schemas.openxmlformats.org/officeDocument/2006/relationships/tags" Target="../tags/tag54.xml"/><Relationship Id="rId3" Type="http://schemas.openxmlformats.org/officeDocument/2006/relationships/tags" Target="../tags/tag49.xml"/><Relationship Id="rId7" Type="http://schemas.openxmlformats.org/officeDocument/2006/relationships/tags" Target="../tags/tag53.xml"/><Relationship Id="rId12" Type="http://schemas.openxmlformats.org/officeDocument/2006/relationships/image" Target="../media/image15.pn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media/image16.jpeg"/><Relationship Id="rId5" Type="http://schemas.openxmlformats.org/officeDocument/2006/relationships/tags" Target="../tags/tag51.xml"/><Relationship Id="rId10" Type="http://schemas.openxmlformats.org/officeDocument/2006/relationships/slideLayout" Target="../slideLayouts/slideLayout7.xml"/><Relationship Id="rId4" Type="http://schemas.openxmlformats.org/officeDocument/2006/relationships/tags" Target="../tags/tag50.xml"/><Relationship Id="rId9" Type="http://schemas.openxmlformats.org/officeDocument/2006/relationships/tags" Target="../tags/tag55.xml"/></Relationships>
</file>

<file path=ppt/slides/_rels/slide9.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image" Target="../media/image7.png"/><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image" Target="../media/image6.png"/><Relationship Id="rId2" Type="http://schemas.openxmlformats.org/officeDocument/2006/relationships/tags" Target="../tags/tag57.xml"/><Relationship Id="rId16" Type="http://schemas.openxmlformats.org/officeDocument/2006/relationships/image" Target="../media/image15.png"/><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image" Target="../media/image17.png"/><Relationship Id="rId5" Type="http://schemas.openxmlformats.org/officeDocument/2006/relationships/tags" Target="../tags/tag60.xml"/><Relationship Id="rId15" Type="http://schemas.openxmlformats.org/officeDocument/2006/relationships/image" Target="../media/image16.jpeg"/><Relationship Id="rId10" Type="http://schemas.openxmlformats.org/officeDocument/2006/relationships/slideLayout" Target="../slideLayouts/slideLayout7.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
            <a:extLst>
              <a:ext uri="{FF2B5EF4-FFF2-40B4-BE49-F238E27FC236}">
                <a16:creationId xmlns="" xmlns:a16="http://schemas.microsoft.com/office/drawing/2014/main" id="{3187A57B-365B-454F-9284-31AD627B88BF}"/>
              </a:ext>
            </a:extLst>
          </p:cNvPr>
          <p:cNvPicPr/>
          <p:nvPr>
            <p:custDataLst>
              <p:tags r:id="rId1"/>
            </p:custDataLst>
          </p:nvPr>
        </p:nvPicPr>
        <p:blipFill>
          <a:blip r:embed="rId7">
            <a:extLst>
              <a:ext uri="{28A0092B-C50C-407E-A947-70E740481C1C}">
                <a14:useLocalDpi xmlns="" xmlns:a14="http://schemas.microsoft.com/office/drawing/2010/main" val="0"/>
              </a:ext>
            </a:extLst>
          </a:blip>
          <a:srcRect/>
          <a:stretch>
            <a:fillRect/>
          </a:stretch>
        </p:blipFill>
        <p:spPr bwMode="auto">
          <a:xfrm>
            <a:off x="264443" y="393744"/>
            <a:ext cx="2809875" cy="606425"/>
          </a:xfrm>
          <a:prstGeom prst="rect">
            <a:avLst/>
          </a:prstGeom>
          <a:noFill/>
          <a:ln w="9525">
            <a:noFill/>
            <a:miter lim="800000"/>
            <a:headEnd/>
            <a:tailEnd/>
          </a:ln>
          <a:effectLst/>
        </p:spPr>
      </p:pic>
      <p:pic>
        <p:nvPicPr>
          <p:cNvPr id="13" name="Picture 2">
            <a:hlinkClick r:id="rId8"/>
            <a:extLst>
              <a:ext uri="{FF2B5EF4-FFF2-40B4-BE49-F238E27FC236}">
                <a16:creationId xmlns="" xmlns:a16="http://schemas.microsoft.com/office/drawing/2014/main" id="{AABD1257-B566-4E76-BA0E-5F17C1757FEE}"/>
              </a:ext>
            </a:extLst>
          </p:cNvPr>
          <p:cNvPicPr/>
          <p:nvPr>
            <p:custDataLst>
              <p:tags r:id="rId2"/>
            </p:custDataLst>
          </p:nvPr>
        </p:nvPicPr>
        <p:blipFill>
          <a:blip r:embed="rId9">
            <a:extLst>
              <a:ext uri="{28A0092B-C50C-407E-A947-70E740481C1C}">
                <a14:useLocalDpi xmlns="" xmlns:a14="http://schemas.microsoft.com/office/drawing/2010/main" val="0"/>
              </a:ext>
            </a:extLst>
          </a:blip>
          <a:srcRect/>
          <a:stretch>
            <a:fillRect/>
          </a:stretch>
        </p:blipFill>
        <p:spPr bwMode="auto">
          <a:xfrm>
            <a:off x="5819837" y="8599664"/>
            <a:ext cx="838200" cy="296545"/>
          </a:xfrm>
          <a:prstGeom prst="rect">
            <a:avLst/>
          </a:prstGeom>
          <a:noFill/>
          <a:ln w="9525">
            <a:noFill/>
            <a:miter lim="800000"/>
            <a:headEnd/>
            <a:tailEnd/>
          </a:ln>
          <a:effectLst/>
        </p:spPr>
      </p:pic>
      <p:sp>
        <p:nvSpPr>
          <p:cNvPr id="3" name="ZoneTexte 2">
            <a:extLst>
              <a:ext uri="{FF2B5EF4-FFF2-40B4-BE49-F238E27FC236}">
                <a16:creationId xmlns="" xmlns:a16="http://schemas.microsoft.com/office/drawing/2014/main" id="{EA1CEA20-ED49-42C8-8805-34302D83BFE7}"/>
              </a:ext>
            </a:extLst>
          </p:cNvPr>
          <p:cNvSpPr txBox="1"/>
          <p:nvPr>
            <p:custDataLst>
              <p:tags r:id="rId3"/>
            </p:custDataLst>
          </p:nvPr>
        </p:nvSpPr>
        <p:spPr>
          <a:xfrm>
            <a:off x="1763740" y="5927828"/>
            <a:ext cx="3330521" cy="2954655"/>
          </a:xfrm>
          <a:prstGeom prst="rect">
            <a:avLst/>
          </a:prstGeom>
          <a:noFill/>
        </p:spPr>
        <p:txBody>
          <a:bodyPr wrap="square" rtlCol="0">
            <a:spAutoFit/>
          </a:bodyPr>
          <a:lstStyle/>
          <a:p>
            <a:pPr algn="ctr">
              <a:spcBef>
                <a:spcPts val="600"/>
              </a:spcBef>
            </a:pPr>
            <a:r>
              <a:rPr lang="fr-CA" sz="3000" b="1" dirty="0">
                <a:latin typeface="Calibri" pitchFamily="34" charset="0"/>
                <a:cs typeface="Calibri" pitchFamily="34" charset="0"/>
              </a:rPr>
              <a:t>Mesure des jeunes</a:t>
            </a:r>
          </a:p>
          <a:p>
            <a:pPr algn="ctr">
              <a:spcBef>
                <a:spcPts val="600"/>
              </a:spcBef>
            </a:pPr>
            <a:r>
              <a:rPr lang="fr-FR" sz="2200" b="1" dirty="0">
                <a:latin typeface="Calibri" pitchFamily="34" charset="0"/>
                <a:cs typeface="Calibri" pitchFamily="34" charset="0"/>
              </a:rPr>
              <a:t>6</a:t>
            </a:r>
            <a:r>
              <a:rPr lang="fr-FR" sz="2200" b="1" baseline="30000" dirty="0">
                <a:latin typeface="Calibri" pitchFamily="34" charset="0"/>
                <a:cs typeface="Calibri" pitchFamily="34" charset="0"/>
              </a:rPr>
              <a:t>e</a:t>
            </a:r>
            <a:r>
              <a:rPr lang="fr-FR" sz="2200" b="1" dirty="0">
                <a:latin typeface="Calibri" pitchFamily="34" charset="0"/>
                <a:cs typeface="Calibri" pitchFamily="34" charset="0"/>
              </a:rPr>
              <a:t> année</a:t>
            </a:r>
          </a:p>
          <a:p>
            <a:pPr algn="ctr">
              <a:spcBef>
                <a:spcPts val="600"/>
              </a:spcBef>
            </a:pPr>
            <a:endParaRPr lang="fr-CA" sz="2200" b="1" dirty="0">
              <a:latin typeface="Calibri" pitchFamily="34" charset="0"/>
              <a:cs typeface="Calibri" pitchFamily="34" charset="0"/>
            </a:endParaRPr>
          </a:p>
          <a:p>
            <a:pPr algn="ctr">
              <a:spcBef>
                <a:spcPts val="600"/>
              </a:spcBef>
            </a:pPr>
            <a:endParaRPr lang="fr-CA" sz="2200" b="1" dirty="0">
              <a:latin typeface="Calibri" pitchFamily="34" charset="0"/>
              <a:cs typeface="Calibri" pitchFamily="34" charset="0"/>
            </a:endParaRPr>
          </a:p>
          <a:p>
            <a:pPr algn="ctr">
              <a:spcBef>
                <a:spcPts val="600"/>
              </a:spcBef>
            </a:pPr>
            <a:endParaRPr lang="fr-CA" sz="2200" b="1" dirty="0">
              <a:latin typeface="Calibri" pitchFamily="34" charset="0"/>
              <a:cs typeface="Calibri" pitchFamily="34" charset="0"/>
            </a:endParaRPr>
          </a:p>
          <a:p>
            <a:pPr algn="ctr">
              <a:spcBef>
                <a:spcPts val="600"/>
              </a:spcBef>
            </a:pPr>
            <a:r>
              <a:rPr lang="fr-FR" sz="2000" b="1" dirty="0">
                <a:latin typeface="Calibri" pitchFamily="34" charset="0"/>
                <a:cs typeface="Calibri" pitchFamily="34" charset="0"/>
              </a:rPr>
              <a:t>  </a:t>
            </a:r>
            <a:endParaRPr lang="fr-CA" sz="2000" b="1" dirty="0">
              <a:latin typeface="Calibri" pitchFamily="34" charset="0"/>
              <a:cs typeface="Calibri" pitchFamily="34" charset="0"/>
            </a:endParaRPr>
          </a:p>
          <a:p>
            <a:pPr algn="ctr">
              <a:spcBef>
                <a:spcPts val="600"/>
              </a:spcBef>
            </a:pPr>
            <a:r>
              <a:rPr lang="fr-FR" b="1" dirty="0">
                <a:latin typeface="Calibri" pitchFamily="34" charset="0"/>
                <a:cs typeface="Calibri" pitchFamily="34" charset="0"/>
              </a:rPr>
              <a:t>Durée : 5 h 30 m</a:t>
            </a:r>
            <a:endParaRPr lang="fr-CA" b="1" dirty="0">
              <a:latin typeface="Calibri" pitchFamily="34" charset="0"/>
              <a:cs typeface="Calibri" pitchFamily="34" charset="0"/>
            </a:endParaRPr>
          </a:p>
        </p:txBody>
      </p:sp>
      <p:pic>
        <p:nvPicPr>
          <p:cNvPr id="6" name="Image 5">
            <a:extLst>
              <a:ext uri="{FF2B5EF4-FFF2-40B4-BE49-F238E27FC236}">
                <a16:creationId xmlns="" xmlns:a16="http://schemas.microsoft.com/office/drawing/2014/main" id="{AB177304-6931-4F76-A8B0-47A66EB4F5B1}"/>
              </a:ext>
            </a:extLst>
          </p:cNvPr>
          <p:cNvPicPr>
            <a:picLocks noChangeAspect="1"/>
          </p:cNvPicPr>
          <p:nvPr>
            <p:custDataLst>
              <p:tags r:id="rId4"/>
            </p:custDataLst>
          </p:nvPr>
        </p:nvPicPr>
        <p:blipFill>
          <a:blip r:embed="rId10"/>
          <a:stretch>
            <a:fillRect/>
          </a:stretch>
        </p:blipFill>
        <p:spPr>
          <a:xfrm>
            <a:off x="273979" y="1763088"/>
            <a:ext cx="6374943" cy="1703771"/>
          </a:xfrm>
          <a:prstGeom prst="rect">
            <a:avLst/>
          </a:prstGeom>
        </p:spPr>
      </p:pic>
      <p:pic>
        <p:nvPicPr>
          <p:cNvPr id="7" name="Image 6">
            <a:extLst>
              <a:ext uri="{FF2B5EF4-FFF2-40B4-BE49-F238E27FC236}">
                <a16:creationId xmlns="" xmlns:a16="http://schemas.microsoft.com/office/drawing/2014/main" id="{20ADBC49-6806-4B25-8732-61E1489AF585}"/>
              </a:ext>
            </a:extLst>
          </p:cNvPr>
          <p:cNvPicPr>
            <a:picLocks noChangeAspect="1"/>
          </p:cNvPicPr>
          <p:nvPr>
            <p:custDataLst>
              <p:tags r:id="rId5"/>
            </p:custDataLst>
          </p:nvPr>
        </p:nvPicPr>
        <p:blipFill>
          <a:blip r:embed="rId11"/>
          <a:stretch>
            <a:fillRect/>
          </a:stretch>
        </p:blipFill>
        <p:spPr>
          <a:xfrm>
            <a:off x="329903" y="3608444"/>
            <a:ext cx="6263095" cy="1787828"/>
          </a:xfrm>
          <a:prstGeom prst="rect">
            <a:avLst/>
          </a:prstGeom>
        </p:spPr>
      </p:pic>
      <p:sp>
        <p:nvSpPr>
          <p:cNvPr id="8" name="ZoneTexte 7">
            <a:extLst>
              <a:ext uri="{FF2B5EF4-FFF2-40B4-BE49-F238E27FC236}">
                <a16:creationId xmlns="" xmlns:a16="http://schemas.microsoft.com/office/drawing/2014/main" id="{00D092F6-F862-46C2-A12A-CB4B2A1B7D72}"/>
              </a:ext>
            </a:extLst>
          </p:cNvPr>
          <p:cNvSpPr txBox="1"/>
          <p:nvPr/>
        </p:nvSpPr>
        <p:spPr>
          <a:xfrm>
            <a:off x="3825240" y="0"/>
            <a:ext cx="3032760" cy="830997"/>
          </a:xfrm>
          <a:prstGeom prst="rect">
            <a:avLst/>
          </a:prstGeom>
          <a:solidFill>
            <a:srgbClr val="FFFF00"/>
          </a:solidFill>
          <a:ln w="38100">
            <a:noFill/>
            <a:prstDash val="sysDash"/>
          </a:ln>
        </p:spPr>
        <p:txBody>
          <a:bodyPr wrap="square" rtlCol="0">
            <a:spAutoFit/>
          </a:bodyPr>
          <a:lstStyle/>
          <a:p>
            <a:pPr algn="ctr"/>
            <a:r>
              <a:rPr lang="fr-CA" sz="2400" b="1" dirty="0">
                <a:latin typeface="+mj-lt"/>
              </a:rPr>
              <a:t>VERSION </a:t>
            </a:r>
          </a:p>
          <a:p>
            <a:pPr algn="ctr"/>
            <a:r>
              <a:rPr lang="fr-CA" sz="2400" b="1" dirty="0">
                <a:latin typeface="+mj-lt"/>
              </a:rPr>
              <a:t>VIDÉOS INTERACTIVES</a:t>
            </a:r>
          </a:p>
        </p:txBody>
      </p:sp>
      <p:pic>
        <p:nvPicPr>
          <p:cNvPr id="4" name="Image 3">
            <a:extLst>
              <a:ext uri="{FF2B5EF4-FFF2-40B4-BE49-F238E27FC236}">
                <a16:creationId xmlns="" xmlns:a16="http://schemas.microsoft.com/office/drawing/2014/main" id="{2B0A1202-6C0F-0C50-5395-D578CA61C6A2}"/>
              </a:ext>
            </a:extLst>
          </p:cNvPr>
          <p:cNvPicPr>
            <a:picLocks noChangeAspect="1"/>
          </p:cNvPicPr>
          <p:nvPr/>
        </p:nvPicPr>
        <p:blipFill>
          <a:blip r:embed="rId12"/>
          <a:stretch>
            <a:fillRect/>
          </a:stretch>
        </p:blipFill>
        <p:spPr>
          <a:xfrm>
            <a:off x="0" y="0"/>
            <a:ext cx="6858000" cy="9144000"/>
          </a:xfrm>
          <a:prstGeom prst="rect">
            <a:avLst/>
          </a:prstGeom>
        </p:spPr>
      </p:pic>
    </p:spTree>
    <p:extLst>
      <p:ext uri="{BB962C8B-B14F-4D97-AF65-F5344CB8AC3E}">
        <p14:creationId xmlns="" xmlns:p14="http://schemas.microsoft.com/office/powerpoint/2010/main" val="5377209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custDataLst>
              <p:tags r:id="rId1"/>
            </p:custDataLst>
          </p:nvPr>
        </p:nvSpPr>
        <p:spPr>
          <a:xfrm>
            <a:off x="3719" y="3547"/>
            <a:ext cx="4296695" cy="1224000"/>
          </a:xfrm>
          <a:prstGeom prst="rect">
            <a:avLst/>
          </a:prstGeom>
          <a:solidFill>
            <a:schemeClr val="bg1"/>
          </a:solidFill>
        </p:spPr>
        <p:txBody>
          <a:bodyPr vert="horz" lIns="91440" tIns="45720" rIns="91440" bIns="45720" rtlCol="0" anchor="t">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a:latin typeface="Calibri" pitchFamily="34" charset="0"/>
                <a:cs typeface="Calibri" pitchFamily="34" charset="0"/>
              </a:rPr>
              <a:t>Réalisation</a:t>
            </a:r>
          </a:p>
          <a:p>
            <a:pPr algn="l"/>
            <a:r>
              <a:rPr lang="fr-CA" sz="2400" dirty="0">
                <a:latin typeface="Calibri" pitchFamily="34" charset="0"/>
                <a:cs typeface="Calibri" pitchFamily="34" charset="0"/>
              </a:rPr>
              <a:t>7. Analyse et objectivation </a:t>
            </a:r>
            <a:r>
              <a:rPr lang="fr-CA" sz="1800" dirty="0">
                <a:latin typeface="Calibri" pitchFamily="34" charset="0"/>
                <a:cs typeface="Calibri" pitchFamily="34" charset="0"/>
              </a:rPr>
              <a:t>(suite)</a:t>
            </a:r>
          </a:p>
          <a:p>
            <a:pPr algn="l"/>
            <a:endParaRPr lang="fr-CA" sz="1800" dirty="0">
              <a:latin typeface="Calibri" pitchFamily="34" charset="0"/>
              <a:cs typeface="Calibri" pitchFamily="34" charset="0"/>
            </a:endParaRPr>
          </a:p>
        </p:txBody>
      </p:sp>
      <p:sp>
        <p:nvSpPr>
          <p:cNvPr id="5" name="Content Placeholder 4"/>
          <p:cNvSpPr>
            <a:spLocks noGrp="1"/>
          </p:cNvSpPr>
          <p:nvPr>
            <p:ph sz="half" idx="1"/>
            <p:custDataLst>
              <p:tags r:id="rId2"/>
            </p:custDataLst>
          </p:nvPr>
        </p:nvSpPr>
        <p:spPr>
          <a:xfrm>
            <a:off x="57151" y="1266115"/>
            <a:ext cx="6743699" cy="7807400"/>
          </a:xfrm>
          <a:ln>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a:noAutofit/>
          </a:bodyPr>
          <a:lstStyle/>
          <a:p>
            <a:pPr marL="0" indent="0" algn="just">
              <a:spcBef>
                <a:spcPts val="600"/>
              </a:spcBef>
              <a:buNone/>
            </a:pPr>
            <a:r>
              <a:rPr lang="fr-CA" sz="1400" b="1" i="0" dirty="0">
                <a:solidFill>
                  <a:prstClr val="black"/>
                </a:solidFill>
                <a:latin typeface="Calibri" pitchFamily="34" charset="0"/>
              </a:rPr>
              <a:t>Retour sur la conclusion</a:t>
            </a:r>
          </a:p>
          <a:p>
            <a:pPr marL="0" indent="0" algn="just">
              <a:spcBef>
                <a:spcPts val="600"/>
              </a:spcBef>
              <a:buNone/>
            </a:pPr>
            <a:r>
              <a:rPr lang="fr-FR" sz="1200" i="0" dirty="0">
                <a:latin typeface="Calibri" pitchFamily="34" charset="0"/>
                <a:cs typeface="Calibri" pitchFamily="34" charset="0"/>
              </a:rPr>
              <a:t>Discussion avec les élèves :</a:t>
            </a:r>
            <a:r>
              <a:rPr lang="fr-FR" sz="1200" b="1" i="0" dirty="0">
                <a:latin typeface="Calibri" pitchFamily="34" charset="0"/>
                <a:cs typeface="Calibri" pitchFamily="34" charset="0"/>
              </a:rPr>
              <a:t> </a:t>
            </a:r>
            <a:r>
              <a:rPr lang="fr-FR" sz="1200" b="1" dirty="0">
                <a:latin typeface="Calibri" pitchFamily="34" charset="0"/>
                <a:cs typeface="Calibri" pitchFamily="34" charset="0"/>
              </a:rPr>
              <a:t>« Est-ce que les résultats sont en accord avec ce que nous avions vu au sujet de la croissance des humains ? »</a:t>
            </a:r>
          </a:p>
          <a:p>
            <a:pPr marL="0" indent="0" algn="just">
              <a:spcBef>
                <a:spcPts val="600"/>
              </a:spcBef>
              <a:buNone/>
            </a:pPr>
            <a:endParaRPr lang="fr-CA" sz="1200" i="0" dirty="0">
              <a:solidFill>
                <a:prstClr val="black"/>
              </a:solidFill>
              <a:latin typeface="Calibri" pitchFamily="34" charset="0"/>
            </a:endParaRPr>
          </a:p>
          <a:p>
            <a:pPr marL="0" indent="0" algn="just">
              <a:spcBef>
                <a:spcPts val="600"/>
              </a:spcBef>
              <a:buNone/>
            </a:pPr>
            <a:endParaRPr lang="fr-CA" sz="1200" i="0" dirty="0">
              <a:solidFill>
                <a:prstClr val="black"/>
              </a:solidFill>
              <a:latin typeface="Calibri" pitchFamily="34" charset="0"/>
            </a:endParaRPr>
          </a:p>
          <a:p>
            <a:pPr marL="0" indent="0" algn="just">
              <a:spcBef>
                <a:spcPts val="600"/>
              </a:spcBef>
              <a:buNone/>
            </a:pPr>
            <a:endParaRPr lang="fr-CA" sz="1200" i="0" dirty="0">
              <a:solidFill>
                <a:prstClr val="black"/>
              </a:solidFill>
              <a:latin typeface="Calibri" pitchFamily="34" charset="0"/>
            </a:endParaRPr>
          </a:p>
          <a:p>
            <a:pPr marL="0" indent="0" algn="just">
              <a:spcBef>
                <a:spcPts val="600"/>
              </a:spcBef>
              <a:buNone/>
            </a:pPr>
            <a:endParaRPr lang="fr-CA" sz="1200" i="0" dirty="0">
              <a:solidFill>
                <a:prstClr val="black"/>
              </a:solidFill>
              <a:latin typeface="Calibri" pitchFamily="34" charset="0"/>
            </a:endParaRPr>
          </a:p>
          <a:p>
            <a:pPr marL="0" indent="0" algn="just">
              <a:spcBef>
                <a:spcPts val="600"/>
              </a:spcBef>
              <a:buNone/>
            </a:pPr>
            <a:endParaRPr lang="fr-CA" sz="1200" i="0" dirty="0">
              <a:solidFill>
                <a:prstClr val="black"/>
              </a:solidFill>
              <a:latin typeface="Calibri" pitchFamily="34" charset="0"/>
            </a:endParaRPr>
          </a:p>
          <a:p>
            <a:pPr marL="0" indent="0" algn="just">
              <a:spcBef>
                <a:spcPts val="600"/>
              </a:spcBef>
              <a:buNone/>
            </a:pPr>
            <a:endParaRPr lang="fr-CA" sz="1200" i="0" dirty="0">
              <a:solidFill>
                <a:prstClr val="black"/>
              </a:solidFill>
              <a:latin typeface="Calibri" pitchFamily="34" charset="0"/>
            </a:endParaRPr>
          </a:p>
          <a:p>
            <a:pPr marL="0" indent="0" algn="just">
              <a:spcBef>
                <a:spcPts val="600"/>
              </a:spcBef>
              <a:buNone/>
            </a:pPr>
            <a:endParaRPr lang="fr-CA" sz="1200" i="0" dirty="0">
              <a:solidFill>
                <a:prstClr val="black"/>
              </a:solidFill>
              <a:latin typeface="Calibri" pitchFamily="34" charset="0"/>
            </a:endParaRPr>
          </a:p>
          <a:p>
            <a:pPr marL="0" indent="0" algn="just">
              <a:spcBef>
                <a:spcPts val="600"/>
              </a:spcBef>
              <a:buNone/>
            </a:pPr>
            <a:endParaRPr lang="fr-CA" sz="1200" i="0" dirty="0">
              <a:solidFill>
                <a:prstClr val="black"/>
              </a:solidFill>
              <a:latin typeface="Calibri" pitchFamily="34" charset="0"/>
            </a:endParaRPr>
          </a:p>
          <a:p>
            <a:pPr marL="0" indent="0" algn="just">
              <a:spcBef>
                <a:spcPts val="600"/>
              </a:spcBef>
              <a:buNone/>
            </a:pPr>
            <a:endParaRPr lang="fr-FR" sz="1200" i="0" dirty="0">
              <a:solidFill>
                <a:prstClr val="black"/>
              </a:solidFill>
              <a:latin typeface="Calibri" pitchFamily="34" charset="0"/>
            </a:endParaRPr>
          </a:p>
          <a:p>
            <a:pPr fontAlgn="base">
              <a:lnSpc>
                <a:spcPct val="120000"/>
              </a:lnSpc>
              <a:spcBef>
                <a:spcPts val="600"/>
              </a:spcBef>
              <a:buNone/>
            </a:pPr>
            <a:r>
              <a:rPr lang="fr-CA" dirty="0">
                <a:solidFill>
                  <a:prstClr val="black"/>
                </a:solidFill>
                <a:latin typeface="Calibri" pitchFamily="34" charset="0"/>
              </a:rPr>
              <a:t>Diagramme à ligne brisée</a:t>
            </a:r>
            <a:r>
              <a:rPr lang="fr-FR" dirty="0">
                <a:solidFill>
                  <a:prstClr val="black"/>
                </a:solidFill>
                <a:latin typeface="Calibri" pitchFamily="34" charset="0"/>
              </a:rPr>
              <a:t> </a:t>
            </a:r>
            <a:endParaRPr lang="fr-CA" dirty="0">
              <a:solidFill>
                <a:prstClr val="black"/>
              </a:solidFill>
              <a:latin typeface="Calibri" pitchFamily="34" charset="0"/>
            </a:endParaRPr>
          </a:p>
          <a:p>
            <a:pPr marL="0" indent="0" algn="just">
              <a:spcBef>
                <a:spcPts val="600"/>
              </a:spcBef>
              <a:buNone/>
            </a:pPr>
            <a:r>
              <a:rPr lang="fr-FR" sz="1200" i="0" dirty="0">
                <a:latin typeface="Calibri" pitchFamily="34" charset="0"/>
                <a:cs typeface="Calibri" pitchFamily="34" charset="0"/>
              </a:rPr>
              <a:t>Distribuer et faire remplir la </a:t>
            </a:r>
            <a:r>
              <a:rPr lang="fr-FR" sz="1200" b="1" i="0" dirty="0">
                <a:latin typeface="Calibri" pitchFamily="34" charset="0"/>
                <a:cs typeface="Calibri" pitchFamily="34" charset="0"/>
              </a:rPr>
              <a:t>fiche d’activité E </a:t>
            </a:r>
            <a:r>
              <a:rPr lang="fr-FR" sz="1200" i="0" dirty="0">
                <a:latin typeface="Calibri" pitchFamily="34" charset="0"/>
                <a:cs typeface="Calibri" pitchFamily="34" charset="0"/>
              </a:rPr>
              <a:t>(travail individuel). Les points à surveiller sont : </a:t>
            </a:r>
          </a:p>
          <a:p>
            <a:pPr marL="631825" lvl="1" indent="-180975" algn="just">
              <a:buFont typeface="Arial" pitchFamily="34" charset="0"/>
              <a:buChar char="•"/>
            </a:pPr>
            <a:r>
              <a:rPr lang="fr-FR" sz="1200" i="0" dirty="0">
                <a:latin typeface="Calibri" pitchFamily="34" charset="0"/>
                <a:cs typeface="Calibri" pitchFamily="34" charset="0"/>
              </a:rPr>
              <a:t>L'</a:t>
            </a:r>
            <a:r>
              <a:rPr lang="fr-FR" sz="1200" b="1" i="0" dirty="0">
                <a:latin typeface="Calibri" pitchFamily="34" charset="0"/>
                <a:cs typeface="Calibri" pitchFamily="34" charset="0"/>
              </a:rPr>
              <a:t>axe des x </a:t>
            </a:r>
            <a:r>
              <a:rPr lang="fr-FR" sz="1200" i="0" dirty="0">
                <a:latin typeface="Calibri" pitchFamily="34" charset="0"/>
                <a:cs typeface="Calibri" pitchFamily="34" charset="0"/>
              </a:rPr>
              <a:t>correspond aux mois ou aux numéros des séances</a:t>
            </a:r>
            <a:endParaRPr lang="fr-CA" sz="1200" i="0" dirty="0">
              <a:latin typeface="Calibri" pitchFamily="34" charset="0"/>
              <a:cs typeface="Calibri" pitchFamily="34" charset="0"/>
            </a:endParaRPr>
          </a:p>
          <a:p>
            <a:pPr marL="631825" lvl="1" indent="-180975" algn="just">
              <a:buFont typeface="Arial" pitchFamily="34" charset="0"/>
              <a:buChar char="•"/>
            </a:pPr>
            <a:r>
              <a:rPr lang="fr-FR" sz="1200" i="0" dirty="0">
                <a:latin typeface="Calibri" pitchFamily="34" charset="0"/>
                <a:cs typeface="Calibri" pitchFamily="34" charset="0"/>
              </a:rPr>
              <a:t>L'</a:t>
            </a:r>
            <a:r>
              <a:rPr lang="fr-FR" sz="1200" b="1" i="0" dirty="0">
                <a:latin typeface="Calibri" pitchFamily="34" charset="0"/>
                <a:cs typeface="Calibri" pitchFamily="34" charset="0"/>
              </a:rPr>
              <a:t>axe des y</a:t>
            </a:r>
            <a:r>
              <a:rPr lang="fr-FR" sz="1200" i="0" dirty="0">
                <a:latin typeface="Calibri" pitchFamily="34" charset="0"/>
                <a:cs typeface="Calibri" pitchFamily="34" charset="0"/>
              </a:rPr>
              <a:t> correspond à la taille en mètres ou en centimètres. La graduation sur l'axe ne commence pas à 0, mais plutôt à une valeur un peu inférieure à la première valeur mesurée. Une coupure d’axe est nécessaire.</a:t>
            </a:r>
            <a:endParaRPr lang="fr-CA" sz="1200" i="0" dirty="0">
              <a:latin typeface="Calibri" pitchFamily="34" charset="0"/>
              <a:cs typeface="Calibri" pitchFamily="34" charset="0"/>
            </a:endParaRPr>
          </a:p>
          <a:p>
            <a:pPr marL="631825" lvl="1" indent="-180975" algn="just">
              <a:buFont typeface="Arial" pitchFamily="34" charset="0"/>
              <a:buChar char="•"/>
            </a:pPr>
            <a:r>
              <a:rPr lang="fr-FR" sz="1200" b="1" i="0" dirty="0">
                <a:latin typeface="Calibri" pitchFamily="34" charset="0"/>
                <a:cs typeface="Calibri" pitchFamily="34" charset="0"/>
              </a:rPr>
              <a:t>Les valeurs saisies ne sont pas décroissantes.</a:t>
            </a:r>
            <a:r>
              <a:rPr lang="fr-FR" sz="1200" i="0" dirty="0">
                <a:latin typeface="Calibri" pitchFamily="34" charset="0"/>
                <a:cs typeface="Calibri" pitchFamily="34" charset="0"/>
              </a:rPr>
              <a:t> Ainsi, les segments sont soit horizontaux, soit diagonaux en montant. </a:t>
            </a:r>
            <a:endParaRPr lang="fr-CA" sz="1200" i="0" dirty="0">
              <a:latin typeface="Calibri" pitchFamily="34" charset="0"/>
              <a:cs typeface="Calibri" pitchFamily="34" charset="0"/>
            </a:endParaRPr>
          </a:p>
          <a:p>
            <a:pPr marL="631825" lvl="1" indent="-180975" algn="just">
              <a:buFont typeface="Arial" pitchFamily="34" charset="0"/>
              <a:buChar char="•"/>
            </a:pPr>
            <a:r>
              <a:rPr lang="fr-FR" sz="1200" b="1" i="0" dirty="0">
                <a:latin typeface="Calibri" pitchFamily="34" charset="0"/>
                <a:cs typeface="Calibri" pitchFamily="34" charset="0"/>
              </a:rPr>
              <a:t>Les points sont reliés entre eux </a:t>
            </a:r>
            <a:r>
              <a:rPr lang="fr-FR" sz="1200" i="0" dirty="0">
                <a:latin typeface="Calibri" pitchFamily="34" charset="0"/>
                <a:cs typeface="Calibri" pitchFamily="34" charset="0"/>
              </a:rPr>
              <a:t>par des segments de droite qui passent par les points.</a:t>
            </a:r>
            <a:endParaRPr lang="fr-CA" sz="1200" i="0" dirty="0">
              <a:latin typeface="Calibri" pitchFamily="34" charset="0"/>
              <a:cs typeface="Calibri" pitchFamily="34" charset="0"/>
            </a:endParaRPr>
          </a:p>
          <a:p>
            <a:pPr marL="631825" lvl="1" indent="-180975" algn="just">
              <a:buFont typeface="Arial" pitchFamily="34" charset="0"/>
              <a:buChar char="•"/>
            </a:pPr>
            <a:r>
              <a:rPr lang="fr-FR" sz="1200" i="0" dirty="0">
                <a:latin typeface="Calibri" pitchFamily="34" charset="0"/>
                <a:cs typeface="Calibri" pitchFamily="34" charset="0"/>
              </a:rPr>
              <a:t>Les </a:t>
            </a:r>
            <a:r>
              <a:rPr lang="fr-FR" sz="1200" b="1" i="0" dirty="0">
                <a:latin typeface="Calibri" pitchFamily="34" charset="0"/>
                <a:cs typeface="Calibri" pitchFamily="34" charset="0"/>
              </a:rPr>
              <a:t>axes </a:t>
            </a:r>
            <a:r>
              <a:rPr lang="fr-FR" sz="1200" i="0" dirty="0">
                <a:latin typeface="Calibri" pitchFamily="34" charset="0"/>
                <a:cs typeface="Calibri" pitchFamily="34" charset="0"/>
              </a:rPr>
              <a:t>et les </a:t>
            </a:r>
            <a:r>
              <a:rPr lang="fr-FR" sz="1200" b="1" i="0" dirty="0">
                <a:latin typeface="Calibri" pitchFamily="34" charset="0"/>
                <a:cs typeface="Calibri" pitchFamily="34" charset="0"/>
              </a:rPr>
              <a:t>graduations </a:t>
            </a:r>
            <a:r>
              <a:rPr lang="fr-FR" sz="1200" i="0" dirty="0">
                <a:latin typeface="Calibri" pitchFamily="34" charset="0"/>
                <a:cs typeface="Calibri" pitchFamily="34" charset="0"/>
              </a:rPr>
              <a:t>sont identifiés et le diagramme a un titre.</a:t>
            </a:r>
            <a:endParaRPr lang="fr-FR" sz="1200" dirty="0">
              <a:latin typeface="Calibri" pitchFamily="34" charset="0"/>
              <a:cs typeface="Calibri" pitchFamily="34" charset="0"/>
            </a:endParaRPr>
          </a:p>
          <a:p>
            <a:pPr marL="631825" lvl="1" indent="-180975" algn="just">
              <a:buFont typeface="Arial" pitchFamily="34" charset="0"/>
              <a:buChar char="•"/>
            </a:pPr>
            <a:endParaRPr lang="fr-CA" sz="1200" dirty="0">
              <a:latin typeface="Calibri" pitchFamily="34" charset="0"/>
              <a:cs typeface="Calibri" pitchFamily="34" charset="0"/>
            </a:endParaRPr>
          </a:p>
          <a:p>
            <a:pPr marL="0" lvl="1" indent="0" algn="just">
              <a:buNone/>
            </a:pPr>
            <a:r>
              <a:rPr lang="fr-CA" sz="2400" i="1" dirty="0">
                <a:latin typeface="Calibri" pitchFamily="34" charset="0"/>
                <a:cs typeface="Calibri" pitchFamily="34" charset="0"/>
              </a:rPr>
              <a:t>Objectivation</a:t>
            </a:r>
          </a:p>
          <a:p>
            <a:pPr marL="228600" lvl="1" indent="-228600" algn="just">
              <a:buFont typeface="+mj-lt"/>
              <a:buAutoNum type="arabicPeriod"/>
            </a:pPr>
            <a:r>
              <a:rPr lang="fr-FR" sz="1200" dirty="0">
                <a:latin typeface="Calibri" pitchFamily="34" charset="0"/>
                <a:cs typeface="Calibri" pitchFamily="34" charset="0"/>
              </a:rPr>
              <a:t>Demander aux élèves de récapituler tout ce qui a été accompli en termes de mathématiques (1- mesures, 2- calcul de moyennes, 3- représentation graphique).</a:t>
            </a:r>
          </a:p>
          <a:p>
            <a:pPr marL="228600" lvl="1" indent="-228600" algn="just">
              <a:buFont typeface="+mj-lt"/>
              <a:buAutoNum type="arabicPeriod"/>
            </a:pPr>
            <a:r>
              <a:rPr lang="fr-FR" sz="1200" dirty="0">
                <a:latin typeface="Calibri" pitchFamily="34" charset="0"/>
                <a:cs typeface="Calibri" pitchFamily="34" charset="0"/>
              </a:rPr>
              <a:t>Demander aux élèves d’identifier le domaine scientifique dans lequel ces math ont été appliquées (Univers vivant </a:t>
            </a:r>
            <a:r>
              <a:rPr lang="fr-FR" sz="1200">
                <a:latin typeface="Calibri" pitchFamily="34" charset="0"/>
                <a:cs typeface="Calibri" pitchFamily="34" charset="0"/>
              </a:rPr>
              <a:t>- Biologie </a:t>
            </a:r>
            <a:r>
              <a:rPr lang="fr-FR" sz="1200" dirty="0">
                <a:latin typeface="Calibri" pitchFamily="34" charset="0"/>
                <a:cs typeface="Calibri" pitchFamily="34" charset="0"/>
              </a:rPr>
              <a:t>- Croissance humaine).</a:t>
            </a:r>
          </a:p>
          <a:p>
            <a:pPr marL="0" lvl="1" indent="0" algn="ctr">
              <a:buNone/>
            </a:pPr>
            <a:r>
              <a:rPr lang="fr-CA" sz="1200" b="1" i="1" dirty="0">
                <a:latin typeface="Calibri" pitchFamily="34" charset="0"/>
                <a:cs typeface="Calibri" pitchFamily="34" charset="0"/>
              </a:rPr>
              <a:t>« Êtes-vous surpris de constater que des mathématiques peuvent être utilisées pour étudier le monde du vivant ? Quels autres types de math peuvent être utilisés en biologie ? » </a:t>
            </a:r>
            <a:r>
              <a:rPr lang="fr-CA" sz="1200" dirty="0">
                <a:latin typeface="Calibri" pitchFamily="34" charset="0"/>
                <a:cs typeface="Calibri" pitchFamily="34" charset="0"/>
              </a:rPr>
              <a:t>(p. ex. les statistiques)</a:t>
            </a:r>
          </a:p>
          <a:p>
            <a:pPr marL="0" lvl="1" indent="0" algn="just">
              <a:buNone/>
            </a:pPr>
            <a:endParaRPr lang="fr-CA" sz="2400" i="1" dirty="0">
              <a:latin typeface="Calibri" pitchFamily="34" charset="0"/>
              <a:cs typeface="Calibri" pitchFamily="34" charset="0"/>
            </a:endParaRPr>
          </a:p>
        </p:txBody>
      </p:sp>
      <p:sp>
        <p:nvSpPr>
          <p:cNvPr id="16" name="Espace réservé du numéro de diapositive 1"/>
          <p:cNvSpPr>
            <a:spLocks noGrp="1"/>
          </p:cNvSpPr>
          <p:nvPr>
            <p:ph type="sldNum" sz="quarter" idx="12"/>
            <p:custDataLst>
              <p:tags r:id="rId3"/>
            </p:custDataLst>
          </p:nvPr>
        </p:nvSpPr>
        <p:spPr>
          <a:xfrm>
            <a:off x="5642388" y="8008203"/>
            <a:ext cx="1215612" cy="1135797"/>
          </a:xfrm>
        </p:spPr>
        <p:txBody>
          <a:bodyPr/>
          <a:lstStyle/>
          <a:p>
            <a:fld id="{027FB875-5C85-AB42-9DC5-178568A424B8}" type="slidenum">
              <a:rPr lang="en-US" smtClean="0"/>
              <a:pPr/>
              <a:t>10</a:t>
            </a:fld>
            <a:endParaRPr lang="en-US" dirty="0"/>
          </a:p>
        </p:txBody>
      </p:sp>
      <p:sp>
        <p:nvSpPr>
          <p:cNvPr id="8" name="Rectangle 7"/>
          <p:cNvSpPr/>
          <p:nvPr>
            <p:custDataLst>
              <p:tags r:id="rId4"/>
            </p:custDataLst>
          </p:nvPr>
        </p:nvSpPr>
        <p:spPr>
          <a:xfrm>
            <a:off x="116206" y="2125980"/>
            <a:ext cx="6625588" cy="2000548"/>
          </a:xfrm>
          <a:prstGeom prst="rect">
            <a:avLst/>
          </a:prstGeom>
          <a:solidFill>
            <a:srgbClr val="C0F7F6"/>
          </a:solidFill>
          <a:ln w="12700">
            <a:solidFill>
              <a:schemeClr val="accent3"/>
            </a:solidFill>
          </a:ln>
        </p:spPr>
        <p:txBody>
          <a:bodyPr wrap="square">
            <a:spAutoFit/>
          </a:bodyPr>
          <a:lstStyle/>
          <a:p>
            <a:pPr algn="ctr">
              <a:spcBef>
                <a:spcPts val="600"/>
              </a:spcBef>
              <a:defRPr/>
            </a:pPr>
            <a:r>
              <a:rPr lang="fr-CA" sz="1300" b="1" dirty="0">
                <a:latin typeface="Calibri" pitchFamily="34" charset="0"/>
                <a:cs typeface="Calibri" pitchFamily="34" charset="0"/>
              </a:rPr>
              <a:t>Attention ! Les facteurs de croissance devraient être mentionnés à titre indicatif seulement ! </a:t>
            </a:r>
          </a:p>
          <a:p>
            <a:pPr algn="just">
              <a:spcBef>
                <a:spcPts val="600"/>
              </a:spcBef>
              <a:defRPr/>
            </a:pPr>
            <a:r>
              <a:rPr lang="fr-CA" sz="1200" dirty="0">
                <a:latin typeface="Calibri" pitchFamily="34" charset="0"/>
                <a:cs typeface="Calibri" pitchFamily="34" charset="0"/>
              </a:rPr>
              <a:t>Chaque individu est différent et il ne faut surtout pas stigmatiser les jeunes qui ne grandissent pas durant l'année. C’est correct de ne pas grandir; la croissance sera peut-être simplement reportée à plus tard.</a:t>
            </a:r>
          </a:p>
          <a:p>
            <a:pPr algn="just">
              <a:spcBef>
                <a:spcPts val="600"/>
              </a:spcBef>
              <a:defRPr/>
            </a:pPr>
            <a:r>
              <a:rPr lang="fr-CA" sz="1200" dirty="0">
                <a:latin typeface="Calibri" pitchFamily="34" charset="0"/>
                <a:cs typeface="Calibri" pitchFamily="34" charset="0"/>
              </a:rPr>
              <a:t>D’ailleurs, c’est pour cette raison que l’activité porte sur la </a:t>
            </a:r>
            <a:r>
              <a:rPr lang="fr-CA" sz="1200" i="1" dirty="0">
                <a:latin typeface="Calibri" pitchFamily="34" charset="0"/>
                <a:cs typeface="Calibri" pitchFamily="34" charset="0"/>
              </a:rPr>
              <a:t>moyenne</a:t>
            </a:r>
            <a:r>
              <a:rPr lang="fr-CA" sz="1200" dirty="0">
                <a:latin typeface="Calibri" pitchFamily="34" charset="0"/>
                <a:cs typeface="Calibri" pitchFamily="34" charset="0"/>
              </a:rPr>
              <a:t> des équipes. Dans la discussion au sujet des résultats, il faut insister sur la dynamique de groupe. Couper court si des individus sont mal à l’aise.</a:t>
            </a:r>
          </a:p>
          <a:p>
            <a:pPr algn="just">
              <a:spcBef>
                <a:spcPts val="600"/>
              </a:spcBef>
              <a:defRPr/>
            </a:pPr>
            <a:r>
              <a:rPr lang="fr-CA" sz="1200" dirty="0">
                <a:latin typeface="Calibri" pitchFamily="34" charset="0"/>
                <a:cs typeface="Calibri" pitchFamily="34" charset="0"/>
              </a:rPr>
              <a:t>Dans l’activité suivante (courbe de croissance), les mesures individuelles sont utilisées, mais le contenu de cette fiche ne sera </a:t>
            </a:r>
            <a:r>
              <a:rPr lang="fr-CA" sz="1200" b="1" dirty="0">
                <a:latin typeface="Calibri" pitchFamily="34" charset="0"/>
                <a:cs typeface="Calibri" pitchFamily="34" charset="0"/>
              </a:rPr>
              <a:t>pas</a:t>
            </a:r>
            <a:r>
              <a:rPr lang="fr-CA" sz="1200" dirty="0">
                <a:latin typeface="Calibri" pitchFamily="34" charset="0"/>
                <a:cs typeface="Calibri" pitchFamily="34" charset="0"/>
              </a:rPr>
              <a:t> partagé. Malgré cela, il faudra encore être sensible aux attitudes des élèves.</a:t>
            </a:r>
          </a:p>
        </p:txBody>
      </p:sp>
      <p:pic>
        <p:nvPicPr>
          <p:cNvPr id="9" name="Image 8" descr="Une image contenant texte, périphérique&#10;&#10;Description générée automatiquement">
            <a:extLst>
              <a:ext uri="{FF2B5EF4-FFF2-40B4-BE49-F238E27FC236}">
                <a16:creationId xmlns="" xmlns:a16="http://schemas.microsoft.com/office/drawing/2014/main" id="{F2DCE084-7326-A8B6-A33F-630AD78DB2C6}"/>
              </a:ext>
            </a:extLst>
          </p:cNvPr>
          <p:cNvPicPr>
            <a:picLocks noChangeAspect="1"/>
          </p:cNvPicPr>
          <p:nvPr/>
        </p:nvPicPr>
        <p:blipFill>
          <a:blip r:embed="rId6"/>
          <a:stretch>
            <a:fillRect/>
          </a:stretch>
        </p:blipFill>
        <p:spPr>
          <a:xfrm>
            <a:off x="4307095" y="-517364"/>
            <a:ext cx="2412000" cy="2412000"/>
          </a:xfrm>
          <a:prstGeom prst="rect">
            <a:avLst/>
          </a:prstGeom>
        </p:spPr>
      </p:pic>
    </p:spTree>
    <p:extLst>
      <p:ext uri="{BB962C8B-B14F-4D97-AF65-F5344CB8AC3E}">
        <p14:creationId xmlns="" xmlns:p14="http://schemas.microsoft.com/office/powerpoint/2010/main" val="22634362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custDataLst>
              <p:tags r:id="rId1"/>
            </p:custDataLst>
          </p:nvPr>
        </p:nvSpPr>
        <p:spPr>
          <a:xfrm>
            <a:off x="1765935" y="1266115"/>
            <a:ext cx="5038725" cy="6742088"/>
          </a:xfrm>
          <a:ln>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a:noAutofit/>
          </a:bodyPr>
          <a:lstStyle/>
          <a:p>
            <a:pPr marL="0" indent="0" algn="just">
              <a:spcBef>
                <a:spcPts val="600"/>
              </a:spcBef>
              <a:buNone/>
            </a:pPr>
            <a:endParaRPr lang="fr-CA" sz="200" i="1" dirty="0">
              <a:solidFill>
                <a:schemeClr val="tx1"/>
              </a:solidFill>
              <a:latin typeface="Calibri" pitchFamily="34" charset="0"/>
              <a:cs typeface="Calibri" pitchFamily="34" charset="0"/>
            </a:endParaRPr>
          </a:p>
          <a:p>
            <a:pPr marL="0" indent="0" algn="just">
              <a:spcBef>
                <a:spcPts val="600"/>
              </a:spcBef>
              <a:buNone/>
            </a:pPr>
            <a:r>
              <a:rPr lang="fr-CA" sz="2400" dirty="0">
                <a:solidFill>
                  <a:schemeClr val="tx1"/>
                </a:solidFill>
                <a:latin typeface="Calibri" pitchFamily="34" charset="0"/>
                <a:cs typeface="Calibri" pitchFamily="34" charset="0"/>
              </a:rPr>
              <a:t>Vue d’ensemble</a:t>
            </a:r>
          </a:p>
          <a:p>
            <a:pPr marL="0" indent="0" algn="just">
              <a:spcBef>
                <a:spcPts val="600"/>
              </a:spcBef>
              <a:buNone/>
            </a:pPr>
            <a:r>
              <a:rPr lang="fr-FR" sz="1200" i="0" dirty="0">
                <a:latin typeface="+mj-lt"/>
                <a:cs typeface="Calibri" pitchFamily="34" charset="0"/>
              </a:rPr>
              <a:t>Le but est d'expérimenter et de se familiariser avec le concept de la mesure. </a:t>
            </a:r>
            <a:r>
              <a:rPr lang="fr-CA" sz="1200" i="0" dirty="0">
                <a:solidFill>
                  <a:prstClr val="black"/>
                </a:solidFill>
                <a:latin typeface="Calibri" pitchFamily="34" charset="0"/>
              </a:rPr>
              <a:t>Après une discussion ainsi qu’une exploration en plénière sur l’utilisation historique du corps humain pour prendre des mesures, les élèves sont invités à</a:t>
            </a:r>
            <a:r>
              <a:rPr lang="fr-FR" sz="1200" i="0" dirty="0">
                <a:latin typeface="+mj-lt"/>
                <a:cs typeface="Calibri" pitchFamily="34" charset="0"/>
              </a:rPr>
              <a:t> travailler avec des unités non conventionnelles pour répondre à une question sur la taille de leur main. En terminant, on s’amuse à estimer des grandeurs d’individus à partir de photos</a:t>
            </a:r>
            <a:r>
              <a:rPr lang="fr-FR" sz="1200" i="0" dirty="0">
                <a:latin typeface="+mj-lt"/>
              </a:rPr>
              <a:t>. </a:t>
            </a:r>
          </a:p>
          <a:p>
            <a:pPr marL="0" indent="0" algn="just">
              <a:spcBef>
                <a:spcPts val="600"/>
              </a:spcBef>
              <a:buNone/>
            </a:pPr>
            <a:endParaRPr lang="en-US" sz="1200" i="0" dirty="0">
              <a:latin typeface="+mj-lt"/>
            </a:endParaRPr>
          </a:p>
          <a:p>
            <a:pPr marL="0" indent="0" algn="just">
              <a:spcBef>
                <a:spcPts val="600"/>
              </a:spcBef>
              <a:buNone/>
            </a:pPr>
            <a:endParaRPr lang="en-US" sz="1200" i="0" dirty="0">
              <a:latin typeface="+mj-lt"/>
            </a:endParaRPr>
          </a:p>
        </p:txBody>
      </p:sp>
      <p:graphicFrame>
        <p:nvGraphicFramePr>
          <p:cNvPr id="8" name="Espace réservé du contenu 5"/>
          <p:cNvGraphicFramePr>
            <a:graphicFrameLocks/>
          </p:cNvGraphicFramePr>
          <p:nvPr>
            <p:custDataLst>
              <p:tags r:id="rId2"/>
            </p:custDataLst>
            <p:extLst>
              <p:ext uri="{D42A27DB-BD31-4B8C-83A1-F6EECF244321}">
                <p14:modId xmlns="" xmlns:p14="http://schemas.microsoft.com/office/powerpoint/2010/main" val="1232698152"/>
              </p:ext>
            </p:extLst>
          </p:nvPr>
        </p:nvGraphicFramePr>
        <p:xfrm>
          <a:off x="44190" y="1703961"/>
          <a:ext cx="1677058" cy="2210910"/>
        </p:xfrm>
        <a:graphic>
          <a:graphicData uri="http://schemas.openxmlformats.org/drawingml/2006/table">
            <a:tbl>
              <a:tblPr firstRow="1" bandRow="1">
                <a:tableStyleId>{F5AB1C69-6EDB-4FF4-983F-18BD219EF322}</a:tableStyleId>
              </a:tblPr>
              <a:tblGrid>
                <a:gridCol w="1677058">
                  <a:extLst>
                    <a:ext uri="{9D8B030D-6E8A-4147-A177-3AD203B41FA5}">
                      <a16:colId xmlns="" xmlns:a16="http://schemas.microsoft.com/office/drawing/2014/main" val="20000"/>
                    </a:ext>
                  </a:extLst>
                </a:gridCol>
              </a:tblGrid>
              <a:tr h="316002">
                <a:tc>
                  <a:txBody>
                    <a:bodyPr/>
                    <a:lstStyle/>
                    <a:p>
                      <a:pPr algn="ctr">
                        <a:spcBef>
                          <a:spcPts val="600"/>
                        </a:spcBef>
                      </a:pPr>
                      <a:r>
                        <a:rPr lang="fr-FR" sz="1400" dirty="0"/>
                        <a:t>Matériel</a:t>
                      </a:r>
                      <a:r>
                        <a:rPr lang="fr-FR" sz="1400" baseline="0" dirty="0"/>
                        <a:t> nécessaire</a:t>
                      </a:r>
                      <a:endParaRPr lang="fr-FR" sz="1400" dirty="0">
                        <a:latin typeface="Calibri" pitchFamily="34" charset="0"/>
                        <a:cs typeface="Calibri" pitchFamily="34" charset="0"/>
                      </a:endParaRPr>
                    </a:p>
                  </a:txBody>
                  <a:tcPr anchor="ctr"/>
                </a:tc>
                <a:extLst>
                  <a:ext uri="{0D108BD9-81ED-4DB2-BD59-A6C34878D82A}">
                    <a16:rowId xmlns="" xmlns:a16="http://schemas.microsoft.com/office/drawing/2014/main" val="10000"/>
                  </a:ext>
                </a:extLst>
              </a:tr>
              <a:tr h="274320">
                <a:tc>
                  <a:txBody>
                    <a:bodyPr/>
                    <a:lstStyle/>
                    <a:p>
                      <a:pPr algn="ctr">
                        <a:spcBef>
                          <a:spcPts val="600"/>
                        </a:spcBef>
                      </a:pPr>
                      <a:r>
                        <a:rPr lang="fr-CA" sz="1200" b="1" dirty="0">
                          <a:latin typeface="Calibri" pitchFamily="34" charset="0"/>
                          <a:cs typeface="Calibri" pitchFamily="34" charset="0"/>
                        </a:rPr>
                        <a:t>Pour l’</a:t>
                      </a:r>
                      <a:r>
                        <a:rPr lang="fr-CA" sz="1200" b="1" dirty="0" err="1">
                          <a:latin typeface="Calibri" pitchFamily="34" charset="0"/>
                          <a:cs typeface="Calibri" pitchFamily="34" charset="0"/>
                        </a:rPr>
                        <a:t>enseignant.e</a:t>
                      </a:r>
                      <a:endParaRPr lang="fr-FR" sz="1200" b="1" dirty="0">
                        <a:latin typeface="Calibri" pitchFamily="34" charset="0"/>
                        <a:cs typeface="Calibri" pitchFamily="34" charset="0"/>
                      </a:endParaRPr>
                    </a:p>
                  </a:txBody>
                  <a:tcPr anchor="ctr"/>
                </a:tc>
                <a:extLst>
                  <a:ext uri="{0D108BD9-81ED-4DB2-BD59-A6C34878D82A}">
                    <a16:rowId xmlns="" xmlns:a16="http://schemas.microsoft.com/office/drawing/2014/main" val="1327475067"/>
                  </a:ext>
                </a:extLst>
              </a:tr>
              <a:tr h="274320">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fr-CA" sz="1200" kern="1200" dirty="0">
                          <a:solidFill>
                            <a:prstClr val="black"/>
                          </a:solidFill>
                          <a:latin typeface="Calibri" pitchFamily="34" charset="0"/>
                          <a:ea typeface="+mn-ea"/>
                          <a:cs typeface="+mn-cs"/>
                        </a:rPr>
                        <a:t>Ficelle de 2 m</a:t>
                      </a:r>
                      <a:endParaRPr lang="fr-FR" sz="1200" kern="1200" dirty="0">
                        <a:solidFill>
                          <a:prstClr val="black"/>
                        </a:solidFill>
                        <a:latin typeface="Calibri" pitchFamily="34" charset="0"/>
                        <a:ea typeface="+mn-ea"/>
                        <a:cs typeface="+mn-cs"/>
                        <a:hlinkClick r:id="" action="ppaction://noaction"/>
                      </a:endParaRPr>
                    </a:p>
                  </a:txBody>
                  <a:tcPr anchor="ctr"/>
                </a:tc>
                <a:extLst>
                  <a:ext uri="{0D108BD9-81ED-4DB2-BD59-A6C34878D82A}">
                    <a16:rowId xmlns="" xmlns:a16="http://schemas.microsoft.com/office/drawing/2014/main" val="2906170075"/>
                  </a:ext>
                </a:extLst>
              </a:tr>
              <a:tr h="274320">
                <a:tc>
                  <a:txBody>
                    <a:bodyPr/>
                    <a:lstStyle/>
                    <a:p>
                      <a:pPr algn="ctr">
                        <a:spcBef>
                          <a:spcPts val="600"/>
                        </a:spcBef>
                      </a:pPr>
                      <a:r>
                        <a:rPr lang="fr-FR" sz="1200" b="1" dirty="0"/>
                        <a:t>Par élève</a:t>
                      </a:r>
                      <a:endParaRPr lang="fr-FR" sz="1200" b="1" dirty="0">
                        <a:latin typeface="Calibri" pitchFamily="34" charset="0"/>
                        <a:cs typeface="Calibri" pitchFamily="34" charset="0"/>
                      </a:endParaRPr>
                    </a:p>
                  </a:txBody>
                  <a:tcPr anchor="ctr"/>
                </a:tc>
                <a:extLst>
                  <a:ext uri="{0D108BD9-81ED-4DB2-BD59-A6C34878D82A}">
                    <a16:rowId xmlns="" xmlns:a16="http://schemas.microsoft.com/office/drawing/2014/main" val="10004"/>
                  </a:ext>
                </a:extLst>
              </a:tr>
              <a:tr h="307374">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fr-CA" sz="1200" kern="1200" dirty="0"/>
                        <a:t>Fiche d’activité A</a:t>
                      </a:r>
                    </a:p>
                  </a:txBody>
                  <a:tcPr/>
                </a:tc>
                <a:extLst>
                  <a:ext uri="{0D108BD9-81ED-4DB2-BD59-A6C34878D82A}">
                    <a16:rowId xmlns="" xmlns:a16="http://schemas.microsoft.com/office/drawing/2014/main" val="10007"/>
                  </a:ext>
                </a:extLst>
              </a:tr>
              <a:tr h="307374">
                <a:tc>
                  <a:txBody>
                    <a:bodyPr/>
                    <a:lstStyle/>
                    <a:p>
                      <a:pPr algn="ctr">
                        <a:spcBef>
                          <a:spcPts val="600"/>
                        </a:spcBef>
                      </a:pPr>
                      <a:r>
                        <a:rPr lang="fr-CA" sz="1200" b="1" dirty="0">
                          <a:latin typeface="Calibri" pitchFamily="34" charset="0"/>
                          <a:cs typeface="Calibri" pitchFamily="34" charset="0"/>
                        </a:rPr>
                        <a:t>Par équipe de 3-4</a:t>
                      </a:r>
                      <a:endParaRPr lang="fr-FR" sz="1200" b="1" dirty="0">
                        <a:latin typeface="Calibri" pitchFamily="34" charset="0"/>
                        <a:cs typeface="Calibri" pitchFamily="34" charset="0"/>
                      </a:endParaRPr>
                    </a:p>
                  </a:txBody>
                  <a:tcPr/>
                </a:tc>
                <a:extLst>
                  <a:ext uri="{0D108BD9-81ED-4DB2-BD59-A6C34878D82A}">
                    <a16:rowId xmlns="" xmlns:a16="http://schemas.microsoft.com/office/drawing/2014/main" val="10005"/>
                  </a:ext>
                </a:extLst>
              </a:tr>
              <a:tr h="307374">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fr-CA" sz="1200" b="0" kern="1200" dirty="0">
                          <a:solidFill>
                            <a:schemeClr val="dk1"/>
                          </a:solidFill>
                          <a:latin typeface="Calibri" pitchFamily="34" charset="0"/>
                          <a:ea typeface="+mn-ea"/>
                          <a:cs typeface="Calibri" pitchFamily="34" charset="0"/>
                        </a:rPr>
                        <a:t>Objets divers, trouvés</a:t>
                      </a:r>
                      <a:r>
                        <a:rPr lang="fr-CA" sz="1200" b="0" kern="1200" baseline="0" dirty="0">
                          <a:solidFill>
                            <a:schemeClr val="dk1"/>
                          </a:solidFill>
                          <a:latin typeface="Calibri" pitchFamily="34" charset="0"/>
                          <a:ea typeface="+mn-ea"/>
                          <a:cs typeface="Calibri" pitchFamily="34" charset="0"/>
                        </a:rPr>
                        <a:t> dans la classe.</a:t>
                      </a:r>
                      <a:endParaRPr lang="fr-CA" sz="1200" b="0" kern="1200" dirty="0">
                        <a:solidFill>
                          <a:schemeClr val="dk1"/>
                        </a:solidFill>
                        <a:latin typeface="Calibri" pitchFamily="34" charset="0"/>
                        <a:ea typeface="+mn-ea"/>
                        <a:cs typeface="Calibri" pitchFamily="34" charset="0"/>
                      </a:endParaRPr>
                    </a:p>
                  </a:txBody>
                  <a:tcPr/>
                </a:tc>
                <a:extLst>
                  <a:ext uri="{0D108BD9-81ED-4DB2-BD59-A6C34878D82A}">
                    <a16:rowId xmlns="" xmlns:a16="http://schemas.microsoft.com/office/drawing/2014/main" val="10006"/>
                  </a:ext>
                </a:extLst>
              </a:tr>
            </a:tbl>
          </a:graphicData>
        </a:graphic>
      </p:graphicFrame>
      <p:graphicFrame>
        <p:nvGraphicFramePr>
          <p:cNvPr id="7" name="Tableau 6">
            <a:extLst>
              <a:ext uri="{FF2B5EF4-FFF2-40B4-BE49-F238E27FC236}">
                <a16:creationId xmlns="" xmlns:a16="http://schemas.microsoft.com/office/drawing/2014/main" id="{C0E5541F-1460-46EE-A51D-E52A21B188D7}"/>
              </a:ext>
            </a:extLst>
          </p:cNvPr>
          <p:cNvGraphicFramePr>
            <a:graphicFrameLocks noGrp="1"/>
          </p:cNvGraphicFramePr>
          <p:nvPr>
            <p:custDataLst>
              <p:tags r:id="rId3"/>
            </p:custDataLst>
            <p:extLst>
              <p:ext uri="{D42A27DB-BD31-4B8C-83A1-F6EECF244321}">
                <p14:modId xmlns="" xmlns:p14="http://schemas.microsoft.com/office/powerpoint/2010/main" val="4255860256"/>
              </p:ext>
            </p:extLst>
          </p:nvPr>
        </p:nvGraphicFramePr>
        <p:xfrm>
          <a:off x="64679" y="1273736"/>
          <a:ext cx="1656569" cy="335280"/>
        </p:xfrm>
        <a:graphic>
          <a:graphicData uri="http://schemas.openxmlformats.org/drawingml/2006/table">
            <a:tbl>
              <a:tblPr firstRow="1" bandRow="1">
                <a:tableStyleId>{0505E3EF-67EA-436B-97B2-0124C06EBD24}</a:tableStyleId>
              </a:tblPr>
              <a:tblGrid>
                <a:gridCol w="1656569">
                  <a:extLst>
                    <a:ext uri="{9D8B030D-6E8A-4147-A177-3AD203B41FA5}">
                      <a16:colId xmlns="" xmlns:a16="http://schemas.microsoft.com/office/drawing/2014/main" val="20000"/>
                    </a:ext>
                  </a:extLst>
                </a:gridCol>
              </a:tblGrid>
              <a:tr h="268201">
                <a:tc>
                  <a:txBody>
                    <a:bodyPr/>
                    <a:lstStyle/>
                    <a:p>
                      <a:endParaRPr lang="fr-FR" sz="200" dirty="0"/>
                    </a:p>
                    <a:p>
                      <a:pPr algn="ctr"/>
                      <a:r>
                        <a:rPr lang="fr-FR" sz="1400" dirty="0"/>
                        <a:t>Durée : </a:t>
                      </a:r>
                      <a:r>
                        <a:rPr lang="fr-FR" sz="1400" b="0" dirty="0"/>
                        <a:t>60 </a:t>
                      </a:r>
                      <a:r>
                        <a:rPr lang="fr-FR" sz="1400" b="0" baseline="0" dirty="0"/>
                        <a:t>minutes</a:t>
                      </a:r>
                      <a:endParaRPr lang="fr-FR" sz="1400" b="0" baseline="0" dirty="0">
                        <a:latin typeface="Calibri" pitchFamily="34" charset="0"/>
                        <a:cs typeface="Calibri" pitchFamily="34" charset="0"/>
                      </a:endParaRPr>
                    </a:p>
                  </a:txBody>
                  <a:tcPr anchor="ctr"/>
                </a:tc>
                <a:extLst>
                  <a:ext uri="{0D108BD9-81ED-4DB2-BD59-A6C34878D82A}">
                    <a16:rowId xmlns="" xmlns:a16="http://schemas.microsoft.com/office/drawing/2014/main" val="10000"/>
                  </a:ext>
                </a:extLst>
              </a:tr>
            </a:tbl>
          </a:graphicData>
        </a:graphic>
      </p:graphicFrame>
      <p:sp>
        <p:nvSpPr>
          <p:cNvPr id="15" name="Title 3"/>
          <p:cNvSpPr txBox="1">
            <a:spLocks/>
          </p:cNvSpPr>
          <p:nvPr>
            <p:custDataLst>
              <p:tags r:id="rId4"/>
            </p:custDataLst>
          </p:nvPr>
        </p:nvSpPr>
        <p:spPr>
          <a:xfrm>
            <a:off x="3719" y="3548"/>
            <a:ext cx="5056719" cy="122400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a:latin typeface="Calibri" pitchFamily="34" charset="0"/>
                <a:cs typeface="Calibri" pitchFamily="34" charset="0"/>
              </a:rPr>
              <a:t>Amorce</a:t>
            </a:r>
          </a:p>
          <a:p>
            <a:pPr algn="l"/>
            <a:r>
              <a:rPr lang="fr-CA" sz="2400" dirty="0">
                <a:latin typeface="Calibri" pitchFamily="34" charset="0"/>
                <a:cs typeface="Calibri" pitchFamily="34" charset="0"/>
              </a:rPr>
              <a:t>1. Mesures et unités</a:t>
            </a:r>
          </a:p>
        </p:txBody>
      </p:sp>
      <p:graphicFrame>
        <p:nvGraphicFramePr>
          <p:cNvPr id="9" name="Tableau 8">
            <a:extLst>
              <a:ext uri="{FF2B5EF4-FFF2-40B4-BE49-F238E27FC236}">
                <a16:creationId xmlns="" xmlns:a16="http://schemas.microsoft.com/office/drawing/2014/main" id="{39BF07A1-AABB-4256-B458-28BD18B79BF5}"/>
              </a:ext>
            </a:extLst>
          </p:cNvPr>
          <p:cNvGraphicFramePr>
            <a:graphicFrameLocks noGrp="1"/>
          </p:cNvGraphicFramePr>
          <p:nvPr>
            <p:custDataLst>
              <p:tags r:id="rId5"/>
            </p:custDataLst>
            <p:extLst>
              <p:ext uri="{D42A27DB-BD31-4B8C-83A1-F6EECF244321}">
                <p14:modId xmlns="" xmlns:p14="http://schemas.microsoft.com/office/powerpoint/2010/main" val="3442785965"/>
              </p:ext>
            </p:extLst>
          </p:nvPr>
        </p:nvGraphicFramePr>
        <p:xfrm>
          <a:off x="1826895" y="3169921"/>
          <a:ext cx="4946631" cy="4764024"/>
        </p:xfrm>
        <a:graphic>
          <a:graphicData uri="http://schemas.openxmlformats.org/drawingml/2006/table">
            <a:tbl>
              <a:tblPr firstRow="1" bandRow="1">
                <a:tableStyleId>{F5AB1C69-6EDB-4FF4-983F-18BD219EF322}</a:tableStyleId>
              </a:tblPr>
              <a:tblGrid>
                <a:gridCol w="726676">
                  <a:extLst>
                    <a:ext uri="{9D8B030D-6E8A-4147-A177-3AD203B41FA5}">
                      <a16:colId xmlns="" xmlns:a16="http://schemas.microsoft.com/office/drawing/2014/main" val="20000"/>
                    </a:ext>
                  </a:extLst>
                </a:gridCol>
                <a:gridCol w="1770701">
                  <a:extLst>
                    <a:ext uri="{9D8B030D-6E8A-4147-A177-3AD203B41FA5}">
                      <a16:colId xmlns="" xmlns:a16="http://schemas.microsoft.com/office/drawing/2014/main" val="20001"/>
                    </a:ext>
                  </a:extLst>
                </a:gridCol>
                <a:gridCol w="2449254">
                  <a:extLst>
                    <a:ext uri="{9D8B030D-6E8A-4147-A177-3AD203B41FA5}">
                      <a16:colId xmlns="" xmlns:a16="http://schemas.microsoft.com/office/drawing/2014/main" val="20002"/>
                    </a:ext>
                  </a:extLst>
                </a:gridCol>
              </a:tblGrid>
              <a:tr h="174684">
                <a:tc>
                  <a:txBody>
                    <a:bodyPr/>
                    <a:lstStyle/>
                    <a:p>
                      <a:pPr algn="ctr">
                        <a:lnSpc>
                          <a:spcPct val="100000"/>
                        </a:lnSpc>
                        <a:spcBef>
                          <a:spcPts val="600"/>
                        </a:spcBef>
                      </a:pPr>
                      <a:r>
                        <a:rPr lang="fr-FR" sz="1400" baseline="0" dirty="0"/>
                        <a:t>Vidéo</a:t>
                      </a:r>
                      <a:endParaRPr lang="fr-FR" sz="1400" dirty="0">
                        <a:latin typeface="+mn-lt"/>
                        <a:cs typeface="Times" pitchFamily="18" charset="0"/>
                      </a:endParaRPr>
                    </a:p>
                  </a:txBody>
                  <a:tcPr anchor="ctr"/>
                </a:tc>
                <a:tc>
                  <a:txBody>
                    <a:bodyPr/>
                    <a:lstStyle/>
                    <a:p>
                      <a:pPr algn="ctr">
                        <a:lnSpc>
                          <a:spcPct val="100000"/>
                        </a:lnSpc>
                        <a:spcBef>
                          <a:spcPts val="600"/>
                        </a:spcBef>
                      </a:pPr>
                      <a:r>
                        <a:rPr lang="fr-FR" sz="1400" dirty="0"/>
                        <a:t>Texte affiché</a:t>
                      </a:r>
                      <a:endParaRPr lang="fr-FR" sz="1400" dirty="0">
                        <a:latin typeface="+mn-lt"/>
                        <a:cs typeface="Times" pitchFamily="18" charset="0"/>
                      </a:endParaRPr>
                    </a:p>
                  </a:txBody>
                  <a:tcPr anchor="ctr"/>
                </a:tc>
                <a:tc>
                  <a:txBody>
                    <a:bodyPr/>
                    <a:lstStyle/>
                    <a:p>
                      <a:pPr algn="ctr">
                        <a:lnSpc>
                          <a:spcPct val="100000"/>
                        </a:lnSpc>
                        <a:spcBef>
                          <a:spcPts val="600"/>
                        </a:spcBef>
                      </a:pPr>
                      <a:r>
                        <a:rPr lang="fr-FR" sz="1400" dirty="0"/>
                        <a:t>Descriptif</a:t>
                      </a:r>
                      <a:endParaRPr lang="fr-FR" sz="1400" dirty="0">
                        <a:latin typeface="+mn-lt"/>
                        <a:cs typeface="Times" pitchFamily="18" charset="0"/>
                      </a:endParaRPr>
                    </a:p>
                  </a:txBody>
                  <a:tcPr anchor="ctr"/>
                </a:tc>
                <a:extLst>
                  <a:ext uri="{0D108BD9-81ED-4DB2-BD59-A6C34878D82A}">
                    <a16:rowId xmlns="" xmlns:a16="http://schemas.microsoft.com/office/drawing/2014/main" val="10000"/>
                  </a:ext>
                </a:extLst>
              </a:tr>
              <a:tr h="234003">
                <a:tc>
                  <a:txBody>
                    <a:bodyPr/>
                    <a:lstStyle/>
                    <a:p>
                      <a:pPr algn="ctr">
                        <a:lnSpc>
                          <a:spcPct val="100000"/>
                        </a:lnSpc>
                        <a:spcBef>
                          <a:spcPts val="600"/>
                        </a:spcBef>
                      </a:pPr>
                      <a:r>
                        <a:rPr lang="fr-CA" sz="1200" dirty="0"/>
                        <a:t>Lecture</a:t>
                      </a:r>
                      <a:endParaRPr lang="fr-FR" sz="1200" dirty="0">
                        <a:latin typeface="+mn-lt"/>
                        <a:cs typeface="Times" pitchFamily="18" charset="0"/>
                      </a:endParaRPr>
                    </a:p>
                  </a:txBody>
                  <a:tcPr anchor="ctr"/>
                </a:tc>
                <a:tc>
                  <a:txBody>
                    <a:bodyPr/>
                    <a:lstStyle/>
                    <a:p>
                      <a:pPr>
                        <a:lnSpc>
                          <a:spcPct val="115000"/>
                        </a:lnSpc>
                        <a:spcAft>
                          <a:spcPts val="0"/>
                        </a:spcAft>
                      </a:pPr>
                      <a:endParaRPr lang="fr-CA" sz="1200" dirty="0">
                        <a:latin typeface="Calibri"/>
                        <a:ea typeface="Calibri"/>
                        <a:cs typeface="Times New Roman"/>
                      </a:endParaRPr>
                    </a:p>
                  </a:txBody>
                  <a:tcPr marL="68580" marR="68580" marT="0" marB="0"/>
                </a:tc>
                <a:tc>
                  <a:txBody>
                    <a:bodyPr/>
                    <a:lstStyle/>
                    <a:p>
                      <a:pPr marL="180000" lvl="0" indent="-180000">
                        <a:lnSpc>
                          <a:spcPct val="115000"/>
                        </a:lnSpc>
                        <a:spcAft>
                          <a:spcPts val="0"/>
                        </a:spcAft>
                        <a:buFont typeface="Symbol"/>
                        <a:buChar char=""/>
                      </a:pPr>
                      <a:r>
                        <a:rPr lang="fr-CA" sz="1200" b="0" i="0" dirty="0">
                          <a:latin typeface="Calibri"/>
                          <a:ea typeface="Calibri"/>
                          <a:cs typeface="Times New Roman"/>
                        </a:rPr>
                        <a:t>Présentation de l’</a:t>
                      </a:r>
                      <a:r>
                        <a:rPr lang="fr-CA" sz="1200" b="0" i="0" dirty="0" err="1">
                          <a:latin typeface="Calibri"/>
                          <a:ea typeface="Calibri"/>
                          <a:cs typeface="Times New Roman"/>
                        </a:rPr>
                        <a:t>étudiant.e</a:t>
                      </a:r>
                      <a:r>
                        <a:rPr lang="fr-CA" sz="1200" b="0" i="0" dirty="0">
                          <a:latin typeface="Calibri"/>
                          <a:ea typeface="Calibri"/>
                          <a:cs typeface="Times New Roman"/>
                        </a:rPr>
                        <a:t>  </a:t>
                      </a:r>
                      <a:endParaRPr lang="fr-FR" sz="1200" b="0" i="0" dirty="0">
                        <a:latin typeface="Calibri"/>
                        <a:ea typeface="Calibri"/>
                        <a:cs typeface="Times New Roman"/>
                      </a:endParaRPr>
                    </a:p>
                    <a:p>
                      <a:pPr marL="180000" lvl="0" indent="-180000">
                        <a:lnSpc>
                          <a:spcPct val="115000"/>
                        </a:lnSpc>
                        <a:spcAft>
                          <a:spcPts val="0"/>
                        </a:spcAft>
                        <a:buFont typeface="Symbol"/>
                        <a:buChar char=""/>
                      </a:pPr>
                      <a:r>
                        <a:rPr lang="fr-CA" sz="1200" b="0" i="0" dirty="0">
                          <a:latin typeface="Calibri"/>
                          <a:ea typeface="Calibri"/>
                          <a:cs typeface="Times New Roman"/>
                        </a:rPr>
                        <a:t>Introduction au sujet.</a:t>
                      </a:r>
                      <a:endParaRPr lang="fr-FR" sz="1200" b="0" i="0" dirty="0">
                        <a:latin typeface="Calibri"/>
                        <a:ea typeface="Calibri"/>
                        <a:cs typeface="Times New Roman"/>
                      </a:endParaRPr>
                    </a:p>
                  </a:txBody>
                  <a:tcPr marL="68580" marR="68580" marT="0" marB="0"/>
                </a:tc>
                <a:extLst>
                  <a:ext uri="{0D108BD9-81ED-4DB2-BD59-A6C34878D82A}">
                    <a16:rowId xmlns="" xmlns:a16="http://schemas.microsoft.com/office/drawing/2014/main" val="10001"/>
                  </a:ext>
                </a:extLst>
              </a:tr>
              <a:tr h="595598">
                <a:tc>
                  <a:txBody>
                    <a:bodyPr/>
                    <a:lstStyle/>
                    <a:p>
                      <a:pPr algn="ctr">
                        <a:lnSpc>
                          <a:spcPct val="100000"/>
                        </a:lnSpc>
                        <a:spcBef>
                          <a:spcPts val="600"/>
                        </a:spcBef>
                        <a:spcAft>
                          <a:spcPts val="0"/>
                        </a:spcAft>
                      </a:pPr>
                      <a:r>
                        <a:rPr lang="fr-CA" sz="1200" dirty="0"/>
                        <a:t>Pause</a:t>
                      </a:r>
                      <a:endParaRPr lang="fr-FR" sz="1200" dirty="0">
                        <a:latin typeface="+mn-lt"/>
                        <a:ea typeface="Calibri"/>
                        <a:cs typeface="Times" pitchFamily="18" charset="0"/>
                      </a:endParaRPr>
                    </a:p>
                  </a:txBody>
                  <a:tcPr marL="53578" marR="53578" marT="0" marB="0" anchor="ctr"/>
                </a:tc>
                <a:tc>
                  <a:txBody>
                    <a:bodyPr/>
                    <a:lstStyle/>
                    <a:p>
                      <a:pPr algn="ctr">
                        <a:lnSpc>
                          <a:spcPct val="115000"/>
                        </a:lnSpc>
                        <a:spcAft>
                          <a:spcPts val="0"/>
                        </a:spcAft>
                      </a:pPr>
                      <a:r>
                        <a:rPr lang="fr-CA" sz="1200" i="1" dirty="0">
                          <a:latin typeface="Calibri"/>
                          <a:ea typeface="Calibri"/>
                          <a:cs typeface="Times New Roman"/>
                        </a:rPr>
                        <a:t>Quelles parties du corps les humains ont-ils utilisé pour mesurer les longueurs et les distances?</a:t>
                      </a:r>
                      <a:endParaRPr lang="fr-FR" sz="1200" i="1" dirty="0">
                        <a:latin typeface="Calibri"/>
                        <a:ea typeface="Calibri"/>
                        <a:cs typeface="Times New Roman"/>
                      </a:endParaRPr>
                    </a:p>
                  </a:txBody>
                  <a:tcPr marL="68580" marR="68580" marT="0" marB="0"/>
                </a:tc>
                <a:tc>
                  <a:txBody>
                    <a:bodyPr/>
                    <a:lstStyle/>
                    <a:p>
                      <a:pPr marL="180000" lvl="0" indent="-180000">
                        <a:lnSpc>
                          <a:spcPct val="115000"/>
                        </a:lnSpc>
                        <a:spcAft>
                          <a:spcPts val="1000"/>
                        </a:spcAft>
                        <a:buFont typeface="+mj-lt"/>
                        <a:buAutoNum type="romanLcPeriod"/>
                      </a:pPr>
                      <a:r>
                        <a:rPr lang="fr-CA" sz="1200" dirty="0">
                          <a:latin typeface="Calibri"/>
                          <a:ea typeface="Calibri"/>
                          <a:cs typeface="Times New Roman"/>
                        </a:rPr>
                        <a:t>L’enseignant recueille les idées initiales des élèves.</a:t>
                      </a:r>
                    </a:p>
                    <a:p>
                      <a:pPr marL="180000" lvl="0" indent="-180000">
                        <a:lnSpc>
                          <a:spcPct val="115000"/>
                        </a:lnSpc>
                        <a:spcAft>
                          <a:spcPts val="1000"/>
                        </a:spcAft>
                        <a:buFont typeface="+mj-lt"/>
                        <a:buAutoNum type="romanLcPeriod"/>
                      </a:pPr>
                      <a:r>
                        <a:rPr lang="fr-CA" sz="1200" dirty="0">
                          <a:latin typeface="Calibri"/>
                          <a:ea typeface="Calibri"/>
                          <a:cs typeface="Times New Roman"/>
                        </a:rPr>
                        <a:t>Pour</a:t>
                      </a:r>
                      <a:r>
                        <a:rPr lang="fr-CA" sz="1200" baseline="0" dirty="0">
                          <a:latin typeface="Calibri"/>
                          <a:ea typeface="Calibri"/>
                          <a:cs typeface="Times New Roman"/>
                        </a:rPr>
                        <a:t> des repères culturels, v</a:t>
                      </a:r>
                      <a:r>
                        <a:rPr lang="fr-CA" sz="1200" dirty="0">
                          <a:latin typeface="Calibri"/>
                          <a:ea typeface="Calibri"/>
                          <a:cs typeface="Times New Roman"/>
                        </a:rPr>
                        <a:t>oir encadré à la page suivante.</a:t>
                      </a:r>
                      <a:endParaRPr lang="fr-FR" sz="1200" dirty="0">
                        <a:latin typeface="Calibri"/>
                        <a:ea typeface="Calibri"/>
                        <a:cs typeface="Times New Roman"/>
                      </a:endParaRPr>
                    </a:p>
                  </a:txBody>
                  <a:tcPr marL="68580" marR="68580" marT="0" marB="0"/>
                </a:tc>
                <a:extLst>
                  <a:ext uri="{0D108BD9-81ED-4DB2-BD59-A6C34878D82A}">
                    <a16:rowId xmlns="" xmlns:a16="http://schemas.microsoft.com/office/drawing/2014/main" val="10002"/>
                  </a:ext>
                </a:extLst>
              </a:tr>
              <a:tr h="595598">
                <a:tc>
                  <a:txBody>
                    <a:bodyPr/>
                    <a:lstStyle/>
                    <a:p>
                      <a:pPr algn="ctr">
                        <a:lnSpc>
                          <a:spcPct val="100000"/>
                        </a:lnSpc>
                        <a:spcBef>
                          <a:spcPts val="600"/>
                        </a:spcBef>
                        <a:spcAft>
                          <a:spcPts val="0"/>
                        </a:spcAft>
                      </a:pPr>
                      <a:r>
                        <a:rPr lang="fr-CA" sz="1200" dirty="0"/>
                        <a:t>Lecture</a:t>
                      </a:r>
                      <a:endParaRPr lang="fr-FR" sz="1200" dirty="0">
                        <a:latin typeface="+mn-lt"/>
                        <a:ea typeface="Calibri"/>
                        <a:cs typeface="Times" pitchFamily="18" charset="0"/>
                      </a:endParaRPr>
                    </a:p>
                  </a:txBody>
                  <a:tcPr marL="53578" marR="53578" marT="0" marB="0" anchor="ctr"/>
                </a:tc>
                <a:tc>
                  <a:txBody>
                    <a:bodyPr/>
                    <a:lstStyle/>
                    <a:p>
                      <a:pPr>
                        <a:lnSpc>
                          <a:spcPct val="115000"/>
                        </a:lnSpc>
                        <a:spcAft>
                          <a:spcPts val="0"/>
                        </a:spcAft>
                      </a:pPr>
                      <a:endParaRPr lang="fr-CA" sz="1200">
                        <a:latin typeface="Calibri"/>
                        <a:ea typeface="Calibri"/>
                        <a:cs typeface="Times New Roman"/>
                      </a:endParaRPr>
                    </a:p>
                  </a:txBody>
                  <a:tcPr marL="68580" marR="68580" marT="0" marB="0"/>
                </a:tc>
                <a:tc>
                  <a:txBody>
                    <a:bodyPr/>
                    <a:lstStyle/>
                    <a:p>
                      <a:pPr marL="180000" lvl="0" indent="-180000">
                        <a:lnSpc>
                          <a:spcPct val="115000"/>
                        </a:lnSpc>
                        <a:spcAft>
                          <a:spcPts val="0"/>
                        </a:spcAft>
                        <a:buFont typeface="Symbol"/>
                        <a:buChar char=""/>
                      </a:pPr>
                      <a:r>
                        <a:rPr lang="fr-CA" sz="1200" b="0" i="0" dirty="0">
                          <a:latin typeface="Calibri"/>
                          <a:ea typeface="Calibri"/>
                          <a:cs typeface="Times New Roman"/>
                        </a:rPr>
                        <a:t>Exemples de parties du corps qui ont servi d’unité de mesure.</a:t>
                      </a:r>
                      <a:endParaRPr lang="fr-FR" sz="1200" b="0" i="0" dirty="0">
                        <a:latin typeface="Calibri"/>
                        <a:ea typeface="Calibri"/>
                        <a:cs typeface="Times New Roman"/>
                      </a:endParaRPr>
                    </a:p>
                    <a:p>
                      <a:pPr marL="180000" lvl="0" indent="-180000">
                        <a:lnSpc>
                          <a:spcPct val="115000"/>
                        </a:lnSpc>
                        <a:spcAft>
                          <a:spcPts val="0"/>
                        </a:spcAft>
                        <a:buFont typeface="Symbol"/>
                        <a:buChar char=""/>
                      </a:pPr>
                      <a:r>
                        <a:rPr lang="fr-CA" sz="1200" b="0" i="0" dirty="0">
                          <a:latin typeface="Calibri"/>
                          <a:ea typeface="Calibri"/>
                          <a:cs typeface="Times New Roman"/>
                        </a:rPr>
                        <a:t>Question</a:t>
                      </a:r>
                      <a:r>
                        <a:rPr lang="fr-CA" sz="1200" b="0" i="0" baseline="0" dirty="0">
                          <a:latin typeface="Calibri"/>
                          <a:ea typeface="Calibri"/>
                          <a:cs typeface="Times New Roman"/>
                        </a:rPr>
                        <a:t> sur</a:t>
                      </a:r>
                      <a:r>
                        <a:rPr lang="fr-CA" sz="1200" b="0" i="0" dirty="0">
                          <a:latin typeface="Calibri"/>
                          <a:ea typeface="Calibri"/>
                          <a:cs typeface="Times New Roman"/>
                        </a:rPr>
                        <a:t> les avantages et les désavantages d’utiliser le corps pour prendre des mesures.</a:t>
                      </a:r>
                      <a:endParaRPr lang="fr-FR" sz="1200" b="0" i="0" dirty="0">
                        <a:latin typeface="Calibri"/>
                        <a:ea typeface="Calibri"/>
                        <a:cs typeface="Times New Roman"/>
                      </a:endParaRPr>
                    </a:p>
                  </a:txBody>
                  <a:tcPr marL="68580" marR="68580" marT="0" marB="0"/>
                </a:tc>
                <a:extLst>
                  <a:ext uri="{0D108BD9-81ED-4DB2-BD59-A6C34878D82A}">
                    <a16:rowId xmlns="" xmlns:a16="http://schemas.microsoft.com/office/drawing/2014/main" val="10003"/>
                  </a:ext>
                </a:extLst>
              </a:tr>
              <a:tr h="595598">
                <a:tc>
                  <a:txBody>
                    <a:bodyPr/>
                    <a:lstStyle/>
                    <a:p>
                      <a:pPr algn="ctr">
                        <a:lnSpc>
                          <a:spcPct val="100000"/>
                        </a:lnSpc>
                        <a:spcBef>
                          <a:spcPts val="600"/>
                        </a:spcBef>
                        <a:spcAft>
                          <a:spcPts val="0"/>
                        </a:spcAft>
                      </a:pPr>
                      <a:r>
                        <a:rPr lang="fr-CA" sz="1200" dirty="0"/>
                        <a:t>Pause</a:t>
                      </a:r>
                      <a:endParaRPr lang="fr-FR" sz="1200" dirty="0">
                        <a:latin typeface="+mn-lt"/>
                        <a:ea typeface="Calibri"/>
                        <a:cs typeface="Times" pitchFamily="18" charset="0"/>
                      </a:endParaRPr>
                    </a:p>
                  </a:txBody>
                  <a:tcPr marL="53578" marR="53578" marT="0" marB="0" anchor="ctr"/>
                </a:tc>
                <a:tc>
                  <a:txBody>
                    <a:bodyPr/>
                    <a:lstStyle/>
                    <a:p>
                      <a:pPr algn="ctr">
                        <a:lnSpc>
                          <a:spcPct val="115000"/>
                        </a:lnSpc>
                        <a:spcAft>
                          <a:spcPts val="0"/>
                        </a:spcAft>
                      </a:pPr>
                      <a:r>
                        <a:rPr lang="fr-CA" sz="1200" i="1" dirty="0">
                          <a:latin typeface="Calibri"/>
                          <a:ea typeface="Calibri"/>
                          <a:cs typeface="Times New Roman"/>
                        </a:rPr>
                        <a:t>Quels étaient les avantages et aux désavantages d’utiliser le corps pour prendre des mesures ?</a:t>
                      </a:r>
                      <a:endParaRPr lang="fr-FR" sz="1200" i="1" dirty="0">
                        <a:latin typeface="Calibri"/>
                        <a:ea typeface="Calibri"/>
                        <a:cs typeface="Times New Roman"/>
                      </a:endParaRPr>
                    </a:p>
                  </a:txBody>
                  <a:tcPr marL="68580" marR="68580" marT="0" marB="0"/>
                </a:tc>
                <a:tc>
                  <a:txBody>
                    <a:bodyPr/>
                    <a:lstStyle/>
                    <a:p>
                      <a:pPr marL="180000" lvl="0" indent="-180000">
                        <a:lnSpc>
                          <a:spcPct val="115000"/>
                        </a:lnSpc>
                        <a:spcAft>
                          <a:spcPts val="0"/>
                        </a:spcAft>
                        <a:buFont typeface="+mj-lt"/>
                        <a:buAutoNum type="romanLcPeriod"/>
                      </a:pPr>
                      <a:r>
                        <a:rPr lang="fr-CA" sz="1200" dirty="0">
                          <a:latin typeface="Calibri"/>
                          <a:ea typeface="Calibri"/>
                          <a:cs typeface="Times New Roman"/>
                        </a:rPr>
                        <a:t>L’enseignant recueille les idées initiales des élèves.</a:t>
                      </a:r>
                      <a:endParaRPr lang="fr-FR" sz="1200" dirty="0">
                        <a:latin typeface="Calibri"/>
                        <a:ea typeface="Calibri"/>
                        <a:cs typeface="Times New Roman"/>
                      </a:endParaRPr>
                    </a:p>
                  </a:txBody>
                  <a:tcPr marL="68580" marR="68580" marT="0" marB="0"/>
                </a:tc>
                <a:extLst>
                  <a:ext uri="{0D108BD9-81ED-4DB2-BD59-A6C34878D82A}">
                    <a16:rowId xmlns="" xmlns:a16="http://schemas.microsoft.com/office/drawing/2014/main" val="10004"/>
                  </a:ext>
                </a:extLst>
              </a:tr>
              <a:tr h="401772">
                <a:tc>
                  <a:txBody>
                    <a:bodyPr/>
                    <a:lstStyle/>
                    <a:p>
                      <a:pPr algn="ctr">
                        <a:lnSpc>
                          <a:spcPct val="100000"/>
                        </a:lnSpc>
                        <a:spcBef>
                          <a:spcPts val="600"/>
                        </a:spcBef>
                        <a:spcAft>
                          <a:spcPts val="0"/>
                        </a:spcAft>
                      </a:pPr>
                      <a:r>
                        <a:rPr lang="fr-CA" sz="1200" dirty="0"/>
                        <a:t>Lecture</a:t>
                      </a:r>
                      <a:endParaRPr lang="fr-FR" sz="1200" dirty="0">
                        <a:latin typeface="+mn-lt"/>
                        <a:ea typeface="Calibri"/>
                        <a:cs typeface="Times" pitchFamily="18" charset="0"/>
                      </a:endParaRPr>
                    </a:p>
                  </a:txBody>
                  <a:tcPr marL="53578" marR="53578" marT="0" marB="0" anchor="ctr"/>
                </a:tc>
                <a:tc>
                  <a:txBody>
                    <a:bodyPr/>
                    <a:lstStyle/>
                    <a:p>
                      <a:pPr algn="ctr">
                        <a:lnSpc>
                          <a:spcPct val="100000"/>
                        </a:lnSpc>
                        <a:spcBef>
                          <a:spcPts val="600"/>
                        </a:spcBef>
                        <a:spcAft>
                          <a:spcPts val="0"/>
                        </a:spcAft>
                      </a:pPr>
                      <a:endParaRPr lang="fr-CA" sz="1200" i="1" dirty="0">
                        <a:latin typeface="+mn-lt"/>
                        <a:ea typeface="Calibri"/>
                        <a:cs typeface="Times" pitchFamily="18" charset="0"/>
                      </a:endParaRPr>
                    </a:p>
                  </a:txBody>
                  <a:tcPr marL="53578" marR="53578" marT="0" marB="0" anchor="ctr"/>
                </a:tc>
                <a:tc>
                  <a:txBody>
                    <a:bodyPr/>
                    <a:lstStyle/>
                    <a:p>
                      <a:pPr marL="182880" lvl="0" indent="-182880">
                        <a:spcBef>
                          <a:spcPts val="600"/>
                        </a:spcBef>
                        <a:buSzPct val="140000"/>
                        <a:buFont typeface="Arial" panose="020B0604020202020204" pitchFamily="34" charset="0"/>
                        <a:buChar char="•"/>
                      </a:pPr>
                      <a:r>
                        <a:rPr lang="fr-CA" sz="1200" kern="1200" dirty="0">
                          <a:solidFill>
                            <a:schemeClr val="dk1"/>
                          </a:solidFill>
                          <a:effectLst/>
                          <a:latin typeface="+mn-lt"/>
                          <a:ea typeface="+mn-ea"/>
                          <a:cs typeface="+mn-cs"/>
                        </a:rPr>
                        <a:t>Réponse à la question.</a:t>
                      </a:r>
                    </a:p>
                    <a:p>
                      <a:pPr marL="182880" lvl="0" indent="-182880">
                        <a:spcBef>
                          <a:spcPts val="600"/>
                        </a:spcBef>
                        <a:buSzPct val="140000"/>
                        <a:buFont typeface="Arial" panose="020B0604020202020204" pitchFamily="34" charset="0"/>
                        <a:buChar char="•"/>
                      </a:pPr>
                      <a:r>
                        <a:rPr lang="fr-CA" sz="1200" kern="1200" dirty="0">
                          <a:solidFill>
                            <a:schemeClr val="dk1"/>
                          </a:solidFill>
                          <a:effectLst/>
                          <a:latin typeface="+mn-lt"/>
                          <a:ea typeface="+mn-ea"/>
                          <a:cs typeface="+mn-cs"/>
                        </a:rPr>
                        <a:t>L’homme de Vitruve.</a:t>
                      </a:r>
                    </a:p>
                    <a:p>
                      <a:pPr marL="182880" lvl="0" indent="-182880">
                        <a:spcBef>
                          <a:spcPts val="600"/>
                        </a:spcBef>
                        <a:buSzPct val="140000"/>
                        <a:buFont typeface="Arial" panose="020B0604020202020204" pitchFamily="34" charset="0"/>
                        <a:buChar char="•"/>
                      </a:pPr>
                      <a:r>
                        <a:rPr lang="fr-CA" sz="1200" kern="1200" dirty="0">
                          <a:solidFill>
                            <a:schemeClr val="dk1"/>
                          </a:solidFill>
                          <a:effectLst/>
                          <a:latin typeface="+mn-lt"/>
                          <a:ea typeface="+mn-ea"/>
                          <a:cs typeface="+mn-cs"/>
                        </a:rPr>
                        <a:t>Première question vrai ou faux.</a:t>
                      </a:r>
                    </a:p>
                  </a:txBody>
                  <a:tcPr marL="53578" marR="53578" marT="0" marB="0" anchor="ctr"/>
                </a:tc>
                <a:extLst>
                  <a:ext uri="{0D108BD9-81ED-4DB2-BD59-A6C34878D82A}">
                    <a16:rowId xmlns="" xmlns:a16="http://schemas.microsoft.com/office/drawing/2014/main" val="10005"/>
                  </a:ext>
                </a:extLst>
              </a:tr>
              <a:tr h="115808">
                <a:tc gridSpan="3">
                  <a:txBody>
                    <a:bodyPr/>
                    <a:lstStyle/>
                    <a:p>
                      <a:pPr algn="ctr">
                        <a:lnSpc>
                          <a:spcPct val="100000"/>
                        </a:lnSpc>
                        <a:spcBef>
                          <a:spcPts val="600"/>
                        </a:spcBef>
                        <a:spcAft>
                          <a:spcPts val="0"/>
                        </a:spcAft>
                      </a:pPr>
                      <a:r>
                        <a:rPr lang="fr-FR" sz="1200" b="1" dirty="0">
                          <a:latin typeface="+mn-lt"/>
                          <a:ea typeface="Calibri"/>
                          <a:cs typeface="Times" pitchFamily="18" charset="0"/>
                        </a:rPr>
                        <a:t>(Suite page suivante)</a:t>
                      </a:r>
                    </a:p>
                  </a:txBody>
                  <a:tcPr marL="53578" marR="53578" marT="0" marB="0" anchor="ctr"/>
                </a:tc>
                <a:tc hMerge="1">
                  <a:txBody>
                    <a:bodyPr/>
                    <a:lstStyle/>
                    <a:p>
                      <a:pPr algn="ctr">
                        <a:lnSpc>
                          <a:spcPct val="100000"/>
                        </a:lnSpc>
                        <a:spcBef>
                          <a:spcPts val="600"/>
                        </a:spcBef>
                        <a:spcAft>
                          <a:spcPts val="0"/>
                        </a:spcAft>
                      </a:pPr>
                      <a:endParaRPr lang="fr-CA" sz="1200" i="1" dirty="0">
                        <a:latin typeface="+mn-lt"/>
                        <a:ea typeface="Calibri"/>
                        <a:cs typeface="Times" pitchFamily="18" charset="0"/>
                      </a:endParaRPr>
                    </a:p>
                  </a:txBody>
                  <a:tcPr marL="53578" marR="53578" marT="0" marB="0" anchor="ctr"/>
                </a:tc>
                <a:tc hMerge="1">
                  <a:txBody>
                    <a:bodyPr/>
                    <a:lstStyle/>
                    <a:p>
                      <a:pPr marL="182880" lvl="0" indent="-182880">
                        <a:spcBef>
                          <a:spcPts val="600"/>
                        </a:spcBef>
                        <a:buSzPct val="140000"/>
                        <a:buFont typeface="Arial" panose="020B0604020202020204" pitchFamily="34" charset="0"/>
                        <a:buChar char="•"/>
                      </a:pPr>
                      <a:endParaRPr lang="fr-CA" sz="1200" kern="1200" dirty="0">
                        <a:solidFill>
                          <a:schemeClr val="dk1"/>
                        </a:solidFill>
                        <a:effectLst/>
                        <a:latin typeface="+mn-lt"/>
                        <a:ea typeface="+mn-ea"/>
                        <a:cs typeface="+mn-cs"/>
                      </a:endParaRPr>
                    </a:p>
                  </a:txBody>
                  <a:tcPr marL="53578" marR="53578" marT="0" marB="0" anchor="ctr"/>
                </a:tc>
                <a:extLst>
                  <a:ext uri="{0D108BD9-81ED-4DB2-BD59-A6C34878D82A}">
                    <a16:rowId xmlns="" xmlns:a16="http://schemas.microsoft.com/office/drawing/2014/main" val="3965615001"/>
                  </a:ext>
                </a:extLst>
              </a:tr>
            </a:tbl>
          </a:graphicData>
        </a:graphic>
      </p:graphicFrame>
      <p:sp>
        <p:nvSpPr>
          <p:cNvPr id="12" name="Rectangle 11">
            <a:extLst>
              <a:ext uri="{FF2B5EF4-FFF2-40B4-BE49-F238E27FC236}">
                <a16:creationId xmlns="" xmlns:a16="http://schemas.microsoft.com/office/drawing/2014/main" id="{59E6B487-E2F6-4BEB-A0D2-AAC135853323}"/>
              </a:ext>
            </a:extLst>
          </p:cNvPr>
          <p:cNvSpPr/>
          <p:nvPr>
            <p:custDataLst>
              <p:tags r:id="rId6"/>
            </p:custDataLst>
          </p:nvPr>
        </p:nvSpPr>
        <p:spPr>
          <a:xfrm>
            <a:off x="39174" y="5989990"/>
            <a:ext cx="1679665" cy="754053"/>
          </a:xfrm>
          <a:prstGeom prst="rect">
            <a:avLst/>
          </a:prstGeom>
          <a:solidFill>
            <a:srgbClr val="C0F7F6"/>
          </a:solidFill>
          <a:ln w="12700">
            <a:solidFill>
              <a:schemeClr val="accent3"/>
            </a:solidFill>
          </a:ln>
        </p:spPr>
        <p:txBody>
          <a:bodyPr wrap="square">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Lien </a:t>
            </a:r>
            <a:r>
              <a:rPr kumimoji="0" lang="en-US" sz="1400" b="1" i="0" u="none" strike="noStrike" kern="1200" cap="none" spc="0" normalizeH="0" baseline="0" noProof="0" dirty="0" err="1">
                <a:ln>
                  <a:noFill/>
                </a:ln>
                <a:solidFill>
                  <a:prstClr val="black"/>
                </a:solidFill>
                <a:effectLst/>
                <a:uLnTx/>
                <a:uFillTx/>
                <a:latin typeface="Calibri"/>
                <a:ea typeface="+mn-ea"/>
                <a:cs typeface="+mn-cs"/>
              </a:rPr>
              <a:t>vers</a:t>
            </a:r>
            <a:r>
              <a:rPr kumimoji="0" lang="en-US" sz="1400" b="1" i="0" u="none" strike="noStrike" kern="1200" cap="none" spc="0" normalizeH="0" baseline="0" noProof="0" dirty="0">
                <a:ln>
                  <a:noFill/>
                </a:ln>
                <a:solidFill>
                  <a:prstClr val="black"/>
                </a:solidFill>
                <a:effectLst/>
                <a:uLnTx/>
                <a:uFillTx/>
                <a:latin typeface="Calibri"/>
                <a:ea typeface="+mn-ea"/>
                <a:cs typeface="+mn-cs"/>
              </a:rPr>
              <a:t> la </a:t>
            </a:r>
            <a:r>
              <a:rPr kumimoji="0" lang="en-US" sz="1400" b="1" i="0" u="none" strike="noStrike" kern="1200" cap="none" spc="0" normalizeH="0" baseline="0" noProof="0" dirty="0" err="1">
                <a:ln>
                  <a:noFill/>
                </a:ln>
                <a:solidFill>
                  <a:prstClr val="black"/>
                </a:solidFill>
                <a:effectLst/>
                <a:uLnTx/>
                <a:uFillTx/>
                <a:latin typeface="Calibri"/>
                <a:ea typeface="+mn-ea"/>
                <a:cs typeface="+mn-cs"/>
              </a:rPr>
              <a:t>vidéo</a:t>
            </a:r>
            <a:r>
              <a:rPr kumimoji="0" lang="en-US" sz="1400" b="1" i="0" u="none" strike="noStrike" kern="1200" cap="none" spc="0" normalizeH="0" baseline="0" noProof="0" dirty="0">
                <a:ln>
                  <a:noFill/>
                </a:ln>
                <a:solidFill>
                  <a:prstClr val="black"/>
                </a:solidFill>
                <a:effectLst/>
                <a:uLnTx/>
                <a:uFillTx/>
                <a:latin typeface="Calibri"/>
                <a:ea typeface="+mn-ea"/>
                <a:cs typeface="+mn-cs"/>
              </a:rPr>
              <a:t> 1</a:t>
            </a:r>
          </a:p>
          <a:p>
            <a:pPr marL="0" marR="0" lvl="0" indent="0" algn="just" defTabSz="457200" rtl="0" eaLnBrk="1" fontAlgn="auto" latinLnBrk="0" hangingPunct="1">
              <a:lnSpc>
                <a:spcPct val="100000"/>
              </a:lnSpc>
              <a:spcBef>
                <a:spcPts val="60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Cliquer</a:t>
            </a:r>
            <a:r>
              <a:rPr kumimoji="0" lang="fr-FR" sz="1200" b="0" i="0" u="none" strike="noStrike" kern="1200" cap="none" spc="0" normalizeH="0" baseline="0" noProof="0" dirty="0">
                <a:ln>
                  <a:noFill/>
                </a:ln>
                <a:solidFill>
                  <a:prstClr val="black"/>
                </a:solidFill>
                <a:effectLst/>
                <a:uLnTx/>
                <a:uFillTx/>
                <a:latin typeface="Calibri"/>
                <a:ea typeface="+mn-ea"/>
                <a:cs typeface="+mn-cs"/>
                <a:hlinkClick r:id="rId10"/>
              </a:rPr>
              <a:t> ICI </a:t>
            </a:r>
            <a:r>
              <a:rPr kumimoji="0" lang="fr-FR" sz="1200" b="0" i="0" u="none" strike="noStrike" kern="1200" cap="none" spc="0" normalizeH="0" baseline="0" noProof="0" dirty="0">
                <a:ln>
                  <a:noFill/>
                </a:ln>
                <a:solidFill>
                  <a:prstClr val="black"/>
                </a:solidFill>
                <a:effectLst/>
                <a:uLnTx/>
                <a:uFillTx/>
                <a:latin typeface="Calibri"/>
                <a:ea typeface="+mn-ea"/>
                <a:cs typeface="+mn-cs"/>
              </a:rPr>
              <a:t>pour accéder à la vidéo de l’activité.</a:t>
            </a:r>
          </a:p>
        </p:txBody>
      </p:sp>
      <p:sp>
        <p:nvSpPr>
          <p:cNvPr id="16" name="Espace réservé du numéro de diapositive 1"/>
          <p:cNvSpPr>
            <a:spLocks noGrp="1"/>
          </p:cNvSpPr>
          <p:nvPr>
            <p:ph type="sldNum" sz="quarter" idx="12"/>
            <p:custDataLst>
              <p:tags r:id="rId7"/>
            </p:custDataLst>
          </p:nvPr>
        </p:nvSpPr>
        <p:spPr>
          <a:xfrm>
            <a:off x="5642388" y="8008203"/>
            <a:ext cx="1215612" cy="1135797"/>
          </a:xfrm>
        </p:spPr>
        <p:txBody>
          <a:bodyPr/>
          <a:lstStyle/>
          <a:p>
            <a:fld id="{027FB875-5C85-AB42-9DC5-178568A424B8}" type="slidenum">
              <a:rPr lang="en-US" smtClean="0"/>
              <a:pPr/>
              <a:t>2</a:t>
            </a:fld>
            <a:endParaRPr lang="en-US" dirty="0"/>
          </a:p>
        </p:txBody>
      </p:sp>
      <p:sp>
        <p:nvSpPr>
          <p:cNvPr id="14" name="ZoneTexte 13">
            <a:extLst>
              <a:ext uri="{FF2B5EF4-FFF2-40B4-BE49-F238E27FC236}">
                <a16:creationId xmlns="" xmlns:a16="http://schemas.microsoft.com/office/drawing/2014/main" id="{636C701A-1CE3-4D38-A554-B6EA0BAEDA47}"/>
              </a:ext>
            </a:extLst>
          </p:cNvPr>
          <p:cNvSpPr txBox="1"/>
          <p:nvPr>
            <p:custDataLst>
              <p:tags r:id="rId8"/>
            </p:custDataLst>
          </p:nvPr>
        </p:nvSpPr>
        <p:spPr>
          <a:xfrm>
            <a:off x="39174" y="3990157"/>
            <a:ext cx="1682074" cy="1892826"/>
          </a:xfrm>
          <a:prstGeom prst="rect">
            <a:avLst/>
          </a:prstGeom>
          <a:solidFill>
            <a:srgbClr val="C0F7F6"/>
          </a:solidFill>
          <a:ln w="12700">
            <a:solidFill>
              <a:schemeClr val="accent3"/>
            </a:solidFill>
          </a:ln>
        </p:spPr>
        <p:txBody>
          <a:bodyPr wrap="square" rtlCol="0">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dirty="0" err="1">
                <a:ln>
                  <a:noFill/>
                </a:ln>
                <a:solidFill>
                  <a:prstClr val="black"/>
                </a:solidFill>
                <a:effectLst/>
                <a:uLnTx/>
                <a:uFillTx/>
                <a:latin typeface="Calibri"/>
                <a:ea typeface="+mn-ea"/>
                <a:cs typeface="+mn-cs"/>
              </a:rPr>
              <a:t>Présentation</a:t>
            </a:r>
            <a:r>
              <a:rPr kumimoji="0" lang="en-US" sz="1400" b="1" i="0" u="none" strike="noStrike" kern="1200" cap="none" spc="0" normalizeH="0" baseline="0" noProof="0" dirty="0">
                <a:ln>
                  <a:noFill/>
                </a:ln>
                <a:solidFill>
                  <a:prstClr val="black"/>
                </a:solidFill>
                <a:effectLst/>
                <a:uLnTx/>
                <a:uFillTx/>
                <a:latin typeface="Calibri"/>
                <a:ea typeface="+mn-ea"/>
                <a:cs typeface="+mn-cs"/>
              </a:rPr>
              <a:t> de </a:t>
            </a:r>
            <a:r>
              <a:rPr kumimoji="0" lang="en-US" sz="1400" b="1" i="0" u="none" strike="noStrike" kern="1200" cap="none" spc="0" normalizeH="0" baseline="0" noProof="0" dirty="0" err="1">
                <a:ln>
                  <a:noFill/>
                </a:ln>
                <a:solidFill>
                  <a:prstClr val="black"/>
                </a:solidFill>
                <a:effectLst/>
                <a:uLnTx/>
                <a:uFillTx/>
                <a:latin typeface="Calibri"/>
                <a:ea typeface="+mn-ea"/>
                <a:cs typeface="+mn-cs"/>
              </a:rPr>
              <a:t>l’étudiante</a:t>
            </a:r>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a:p>
            <a:pPr marL="0" marR="0" lvl="0" indent="0" defTabSz="457200" rtl="0" eaLnBrk="1" fontAlgn="auto" latinLnBrk="0" hangingPunct="1">
              <a:lnSpc>
                <a:spcPct val="100000"/>
              </a:lnSpc>
              <a:spcBef>
                <a:spcPts val="60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Si c’est la première fois que la classe visionnera des vidéos mettant en vedette </a:t>
            </a:r>
            <a:r>
              <a:rPr lang="fr-FR" sz="1200" dirty="0">
                <a:solidFill>
                  <a:prstClr val="black"/>
                </a:solidFill>
                <a:latin typeface="Calibri"/>
              </a:rPr>
              <a:t>Simon</a:t>
            </a:r>
            <a:r>
              <a:rPr kumimoji="0" lang="fr-FR" sz="1200" b="0" i="0" u="none" strike="noStrike" kern="1200" cap="none" spc="0" normalizeH="0" baseline="0" noProof="0" dirty="0">
                <a:ln>
                  <a:noFill/>
                </a:ln>
                <a:solidFill>
                  <a:prstClr val="black"/>
                </a:solidFill>
                <a:effectLst/>
                <a:uLnTx/>
                <a:uFillTx/>
                <a:latin typeface="Calibri"/>
                <a:ea typeface="+mn-ea"/>
                <a:cs typeface="+mn-cs"/>
              </a:rPr>
              <a:t>, commencer par regarder sa</a:t>
            </a:r>
            <a:r>
              <a:rPr kumimoji="0" lang="fr-FR" sz="1200" b="0" i="0" u="none" strike="noStrike" kern="1200" cap="none" spc="0" normalizeH="0" baseline="0" noProof="0" dirty="0">
                <a:ln>
                  <a:noFill/>
                </a:ln>
                <a:solidFill>
                  <a:prstClr val="black"/>
                </a:solidFill>
                <a:effectLst/>
                <a:uLnTx/>
                <a:uFillTx/>
                <a:latin typeface="Calibri"/>
                <a:ea typeface="+mn-ea"/>
                <a:cs typeface="+mn-cs"/>
                <a:hlinkClick r:id="rId11"/>
              </a:rPr>
              <a:t> </a:t>
            </a:r>
            <a:r>
              <a:rPr kumimoji="0" lang="fr-FR" sz="1200" b="0" i="0" u="none" strike="noStrike" kern="1200" cap="none" spc="0" normalizeH="0" baseline="0" noProof="0" dirty="0">
                <a:ln>
                  <a:noFill/>
                </a:ln>
                <a:solidFill>
                  <a:prstClr val="black"/>
                </a:solidFill>
                <a:effectLst/>
                <a:uLnTx/>
                <a:uFillTx/>
                <a:latin typeface="Calibri"/>
                <a:ea typeface="+mn-ea"/>
                <a:cs typeface="+mn-cs"/>
                <a:hlinkClick r:id="rId12"/>
              </a:rPr>
              <a:t>vidéo de présentation.</a:t>
            </a:r>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1" name="Image 10" descr="Une image contenant texte, périphérique&#10;&#10;Description générée automatiquement">
            <a:extLst>
              <a:ext uri="{FF2B5EF4-FFF2-40B4-BE49-F238E27FC236}">
                <a16:creationId xmlns="" xmlns:a16="http://schemas.microsoft.com/office/drawing/2014/main" id="{F2DCE084-7326-A8B6-A33F-630AD78DB2C6}"/>
              </a:ext>
            </a:extLst>
          </p:cNvPr>
          <p:cNvPicPr>
            <a:picLocks noChangeAspect="1"/>
          </p:cNvPicPr>
          <p:nvPr/>
        </p:nvPicPr>
        <p:blipFill>
          <a:blip r:embed="rId13"/>
          <a:stretch>
            <a:fillRect/>
          </a:stretch>
        </p:blipFill>
        <p:spPr>
          <a:xfrm>
            <a:off x="4307095" y="-517364"/>
            <a:ext cx="2412000" cy="2412000"/>
          </a:xfrm>
          <a:prstGeom prst="rect">
            <a:avLst/>
          </a:prstGeom>
        </p:spPr>
      </p:pic>
    </p:spTree>
    <p:extLst>
      <p:ext uri="{BB962C8B-B14F-4D97-AF65-F5344CB8AC3E}">
        <p14:creationId xmlns="" xmlns:p14="http://schemas.microsoft.com/office/powerpoint/2010/main" val="22634362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custDataLst>
              <p:tags r:id="rId1"/>
            </p:custDataLst>
          </p:nvPr>
        </p:nvSpPr>
        <p:spPr>
          <a:xfrm>
            <a:off x="1765935" y="1266115"/>
            <a:ext cx="5038725" cy="7807400"/>
          </a:xfrm>
          <a:ln>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a:noAutofit/>
          </a:bodyPr>
          <a:lstStyle/>
          <a:p>
            <a:pPr marL="0" indent="0" algn="just">
              <a:spcBef>
                <a:spcPts val="600"/>
              </a:spcBef>
              <a:buNone/>
            </a:pPr>
            <a:endParaRPr lang="fr-CA" sz="200" i="1" dirty="0">
              <a:solidFill>
                <a:schemeClr val="tx1"/>
              </a:solidFill>
              <a:latin typeface="Calibri" pitchFamily="34" charset="0"/>
              <a:cs typeface="Calibri" pitchFamily="34" charset="0"/>
            </a:endParaRPr>
          </a:p>
          <a:p>
            <a:pPr marL="0" indent="0" algn="just">
              <a:spcBef>
                <a:spcPts val="600"/>
              </a:spcBef>
              <a:buNone/>
            </a:pPr>
            <a:endParaRPr lang="en-US" sz="1200" i="0" dirty="0">
              <a:latin typeface="+mj-lt"/>
            </a:endParaRPr>
          </a:p>
          <a:p>
            <a:pPr marL="0" indent="0" algn="just">
              <a:spcBef>
                <a:spcPts val="600"/>
              </a:spcBef>
              <a:buNone/>
            </a:pPr>
            <a:endParaRPr lang="en-US" sz="1200" i="0" dirty="0">
              <a:latin typeface="+mj-lt"/>
            </a:endParaRPr>
          </a:p>
        </p:txBody>
      </p:sp>
      <p:sp>
        <p:nvSpPr>
          <p:cNvPr id="15" name="Title 3"/>
          <p:cNvSpPr txBox="1">
            <a:spLocks/>
          </p:cNvSpPr>
          <p:nvPr>
            <p:custDataLst>
              <p:tags r:id="rId2"/>
            </p:custDataLst>
          </p:nvPr>
        </p:nvSpPr>
        <p:spPr>
          <a:xfrm>
            <a:off x="3719" y="3548"/>
            <a:ext cx="5056719" cy="122400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a:latin typeface="Calibri" pitchFamily="34" charset="0"/>
                <a:cs typeface="Calibri" pitchFamily="34" charset="0"/>
              </a:rPr>
              <a:t>Amorce</a:t>
            </a:r>
          </a:p>
          <a:p>
            <a:pPr algn="l"/>
            <a:r>
              <a:rPr lang="fr-CA" sz="2400" dirty="0">
                <a:latin typeface="Calibri" pitchFamily="34" charset="0"/>
                <a:cs typeface="Calibri" pitchFamily="34" charset="0"/>
              </a:rPr>
              <a:t>1. Mesures et unités </a:t>
            </a:r>
            <a:r>
              <a:rPr lang="fr-CA" sz="1800" dirty="0">
                <a:latin typeface="Calibri" pitchFamily="34" charset="0"/>
                <a:cs typeface="Calibri" pitchFamily="34" charset="0"/>
              </a:rPr>
              <a:t>(suite)</a:t>
            </a:r>
            <a:endParaRPr lang="fr-CA" sz="2400" dirty="0">
              <a:latin typeface="Calibri" pitchFamily="34" charset="0"/>
              <a:cs typeface="Calibri" pitchFamily="34" charset="0"/>
            </a:endParaRPr>
          </a:p>
        </p:txBody>
      </p:sp>
      <p:graphicFrame>
        <p:nvGraphicFramePr>
          <p:cNvPr id="9" name="Tableau 8">
            <a:extLst>
              <a:ext uri="{FF2B5EF4-FFF2-40B4-BE49-F238E27FC236}">
                <a16:creationId xmlns="" xmlns:a16="http://schemas.microsoft.com/office/drawing/2014/main" id="{39BF07A1-AABB-4256-B458-28BD18B79BF5}"/>
              </a:ext>
            </a:extLst>
          </p:cNvPr>
          <p:cNvGraphicFramePr>
            <a:graphicFrameLocks noGrp="1"/>
          </p:cNvGraphicFramePr>
          <p:nvPr>
            <p:custDataLst>
              <p:tags r:id="rId3"/>
            </p:custDataLst>
            <p:extLst>
              <p:ext uri="{D42A27DB-BD31-4B8C-83A1-F6EECF244321}">
                <p14:modId xmlns="" xmlns:p14="http://schemas.microsoft.com/office/powerpoint/2010/main" val="3442785965"/>
              </p:ext>
            </p:extLst>
          </p:nvPr>
        </p:nvGraphicFramePr>
        <p:xfrm>
          <a:off x="1819597" y="1286451"/>
          <a:ext cx="4946631" cy="7680960"/>
        </p:xfrm>
        <a:graphic>
          <a:graphicData uri="http://schemas.openxmlformats.org/drawingml/2006/table">
            <a:tbl>
              <a:tblPr firstRow="1" bandRow="1">
                <a:tableStyleId>{F5AB1C69-6EDB-4FF4-983F-18BD219EF322}</a:tableStyleId>
              </a:tblPr>
              <a:tblGrid>
                <a:gridCol w="726676">
                  <a:extLst>
                    <a:ext uri="{9D8B030D-6E8A-4147-A177-3AD203B41FA5}">
                      <a16:colId xmlns="" xmlns:a16="http://schemas.microsoft.com/office/drawing/2014/main" val="20000"/>
                    </a:ext>
                  </a:extLst>
                </a:gridCol>
                <a:gridCol w="1770701">
                  <a:extLst>
                    <a:ext uri="{9D8B030D-6E8A-4147-A177-3AD203B41FA5}">
                      <a16:colId xmlns="" xmlns:a16="http://schemas.microsoft.com/office/drawing/2014/main" val="20001"/>
                    </a:ext>
                  </a:extLst>
                </a:gridCol>
                <a:gridCol w="2449254">
                  <a:extLst>
                    <a:ext uri="{9D8B030D-6E8A-4147-A177-3AD203B41FA5}">
                      <a16:colId xmlns="" xmlns:a16="http://schemas.microsoft.com/office/drawing/2014/main" val="20002"/>
                    </a:ext>
                  </a:extLst>
                </a:gridCol>
              </a:tblGrid>
              <a:tr h="201146">
                <a:tc>
                  <a:txBody>
                    <a:bodyPr/>
                    <a:lstStyle/>
                    <a:p>
                      <a:pPr algn="ctr">
                        <a:lnSpc>
                          <a:spcPct val="100000"/>
                        </a:lnSpc>
                        <a:spcBef>
                          <a:spcPts val="600"/>
                        </a:spcBef>
                      </a:pPr>
                      <a:r>
                        <a:rPr lang="fr-FR" sz="1400" baseline="0" dirty="0"/>
                        <a:t>Vidéo</a:t>
                      </a:r>
                      <a:endParaRPr lang="fr-FR" sz="1400" dirty="0">
                        <a:latin typeface="+mn-lt"/>
                        <a:cs typeface="Times" pitchFamily="18" charset="0"/>
                      </a:endParaRPr>
                    </a:p>
                  </a:txBody>
                  <a:tcPr anchor="ctr"/>
                </a:tc>
                <a:tc>
                  <a:txBody>
                    <a:bodyPr/>
                    <a:lstStyle/>
                    <a:p>
                      <a:pPr algn="ctr">
                        <a:lnSpc>
                          <a:spcPct val="100000"/>
                        </a:lnSpc>
                        <a:spcBef>
                          <a:spcPts val="600"/>
                        </a:spcBef>
                      </a:pPr>
                      <a:r>
                        <a:rPr lang="fr-FR" sz="1400" dirty="0"/>
                        <a:t>Texte affiché</a:t>
                      </a:r>
                      <a:endParaRPr lang="fr-FR" sz="1400" dirty="0">
                        <a:latin typeface="+mn-lt"/>
                        <a:cs typeface="Times" pitchFamily="18" charset="0"/>
                      </a:endParaRPr>
                    </a:p>
                  </a:txBody>
                  <a:tcPr anchor="ctr"/>
                </a:tc>
                <a:tc>
                  <a:txBody>
                    <a:bodyPr/>
                    <a:lstStyle/>
                    <a:p>
                      <a:pPr algn="ctr">
                        <a:lnSpc>
                          <a:spcPct val="100000"/>
                        </a:lnSpc>
                        <a:spcBef>
                          <a:spcPts val="600"/>
                        </a:spcBef>
                      </a:pPr>
                      <a:r>
                        <a:rPr lang="fr-FR" sz="1400" dirty="0"/>
                        <a:t>Descriptif</a:t>
                      </a:r>
                      <a:endParaRPr lang="fr-FR" sz="1400" dirty="0">
                        <a:latin typeface="+mn-lt"/>
                        <a:cs typeface="Times" pitchFamily="18" charset="0"/>
                      </a:endParaRPr>
                    </a:p>
                  </a:txBody>
                  <a:tcPr anchor="ctr"/>
                </a:tc>
                <a:extLst>
                  <a:ext uri="{0D108BD9-81ED-4DB2-BD59-A6C34878D82A}">
                    <a16:rowId xmlns="" xmlns:a16="http://schemas.microsoft.com/office/drawing/2014/main" val="10000"/>
                  </a:ext>
                </a:extLst>
              </a:tr>
              <a:tr h="603438">
                <a:tc>
                  <a:txBody>
                    <a:bodyPr/>
                    <a:lstStyle/>
                    <a:p>
                      <a:pPr algn="ctr">
                        <a:lnSpc>
                          <a:spcPct val="100000"/>
                        </a:lnSpc>
                      </a:pPr>
                      <a:r>
                        <a:rPr lang="fr-CA" sz="1200" dirty="0"/>
                        <a:t>Pause</a:t>
                      </a:r>
                      <a:endParaRPr lang="fr-FR" sz="1200" dirty="0"/>
                    </a:p>
                  </a:txBody>
                  <a:tcPr anchor="ctr"/>
                </a:tc>
                <a:tc>
                  <a:txBody>
                    <a:bodyPr/>
                    <a:lstStyle/>
                    <a:p>
                      <a:pPr algn="ctr">
                        <a:lnSpc>
                          <a:spcPct val="100000"/>
                        </a:lnSpc>
                        <a:spcAft>
                          <a:spcPts val="0"/>
                        </a:spcAft>
                      </a:pPr>
                      <a:r>
                        <a:rPr lang="fr-FR" sz="1200" i="1" dirty="0">
                          <a:latin typeface="Calibri"/>
                          <a:ea typeface="Calibri"/>
                          <a:cs typeface="Calibri"/>
                        </a:rPr>
                        <a:t>Vrai ou faux ? </a:t>
                      </a:r>
                      <a:r>
                        <a:rPr lang="fr-CA" sz="1200" i="1" dirty="0">
                          <a:latin typeface="Calibri"/>
                          <a:ea typeface="Calibri"/>
                          <a:cs typeface="Calibri"/>
                        </a:rPr>
                        <a:t>La longueur de la tête (incluant le cou) entre 2 fois dans la longueur du bras (incluant la main). </a:t>
                      </a:r>
                      <a:endParaRPr lang="fr-FR" sz="1100" i="1" dirty="0">
                        <a:latin typeface="Calibri"/>
                        <a:ea typeface="Calibri"/>
                        <a:cs typeface="Times New Roman"/>
                      </a:endParaRPr>
                    </a:p>
                  </a:txBody>
                  <a:tcPr marL="68580" marR="68580" marT="0" marB="0"/>
                </a:tc>
                <a:tc>
                  <a:txBody>
                    <a:bodyPr/>
                    <a:lstStyle/>
                    <a:p>
                      <a:pPr marL="180000" lvl="0" indent="-180000">
                        <a:lnSpc>
                          <a:spcPct val="100000"/>
                        </a:lnSpc>
                        <a:spcBef>
                          <a:spcPts val="600"/>
                        </a:spcBef>
                        <a:spcAft>
                          <a:spcPts val="0"/>
                        </a:spcAft>
                        <a:buFont typeface="+mj-lt"/>
                        <a:buAutoNum type="romanLcPeriod"/>
                      </a:pPr>
                      <a:r>
                        <a:rPr lang="fr-CA" sz="1200" dirty="0">
                          <a:latin typeface="Calibri"/>
                          <a:ea typeface="Calibri"/>
                          <a:cs typeface="Calibri"/>
                        </a:rPr>
                        <a:t>L’enseignant recueille les idées des élèves.</a:t>
                      </a:r>
                      <a:endParaRPr lang="fr-FR" sz="1100" dirty="0">
                        <a:latin typeface="Calibri"/>
                        <a:ea typeface="Calibri"/>
                        <a:cs typeface="Times New Roman"/>
                      </a:endParaRPr>
                    </a:p>
                  </a:txBody>
                  <a:tcPr marL="68580" marR="68580" marT="0" marB="0"/>
                </a:tc>
                <a:extLst>
                  <a:ext uri="{0D108BD9-81ED-4DB2-BD59-A6C34878D82A}">
                    <a16:rowId xmlns="" xmlns:a16="http://schemas.microsoft.com/office/drawing/2014/main" val="10001"/>
                  </a:ext>
                </a:extLst>
              </a:tr>
              <a:tr h="291662">
                <a:tc>
                  <a:txBody>
                    <a:bodyPr/>
                    <a:lstStyle/>
                    <a:p>
                      <a:pPr algn="ctr">
                        <a:lnSpc>
                          <a:spcPct val="100000"/>
                        </a:lnSpc>
                        <a:spcBef>
                          <a:spcPts val="600"/>
                        </a:spcBef>
                      </a:pPr>
                      <a:r>
                        <a:rPr lang="fr-CA" sz="1200" dirty="0"/>
                        <a:t>Lecture</a:t>
                      </a:r>
                      <a:endParaRPr lang="fr-FR" sz="1200" dirty="0">
                        <a:latin typeface="+mn-lt"/>
                        <a:cs typeface="Times" pitchFamily="18" charset="0"/>
                      </a:endParaRPr>
                    </a:p>
                  </a:txBody>
                  <a:tcPr anchor="ctr"/>
                </a:tc>
                <a:tc>
                  <a:txBody>
                    <a:bodyPr/>
                    <a:lstStyle/>
                    <a:p>
                      <a:pPr algn="ctr">
                        <a:lnSpc>
                          <a:spcPct val="100000"/>
                        </a:lnSpc>
                        <a:spcAft>
                          <a:spcPts val="0"/>
                        </a:spcAft>
                      </a:pPr>
                      <a:endParaRPr lang="fr-CA" sz="1200" dirty="0">
                        <a:latin typeface="Calibri"/>
                        <a:ea typeface="Calibri"/>
                        <a:cs typeface="Calibri"/>
                      </a:endParaRPr>
                    </a:p>
                  </a:txBody>
                  <a:tcPr marL="68580" marR="68580" marT="0" marB="0"/>
                </a:tc>
                <a:tc>
                  <a:txBody>
                    <a:bodyPr/>
                    <a:lstStyle/>
                    <a:p>
                      <a:pPr marL="180000" lvl="0" indent="-180000">
                        <a:lnSpc>
                          <a:spcPct val="100000"/>
                        </a:lnSpc>
                        <a:spcBef>
                          <a:spcPts val="600"/>
                        </a:spcBef>
                        <a:spcAft>
                          <a:spcPts val="0"/>
                        </a:spcAft>
                        <a:buFont typeface="Symbol"/>
                        <a:buChar char=""/>
                      </a:pPr>
                      <a:r>
                        <a:rPr lang="fr-CA" sz="1200" dirty="0">
                          <a:latin typeface="Calibri"/>
                          <a:ea typeface="Calibri"/>
                          <a:cs typeface="Calibri"/>
                        </a:rPr>
                        <a:t>Réponse</a:t>
                      </a:r>
                      <a:r>
                        <a:rPr lang="fr-CA" sz="1200" baseline="0" dirty="0">
                          <a:latin typeface="Calibri"/>
                          <a:ea typeface="Calibri"/>
                          <a:cs typeface="Calibri"/>
                        </a:rPr>
                        <a:t> (d</a:t>
                      </a:r>
                      <a:r>
                        <a:rPr lang="fr-CA" sz="1200" dirty="0">
                          <a:latin typeface="Calibri"/>
                          <a:ea typeface="Calibri"/>
                          <a:cs typeface="Calibri"/>
                        </a:rPr>
                        <a:t>émonstration).</a:t>
                      </a:r>
                      <a:endParaRPr lang="fr-FR" sz="1100" dirty="0">
                        <a:latin typeface="Calibri"/>
                        <a:ea typeface="Calibri"/>
                        <a:cs typeface="Times New Roman"/>
                      </a:endParaRPr>
                    </a:p>
                    <a:p>
                      <a:pPr marL="180000" lvl="0" indent="-180000">
                        <a:lnSpc>
                          <a:spcPct val="100000"/>
                        </a:lnSpc>
                        <a:spcBef>
                          <a:spcPts val="600"/>
                        </a:spcBef>
                        <a:spcAft>
                          <a:spcPts val="0"/>
                        </a:spcAft>
                        <a:buFont typeface="Symbol"/>
                        <a:buChar char=""/>
                      </a:pPr>
                      <a:r>
                        <a:rPr lang="fr-CA" sz="1200" dirty="0">
                          <a:latin typeface="Calibri"/>
                          <a:ea typeface="Calibri"/>
                          <a:cs typeface="Calibri"/>
                        </a:rPr>
                        <a:t>Deuxième question Vrai ou faux ?</a:t>
                      </a:r>
                      <a:endParaRPr lang="fr-FR" sz="1100" dirty="0">
                        <a:latin typeface="Calibri"/>
                        <a:ea typeface="Calibri"/>
                        <a:cs typeface="Times New Roman"/>
                      </a:endParaRPr>
                    </a:p>
                  </a:txBody>
                  <a:tcPr marL="68580" marR="68580" marT="0" marB="0"/>
                </a:tc>
                <a:extLst>
                  <a:ext uri="{0D108BD9-81ED-4DB2-BD59-A6C34878D82A}">
                    <a16:rowId xmlns="" xmlns:a16="http://schemas.microsoft.com/office/drawing/2014/main" val="10002"/>
                  </a:ext>
                </a:extLst>
              </a:tr>
              <a:tr h="603438">
                <a:tc>
                  <a:txBody>
                    <a:bodyPr/>
                    <a:lstStyle/>
                    <a:p>
                      <a:pPr algn="ctr">
                        <a:lnSpc>
                          <a:spcPct val="100000"/>
                        </a:lnSpc>
                        <a:spcBef>
                          <a:spcPts val="600"/>
                        </a:spcBef>
                        <a:spcAft>
                          <a:spcPts val="0"/>
                        </a:spcAft>
                      </a:pPr>
                      <a:r>
                        <a:rPr lang="fr-CA" sz="1200" dirty="0"/>
                        <a:t>Pause</a:t>
                      </a:r>
                      <a:endParaRPr lang="fr-FR" sz="1200" dirty="0">
                        <a:latin typeface="+mn-lt"/>
                        <a:ea typeface="Calibri"/>
                        <a:cs typeface="Times" pitchFamily="18" charset="0"/>
                      </a:endParaRPr>
                    </a:p>
                  </a:txBody>
                  <a:tcPr marL="53578" marR="53578" marT="0" marB="0" anchor="ctr"/>
                </a:tc>
                <a:tc>
                  <a:txBody>
                    <a:bodyPr/>
                    <a:lstStyle/>
                    <a:p>
                      <a:pPr algn="ctr">
                        <a:lnSpc>
                          <a:spcPct val="100000"/>
                        </a:lnSpc>
                        <a:spcAft>
                          <a:spcPts val="0"/>
                        </a:spcAft>
                      </a:pPr>
                      <a:r>
                        <a:rPr lang="fr-CA" sz="1200" i="1" dirty="0">
                          <a:latin typeface="Calibri"/>
                          <a:ea typeface="Calibri"/>
                          <a:cs typeface="Calibri"/>
                        </a:rPr>
                        <a:t>Vrai ou faux ? La longueur de la main ouverte entre environ 2 fois dans la longueur de l’avant-bras (du poignet au coude).</a:t>
                      </a:r>
                      <a:endParaRPr lang="fr-FR" sz="1100" i="1" dirty="0">
                        <a:latin typeface="Calibri"/>
                        <a:ea typeface="Calibri"/>
                        <a:cs typeface="Times New Roman"/>
                      </a:endParaRPr>
                    </a:p>
                  </a:txBody>
                  <a:tcPr marL="68580" marR="68580" marT="0" marB="0"/>
                </a:tc>
                <a:tc>
                  <a:txBody>
                    <a:bodyPr/>
                    <a:lstStyle/>
                    <a:p>
                      <a:pPr marL="180000" lvl="0" indent="-180000">
                        <a:lnSpc>
                          <a:spcPct val="100000"/>
                        </a:lnSpc>
                        <a:spcBef>
                          <a:spcPts val="600"/>
                        </a:spcBef>
                        <a:spcAft>
                          <a:spcPts val="0"/>
                        </a:spcAft>
                        <a:buFont typeface="+mj-lt"/>
                        <a:buAutoNum type="romanLcPeriod"/>
                      </a:pPr>
                      <a:r>
                        <a:rPr lang="fr-CA" sz="1200" dirty="0">
                          <a:latin typeface="Calibri"/>
                          <a:ea typeface="Calibri"/>
                          <a:cs typeface="Calibri"/>
                        </a:rPr>
                        <a:t>L’enseignant recueille les idées des élèves.</a:t>
                      </a:r>
                      <a:endParaRPr lang="fr-FR" sz="1100" dirty="0">
                        <a:latin typeface="Calibri"/>
                        <a:ea typeface="Calibri"/>
                        <a:cs typeface="Times New Roman"/>
                      </a:endParaRPr>
                    </a:p>
                  </a:txBody>
                  <a:tcPr marL="68580" marR="68580" marT="0" marB="0"/>
                </a:tc>
                <a:extLst>
                  <a:ext uri="{0D108BD9-81ED-4DB2-BD59-A6C34878D82A}">
                    <a16:rowId xmlns="" xmlns:a16="http://schemas.microsoft.com/office/drawing/2014/main" val="10003"/>
                  </a:ext>
                </a:extLst>
              </a:tr>
              <a:tr h="291662">
                <a:tc>
                  <a:txBody>
                    <a:bodyPr/>
                    <a:lstStyle/>
                    <a:p>
                      <a:pPr algn="ctr">
                        <a:lnSpc>
                          <a:spcPct val="100000"/>
                        </a:lnSpc>
                        <a:spcBef>
                          <a:spcPts val="600"/>
                        </a:spcBef>
                        <a:spcAft>
                          <a:spcPts val="0"/>
                        </a:spcAft>
                      </a:pPr>
                      <a:r>
                        <a:rPr lang="fr-CA" sz="1200" dirty="0"/>
                        <a:t>Lecture</a:t>
                      </a:r>
                      <a:endParaRPr lang="fr-FR" sz="1200" dirty="0">
                        <a:latin typeface="+mn-lt"/>
                        <a:ea typeface="Calibri"/>
                        <a:cs typeface="Times" pitchFamily="18" charset="0"/>
                      </a:endParaRPr>
                    </a:p>
                  </a:txBody>
                  <a:tcPr marL="53578" marR="53578" marT="0" marB="0" anchor="ctr"/>
                </a:tc>
                <a:tc>
                  <a:txBody>
                    <a:bodyPr/>
                    <a:lstStyle/>
                    <a:p>
                      <a:pPr>
                        <a:lnSpc>
                          <a:spcPct val="100000"/>
                        </a:lnSpc>
                        <a:spcAft>
                          <a:spcPts val="0"/>
                        </a:spcAft>
                      </a:pPr>
                      <a:endParaRPr lang="fr-CA" sz="1200">
                        <a:latin typeface="Calibri"/>
                        <a:ea typeface="Calibri"/>
                        <a:cs typeface="Calibri"/>
                      </a:endParaRPr>
                    </a:p>
                  </a:txBody>
                  <a:tcPr marL="68580" marR="68580" marT="0" marB="0"/>
                </a:tc>
                <a:tc>
                  <a:txBody>
                    <a:bodyPr/>
                    <a:lstStyle/>
                    <a:p>
                      <a:pPr marL="180000" lvl="0" indent="-180000">
                        <a:lnSpc>
                          <a:spcPct val="100000"/>
                        </a:lnSpc>
                        <a:spcBef>
                          <a:spcPts val="600"/>
                        </a:spcBef>
                        <a:spcAft>
                          <a:spcPts val="0"/>
                        </a:spcAft>
                        <a:buFont typeface="Symbol"/>
                        <a:buChar char=""/>
                      </a:pPr>
                      <a:r>
                        <a:rPr lang="fr-CA" sz="1200" dirty="0">
                          <a:latin typeface="+mn-lt"/>
                          <a:ea typeface="Calibri"/>
                          <a:cs typeface="Calibri"/>
                        </a:rPr>
                        <a:t>Réponse</a:t>
                      </a:r>
                      <a:r>
                        <a:rPr lang="fr-CA" sz="1200" baseline="0" dirty="0">
                          <a:latin typeface="+mn-lt"/>
                          <a:ea typeface="Calibri"/>
                          <a:cs typeface="Calibri"/>
                        </a:rPr>
                        <a:t> (d</a:t>
                      </a:r>
                      <a:r>
                        <a:rPr lang="fr-CA" sz="1200" dirty="0">
                          <a:latin typeface="+mn-lt"/>
                          <a:ea typeface="Calibri"/>
                          <a:cs typeface="Calibri"/>
                        </a:rPr>
                        <a:t>émonstration).</a:t>
                      </a:r>
                      <a:endParaRPr lang="fr-FR" sz="1100" dirty="0">
                        <a:latin typeface="+mn-lt"/>
                        <a:ea typeface="Calibri"/>
                        <a:cs typeface="Times New Roman"/>
                      </a:endParaRPr>
                    </a:p>
                    <a:p>
                      <a:pPr marL="180000" lvl="0" indent="-180000">
                        <a:lnSpc>
                          <a:spcPct val="100000"/>
                        </a:lnSpc>
                        <a:spcBef>
                          <a:spcPts val="600"/>
                        </a:spcBef>
                        <a:spcAft>
                          <a:spcPts val="0"/>
                        </a:spcAft>
                        <a:buFont typeface="Symbol"/>
                        <a:buChar char=""/>
                      </a:pPr>
                      <a:r>
                        <a:rPr lang="fr-CA" sz="1200" dirty="0">
                          <a:latin typeface="+mn-lt"/>
                          <a:ea typeface="Calibri"/>
                          <a:cs typeface="Calibri"/>
                        </a:rPr>
                        <a:t>Dernière question Vrai ou faux ?</a:t>
                      </a:r>
                      <a:endParaRPr lang="fr-FR" sz="1100" dirty="0">
                        <a:latin typeface="+mn-lt"/>
                        <a:ea typeface="Calibri"/>
                        <a:cs typeface="Times New Roman"/>
                      </a:endParaRPr>
                    </a:p>
                  </a:txBody>
                  <a:tcPr marL="68580" marR="68580" marT="0" marB="0"/>
                </a:tc>
                <a:extLst>
                  <a:ext uri="{0D108BD9-81ED-4DB2-BD59-A6C34878D82A}">
                    <a16:rowId xmlns="" xmlns:a16="http://schemas.microsoft.com/office/drawing/2014/main" val="10004"/>
                  </a:ext>
                </a:extLst>
              </a:tr>
              <a:tr h="362063">
                <a:tc>
                  <a:txBody>
                    <a:bodyPr/>
                    <a:lstStyle/>
                    <a:p>
                      <a:pPr algn="ctr">
                        <a:lnSpc>
                          <a:spcPct val="100000"/>
                        </a:lnSpc>
                        <a:spcBef>
                          <a:spcPts val="600"/>
                        </a:spcBef>
                        <a:spcAft>
                          <a:spcPts val="0"/>
                        </a:spcAft>
                      </a:pPr>
                      <a:r>
                        <a:rPr lang="fr-CA" sz="1200" dirty="0"/>
                        <a:t>Pause</a:t>
                      </a:r>
                      <a:endParaRPr lang="fr-FR" sz="1200" dirty="0">
                        <a:latin typeface="+mn-lt"/>
                        <a:ea typeface="Calibri"/>
                        <a:cs typeface="Times" pitchFamily="18" charset="0"/>
                      </a:endParaRPr>
                    </a:p>
                  </a:txBody>
                  <a:tcPr marL="53578" marR="53578" marT="0" marB="0" anchor="ctr"/>
                </a:tc>
                <a:tc>
                  <a:txBody>
                    <a:bodyPr/>
                    <a:lstStyle/>
                    <a:p>
                      <a:pPr algn="ctr">
                        <a:lnSpc>
                          <a:spcPct val="100000"/>
                        </a:lnSpc>
                        <a:spcAft>
                          <a:spcPts val="0"/>
                        </a:spcAft>
                      </a:pPr>
                      <a:r>
                        <a:rPr lang="fr-CA" sz="1200" i="1" dirty="0">
                          <a:latin typeface="Calibri"/>
                          <a:ea typeface="Calibri"/>
                          <a:cs typeface="Calibri"/>
                        </a:rPr>
                        <a:t>Vrai ou faux ? La taille d’une personne est égale à sa toise.</a:t>
                      </a:r>
                      <a:endParaRPr lang="fr-FR" sz="1100" i="1" dirty="0">
                        <a:latin typeface="Calibri"/>
                        <a:ea typeface="Calibri"/>
                        <a:cs typeface="Times New Roman"/>
                      </a:endParaRPr>
                    </a:p>
                  </a:txBody>
                  <a:tcPr marL="68580" marR="68580" marT="0" marB="0"/>
                </a:tc>
                <a:tc>
                  <a:txBody>
                    <a:bodyPr/>
                    <a:lstStyle/>
                    <a:p>
                      <a:pPr marL="180000" lvl="0" indent="-180000">
                        <a:lnSpc>
                          <a:spcPct val="100000"/>
                        </a:lnSpc>
                        <a:spcBef>
                          <a:spcPts val="600"/>
                        </a:spcBef>
                        <a:spcAft>
                          <a:spcPts val="0"/>
                        </a:spcAft>
                        <a:buFont typeface="+mj-lt"/>
                        <a:buAutoNum type="romanLcPeriod"/>
                      </a:pPr>
                      <a:r>
                        <a:rPr lang="fr-CA" sz="1200" dirty="0">
                          <a:latin typeface="Calibri"/>
                          <a:ea typeface="Calibri"/>
                          <a:cs typeface="Calibri"/>
                        </a:rPr>
                        <a:t>L’enseignant recueille les idées des élèves.</a:t>
                      </a:r>
                      <a:endParaRPr lang="fr-FR" sz="1100" dirty="0">
                        <a:latin typeface="Calibri"/>
                        <a:ea typeface="Calibri"/>
                        <a:cs typeface="Times New Roman"/>
                      </a:endParaRPr>
                    </a:p>
                  </a:txBody>
                  <a:tcPr marL="68580" marR="68580" marT="0" marB="0"/>
                </a:tc>
                <a:extLst>
                  <a:ext uri="{0D108BD9-81ED-4DB2-BD59-A6C34878D82A}">
                    <a16:rowId xmlns="" xmlns:a16="http://schemas.microsoft.com/office/drawing/2014/main" val="10005"/>
                  </a:ext>
                </a:extLst>
              </a:tr>
              <a:tr h="412349">
                <a:tc>
                  <a:txBody>
                    <a:bodyPr/>
                    <a:lstStyle/>
                    <a:p>
                      <a:pPr algn="ctr">
                        <a:lnSpc>
                          <a:spcPct val="100000"/>
                        </a:lnSpc>
                        <a:spcBef>
                          <a:spcPts val="600"/>
                        </a:spcBef>
                        <a:spcAft>
                          <a:spcPts val="0"/>
                        </a:spcAft>
                      </a:pPr>
                      <a:r>
                        <a:rPr lang="fr-CA" sz="1200" dirty="0"/>
                        <a:t>Lecture</a:t>
                      </a:r>
                      <a:endParaRPr lang="fr-FR" sz="1200" dirty="0">
                        <a:latin typeface="+mn-lt"/>
                        <a:ea typeface="Calibri"/>
                        <a:cs typeface="Times" pitchFamily="18" charset="0"/>
                      </a:endParaRPr>
                    </a:p>
                  </a:txBody>
                  <a:tcPr marL="53578" marR="53578" marT="0" marB="0" anchor="ctr"/>
                </a:tc>
                <a:tc>
                  <a:txBody>
                    <a:bodyPr/>
                    <a:lstStyle/>
                    <a:p>
                      <a:pPr>
                        <a:lnSpc>
                          <a:spcPct val="100000"/>
                        </a:lnSpc>
                        <a:spcAft>
                          <a:spcPts val="0"/>
                        </a:spcAft>
                      </a:pPr>
                      <a:endParaRPr lang="fr-CA" sz="1200">
                        <a:latin typeface="Calibri"/>
                        <a:ea typeface="Calibri"/>
                        <a:cs typeface="Calibri"/>
                      </a:endParaRPr>
                    </a:p>
                  </a:txBody>
                  <a:tcPr marL="68580" marR="68580" marT="0" marB="0"/>
                </a:tc>
                <a:tc>
                  <a:txBody>
                    <a:bodyPr/>
                    <a:lstStyle/>
                    <a:p>
                      <a:pPr marL="180000" lvl="0" indent="-180000">
                        <a:lnSpc>
                          <a:spcPct val="100000"/>
                        </a:lnSpc>
                        <a:spcBef>
                          <a:spcPts val="600"/>
                        </a:spcBef>
                        <a:spcAft>
                          <a:spcPts val="0"/>
                        </a:spcAft>
                        <a:buFont typeface="Symbol"/>
                        <a:buChar char=""/>
                      </a:pPr>
                      <a:r>
                        <a:rPr lang="fr-CA" sz="1200" dirty="0">
                          <a:latin typeface="+mn-lt"/>
                          <a:ea typeface="Calibri"/>
                          <a:cs typeface="Calibri"/>
                        </a:rPr>
                        <a:t>Réponse</a:t>
                      </a:r>
                      <a:r>
                        <a:rPr lang="fr-CA" sz="1200" baseline="0" dirty="0">
                          <a:latin typeface="+mn-lt"/>
                          <a:ea typeface="Calibri"/>
                          <a:cs typeface="Calibri"/>
                        </a:rPr>
                        <a:t> (d</a:t>
                      </a:r>
                      <a:r>
                        <a:rPr lang="fr-CA" sz="1200" dirty="0">
                          <a:latin typeface="+mn-lt"/>
                          <a:ea typeface="Calibri"/>
                          <a:cs typeface="Calibri"/>
                        </a:rPr>
                        <a:t>émonstration</a:t>
                      </a:r>
                      <a:r>
                        <a:rPr lang="fr-CA" sz="1200" baseline="0" dirty="0">
                          <a:latin typeface="+mn-lt"/>
                          <a:ea typeface="Calibri"/>
                          <a:cs typeface="Calibri"/>
                        </a:rPr>
                        <a:t> et retour sur L’homme de Vitruve</a:t>
                      </a:r>
                      <a:r>
                        <a:rPr lang="fr-CA" sz="1200" dirty="0">
                          <a:latin typeface="+mn-lt"/>
                          <a:ea typeface="Calibri"/>
                          <a:cs typeface="Calibri"/>
                        </a:rPr>
                        <a:t>).</a:t>
                      </a:r>
                      <a:endParaRPr lang="fr-FR" sz="1100" dirty="0">
                        <a:latin typeface="+mn-lt"/>
                        <a:ea typeface="Calibri"/>
                        <a:cs typeface="Times New Roman"/>
                      </a:endParaRPr>
                    </a:p>
                    <a:p>
                      <a:pPr marL="180000" lvl="0" indent="-180000">
                        <a:lnSpc>
                          <a:spcPct val="100000"/>
                        </a:lnSpc>
                        <a:spcBef>
                          <a:spcPts val="600"/>
                        </a:spcBef>
                        <a:spcAft>
                          <a:spcPts val="0"/>
                        </a:spcAft>
                        <a:buFont typeface="Symbol"/>
                        <a:buChar char=""/>
                      </a:pPr>
                      <a:r>
                        <a:rPr lang="fr-CA" sz="1200" dirty="0">
                          <a:latin typeface="Calibri"/>
                          <a:ea typeface="Calibri"/>
                          <a:cs typeface="Calibri"/>
                        </a:rPr>
                        <a:t>Annonce de la première activité.</a:t>
                      </a:r>
                      <a:endParaRPr lang="fr-FR" sz="1100" dirty="0">
                        <a:latin typeface="Calibri"/>
                        <a:ea typeface="Calibri"/>
                        <a:cs typeface="Times New Roman"/>
                      </a:endParaRPr>
                    </a:p>
                  </a:txBody>
                  <a:tcPr marL="68580" marR="68580" marT="0" marB="0"/>
                </a:tc>
                <a:extLst>
                  <a:ext uri="{0D108BD9-81ED-4DB2-BD59-A6C34878D82A}">
                    <a16:rowId xmlns="" xmlns:a16="http://schemas.microsoft.com/office/drawing/2014/main" val="10006"/>
                  </a:ext>
                </a:extLst>
              </a:tr>
              <a:tr h="120688">
                <a:tc>
                  <a:txBody>
                    <a:bodyPr/>
                    <a:lstStyle/>
                    <a:p>
                      <a:pPr algn="ctr">
                        <a:lnSpc>
                          <a:spcPct val="100000"/>
                        </a:lnSpc>
                        <a:spcBef>
                          <a:spcPts val="600"/>
                        </a:spcBef>
                        <a:spcAft>
                          <a:spcPts val="0"/>
                        </a:spcAft>
                      </a:pPr>
                      <a:r>
                        <a:rPr lang="fr-CA" sz="1200" dirty="0">
                          <a:latin typeface="+mn-lt"/>
                          <a:ea typeface="Calibri"/>
                          <a:cs typeface="Times" pitchFamily="18" charset="0"/>
                        </a:rPr>
                        <a:t>Pause</a:t>
                      </a:r>
                      <a:endParaRPr lang="fr-FR" sz="1200" dirty="0">
                        <a:latin typeface="+mn-lt"/>
                        <a:ea typeface="Calibri"/>
                        <a:cs typeface="Times" pitchFamily="18" charset="0"/>
                      </a:endParaRPr>
                    </a:p>
                  </a:txBody>
                  <a:tcPr marL="53578" marR="53578" marT="0" marB="0" anchor="ctr"/>
                </a:tc>
                <a:tc>
                  <a:txBody>
                    <a:bodyPr/>
                    <a:lstStyle/>
                    <a:p>
                      <a:pPr algn="ctr">
                        <a:lnSpc>
                          <a:spcPct val="100000"/>
                        </a:lnSpc>
                        <a:spcAft>
                          <a:spcPts val="0"/>
                        </a:spcAft>
                      </a:pPr>
                      <a:r>
                        <a:rPr lang="fr-CA" sz="1200" i="1" dirty="0">
                          <a:latin typeface="Calibri"/>
                          <a:ea typeface="Calibri"/>
                          <a:cs typeface="Calibri"/>
                        </a:rPr>
                        <a:t>Formation des équipes.</a:t>
                      </a:r>
                      <a:endParaRPr lang="fr-FR" sz="1100" i="1" dirty="0">
                        <a:latin typeface="Calibri"/>
                        <a:ea typeface="Calibri"/>
                        <a:cs typeface="Times New Roman"/>
                      </a:endParaRPr>
                    </a:p>
                  </a:txBody>
                  <a:tcPr marL="68580" marR="68580" marT="0" marB="0"/>
                </a:tc>
                <a:tc>
                  <a:txBody>
                    <a:bodyPr/>
                    <a:lstStyle/>
                    <a:p>
                      <a:pPr marL="180000" indent="-180000">
                        <a:lnSpc>
                          <a:spcPct val="100000"/>
                        </a:lnSpc>
                        <a:spcBef>
                          <a:spcPts val="600"/>
                        </a:spcBef>
                        <a:spcAft>
                          <a:spcPts val="0"/>
                        </a:spcAft>
                      </a:pPr>
                      <a:endParaRPr lang="fr-CA" sz="1200" dirty="0">
                        <a:latin typeface="Calibri"/>
                        <a:ea typeface="Calibri"/>
                        <a:cs typeface="Calibri"/>
                      </a:endParaRPr>
                    </a:p>
                  </a:txBody>
                  <a:tcPr marL="68580" marR="68580" marT="0" marB="0"/>
                </a:tc>
                <a:extLst>
                  <a:ext uri="{0D108BD9-81ED-4DB2-BD59-A6C34878D82A}">
                    <a16:rowId xmlns="" xmlns:a16="http://schemas.microsoft.com/office/drawing/2014/main" val="10007"/>
                  </a:ext>
                </a:extLst>
              </a:tr>
              <a:tr h="533037">
                <a:tc>
                  <a:txBody>
                    <a:bodyPr/>
                    <a:lstStyle/>
                    <a:p>
                      <a:pPr algn="ctr">
                        <a:lnSpc>
                          <a:spcPct val="100000"/>
                        </a:lnSpc>
                        <a:spcBef>
                          <a:spcPts val="600"/>
                        </a:spcBef>
                        <a:spcAft>
                          <a:spcPts val="0"/>
                        </a:spcAft>
                      </a:pPr>
                      <a:r>
                        <a:rPr lang="fr-CA" sz="1200" dirty="0"/>
                        <a:t>Lecture</a:t>
                      </a:r>
                      <a:endParaRPr lang="fr-FR" sz="1200" dirty="0">
                        <a:latin typeface="+mn-lt"/>
                        <a:ea typeface="Calibri"/>
                        <a:cs typeface="Times" pitchFamily="18" charset="0"/>
                      </a:endParaRPr>
                    </a:p>
                  </a:txBody>
                  <a:tcPr marL="53578" marR="53578" marT="0" marB="0" anchor="ctr"/>
                </a:tc>
                <a:tc>
                  <a:txBody>
                    <a:bodyPr/>
                    <a:lstStyle/>
                    <a:p>
                      <a:pPr algn="ctr">
                        <a:lnSpc>
                          <a:spcPct val="100000"/>
                        </a:lnSpc>
                        <a:spcAft>
                          <a:spcPts val="0"/>
                        </a:spcAft>
                      </a:pPr>
                      <a:endParaRPr lang="fr-FR" sz="1100" i="1" dirty="0">
                        <a:latin typeface="Calibri"/>
                        <a:ea typeface="Calibri"/>
                        <a:cs typeface="Times New Roman"/>
                      </a:endParaRPr>
                    </a:p>
                  </a:txBody>
                  <a:tcPr marL="68580" marR="68580" marT="0" marB="0"/>
                </a:tc>
                <a:tc>
                  <a:txBody>
                    <a:bodyPr/>
                    <a:lstStyle/>
                    <a:p>
                      <a:pPr marL="180000" lvl="0" indent="-180000">
                        <a:lnSpc>
                          <a:spcPct val="100000"/>
                        </a:lnSpc>
                        <a:spcBef>
                          <a:spcPts val="600"/>
                        </a:spcBef>
                        <a:buFont typeface="Arial" pitchFamily="34" charset="0"/>
                        <a:buChar char="•"/>
                      </a:pPr>
                      <a:r>
                        <a:rPr lang="fr-CA" sz="1200" kern="1200" dirty="0">
                          <a:solidFill>
                            <a:schemeClr val="dk1"/>
                          </a:solidFill>
                          <a:latin typeface="+mn-lt"/>
                          <a:ea typeface="+mn-ea"/>
                          <a:cs typeface="+mn-cs"/>
                        </a:rPr>
                        <a:t> Trois différentes façons d’utiliser la main pour mesurer</a:t>
                      </a:r>
                      <a:r>
                        <a:rPr lang="fr-CA" sz="1200" kern="1200" baseline="0" dirty="0">
                          <a:solidFill>
                            <a:schemeClr val="dk1"/>
                          </a:solidFill>
                          <a:latin typeface="+mn-lt"/>
                          <a:ea typeface="+mn-ea"/>
                          <a:cs typeface="+mn-cs"/>
                        </a:rPr>
                        <a:t> (</a:t>
                      </a:r>
                      <a:r>
                        <a:rPr lang="fr-CA" sz="1200" kern="1200" dirty="0">
                          <a:solidFill>
                            <a:schemeClr val="dk1"/>
                          </a:solidFill>
                          <a:latin typeface="+mn-lt"/>
                          <a:ea typeface="+mn-ea"/>
                          <a:cs typeface="+mn-cs"/>
                        </a:rPr>
                        <a:t>fiche TNI-2).</a:t>
                      </a:r>
                      <a:endParaRPr lang="fr-FR" sz="1200" kern="1200" dirty="0">
                        <a:solidFill>
                          <a:schemeClr val="dk1"/>
                        </a:solidFill>
                        <a:latin typeface="+mn-lt"/>
                        <a:ea typeface="+mn-ea"/>
                        <a:cs typeface="+mn-cs"/>
                      </a:endParaRPr>
                    </a:p>
                    <a:p>
                      <a:pPr marL="180000" indent="-180000">
                        <a:lnSpc>
                          <a:spcPct val="100000"/>
                        </a:lnSpc>
                        <a:spcBef>
                          <a:spcPts val="600"/>
                        </a:spcBef>
                        <a:buFont typeface="Arial" pitchFamily="34" charset="0"/>
                        <a:buChar char="•"/>
                      </a:pPr>
                      <a:r>
                        <a:rPr lang="fr-CA" sz="1200" kern="1200" dirty="0">
                          <a:solidFill>
                            <a:schemeClr val="dk1"/>
                          </a:solidFill>
                          <a:latin typeface="+mn-lt"/>
                          <a:ea typeface="+mn-ea"/>
                          <a:cs typeface="+mn-cs"/>
                        </a:rPr>
                        <a:t>Présentation du défi.</a:t>
                      </a:r>
                      <a:endParaRPr lang="fr-CA" sz="1200" dirty="0">
                        <a:latin typeface="Calibri"/>
                        <a:ea typeface="Calibri"/>
                        <a:cs typeface="Calibri"/>
                      </a:endParaRPr>
                    </a:p>
                  </a:txBody>
                  <a:tcPr marL="68580" marR="68580" marT="0" marB="0"/>
                </a:tc>
                <a:extLst>
                  <a:ext uri="{0D108BD9-81ED-4DB2-BD59-A6C34878D82A}">
                    <a16:rowId xmlns="" xmlns:a16="http://schemas.microsoft.com/office/drawing/2014/main" val="10008"/>
                  </a:ext>
                </a:extLst>
              </a:tr>
              <a:tr h="995672">
                <a:tc>
                  <a:txBody>
                    <a:bodyPr/>
                    <a:lstStyle/>
                    <a:p>
                      <a:pPr algn="ctr">
                        <a:lnSpc>
                          <a:spcPct val="100000"/>
                        </a:lnSpc>
                        <a:spcBef>
                          <a:spcPts val="600"/>
                        </a:spcBef>
                        <a:spcAft>
                          <a:spcPts val="0"/>
                        </a:spcAft>
                      </a:pPr>
                      <a:r>
                        <a:rPr lang="fr-CA" sz="1200" dirty="0"/>
                        <a:t>Pause</a:t>
                      </a:r>
                      <a:endParaRPr lang="fr-FR" sz="1200" dirty="0">
                        <a:latin typeface="+mn-lt"/>
                        <a:ea typeface="Calibri"/>
                        <a:cs typeface="Times" pitchFamily="18" charset="0"/>
                      </a:endParaRPr>
                    </a:p>
                  </a:txBody>
                  <a:tcPr marL="53578" marR="53578" marT="0" marB="0" anchor="ctr"/>
                </a:tc>
                <a:tc>
                  <a:txBody>
                    <a:bodyPr/>
                    <a:lstStyle/>
                    <a:p>
                      <a:pPr marL="180000" indent="-180000">
                        <a:lnSpc>
                          <a:spcPct val="100000"/>
                        </a:lnSpc>
                        <a:spcBef>
                          <a:spcPts val="600"/>
                        </a:spcBef>
                        <a:spcAft>
                          <a:spcPts val="0"/>
                        </a:spcAft>
                        <a:buFont typeface="+mj-lt"/>
                        <a:buAutoNum type="arabicPeriod"/>
                      </a:pPr>
                      <a:r>
                        <a:rPr lang="fr-CA" sz="1200" i="1" dirty="0">
                          <a:latin typeface="Calibri"/>
                          <a:ea typeface="Calibri"/>
                          <a:cs typeface="Calibri"/>
                        </a:rPr>
                        <a:t>Distribution des fiches d’activité A.</a:t>
                      </a:r>
                      <a:endParaRPr lang="fr-FR" sz="1100" i="1" dirty="0">
                        <a:latin typeface="Calibri"/>
                        <a:ea typeface="Calibri"/>
                        <a:cs typeface="Times New Roman"/>
                      </a:endParaRPr>
                    </a:p>
                    <a:p>
                      <a:pPr marL="180000" indent="-180000">
                        <a:lnSpc>
                          <a:spcPct val="100000"/>
                        </a:lnSpc>
                        <a:spcBef>
                          <a:spcPts val="600"/>
                        </a:spcBef>
                        <a:spcAft>
                          <a:spcPts val="0"/>
                        </a:spcAft>
                        <a:buFont typeface="+mj-lt"/>
                        <a:buAutoNum type="arabicPeriod"/>
                      </a:pPr>
                      <a:r>
                        <a:rPr lang="fr-CA" sz="1200" i="1" dirty="0">
                          <a:latin typeface="Calibri"/>
                          <a:ea typeface="Calibri"/>
                          <a:cs typeface="Calibri"/>
                        </a:rPr>
                        <a:t>Découverte de la fiche en plénière.</a:t>
                      </a:r>
                      <a:endParaRPr lang="fr-FR" sz="1100" i="1" dirty="0">
                        <a:latin typeface="Calibri"/>
                        <a:ea typeface="Calibri"/>
                        <a:cs typeface="Times New Roman"/>
                      </a:endParaRPr>
                    </a:p>
                    <a:p>
                      <a:pPr marL="180000" indent="-180000">
                        <a:lnSpc>
                          <a:spcPct val="100000"/>
                        </a:lnSpc>
                        <a:spcBef>
                          <a:spcPts val="600"/>
                        </a:spcBef>
                        <a:spcAft>
                          <a:spcPts val="0"/>
                        </a:spcAft>
                        <a:buFont typeface="+mj-lt"/>
                        <a:buAutoNum type="arabicPeriod"/>
                      </a:pPr>
                      <a:r>
                        <a:rPr lang="fr-CA" sz="1200" i="1" dirty="0">
                          <a:latin typeface="Calibri"/>
                          <a:ea typeface="Calibri"/>
                          <a:cs typeface="Calibri"/>
                        </a:rPr>
                        <a:t>Expérimentation.</a:t>
                      </a:r>
                      <a:endParaRPr lang="fr-FR" sz="1100" i="1" dirty="0">
                        <a:latin typeface="Calibri"/>
                        <a:ea typeface="Calibri"/>
                        <a:cs typeface="Times New Roman"/>
                      </a:endParaRPr>
                    </a:p>
                    <a:p>
                      <a:pPr marL="180000" indent="-180000">
                        <a:lnSpc>
                          <a:spcPct val="100000"/>
                        </a:lnSpc>
                        <a:spcBef>
                          <a:spcPts val="600"/>
                        </a:spcBef>
                        <a:spcAft>
                          <a:spcPts val="0"/>
                        </a:spcAft>
                        <a:buFont typeface="+mj-lt"/>
                        <a:buAutoNum type="arabicPeriod"/>
                      </a:pPr>
                      <a:r>
                        <a:rPr lang="fr-CA" sz="1200" i="1" dirty="0">
                          <a:latin typeface="Calibri"/>
                          <a:ea typeface="Calibri"/>
                          <a:cs typeface="Calibri"/>
                        </a:rPr>
                        <a:t>Retour sur l’expérimentation. </a:t>
                      </a:r>
                      <a:endParaRPr lang="fr-FR" sz="1100" i="1" dirty="0">
                        <a:latin typeface="Calibri"/>
                        <a:ea typeface="Calibri"/>
                        <a:cs typeface="Times New Roman"/>
                      </a:endParaRPr>
                    </a:p>
                  </a:txBody>
                  <a:tcPr marL="68580" marR="68580" marT="0" marB="0"/>
                </a:tc>
                <a:tc>
                  <a:txBody>
                    <a:bodyPr/>
                    <a:lstStyle/>
                    <a:p>
                      <a:pPr marL="180000" indent="-180000">
                        <a:lnSpc>
                          <a:spcPct val="100000"/>
                        </a:lnSpc>
                        <a:spcBef>
                          <a:spcPts val="600"/>
                        </a:spcBef>
                        <a:spcAft>
                          <a:spcPts val="0"/>
                        </a:spcAft>
                        <a:buFont typeface="+mj-lt"/>
                        <a:buAutoNum type="romanLcPeriod"/>
                      </a:pPr>
                      <a:r>
                        <a:rPr lang="fr-CA" sz="1200" dirty="0">
                          <a:latin typeface="Calibri"/>
                          <a:ea typeface="Calibri"/>
                          <a:cs typeface="Calibri"/>
                        </a:rPr>
                        <a:t>Voir lectures</a:t>
                      </a:r>
                      <a:r>
                        <a:rPr lang="fr-CA" sz="1200" baseline="0" dirty="0">
                          <a:latin typeface="Calibri"/>
                          <a:ea typeface="Calibri"/>
                          <a:cs typeface="Calibri"/>
                        </a:rPr>
                        <a:t> préalables.</a:t>
                      </a:r>
                      <a:endParaRPr lang="fr-FR" sz="1100" dirty="0">
                        <a:latin typeface="Calibri"/>
                        <a:ea typeface="Calibri"/>
                        <a:cs typeface="Times New Roman"/>
                      </a:endParaRPr>
                    </a:p>
                    <a:p>
                      <a:pPr marL="180000" indent="-180000">
                        <a:lnSpc>
                          <a:spcPct val="100000"/>
                        </a:lnSpc>
                        <a:spcBef>
                          <a:spcPts val="600"/>
                        </a:spcBef>
                        <a:spcAft>
                          <a:spcPts val="0"/>
                        </a:spcAft>
                        <a:buFont typeface="+mj-lt"/>
                        <a:buAutoNum type="romanLcPeriod"/>
                      </a:pPr>
                      <a:r>
                        <a:rPr lang="fr-CA" sz="1200" dirty="0">
                          <a:latin typeface="Calibri"/>
                          <a:ea typeface="Calibri"/>
                          <a:cs typeface="Calibri"/>
                        </a:rPr>
                        <a:t>Arrêter tout de suite après la réponse à la question 3 du retour.</a:t>
                      </a:r>
                      <a:endParaRPr lang="fr-FR" sz="1100" dirty="0">
                        <a:latin typeface="Calibri"/>
                        <a:ea typeface="Calibri"/>
                        <a:cs typeface="Times New Roman"/>
                      </a:endParaRPr>
                    </a:p>
                  </a:txBody>
                  <a:tcPr marL="68580" marR="68580" marT="0" marB="0"/>
                </a:tc>
                <a:extLst>
                  <a:ext uri="{0D108BD9-81ED-4DB2-BD59-A6C34878D82A}">
                    <a16:rowId xmlns="" xmlns:a16="http://schemas.microsoft.com/office/drawing/2014/main" val="10009"/>
                  </a:ext>
                </a:extLst>
              </a:tr>
              <a:tr h="412349">
                <a:tc>
                  <a:txBody>
                    <a:bodyPr/>
                    <a:lstStyle/>
                    <a:p>
                      <a:pPr algn="ctr">
                        <a:lnSpc>
                          <a:spcPct val="100000"/>
                        </a:lnSpc>
                        <a:spcBef>
                          <a:spcPts val="600"/>
                        </a:spcBef>
                        <a:spcAft>
                          <a:spcPts val="0"/>
                        </a:spcAft>
                      </a:pPr>
                      <a:r>
                        <a:rPr lang="fr-CA" sz="1200" dirty="0"/>
                        <a:t>Lecture</a:t>
                      </a:r>
                      <a:endParaRPr lang="fr-FR" sz="1200" dirty="0">
                        <a:latin typeface="+mn-lt"/>
                        <a:ea typeface="Calibri"/>
                        <a:cs typeface="Times" pitchFamily="18" charset="0"/>
                      </a:endParaRPr>
                    </a:p>
                  </a:txBody>
                  <a:tcPr marL="53578" marR="53578" marT="0" marB="0" anchor="ctr"/>
                </a:tc>
                <a:tc>
                  <a:txBody>
                    <a:bodyPr/>
                    <a:lstStyle/>
                    <a:p>
                      <a:pPr marL="180000" indent="-180000">
                        <a:lnSpc>
                          <a:spcPct val="100000"/>
                        </a:lnSpc>
                        <a:spcBef>
                          <a:spcPts val="600"/>
                        </a:spcBef>
                        <a:spcAft>
                          <a:spcPts val="0"/>
                        </a:spcAft>
                        <a:buFont typeface="+mj-lt"/>
                        <a:buAutoNum type="arabicPeriod"/>
                      </a:pPr>
                      <a:endParaRPr lang="fr-FR" sz="1100" i="1" dirty="0">
                        <a:latin typeface="Calibri"/>
                        <a:ea typeface="Calibri"/>
                        <a:cs typeface="Times New Roman"/>
                      </a:endParaRPr>
                    </a:p>
                  </a:txBody>
                  <a:tcPr marL="68580" marR="68580" marT="0" marB="0"/>
                </a:tc>
                <a:tc>
                  <a:txBody>
                    <a:bodyPr/>
                    <a:lstStyle/>
                    <a:p>
                      <a:pPr marL="180000" indent="-180000">
                        <a:lnSpc>
                          <a:spcPct val="100000"/>
                        </a:lnSpc>
                        <a:spcBef>
                          <a:spcPts val="600"/>
                        </a:spcBef>
                        <a:spcAft>
                          <a:spcPts val="0"/>
                        </a:spcAft>
                        <a:buFont typeface="Arial" pitchFamily="34" charset="0"/>
                        <a:buChar char="•"/>
                      </a:pPr>
                      <a:r>
                        <a:rPr lang="fr-CA" sz="1200" dirty="0">
                          <a:latin typeface="Calibri"/>
                          <a:ea typeface="Calibri"/>
                          <a:cs typeface="Times New Roman"/>
                        </a:rPr>
                        <a:t>Retour.</a:t>
                      </a:r>
                    </a:p>
                    <a:p>
                      <a:pPr marL="180000" indent="-180000">
                        <a:lnSpc>
                          <a:spcPct val="100000"/>
                        </a:lnSpc>
                        <a:spcBef>
                          <a:spcPts val="600"/>
                        </a:spcBef>
                        <a:spcAft>
                          <a:spcPts val="0"/>
                        </a:spcAft>
                        <a:buFont typeface="Arial" pitchFamily="34" charset="0"/>
                        <a:buChar char="•"/>
                      </a:pPr>
                      <a:r>
                        <a:rPr lang="fr-CA" sz="1200" dirty="0">
                          <a:latin typeface="Calibri"/>
                          <a:ea typeface="Calibri"/>
                          <a:cs typeface="Times New Roman"/>
                        </a:rPr>
                        <a:t>Lien avec l’histoire de l’avènement du système métrique.</a:t>
                      </a:r>
                      <a:endParaRPr lang="fr-FR" sz="1200" dirty="0">
                        <a:latin typeface="Calibri"/>
                        <a:ea typeface="Calibri"/>
                        <a:cs typeface="Times New Roman"/>
                      </a:endParaRPr>
                    </a:p>
                  </a:txBody>
                  <a:tcPr marL="68580" marR="68580" marT="0" marB="0"/>
                </a:tc>
                <a:extLst>
                  <a:ext uri="{0D108BD9-81ED-4DB2-BD59-A6C34878D82A}">
                    <a16:rowId xmlns="" xmlns:a16="http://schemas.microsoft.com/office/drawing/2014/main" val="10010"/>
                  </a:ext>
                </a:extLst>
              </a:tr>
              <a:tr h="241375">
                <a:tc>
                  <a:txBody>
                    <a:bodyPr/>
                    <a:lstStyle/>
                    <a:p>
                      <a:pPr algn="ctr">
                        <a:lnSpc>
                          <a:spcPct val="100000"/>
                        </a:lnSpc>
                        <a:spcBef>
                          <a:spcPts val="600"/>
                        </a:spcBef>
                        <a:spcAft>
                          <a:spcPts val="0"/>
                        </a:spcAft>
                      </a:pPr>
                      <a:r>
                        <a:rPr lang="fr-CA" sz="1200" b="1" dirty="0">
                          <a:latin typeface="+mn-lt"/>
                          <a:ea typeface="Calibri"/>
                          <a:cs typeface="Times" pitchFamily="18" charset="0"/>
                        </a:rPr>
                        <a:t>Fin</a:t>
                      </a:r>
                      <a:endParaRPr lang="fr-FR" sz="1200" b="1" dirty="0">
                        <a:latin typeface="+mn-lt"/>
                        <a:ea typeface="Calibri"/>
                        <a:cs typeface="Times" pitchFamily="18" charset="0"/>
                      </a:endParaRPr>
                    </a:p>
                  </a:txBody>
                  <a:tcPr marL="53578" marR="53578" marT="0" marB="0" anchor="ctr"/>
                </a:tc>
                <a:tc>
                  <a:txBody>
                    <a:bodyPr/>
                    <a:lstStyle/>
                    <a:p>
                      <a:pPr marL="180000" indent="-180000">
                        <a:lnSpc>
                          <a:spcPct val="100000"/>
                        </a:lnSpc>
                        <a:spcBef>
                          <a:spcPts val="600"/>
                        </a:spcBef>
                        <a:spcAft>
                          <a:spcPts val="0"/>
                        </a:spcAft>
                        <a:buFont typeface="+mj-lt"/>
                        <a:buAutoNum type="arabicPeriod"/>
                      </a:pPr>
                      <a:endParaRPr lang="fr-FR" sz="1100" i="1" dirty="0">
                        <a:latin typeface="Calibri"/>
                        <a:ea typeface="Calibri"/>
                        <a:cs typeface="Times New Roman"/>
                      </a:endParaRPr>
                    </a:p>
                  </a:txBody>
                  <a:tcPr marL="68580" marR="68580" marT="0" marB="0"/>
                </a:tc>
                <a:tc>
                  <a:txBody>
                    <a:bodyPr/>
                    <a:lstStyle/>
                    <a:p>
                      <a:pPr marL="180000" indent="-180000">
                        <a:lnSpc>
                          <a:spcPct val="100000"/>
                        </a:lnSpc>
                        <a:spcBef>
                          <a:spcPts val="600"/>
                        </a:spcBef>
                        <a:spcAft>
                          <a:spcPts val="0"/>
                        </a:spcAft>
                        <a:buFont typeface="Arial" pitchFamily="34" charset="0"/>
                        <a:buChar char="•"/>
                      </a:pPr>
                      <a:r>
                        <a:rPr lang="fr-CA" sz="1200" kern="1200" dirty="0">
                          <a:solidFill>
                            <a:schemeClr val="dk1"/>
                          </a:solidFill>
                          <a:latin typeface="+mn-lt"/>
                          <a:ea typeface="+mn-ea"/>
                          <a:cs typeface="+mn-cs"/>
                        </a:rPr>
                        <a:t>Voir guide pédagogique pour activité « Estimation 180 ».</a:t>
                      </a:r>
                      <a:endParaRPr lang="fr-FR" sz="1200" dirty="0">
                        <a:latin typeface="Calibri"/>
                        <a:ea typeface="Calibri"/>
                        <a:cs typeface="Times New Roman"/>
                      </a:endParaRPr>
                    </a:p>
                  </a:txBody>
                  <a:tcPr marL="68580" marR="68580" marT="0" marB="0"/>
                </a:tc>
                <a:extLst>
                  <a:ext uri="{0D108BD9-81ED-4DB2-BD59-A6C34878D82A}">
                    <a16:rowId xmlns="" xmlns:a16="http://schemas.microsoft.com/office/drawing/2014/main" val="10011"/>
                  </a:ext>
                </a:extLst>
              </a:tr>
            </a:tbl>
          </a:graphicData>
        </a:graphic>
      </p:graphicFrame>
      <p:sp>
        <p:nvSpPr>
          <p:cNvPr id="16" name="Espace réservé du numéro de diapositive 1"/>
          <p:cNvSpPr>
            <a:spLocks noGrp="1"/>
          </p:cNvSpPr>
          <p:nvPr>
            <p:ph type="sldNum" sz="quarter" idx="12"/>
            <p:custDataLst>
              <p:tags r:id="rId4"/>
            </p:custDataLst>
          </p:nvPr>
        </p:nvSpPr>
        <p:spPr>
          <a:xfrm>
            <a:off x="5642388" y="8008203"/>
            <a:ext cx="1215612" cy="1135797"/>
          </a:xfrm>
        </p:spPr>
        <p:txBody>
          <a:bodyPr/>
          <a:lstStyle/>
          <a:p>
            <a:fld id="{027FB875-5C85-AB42-9DC5-178568A424B8}" type="slidenum">
              <a:rPr lang="en-US" smtClean="0"/>
              <a:pPr/>
              <a:t>3</a:t>
            </a:fld>
            <a:endParaRPr lang="en-US" dirty="0"/>
          </a:p>
        </p:txBody>
      </p:sp>
      <p:graphicFrame>
        <p:nvGraphicFramePr>
          <p:cNvPr id="13" name="Tableau 12">
            <a:extLst>
              <a:ext uri="{FF2B5EF4-FFF2-40B4-BE49-F238E27FC236}">
                <a16:creationId xmlns="" xmlns:a16="http://schemas.microsoft.com/office/drawing/2014/main" id="{C0E5541F-1460-46EE-A51D-E52A21B188D7}"/>
              </a:ext>
            </a:extLst>
          </p:cNvPr>
          <p:cNvGraphicFramePr>
            <a:graphicFrameLocks noGrp="1"/>
          </p:cNvGraphicFramePr>
          <p:nvPr>
            <p:custDataLst>
              <p:tags r:id="rId5"/>
            </p:custDataLst>
            <p:extLst>
              <p:ext uri="{D42A27DB-BD31-4B8C-83A1-F6EECF244321}">
                <p14:modId xmlns="" xmlns:p14="http://schemas.microsoft.com/office/powerpoint/2010/main" val="24392188"/>
              </p:ext>
            </p:extLst>
          </p:nvPr>
        </p:nvGraphicFramePr>
        <p:xfrm>
          <a:off x="57059" y="1280160"/>
          <a:ext cx="1656569" cy="3459480"/>
        </p:xfrm>
        <a:graphic>
          <a:graphicData uri="http://schemas.openxmlformats.org/drawingml/2006/table">
            <a:tbl>
              <a:tblPr firstRow="1" bandRow="1">
                <a:tableStyleId>{0505E3EF-67EA-436B-97B2-0124C06EBD24}</a:tableStyleId>
              </a:tblPr>
              <a:tblGrid>
                <a:gridCol w="1656569">
                  <a:extLst>
                    <a:ext uri="{9D8B030D-6E8A-4147-A177-3AD203B41FA5}">
                      <a16:colId xmlns="" xmlns:a16="http://schemas.microsoft.com/office/drawing/2014/main" val="20000"/>
                    </a:ext>
                  </a:extLst>
                </a:gridCol>
              </a:tblGrid>
              <a:tr h="268201">
                <a:tc>
                  <a:txBody>
                    <a:bodyPr/>
                    <a:lstStyle/>
                    <a:p>
                      <a:pPr algn="ctr">
                        <a:lnSpc>
                          <a:spcPct val="100000"/>
                        </a:lnSpc>
                        <a:spcBef>
                          <a:spcPts val="600"/>
                        </a:spcBef>
                      </a:pPr>
                      <a:r>
                        <a:rPr lang="fr-CA" sz="1400" b="1" dirty="0"/>
                        <a:t>Repères culturels</a:t>
                      </a:r>
                      <a:endParaRPr lang="fr-CA" sz="1400" b="1" baseline="0" dirty="0"/>
                    </a:p>
                    <a:p>
                      <a:pPr marL="108000" lvl="1" indent="-108000">
                        <a:spcBef>
                          <a:spcPts val="600"/>
                        </a:spcBef>
                        <a:buFont typeface="Wingdings" pitchFamily="2" charset="2"/>
                        <a:buNone/>
                      </a:pPr>
                      <a:r>
                        <a:rPr lang="fr-CA" sz="1200" b="0" baseline="0" dirty="0"/>
                        <a:t>Les unités corporelles présentées dans la vidéo sont de la tradition française. Les Québécois sont aussi familiers avec le </a:t>
                      </a:r>
                      <a:r>
                        <a:rPr lang="fr-CA" sz="1200" b="0" i="1" baseline="0" dirty="0" err="1"/>
                        <a:t>inch</a:t>
                      </a:r>
                      <a:r>
                        <a:rPr lang="fr-CA" sz="1200" b="0" baseline="0" dirty="0"/>
                        <a:t> et le </a:t>
                      </a:r>
                      <a:r>
                        <a:rPr lang="fr-CA" sz="1200" b="0" i="1" baseline="0" dirty="0"/>
                        <a:t>foot</a:t>
                      </a:r>
                      <a:r>
                        <a:rPr lang="fr-CA" sz="1200" b="0" baseline="0" dirty="0"/>
                        <a:t> de la tradition anglaise.</a:t>
                      </a:r>
                    </a:p>
                    <a:p>
                      <a:pPr marL="108000" lvl="1" indent="-108000">
                        <a:spcBef>
                          <a:spcPts val="600"/>
                        </a:spcBef>
                        <a:buFont typeface="Wingdings" pitchFamily="2" charset="2"/>
                        <a:buNone/>
                      </a:pPr>
                      <a:r>
                        <a:rPr lang="fr-CA" sz="1200" b="0" baseline="0" dirty="0"/>
                        <a:t>En fait, il y a presque autant de mots et d’unités de mesures qu’il y a de langues et de cultures. </a:t>
                      </a:r>
                    </a:p>
                    <a:p>
                      <a:pPr marL="108000" lvl="1" indent="-108000">
                        <a:spcBef>
                          <a:spcPts val="600"/>
                        </a:spcBef>
                        <a:buFont typeface="Wingdings" pitchFamily="2" charset="2"/>
                        <a:buNone/>
                      </a:pPr>
                      <a:r>
                        <a:rPr lang="fr-CA" sz="1200" b="0" baseline="0" dirty="0"/>
                        <a:t>Plusieurs exemples se trouvent dans cette </a:t>
                      </a:r>
                      <a:r>
                        <a:rPr lang="fr-CA" sz="1200" b="0" baseline="0" dirty="0">
                          <a:hlinkClick r:id="rId8"/>
                        </a:rPr>
                        <a:t>liste</a:t>
                      </a:r>
                      <a:r>
                        <a:rPr lang="fr-CA" sz="1200" b="0" baseline="0" dirty="0"/>
                        <a:t>.</a:t>
                      </a:r>
                      <a:endParaRPr lang="fr-FR" sz="1200" b="0" dirty="0"/>
                    </a:p>
                  </a:txBody>
                  <a:tcPr anchor="ctr">
                    <a:solidFill>
                      <a:srgbClr val="C0F7F6"/>
                    </a:solidFill>
                  </a:tcPr>
                </a:tc>
                <a:extLst>
                  <a:ext uri="{0D108BD9-81ED-4DB2-BD59-A6C34878D82A}">
                    <a16:rowId xmlns="" xmlns:a16="http://schemas.microsoft.com/office/drawing/2014/main" val="10000"/>
                  </a:ext>
                </a:extLst>
              </a:tr>
            </a:tbl>
          </a:graphicData>
        </a:graphic>
      </p:graphicFrame>
      <p:graphicFrame>
        <p:nvGraphicFramePr>
          <p:cNvPr id="14" name="Tableau 16">
            <a:extLst>
              <a:ext uri="{FF2B5EF4-FFF2-40B4-BE49-F238E27FC236}">
                <a16:creationId xmlns="" xmlns:a16="http://schemas.microsoft.com/office/drawing/2014/main" id="{E6294AD7-101D-4ECD-A7C8-FA5080AC20F9}"/>
              </a:ext>
            </a:extLst>
          </p:cNvPr>
          <p:cNvGraphicFramePr>
            <a:graphicFrameLocks noGrp="1"/>
          </p:cNvGraphicFramePr>
          <p:nvPr>
            <p:custDataLst>
              <p:tags r:id="rId6"/>
            </p:custDataLst>
            <p:extLst>
              <p:ext uri="{D42A27DB-BD31-4B8C-83A1-F6EECF244321}">
                <p14:modId xmlns="" xmlns:p14="http://schemas.microsoft.com/office/powerpoint/2010/main" val="3462822364"/>
              </p:ext>
            </p:extLst>
          </p:nvPr>
        </p:nvGraphicFramePr>
        <p:xfrm>
          <a:off x="49533" y="6355327"/>
          <a:ext cx="1678163" cy="2718816"/>
        </p:xfrm>
        <a:graphic>
          <a:graphicData uri="http://schemas.openxmlformats.org/drawingml/2006/table">
            <a:tbl>
              <a:tblPr firstRow="1" bandRow="1">
                <a:tableStyleId>{0505E3EF-67EA-436B-97B2-0124C06EBD24}</a:tableStyleId>
              </a:tblPr>
              <a:tblGrid>
                <a:gridCol w="1678163">
                  <a:extLst>
                    <a:ext uri="{9D8B030D-6E8A-4147-A177-3AD203B41FA5}">
                      <a16:colId xmlns="" xmlns:a16="http://schemas.microsoft.com/office/drawing/2014/main" val="20000"/>
                    </a:ext>
                  </a:extLst>
                </a:gridCol>
              </a:tblGrid>
              <a:tr h="1249396">
                <a:tc>
                  <a:txBody>
                    <a:bodyPr/>
                    <a:lstStyle/>
                    <a:p>
                      <a:pPr algn="ctr">
                        <a:spcBef>
                          <a:spcPts val="600"/>
                        </a:spcBef>
                      </a:pPr>
                      <a:r>
                        <a:rPr lang="en-US" sz="1400" b="1" dirty="0"/>
                        <a:t>Lectures </a:t>
                      </a:r>
                      <a:r>
                        <a:rPr lang="en-US" sz="1400" b="1" dirty="0" err="1"/>
                        <a:t>préalables</a:t>
                      </a:r>
                      <a:r>
                        <a:rPr lang="en-US" sz="1400" b="1" dirty="0"/>
                        <a:t> </a:t>
                      </a:r>
                      <a:r>
                        <a:rPr lang="en-US" sz="1400" b="0" dirty="0"/>
                        <a:t>(guide </a:t>
                      </a:r>
                      <a:r>
                        <a:rPr lang="en-US" sz="1400" b="0" dirty="0" err="1"/>
                        <a:t>pédagogique</a:t>
                      </a:r>
                      <a:r>
                        <a:rPr lang="en-US" sz="1400" b="0" dirty="0"/>
                        <a:t> principal)</a:t>
                      </a:r>
                    </a:p>
                    <a:p>
                      <a:pPr marL="180000" lvl="0" indent="-180000">
                        <a:lnSpc>
                          <a:spcPct val="115000"/>
                        </a:lnSpc>
                        <a:spcBef>
                          <a:spcPts val="600"/>
                        </a:spcBef>
                        <a:spcAft>
                          <a:spcPts val="0"/>
                        </a:spcAft>
                        <a:buFont typeface="Arial" pitchFamily="34" charset="0"/>
                        <a:buChar char="•"/>
                      </a:pPr>
                      <a:r>
                        <a:rPr lang="fr-CA" sz="1200" b="0" dirty="0">
                          <a:latin typeface="+mn-lt"/>
                          <a:ea typeface="Calibri"/>
                          <a:cs typeface="Calibri"/>
                        </a:rPr>
                        <a:t>Approche ouverte vs fermée (p.8).</a:t>
                      </a:r>
                      <a:endParaRPr lang="fr-FR" sz="1100" b="0" dirty="0">
                        <a:latin typeface="+mn-lt"/>
                        <a:ea typeface="Calibri"/>
                        <a:cs typeface="Times New Roman"/>
                      </a:endParaRPr>
                    </a:p>
                    <a:p>
                      <a:pPr marL="180000" lvl="0" indent="-180000">
                        <a:lnSpc>
                          <a:spcPct val="115000"/>
                        </a:lnSpc>
                        <a:spcBef>
                          <a:spcPts val="600"/>
                        </a:spcBef>
                        <a:spcAft>
                          <a:spcPts val="0"/>
                        </a:spcAft>
                        <a:buFont typeface="Arial" pitchFamily="34" charset="0"/>
                        <a:buChar char="•"/>
                      </a:pPr>
                      <a:r>
                        <a:rPr lang="fr-CA" sz="1200" b="0" dirty="0">
                          <a:latin typeface="+mn-lt"/>
                          <a:ea typeface="Calibri"/>
                          <a:cs typeface="Calibri"/>
                        </a:rPr>
                        <a:t>Notes sur l’activité (p.8).</a:t>
                      </a:r>
                      <a:endParaRPr lang="fr-FR" sz="1100" b="0" dirty="0">
                        <a:latin typeface="+mn-lt"/>
                        <a:ea typeface="Calibri"/>
                        <a:cs typeface="Times New Roman"/>
                      </a:endParaRPr>
                    </a:p>
                    <a:p>
                      <a:pPr marL="180000" lvl="0" indent="-180000">
                        <a:lnSpc>
                          <a:spcPct val="115000"/>
                        </a:lnSpc>
                        <a:spcBef>
                          <a:spcPts val="600"/>
                        </a:spcBef>
                        <a:spcAft>
                          <a:spcPts val="0"/>
                        </a:spcAft>
                        <a:buFont typeface="Arial" pitchFamily="34" charset="0"/>
                        <a:buChar char="•"/>
                      </a:pPr>
                      <a:r>
                        <a:rPr lang="fr-CA" sz="1200" b="0" dirty="0">
                          <a:latin typeface="+mn-lt"/>
                          <a:ea typeface="Calibri"/>
                          <a:cs typeface="Calibri"/>
                        </a:rPr>
                        <a:t>Questions pour retour p.9).</a:t>
                      </a:r>
                    </a:p>
                    <a:p>
                      <a:pPr marL="180000" lvl="0" indent="-180000">
                        <a:lnSpc>
                          <a:spcPct val="115000"/>
                        </a:lnSpc>
                        <a:spcBef>
                          <a:spcPts val="600"/>
                        </a:spcBef>
                        <a:spcAft>
                          <a:spcPts val="0"/>
                        </a:spcAft>
                        <a:buFont typeface="Arial" pitchFamily="34" charset="0"/>
                        <a:buChar char="•"/>
                      </a:pPr>
                      <a:r>
                        <a:rPr lang="fr-CA" sz="1200" b="0" dirty="0">
                          <a:latin typeface="+mn-lt"/>
                          <a:ea typeface="Calibri"/>
                          <a:cs typeface="Calibri"/>
                        </a:rPr>
                        <a:t>Activité « Estimation 180 » (p.9).</a:t>
                      </a:r>
                      <a:endParaRPr lang="fr-FR" sz="1200" b="0" dirty="0">
                        <a:latin typeface="+mn-lt"/>
                        <a:ea typeface="Calibri"/>
                        <a:cs typeface="Times" pitchFamily="18" charset="0"/>
                      </a:endParaRPr>
                    </a:p>
                  </a:txBody>
                  <a:tcPr anchor="ctr">
                    <a:solidFill>
                      <a:srgbClr val="C0F7F6"/>
                    </a:solidFill>
                  </a:tcPr>
                </a:tc>
                <a:extLst>
                  <a:ext uri="{0D108BD9-81ED-4DB2-BD59-A6C34878D82A}">
                    <a16:rowId xmlns="" xmlns:a16="http://schemas.microsoft.com/office/drawing/2014/main" val="10000"/>
                  </a:ext>
                </a:extLst>
              </a:tr>
            </a:tbl>
          </a:graphicData>
        </a:graphic>
      </p:graphicFrame>
      <p:pic>
        <p:nvPicPr>
          <p:cNvPr id="2" name="Image 1" descr="Une image contenant texte, périphérique&#10;&#10;Description générée automatiquement">
            <a:extLst>
              <a:ext uri="{FF2B5EF4-FFF2-40B4-BE49-F238E27FC236}">
                <a16:creationId xmlns="" xmlns:a16="http://schemas.microsoft.com/office/drawing/2014/main" id="{F2DCE084-7326-A8B6-A33F-630AD78DB2C6}"/>
              </a:ext>
            </a:extLst>
          </p:cNvPr>
          <p:cNvPicPr>
            <a:picLocks noChangeAspect="1"/>
          </p:cNvPicPr>
          <p:nvPr/>
        </p:nvPicPr>
        <p:blipFill>
          <a:blip r:embed="rId9"/>
          <a:stretch>
            <a:fillRect/>
          </a:stretch>
        </p:blipFill>
        <p:spPr>
          <a:xfrm>
            <a:off x="4307095" y="-517364"/>
            <a:ext cx="2412000" cy="2412000"/>
          </a:xfrm>
          <a:prstGeom prst="rect">
            <a:avLst/>
          </a:prstGeom>
        </p:spPr>
      </p:pic>
    </p:spTree>
    <p:extLst>
      <p:ext uri="{BB962C8B-B14F-4D97-AF65-F5344CB8AC3E}">
        <p14:creationId xmlns="" xmlns:p14="http://schemas.microsoft.com/office/powerpoint/2010/main" val="22634362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custDataLst>
              <p:tags r:id="rId1"/>
            </p:custDataLst>
          </p:nvPr>
        </p:nvSpPr>
        <p:spPr>
          <a:xfrm>
            <a:off x="1765935" y="1266115"/>
            <a:ext cx="5038725" cy="6049085"/>
          </a:xfrm>
          <a:ln>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a:noAutofit/>
          </a:bodyPr>
          <a:lstStyle/>
          <a:p>
            <a:pPr marL="0" indent="0" algn="just">
              <a:spcBef>
                <a:spcPts val="600"/>
              </a:spcBef>
              <a:buNone/>
            </a:pPr>
            <a:endParaRPr lang="fr-CA" sz="200" i="1" dirty="0">
              <a:solidFill>
                <a:schemeClr val="tx1"/>
              </a:solidFill>
              <a:latin typeface="Calibri" pitchFamily="34" charset="0"/>
              <a:cs typeface="Calibri" pitchFamily="34" charset="0"/>
            </a:endParaRPr>
          </a:p>
          <a:p>
            <a:pPr marL="0" indent="0" algn="just">
              <a:spcBef>
                <a:spcPts val="600"/>
              </a:spcBef>
              <a:buNone/>
            </a:pPr>
            <a:r>
              <a:rPr lang="fr-CA" sz="2400" dirty="0">
                <a:solidFill>
                  <a:schemeClr val="tx1"/>
                </a:solidFill>
                <a:latin typeface="Calibri" pitchFamily="34" charset="0"/>
                <a:cs typeface="Calibri" pitchFamily="34" charset="0"/>
              </a:rPr>
              <a:t>Vue d’ensemble</a:t>
            </a:r>
          </a:p>
          <a:p>
            <a:pPr marL="0" indent="0" algn="just">
              <a:spcBef>
                <a:spcPts val="600"/>
              </a:spcBef>
              <a:buNone/>
            </a:pPr>
            <a:r>
              <a:rPr lang="fr-CA" sz="1200" i="0" dirty="0">
                <a:solidFill>
                  <a:prstClr val="black"/>
                </a:solidFill>
                <a:latin typeface="Calibri" pitchFamily="34" charset="0"/>
              </a:rPr>
              <a:t>À l’aide de fiches d’activité et d’un jeu-questionnaire, les élèves découvrent les étapes de la croissance des êtres humains, depuis la naissance jusqu’à l’âge adulte, ainsi que les facteurs qui influencent cette croissance. </a:t>
            </a:r>
          </a:p>
        </p:txBody>
      </p:sp>
      <p:graphicFrame>
        <p:nvGraphicFramePr>
          <p:cNvPr id="7" name="Tableau 6">
            <a:extLst>
              <a:ext uri="{FF2B5EF4-FFF2-40B4-BE49-F238E27FC236}">
                <a16:creationId xmlns="" xmlns:a16="http://schemas.microsoft.com/office/drawing/2014/main" id="{C0E5541F-1460-46EE-A51D-E52A21B188D7}"/>
              </a:ext>
            </a:extLst>
          </p:cNvPr>
          <p:cNvGraphicFramePr>
            <a:graphicFrameLocks noGrp="1"/>
          </p:cNvGraphicFramePr>
          <p:nvPr>
            <p:custDataLst>
              <p:tags r:id="rId2"/>
            </p:custDataLst>
            <p:extLst>
              <p:ext uri="{D42A27DB-BD31-4B8C-83A1-F6EECF244321}">
                <p14:modId xmlns="" xmlns:p14="http://schemas.microsoft.com/office/powerpoint/2010/main" val="4068298672"/>
              </p:ext>
            </p:extLst>
          </p:nvPr>
        </p:nvGraphicFramePr>
        <p:xfrm>
          <a:off x="64679" y="1273736"/>
          <a:ext cx="1656569" cy="335280"/>
        </p:xfrm>
        <a:graphic>
          <a:graphicData uri="http://schemas.openxmlformats.org/drawingml/2006/table">
            <a:tbl>
              <a:tblPr firstRow="1" bandRow="1">
                <a:tableStyleId>{0505E3EF-67EA-436B-97B2-0124C06EBD24}</a:tableStyleId>
              </a:tblPr>
              <a:tblGrid>
                <a:gridCol w="1656569">
                  <a:extLst>
                    <a:ext uri="{9D8B030D-6E8A-4147-A177-3AD203B41FA5}">
                      <a16:colId xmlns="" xmlns:a16="http://schemas.microsoft.com/office/drawing/2014/main" val="20000"/>
                    </a:ext>
                  </a:extLst>
                </a:gridCol>
              </a:tblGrid>
              <a:tr h="268201">
                <a:tc>
                  <a:txBody>
                    <a:bodyPr/>
                    <a:lstStyle/>
                    <a:p>
                      <a:endParaRPr lang="fr-FR" sz="200" dirty="0"/>
                    </a:p>
                    <a:p>
                      <a:pPr algn="ctr"/>
                      <a:r>
                        <a:rPr lang="fr-FR" sz="1400" dirty="0"/>
                        <a:t>Durée : </a:t>
                      </a:r>
                      <a:r>
                        <a:rPr lang="fr-FR" sz="1400" b="0" dirty="0"/>
                        <a:t>60 </a:t>
                      </a:r>
                      <a:r>
                        <a:rPr lang="fr-FR" sz="1400" b="0" baseline="0" dirty="0"/>
                        <a:t>minutes</a:t>
                      </a:r>
                      <a:endParaRPr lang="fr-FR" sz="1400" b="0" baseline="0" dirty="0">
                        <a:latin typeface="Calibri" pitchFamily="34" charset="0"/>
                        <a:cs typeface="Calibri" pitchFamily="34" charset="0"/>
                      </a:endParaRPr>
                    </a:p>
                  </a:txBody>
                  <a:tcPr anchor="ctr"/>
                </a:tc>
                <a:extLst>
                  <a:ext uri="{0D108BD9-81ED-4DB2-BD59-A6C34878D82A}">
                    <a16:rowId xmlns="" xmlns:a16="http://schemas.microsoft.com/office/drawing/2014/main" val="10000"/>
                  </a:ext>
                </a:extLst>
              </a:tr>
            </a:tbl>
          </a:graphicData>
        </a:graphic>
      </p:graphicFrame>
      <p:sp>
        <p:nvSpPr>
          <p:cNvPr id="15" name="Title 3"/>
          <p:cNvSpPr txBox="1">
            <a:spLocks/>
          </p:cNvSpPr>
          <p:nvPr>
            <p:custDataLst>
              <p:tags r:id="rId3"/>
            </p:custDataLst>
          </p:nvPr>
        </p:nvSpPr>
        <p:spPr>
          <a:xfrm>
            <a:off x="3719" y="3548"/>
            <a:ext cx="5056719" cy="122400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a:latin typeface="Calibri" pitchFamily="34" charset="0"/>
                <a:cs typeface="Calibri" pitchFamily="34" charset="0"/>
              </a:rPr>
              <a:t>Réalisation</a:t>
            </a:r>
          </a:p>
          <a:p>
            <a:pPr algn="l"/>
            <a:r>
              <a:rPr lang="fr-CA" sz="2400" dirty="0">
                <a:latin typeface="Calibri" pitchFamily="34" charset="0"/>
                <a:cs typeface="Calibri" pitchFamily="34" charset="0"/>
              </a:rPr>
              <a:t>2. La croissance des êtres humains</a:t>
            </a:r>
          </a:p>
        </p:txBody>
      </p:sp>
      <p:graphicFrame>
        <p:nvGraphicFramePr>
          <p:cNvPr id="9" name="Tableau 8">
            <a:extLst>
              <a:ext uri="{FF2B5EF4-FFF2-40B4-BE49-F238E27FC236}">
                <a16:creationId xmlns="" xmlns:a16="http://schemas.microsoft.com/office/drawing/2014/main" id="{39BF07A1-AABB-4256-B458-28BD18B79BF5}"/>
              </a:ext>
            </a:extLst>
          </p:cNvPr>
          <p:cNvGraphicFramePr>
            <a:graphicFrameLocks noGrp="1"/>
          </p:cNvGraphicFramePr>
          <p:nvPr>
            <p:custDataLst>
              <p:tags r:id="rId4"/>
            </p:custDataLst>
            <p:extLst>
              <p:ext uri="{D42A27DB-BD31-4B8C-83A1-F6EECF244321}">
                <p14:modId xmlns="" xmlns:p14="http://schemas.microsoft.com/office/powerpoint/2010/main" val="3442785965"/>
              </p:ext>
            </p:extLst>
          </p:nvPr>
        </p:nvGraphicFramePr>
        <p:xfrm>
          <a:off x="1826895" y="2743201"/>
          <a:ext cx="4946631" cy="4465320"/>
        </p:xfrm>
        <a:graphic>
          <a:graphicData uri="http://schemas.openxmlformats.org/drawingml/2006/table">
            <a:tbl>
              <a:tblPr firstRow="1" bandRow="1">
                <a:tableStyleId>{F5AB1C69-6EDB-4FF4-983F-18BD219EF322}</a:tableStyleId>
              </a:tblPr>
              <a:tblGrid>
                <a:gridCol w="726676">
                  <a:extLst>
                    <a:ext uri="{9D8B030D-6E8A-4147-A177-3AD203B41FA5}">
                      <a16:colId xmlns="" xmlns:a16="http://schemas.microsoft.com/office/drawing/2014/main" val="20000"/>
                    </a:ext>
                  </a:extLst>
                </a:gridCol>
                <a:gridCol w="1770701">
                  <a:extLst>
                    <a:ext uri="{9D8B030D-6E8A-4147-A177-3AD203B41FA5}">
                      <a16:colId xmlns="" xmlns:a16="http://schemas.microsoft.com/office/drawing/2014/main" val="20001"/>
                    </a:ext>
                  </a:extLst>
                </a:gridCol>
                <a:gridCol w="2449254">
                  <a:extLst>
                    <a:ext uri="{9D8B030D-6E8A-4147-A177-3AD203B41FA5}">
                      <a16:colId xmlns="" xmlns:a16="http://schemas.microsoft.com/office/drawing/2014/main" val="20002"/>
                    </a:ext>
                  </a:extLst>
                </a:gridCol>
              </a:tblGrid>
              <a:tr h="209980">
                <a:tc>
                  <a:txBody>
                    <a:bodyPr/>
                    <a:lstStyle/>
                    <a:p>
                      <a:pPr algn="ctr">
                        <a:lnSpc>
                          <a:spcPct val="100000"/>
                        </a:lnSpc>
                        <a:spcBef>
                          <a:spcPts val="600"/>
                        </a:spcBef>
                      </a:pPr>
                      <a:r>
                        <a:rPr lang="fr-FR" sz="1400" baseline="0" dirty="0"/>
                        <a:t>Vidéo</a:t>
                      </a:r>
                      <a:endParaRPr lang="fr-FR" sz="1400" dirty="0">
                        <a:latin typeface="+mn-lt"/>
                        <a:cs typeface="Times" pitchFamily="18" charset="0"/>
                      </a:endParaRPr>
                    </a:p>
                  </a:txBody>
                  <a:tcPr anchor="ctr"/>
                </a:tc>
                <a:tc>
                  <a:txBody>
                    <a:bodyPr/>
                    <a:lstStyle/>
                    <a:p>
                      <a:pPr algn="ctr">
                        <a:lnSpc>
                          <a:spcPct val="100000"/>
                        </a:lnSpc>
                        <a:spcBef>
                          <a:spcPts val="600"/>
                        </a:spcBef>
                      </a:pPr>
                      <a:r>
                        <a:rPr lang="fr-FR" sz="1400" dirty="0"/>
                        <a:t>Texte affiché</a:t>
                      </a:r>
                      <a:endParaRPr lang="fr-FR" sz="1400" dirty="0">
                        <a:latin typeface="+mn-lt"/>
                        <a:cs typeface="Times" pitchFamily="18" charset="0"/>
                      </a:endParaRPr>
                    </a:p>
                  </a:txBody>
                  <a:tcPr anchor="ctr"/>
                </a:tc>
                <a:tc>
                  <a:txBody>
                    <a:bodyPr/>
                    <a:lstStyle/>
                    <a:p>
                      <a:pPr algn="ctr">
                        <a:lnSpc>
                          <a:spcPct val="100000"/>
                        </a:lnSpc>
                        <a:spcBef>
                          <a:spcPts val="600"/>
                        </a:spcBef>
                      </a:pPr>
                      <a:r>
                        <a:rPr lang="fr-FR" sz="1400" dirty="0"/>
                        <a:t>Descriptif</a:t>
                      </a:r>
                      <a:endParaRPr lang="fr-FR" sz="1400" dirty="0">
                        <a:latin typeface="+mn-lt"/>
                        <a:cs typeface="Times" pitchFamily="18" charset="0"/>
                      </a:endParaRPr>
                    </a:p>
                  </a:txBody>
                  <a:tcPr anchor="ctr"/>
                </a:tc>
                <a:extLst>
                  <a:ext uri="{0D108BD9-81ED-4DB2-BD59-A6C34878D82A}">
                    <a16:rowId xmlns="" xmlns:a16="http://schemas.microsoft.com/office/drawing/2014/main" val="10000"/>
                  </a:ext>
                </a:extLst>
              </a:tr>
              <a:tr h="188982">
                <a:tc>
                  <a:txBody>
                    <a:bodyPr/>
                    <a:lstStyle/>
                    <a:p>
                      <a:pPr algn="ctr">
                        <a:lnSpc>
                          <a:spcPct val="100000"/>
                        </a:lnSpc>
                        <a:spcBef>
                          <a:spcPts val="600"/>
                        </a:spcBef>
                      </a:pPr>
                      <a:r>
                        <a:rPr lang="fr-CA" sz="1200" dirty="0"/>
                        <a:t>Lecture</a:t>
                      </a:r>
                      <a:endParaRPr lang="fr-FR" sz="1200" dirty="0">
                        <a:latin typeface="+mn-lt"/>
                        <a:cs typeface="Times" pitchFamily="18" charset="0"/>
                      </a:endParaRPr>
                    </a:p>
                  </a:txBody>
                  <a:tcPr anchor="ctr"/>
                </a:tc>
                <a:tc>
                  <a:txBody>
                    <a:bodyPr/>
                    <a:lstStyle/>
                    <a:p>
                      <a:pPr>
                        <a:lnSpc>
                          <a:spcPct val="100000"/>
                        </a:lnSpc>
                        <a:spcAft>
                          <a:spcPts val="0"/>
                        </a:spcAft>
                      </a:pPr>
                      <a:endParaRPr lang="fr-CA" sz="1200">
                        <a:latin typeface="Calibri"/>
                        <a:ea typeface="Calibri"/>
                        <a:cs typeface="Calibri"/>
                      </a:endParaRPr>
                    </a:p>
                  </a:txBody>
                  <a:tcPr marL="68580" marR="68580" marT="0" marB="0"/>
                </a:tc>
                <a:tc>
                  <a:txBody>
                    <a:bodyPr/>
                    <a:lstStyle/>
                    <a:p>
                      <a:pPr marL="180000" lvl="0" indent="-180000">
                        <a:lnSpc>
                          <a:spcPct val="100000"/>
                        </a:lnSpc>
                        <a:spcBef>
                          <a:spcPts val="600"/>
                        </a:spcBef>
                        <a:spcAft>
                          <a:spcPts val="0"/>
                        </a:spcAft>
                        <a:buFont typeface="Symbol"/>
                        <a:buChar char=""/>
                      </a:pPr>
                      <a:r>
                        <a:rPr lang="fr-CA" sz="1200" dirty="0">
                          <a:latin typeface="Calibri"/>
                          <a:ea typeface="Calibri"/>
                          <a:cs typeface="Calibri"/>
                        </a:rPr>
                        <a:t>Introduction</a:t>
                      </a:r>
                      <a:endParaRPr lang="fr-FR" sz="1100" dirty="0">
                        <a:latin typeface="Calibri"/>
                        <a:ea typeface="Calibri"/>
                        <a:cs typeface="Times New Roman"/>
                      </a:endParaRPr>
                    </a:p>
                  </a:txBody>
                  <a:tcPr marL="68580" marR="68580" marT="0" marB="0"/>
                </a:tc>
                <a:extLst>
                  <a:ext uri="{0D108BD9-81ED-4DB2-BD59-A6C34878D82A}">
                    <a16:rowId xmlns="" xmlns:a16="http://schemas.microsoft.com/office/drawing/2014/main" val="10001"/>
                  </a:ext>
                </a:extLst>
              </a:tr>
              <a:tr h="281286">
                <a:tc>
                  <a:txBody>
                    <a:bodyPr/>
                    <a:lstStyle/>
                    <a:p>
                      <a:pPr algn="ctr">
                        <a:lnSpc>
                          <a:spcPct val="100000"/>
                        </a:lnSpc>
                        <a:spcBef>
                          <a:spcPts val="600"/>
                        </a:spcBef>
                        <a:spcAft>
                          <a:spcPts val="0"/>
                        </a:spcAft>
                      </a:pPr>
                      <a:r>
                        <a:rPr lang="fr-CA" sz="1200" dirty="0"/>
                        <a:t>Pause</a:t>
                      </a:r>
                      <a:endParaRPr lang="fr-FR" sz="1200" dirty="0">
                        <a:latin typeface="+mn-lt"/>
                        <a:ea typeface="Calibri"/>
                        <a:cs typeface="Times" pitchFamily="18" charset="0"/>
                      </a:endParaRPr>
                    </a:p>
                  </a:txBody>
                  <a:tcPr marL="53578" marR="53578" marT="0" marB="0" anchor="ctr"/>
                </a:tc>
                <a:tc>
                  <a:txBody>
                    <a:bodyPr/>
                    <a:lstStyle/>
                    <a:p>
                      <a:pPr marL="0" algn="ctr">
                        <a:lnSpc>
                          <a:spcPct val="100000"/>
                        </a:lnSpc>
                        <a:spcAft>
                          <a:spcPts val="0"/>
                        </a:spcAft>
                      </a:pPr>
                      <a:r>
                        <a:rPr lang="fr-CA" sz="1200" i="1" dirty="0">
                          <a:latin typeface="Calibri"/>
                          <a:ea typeface="Calibri"/>
                          <a:cs typeface="Calibri"/>
                        </a:rPr>
                        <a:t>Distribution de la fiche d’activité B</a:t>
                      </a:r>
                      <a:endParaRPr lang="fr-FR" sz="1100" i="1" dirty="0">
                        <a:latin typeface="Calibri"/>
                        <a:ea typeface="Calibri"/>
                        <a:cs typeface="Times New Roman"/>
                      </a:endParaRPr>
                    </a:p>
                  </a:txBody>
                  <a:tcPr marL="68580" marR="68580" marT="0" marB="0"/>
                </a:tc>
                <a:tc>
                  <a:txBody>
                    <a:bodyPr/>
                    <a:lstStyle/>
                    <a:p>
                      <a:pPr marL="180000" indent="-180000">
                        <a:lnSpc>
                          <a:spcPct val="100000"/>
                        </a:lnSpc>
                        <a:spcBef>
                          <a:spcPts val="600"/>
                        </a:spcBef>
                        <a:spcAft>
                          <a:spcPts val="0"/>
                        </a:spcAft>
                      </a:pPr>
                      <a:endParaRPr lang="fr-CA" sz="1200" dirty="0">
                        <a:latin typeface="Calibri"/>
                        <a:ea typeface="Calibri"/>
                        <a:cs typeface="Calibri"/>
                      </a:endParaRPr>
                    </a:p>
                  </a:txBody>
                  <a:tcPr marL="68580" marR="68580" marT="0" marB="0"/>
                </a:tc>
                <a:extLst>
                  <a:ext uri="{0D108BD9-81ED-4DB2-BD59-A6C34878D82A}">
                    <a16:rowId xmlns="" xmlns:a16="http://schemas.microsoft.com/office/drawing/2014/main" val="10002"/>
                  </a:ext>
                </a:extLst>
              </a:tr>
              <a:tr h="571059">
                <a:tc>
                  <a:txBody>
                    <a:bodyPr/>
                    <a:lstStyle/>
                    <a:p>
                      <a:pPr algn="ctr">
                        <a:lnSpc>
                          <a:spcPct val="100000"/>
                        </a:lnSpc>
                        <a:spcBef>
                          <a:spcPts val="600"/>
                        </a:spcBef>
                        <a:spcAft>
                          <a:spcPts val="0"/>
                        </a:spcAft>
                      </a:pPr>
                      <a:r>
                        <a:rPr lang="fr-CA" sz="1200" dirty="0"/>
                        <a:t>Lecture</a:t>
                      </a:r>
                      <a:endParaRPr lang="fr-FR" sz="1200" dirty="0">
                        <a:latin typeface="+mn-lt"/>
                        <a:ea typeface="Calibri"/>
                        <a:cs typeface="Times" pitchFamily="18" charset="0"/>
                      </a:endParaRPr>
                    </a:p>
                  </a:txBody>
                  <a:tcPr marL="53578" marR="53578" marT="0" marB="0" anchor="ctr"/>
                </a:tc>
                <a:tc>
                  <a:txBody>
                    <a:bodyPr/>
                    <a:lstStyle/>
                    <a:p>
                      <a:pPr>
                        <a:lnSpc>
                          <a:spcPct val="100000"/>
                        </a:lnSpc>
                        <a:spcAft>
                          <a:spcPts val="0"/>
                        </a:spcAft>
                      </a:pPr>
                      <a:endParaRPr lang="fr-CA" sz="1200">
                        <a:latin typeface="Calibri"/>
                        <a:ea typeface="Calibri"/>
                        <a:cs typeface="Calibri"/>
                      </a:endParaRPr>
                    </a:p>
                  </a:txBody>
                  <a:tcPr marL="68580" marR="68580" marT="0" marB="0"/>
                </a:tc>
                <a:tc>
                  <a:txBody>
                    <a:bodyPr/>
                    <a:lstStyle/>
                    <a:p>
                      <a:pPr marL="180000" lvl="0" indent="-180000">
                        <a:lnSpc>
                          <a:spcPct val="100000"/>
                        </a:lnSpc>
                        <a:spcBef>
                          <a:spcPts val="600"/>
                        </a:spcBef>
                        <a:spcAft>
                          <a:spcPts val="1000"/>
                        </a:spcAft>
                        <a:buFont typeface="Symbol"/>
                        <a:buChar char=""/>
                      </a:pPr>
                      <a:r>
                        <a:rPr lang="fr-CA" sz="1200" dirty="0">
                          <a:latin typeface="Calibri"/>
                          <a:ea typeface="Calibri"/>
                          <a:cs typeface="Calibri"/>
                        </a:rPr>
                        <a:t>Invitation à observer les dessins de Martha et Jamal, puis à partager ces observations avec le groupe.</a:t>
                      </a:r>
                      <a:endParaRPr lang="fr-FR" sz="1100" dirty="0">
                        <a:latin typeface="Calibri"/>
                        <a:ea typeface="Calibri"/>
                        <a:cs typeface="Times New Roman"/>
                      </a:endParaRPr>
                    </a:p>
                  </a:txBody>
                  <a:tcPr marL="68580" marR="68580" marT="0" marB="0"/>
                </a:tc>
                <a:extLst>
                  <a:ext uri="{0D108BD9-81ED-4DB2-BD59-A6C34878D82A}">
                    <a16:rowId xmlns="" xmlns:a16="http://schemas.microsoft.com/office/drawing/2014/main" val="10003"/>
                  </a:ext>
                </a:extLst>
              </a:tr>
              <a:tr h="571059">
                <a:tc>
                  <a:txBody>
                    <a:bodyPr/>
                    <a:lstStyle/>
                    <a:p>
                      <a:pPr algn="ctr">
                        <a:lnSpc>
                          <a:spcPct val="100000"/>
                        </a:lnSpc>
                        <a:spcBef>
                          <a:spcPts val="600"/>
                        </a:spcBef>
                        <a:spcAft>
                          <a:spcPts val="0"/>
                        </a:spcAft>
                      </a:pPr>
                      <a:r>
                        <a:rPr lang="fr-CA" sz="1200" dirty="0"/>
                        <a:t>Pause</a:t>
                      </a:r>
                      <a:endParaRPr lang="fr-FR" sz="1200" dirty="0">
                        <a:latin typeface="+mn-lt"/>
                        <a:ea typeface="Calibri"/>
                        <a:cs typeface="Times" pitchFamily="18" charset="0"/>
                      </a:endParaRPr>
                    </a:p>
                  </a:txBody>
                  <a:tcPr marL="53578" marR="53578" marT="0" marB="0" anchor="ctr"/>
                </a:tc>
                <a:tc>
                  <a:txBody>
                    <a:bodyPr/>
                    <a:lstStyle/>
                    <a:p>
                      <a:pPr algn="ctr">
                        <a:lnSpc>
                          <a:spcPct val="100000"/>
                        </a:lnSpc>
                        <a:spcAft>
                          <a:spcPts val="0"/>
                        </a:spcAft>
                      </a:pPr>
                      <a:r>
                        <a:rPr lang="fr-FR" sz="1200" i="1" dirty="0">
                          <a:latin typeface="Calibri"/>
                          <a:ea typeface="Times New Roman"/>
                          <a:cs typeface="Calibri"/>
                        </a:rPr>
                        <a:t>Partage des première observations. </a:t>
                      </a:r>
                      <a:endParaRPr lang="fr-FR" sz="1100" i="1" dirty="0">
                        <a:latin typeface="Calibri"/>
                        <a:ea typeface="Calibri"/>
                        <a:cs typeface="Times New Roman"/>
                      </a:endParaRPr>
                    </a:p>
                  </a:txBody>
                  <a:tcPr marL="68580" marR="68580" marT="0" marB="0"/>
                </a:tc>
                <a:tc>
                  <a:txBody>
                    <a:bodyPr/>
                    <a:lstStyle/>
                    <a:p>
                      <a:pPr marL="180000" lvl="0" indent="-180000">
                        <a:lnSpc>
                          <a:spcPct val="100000"/>
                        </a:lnSpc>
                        <a:spcBef>
                          <a:spcPts val="600"/>
                        </a:spcBef>
                        <a:spcAft>
                          <a:spcPts val="0"/>
                        </a:spcAft>
                        <a:buFont typeface="+mj-lt"/>
                        <a:buAutoNum type="romanLcPeriod"/>
                      </a:pPr>
                      <a:r>
                        <a:rPr lang="fr-CA" sz="1200" dirty="0">
                          <a:latin typeface="Calibri"/>
                          <a:ea typeface="Calibri"/>
                          <a:cs typeface="Calibri"/>
                        </a:rPr>
                        <a:t>Allouer 1-2 minutes à l’observation.</a:t>
                      </a:r>
                      <a:endParaRPr lang="fr-FR" sz="1100" dirty="0">
                        <a:latin typeface="Calibri"/>
                        <a:ea typeface="Calibri"/>
                        <a:cs typeface="Times New Roman"/>
                      </a:endParaRPr>
                    </a:p>
                    <a:p>
                      <a:pPr marL="180000" lvl="0" indent="-180000">
                        <a:lnSpc>
                          <a:spcPct val="100000"/>
                        </a:lnSpc>
                        <a:spcBef>
                          <a:spcPts val="600"/>
                        </a:spcBef>
                        <a:spcAft>
                          <a:spcPts val="0"/>
                        </a:spcAft>
                        <a:buFont typeface="+mj-lt"/>
                        <a:buAutoNum type="romanLcPeriod"/>
                      </a:pPr>
                      <a:r>
                        <a:rPr lang="fr-CA" sz="1200" dirty="0">
                          <a:latin typeface="Calibri"/>
                          <a:ea typeface="Calibri"/>
                          <a:cs typeface="Calibri"/>
                        </a:rPr>
                        <a:t>L’</a:t>
                      </a:r>
                      <a:r>
                        <a:rPr lang="fr-CA" sz="1200" dirty="0" err="1">
                          <a:latin typeface="Calibri"/>
                          <a:ea typeface="Calibri"/>
                          <a:cs typeface="Calibri"/>
                        </a:rPr>
                        <a:t>enseignant.e</a:t>
                      </a:r>
                      <a:r>
                        <a:rPr lang="fr-CA" sz="1200" dirty="0">
                          <a:latin typeface="Calibri"/>
                          <a:ea typeface="Calibri"/>
                          <a:cs typeface="Calibri"/>
                        </a:rPr>
                        <a:t> recueille les idées des élèves.</a:t>
                      </a:r>
                      <a:endParaRPr lang="fr-FR" sz="1100" dirty="0">
                        <a:latin typeface="Calibri"/>
                        <a:ea typeface="Calibri"/>
                        <a:cs typeface="Times New Roman"/>
                      </a:endParaRPr>
                    </a:p>
                  </a:txBody>
                  <a:tcPr marL="68580" marR="68580" marT="0" marB="0"/>
                </a:tc>
                <a:extLst>
                  <a:ext uri="{0D108BD9-81ED-4DB2-BD59-A6C34878D82A}">
                    <a16:rowId xmlns="" xmlns:a16="http://schemas.microsoft.com/office/drawing/2014/main" val="10004"/>
                  </a:ext>
                </a:extLst>
              </a:tr>
              <a:tr h="368778">
                <a:tc>
                  <a:txBody>
                    <a:bodyPr/>
                    <a:lstStyle/>
                    <a:p>
                      <a:pPr algn="ctr">
                        <a:lnSpc>
                          <a:spcPct val="100000"/>
                        </a:lnSpc>
                        <a:spcBef>
                          <a:spcPts val="600"/>
                        </a:spcBef>
                        <a:spcAft>
                          <a:spcPts val="0"/>
                        </a:spcAft>
                      </a:pPr>
                      <a:r>
                        <a:rPr lang="fr-CA" sz="1200" dirty="0">
                          <a:latin typeface="+mn-lt"/>
                          <a:ea typeface="Calibri"/>
                          <a:cs typeface="Times" pitchFamily="18" charset="0"/>
                        </a:rPr>
                        <a:t>Lecture</a:t>
                      </a:r>
                      <a:endParaRPr lang="fr-FR" sz="1200" dirty="0">
                        <a:latin typeface="+mn-lt"/>
                        <a:ea typeface="Calibri"/>
                        <a:cs typeface="Times" pitchFamily="18" charset="0"/>
                      </a:endParaRPr>
                    </a:p>
                  </a:txBody>
                  <a:tcPr marL="53578" marR="53578" marT="0" marB="0" anchor="ctr"/>
                </a:tc>
                <a:tc>
                  <a:txBody>
                    <a:bodyPr/>
                    <a:lstStyle/>
                    <a:p>
                      <a:pPr>
                        <a:lnSpc>
                          <a:spcPct val="100000"/>
                        </a:lnSpc>
                        <a:spcAft>
                          <a:spcPts val="0"/>
                        </a:spcAft>
                      </a:pPr>
                      <a:endParaRPr lang="fr-CA" sz="1200">
                        <a:latin typeface="Calibri"/>
                        <a:ea typeface="Calibri"/>
                        <a:cs typeface="Calibri"/>
                      </a:endParaRPr>
                    </a:p>
                  </a:txBody>
                  <a:tcPr marL="68580" marR="68580" marT="0" marB="0"/>
                </a:tc>
                <a:tc>
                  <a:txBody>
                    <a:bodyPr/>
                    <a:lstStyle/>
                    <a:p>
                      <a:pPr marL="180000" lvl="0" indent="-180000">
                        <a:lnSpc>
                          <a:spcPct val="100000"/>
                        </a:lnSpc>
                        <a:spcBef>
                          <a:spcPts val="600"/>
                        </a:spcBef>
                        <a:spcAft>
                          <a:spcPts val="0"/>
                        </a:spcAft>
                        <a:buFont typeface="Symbol"/>
                        <a:buChar char=""/>
                      </a:pPr>
                      <a:r>
                        <a:rPr lang="fr-CA" sz="1200" dirty="0">
                          <a:latin typeface="Calibri"/>
                          <a:ea typeface="Calibri"/>
                          <a:cs typeface="Calibri"/>
                        </a:rPr>
                        <a:t>Retour.</a:t>
                      </a:r>
                      <a:endParaRPr lang="fr-FR" sz="1100" dirty="0">
                        <a:latin typeface="Calibri"/>
                        <a:ea typeface="Calibri"/>
                        <a:cs typeface="Times New Roman"/>
                      </a:endParaRPr>
                    </a:p>
                    <a:p>
                      <a:pPr marL="180000" lvl="0" indent="-180000">
                        <a:lnSpc>
                          <a:spcPct val="100000"/>
                        </a:lnSpc>
                        <a:spcBef>
                          <a:spcPts val="600"/>
                        </a:spcBef>
                        <a:spcAft>
                          <a:spcPts val="0"/>
                        </a:spcAft>
                        <a:buFont typeface="Symbol"/>
                        <a:buChar char=""/>
                      </a:pPr>
                      <a:r>
                        <a:rPr lang="fr-CA" sz="1200" dirty="0">
                          <a:latin typeface="Calibri"/>
                          <a:ea typeface="Calibri"/>
                          <a:cs typeface="Calibri"/>
                        </a:rPr>
                        <a:t>Annonce de la tâche suivante.</a:t>
                      </a:r>
                      <a:endParaRPr lang="fr-FR" sz="1100" dirty="0">
                        <a:latin typeface="Calibri"/>
                        <a:ea typeface="Calibri"/>
                        <a:cs typeface="Times New Roman"/>
                      </a:endParaRPr>
                    </a:p>
                  </a:txBody>
                  <a:tcPr marL="68580" marR="68580" marT="0" marB="0"/>
                </a:tc>
                <a:extLst>
                  <a:ext uri="{0D108BD9-81ED-4DB2-BD59-A6C34878D82A}">
                    <a16:rowId xmlns="" xmlns:a16="http://schemas.microsoft.com/office/drawing/2014/main" val="10006"/>
                  </a:ext>
                </a:extLst>
              </a:tr>
              <a:tr h="281286">
                <a:tc>
                  <a:txBody>
                    <a:bodyPr/>
                    <a:lstStyle/>
                    <a:p>
                      <a:pPr algn="ctr">
                        <a:lnSpc>
                          <a:spcPct val="100000"/>
                        </a:lnSpc>
                        <a:spcBef>
                          <a:spcPts val="600"/>
                        </a:spcBef>
                        <a:spcAft>
                          <a:spcPts val="0"/>
                        </a:spcAft>
                      </a:pPr>
                      <a:r>
                        <a:rPr lang="fr-CA" sz="1200" dirty="0"/>
                        <a:t>Pause</a:t>
                      </a:r>
                      <a:endParaRPr lang="fr-FR" sz="1200" dirty="0">
                        <a:latin typeface="+mn-lt"/>
                        <a:ea typeface="Calibri"/>
                        <a:cs typeface="Times" pitchFamily="18" charset="0"/>
                      </a:endParaRPr>
                    </a:p>
                  </a:txBody>
                  <a:tcPr marL="53578" marR="53578" marT="0" marB="0" anchor="ctr"/>
                </a:tc>
                <a:tc>
                  <a:txBody>
                    <a:bodyPr/>
                    <a:lstStyle/>
                    <a:p>
                      <a:pPr algn="ctr">
                        <a:lnSpc>
                          <a:spcPct val="100000"/>
                        </a:lnSpc>
                        <a:spcAft>
                          <a:spcPts val="0"/>
                        </a:spcAft>
                      </a:pPr>
                      <a:r>
                        <a:rPr lang="fr-CA" sz="1200" i="1" dirty="0">
                          <a:latin typeface="Calibri"/>
                          <a:ea typeface="Calibri"/>
                          <a:cs typeface="Calibri"/>
                        </a:rPr>
                        <a:t>Calcul des écarts de grandeur.</a:t>
                      </a:r>
                      <a:endParaRPr lang="fr-FR" sz="1100" i="1" dirty="0">
                        <a:latin typeface="Calibri"/>
                        <a:ea typeface="Calibri"/>
                        <a:cs typeface="Times New Roman"/>
                      </a:endParaRPr>
                    </a:p>
                  </a:txBody>
                  <a:tcPr marL="68580" marR="68580" marT="0" marB="0"/>
                </a:tc>
                <a:tc>
                  <a:txBody>
                    <a:bodyPr/>
                    <a:lstStyle/>
                    <a:p>
                      <a:pPr marL="180000" indent="-180000">
                        <a:lnSpc>
                          <a:spcPct val="100000"/>
                        </a:lnSpc>
                        <a:spcBef>
                          <a:spcPts val="600"/>
                        </a:spcBef>
                        <a:spcAft>
                          <a:spcPts val="0"/>
                        </a:spcAft>
                      </a:pPr>
                      <a:endParaRPr lang="fr-CA" sz="1200" dirty="0">
                        <a:latin typeface="Calibri"/>
                        <a:ea typeface="Calibri"/>
                        <a:cs typeface="Calibri"/>
                      </a:endParaRPr>
                    </a:p>
                  </a:txBody>
                  <a:tcPr marL="68580" marR="68580" marT="0" marB="0"/>
                </a:tc>
                <a:extLst>
                  <a:ext uri="{0D108BD9-81ED-4DB2-BD59-A6C34878D82A}">
                    <a16:rowId xmlns="" xmlns:a16="http://schemas.microsoft.com/office/drawing/2014/main" val="10005"/>
                  </a:ext>
                </a:extLst>
              </a:tr>
              <a:tr h="281286">
                <a:tc>
                  <a:txBody>
                    <a:bodyPr/>
                    <a:lstStyle/>
                    <a:p>
                      <a:pPr algn="ctr">
                        <a:lnSpc>
                          <a:spcPct val="100000"/>
                        </a:lnSpc>
                        <a:spcBef>
                          <a:spcPts val="600"/>
                        </a:spcBef>
                        <a:spcAft>
                          <a:spcPts val="0"/>
                        </a:spcAft>
                      </a:pPr>
                      <a:r>
                        <a:rPr lang="fr-CA" sz="1200" dirty="0">
                          <a:latin typeface="+mn-lt"/>
                          <a:ea typeface="Calibri"/>
                          <a:cs typeface="Times" pitchFamily="18" charset="0"/>
                        </a:rPr>
                        <a:t>Lecture</a:t>
                      </a:r>
                      <a:endParaRPr lang="fr-FR" sz="1200" dirty="0">
                        <a:latin typeface="+mn-lt"/>
                        <a:ea typeface="Calibri"/>
                        <a:cs typeface="Times" pitchFamily="18" charset="0"/>
                      </a:endParaRPr>
                    </a:p>
                  </a:txBody>
                  <a:tcPr marL="53578" marR="53578" marT="0" marB="0" anchor="ctr"/>
                </a:tc>
                <a:tc>
                  <a:txBody>
                    <a:bodyPr/>
                    <a:lstStyle/>
                    <a:p>
                      <a:pPr>
                        <a:lnSpc>
                          <a:spcPct val="100000"/>
                        </a:lnSpc>
                        <a:spcAft>
                          <a:spcPts val="0"/>
                        </a:spcAft>
                      </a:pPr>
                      <a:endParaRPr lang="fr-CA" sz="1200">
                        <a:latin typeface="Calibri"/>
                        <a:ea typeface="Calibri"/>
                        <a:cs typeface="Calibri"/>
                      </a:endParaRPr>
                    </a:p>
                  </a:txBody>
                  <a:tcPr marL="68580" marR="68580" marT="0" marB="0"/>
                </a:tc>
                <a:tc>
                  <a:txBody>
                    <a:bodyPr/>
                    <a:lstStyle/>
                    <a:p>
                      <a:pPr marL="180000" lvl="0" indent="-180000">
                        <a:lnSpc>
                          <a:spcPct val="100000"/>
                        </a:lnSpc>
                        <a:spcBef>
                          <a:spcPts val="600"/>
                        </a:spcBef>
                        <a:spcAft>
                          <a:spcPts val="0"/>
                        </a:spcAft>
                        <a:buFont typeface="Symbol"/>
                        <a:buChar char=""/>
                      </a:pPr>
                      <a:r>
                        <a:rPr lang="fr-CA" sz="1200" dirty="0">
                          <a:latin typeface="Calibri"/>
                          <a:ea typeface="Calibri"/>
                          <a:cs typeface="Calibri"/>
                        </a:rPr>
                        <a:t>Retour.</a:t>
                      </a:r>
                      <a:endParaRPr lang="fr-FR" sz="1100" dirty="0">
                        <a:latin typeface="Calibri"/>
                        <a:ea typeface="Calibri"/>
                        <a:cs typeface="Times New Roman"/>
                      </a:endParaRPr>
                    </a:p>
                    <a:p>
                      <a:pPr marL="180000" lvl="0" indent="-180000">
                        <a:lnSpc>
                          <a:spcPct val="100000"/>
                        </a:lnSpc>
                        <a:spcBef>
                          <a:spcPts val="600"/>
                        </a:spcBef>
                        <a:spcAft>
                          <a:spcPts val="0"/>
                        </a:spcAft>
                        <a:buFont typeface="Symbol"/>
                        <a:buChar char=""/>
                      </a:pPr>
                      <a:r>
                        <a:rPr lang="fr-CA" sz="1200" dirty="0">
                          <a:latin typeface="Calibri"/>
                          <a:ea typeface="Calibri"/>
                          <a:cs typeface="Calibri"/>
                        </a:rPr>
                        <a:t>Nouvelle question. </a:t>
                      </a:r>
                      <a:endParaRPr lang="fr-FR" sz="1100" dirty="0">
                        <a:latin typeface="Calibri"/>
                        <a:ea typeface="Calibri"/>
                        <a:cs typeface="Times New Roman"/>
                      </a:endParaRPr>
                    </a:p>
                  </a:txBody>
                  <a:tcPr marL="68580" marR="68580" marT="0" marB="0"/>
                </a:tc>
                <a:extLst>
                  <a:ext uri="{0D108BD9-81ED-4DB2-BD59-A6C34878D82A}">
                    <a16:rowId xmlns="" xmlns:a16="http://schemas.microsoft.com/office/drawing/2014/main" val="10007"/>
                  </a:ext>
                </a:extLst>
              </a:tr>
              <a:tr h="281286">
                <a:tc>
                  <a:txBody>
                    <a:bodyPr/>
                    <a:lstStyle/>
                    <a:p>
                      <a:pPr algn="ctr">
                        <a:lnSpc>
                          <a:spcPct val="100000"/>
                        </a:lnSpc>
                        <a:spcBef>
                          <a:spcPts val="600"/>
                        </a:spcBef>
                        <a:spcAft>
                          <a:spcPts val="0"/>
                        </a:spcAft>
                      </a:pPr>
                      <a:r>
                        <a:rPr lang="fr-CA" sz="1200" dirty="0"/>
                        <a:t>Pause</a:t>
                      </a:r>
                      <a:endParaRPr lang="fr-FR" sz="1200" dirty="0">
                        <a:latin typeface="+mn-lt"/>
                        <a:ea typeface="Calibri"/>
                        <a:cs typeface="Times" pitchFamily="18" charset="0"/>
                      </a:endParaRPr>
                    </a:p>
                  </a:txBody>
                  <a:tcPr marL="53578" marR="53578" marT="0" marB="0" anchor="ctr"/>
                </a:tc>
                <a:tc>
                  <a:txBody>
                    <a:bodyPr/>
                    <a:lstStyle/>
                    <a:p>
                      <a:pPr algn="ctr">
                        <a:lnSpc>
                          <a:spcPct val="100000"/>
                        </a:lnSpc>
                        <a:spcAft>
                          <a:spcPts val="0"/>
                        </a:spcAft>
                      </a:pPr>
                      <a:r>
                        <a:rPr lang="fr-CA" sz="1200" i="1" dirty="0">
                          <a:latin typeface="Calibri"/>
                          <a:ea typeface="Calibri"/>
                          <a:cs typeface="Calibri"/>
                        </a:rPr>
                        <a:t>Entre 8 et 20 ans, en quoi les croissances de Martha et Jamal sont différentes ?</a:t>
                      </a:r>
                      <a:endParaRPr lang="fr-FR" sz="1100" i="1" dirty="0">
                        <a:latin typeface="Calibri"/>
                        <a:ea typeface="Calibri"/>
                        <a:cs typeface="Times New Roman"/>
                      </a:endParaRPr>
                    </a:p>
                  </a:txBody>
                  <a:tcPr marL="68580" marR="68580" marT="0" marB="0"/>
                </a:tc>
                <a:tc>
                  <a:txBody>
                    <a:bodyPr/>
                    <a:lstStyle/>
                    <a:p>
                      <a:pPr marL="180000" lvl="0" indent="-180000">
                        <a:lnSpc>
                          <a:spcPct val="100000"/>
                        </a:lnSpc>
                        <a:spcBef>
                          <a:spcPts val="600"/>
                        </a:spcBef>
                        <a:spcAft>
                          <a:spcPts val="0"/>
                        </a:spcAft>
                        <a:buFont typeface="+mj-lt"/>
                        <a:buAutoNum type="romanLcPeriod"/>
                      </a:pPr>
                      <a:r>
                        <a:rPr lang="fr-CA" sz="1200" dirty="0">
                          <a:latin typeface="Calibri"/>
                          <a:ea typeface="Calibri"/>
                          <a:cs typeface="Calibri"/>
                        </a:rPr>
                        <a:t>L’</a:t>
                      </a:r>
                      <a:r>
                        <a:rPr lang="fr-CA" sz="1200" dirty="0" err="1">
                          <a:latin typeface="Calibri"/>
                          <a:ea typeface="Calibri"/>
                          <a:cs typeface="Calibri"/>
                        </a:rPr>
                        <a:t>enseignant.e</a:t>
                      </a:r>
                      <a:r>
                        <a:rPr lang="fr-CA" sz="1200" dirty="0">
                          <a:latin typeface="Calibri"/>
                          <a:ea typeface="Calibri"/>
                          <a:cs typeface="Calibri"/>
                        </a:rPr>
                        <a:t> recueille les idées des élèves.</a:t>
                      </a:r>
                      <a:endParaRPr lang="fr-FR" sz="1100" dirty="0">
                        <a:latin typeface="Calibri"/>
                        <a:ea typeface="Calibri"/>
                        <a:cs typeface="Times New Roman"/>
                      </a:endParaRPr>
                    </a:p>
                  </a:txBody>
                  <a:tcPr marL="68580" marR="68580" marT="0" marB="0"/>
                </a:tc>
                <a:extLst>
                  <a:ext uri="{0D108BD9-81ED-4DB2-BD59-A6C34878D82A}">
                    <a16:rowId xmlns="" xmlns:a16="http://schemas.microsoft.com/office/drawing/2014/main" val="10008"/>
                  </a:ext>
                </a:extLst>
              </a:tr>
              <a:tr h="125988">
                <a:tc gridSpan="3">
                  <a:txBody>
                    <a:bodyPr/>
                    <a:lstStyle/>
                    <a:p>
                      <a:pPr algn="ctr">
                        <a:lnSpc>
                          <a:spcPct val="100000"/>
                        </a:lnSpc>
                        <a:spcBef>
                          <a:spcPts val="600"/>
                        </a:spcBef>
                        <a:spcAft>
                          <a:spcPts val="0"/>
                        </a:spcAft>
                      </a:pPr>
                      <a:r>
                        <a:rPr lang="fr-FR" sz="1200" b="1" dirty="0">
                          <a:latin typeface="+mn-lt"/>
                          <a:ea typeface="Calibri"/>
                          <a:cs typeface="Times" pitchFamily="18" charset="0"/>
                        </a:rPr>
                        <a:t>(Suite page suivante)</a:t>
                      </a:r>
                    </a:p>
                  </a:txBody>
                  <a:tcPr marL="53578" marR="53578" marT="0" marB="0" anchor="ctr"/>
                </a:tc>
                <a:tc hMerge="1">
                  <a:txBody>
                    <a:bodyPr/>
                    <a:lstStyle/>
                    <a:p>
                      <a:pPr algn="ctr">
                        <a:lnSpc>
                          <a:spcPct val="100000"/>
                        </a:lnSpc>
                        <a:spcBef>
                          <a:spcPts val="600"/>
                        </a:spcBef>
                        <a:spcAft>
                          <a:spcPts val="0"/>
                        </a:spcAft>
                      </a:pPr>
                      <a:endParaRPr lang="fr-CA" sz="1200" i="1" dirty="0">
                        <a:latin typeface="+mn-lt"/>
                        <a:ea typeface="Calibri"/>
                        <a:cs typeface="Times" pitchFamily="18" charset="0"/>
                      </a:endParaRPr>
                    </a:p>
                  </a:txBody>
                  <a:tcPr marL="53578" marR="53578" marT="0" marB="0" anchor="ctr"/>
                </a:tc>
                <a:tc hMerge="1">
                  <a:txBody>
                    <a:bodyPr/>
                    <a:lstStyle/>
                    <a:p>
                      <a:pPr marL="182880" lvl="0" indent="-182880">
                        <a:spcBef>
                          <a:spcPts val="600"/>
                        </a:spcBef>
                        <a:buSzPct val="140000"/>
                        <a:buFont typeface="Arial" panose="020B0604020202020204" pitchFamily="34" charset="0"/>
                        <a:buChar char="•"/>
                      </a:pPr>
                      <a:endParaRPr lang="fr-CA" sz="1200" kern="1200" dirty="0">
                        <a:solidFill>
                          <a:schemeClr val="dk1"/>
                        </a:solidFill>
                        <a:effectLst/>
                        <a:latin typeface="+mn-lt"/>
                        <a:ea typeface="+mn-ea"/>
                        <a:cs typeface="+mn-cs"/>
                      </a:endParaRPr>
                    </a:p>
                  </a:txBody>
                  <a:tcPr marL="53578" marR="53578" marT="0" marB="0" anchor="ctr"/>
                </a:tc>
                <a:extLst>
                  <a:ext uri="{0D108BD9-81ED-4DB2-BD59-A6C34878D82A}">
                    <a16:rowId xmlns="" xmlns:a16="http://schemas.microsoft.com/office/drawing/2014/main" val="3965615001"/>
                  </a:ext>
                </a:extLst>
              </a:tr>
            </a:tbl>
          </a:graphicData>
        </a:graphic>
      </p:graphicFrame>
      <p:sp>
        <p:nvSpPr>
          <p:cNvPr id="12" name="Rectangle 11">
            <a:extLst>
              <a:ext uri="{FF2B5EF4-FFF2-40B4-BE49-F238E27FC236}">
                <a16:creationId xmlns="" xmlns:a16="http://schemas.microsoft.com/office/drawing/2014/main" id="{59E6B487-E2F6-4BEB-A0D2-AAC135853323}"/>
              </a:ext>
            </a:extLst>
          </p:cNvPr>
          <p:cNvSpPr/>
          <p:nvPr>
            <p:custDataLst>
              <p:tags r:id="rId5"/>
            </p:custDataLst>
          </p:nvPr>
        </p:nvSpPr>
        <p:spPr>
          <a:xfrm>
            <a:off x="44190" y="2667327"/>
            <a:ext cx="1679665" cy="754053"/>
          </a:xfrm>
          <a:prstGeom prst="rect">
            <a:avLst/>
          </a:prstGeom>
          <a:solidFill>
            <a:srgbClr val="C0F7F6"/>
          </a:solidFill>
          <a:ln w="12700">
            <a:solidFill>
              <a:schemeClr val="accent3"/>
            </a:solidFill>
          </a:ln>
        </p:spPr>
        <p:txBody>
          <a:bodyPr wrap="square">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Lien </a:t>
            </a:r>
            <a:r>
              <a:rPr kumimoji="0" lang="en-US" sz="1400" b="1" i="0" u="none" strike="noStrike" kern="1200" cap="none" spc="0" normalizeH="0" baseline="0" noProof="0" dirty="0" err="1">
                <a:ln>
                  <a:noFill/>
                </a:ln>
                <a:solidFill>
                  <a:prstClr val="black"/>
                </a:solidFill>
                <a:effectLst/>
                <a:uLnTx/>
                <a:uFillTx/>
                <a:latin typeface="Calibri"/>
                <a:ea typeface="+mn-ea"/>
                <a:cs typeface="+mn-cs"/>
              </a:rPr>
              <a:t>vers</a:t>
            </a:r>
            <a:r>
              <a:rPr kumimoji="0" lang="en-US" sz="1400" b="1" i="0" u="none" strike="noStrike" kern="1200" cap="none" spc="0" normalizeH="0" baseline="0" noProof="0" dirty="0">
                <a:ln>
                  <a:noFill/>
                </a:ln>
                <a:solidFill>
                  <a:prstClr val="black"/>
                </a:solidFill>
                <a:effectLst/>
                <a:uLnTx/>
                <a:uFillTx/>
                <a:latin typeface="Calibri"/>
                <a:ea typeface="+mn-ea"/>
                <a:cs typeface="+mn-cs"/>
              </a:rPr>
              <a:t> la </a:t>
            </a:r>
            <a:r>
              <a:rPr kumimoji="0" lang="en-US" sz="1400" b="1" i="0" u="none" strike="noStrike" kern="1200" cap="none" spc="0" normalizeH="0" baseline="0" noProof="0" dirty="0" err="1">
                <a:ln>
                  <a:noFill/>
                </a:ln>
                <a:solidFill>
                  <a:prstClr val="black"/>
                </a:solidFill>
                <a:effectLst/>
                <a:uLnTx/>
                <a:uFillTx/>
                <a:latin typeface="Calibri"/>
                <a:ea typeface="+mn-ea"/>
                <a:cs typeface="+mn-cs"/>
              </a:rPr>
              <a:t>vidéo</a:t>
            </a:r>
            <a:r>
              <a:rPr kumimoji="0" lang="en-US" sz="1400" b="1" i="0" u="none" strike="noStrike" kern="1200" cap="none" spc="0" normalizeH="0" baseline="0" noProof="0" dirty="0">
                <a:ln>
                  <a:noFill/>
                </a:ln>
                <a:solidFill>
                  <a:prstClr val="black"/>
                </a:solidFill>
                <a:effectLst/>
                <a:uLnTx/>
                <a:uFillTx/>
                <a:latin typeface="Calibri"/>
                <a:ea typeface="+mn-ea"/>
                <a:cs typeface="+mn-cs"/>
              </a:rPr>
              <a:t> 2</a:t>
            </a:r>
          </a:p>
          <a:p>
            <a:pPr marL="0" marR="0" lvl="0" indent="0" algn="just" defTabSz="457200" rtl="0" eaLnBrk="1" fontAlgn="auto" latinLnBrk="0" hangingPunct="1">
              <a:lnSpc>
                <a:spcPct val="100000"/>
              </a:lnSpc>
              <a:spcBef>
                <a:spcPts val="60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Cliquer </a:t>
            </a:r>
            <a:r>
              <a:rPr kumimoji="0" lang="fr-FR" sz="1200" b="0" i="0" u="none" strike="noStrike" kern="1200" cap="none" spc="0" normalizeH="0" baseline="0" noProof="0" dirty="0">
                <a:ln>
                  <a:noFill/>
                </a:ln>
                <a:solidFill>
                  <a:prstClr val="black"/>
                </a:solidFill>
                <a:effectLst/>
                <a:uLnTx/>
                <a:uFillTx/>
                <a:latin typeface="Calibri"/>
                <a:ea typeface="+mn-ea"/>
                <a:cs typeface="+mn-cs"/>
                <a:hlinkClick r:id="rId10"/>
              </a:rPr>
              <a:t>ICI </a:t>
            </a:r>
            <a:r>
              <a:rPr kumimoji="0" lang="fr-FR" sz="1200" b="0" i="0" u="none" strike="noStrike" kern="1200" cap="none" spc="0" normalizeH="0" baseline="0" noProof="0" dirty="0">
                <a:ln>
                  <a:noFill/>
                </a:ln>
                <a:solidFill>
                  <a:prstClr val="black"/>
                </a:solidFill>
                <a:effectLst/>
                <a:uLnTx/>
                <a:uFillTx/>
                <a:latin typeface="Calibri"/>
                <a:ea typeface="+mn-ea"/>
                <a:cs typeface="+mn-cs"/>
              </a:rPr>
              <a:t>pour accéder à la vidéo de l’activité.</a:t>
            </a:r>
          </a:p>
        </p:txBody>
      </p:sp>
      <p:sp>
        <p:nvSpPr>
          <p:cNvPr id="16" name="Espace réservé du numéro de diapositive 1"/>
          <p:cNvSpPr>
            <a:spLocks noGrp="1"/>
          </p:cNvSpPr>
          <p:nvPr>
            <p:ph type="sldNum" sz="quarter" idx="12"/>
            <p:custDataLst>
              <p:tags r:id="rId6"/>
            </p:custDataLst>
          </p:nvPr>
        </p:nvSpPr>
        <p:spPr>
          <a:xfrm>
            <a:off x="5642388" y="8008203"/>
            <a:ext cx="1215612" cy="1135797"/>
          </a:xfrm>
        </p:spPr>
        <p:txBody>
          <a:bodyPr/>
          <a:lstStyle/>
          <a:p>
            <a:fld id="{027FB875-5C85-AB42-9DC5-178568A424B8}" type="slidenum">
              <a:rPr lang="en-US" smtClean="0"/>
              <a:pPr/>
              <a:t>4</a:t>
            </a:fld>
            <a:endParaRPr lang="en-US" dirty="0"/>
          </a:p>
        </p:txBody>
      </p:sp>
      <p:graphicFrame>
        <p:nvGraphicFramePr>
          <p:cNvPr id="13" name="Espace réservé du contenu 5"/>
          <p:cNvGraphicFramePr>
            <a:graphicFrameLocks/>
          </p:cNvGraphicFramePr>
          <p:nvPr>
            <p:custDataLst>
              <p:tags r:id="rId7"/>
            </p:custDataLst>
            <p:extLst>
              <p:ext uri="{D42A27DB-BD31-4B8C-83A1-F6EECF244321}">
                <p14:modId xmlns="" xmlns:p14="http://schemas.microsoft.com/office/powerpoint/2010/main" val="1232698152"/>
              </p:ext>
            </p:extLst>
          </p:nvPr>
        </p:nvGraphicFramePr>
        <p:xfrm>
          <a:off x="44190" y="1703961"/>
          <a:ext cx="1677058" cy="897696"/>
        </p:xfrm>
        <a:graphic>
          <a:graphicData uri="http://schemas.openxmlformats.org/drawingml/2006/table">
            <a:tbl>
              <a:tblPr firstRow="1" bandRow="1">
                <a:tableStyleId>{F5AB1C69-6EDB-4FF4-983F-18BD219EF322}</a:tableStyleId>
              </a:tblPr>
              <a:tblGrid>
                <a:gridCol w="1677058">
                  <a:extLst>
                    <a:ext uri="{9D8B030D-6E8A-4147-A177-3AD203B41FA5}">
                      <a16:colId xmlns="" xmlns:a16="http://schemas.microsoft.com/office/drawing/2014/main" val="20000"/>
                    </a:ext>
                  </a:extLst>
                </a:gridCol>
              </a:tblGrid>
              <a:tr h="316002">
                <a:tc>
                  <a:txBody>
                    <a:bodyPr/>
                    <a:lstStyle/>
                    <a:p>
                      <a:pPr algn="ctr"/>
                      <a:r>
                        <a:rPr lang="fr-FR" sz="1400" dirty="0"/>
                        <a:t>Matériel</a:t>
                      </a:r>
                      <a:r>
                        <a:rPr lang="fr-FR" sz="1400" baseline="0" dirty="0"/>
                        <a:t> nécessaire</a:t>
                      </a:r>
                      <a:endParaRPr lang="fr-FR" sz="1400" dirty="0">
                        <a:latin typeface="Calibri" pitchFamily="34" charset="0"/>
                        <a:cs typeface="Calibri" pitchFamily="34" charset="0"/>
                      </a:endParaRPr>
                    </a:p>
                  </a:txBody>
                  <a:tcPr anchor="ctr"/>
                </a:tc>
                <a:extLst>
                  <a:ext uri="{0D108BD9-81ED-4DB2-BD59-A6C34878D82A}">
                    <a16:rowId xmlns="" xmlns:a16="http://schemas.microsoft.com/office/drawing/2014/main" val="10000"/>
                  </a:ext>
                </a:extLst>
              </a:tr>
              <a:tr h="274320">
                <a:tc>
                  <a:txBody>
                    <a:bodyPr/>
                    <a:lstStyle/>
                    <a:p>
                      <a:pPr algn="ctr"/>
                      <a:r>
                        <a:rPr lang="fr-FR" sz="1200" b="1" dirty="0"/>
                        <a:t>Par élève</a:t>
                      </a:r>
                      <a:endParaRPr lang="fr-FR" sz="1200" b="1" dirty="0">
                        <a:latin typeface="Calibri" pitchFamily="34" charset="0"/>
                        <a:cs typeface="Calibri" pitchFamily="34" charset="0"/>
                      </a:endParaRPr>
                    </a:p>
                  </a:txBody>
                  <a:tcPr anchor="ctr"/>
                </a:tc>
                <a:extLst>
                  <a:ext uri="{0D108BD9-81ED-4DB2-BD59-A6C34878D82A}">
                    <a16:rowId xmlns="" xmlns:a16="http://schemas.microsoft.com/office/drawing/2014/main" val="10004"/>
                  </a:ext>
                </a:extLst>
              </a:tr>
              <a:tr h="3073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a:t>Fiche d’activité B</a:t>
                      </a:r>
                      <a:endParaRPr lang="fr-CA" sz="1200" b="0" kern="1200" dirty="0">
                        <a:solidFill>
                          <a:schemeClr val="dk1"/>
                        </a:solidFill>
                        <a:latin typeface="Calibri" pitchFamily="34" charset="0"/>
                        <a:ea typeface="+mn-ea"/>
                        <a:cs typeface="Calibri" pitchFamily="34" charset="0"/>
                      </a:endParaRPr>
                    </a:p>
                  </a:txBody>
                  <a:tcPr/>
                </a:tc>
                <a:extLst>
                  <a:ext uri="{0D108BD9-81ED-4DB2-BD59-A6C34878D82A}">
                    <a16:rowId xmlns="" xmlns:a16="http://schemas.microsoft.com/office/drawing/2014/main" val="10007"/>
                  </a:ext>
                </a:extLst>
              </a:tr>
            </a:tbl>
          </a:graphicData>
        </a:graphic>
      </p:graphicFrame>
      <p:graphicFrame>
        <p:nvGraphicFramePr>
          <p:cNvPr id="17" name="Tableau 16">
            <a:extLst>
              <a:ext uri="{FF2B5EF4-FFF2-40B4-BE49-F238E27FC236}">
                <a16:creationId xmlns="" xmlns:a16="http://schemas.microsoft.com/office/drawing/2014/main" id="{C0E5541F-1460-46EE-A51D-E52A21B188D7}"/>
              </a:ext>
            </a:extLst>
          </p:cNvPr>
          <p:cNvGraphicFramePr>
            <a:graphicFrameLocks noGrp="1"/>
          </p:cNvGraphicFramePr>
          <p:nvPr>
            <p:custDataLst>
              <p:tags r:id="rId8"/>
            </p:custDataLst>
            <p:extLst>
              <p:ext uri="{D42A27DB-BD31-4B8C-83A1-F6EECF244321}">
                <p14:modId xmlns="" xmlns:p14="http://schemas.microsoft.com/office/powerpoint/2010/main" val="1755452529"/>
              </p:ext>
            </p:extLst>
          </p:nvPr>
        </p:nvGraphicFramePr>
        <p:xfrm>
          <a:off x="44190" y="3566160"/>
          <a:ext cx="1656569" cy="4953000"/>
        </p:xfrm>
        <a:graphic>
          <a:graphicData uri="http://schemas.openxmlformats.org/drawingml/2006/table">
            <a:tbl>
              <a:tblPr firstRow="1" bandRow="1">
                <a:tableStyleId>{0505E3EF-67EA-436B-97B2-0124C06EBD24}</a:tableStyleId>
              </a:tblPr>
              <a:tblGrid>
                <a:gridCol w="1656569">
                  <a:extLst>
                    <a:ext uri="{9D8B030D-6E8A-4147-A177-3AD203B41FA5}">
                      <a16:colId xmlns="" xmlns:a16="http://schemas.microsoft.com/office/drawing/2014/main" val="20000"/>
                    </a:ext>
                  </a:extLst>
                </a:gridCol>
              </a:tblGrid>
              <a:tr h="268201">
                <a:tc>
                  <a:txBody>
                    <a:bodyPr/>
                    <a:lstStyle/>
                    <a:p>
                      <a:pPr>
                        <a:lnSpc>
                          <a:spcPct val="100000"/>
                        </a:lnSpc>
                        <a:spcBef>
                          <a:spcPts val="600"/>
                        </a:spcBef>
                      </a:pPr>
                      <a:endParaRPr lang="fr-FR" sz="200" dirty="0"/>
                    </a:p>
                    <a:p>
                      <a:pPr algn="ctr">
                        <a:lnSpc>
                          <a:spcPct val="100000"/>
                        </a:lnSpc>
                        <a:spcBef>
                          <a:spcPts val="600"/>
                        </a:spcBef>
                      </a:pPr>
                      <a:r>
                        <a:rPr lang="fr-FR" sz="1400" dirty="0"/>
                        <a:t>L’individu et la moyenne</a:t>
                      </a:r>
                      <a:endParaRPr lang="fr-FR" sz="1400" b="0" baseline="0" dirty="0"/>
                    </a:p>
                    <a:p>
                      <a:pPr marL="0" marR="0" indent="0" algn="l" defTabSz="914400" rtl="0" eaLnBrk="1" fontAlgn="auto" latinLnBrk="0" hangingPunct="1">
                        <a:lnSpc>
                          <a:spcPct val="100000"/>
                        </a:lnSpc>
                        <a:spcBef>
                          <a:spcPts val="600"/>
                        </a:spcBef>
                        <a:spcAft>
                          <a:spcPts val="0"/>
                        </a:spcAft>
                        <a:buClrTx/>
                        <a:buSzTx/>
                        <a:buFontTx/>
                        <a:buNone/>
                        <a:tabLst/>
                        <a:defRPr/>
                      </a:pPr>
                      <a:r>
                        <a:rPr lang="fr-CA" sz="1200" b="0" dirty="0">
                          <a:solidFill>
                            <a:prstClr val="black"/>
                          </a:solidFill>
                          <a:latin typeface="Calibri" pitchFamily="34" charset="0"/>
                        </a:rPr>
                        <a:t>La fiche d’activité B</a:t>
                      </a:r>
                      <a:r>
                        <a:rPr lang="fr-CA" sz="1200" b="0" baseline="0" dirty="0">
                          <a:solidFill>
                            <a:prstClr val="black"/>
                          </a:solidFill>
                          <a:latin typeface="Calibri" pitchFamily="34" charset="0"/>
                        </a:rPr>
                        <a:t> </a:t>
                      </a:r>
                      <a:r>
                        <a:rPr lang="fr-CA" sz="1200" b="0" dirty="0">
                          <a:solidFill>
                            <a:prstClr val="black"/>
                          </a:solidFill>
                          <a:latin typeface="Calibri" pitchFamily="34" charset="0"/>
                        </a:rPr>
                        <a:t>donne deux individus en</a:t>
                      </a:r>
                      <a:r>
                        <a:rPr lang="fr-CA" sz="1200" b="0" baseline="0" dirty="0">
                          <a:solidFill>
                            <a:prstClr val="black"/>
                          </a:solidFill>
                          <a:latin typeface="Calibri" pitchFamily="34" charset="0"/>
                        </a:rPr>
                        <a:t> e</a:t>
                      </a:r>
                      <a:r>
                        <a:rPr lang="fr-CA" sz="1200" b="0" dirty="0">
                          <a:solidFill>
                            <a:prstClr val="black"/>
                          </a:solidFill>
                          <a:latin typeface="Calibri" pitchFamily="34" charset="0"/>
                        </a:rPr>
                        <a:t>xemple. </a:t>
                      </a:r>
                    </a:p>
                    <a:p>
                      <a:pPr marL="0" marR="0" indent="0" algn="l" defTabSz="914400" rtl="0" eaLnBrk="1" fontAlgn="auto" latinLnBrk="0" hangingPunct="1">
                        <a:lnSpc>
                          <a:spcPct val="100000"/>
                        </a:lnSpc>
                        <a:spcBef>
                          <a:spcPts val="600"/>
                        </a:spcBef>
                        <a:spcAft>
                          <a:spcPts val="0"/>
                        </a:spcAft>
                        <a:buClrTx/>
                        <a:buSzTx/>
                        <a:buFontTx/>
                        <a:buNone/>
                        <a:tabLst/>
                        <a:defRPr/>
                      </a:pPr>
                      <a:r>
                        <a:rPr lang="fr-CA" sz="1200" b="0" dirty="0">
                          <a:solidFill>
                            <a:prstClr val="black"/>
                          </a:solidFill>
                          <a:latin typeface="Calibri" pitchFamily="34" charset="0"/>
                        </a:rPr>
                        <a:t>Tout le monde grandit à un rythme différent, mais on peut</a:t>
                      </a:r>
                      <a:r>
                        <a:rPr lang="fr-CA" sz="1200" b="0" baseline="0" dirty="0">
                          <a:solidFill>
                            <a:prstClr val="black"/>
                          </a:solidFill>
                          <a:latin typeface="Calibri" pitchFamily="34" charset="0"/>
                        </a:rPr>
                        <a:t> </a:t>
                      </a:r>
                      <a:r>
                        <a:rPr lang="fr-CA" sz="1200" b="0" dirty="0">
                          <a:solidFill>
                            <a:prstClr val="black"/>
                          </a:solidFill>
                          <a:latin typeface="Calibri" pitchFamily="34" charset="0"/>
                        </a:rPr>
                        <a:t>quand même identifier des tendances générales. </a:t>
                      </a:r>
                    </a:p>
                    <a:p>
                      <a:pPr marL="0" marR="0" indent="0" algn="l" defTabSz="914400" rtl="0" eaLnBrk="1" fontAlgn="auto" latinLnBrk="0" hangingPunct="1">
                        <a:lnSpc>
                          <a:spcPct val="100000"/>
                        </a:lnSpc>
                        <a:spcBef>
                          <a:spcPts val="600"/>
                        </a:spcBef>
                        <a:spcAft>
                          <a:spcPts val="0"/>
                        </a:spcAft>
                        <a:buClrTx/>
                        <a:buSzTx/>
                        <a:buFontTx/>
                        <a:buNone/>
                        <a:tabLst/>
                        <a:defRPr/>
                      </a:pPr>
                      <a:r>
                        <a:rPr lang="fr-CA" sz="1200" b="0" dirty="0">
                          <a:solidFill>
                            <a:prstClr val="black"/>
                          </a:solidFill>
                          <a:latin typeface="Calibri" pitchFamily="34" charset="0"/>
                        </a:rPr>
                        <a:t>Tout au long de la thématique, il faudra faire attention pour reconnaître la spécificité de chaque individu, qui ne devrait pas être remise en cause par la moyenne.</a:t>
                      </a:r>
                    </a:p>
                    <a:p>
                      <a:pPr marL="0" marR="0" indent="0" algn="l" defTabSz="914400" rtl="0" eaLnBrk="1" fontAlgn="auto" latinLnBrk="0" hangingPunct="1">
                        <a:lnSpc>
                          <a:spcPct val="100000"/>
                        </a:lnSpc>
                        <a:spcBef>
                          <a:spcPts val="600"/>
                        </a:spcBef>
                        <a:spcAft>
                          <a:spcPts val="0"/>
                        </a:spcAft>
                        <a:buClrTx/>
                        <a:buSzTx/>
                        <a:buFontTx/>
                        <a:buNone/>
                        <a:tabLst/>
                        <a:defRPr/>
                      </a:pPr>
                      <a:r>
                        <a:rPr lang="fr-CA" sz="1200" b="0" dirty="0">
                          <a:solidFill>
                            <a:prstClr val="black"/>
                          </a:solidFill>
                          <a:latin typeface="Calibri" pitchFamily="34" charset="0"/>
                        </a:rPr>
                        <a:t>Une moyenne, ce n’est pas une </a:t>
                      </a:r>
                      <a:r>
                        <a:rPr lang="fr-CA" sz="1200" b="0" i="1" dirty="0">
                          <a:solidFill>
                            <a:prstClr val="black"/>
                          </a:solidFill>
                          <a:latin typeface="Calibri" pitchFamily="34" charset="0"/>
                        </a:rPr>
                        <a:t>norme</a:t>
                      </a:r>
                      <a:r>
                        <a:rPr lang="fr-CA" sz="1200" b="0" dirty="0">
                          <a:solidFill>
                            <a:prstClr val="black"/>
                          </a:solidFill>
                          <a:latin typeface="Calibri" pitchFamily="34" charset="0"/>
                        </a:rPr>
                        <a:t>,</a:t>
                      </a:r>
                      <a:r>
                        <a:rPr lang="fr-CA" sz="1200" b="0" baseline="0" dirty="0">
                          <a:solidFill>
                            <a:prstClr val="black"/>
                          </a:solidFill>
                          <a:latin typeface="Calibri" pitchFamily="34" charset="0"/>
                        </a:rPr>
                        <a:t> ce n’est pas un </a:t>
                      </a:r>
                      <a:r>
                        <a:rPr lang="fr-CA" sz="1200" b="0" i="1" baseline="0" dirty="0">
                          <a:solidFill>
                            <a:prstClr val="black"/>
                          </a:solidFill>
                          <a:latin typeface="Calibri" pitchFamily="34" charset="0"/>
                        </a:rPr>
                        <a:t>idéal</a:t>
                      </a:r>
                      <a:r>
                        <a:rPr lang="fr-CA" sz="1200" b="0" baseline="0" dirty="0">
                          <a:solidFill>
                            <a:prstClr val="black"/>
                          </a:solidFill>
                          <a:latin typeface="Calibri" pitchFamily="34" charset="0"/>
                        </a:rPr>
                        <a:t>. Une moyenne, ce n’est rien d’autre qu’une moyenne !</a:t>
                      </a:r>
                      <a:endParaRPr lang="fr-FR" sz="1400" b="0" baseline="0" dirty="0">
                        <a:latin typeface="Calibri" pitchFamily="34" charset="0"/>
                        <a:cs typeface="Calibri" pitchFamily="34" charset="0"/>
                      </a:endParaRPr>
                    </a:p>
                  </a:txBody>
                  <a:tcPr anchor="ctr">
                    <a:solidFill>
                      <a:srgbClr val="C0F7F6"/>
                    </a:solidFill>
                  </a:tcPr>
                </a:tc>
                <a:extLst>
                  <a:ext uri="{0D108BD9-81ED-4DB2-BD59-A6C34878D82A}">
                    <a16:rowId xmlns="" xmlns:a16="http://schemas.microsoft.com/office/drawing/2014/main" val="10000"/>
                  </a:ext>
                </a:extLst>
              </a:tr>
            </a:tbl>
          </a:graphicData>
        </a:graphic>
      </p:graphicFrame>
      <p:pic>
        <p:nvPicPr>
          <p:cNvPr id="11" name="Image 10" descr="Une image contenant texte, périphérique&#10;&#10;Description générée automatiquement">
            <a:extLst>
              <a:ext uri="{FF2B5EF4-FFF2-40B4-BE49-F238E27FC236}">
                <a16:creationId xmlns="" xmlns:a16="http://schemas.microsoft.com/office/drawing/2014/main" id="{F2DCE084-7326-A8B6-A33F-630AD78DB2C6}"/>
              </a:ext>
            </a:extLst>
          </p:cNvPr>
          <p:cNvPicPr>
            <a:picLocks noChangeAspect="1"/>
          </p:cNvPicPr>
          <p:nvPr/>
        </p:nvPicPr>
        <p:blipFill>
          <a:blip r:embed="rId11"/>
          <a:stretch>
            <a:fillRect/>
          </a:stretch>
        </p:blipFill>
        <p:spPr>
          <a:xfrm>
            <a:off x="4307095" y="-517364"/>
            <a:ext cx="2412000" cy="2412000"/>
          </a:xfrm>
          <a:prstGeom prst="rect">
            <a:avLst/>
          </a:prstGeom>
        </p:spPr>
      </p:pic>
    </p:spTree>
    <p:extLst>
      <p:ext uri="{BB962C8B-B14F-4D97-AF65-F5344CB8AC3E}">
        <p14:creationId xmlns="" xmlns:p14="http://schemas.microsoft.com/office/powerpoint/2010/main" val="22634362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custDataLst>
              <p:tags r:id="rId1"/>
            </p:custDataLst>
          </p:nvPr>
        </p:nvSpPr>
        <p:spPr>
          <a:xfrm>
            <a:off x="1765935" y="1266115"/>
            <a:ext cx="5038725" cy="4113605"/>
          </a:xfrm>
          <a:ln>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a:noAutofit/>
          </a:bodyPr>
          <a:lstStyle/>
          <a:p>
            <a:pPr marL="0" indent="0" algn="just">
              <a:spcBef>
                <a:spcPts val="600"/>
              </a:spcBef>
              <a:buNone/>
            </a:pPr>
            <a:endParaRPr lang="fr-CA" sz="200" i="1" dirty="0">
              <a:solidFill>
                <a:schemeClr val="tx1"/>
              </a:solidFill>
              <a:latin typeface="Calibri" pitchFamily="34" charset="0"/>
              <a:cs typeface="Calibri" pitchFamily="34" charset="0"/>
            </a:endParaRPr>
          </a:p>
        </p:txBody>
      </p:sp>
      <p:graphicFrame>
        <p:nvGraphicFramePr>
          <p:cNvPr id="9" name="Tableau 8">
            <a:extLst>
              <a:ext uri="{FF2B5EF4-FFF2-40B4-BE49-F238E27FC236}">
                <a16:creationId xmlns="" xmlns:a16="http://schemas.microsoft.com/office/drawing/2014/main" id="{39BF07A1-AABB-4256-B458-28BD18B79BF5}"/>
              </a:ext>
            </a:extLst>
          </p:cNvPr>
          <p:cNvGraphicFramePr>
            <a:graphicFrameLocks noGrp="1"/>
          </p:cNvGraphicFramePr>
          <p:nvPr>
            <p:custDataLst>
              <p:tags r:id="rId2"/>
            </p:custDataLst>
            <p:extLst>
              <p:ext uri="{D42A27DB-BD31-4B8C-83A1-F6EECF244321}">
                <p14:modId xmlns="" xmlns:p14="http://schemas.microsoft.com/office/powerpoint/2010/main" val="3442785965"/>
              </p:ext>
            </p:extLst>
          </p:nvPr>
        </p:nvGraphicFramePr>
        <p:xfrm>
          <a:off x="1826895" y="1338407"/>
          <a:ext cx="4946631" cy="3718560"/>
        </p:xfrm>
        <a:graphic>
          <a:graphicData uri="http://schemas.openxmlformats.org/drawingml/2006/table">
            <a:tbl>
              <a:tblPr firstRow="1" bandRow="1">
                <a:tableStyleId>{F5AB1C69-6EDB-4FF4-983F-18BD219EF322}</a:tableStyleId>
              </a:tblPr>
              <a:tblGrid>
                <a:gridCol w="726676">
                  <a:extLst>
                    <a:ext uri="{9D8B030D-6E8A-4147-A177-3AD203B41FA5}">
                      <a16:colId xmlns="" xmlns:a16="http://schemas.microsoft.com/office/drawing/2014/main" val="20000"/>
                    </a:ext>
                  </a:extLst>
                </a:gridCol>
                <a:gridCol w="1770701">
                  <a:extLst>
                    <a:ext uri="{9D8B030D-6E8A-4147-A177-3AD203B41FA5}">
                      <a16:colId xmlns="" xmlns:a16="http://schemas.microsoft.com/office/drawing/2014/main" val="20001"/>
                    </a:ext>
                  </a:extLst>
                </a:gridCol>
                <a:gridCol w="2449254">
                  <a:extLst>
                    <a:ext uri="{9D8B030D-6E8A-4147-A177-3AD203B41FA5}">
                      <a16:colId xmlns="" xmlns:a16="http://schemas.microsoft.com/office/drawing/2014/main" val="20002"/>
                    </a:ext>
                  </a:extLst>
                </a:gridCol>
              </a:tblGrid>
              <a:tr h="206963">
                <a:tc>
                  <a:txBody>
                    <a:bodyPr/>
                    <a:lstStyle/>
                    <a:p>
                      <a:pPr algn="ctr">
                        <a:lnSpc>
                          <a:spcPct val="100000"/>
                        </a:lnSpc>
                        <a:spcBef>
                          <a:spcPts val="600"/>
                        </a:spcBef>
                      </a:pPr>
                      <a:r>
                        <a:rPr lang="fr-FR" sz="1400" baseline="0" dirty="0"/>
                        <a:t>Vidéo</a:t>
                      </a:r>
                      <a:endParaRPr lang="fr-FR" sz="1400" dirty="0">
                        <a:latin typeface="+mn-lt"/>
                        <a:cs typeface="Times" pitchFamily="18" charset="0"/>
                      </a:endParaRPr>
                    </a:p>
                  </a:txBody>
                  <a:tcPr anchor="ctr"/>
                </a:tc>
                <a:tc>
                  <a:txBody>
                    <a:bodyPr/>
                    <a:lstStyle/>
                    <a:p>
                      <a:pPr algn="ctr">
                        <a:lnSpc>
                          <a:spcPct val="100000"/>
                        </a:lnSpc>
                        <a:spcBef>
                          <a:spcPts val="600"/>
                        </a:spcBef>
                      </a:pPr>
                      <a:r>
                        <a:rPr lang="fr-FR" sz="1400" dirty="0"/>
                        <a:t>Texte affiché</a:t>
                      </a:r>
                      <a:endParaRPr lang="fr-FR" sz="1400" dirty="0">
                        <a:latin typeface="+mn-lt"/>
                        <a:cs typeface="Times" pitchFamily="18" charset="0"/>
                      </a:endParaRPr>
                    </a:p>
                  </a:txBody>
                  <a:tcPr anchor="ctr"/>
                </a:tc>
                <a:tc>
                  <a:txBody>
                    <a:bodyPr/>
                    <a:lstStyle/>
                    <a:p>
                      <a:pPr algn="ctr">
                        <a:lnSpc>
                          <a:spcPct val="100000"/>
                        </a:lnSpc>
                        <a:spcBef>
                          <a:spcPts val="600"/>
                        </a:spcBef>
                      </a:pPr>
                      <a:r>
                        <a:rPr lang="fr-FR" sz="1400" dirty="0"/>
                        <a:t>Descriptif</a:t>
                      </a:r>
                      <a:endParaRPr lang="fr-FR" sz="1400" dirty="0">
                        <a:latin typeface="+mn-lt"/>
                        <a:cs typeface="Times" pitchFamily="18" charset="0"/>
                      </a:endParaRPr>
                    </a:p>
                  </a:txBody>
                  <a:tcPr anchor="ctr"/>
                </a:tc>
                <a:extLst>
                  <a:ext uri="{0D108BD9-81ED-4DB2-BD59-A6C34878D82A}">
                    <a16:rowId xmlns="" xmlns:a16="http://schemas.microsoft.com/office/drawing/2014/main" val="10000"/>
                  </a:ext>
                </a:extLst>
              </a:tr>
              <a:tr h="724371">
                <a:tc>
                  <a:txBody>
                    <a:bodyPr/>
                    <a:lstStyle/>
                    <a:p>
                      <a:pPr algn="ctr">
                        <a:lnSpc>
                          <a:spcPct val="100000"/>
                        </a:lnSpc>
                        <a:spcBef>
                          <a:spcPts val="600"/>
                        </a:spcBef>
                      </a:pPr>
                      <a:r>
                        <a:rPr lang="fr-CA" sz="1200" dirty="0"/>
                        <a:t>Lecture</a:t>
                      </a:r>
                      <a:endParaRPr lang="fr-FR" sz="1200" dirty="0">
                        <a:latin typeface="+mn-lt"/>
                        <a:cs typeface="Times" pitchFamily="18" charset="0"/>
                      </a:endParaRPr>
                    </a:p>
                  </a:txBody>
                  <a:tcPr anchor="ctr"/>
                </a:tc>
                <a:tc>
                  <a:txBody>
                    <a:bodyPr/>
                    <a:lstStyle/>
                    <a:p>
                      <a:pPr>
                        <a:lnSpc>
                          <a:spcPct val="115000"/>
                        </a:lnSpc>
                        <a:spcAft>
                          <a:spcPts val="0"/>
                        </a:spcAft>
                      </a:pPr>
                      <a:endParaRPr lang="fr-CA" sz="1200">
                        <a:latin typeface="Calibri"/>
                        <a:ea typeface="Calibri"/>
                        <a:cs typeface="Calibri"/>
                      </a:endParaRPr>
                    </a:p>
                  </a:txBody>
                  <a:tcPr marL="68580" marR="68580" marT="0" marB="0"/>
                </a:tc>
                <a:tc>
                  <a:txBody>
                    <a:bodyPr/>
                    <a:lstStyle/>
                    <a:p>
                      <a:pPr marL="180000" lvl="0" indent="-180000">
                        <a:lnSpc>
                          <a:spcPct val="100000"/>
                        </a:lnSpc>
                        <a:spcBef>
                          <a:spcPts val="600"/>
                        </a:spcBef>
                        <a:spcAft>
                          <a:spcPts val="0"/>
                        </a:spcAft>
                        <a:buFont typeface="Symbol"/>
                        <a:buChar char=""/>
                      </a:pPr>
                      <a:r>
                        <a:rPr lang="fr-CA" sz="1200" dirty="0">
                          <a:latin typeface="Calibri"/>
                          <a:ea typeface="Calibri"/>
                          <a:cs typeface="Calibri"/>
                        </a:rPr>
                        <a:t>Retour.</a:t>
                      </a:r>
                      <a:endParaRPr lang="fr-FR" sz="1100" dirty="0">
                        <a:latin typeface="Calibri"/>
                        <a:ea typeface="Calibri"/>
                        <a:cs typeface="Times New Roman"/>
                      </a:endParaRPr>
                    </a:p>
                    <a:p>
                      <a:pPr marL="180000" lvl="0" indent="-180000">
                        <a:lnSpc>
                          <a:spcPct val="100000"/>
                        </a:lnSpc>
                        <a:spcBef>
                          <a:spcPts val="600"/>
                        </a:spcBef>
                        <a:spcAft>
                          <a:spcPts val="0"/>
                        </a:spcAft>
                        <a:buFont typeface="Symbol"/>
                        <a:buChar char=""/>
                      </a:pPr>
                      <a:r>
                        <a:rPr lang="fr-FR" sz="1200" dirty="0">
                          <a:latin typeface="Calibri"/>
                          <a:ea typeface="Calibri"/>
                          <a:cs typeface="Calibri"/>
                        </a:rPr>
                        <a:t>Introduction</a:t>
                      </a:r>
                      <a:r>
                        <a:rPr lang="fr-FR" sz="1200" baseline="0" dirty="0">
                          <a:latin typeface="Calibri"/>
                          <a:ea typeface="Calibri"/>
                          <a:cs typeface="Calibri"/>
                        </a:rPr>
                        <a:t> aux courbes de croissance.</a:t>
                      </a:r>
                      <a:endParaRPr lang="fr-CA" sz="1200" dirty="0">
                        <a:latin typeface="Calibri"/>
                        <a:ea typeface="Calibri"/>
                        <a:cs typeface="Calibri"/>
                      </a:endParaRPr>
                    </a:p>
                    <a:p>
                      <a:pPr marL="180000" lvl="0" indent="-180000">
                        <a:lnSpc>
                          <a:spcPct val="100000"/>
                        </a:lnSpc>
                        <a:spcBef>
                          <a:spcPts val="600"/>
                        </a:spcBef>
                        <a:spcAft>
                          <a:spcPts val="0"/>
                        </a:spcAft>
                        <a:buFont typeface="Symbol"/>
                        <a:buChar char=""/>
                      </a:pPr>
                      <a:r>
                        <a:rPr lang="fr-CA" sz="1200" dirty="0">
                          <a:latin typeface="Calibri"/>
                          <a:ea typeface="Calibri"/>
                          <a:cs typeface="Calibri"/>
                        </a:rPr>
                        <a:t>Invitation</a:t>
                      </a:r>
                      <a:r>
                        <a:rPr lang="fr-CA" sz="1200" baseline="0" dirty="0">
                          <a:latin typeface="Calibri"/>
                          <a:ea typeface="Calibri"/>
                          <a:cs typeface="Calibri"/>
                        </a:rPr>
                        <a:t> </a:t>
                      </a:r>
                      <a:r>
                        <a:rPr lang="fr-CA" sz="1200" dirty="0">
                          <a:latin typeface="Calibri"/>
                          <a:ea typeface="Calibri"/>
                          <a:cs typeface="Calibri"/>
                        </a:rPr>
                        <a:t>à observer les courbes et à partager les observations. </a:t>
                      </a:r>
                      <a:endParaRPr lang="fr-FR" sz="1100" dirty="0">
                        <a:latin typeface="Calibri"/>
                        <a:ea typeface="Calibri"/>
                        <a:cs typeface="Times New Roman"/>
                      </a:endParaRPr>
                    </a:p>
                  </a:txBody>
                  <a:tcPr marL="68580" marR="68580" marT="0" marB="0"/>
                </a:tc>
                <a:extLst>
                  <a:ext uri="{0D108BD9-81ED-4DB2-BD59-A6C34878D82A}">
                    <a16:rowId xmlns="" xmlns:a16="http://schemas.microsoft.com/office/drawing/2014/main" val="10001"/>
                  </a:ext>
                </a:extLst>
              </a:tr>
              <a:tr h="548452">
                <a:tc>
                  <a:txBody>
                    <a:bodyPr/>
                    <a:lstStyle/>
                    <a:p>
                      <a:pPr algn="ctr">
                        <a:lnSpc>
                          <a:spcPct val="100000"/>
                        </a:lnSpc>
                        <a:spcBef>
                          <a:spcPts val="600"/>
                        </a:spcBef>
                        <a:spcAft>
                          <a:spcPts val="0"/>
                        </a:spcAft>
                      </a:pPr>
                      <a:r>
                        <a:rPr lang="fr-CA" sz="1200" dirty="0"/>
                        <a:t>Pause</a:t>
                      </a:r>
                      <a:endParaRPr lang="fr-FR" sz="1200" dirty="0">
                        <a:latin typeface="+mn-lt"/>
                        <a:ea typeface="Calibri"/>
                        <a:cs typeface="Times" pitchFamily="18" charset="0"/>
                      </a:endParaRPr>
                    </a:p>
                  </a:txBody>
                  <a:tcPr marL="53578" marR="53578" marT="0" marB="0" anchor="ctr"/>
                </a:tc>
                <a:tc>
                  <a:txBody>
                    <a:bodyPr/>
                    <a:lstStyle/>
                    <a:p>
                      <a:pPr algn="ctr">
                        <a:lnSpc>
                          <a:spcPct val="115000"/>
                        </a:lnSpc>
                        <a:spcAft>
                          <a:spcPts val="0"/>
                        </a:spcAft>
                      </a:pPr>
                      <a:r>
                        <a:rPr lang="fr-FR" sz="1200" i="1" dirty="0">
                          <a:latin typeface="Calibri"/>
                          <a:ea typeface="Times New Roman"/>
                          <a:cs typeface="Calibri"/>
                        </a:rPr>
                        <a:t>Partage des premières observations.</a:t>
                      </a:r>
                      <a:endParaRPr lang="fr-FR" sz="1100" i="1" dirty="0">
                        <a:latin typeface="Calibri"/>
                        <a:ea typeface="Calibri"/>
                        <a:cs typeface="Times New Roman"/>
                      </a:endParaRPr>
                    </a:p>
                  </a:txBody>
                  <a:tcPr marL="68580" marR="68580" marT="0" marB="0"/>
                </a:tc>
                <a:tc>
                  <a:txBody>
                    <a:bodyPr/>
                    <a:lstStyle/>
                    <a:p>
                      <a:pPr marL="180000" lvl="0" indent="-180000">
                        <a:lnSpc>
                          <a:spcPct val="100000"/>
                        </a:lnSpc>
                        <a:spcBef>
                          <a:spcPts val="600"/>
                        </a:spcBef>
                        <a:spcAft>
                          <a:spcPts val="0"/>
                        </a:spcAft>
                        <a:buFont typeface="+mj-lt"/>
                        <a:buAutoNum type="romanLcPeriod"/>
                      </a:pPr>
                      <a:r>
                        <a:rPr lang="fr-CA" sz="1200" dirty="0">
                          <a:latin typeface="Calibri"/>
                          <a:ea typeface="Calibri"/>
                          <a:cs typeface="Calibri"/>
                        </a:rPr>
                        <a:t>Allouer 1-2 minutes à l’observation.</a:t>
                      </a:r>
                      <a:endParaRPr lang="fr-FR" sz="1100" dirty="0">
                        <a:latin typeface="Calibri"/>
                        <a:ea typeface="Calibri"/>
                        <a:cs typeface="Times New Roman"/>
                      </a:endParaRPr>
                    </a:p>
                    <a:p>
                      <a:pPr marL="180000" lvl="0" indent="-180000">
                        <a:lnSpc>
                          <a:spcPct val="100000"/>
                        </a:lnSpc>
                        <a:spcBef>
                          <a:spcPts val="600"/>
                        </a:spcBef>
                        <a:spcAft>
                          <a:spcPts val="0"/>
                        </a:spcAft>
                        <a:buFont typeface="+mj-lt"/>
                        <a:buAutoNum type="romanLcPeriod"/>
                      </a:pPr>
                      <a:r>
                        <a:rPr lang="fr-CA" sz="1200" dirty="0">
                          <a:latin typeface="Calibri"/>
                          <a:ea typeface="Calibri"/>
                          <a:cs typeface="Calibri"/>
                        </a:rPr>
                        <a:t>L’</a:t>
                      </a:r>
                      <a:r>
                        <a:rPr lang="fr-CA" sz="1200" dirty="0" err="1">
                          <a:latin typeface="Calibri"/>
                          <a:ea typeface="Calibri"/>
                          <a:cs typeface="Calibri"/>
                        </a:rPr>
                        <a:t>enseignant.e</a:t>
                      </a:r>
                      <a:r>
                        <a:rPr lang="fr-CA" sz="1200" dirty="0">
                          <a:latin typeface="Calibri"/>
                          <a:ea typeface="Calibri"/>
                          <a:cs typeface="Calibri"/>
                        </a:rPr>
                        <a:t> recueille les idées des élèves.</a:t>
                      </a:r>
                      <a:endParaRPr lang="fr-FR" sz="1100" dirty="0">
                        <a:latin typeface="Calibri"/>
                        <a:ea typeface="Calibri"/>
                        <a:cs typeface="Times New Roman"/>
                      </a:endParaRPr>
                    </a:p>
                  </a:txBody>
                  <a:tcPr marL="68580" marR="68580" marT="0" marB="0"/>
                </a:tc>
                <a:extLst>
                  <a:ext uri="{0D108BD9-81ED-4DB2-BD59-A6C34878D82A}">
                    <a16:rowId xmlns="" xmlns:a16="http://schemas.microsoft.com/office/drawing/2014/main" val="10002"/>
                  </a:ext>
                </a:extLst>
              </a:tr>
              <a:tr h="672630">
                <a:tc>
                  <a:txBody>
                    <a:bodyPr/>
                    <a:lstStyle/>
                    <a:p>
                      <a:pPr algn="ctr">
                        <a:lnSpc>
                          <a:spcPct val="100000"/>
                        </a:lnSpc>
                        <a:spcBef>
                          <a:spcPts val="600"/>
                        </a:spcBef>
                        <a:spcAft>
                          <a:spcPts val="0"/>
                        </a:spcAft>
                      </a:pPr>
                      <a:r>
                        <a:rPr lang="fr-CA" sz="1200" dirty="0"/>
                        <a:t>Lecture</a:t>
                      </a:r>
                      <a:endParaRPr lang="fr-FR" sz="1200" dirty="0">
                        <a:latin typeface="+mn-lt"/>
                        <a:ea typeface="Calibri"/>
                        <a:cs typeface="Times" pitchFamily="18" charset="0"/>
                      </a:endParaRPr>
                    </a:p>
                  </a:txBody>
                  <a:tcPr marL="53578" marR="53578" marT="0" marB="0" anchor="ctr"/>
                </a:tc>
                <a:tc>
                  <a:txBody>
                    <a:bodyPr/>
                    <a:lstStyle/>
                    <a:p>
                      <a:pPr>
                        <a:lnSpc>
                          <a:spcPct val="115000"/>
                        </a:lnSpc>
                        <a:spcAft>
                          <a:spcPts val="0"/>
                        </a:spcAft>
                      </a:pPr>
                      <a:endParaRPr lang="fr-CA" sz="1200">
                        <a:latin typeface="Calibri"/>
                        <a:ea typeface="Calibri"/>
                        <a:cs typeface="Calibri"/>
                      </a:endParaRPr>
                    </a:p>
                  </a:txBody>
                  <a:tcPr marL="68580" marR="68580" marT="0" marB="0"/>
                </a:tc>
                <a:tc>
                  <a:txBody>
                    <a:bodyPr/>
                    <a:lstStyle/>
                    <a:p>
                      <a:pPr marL="180000" lvl="0" indent="-180000">
                        <a:lnSpc>
                          <a:spcPct val="100000"/>
                        </a:lnSpc>
                        <a:spcBef>
                          <a:spcPts val="600"/>
                        </a:spcBef>
                        <a:spcAft>
                          <a:spcPts val="0"/>
                        </a:spcAft>
                        <a:buFont typeface="Symbol"/>
                        <a:buChar char=""/>
                      </a:pPr>
                      <a:r>
                        <a:rPr lang="fr-CA" sz="1200" dirty="0">
                          <a:latin typeface="Calibri"/>
                          <a:ea typeface="Calibri"/>
                          <a:cs typeface="Calibri"/>
                        </a:rPr>
                        <a:t>Retour</a:t>
                      </a:r>
                      <a:r>
                        <a:rPr lang="fr-CA" sz="1200" baseline="0" dirty="0">
                          <a:latin typeface="Calibri"/>
                          <a:ea typeface="Calibri"/>
                          <a:cs typeface="Calibri"/>
                        </a:rPr>
                        <a:t> et explications (c</a:t>
                      </a:r>
                      <a:r>
                        <a:rPr lang="fr-CA" sz="1200" dirty="0">
                          <a:latin typeface="Calibri"/>
                          <a:ea typeface="Calibri"/>
                          <a:cs typeface="Calibri"/>
                        </a:rPr>
                        <a:t>ourbes</a:t>
                      </a:r>
                      <a:r>
                        <a:rPr lang="fr-CA" sz="1200" baseline="0" dirty="0">
                          <a:latin typeface="Calibri"/>
                          <a:ea typeface="Calibri"/>
                          <a:cs typeface="Calibri"/>
                        </a:rPr>
                        <a:t> avec pointillés pour accentuer les changements de rythme de croissance).</a:t>
                      </a:r>
                      <a:endParaRPr lang="fr-FR" sz="1100" dirty="0">
                        <a:latin typeface="Calibri"/>
                        <a:ea typeface="Calibri"/>
                        <a:cs typeface="Times New Roman"/>
                      </a:endParaRPr>
                    </a:p>
                    <a:p>
                      <a:pPr marL="180000" lvl="0" indent="-180000">
                        <a:lnSpc>
                          <a:spcPct val="100000"/>
                        </a:lnSpc>
                        <a:spcBef>
                          <a:spcPts val="600"/>
                        </a:spcBef>
                        <a:spcAft>
                          <a:spcPts val="0"/>
                        </a:spcAft>
                        <a:buFont typeface="Symbol"/>
                        <a:buChar char=""/>
                      </a:pPr>
                      <a:r>
                        <a:rPr lang="fr-FR" sz="1200" dirty="0">
                          <a:latin typeface="Calibri"/>
                          <a:ea typeface="Calibri"/>
                          <a:cs typeface="Calibri"/>
                        </a:rPr>
                        <a:t>Invitation au jeu-questionnaire</a:t>
                      </a:r>
                      <a:endParaRPr lang="fr-FR" sz="1100" dirty="0">
                        <a:latin typeface="Calibri"/>
                        <a:ea typeface="Calibri"/>
                        <a:cs typeface="Times New Roman"/>
                      </a:endParaRPr>
                    </a:p>
                  </a:txBody>
                  <a:tcPr marL="68580" marR="68580" marT="0" marB="0"/>
                </a:tc>
                <a:extLst>
                  <a:ext uri="{0D108BD9-81ED-4DB2-BD59-A6C34878D82A}">
                    <a16:rowId xmlns="" xmlns:a16="http://schemas.microsoft.com/office/drawing/2014/main" val="10003"/>
                  </a:ext>
                </a:extLst>
              </a:tr>
              <a:tr h="387756">
                <a:tc>
                  <a:txBody>
                    <a:bodyPr/>
                    <a:lstStyle/>
                    <a:p>
                      <a:pPr algn="ctr">
                        <a:lnSpc>
                          <a:spcPct val="100000"/>
                        </a:lnSpc>
                        <a:spcBef>
                          <a:spcPts val="600"/>
                        </a:spcBef>
                        <a:spcAft>
                          <a:spcPts val="0"/>
                        </a:spcAft>
                      </a:pPr>
                      <a:r>
                        <a:rPr lang="fr-CA" sz="1200" b="1" dirty="0">
                          <a:latin typeface="+mn-lt"/>
                          <a:ea typeface="+mn-ea"/>
                          <a:cs typeface="+mn-cs"/>
                        </a:rPr>
                        <a:t>Fin</a:t>
                      </a:r>
                      <a:endParaRPr lang="fr-FR" sz="1200" b="1" dirty="0">
                        <a:latin typeface="+mn-lt"/>
                        <a:ea typeface="Calibri"/>
                        <a:cs typeface="Times" pitchFamily="18" charset="0"/>
                      </a:endParaRPr>
                    </a:p>
                  </a:txBody>
                  <a:tcPr marL="53578" marR="53578" marT="0" marB="0" anchor="ctr"/>
                </a:tc>
                <a:tc>
                  <a:txBody>
                    <a:bodyPr/>
                    <a:lstStyle/>
                    <a:p>
                      <a:pPr>
                        <a:lnSpc>
                          <a:spcPct val="115000"/>
                        </a:lnSpc>
                        <a:spcAft>
                          <a:spcPts val="0"/>
                        </a:spcAft>
                      </a:pPr>
                      <a:endParaRPr lang="fr-CA" sz="1200" dirty="0">
                        <a:latin typeface="Calibri"/>
                        <a:ea typeface="Calibri"/>
                        <a:cs typeface="Calibri"/>
                      </a:endParaRPr>
                    </a:p>
                  </a:txBody>
                  <a:tcPr marL="68580" marR="68580" marT="0" marB="0"/>
                </a:tc>
                <a:tc>
                  <a:txBody>
                    <a:bodyPr/>
                    <a:lstStyle/>
                    <a:p>
                      <a:pPr marL="180000" lvl="0" indent="-180000">
                        <a:lnSpc>
                          <a:spcPct val="100000"/>
                        </a:lnSpc>
                        <a:spcBef>
                          <a:spcPts val="600"/>
                        </a:spcBef>
                        <a:spcAft>
                          <a:spcPts val="0"/>
                        </a:spcAft>
                        <a:buFont typeface="+mj-lt"/>
                        <a:buAutoNum type="romanLcPeriod"/>
                      </a:pPr>
                      <a:r>
                        <a:rPr lang="fr-CA" sz="1200" dirty="0">
                          <a:latin typeface="Calibri"/>
                          <a:ea typeface="Calibri"/>
                          <a:cs typeface="Calibri"/>
                        </a:rPr>
                        <a:t>L’</a:t>
                      </a:r>
                      <a:r>
                        <a:rPr lang="fr-CA" sz="1200" dirty="0" err="1">
                          <a:latin typeface="Calibri"/>
                          <a:ea typeface="Calibri"/>
                          <a:cs typeface="Calibri"/>
                        </a:rPr>
                        <a:t>enseignant.e</a:t>
                      </a:r>
                      <a:r>
                        <a:rPr lang="fr-CA" sz="1200" dirty="0">
                          <a:latin typeface="Calibri"/>
                          <a:ea typeface="Calibri"/>
                          <a:cs typeface="Calibri"/>
                        </a:rPr>
                        <a:t> mène le jeu-questionnaire </a:t>
                      </a:r>
                      <a:r>
                        <a:rPr lang="fr-FR" sz="1200" baseline="0" dirty="0">
                          <a:latin typeface="+mn-lt"/>
                          <a:ea typeface="Calibri"/>
                          <a:cs typeface="Calibri"/>
                        </a:rPr>
                        <a:t>(document PPT distinct – voir site web </a:t>
                      </a:r>
                      <a:r>
                        <a:rPr lang="fr-FR" sz="1200" baseline="0" dirty="0" err="1">
                          <a:latin typeface="+mn-lt"/>
                          <a:ea typeface="Calibri"/>
                          <a:cs typeface="Calibri"/>
                        </a:rPr>
                        <a:t>PuMS</a:t>
                      </a:r>
                      <a:r>
                        <a:rPr lang="fr-FR" sz="1200" baseline="0" dirty="0">
                          <a:latin typeface="+mn-lt"/>
                          <a:ea typeface="Calibri"/>
                          <a:cs typeface="Calibri"/>
                        </a:rPr>
                        <a:t>).</a:t>
                      </a:r>
                      <a:endParaRPr lang="fr-FR" sz="1100" dirty="0">
                        <a:latin typeface="Calibri"/>
                        <a:ea typeface="Calibri"/>
                        <a:cs typeface="Times New Roman"/>
                      </a:endParaRPr>
                    </a:p>
                  </a:txBody>
                  <a:tcPr marL="68580" marR="68580" marT="0" marB="0"/>
                </a:tc>
                <a:extLst>
                  <a:ext uri="{0D108BD9-81ED-4DB2-BD59-A6C34878D82A}">
                    <a16:rowId xmlns="" xmlns:a16="http://schemas.microsoft.com/office/drawing/2014/main" val="10004"/>
                  </a:ext>
                </a:extLst>
              </a:tr>
            </a:tbl>
          </a:graphicData>
        </a:graphic>
      </p:graphicFrame>
      <p:sp>
        <p:nvSpPr>
          <p:cNvPr id="16" name="Espace réservé du numéro de diapositive 1"/>
          <p:cNvSpPr>
            <a:spLocks noGrp="1"/>
          </p:cNvSpPr>
          <p:nvPr>
            <p:ph type="sldNum" sz="quarter" idx="12"/>
            <p:custDataLst>
              <p:tags r:id="rId3"/>
            </p:custDataLst>
          </p:nvPr>
        </p:nvSpPr>
        <p:spPr>
          <a:xfrm>
            <a:off x="5642388" y="8008203"/>
            <a:ext cx="1215612" cy="1135797"/>
          </a:xfrm>
        </p:spPr>
        <p:txBody>
          <a:bodyPr/>
          <a:lstStyle/>
          <a:p>
            <a:fld id="{027FB875-5C85-AB42-9DC5-178568A424B8}" type="slidenum">
              <a:rPr lang="en-US" smtClean="0"/>
              <a:pPr/>
              <a:t>5</a:t>
            </a:fld>
            <a:endParaRPr lang="en-US" dirty="0"/>
          </a:p>
        </p:txBody>
      </p:sp>
      <p:sp>
        <p:nvSpPr>
          <p:cNvPr id="14" name="Title 3"/>
          <p:cNvSpPr txBox="1">
            <a:spLocks/>
          </p:cNvSpPr>
          <p:nvPr>
            <p:custDataLst>
              <p:tags r:id="rId4"/>
            </p:custDataLst>
          </p:nvPr>
        </p:nvSpPr>
        <p:spPr>
          <a:xfrm>
            <a:off x="3719" y="3546"/>
            <a:ext cx="5056719" cy="122400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a:latin typeface="Calibri" pitchFamily="34" charset="0"/>
                <a:cs typeface="Calibri" pitchFamily="34" charset="0"/>
              </a:rPr>
              <a:t>Réalisation</a:t>
            </a:r>
          </a:p>
          <a:p>
            <a:pPr marL="457200" indent="-457200" algn="l"/>
            <a:r>
              <a:rPr lang="fr-CA" sz="2400" dirty="0">
                <a:latin typeface="Calibri" pitchFamily="34" charset="0"/>
                <a:cs typeface="Calibri" pitchFamily="34" charset="0"/>
              </a:rPr>
              <a:t>2. La croissance des êtres humains</a:t>
            </a:r>
          </a:p>
          <a:p>
            <a:pPr marL="457200" indent="-457200" algn="l"/>
            <a:r>
              <a:rPr lang="fr-CA" sz="1800" dirty="0" smtClean="0">
                <a:latin typeface="Calibri" pitchFamily="34" charset="0"/>
                <a:cs typeface="Calibri" pitchFamily="34" charset="0"/>
              </a:rPr>
              <a:t>      (</a:t>
            </a:r>
            <a:r>
              <a:rPr lang="fr-CA" sz="1800" dirty="0">
                <a:latin typeface="Calibri" pitchFamily="34" charset="0"/>
                <a:cs typeface="Calibri" pitchFamily="34" charset="0"/>
              </a:rPr>
              <a:t>suite)</a:t>
            </a:r>
          </a:p>
        </p:txBody>
      </p:sp>
      <p:graphicFrame>
        <p:nvGraphicFramePr>
          <p:cNvPr id="18" name="Tableau 17">
            <a:extLst>
              <a:ext uri="{FF2B5EF4-FFF2-40B4-BE49-F238E27FC236}">
                <a16:creationId xmlns="" xmlns:a16="http://schemas.microsoft.com/office/drawing/2014/main" id="{C0E5541F-1460-46EE-A51D-E52A21B188D7}"/>
              </a:ext>
            </a:extLst>
          </p:cNvPr>
          <p:cNvGraphicFramePr>
            <a:graphicFrameLocks noGrp="1"/>
          </p:cNvGraphicFramePr>
          <p:nvPr>
            <p:custDataLst>
              <p:tags r:id="rId5"/>
            </p:custDataLst>
            <p:extLst>
              <p:ext uri="{D42A27DB-BD31-4B8C-83A1-F6EECF244321}">
                <p14:modId xmlns="" xmlns:p14="http://schemas.microsoft.com/office/powerpoint/2010/main" val="1640026435"/>
              </p:ext>
            </p:extLst>
          </p:nvPr>
        </p:nvGraphicFramePr>
        <p:xfrm>
          <a:off x="49439" y="1271210"/>
          <a:ext cx="1656569" cy="6858000"/>
        </p:xfrm>
        <a:graphic>
          <a:graphicData uri="http://schemas.openxmlformats.org/drawingml/2006/table">
            <a:tbl>
              <a:tblPr firstRow="1" bandRow="1">
                <a:tableStyleId>{0505E3EF-67EA-436B-97B2-0124C06EBD24}</a:tableStyleId>
              </a:tblPr>
              <a:tblGrid>
                <a:gridCol w="1656569">
                  <a:extLst>
                    <a:ext uri="{9D8B030D-6E8A-4147-A177-3AD203B41FA5}">
                      <a16:colId xmlns="" xmlns:a16="http://schemas.microsoft.com/office/drawing/2014/main" val="20000"/>
                    </a:ext>
                  </a:extLst>
                </a:gridCol>
              </a:tblGrid>
              <a:tr h="268201">
                <a:tc>
                  <a:txBody>
                    <a:bodyPr/>
                    <a:lstStyle/>
                    <a:p>
                      <a:pPr algn="ctr">
                        <a:lnSpc>
                          <a:spcPct val="100000"/>
                        </a:lnSpc>
                        <a:spcBef>
                          <a:spcPts val="600"/>
                        </a:spcBef>
                      </a:pPr>
                      <a:r>
                        <a:rPr lang="fr-CA" sz="1400" b="1" dirty="0"/>
                        <a:t>Informations </a:t>
                      </a:r>
                      <a:r>
                        <a:rPr lang="fr-CA" sz="1400" b="1" dirty="0" err="1"/>
                        <a:t>faculatives</a:t>
                      </a:r>
                      <a:endParaRPr lang="fr-FR" sz="1400" b="1" dirty="0"/>
                    </a:p>
                    <a:p>
                      <a:pPr marL="0" lvl="0" indent="0" algn="l">
                        <a:lnSpc>
                          <a:spcPct val="100000"/>
                        </a:lnSpc>
                        <a:spcBef>
                          <a:spcPts val="600"/>
                        </a:spcBef>
                        <a:buNone/>
                      </a:pPr>
                      <a:r>
                        <a:rPr lang="fr-CA" sz="1200" b="0" dirty="0">
                          <a:solidFill>
                            <a:prstClr val="black"/>
                          </a:solidFill>
                          <a:latin typeface="Calibri" pitchFamily="34" charset="0"/>
                        </a:rPr>
                        <a:t>En lien avec la fiche d’activité B, voici quelques informations générales sur la croissance humaine, qui </a:t>
                      </a:r>
                      <a:r>
                        <a:rPr lang="fr-CA" sz="1200" b="0" i="1" dirty="0">
                          <a:solidFill>
                            <a:prstClr val="black"/>
                          </a:solidFill>
                          <a:latin typeface="Calibri" pitchFamily="34" charset="0"/>
                        </a:rPr>
                        <a:t>peuvent</a:t>
                      </a:r>
                      <a:r>
                        <a:rPr lang="fr-CA" sz="1200" b="0" dirty="0">
                          <a:solidFill>
                            <a:prstClr val="black"/>
                          </a:solidFill>
                          <a:latin typeface="Calibri" pitchFamily="34" charset="0"/>
                        </a:rPr>
                        <a:t> être abordées avec les élèves. </a:t>
                      </a:r>
                    </a:p>
                    <a:p>
                      <a:pPr marL="180000" lvl="0" indent="-180000" algn="l">
                        <a:lnSpc>
                          <a:spcPct val="100000"/>
                        </a:lnSpc>
                        <a:spcBef>
                          <a:spcPts val="600"/>
                        </a:spcBef>
                        <a:buFont typeface="Arial" pitchFamily="34" charset="0"/>
                        <a:buChar char="•"/>
                      </a:pPr>
                      <a:r>
                        <a:rPr lang="fr-CA" sz="1200" b="0" dirty="0">
                          <a:solidFill>
                            <a:prstClr val="black"/>
                          </a:solidFill>
                          <a:latin typeface="Calibri" pitchFamily="34" charset="0"/>
                        </a:rPr>
                        <a:t>De l’âge de trois ans à l’âge de la puberté, on grandit d’environ 5 cm par année.</a:t>
                      </a:r>
                    </a:p>
                    <a:p>
                      <a:pPr marL="180000" lvl="0" indent="-180000" algn="l">
                        <a:lnSpc>
                          <a:spcPct val="100000"/>
                        </a:lnSpc>
                        <a:spcBef>
                          <a:spcPts val="600"/>
                        </a:spcBef>
                        <a:buFont typeface="Arial" pitchFamily="34" charset="0"/>
                        <a:buChar char="•"/>
                      </a:pPr>
                      <a:r>
                        <a:rPr lang="fr-CA" sz="1200" b="0" dirty="0">
                          <a:solidFill>
                            <a:prstClr val="black"/>
                          </a:solidFill>
                          <a:latin typeface="Calibri" pitchFamily="34" charset="0"/>
                        </a:rPr>
                        <a:t>Le corps ne grandit pas de manière uniforme ! Par exemple, entre la naissance et l’âge adulte, le tronc triple de longueur, tandis que les bras deviennent 4 fois plus longs,  et les jambes 5 fois plus longues.</a:t>
                      </a:r>
                    </a:p>
                    <a:p>
                      <a:pPr marL="180000" indent="-180000" algn="l">
                        <a:lnSpc>
                          <a:spcPct val="100000"/>
                        </a:lnSpc>
                        <a:spcBef>
                          <a:spcPts val="600"/>
                        </a:spcBef>
                        <a:buFont typeface="Arial" pitchFamily="34" charset="0"/>
                        <a:buChar char="•"/>
                      </a:pPr>
                      <a:r>
                        <a:rPr lang="fr-CA" sz="1200" b="0" dirty="0">
                          <a:solidFill>
                            <a:prstClr val="black"/>
                          </a:solidFill>
                          <a:latin typeface="Calibri" pitchFamily="34" charset="0"/>
                        </a:rPr>
                        <a:t>La tête d’un bébé est déjà très grosse à la naissance. À l’âge adulte, elle aura doublé  de </a:t>
                      </a:r>
                      <a:r>
                        <a:rPr lang="fr-CA" sz="1200" b="0" i="1" dirty="0">
                          <a:solidFill>
                            <a:prstClr val="black"/>
                          </a:solidFill>
                          <a:latin typeface="Calibri" pitchFamily="34" charset="0"/>
                        </a:rPr>
                        <a:t>volume</a:t>
                      </a:r>
                      <a:r>
                        <a:rPr lang="fr-CA" sz="1200" b="0" i="0" dirty="0">
                          <a:solidFill>
                            <a:prstClr val="black"/>
                          </a:solidFill>
                          <a:latin typeface="Calibri" pitchFamily="34" charset="0"/>
                        </a:rPr>
                        <a:t>,</a:t>
                      </a:r>
                      <a:r>
                        <a:rPr lang="fr-CA" sz="1200" b="0" i="0" baseline="0" dirty="0">
                          <a:solidFill>
                            <a:prstClr val="black"/>
                          </a:solidFill>
                          <a:latin typeface="Calibri" pitchFamily="34" charset="0"/>
                        </a:rPr>
                        <a:t> mais cela ne représente pas une grosse différence de </a:t>
                      </a:r>
                      <a:r>
                        <a:rPr lang="fr-CA" sz="1200" b="0" i="1" baseline="0" dirty="0">
                          <a:solidFill>
                            <a:prstClr val="black"/>
                          </a:solidFill>
                          <a:latin typeface="Calibri" pitchFamily="34" charset="0"/>
                        </a:rPr>
                        <a:t>taille</a:t>
                      </a:r>
                      <a:r>
                        <a:rPr lang="fr-CA" sz="1200" b="0" i="0" baseline="0" dirty="0">
                          <a:solidFill>
                            <a:prstClr val="black"/>
                          </a:solidFill>
                          <a:latin typeface="Calibri" pitchFamily="34" charset="0"/>
                        </a:rPr>
                        <a:t>.</a:t>
                      </a:r>
                      <a:endParaRPr lang="fr-CA" sz="1200" b="0" dirty="0">
                        <a:solidFill>
                          <a:prstClr val="black"/>
                        </a:solidFill>
                        <a:latin typeface="Calibri" pitchFamily="34" charset="0"/>
                      </a:endParaRPr>
                    </a:p>
                  </a:txBody>
                  <a:tcPr anchor="ctr">
                    <a:solidFill>
                      <a:srgbClr val="C0F7F6"/>
                    </a:solidFill>
                  </a:tcPr>
                </a:tc>
                <a:extLst>
                  <a:ext uri="{0D108BD9-81ED-4DB2-BD59-A6C34878D82A}">
                    <a16:rowId xmlns="" xmlns:a16="http://schemas.microsoft.com/office/drawing/2014/main" val="10000"/>
                  </a:ext>
                </a:extLst>
              </a:tr>
            </a:tbl>
          </a:graphicData>
        </a:graphic>
      </p:graphicFrame>
      <p:sp>
        <p:nvSpPr>
          <p:cNvPr id="19" name="Rectangle 18"/>
          <p:cNvSpPr/>
          <p:nvPr>
            <p:custDataLst>
              <p:tags r:id="rId6"/>
            </p:custDataLst>
          </p:nvPr>
        </p:nvSpPr>
        <p:spPr>
          <a:xfrm>
            <a:off x="1819275" y="5195411"/>
            <a:ext cx="4946631" cy="2385268"/>
          </a:xfrm>
          <a:prstGeom prst="rect">
            <a:avLst/>
          </a:prstGeom>
          <a:solidFill>
            <a:srgbClr val="C0F7F6"/>
          </a:solidFill>
          <a:ln w="12700">
            <a:solidFill>
              <a:schemeClr val="accent3"/>
            </a:solidFill>
          </a:ln>
        </p:spPr>
        <p:txBody>
          <a:bodyPr wrap="square">
            <a:spAutoFit/>
          </a:bodyPr>
          <a:lstStyle/>
          <a:p>
            <a:pPr marL="0" marR="0" lvl="0" indent="0" algn="ctr" defTabSz="457200" rtl="0" eaLnBrk="1" fontAlgn="auto" latinLnBrk="0" hangingPunct="1">
              <a:spcBef>
                <a:spcPts val="600"/>
              </a:spcBef>
              <a:spcAft>
                <a:spcPts val="0"/>
              </a:spcAft>
              <a:buClrTx/>
              <a:buSzTx/>
              <a:buFontTx/>
              <a:buNone/>
              <a:tabLst/>
              <a:defRPr/>
            </a:pPr>
            <a:r>
              <a:rPr lang="fr-CA" sz="1400" b="1" dirty="0">
                <a:solidFill>
                  <a:prstClr val="black"/>
                </a:solidFill>
                <a:latin typeface="Calibri" pitchFamily="34" charset="0"/>
              </a:rPr>
              <a:t>Autres i</a:t>
            </a:r>
            <a:r>
              <a:rPr kumimoji="0" lang="fr-CA" sz="1400" b="1" i="0" u="none" strike="noStrike" kern="1200" cap="none" spc="0" normalizeH="0" baseline="0" noProof="0" dirty="0" err="1">
                <a:ln>
                  <a:noFill/>
                </a:ln>
                <a:solidFill>
                  <a:prstClr val="black"/>
                </a:solidFill>
                <a:effectLst/>
                <a:uLnTx/>
                <a:uFillTx/>
                <a:latin typeface="Calibri" pitchFamily="34" charset="0"/>
                <a:ea typeface="+mn-ea"/>
                <a:cs typeface="+mn-cs"/>
              </a:rPr>
              <a:t>nformations</a:t>
            </a:r>
            <a:r>
              <a:rPr kumimoji="0" lang="fr-CA" sz="1400" b="1" i="0" u="none" strike="noStrike" kern="1200" cap="none" spc="0" normalizeH="0" baseline="0" noProof="0" dirty="0">
                <a:ln>
                  <a:noFill/>
                </a:ln>
                <a:solidFill>
                  <a:prstClr val="black"/>
                </a:solidFill>
                <a:effectLst/>
                <a:uLnTx/>
                <a:uFillTx/>
                <a:latin typeface="Calibri" pitchFamily="34" charset="0"/>
                <a:ea typeface="+mn-ea"/>
                <a:cs typeface="+mn-cs"/>
              </a:rPr>
              <a:t> facultatives : </a:t>
            </a:r>
          </a:p>
          <a:p>
            <a:pPr marL="0" marR="0" lvl="0" indent="0" algn="ctr" defTabSz="457200" rtl="0" eaLnBrk="1" fontAlgn="auto" latinLnBrk="0" hangingPunct="1">
              <a:spcBef>
                <a:spcPts val="600"/>
              </a:spcBef>
              <a:spcAft>
                <a:spcPts val="0"/>
              </a:spcAft>
              <a:buClrTx/>
              <a:buSzTx/>
              <a:buFontTx/>
              <a:buNone/>
              <a:tabLst/>
              <a:defRPr/>
            </a:pPr>
            <a:r>
              <a:rPr kumimoji="0" lang="fr-CA" sz="1400" b="1" i="0" u="none" strike="noStrike" kern="1200" cap="none" spc="0" normalizeH="0" baseline="0" noProof="0" dirty="0">
                <a:ln>
                  <a:noFill/>
                </a:ln>
                <a:solidFill>
                  <a:prstClr val="black"/>
                </a:solidFill>
                <a:effectLst/>
                <a:uLnTx/>
                <a:uFillTx/>
                <a:latin typeface="Calibri" pitchFamily="34" charset="0"/>
                <a:ea typeface="+mn-ea"/>
                <a:cs typeface="+mn-cs"/>
              </a:rPr>
              <a:t>Pourquoi </a:t>
            </a:r>
            <a:r>
              <a:rPr lang="fr-FR" sz="1400" b="1" dirty="0">
                <a:solidFill>
                  <a:prstClr val="black"/>
                </a:solidFill>
                <a:latin typeface="Calibri" pitchFamily="34" charset="0"/>
              </a:rPr>
              <a:t>rapetisse-t-on en vieillissant </a:t>
            </a:r>
            <a:r>
              <a:rPr lang="fr-FR" sz="1400" b="1" i="1" dirty="0">
                <a:solidFill>
                  <a:prstClr val="black"/>
                </a:solidFill>
                <a:latin typeface="Calibri" pitchFamily="34" charset="0"/>
              </a:rPr>
              <a:t>? </a:t>
            </a:r>
          </a:p>
          <a:p>
            <a:pPr lvl="0" algn="just">
              <a:spcBef>
                <a:spcPts val="600"/>
              </a:spcBef>
              <a:defRPr/>
            </a:pPr>
            <a:r>
              <a:rPr lang="fr-FR" sz="1200" dirty="0">
                <a:solidFill>
                  <a:prstClr val="black"/>
                </a:solidFill>
                <a:latin typeface="Calibri" pitchFamily="34" charset="0"/>
              </a:rPr>
              <a:t>Plusieurs facteurs peuvent contribuer à une diminution de la taille : </a:t>
            </a:r>
          </a:p>
          <a:p>
            <a:pPr marL="216000" lvl="0" indent="-216000" algn="just">
              <a:spcBef>
                <a:spcPts val="600"/>
              </a:spcBef>
              <a:buFont typeface="Arial" pitchFamily="34" charset="0"/>
              <a:buChar char="•"/>
              <a:defRPr/>
            </a:pPr>
            <a:r>
              <a:rPr lang="fr-FR" sz="1200" dirty="0">
                <a:solidFill>
                  <a:prstClr val="black"/>
                </a:solidFill>
                <a:latin typeface="Calibri" pitchFamily="34" charset="0"/>
              </a:rPr>
              <a:t>L’</a:t>
            </a:r>
            <a:r>
              <a:rPr lang="fr-CA" sz="1200" dirty="0">
                <a:solidFill>
                  <a:prstClr val="black"/>
                </a:solidFill>
                <a:latin typeface="Calibri" pitchFamily="34" charset="0"/>
                <a:hlinkClick r:id="rId8"/>
              </a:rPr>
              <a:t>ostéoporose </a:t>
            </a:r>
            <a:r>
              <a:rPr lang="fr-CA" sz="1200" dirty="0">
                <a:solidFill>
                  <a:prstClr val="black"/>
                </a:solidFill>
                <a:latin typeface="Calibri" pitchFamily="34" charset="0"/>
              </a:rPr>
              <a:t>: en vieillissant, les os deviennent moins denses, plus poreux, plus fragiles. </a:t>
            </a:r>
          </a:p>
          <a:p>
            <a:pPr marL="216000" lvl="0" indent="-216000" algn="just">
              <a:spcBef>
                <a:spcPts val="600"/>
              </a:spcBef>
              <a:buFont typeface="Arial" pitchFamily="34" charset="0"/>
              <a:buChar char="•"/>
              <a:defRPr/>
            </a:pPr>
            <a:r>
              <a:rPr lang="fr-CA" sz="1200" dirty="0">
                <a:solidFill>
                  <a:prstClr val="black"/>
                </a:solidFill>
                <a:latin typeface="Calibri" pitchFamily="34" charset="0"/>
              </a:rPr>
              <a:t>Longueur de la colonne vertébrale : avec l’âge, il y a dégénérescence et donc aplatissement des </a:t>
            </a:r>
            <a:r>
              <a:rPr lang="fr-CA" sz="1200" dirty="0">
                <a:solidFill>
                  <a:prstClr val="black"/>
                </a:solidFill>
                <a:latin typeface="Calibri" pitchFamily="34" charset="0"/>
                <a:hlinkClick r:id="rId8"/>
              </a:rPr>
              <a:t>disques intervertébraux.</a:t>
            </a:r>
            <a:endParaRPr lang="fr-CA" sz="1200" dirty="0">
              <a:solidFill>
                <a:prstClr val="black"/>
              </a:solidFill>
              <a:latin typeface="Calibri" pitchFamily="34" charset="0"/>
            </a:endParaRPr>
          </a:p>
          <a:p>
            <a:pPr marL="216000" lvl="0" indent="-216000" algn="just">
              <a:spcBef>
                <a:spcPts val="600"/>
              </a:spcBef>
              <a:buFont typeface="Arial" pitchFamily="34" charset="0"/>
              <a:buChar char="•"/>
              <a:defRPr/>
            </a:pPr>
            <a:r>
              <a:rPr lang="fr-CA" sz="1200" dirty="0">
                <a:solidFill>
                  <a:prstClr val="black"/>
                </a:solidFill>
                <a:latin typeface="Calibri" pitchFamily="34" charset="0"/>
              </a:rPr>
              <a:t>Forme de la colonne vertébrale : au lieu de se tenir bien droit, le dos devient </a:t>
            </a:r>
            <a:r>
              <a:rPr lang="fr-CA" sz="1200" i="1" dirty="0">
                <a:solidFill>
                  <a:prstClr val="black"/>
                </a:solidFill>
                <a:latin typeface="Calibri" pitchFamily="34" charset="0"/>
              </a:rPr>
              <a:t>voûté</a:t>
            </a:r>
            <a:r>
              <a:rPr lang="fr-CA" sz="1200" dirty="0">
                <a:solidFill>
                  <a:prstClr val="black"/>
                </a:solidFill>
                <a:latin typeface="Calibri" pitchFamily="34" charset="0"/>
              </a:rPr>
              <a:t>. Cela est causé par la dégénérescence des disques, et aussi par la perte de tonus musculaire. </a:t>
            </a:r>
          </a:p>
        </p:txBody>
      </p:sp>
      <p:pic>
        <p:nvPicPr>
          <p:cNvPr id="2" name="Image 1" descr="Une image contenant texte, périphérique&#10;&#10;Description générée automatiquement">
            <a:extLst>
              <a:ext uri="{FF2B5EF4-FFF2-40B4-BE49-F238E27FC236}">
                <a16:creationId xmlns="" xmlns:a16="http://schemas.microsoft.com/office/drawing/2014/main" id="{8FABFE04-6259-3625-4A8F-444A3BEDC1DB}"/>
              </a:ext>
            </a:extLst>
          </p:cNvPr>
          <p:cNvPicPr>
            <a:picLocks noChangeAspect="1"/>
          </p:cNvPicPr>
          <p:nvPr/>
        </p:nvPicPr>
        <p:blipFill>
          <a:blip r:embed="rId9"/>
          <a:stretch>
            <a:fillRect/>
          </a:stretch>
        </p:blipFill>
        <p:spPr>
          <a:xfrm>
            <a:off x="4307095" y="-517364"/>
            <a:ext cx="2412000" cy="2412000"/>
          </a:xfrm>
          <a:prstGeom prst="rect">
            <a:avLst/>
          </a:prstGeom>
        </p:spPr>
      </p:pic>
    </p:spTree>
    <p:extLst>
      <p:ext uri="{BB962C8B-B14F-4D97-AF65-F5344CB8AC3E}">
        <p14:creationId xmlns="" xmlns:p14="http://schemas.microsoft.com/office/powerpoint/2010/main" val="22634362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custDataLst>
              <p:tags r:id="rId1"/>
            </p:custDataLst>
          </p:nvPr>
        </p:nvSpPr>
        <p:spPr>
          <a:xfrm>
            <a:off x="1765935" y="1266115"/>
            <a:ext cx="5038725" cy="7481645"/>
          </a:xfrm>
          <a:ln>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a:noAutofit/>
          </a:bodyPr>
          <a:lstStyle/>
          <a:p>
            <a:pPr marL="0" indent="0" algn="just">
              <a:spcBef>
                <a:spcPts val="600"/>
              </a:spcBef>
              <a:buNone/>
            </a:pPr>
            <a:endParaRPr lang="fr-CA" sz="200" i="1" dirty="0">
              <a:solidFill>
                <a:schemeClr val="tx1"/>
              </a:solidFill>
              <a:latin typeface="Calibri" pitchFamily="34" charset="0"/>
              <a:cs typeface="Calibri" pitchFamily="34" charset="0"/>
            </a:endParaRPr>
          </a:p>
          <a:p>
            <a:pPr marL="0" indent="0" algn="just">
              <a:spcBef>
                <a:spcPts val="600"/>
              </a:spcBef>
              <a:buNone/>
            </a:pPr>
            <a:r>
              <a:rPr lang="fr-CA" sz="2400" dirty="0">
                <a:solidFill>
                  <a:schemeClr val="tx1"/>
                </a:solidFill>
                <a:latin typeface="Calibri" pitchFamily="34" charset="0"/>
                <a:cs typeface="Calibri" pitchFamily="34" charset="0"/>
              </a:rPr>
              <a:t>Vue d’ensemble</a:t>
            </a:r>
          </a:p>
          <a:p>
            <a:pPr marL="0" lvl="0" indent="0" algn="just">
              <a:spcBef>
                <a:spcPts val="0"/>
              </a:spcBef>
              <a:buNone/>
              <a:defRPr/>
            </a:pPr>
            <a:r>
              <a:rPr lang="fr-FR" sz="1200" i="0" dirty="0">
                <a:latin typeface="Calibri" pitchFamily="34" charset="0"/>
                <a:cs typeface="Calibri" pitchFamily="34" charset="0"/>
              </a:rPr>
              <a:t>En préparation à l’activité principale, chaque équipe établit un protocole de mesure le plus clair et rigoureux possible. Après un test initial, les protocoles sont passés d’une équipe à une autre pour évaluation par les pairs. Une version finale du protocole est utilisée pour prendre des premières mesures de tous les membres de l’équipe.</a:t>
            </a:r>
          </a:p>
        </p:txBody>
      </p:sp>
      <p:graphicFrame>
        <p:nvGraphicFramePr>
          <p:cNvPr id="7" name="Tableau 6">
            <a:extLst>
              <a:ext uri="{FF2B5EF4-FFF2-40B4-BE49-F238E27FC236}">
                <a16:creationId xmlns="" xmlns:a16="http://schemas.microsoft.com/office/drawing/2014/main" id="{C0E5541F-1460-46EE-A51D-E52A21B188D7}"/>
              </a:ext>
            </a:extLst>
          </p:cNvPr>
          <p:cNvGraphicFramePr>
            <a:graphicFrameLocks noGrp="1"/>
          </p:cNvGraphicFramePr>
          <p:nvPr>
            <p:custDataLst>
              <p:tags r:id="rId2"/>
            </p:custDataLst>
            <p:extLst>
              <p:ext uri="{D42A27DB-BD31-4B8C-83A1-F6EECF244321}">
                <p14:modId xmlns="" xmlns:p14="http://schemas.microsoft.com/office/powerpoint/2010/main" val="3120978147"/>
              </p:ext>
            </p:extLst>
          </p:nvPr>
        </p:nvGraphicFramePr>
        <p:xfrm>
          <a:off x="64679" y="1273736"/>
          <a:ext cx="1656569" cy="335280"/>
        </p:xfrm>
        <a:graphic>
          <a:graphicData uri="http://schemas.openxmlformats.org/drawingml/2006/table">
            <a:tbl>
              <a:tblPr firstRow="1" bandRow="1">
                <a:tableStyleId>{0505E3EF-67EA-436B-97B2-0124C06EBD24}</a:tableStyleId>
              </a:tblPr>
              <a:tblGrid>
                <a:gridCol w="1656569">
                  <a:extLst>
                    <a:ext uri="{9D8B030D-6E8A-4147-A177-3AD203B41FA5}">
                      <a16:colId xmlns="" xmlns:a16="http://schemas.microsoft.com/office/drawing/2014/main" val="20000"/>
                    </a:ext>
                  </a:extLst>
                </a:gridCol>
              </a:tblGrid>
              <a:tr h="268201">
                <a:tc>
                  <a:txBody>
                    <a:bodyPr/>
                    <a:lstStyle/>
                    <a:p>
                      <a:endParaRPr lang="fr-FR" sz="200" dirty="0"/>
                    </a:p>
                    <a:p>
                      <a:pPr algn="ctr"/>
                      <a:r>
                        <a:rPr lang="fr-FR" sz="1400" dirty="0"/>
                        <a:t>Durée : </a:t>
                      </a:r>
                      <a:r>
                        <a:rPr lang="fr-FR" sz="1400" b="0" dirty="0"/>
                        <a:t>60 </a:t>
                      </a:r>
                      <a:r>
                        <a:rPr lang="fr-FR" sz="1400" b="0" baseline="0" dirty="0"/>
                        <a:t>minutes</a:t>
                      </a:r>
                      <a:endParaRPr lang="fr-FR" sz="1400" b="0" baseline="0" dirty="0">
                        <a:latin typeface="Calibri" pitchFamily="34" charset="0"/>
                        <a:cs typeface="Calibri" pitchFamily="34" charset="0"/>
                      </a:endParaRPr>
                    </a:p>
                  </a:txBody>
                  <a:tcPr anchor="ctr"/>
                </a:tc>
                <a:extLst>
                  <a:ext uri="{0D108BD9-81ED-4DB2-BD59-A6C34878D82A}">
                    <a16:rowId xmlns="" xmlns:a16="http://schemas.microsoft.com/office/drawing/2014/main" val="10000"/>
                  </a:ext>
                </a:extLst>
              </a:tr>
            </a:tbl>
          </a:graphicData>
        </a:graphic>
      </p:graphicFrame>
      <p:graphicFrame>
        <p:nvGraphicFramePr>
          <p:cNvPr id="9" name="Tableau 8">
            <a:extLst>
              <a:ext uri="{FF2B5EF4-FFF2-40B4-BE49-F238E27FC236}">
                <a16:creationId xmlns="" xmlns:a16="http://schemas.microsoft.com/office/drawing/2014/main" id="{39BF07A1-AABB-4256-B458-28BD18B79BF5}"/>
              </a:ext>
            </a:extLst>
          </p:cNvPr>
          <p:cNvGraphicFramePr>
            <a:graphicFrameLocks noGrp="1"/>
          </p:cNvGraphicFramePr>
          <p:nvPr>
            <p:custDataLst>
              <p:tags r:id="rId3"/>
            </p:custDataLst>
            <p:extLst>
              <p:ext uri="{D42A27DB-BD31-4B8C-83A1-F6EECF244321}">
                <p14:modId xmlns="" xmlns:p14="http://schemas.microsoft.com/office/powerpoint/2010/main" val="3442785965"/>
              </p:ext>
            </p:extLst>
          </p:nvPr>
        </p:nvGraphicFramePr>
        <p:xfrm>
          <a:off x="1826895" y="2956561"/>
          <a:ext cx="4946631" cy="5705856"/>
        </p:xfrm>
        <a:graphic>
          <a:graphicData uri="http://schemas.openxmlformats.org/drawingml/2006/table">
            <a:tbl>
              <a:tblPr firstRow="1" bandRow="1">
                <a:tableStyleId>{F5AB1C69-6EDB-4FF4-983F-18BD219EF322}</a:tableStyleId>
              </a:tblPr>
              <a:tblGrid>
                <a:gridCol w="726676">
                  <a:extLst>
                    <a:ext uri="{9D8B030D-6E8A-4147-A177-3AD203B41FA5}">
                      <a16:colId xmlns="" xmlns:a16="http://schemas.microsoft.com/office/drawing/2014/main" val="20000"/>
                    </a:ext>
                  </a:extLst>
                </a:gridCol>
                <a:gridCol w="1770701">
                  <a:extLst>
                    <a:ext uri="{9D8B030D-6E8A-4147-A177-3AD203B41FA5}">
                      <a16:colId xmlns="" xmlns:a16="http://schemas.microsoft.com/office/drawing/2014/main" val="20001"/>
                    </a:ext>
                  </a:extLst>
                </a:gridCol>
                <a:gridCol w="2449254">
                  <a:extLst>
                    <a:ext uri="{9D8B030D-6E8A-4147-A177-3AD203B41FA5}">
                      <a16:colId xmlns="" xmlns:a16="http://schemas.microsoft.com/office/drawing/2014/main" val="20002"/>
                    </a:ext>
                  </a:extLst>
                </a:gridCol>
              </a:tblGrid>
              <a:tr h="199911">
                <a:tc>
                  <a:txBody>
                    <a:bodyPr/>
                    <a:lstStyle/>
                    <a:p>
                      <a:pPr algn="ctr">
                        <a:lnSpc>
                          <a:spcPct val="100000"/>
                        </a:lnSpc>
                        <a:spcBef>
                          <a:spcPts val="600"/>
                        </a:spcBef>
                      </a:pPr>
                      <a:r>
                        <a:rPr lang="fr-FR" sz="1400" baseline="0" dirty="0"/>
                        <a:t>Vidéo</a:t>
                      </a:r>
                      <a:endParaRPr lang="fr-FR" sz="1400" dirty="0">
                        <a:latin typeface="+mn-lt"/>
                        <a:cs typeface="Times" pitchFamily="18" charset="0"/>
                      </a:endParaRPr>
                    </a:p>
                  </a:txBody>
                  <a:tcPr anchor="ctr"/>
                </a:tc>
                <a:tc>
                  <a:txBody>
                    <a:bodyPr/>
                    <a:lstStyle/>
                    <a:p>
                      <a:pPr algn="ctr">
                        <a:lnSpc>
                          <a:spcPct val="100000"/>
                        </a:lnSpc>
                        <a:spcBef>
                          <a:spcPts val="600"/>
                        </a:spcBef>
                      </a:pPr>
                      <a:r>
                        <a:rPr lang="fr-FR" sz="1400" dirty="0"/>
                        <a:t>Texte affiché</a:t>
                      </a:r>
                      <a:endParaRPr lang="fr-FR" sz="1400" dirty="0">
                        <a:latin typeface="+mn-lt"/>
                        <a:cs typeface="Times" pitchFamily="18" charset="0"/>
                      </a:endParaRPr>
                    </a:p>
                  </a:txBody>
                  <a:tcPr anchor="ctr"/>
                </a:tc>
                <a:tc>
                  <a:txBody>
                    <a:bodyPr/>
                    <a:lstStyle/>
                    <a:p>
                      <a:pPr algn="ctr">
                        <a:lnSpc>
                          <a:spcPct val="100000"/>
                        </a:lnSpc>
                        <a:spcBef>
                          <a:spcPts val="600"/>
                        </a:spcBef>
                      </a:pPr>
                      <a:r>
                        <a:rPr lang="fr-FR" sz="1400" dirty="0"/>
                        <a:t>Descriptif</a:t>
                      </a:r>
                      <a:endParaRPr lang="fr-FR" sz="1400" dirty="0">
                        <a:latin typeface="+mn-lt"/>
                        <a:cs typeface="Times" pitchFamily="18" charset="0"/>
                      </a:endParaRPr>
                    </a:p>
                  </a:txBody>
                  <a:tcPr anchor="ctr"/>
                </a:tc>
                <a:extLst>
                  <a:ext uri="{0D108BD9-81ED-4DB2-BD59-A6C34878D82A}">
                    <a16:rowId xmlns="" xmlns:a16="http://schemas.microsoft.com/office/drawing/2014/main" val="10000"/>
                  </a:ext>
                </a:extLst>
              </a:tr>
              <a:tr h="409818">
                <a:tc>
                  <a:txBody>
                    <a:bodyPr/>
                    <a:lstStyle/>
                    <a:p>
                      <a:pPr algn="ctr">
                        <a:lnSpc>
                          <a:spcPct val="100000"/>
                        </a:lnSpc>
                        <a:spcBef>
                          <a:spcPts val="600"/>
                        </a:spcBef>
                      </a:pPr>
                      <a:r>
                        <a:rPr lang="fr-CA" sz="1200" dirty="0"/>
                        <a:t>Lecture</a:t>
                      </a:r>
                      <a:endParaRPr lang="fr-FR" sz="1200" dirty="0">
                        <a:latin typeface="+mn-lt"/>
                        <a:cs typeface="Times" pitchFamily="18" charset="0"/>
                      </a:endParaRPr>
                    </a:p>
                  </a:txBody>
                  <a:tcPr anchor="ctr"/>
                </a:tc>
                <a:tc>
                  <a:txBody>
                    <a:bodyPr/>
                    <a:lstStyle/>
                    <a:p>
                      <a:pPr>
                        <a:lnSpc>
                          <a:spcPct val="115000"/>
                        </a:lnSpc>
                        <a:spcAft>
                          <a:spcPts val="0"/>
                        </a:spcAft>
                      </a:pPr>
                      <a:endParaRPr lang="fr-CA" sz="1200">
                        <a:latin typeface="Calibri"/>
                        <a:ea typeface="Calibri"/>
                        <a:cs typeface="Calibri"/>
                      </a:endParaRPr>
                    </a:p>
                  </a:txBody>
                  <a:tcPr marL="68580" marR="68580" marT="0" marB="0" anchor="ctr"/>
                </a:tc>
                <a:tc>
                  <a:txBody>
                    <a:bodyPr/>
                    <a:lstStyle/>
                    <a:p>
                      <a:pPr marL="180000" lvl="0" indent="-180000">
                        <a:lnSpc>
                          <a:spcPct val="100000"/>
                        </a:lnSpc>
                        <a:spcBef>
                          <a:spcPts val="600"/>
                        </a:spcBef>
                        <a:spcAft>
                          <a:spcPts val="0"/>
                        </a:spcAft>
                        <a:buFont typeface="Symbol"/>
                        <a:buChar char=""/>
                      </a:pPr>
                      <a:r>
                        <a:rPr lang="fr-CA" sz="1200" dirty="0">
                          <a:latin typeface="Calibri"/>
                          <a:ea typeface="Calibri"/>
                          <a:cs typeface="Calibri"/>
                        </a:rPr>
                        <a:t>Ouverture vers l’expérience principale.</a:t>
                      </a:r>
                      <a:endParaRPr lang="fr-FR" sz="1100" dirty="0">
                        <a:latin typeface="Calibri"/>
                        <a:ea typeface="Calibri"/>
                        <a:cs typeface="Times New Roman"/>
                      </a:endParaRPr>
                    </a:p>
                    <a:p>
                      <a:pPr marL="180000" lvl="0" indent="-180000">
                        <a:lnSpc>
                          <a:spcPct val="100000"/>
                        </a:lnSpc>
                        <a:spcBef>
                          <a:spcPts val="600"/>
                        </a:spcBef>
                        <a:spcAft>
                          <a:spcPts val="0"/>
                        </a:spcAft>
                        <a:buFont typeface="Symbol"/>
                        <a:buChar char=""/>
                      </a:pPr>
                      <a:r>
                        <a:rPr lang="fr-CA" sz="1200" dirty="0">
                          <a:latin typeface="Calibri"/>
                          <a:ea typeface="Calibri"/>
                          <a:cs typeface="Calibri"/>
                        </a:rPr>
                        <a:t>Questions initiales.</a:t>
                      </a:r>
                      <a:endParaRPr lang="fr-FR" sz="1100" dirty="0">
                        <a:latin typeface="Calibri"/>
                        <a:ea typeface="Calibri"/>
                        <a:cs typeface="Times New Roman"/>
                      </a:endParaRPr>
                    </a:p>
                  </a:txBody>
                  <a:tcPr marL="68580" marR="68580" marT="0" marB="0" anchor="ctr"/>
                </a:tc>
                <a:extLst>
                  <a:ext uri="{0D108BD9-81ED-4DB2-BD59-A6C34878D82A}">
                    <a16:rowId xmlns="" xmlns:a16="http://schemas.microsoft.com/office/drawing/2014/main" val="10001"/>
                  </a:ext>
                </a:extLst>
              </a:tr>
              <a:tr h="1179476">
                <a:tc>
                  <a:txBody>
                    <a:bodyPr/>
                    <a:lstStyle/>
                    <a:p>
                      <a:pPr algn="ctr">
                        <a:lnSpc>
                          <a:spcPct val="100000"/>
                        </a:lnSpc>
                        <a:spcBef>
                          <a:spcPts val="600"/>
                        </a:spcBef>
                        <a:spcAft>
                          <a:spcPts val="0"/>
                        </a:spcAft>
                      </a:pPr>
                      <a:r>
                        <a:rPr lang="fr-CA" sz="1200" dirty="0"/>
                        <a:t>Pause</a:t>
                      </a:r>
                      <a:endParaRPr lang="fr-FR" sz="1200" dirty="0">
                        <a:latin typeface="+mn-lt"/>
                        <a:ea typeface="Calibri"/>
                        <a:cs typeface="Times" pitchFamily="18" charset="0"/>
                      </a:endParaRPr>
                    </a:p>
                  </a:txBody>
                  <a:tcPr marL="53578" marR="53578" marT="0" marB="0" anchor="ctr"/>
                </a:tc>
                <a:tc>
                  <a:txBody>
                    <a:bodyPr/>
                    <a:lstStyle/>
                    <a:p>
                      <a:pPr marL="180000" lvl="0" indent="-180000">
                        <a:lnSpc>
                          <a:spcPct val="100000"/>
                        </a:lnSpc>
                        <a:spcBef>
                          <a:spcPts val="600"/>
                        </a:spcBef>
                        <a:spcAft>
                          <a:spcPts val="0"/>
                        </a:spcAft>
                        <a:buFont typeface="Symbol"/>
                        <a:buChar char=""/>
                      </a:pPr>
                      <a:r>
                        <a:rPr lang="fr-CA" sz="1200" i="1" dirty="0">
                          <a:latin typeface="Calibri"/>
                          <a:ea typeface="Calibri"/>
                          <a:cs typeface="Calibri"/>
                        </a:rPr>
                        <a:t>Est-ce que tu grandiras pendant la prochaine année ?  </a:t>
                      </a:r>
                      <a:endParaRPr lang="fr-FR" sz="1100" i="1" dirty="0">
                        <a:latin typeface="Calibri"/>
                        <a:ea typeface="Calibri"/>
                        <a:cs typeface="Times New Roman"/>
                      </a:endParaRPr>
                    </a:p>
                    <a:p>
                      <a:pPr marL="180000" lvl="0" indent="-180000">
                        <a:lnSpc>
                          <a:spcPct val="100000"/>
                        </a:lnSpc>
                        <a:spcBef>
                          <a:spcPts val="600"/>
                        </a:spcBef>
                        <a:spcAft>
                          <a:spcPts val="0"/>
                        </a:spcAft>
                        <a:buFont typeface="Symbol"/>
                        <a:buChar char=""/>
                      </a:pPr>
                      <a:r>
                        <a:rPr lang="fr-CA" sz="1200" i="1" dirty="0">
                          <a:latin typeface="Calibri"/>
                          <a:ea typeface="Calibri"/>
                          <a:cs typeface="Calibri"/>
                        </a:rPr>
                        <a:t>Est-ce que ton prof grandira durant l'année ? </a:t>
                      </a:r>
                      <a:endParaRPr lang="fr-FR" sz="1100" i="1" dirty="0">
                        <a:latin typeface="Calibri"/>
                        <a:ea typeface="Calibri"/>
                        <a:cs typeface="Times New Roman"/>
                      </a:endParaRPr>
                    </a:p>
                    <a:p>
                      <a:pPr marL="180000" lvl="0" indent="-180000">
                        <a:lnSpc>
                          <a:spcPct val="100000"/>
                        </a:lnSpc>
                        <a:spcBef>
                          <a:spcPts val="600"/>
                        </a:spcBef>
                        <a:spcAft>
                          <a:spcPts val="0"/>
                        </a:spcAft>
                        <a:buFont typeface="Symbol"/>
                        <a:buChar char=""/>
                      </a:pPr>
                      <a:r>
                        <a:rPr lang="fr-CA" sz="1200" i="1" dirty="0">
                          <a:latin typeface="Calibri"/>
                          <a:ea typeface="Calibri"/>
                          <a:cs typeface="Calibri"/>
                        </a:rPr>
                        <a:t>En moyenne, est-ce que les filles grandiront plus que les garçons ?</a:t>
                      </a:r>
                      <a:endParaRPr lang="fr-FR" sz="1100" i="1" dirty="0">
                        <a:latin typeface="Calibri"/>
                        <a:ea typeface="Calibri"/>
                        <a:cs typeface="Times New Roman"/>
                      </a:endParaRPr>
                    </a:p>
                  </a:txBody>
                  <a:tcPr marL="68580" marR="68580" marT="0" marB="0" anchor="ctr"/>
                </a:tc>
                <a:tc>
                  <a:txBody>
                    <a:bodyPr/>
                    <a:lstStyle/>
                    <a:p>
                      <a:pPr marL="180000" lvl="0" indent="-180000">
                        <a:lnSpc>
                          <a:spcPct val="100000"/>
                        </a:lnSpc>
                        <a:spcBef>
                          <a:spcPts val="600"/>
                        </a:spcBef>
                        <a:spcAft>
                          <a:spcPts val="0"/>
                        </a:spcAft>
                        <a:buFont typeface="+mj-lt"/>
                        <a:buAutoNum type="romanLcPeriod"/>
                      </a:pPr>
                      <a:r>
                        <a:rPr lang="fr-CA" sz="1200" dirty="0">
                          <a:latin typeface="Calibri"/>
                          <a:ea typeface="Calibri"/>
                          <a:cs typeface="Calibri"/>
                        </a:rPr>
                        <a:t>L’</a:t>
                      </a:r>
                      <a:r>
                        <a:rPr lang="fr-CA" sz="1200" dirty="0" err="1">
                          <a:latin typeface="Calibri"/>
                          <a:ea typeface="Calibri"/>
                          <a:cs typeface="Calibri"/>
                        </a:rPr>
                        <a:t>enseignant.e</a:t>
                      </a:r>
                      <a:r>
                        <a:rPr lang="fr-CA" sz="1200" dirty="0">
                          <a:latin typeface="Calibri"/>
                          <a:ea typeface="Calibri"/>
                          <a:cs typeface="Calibri"/>
                        </a:rPr>
                        <a:t> recueille les idées des élèves.</a:t>
                      </a:r>
                      <a:endParaRPr lang="fr-FR" sz="1100" dirty="0">
                        <a:latin typeface="Calibri"/>
                        <a:ea typeface="Calibri"/>
                        <a:cs typeface="Times New Roman"/>
                      </a:endParaRPr>
                    </a:p>
                  </a:txBody>
                  <a:tcPr marL="68580" marR="68580" marT="0" marB="0"/>
                </a:tc>
                <a:extLst>
                  <a:ext uri="{0D108BD9-81ED-4DB2-BD59-A6C34878D82A}">
                    <a16:rowId xmlns="" xmlns:a16="http://schemas.microsoft.com/office/drawing/2014/main" val="10002"/>
                  </a:ext>
                </a:extLst>
              </a:tr>
              <a:tr h="409818">
                <a:tc>
                  <a:txBody>
                    <a:bodyPr/>
                    <a:lstStyle/>
                    <a:p>
                      <a:pPr algn="ctr">
                        <a:lnSpc>
                          <a:spcPct val="100000"/>
                        </a:lnSpc>
                        <a:spcBef>
                          <a:spcPts val="600"/>
                        </a:spcBef>
                        <a:spcAft>
                          <a:spcPts val="0"/>
                        </a:spcAft>
                      </a:pPr>
                      <a:r>
                        <a:rPr lang="fr-CA" sz="1200" dirty="0"/>
                        <a:t>Lecture</a:t>
                      </a:r>
                      <a:endParaRPr lang="fr-FR" sz="1200" dirty="0">
                        <a:latin typeface="+mn-lt"/>
                        <a:ea typeface="Calibri"/>
                        <a:cs typeface="Times" pitchFamily="18" charset="0"/>
                      </a:endParaRPr>
                    </a:p>
                  </a:txBody>
                  <a:tcPr marL="53578" marR="53578" marT="0" marB="0" anchor="ctr"/>
                </a:tc>
                <a:tc>
                  <a:txBody>
                    <a:bodyPr/>
                    <a:lstStyle/>
                    <a:p>
                      <a:pPr>
                        <a:lnSpc>
                          <a:spcPct val="115000"/>
                        </a:lnSpc>
                        <a:spcAft>
                          <a:spcPts val="0"/>
                        </a:spcAft>
                      </a:pPr>
                      <a:endParaRPr lang="fr-CA" sz="1200">
                        <a:latin typeface="Calibri"/>
                        <a:ea typeface="Calibri"/>
                        <a:cs typeface="Calibri"/>
                      </a:endParaRPr>
                    </a:p>
                  </a:txBody>
                  <a:tcPr marL="68580" marR="68580" marT="0" marB="0" anchor="ctr"/>
                </a:tc>
                <a:tc>
                  <a:txBody>
                    <a:bodyPr/>
                    <a:lstStyle/>
                    <a:p>
                      <a:pPr marL="180000" lvl="0" indent="-180000">
                        <a:lnSpc>
                          <a:spcPct val="100000"/>
                        </a:lnSpc>
                        <a:spcBef>
                          <a:spcPts val="600"/>
                        </a:spcBef>
                        <a:spcAft>
                          <a:spcPts val="0"/>
                        </a:spcAft>
                        <a:buFont typeface="Symbol"/>
                        <a:buChar char=""/>
                      </a:pPr>
                      <a:r>
                        <a:rPr lang="fr-CA" sz="1200" dirty="0">
                          <a:latin typeface="Calibri"/>
                          <a:ea typeface="Calibri"/>
                          <a:cs typeface="Calibri"/>
                        </a:rPr>
                        <a:t>Présentation</a:t>
                      </a:r>
                      <a:r>
                        <a:rPr lang="fr-CA" sz="1200" baseline="0" dirty="0">
                          <a:latin typeface="Calibri"/>
                          <a:ea typeface="Calibri"/>
                          <a:cs typeface="Calibri"/>
                        </a:rPr>
                        <a:t> de l’expérience.</a:t>
                      </a:r>
                      <a:endParaRPr lang="fr-FR" sz="1100" dirty="0">
                        <a:latin typeface="Calibri"/>
                        <a:ea typeface="Calibri"/>
                        <a:cs typeface="Times New Roman"/>
                      </a:endParaRPr>
                    </a:p>
                    <a:p>
                      <a:pPr marL="180000" lvl="0" indent="-180000">
                        <a:lnSpc>
                          <a:spcPct val="100000"/>
                        </a:lnSpc>
                        <a:spcBef>
                          <a:spcPts val="600"/>
                        </a:spcBef>
                        <a:spcAft>
                          <a:spcPts val="0"/>
                        </a:spcAft>
                        <a:buFont typeface="Symbol"/>
                        <a:buChar char=""/>
                      </a:pPr>
                      <a:r>
                        <a:rPr lang="fr-CA" sz="1200" dirty="0">
                          <a:latin typeface="Calibri"/>
                          <a:ea typeface="Calibri"/>
                          <a:cs typeface="Calibri"/>
                        </a:rPr>
                        <a:t>Explications sur la</a:t>
                      </a:r>
                      <a:r>
                        <a:rPr lang="fr-CA" sz="1200" baseline="0" dirty="0">
                          <a:latin typeface="Calibri"/>
                          <a:ea typeface="Calibri"/>
                          <a:cs typeface="Calibri"/>
                        </a:rPr>
                        <a:t> formation des équipes.</a:t>
                      </a:r>
                      <a:endParaRPr lang="fr-FR" sz="1100" dirty="0">
                        <a:latin typeface="Calibri"/>
                        <a:ea typeface="Calibri"/>
                        <a:cs typeface="Times New Roman"/>
                      </a:endParaRPr>
                    </a:p>
                  </a:txBody>
                  <a:tcPr marL="68580" marR="68580" marT="0" marB="0" anchor="ctr"/>
                </a:tc>
                <a:extLst>
                  <a:ext uri="{0D108BD9-81ED-4DB2-BD59-A6C34878D82A}">
                    <a16:rowId xmlns="" xmlns:a16="http://schemas.microsoft.com/office/drawing/2014/main" val="10003"/>
                  </a:ext>
                </a:extLst>
              </a:tr>
              <a:tr h="129859">
                <a:tc>
                  <a:txBody>
                    <a:bodyPr/>
                    <a:lstStyle/>
                    <a:p>
                      <a:pPr algn="ctr">
                        <a:lnSpc>
                          <a:spcPct val="100000"/>
                        </a:lnSpc>
                        <a:spcBef>
                          <a:spcPts val="600"/>
                        </a:spcBef>
                        <a:spcAft>
                          <a:spcPts val="0"/>
                        </a:spcAft>
                      </a:pPr>
                      <a:r>
                        <a:rPr lang="fr-CA" sz="1200" dirty="0"/>
                        <a:t>Pause</a:t>
                      </a:r>
                      <a:endParaRPr lang="fr-FR" sz="1200" dirty="0">
                        <a:latin typeface="+mn-lt"/>
                        <a:ea typeface="Calibri"/>
                        <a:cs typeface="Times" pitchFamily="18" charset="0"/>
                      </a:endParaRPr>
                    </a:p>
                  </a:txBody>
                  <a:tcPr marL="53578" marR="53578" marT="0" marB="0" anchor="ctr"/>
                </a:tc>
                <a:tc>
                  <a:txBody>
                    <a:bodyPr/>
                    <a:lstStyle/>
                    <a:p>
                      <a:pPr algn="ctr">
                        <a:lnSpc>
                          <a:spcPct val="115000"/>
                        </a:lnSpc>
                        <a:spcAft>
                          <a:spcPts val="0"/>
                        </a:spcAft>
                      </a:pPr>
                      <a:r>
                        <a:rPr lang="fr-CA" sz="1200" i="1" dirty="0">
                          <a:latin typeface="Calibri"/>
                          <a:ea typeface="Calibri"/>
                          <a:cs typeface="Calibri"/>
                        </a:rPr>
                        <a:t>Formation des équipes</a:t>
                      </a:r>
                      <a:endParaRPr lang="fr-FR" sz="1100" i="1" dirty="0">
                        <a:latin typeface="Calibri"/>
                        <a:ea typeface="Calibri"/>
                        <a:cs typeface="Times New Roman"/>
                      </a:endParaRPr>
                    </a:p>
                  </a:txBody>
                  <a:tcPr marL="68580" marR="68580" marT="0" marB="0" anchor="ctr"/>
                </a:tc>
                <a:tc>
                  <a:txBody>
                    <a:bodyPr/>
                    <a:lstStyle/>
                    <a:p>
                      <a:pPr marL="180000" indent="-180000">
                        <a:lnSpc>
                          <a:spcPct val="100000"/>
                        </a:lnSpc>
                        <a:spcBef>
                          <a:spcPts val="600"/>
                        </a:spcBef>
                        <a:spcAft>
                          <a:spcPts val="0"/>
                        </a:spcAft>
                      </a:pPr>
                      <a:endParaRPr lang="fr-CA" sz="1200">
                        <a:latin typeface="Calibri"/>
                        <a:ea typeface="Calibri"/>
                        <a:cs typeface="Calibri"/>
                      </a:endParaRPr>
                    </a:p>
                  </a:txBody>
                  <a:tcPr marL="68580" marR="68580" marT="0" marB="0" anchor="ctr"/>
                </a:tc>
                <a:extLst>
                  <a:ext uri="{0D108BD9-81ED-4DB2-BD59-A6C34878D82A}">
                    <a16:rowId xmlns="" xmlns:a16="http://schemas.microsoft.com/office/drawing/2014/main" val="10004"/>
                  </a:ext>
                </a:extLst>
              </a:tr>
              <a:tr h="239893">
                <a:tc>
                  <a:txBody>
                    <a:bodyPr/>
                    <a:lstStyle/>
                    <a:p>
                      <a:pPr algn="ctr">
                        <a:lnSpc>
                          <a:spcPct val="100000"/>
                        </a:lnSpc>
                        <a:spcBef>
                          <a:spcPts val="600"/>
                        </a:spcBef>
                        <a:spcAft>
                          <a:spcPts val="0"/>
                        </a:spcAft>
                      </a:pPr>
                      <a:r>
                        <a:rPr lang="fr-CA" sz="1200" dirty="0">
                          <a:latin typeface="+mn-lt"/>
                          <a:ea typeface="Calibri"/>
                          <a:cs typeface="Times" pitchFamily="18" charset="0"/>
                        </a:rPr>
                        <a:t>Lecture</a:t>
                      </a:r>
                      <a:endParaRPr lang="fr-FR" sz="1200" dirty="0">
                        <a:latin typeface="+mn-lt"/>
                        <a:ea typeface="Calibri"/>
                        <a:cs typeface="Times" pitchFamily="18" charset="0"/>
                      </a:endParaRPr>
                    </a:p>
                  </a:txBody>
                  <a:tcPr marL="53578" marR="53578" marT="0" marB="0" anchor="ctr"/>
                </a:tc>
                <a:tc>
                  <a:txBody>
                    <a:bodyPr/>
                    <a:lstStyle/>
                    <a:p>
                      <a:pPr>
                        <a:lnSpc>
                          <a:spcPct val="115000"/>
                        </a:lnSpc>
                        <a:spcAft>
                          <a:spcPts val="0"/>
                        </a:spcAft>
                      </a:pPr>
                      <a:endParaRPr lang="fr-CA" sz="1200">
                        <a:latin typeface="Calibri"/>
                        <a:ea typeface="Calibri"/>
                        <a:cs typeface="Calibri"/>
                      </a:endParaRPr>
                    </a:p>
                  </a:txBody>
                  <a:tcPr marL="68580" marR="68580" marT="0" marB="0" anchor="ctr"/>
                </a:tc>
                <a:tc>
                  <a:txBody>
                    <a:bodyPr/>
                    <a:lstStyle/>
                    <a:p>
                      <a:pPr marL="180000" indent="-180000">
                        <a:lnSpc>
                          <a:spcPct val="100000"/>
                        </a:lnSpc>
                        <a:spcBef>
                          <a:spcPts val="600"/>
                        </a:spcBef>
                        <a:spcAft>
                          <a:spcPts val="0"/>
                        </a:spcAft>
                        <a:buFont typeface="Arial" pitchFamily="34" charset="0"/>
                        <a:buChar char="•"/>
                      </a:pPr>
                      <a:r>
                        <a:rPr lang="fr-CA" sz="1200" dirty="0">
                          <a:latin typeface="Calibri"/>
                          <a:ea typeface="Calibri"/>
                          <a:cs typeface="Calibri"/>
                        </a:rPr>
                        <a:t>Introduction à</a:t>
                      </a:r>
                      <a:r>
                        <a:rPr lang="fr-CA" sz="1200" baseline="0" dirty="0">
                          <a:latin typeface="Calibri"/>
                          <a:ea typeface="Calibri"/>
                          <a:cs typeface="Calibri"/>
                        </a:rPr>
                        <a:t> l’enjeu du protocole.</a:t>
                      </a:r>
                      <a:endParaRPr lang="fr-FR" sz="1100" dirty="0">
                        <a:latin typeface="Calibri"/>
                        <a:ea typeface="Calibri"/>
                        <a:cs typeface="Times New Roman"/>
                      </a:endParaRPr>
                    </a:p>
                  </a:txBody>
                  <a:tcPr marL="68580" marR="68580" marT="0" marB="0" anchor="ctr"/>
                </a:tc>
                <a:extLst>
                  <a:ext uri="{0D108BD9-81ED-4DB2-BD59-A6C34878D82A}">
                    <a16:rowId xmlns="" xmlns:a16="http://schemas.microsoft.com/office/drawing/2014/main" val="10006"/>
                  </a:ext>
                </a:extLst>
              </a:tr>
              <a:tr h="267798">
                <a:tc>
                  <a:txBody>
                    <a:bodyPr/>
                    <a:lstStyle/>
                    <a:p>
                      <a:pPr algn="ctr">
                        <a:lnSpc>
                          <a:spcPct val="100000"/>
                        </a:lnSpc>
                        <a:spcBef>
                          <a:spcPts val="600"/>
                        </a:spcBef>
                        <a:spcAft>
                          <a:spcPts val="0"/>
                        </a:spcAft>
                      </a:pPr>
                      <a:r>
                        <a:rPr lang="fr-CA" sz="1200" dirty="0"/>
                        <a:t>Pause</a:t>
                      </a:r>
                      <a:endParaRPr lang="fr-FR" sz="1200" dirty="0">
                        <a:latin typeface="+mn-lt"/>
                        <a:ea typeface="Calibri"/>
                        <a:cs typeface="Times" pitchFamily="18" charset="0"/>
                      </a:endParaRPr>
                    </a:p>
                  </a:txBody>
                  <a:tcPr marL="53578" marR="53578" marT="0" marB="0" anchor="ctr"/>
                </a:tc>
                <a:tc>
                  <a:txBody>
                    <a:bodyPr/>
                    <a:lstStyle/>
                    <a:p>
                      <a:pPr algn="ctr">
                        <a:lnSpc>
                          <a:spcPct val="115000"/>
                        </a:lnSpc>
                        <a:spcAft>
                          <a:spcPts val="0"/>
                        </a:spcAft>
                      </a:pPr>
                      <a:r>
                        <a:rPr lang="fr-CA" sz="1200" dirty="0">
                          <a:latin typeface="Calibri"/>
                          <a:ea typeface="Calibri"/>
                          <a:cs typeface="Calibri"/>
                        </a:rPr>
                        <a:t>(fiche d’activité C affichée.)</a:t>
                      </a:r>
                      <a:endParaRPr lang="fr-FR" sz="1100" dirty="0">
                        <a:latin typeface="Calibri"/>
                        <a:ea typeface="Calibri"/>
                        <a:cs typeface="Times New Roman"/>
                      </a:endParaRPr>
                    </a:p>
                  </a:txBody>
                  <a:tcPr marL="68580" marR="68580" marT="0" marB="0" anchor="ctr"/>
                </a:tc>
                <a:tc>
                  <a:txBody>
                    <a:bodyPr/>
                    <a:lstStyle/>
                    <a:p>
                      <a:pPr marL="180000" lvl="0" indent="-180000">
                        <a:lnSpc>
                          <a:spcPct val="100000"/>
                        </a:lnSpc>
                        <a:spcBef>
                          <a:spcPts val="600"/>
                        </a:spcBef>
                        <a:spcAft>
                          <a:spcPts val="0"/>
                        </a:spcAft>
                        <a:buFont typeface="+mj-lt"/>
                        <a:buAutoNum type="romanLcPeriod"/>
                      </a:pPr>
                      <a:r>
                        <a:rPr lang="fr-CA" sz="1200" dirty="0">
                          <a:latin typeface="Calibri"/>
                          <a:ea typeface="Calibri"/>
                          <a:cs typeface="Calibri"/>
                        </a:rPr>
                        <a:t>Lecture en plénière des sections 1 à 5.</a:t>
                      </a:r>
                      <a:endParaRPr lang="fr-FR" sz="1100" dirty="0">
                        <a:latin typeface="Calibri"/>
                        <a:ea typeface="Calibri"/>
                        <a:cs typeface="Times New Roman"/>
                      </a:endParaRPr>
                    </a:p>
                  </a:txBody>
                  <a:tcPr marL="68580" marR="68580" marT="0" marB="0" anchor="ctr"/>
                </a:tc>
                <a:extLst>
                  <a:ext uri="{0D108BD9-81ED-4DB2-BD59-A6C34878D82A}">
                    <a16:rowId xmlns="" xmlns:a16="http://schemas.microsoft.com/office/drawing/2014/main" val="10005"/>
                  </a:ext>
                </a:extLst>
              </a:tr>
              <a:tr h="239893">
                <a:tc>
                  <a:txBody>
                    <a:bodyPr/>
                    <a:lstStyle/>
                    <a:p>
                      <a:pPr algn="ctr">
                        <a:lnSpc>
                          <a:spcPct val="100000"/>
                        </a:lnSpc>
                        <a:spcBef>
                          <a:spcPts val="600"/>
                        </a:spcBef>
                        <a:spcAft>
                          <a:spcPts val="0"/>
                        </a:spcAft>
                      </a:pPr>
                      <a:r>
                        <a:rPr lang="fr-CA" sz="1200" dirty="0">
                          <a:latin typeface="+mn-lt"/>
                          <a:ea typeface="Calibri"/>
                          <a:cs typeface="Times" pitchFamily="18" charset="0"/>
                        </a:rPr>
                        <a:t>Lecture</a:t>
                      </a:r>
                      <a:endParaRPr lang="fr-FR" sz="1200" dirty="0">
                        <a:latin typeface="+mn-lt"/>
                        <a:ea typeface="Calibri"/>
                        <a:cs typeface="Times" pitchFamily="18" charset="0"/>
                      </a:endParaRPr>
                    </a:p>
                  </a:txBody>
                  <a:tcPr marL="53578" marR="53578" marT="0" marB="0" anchor="ctr"/>
                </a:tc>
                <a:tc>
                  <a:txBody>
                    <a:bodyPr/>
                    <a:lstStyle/>
                    <a:p>
                      <a:pPr>
                        <a:lnSpc>
                          <a:spcPct val="115000"/>
                        </a:lnSpc>
                        <a:spcAft>
                          <a:spcPts val="0"/>
                        </a:spcAft>
                      </a:pPr>
                      <a:endParaRPr lang="fr-CA" sz="1200">
                        <a:latin typeface="Calibri"/>
                        <a:ea typeface="Calibri"/>
                        <a:cs typeface="Calibri"/>
                      </a:endParaRPr>
                    </a:p>
                  </a:txBody>
                  <a:tcPr marL="68580" marR="68580" marT="0" marB="0" anchor="ctr"/>
                </a:tc>
                <a:tc>
                  <a:txBody>
                    <a:bodyPr/>
                    <a:lstStyle/>
                    <a:p>
                      <a:pPr marL="180000" lvl="0" indent="-180000">
                        <a:lnSpc>
                          <a:spcPct val="100000"/>
                        </a:lnSpc>
                        <a:spcBef>
                          <a:spcPts val="600"/>
                        </a:spcBef>
                        <a:spcAft>
                          <a:spcPts val="0"/>
                        </a:spcAft>
                        <a:buFont typeface="Symbol"/>
                        <a:buChar char=""/>
                      </a:pPr>
                      <a:r>
                        <a:rPr lang="fr-CA" sz="1200" dirty="0">
                          <a:latin typeface="Calibri"/>
                          <a:ea typeface="Calibri"/>
                          <a:cs typeface="Calibri"/>
                        </a:rPr>
                        <a:t>Note sur le matériel et derniers rappels.</a:t>
                      </a:r>
                      <a:endParaRPr lang="fr-FR" sz="1100" dirty="0">
                        <a:latin typeface="Calibri"/>
                        <a:ea typeface="Calibri"/>
                        <a:cs typeface="Times New Roman"/>
                      </a:endParaRPr>
                    </a:p>
                  </a:txBody>
                  <a:tcPr marL="68580" marR="68580" marT="0" marB="0" anchor="ctr"/>
                </a:tc>
                <a:extLst>
                  <a:ext uri="{0D108BD9-81ED-4DB2-BD59-A6C34878D82A}">
                    <a16:rowId xmlns="" xmlns:a16="http://schemas.microsoft.com/office/drawing/2014/main" val="10007"/>
                  </a:ext>
                </a:extLst>
              </a:tr>
              <a:tr h="529765">
                <a:tc>
                  <a:txBody>
                    <a:bodyPr/>
                    <a:lstStyle/>
                    <a:p>
                      <a:pPr algn="ctr">
                        <a:lnSpc>
                          <a:spcPct val="100000"/>
                        </a:lnSpc>
                        <a:spcBef>
                          <a:spcPts val="600"/>
                        </a:spcBef>
                        <a:spcAft>
                          <a:spcPts val="0"/>
                        </a:spcAft>
                      </a:pPr>
                      <a:r>
                        <a:rPr lang="fr-CA" sz="1200" dirty="0"/>
                        <a:t>Pause</a:t>
                      </a:r>
                      <a:endParaRPr lang="fr-FR" sz="1200" dirty="0">
                        <a:latin typeface="+mn-lt"/>
                        <a:ea typeface="Calibri"/>
                        <a:cs typeface="Times" pitchFamily="18" charset="0"/>
                      </a:endParaRPr>
                    </a:p>
                  </a:txBody>
                  <a:tcPr marL="53578" marR="53578" marT="0" marB="0" anchor="ctr"/>
                </a:tc>
                <a:tc>
                  <a:txBody>
                    <a:bodyPr/>
                    <a:lstStyle/>
                    <a:p>
                      <a:pPr marL="180000" lvl="0" indent="-180000">
                        <a:lnSpc>
                          <a:spcPct val="100000"/>
                        </a:lnSpc>
                        <a:spcBef>
                          <a:spcPts val="600"/>
                        </a:spcBef>
                        <a:spcAft>
                          <a:spcPts val="0"/>
                        </a:spcAft>
                        <a:buFont typeface="+mj-lt"/>
                        <a:buAutoNum type="arabicPeriod"/>
                      </a:pPr>
                      <a:r>
                        <a:rPr lang="fr-CA" sz="1200" i="1" dirty="0">
                          <a:latin typeface="Calibri"/>
                          <a:ea typeface="Calibri"/>
                          <a:cs typeface="Calibri"/>
                        </a:rPr>
                        <a:t>Distribution des fiches d’activité</a:t>
                      </a:r>
                      <a:endParaRPr lang="fr-FR" sz="1100" i="1" dirty="0">
                        <a:latin typeface="Calibri"/>
                        <a:ea typeface="Calibri"/>
                        <a:cs typeface="Times New Roman"/>
                      </a:endParaRPr>
                    </a:p>
                    <a:p>
                      <a:pPr marL="180000" lvl="0" indent="-180000">
                        <a:lnSpc>
                          <a:spcPct val="100000"/>
                        </a:lnSpc>
                        <a:spcBef>
                          <a:spcPts val="600"/>
                        </a:spcBef>
                        <a:spcAft>
                          <a:spcPts val="0"/>
                        </a:spcAft>
                        <a:buFont typeface="+mj-lt"/>
                        <a:buAutoNum type="arabicPeriod"/>
                      </a:pPr>
                      <a:r>
                        <a:rPr lang="fr-CA" sz="1200" i="1" dirty="0">
                          <a:latin typeface="Calibri"/>
                          <a:ea typeface="Calibri"/>
                          <a:cs typeface="Calibri"/>
                        </a:rPr>
                        <a:t>Les équipes remplissent les étapes 1 à 5.</a:t>
                      </a:r>
                      <a:endParaRPr lang="fr-FR" sz="1100" i="1" dirty="0">
                        <a:latin typeface="Calibri"/>
                        <a:ea typeface="Calibri"/>
                        <a:cs typeface="Times New Roman"/>
                      </a:endParaRPr>
                    </a:p>
                  </a:txBody>
                  <a:tcPr marL="68580" marR="68580" marT="0" marB="0" anchor="ctr"/>
                </a:tc>
                <a:tc>
                  <a:txBody>
                    <a:bodyPr/>
                    <a:lstStyle/>
                    <a:p>
                      <a:pPr marL="180000" indent="-180000">
                        <a:lnSpc>
                          <a:spcPct val="100000"/>
                        </a:lnSpc>
                        <a:spcBef>
                          <a:spcPts val="600"/>
                        </a:spcBef>
                        <a:spcAft>
                          <a:spcPts val="0"/>
                        </a:spcAft>
                        <a:buFont typeface="+mj-lt"/>
                        <a:buAutoNum type="romanLcPeriod"/>
                      </a:pPr>
                      <a:r>
                        <a:rPr lang="fr-CA" sz="1200" dirty="0">
                          <a:latin typeface="Calibri"/>
                          <a:ea typeface="Calibri"/>
                          <a:cs typeface="Calibri"/>
                        </a:rPr>
                        <a:t>Voir encadré « Points critiques » à la page suivante.</a:t>
                      </a:r>
                    </a:p>
                  </a:txBody>
                  <a:tcPr marL="68580" marR="68580" marT="0" marB="0"/>
                </a:tc>
                <a:extLst>
                  <a:ext uri="{0D108BD9-81ED-4DB2-BD59-A6C34878D82A}">
                    <a16:rowId xmlns="" xmlns:a16="http://schemas.microsoft.com/office/drawing/2014/main" val="10008"/>
                  </a:ext>
                </a:extLst>
              </a:tr>
              <a:tr h="119947">
                <a:tc gridSpan="3">
                  <a:txBody>
                    <a:bodyPr/>
                    <a:lstStyle/>
                    <a:p>
                      <a:pPr algn="ctr">
                        <a:lnSpc>
                          <a:spcPct val="100000"/>
                        </a:lnSpc>
                        <a:spcBef>
                          <a:spcPts val="600"/>
                        </a:spcBef>
                        <a:spcAft>
                          <a:spcPts val="0"/>
                        </a:spcAft>
                      </a:pPr>
                      <a:r>
                        <a:rPr lang="fr-FR" sz="1200" b="1" dirty="0">
                          <a:latin typeface="+mn-lt"/>
                          <a:ea typeface="Calibri"/>
                          <a:cs typeface="Times" pitchFamily="18" charset="0"/>
                        </a:rPr>
                        <a:t>(Suite page suivante)</a:t>
                      </a:r>
                    </a:p>
                  </a:txBody>
                  <a:tcPr marL="53578" marR="53578" marT="0" marB="0" anchor="ctr"/>
                </a:tc>
                <a:tc hMerge="1">
                  <a:txBody>
                    <a:bodyPr/>
                    <a:lstStyle/>
                    <a:p>
                      <a:pPr algn="ctr">
                        <a:lnSpc>
                          <a:spcPct val="100000"/>
                        </a:lnSpc>
                        <a:spcBef>
                          <a:spcPts val="600"/>
                        </a:spcBef>
                        <a:spcAft>
                          <a:spcPts val="0"/>
                        </a:spcAft>
                      </a:pPr>
                      <a:endParaRPr lang="fr-CA" sz="1200" i="1" dirty="0">
                        <a:latin typeface="+mn-lt"/>
                        <a:ea typeface="Calibri"/>
                        <a:cs typeface="Times" pitchFamily="18" charset="0"/>
                      </a:endParaRPr>
                    </a:p>
                  </a:txBody>
                  <a:tcPr marL="53578" marR="53578" marT="0" marB="0" anchor="ctr"/>
                </a:tc>
                <a:tc hMerge="1">
                  <a:txBody>
                    <a:bodyPr/>
                    <a:lstStyle/>
                    <a:p>
                      <a:pPr marL="182880" lvl="0" indent="-182880">
                        <a:spcBef>
                          <a:spcPts val="600"/>
                        </a:spcBef>
                        <a:buSzPct val="140000"/>
                        <a:buFont typeface="Arial" panose="020B0604020202020204" pitchFamily="34" charset="0"/>
                        <a:buChar char="•"/>
                      </a:pPr>
                      <a:endParaRPr lang="fr-CA" sz="1200" kern="1200" dirty="0">
                        <a:solidFill>
                          <a:schemeClr val="dk1"/>
                        </a:solidFill>
                        <a:effectLst/>
                        <a:latin typeface="+mn-lt"/>
                        <a:ea typeface="+mn-ea"/>
                        <a:cs typeface="+mn-cs"/>
                      </a:endParaRPr>
                    </a:p>
                  </a:txBody>
                  <a:tcPr marL="53578" marR="53578" marT="0" marB="0" anchor="ctr"/>
                </a:tc>
                <a:extLst>
                  <a:ext uri="{0D108BD9-81ED-4DB2-BD59-A6C34878D82A}">
                    <a16:rowId xmlns="" xmlns:a16="http://schemas.microsoft.com/office/drawing/2014/main" val="3965615001"/>
                  </a:ext>
                </a:extLst>
              </a:tr>
            </a:tbl>
          </a:graphicData>
        </a:graphic>
      </p:graphicFrame>
      <p:sp>
        <p:nvSpPr>
          <p:cNvPr id="12" name="Rectangle 11">
            <a:extLst>
              <a:ext uri="{FF2B5EF4-FFF2-40B4-BE49-F238E27FC236}">
                <a16:creationId xmlns="" xmlns:a16="http://schemas.microsoft.com/office/drawing/2014/main" id="{59E6B487-E2F6-4BEB-A0D2-AAC135853323}"/>
              </a:ext>
            </a:extLst>
          </p:cNvPr>
          <p:cNvSpPr/>
          <p:nvPr>
            <p:custDataLst>
              <p:tags r:id="rId4"/>
            </p:custDataLst>
          </p:nvPr>
        </p:nvSpPr>
        <p:spPr>
          <a:xfrm>
            <a:off x="44190" y="3452187"/>
            <a:ext cx="1679665" cy="754053"/>
          </a:xfrm>
          <a:prstGeom prst="rect">
            <a:avLst/>
          </a:prstGeom>
          <a:solidFill>
            <a:srgbClr val="C0F7F6"/>
          </a:solidFill>
          <a:ln w="12700">
            <a:solidFill>
              <a:schemeClr val="accent3"/>
            </a:solidFill>
          </a:ln>
        </p:spPr>
        <p:txBody>
          <a:bodyPr wrap="square">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Lien </a:t>
            </a:r>
            <a:r>
              <a:rPr kumimoji="0" lang="en-US" sz="1400" b="1" i="0" u="none" strike="noStrike" kern="1200" cap="none" spc="0" normalizeH="0" baseline="0" noProof="0" dirty="0" err="1">
                <a:ln>
                  <a:noFill/>
                </a:ln>
                <a:solidFill>
                  <a:prstClr val="black"/>
                </a:solidFill>
                <a:effectLst/>
                <a:uLnTx/>
                <a:uFillTx/>
                <a:latin typeface="Calibri"/>
                <a:ea typeface="+mn-ea"/>
                <a:cs typeface="+mn-cs"/>
              </a:rPr>
              <a:t>vers</a:t>
            </a:r>
            <a:r>
              <a:rPr kumimoji="0" lang="en-US" sz="1400" b="1" i="0" u="none" strike="noStrike" kern="1200" cap="none" spc="0" normalizeH="0" baseline="0" noProof="0" dirty="0">
                <a:ln>
                  <a:noFill/>
                </a:ln>
                <a:solidFill>
                  <a:prstClr val="black"/>
                </a:solidFill>
                <a:effectLst/>
                <a:uLnTx/>
                <a:uFillTx/>
                <a:latin typeface="Calibri"/>
                <a:ea typeface="+mn-ea"/>
                <a:cs typeface="+mn-cs"/>
              </a:rPr>
              <a:t> la </a:t>
            </a:r>
            <a:r>
              <a:rPr kumimoji="0" lang="en-US" sz="1400" b="1" i="0" u="none" strike="noStrike" kern="1200" cap="none" spc="0" normalizeH="0" baseline="0" noProof="0" dirty="0" err="1">
                <a:ln>
                  <a:noFill/>
                </a:ln>
                <a:solidFill>
                  <a:prstClr val="black"/>
                </a:solidFill>
                <a:effectLst/>
                <a:uLnTx/>
                <a:uFillTx/>
                <a:latin typeface="Calibri"/>
                <a:ea typeface="+mn-ea"/>
                <a:cs typeface="+mn-cs"/>
              </a:rPr>
              <a:t>vidéo</a:t>
            </a:r>
            <a:r>
              <a:rPr kumimoji="0" lang="en-US" sz="1400" b="1" i="0" u="none" strike="noStrike" kern="1200" cap="none" spc="0" normalizeH="0" baseline="0" noProof="0" dirty="0">
                <a:ln>
                  <a:noFill/>
                </a:ln>
                <a:solidFill>
                  <a:prstClr val="black"/>
                </a:solidFill>
                <a:effectLst/>
                <a:uLnTx/>
                <a:uFillTx/>
                <a:latin typeface="Calibri"/>
                <a:ea typeface="+mn-ea"/>
                <a:cs typeface="+mn-cs"/>
              </a:rPr>
              <a:t> </a:t>
            </a:r>
            <a:r>
              <a:rPr lang="en-US" sz="1400" b="1" dirty="0">
                <a:solidFill>
                  <a:prstClr val="black"/>
                </a:solidFill>
                <a:latin typeface="Calibri"/>
              </a:rPr>
              <a:t>3</a:t>
            </a:r>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457200" rtl="0" eaLnBrk="1" fontAlgn="auto" latinLnBrk="0" hangingPunct="1">
              <a:lnSpc>
                <a:spcPct val="100000"/>
              </a:lnSpc>
              <a:spcBef>
                <a:spcPts val="60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Cliquer </a:t>
            </a:r>
            <a:r>
              <a:rPr kumimoji="0" lang="fr-FR" sz="1200" b="0" i="0" u="none" strike="noStrike" kern="1200" cap="none" spc="0" normalizeH="0" baseline="0" noProof="0" dirty="0">
                <a:ln>
                  <a:noFill/>
                </a:ln>
                <a:solidFill>
                  <a:prstClr val="black"/>
                </a:solidFill>
                <a:effectLst/>
                <a:uLnTx/>
                <a:uFillTx/>
                <a:latin typeface="Calibri"/>
                <a:ea typeface="+mn-ea"/>
                <a:cs typeface="+mn-cs"/>
                <a:hlinkClick r:id="rId9"/>
              </a:rPr>
              <a:t>ICI </a:t>
            </a:r>
            <a:r>
              <a:rPr kumimoji="0" lang="fr-FR" sz="1200" b="0" i="0" u="none" strike="noStrike" kern="1200" cap="none" spc="0" normalizeH="0" baseline="0" noProof="0" dirty="0">
                <a:ln>
                  <a:noFill/>
                </a:ln>
                <a:solidFill>
                  <a:prstClr val="black"/>
                </a:solidFill>
                <a:effectLst/>
                <a:uLnTx/>
                <a:uFillTx/>
                <a:latin typeface="Calibri"/>
                <a:ea typeface="+mn-ea"/>
                <a:cs typeface="+mn-cs"/>
              </a:rPr>
              <a:t>pour accéder à la vidéo de l’activité.</a:t>
            </a:r>
          </a:p>
        </p:txBody>
      </p:sp>
      <p:sp>
        <p:nvSpPr>
          <p:cNvPr id="16" name="Espace réservé du numéro de diapositive 1"/>
          <p:cNvSpPr>
            <a:spLocks noGrp="1"/>
          </p:cNvSpPr>
          <p:nvPr>
            <p:ph type="sldNum" sz="quarter" idx="12"/>
            <p:custDataLst>
              <p:tags r:id="rId5"/>
            </p:custDataLst>
          </p:nvPr>
        </p:nvSpPr>
        <p:spPr>
          <a:xfrm>
            <a:off x="5642388" y="8008203"/>
            <a:ext cx="1215612" cy="1135797"/>
          </a:xfrm>
        </p:spPr>
        <p:txBody>
          <a:bodyPr/>
          <a:lstStyle/>
          <a:p>
            <a:fld id="{027FB875-5C85-AB42-9DC5-178568A424B8}" type="slidenum">
              <a:rPr lang="en-US" smtClean="0"/>
              <a:pPr/>
              <a:t>6</a:t>
            </a:fld>
            <a:endParaRPr lang="en-US" dirty="0"/>
          </a:p>
        </p:txBody>
      </p:sp>
      <p:sp>
        <p:nvSpPr>
          <p:cNvPr id="14" name="Title 3"/>
          <p:cNvSpPr txBox="1">
            <a:spLocks/>
          </p:cNvSpPr>
          <p:nvPr>
            <p:custDataLst>
              <p:tags r:id="rId6"/>
            </p:custDataLst>
          </p:nvPr>
        </p:nvSpPr>
        <p:spPr>
          <a:xfrm>
            <a:off x="3719" y="3547"/>
            <a:ext cx="4911181" cy="1224000"/>
          </a:xfrm>
          <a:prstGeom prst="rect">
            <a:avLst/>
          </a:prstGeom>
          <a:solidFill>
            <a:schemeClr val="bg1"/>
          </a:solidFill>
        </p:spPr>
        <p:txBody>
          <a:bodyPr vert="horz" lIns="91440" tIns="45720" rIns="91440" bIns="45720" rtlCol="0" anchor="t">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a:latin typeface="Calibri" pitchFamily="34" charset="0"/>
                <a:cs typeface="Calibri" pitchFamily="34" charset="0"/>
              </a:rPr>
              <a:t>Réalisation</a:t>
            </a:r>
          </a:p>
          <a:p>
            <a:pPr algn="l"/>
            <a:r>
              <a:rPr lang="fr-CA" sz="2400" dirty="0">
                <a:latin typeface="Calibri" pitchFamily="34" charset="0"/>
                <a:cs typeface="Calibri" pitchFamily="34" charset="0"/>
              </a:rPr>
              <a:t>3. Protocole et 1</a:t>
            </a:r>
            <a:r>
              <a:rPr lang="fr-CA" sz="2400" baseline="30000" dirty="0">
                <a:latin typeface="Calibri" pitchFamily="34" charset="0"/>
                <a:cs typeface="Calibri" pitchFamily="34" charset="0"/>
              </a:rPr>
              <a:t>re </a:t>
            </a:r>
            <a:r>
              <a:rPr lang="fr-CA" sz="2400" dirty="0">
                <a:latin typeface="Calibri" pitchFamily="34" charset="0"/>
                <a:cs typeface="Calibri" pitchFamily="34" charset="0"/>
              </a:rPr>
              <a:t>prises  de données</a:t>
            </a:r>
          </a:p>
          <a:p>
            <a:pPr algn="l"/>
            <a:endParaRPr lang="fr-CA" sz="1800" dirty="0">
              <a:latin typeface="Calibri" pitchFamily="34" charset="0"/>
              <a:cs typeface="Calibri" pitchFamily="34" charset="0"/>
            </a:endParaRPr>
          </a:p>
        </p:txBody>
      </p:sp>
      <p:graphicFrame>
        <p:nvGraphicFramePr>
          <p:cNvPr id="18" name="Espace réservé du contenu 5"/>
          <p:cNvGraphicFramePr>
            <a:graphicFrameLocks/>
          </p:cNvGraphicFramePr>
          <p:nvPr>
            <p:custDataLst>
              <p:tags r:id="rId7"/>
            </p:custDataLst>
            <p:extLst>
              <p:ext uri="{D42A27DB-BD31-4B8C-83A1-F6EECF244321}">
                <p14:modId xmlns="" xmlns:p14="http://schemas.microsoft.com/office/powerpoint/2010/main" val="1232698152"/>
              </p:ext>
            </p:extLst>
          </p:nvPr>
        </p:nvGraphicFramePr>
        <p:xfrm>
          <a:off x="51810" y="1677894"/>
          <a:ext cx="1677058" cy="1705416"/>
        </p:xfrm>
        <a:graphic>
          <a:graphicData uri="http://schemas.openxmlformats.org/drawingml/2006/table">
            <a:tbl>
              <a:tblPr firstRow="1" bandRow="1">
                <a:tableStyleId>{F5AB1C69-6EDB-4FF4-983F-18BD219EF322}</a:tableStyleId>
              </a:tblPr>
              <a:tblGrid>
                <a:gridCol w="1677058">
                  <a:extLst>
                    <a:ext uri="{9D8B030D-6E8A-4147-A177-3AD203B41FA5}">
                      <a16:colId xmlns="" xmlns:a16="http://schemas.microsoft.com/office/drawing/2014/main" val="20000"/>
                    </a:ext>
                  </a:extLst>
                </a:gridCol>
              </a:tblGrid>
              <a:tr h="316002">
                <a:tc>
                  <a:txBody>
                    <a:bodyPr/>
                    <a:lstStyle/>
                    <a:p>
                      <a:pPr algn="ctr"/>
                      <a:r>
                        <a:rPr lang="fr-FR" sz="1400" dirty="0"/>
                        <a:t>Matériel</a:t>
                      </a:r>
                      <a:r>
                        <a:rPr lang="fr-FR" sz="1400" baseline="0" dirty="0"/>
                        <a:t> nécessaire</a:t>
                      </a:r>
                      <a:endParaRPr lang="fr-FR" sz="1400" dirty="0">
                        <a:latin typeface="Calibri" pitchFamily="34" charset="0"/>
                        <a:cs typeface="Calibri" pitchFamily="34" charset="0"/>
                      </a:endParaRPr>
                    </a:p>
                  </a:txBody>
                  <a:tcPr anchor="ctr"/>
                </a:tc>
                <a:extLst>
                  <a:ext uri="{0D108BD9-81ED-4DB2-BD59-A6C34878D82A}">
                    <a16:rowId xmlns="" xmlns:a16="http://schemas.microsoft.com/office/drawing/2014/main" val="10000"/>
                  </a:ext>
                </a:extLst>
              </a:tr>
              <a:tr h="274320">
                <a:tc>
                  <a:txBody>
                    <a:bodyPr/>
                    <a:lstStyle/>
                    <a:p>
                      <a:pPr algn="ctr">
                        <a:spcBef>
                          <a:spcPts val="600"/>
                        </a:spcBef>
                      </a:pPr>
                      <a:r>
                        <a:rPr lang="fr-CA" sz="1200" b="1" dirty="0">
                          <a:latin typeface="Calibri" pitchFamily="34" charset="0"/>
                          <a:cs typeface="Calibri" pitchFamily="34" charset="0"/>
                        </a:rPr>
                        <a:t>Par équipe de 3-4</a:t>
                      </a:r>
                      <a:endParaRPr lang="fr-FR" sz="1200" b="1" dirty="0">
                        <a:latin typeface="Calibri" pitchFamily="34" charset="0"/>
                        <a:cs typeface="Calibri" pitchFamily="34" charset="0"/>
                      </a:endParaRPr>
                    </a:p>
                  </a:txBody>
                  <a:tcPr anchor="ctr"/>
                </a:tc>
                <a:extLst>
                  <a:ext uri="{0D108BD9-81ED-4DB2-BD59-A6C34878D82A}">
                    <a16:rowId xmlns="" xmlns:a16="http://schemas.microsoft.com/office/drawing/2014/main" val="1327475067"/>
                  </a:ext>
                </a:extLst>
              </a:tr>
              <a:tr h="274320">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fr-FR" sz="1200" kern="1200" dirty="0">
                          <a:solidFill>
                            <a:prstClr val="black"/>
                          </a:solidFill>
                          <a:latin typeface="Calibri" pitchFamily="34" charset="0"/>
                          <a:ea typeface="+mn-ea"/>
                          <a:cs typeface="+mn-cs"/>
                        </a:rPr>
                        <a:t>Ficelle de 1 m</a:t>
                      </a:r>
                    </a:p>
                    <a:p>
                      <a:pPr marL="0" marR="0" indent="0" algn="l" defTabSz="914400" rtl="0" eaLnBrk="1" fontAlgn="auto" latinLnBrk="0" hangingPunct="1">
                        <a:lnSpc>
                          <a:spcPct val="100000"/>
                        </a:lnSpc>
                        <a:spcBef>
                          <a:spcPts val="600"/>
                        </a:spcBef>
                        <a:spcAft>
                          <a:spcPts val="0"/>
                        </a:spcAft>
                        <a:buClrTx/>
                        <a:buSzTx/>
                        <a:buFontTx/>
                        <a:buNone/>
                        <a:tabLst/>
                        <a:defRPr/>
                      </a:pPr>
                      <a:r>
                        <a:rPr lang="fr-CA" sz="1200" kern="1200" dirty="0">
                          <a:solidFill>
                            <a:prstClr val="black"/>
                          </a:solidFill>
                          <a:latin typeface="Calibri" pitchFamily="34" charset="0"/>
                          <a:ea typeface="+mn-ea"/>
                          <a:cs typeface="+mn-cs"/>
                        </a:rPr>
                        <a:t>Règle de 15 ou 30 cm</a:t>
                      </a:r>
                      <a:endParaRPr lang="fr-FR" sz="1200" kern="1200" dirty="0">
                        <a:solidFill>
                          <a:prstClr val="black"/>
                        </a:solidFill>
                        <a:latin typeface="Calibri" pitchFamily="34" charset="0"/>
                        <a:ea typeface="+mn-ea"/>
                        <a:cs typeface="+mn-cs"/>
                      </a:endParaRPr>
                    </a:p>
                  </a:txBody>
                  <a:tcPr/>
                </a:tc>
                <a:extLst>
                  <a:ext uri="{0D108BD9-81ED-4DB2-BD59-A6C34878D82A}">
                    <a16:rowId xmlns="" xmlns:a16="http://schemas.microsoft.com/office/drawing/2014/main" val="2906170075"/>
                  </a:ext>
                </a:extLst>
              </a:tr>
              <a:tr h="274320">
                <a:tc>
                  <a:txBody>
                    <a:bodyPr/>
                    <a:lstStyle/>
                    <a:p>
                      <a:pPr algn="ctr">
                        <a:spcBef>
                          <a:spcPts val="600"/>
                        </a:spcBef>
                      </a:pPr>
                      <a:r>
                        <a:rPr lang="fr-FR" sz="1200" b="1" dirty="0"/>
                        <a:t>Par élève</a:t>
                      </a:r>
                      <a:endParaRPr lang="fr-FR" sz="1200" b="1" dirty="0">
                        <a:latin typeface="Calibri" pitchFamily="34" charset="0"/>
                        <a:cs typeface="Calibri" pitchFamily="34" charset="0"/>
                      </a:endParaRPr>
                    </a:p>
                  </a:txBody>
                  <a:tcPr anchor="ctr"/>
                </a:tc>
                <a:extLst>
                  <a:ext uri="{0D108BD9-81ED-4DB2-BD59-A6C34878D82A}">
                    <a16:rowId xmlns="" xmlns:a16="http://schemas.microsoft.com/office/drawing/2014/main" val="10004"/>
                  </a:ext>
                </a:extLst>
              </a:tr>
              <a:tr h="307374">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fr-FR" sz="1200" kern="1200" dirty="0"/>
                        <a:t>Fiches d’activité C et D</a:t>
                      </a:r>
                      <a:endParaRPr lang="fr-CA" sz="1200" b="0" kern="1200" dirty="0">
                        <a:solidFill>
                          <a:schemeClr val="dk1"/>
                        </a:solidFill>
                        <a:latin typeface="Calibri" pitchFamily="34" charset="0"/>
                        <a:ea typeface="+mn-ea"/>
                        <a:cs typeface="Calibri" pitchFamily="34" charset="0"/>
                      </a:endParaRPr>
                    </a:p>
                  </a:txBody>
                  <a:tcPr/>
                </a:tc>
                <a:extLst>
                  <a:ext uri="{0D108BD9-81ED-4DB2-BD59-A6C34878D82A}">
                    <a16:rowId xmlns="" xmlns:a16="http://schemas.microsoft.com/office/drawing/2014/main" val="10007"/>
                  </a:ext>
                </a:extLst>
              </a:tr>
            </a:tbl>
          </a:graphicData>
        </a:graphic>
      </p:graphicFrame>
      <p:pic>
        <p:nvPicPr>
          <p:cNvPr id="10" name="Image 9" descr="Une image contenant texte, périphérique&#10;&#10;Description générée automatiquement">
            <a:extLst>
              <a:ext uri="{FF2B5EF4-FFF2-40B4-BE49-F238E27FC236}">
                <a16:creationId xmlns="" xmlns:a16="http://schemas.microsoft.com/office/drawing/2014/main" id="{F2DCE084-7326-A8B6-A33F-630AD78DB2C6}"/>
              </a:ext>
            </a:extLst>
          </p:cNvPr>
          <p:cNvPicPr>
            <a:picLocks noChangeAspect="1"/>
          </p:cNvPicPr>
          <p:nvPr/>
        </p:nvPicPr>
        <p:blipFill>
          <a:blip r:embed="rId10"/>
          <a:stretch>
            <a:fillRect/>
          </a:stretch>
        </p:blipFill>
        <p:spPr>
          <a:xfrm>
            <a:off x="4307095" y="-517364"/>
            <a:ext cx="2412000" cy="2412000"/>
          </a:xfrm>
          <a:prstGeom prst="rect">
            <a:avLst/>
          </a:prstGeom>
        </p:spPr>
      </p:pic>
    </p:spTree>
    <p:extLst>
      <p:ext uri="{BB962C8B-B14F-4D97-AF65-F5344CB8AC3E}">
        <p14:creationId xmlns="" xmlns:p14="http://schemas.microsoft.com/office/powerpoint/2010/main" val="22634362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custDataLst>
              <p:tags r:id="rId1"/>
            </p:custDataLst>
          </p:nvPr>
        </p:nvSpPr>
        <p:spPr>
          <a:xfrm>
            <a:off x="1765935" y="1266115"/>
            <a:ext cx="5038725" cy="5598175"/>
          </a:xfrm>
          <a:ln>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a:noAutofit/>
          </a:bodyPr>
          <a:lstStyle/>
          <a:p>
            <a:pPr marL="0" indent="0" algn="just">
              <a:spcBef>
                <a:spcPts val="600"/>
              </a:spcBef>
              <a:buNone/>
            </a:pPr>
            <a:endParaRPr lang="fr-CA" sz="200" i="1" dirty="0">
              <a:solidFill>
                <a:schemeClr val="tx1"/>
              </a:solidFill>
              <a:latin typeface="Calibri" pitchFamily="34" charset="0"/>
              <a:cs typeface="Calibri" pitchFamily="34" charset="0"/>
            </a:endParaRPr>
          </a:p>
        </p:txBody>
      </p:sp>
      <p:graphicFrame>
        <p:nvGraphicFramePr>
          <p:cNvPr id="9" name="Tableau 8">
            <a:extLst>
              <a:ext uri="{FF2B5EF4-FFF2-40B4-BE49-F238E27FC236}">
                <a16:creationId xmlns="" xmlns:a16="http://schemas.microsoft.com/office/drawing/2014/main" id="{39BF07A1-AABB-4256-B458-28BD18B79BF5}"/>
              </a:ext>
            </a:extLst>
          </p:cNvPr>
          <p:cNvGraphicFramePr>
            <a:graphicFrameLocks noGrp="1"/>
          </p:cNvGraphicFramePr>
          <p:nvPr>
            <p:custDataLst>
              <p:tags r:id="rId2"/>
            </p:custDataLst>
            <p:extLst>
              <p:ext uri="{D42A27DB-BD31-4B8C-83A1-F6EECF244321}">
                <p14:modId xmlns="" xmlns:p14="http://schemas.microsoft.com/office/powerpoint/2010/main" val="3442785965"/>
              </p:ext>
            </p:extLst>
          </p:nvPr>
        </p:nvGraphicFramePr>
        <p:xfrm>
          <a:off x="1826895" y="1406987"/>
          <a:ext cx="4946631" cy="5291328"/>
        </p:xfrm>
        <a:graphic>
          <a:graphicData uri="http://schemas.openxmlformats.org/drawingml/2006/table">
            <a:tbl>
              <a:tblPr firstRow="1" bandRow="1">
                <a:tableStyleId>{F5AB1C69-6EDB-4FF4-983F-18BD219EF322}</a:tableStyleId>
              </a:tblPr>
              <a:tblGrid>
                <a:gridCol w="726676">
                  <a:extLst>
                    <a:ext uri="{9D8B030D-6E8A-4147-A177-3AD203B41FA5}">
                      <a16:colId xmlns="" xmlns:a16="http://schemas.microsoft.com/office/drawing/2014/main" val="20000"/>
                    </a:ext>
                  </a:extLst>
                </a:gridCol>
                <a:gridCol w="1770701">
                  <a:extLst>
                    <a:ext uri="{9D8B030D-6E8A-4147-A177-3AD203B41FA5}">
                      <a16:colId xmlns="" xmlns:a16="http://schemas.microsoft.com/office/drawing/2014/main" val="20001"/>
                    </a:ext>
                  </a:extLst>
                </a:gridCol>
                <a:gridCol w="2449254">
                  <a:extLst>
                    <a:ext uri="{9D8B030D-6E8A-4147-A177-3AD203B41FA5}">
                      <a16:colId xmlns="" xmlns:a16="http://schemas.microsoft.com/office/drawing/2014/main" val="20002"/>
                    </a:ext>
                  </a:extLst>
                </a:gridCol>
              </a:tblGrid>
              <a:tr h="188904">
                <a:tc>
                  <a:txBody>
                    <a:bodyPr/>
                    <a:lstStyle/>
                    <a:p>
                      <a:pPr algn="ctr">
                        <a:lnSpc>
                          <a:spcPct val="100000"/>
                        </a:lnSpc>
                        <a:spcBef>
                          <a:spcPts val="600"/>
                        </a:spcBef>
                      </a:pPr>
                      <a:r>
                        <a:rPr lang="fr-FR" sz="1400" baseline="0" dirty="0"/>
                        <a:t>Vidéo</a:t>
                      </a:r>
                      <a:endParaRPr lang="fr-FR" sz="1400" dirty="0">
                        <a:latin typeface="+mn-lt"/>
                        <a:cs typeface="Times" pitchFamily="18" charset="0"/>
                      </a:endParaRPr>
                    </a:p>
                  </a:txBody>
                  <a:tcPr anchor="ctr"/>
                </a:tc>
                <a:tc>
                  <a:txBody>
                    <a:bodyPr/>
                    <a:lstStyle/>
                    <a:p>
                      <a:pPr algn="ctr">
                        <a:lnSpc>
                          <a:spcPct val="100000"/>
                        </a:lnSpc>
                        <a:spcBef>
                          <a:spcPts val="600"/>
                        </a:spcBef>
                      </a:pPr>
                      <a:r>
                        <a:rPr lang="fr-FR" sz="1400" dirty="0"/>
                        <a:t>Texte affiché</a:t>
                      </a:r>
                      <a:endParaRPr lang="fr-FR" sz="1400" dirty="0">
                        <a:latin typeface="+mn-lt"/>
                        <a:cs typeface="Times" pitchFamily="18" charset="0"/>
                      </a:endParaRPr>
                    </a:p>
                  </a:txBody>
                  <a:tcPr anchor="ctr"/>
                </a:tc>
                <a:tc>
                  <a:txBody>
                    <a:bodyPr/>
                    <a:lstStyle/>
                    <a:p>
                      <a:pPr algn="ctr">
                        <a:lnSpc>
                          <a:spcPct val="100000"/>
                        </a:lnSpc>
                        <a:spcBef>
                          <a:spcPts val="600"/>
                        </a:spcBef>
                      </a:pPr>
                      <a:r>
                        <a:rPr lang="fr-FR" sz="1400" dirty="0"/>
                        <a:t>Descriptif</a:t>
                      </a:r>
                      <a:endParaRPr lang="fr-FR" sz="1400" dirty="0">
                        <a:latin typeface="+mn-lt"/>
                        <a:cs typeface="Times" pitchFamily="18" charset="0"/>
                      </a:endParaRPr>
                    </a:p>
                  </a:txBody>
                  <a:tcPr anchor="ctr"/>
                </a:tc>
                <a:extLst>
                  <a:ext uri="{0D108BD9-81ED-4DB2-BD59-A6C34878D82A}">
                    <a16:rowId xmlns="" xmlns:a16="http://schemas.microsoft.com/office/drawing/2014/main" val="10000"/>
                  </a:ext>
                </a:extLst>
              </a:tr>
              <a:tr h="226685">
                <a:tc>
                  <a:txBody>
                    <a:bodyPr/>
                    <a:lstStyle/>
                    <a:p>
                      <a:pPr algn="ctr">
                        <a:lnSpc>
                          <a:spcPct val="100000"/>
                        </a:lnSpc>
                        <a:spcBef>
                          <a:spcPts val="600"/>
                        </a:spcBef>
                      </a:pPr>
                      <a:r>
                        <a:rPr lang="fr-CA" sz="1200" dirty="0">
                          <a:latin typeface="+mn-lt"/>
                          <a:cs typeface="Times" pitchFamily="18" charset="0"/>
                        </a:rPr>
                        <a:t>Lecture</a:t>
                      </a:r>
                      <a:endParaRPr lang="fr-FR" sz="1200" dirty="0">
                        <a:latin typeface="+mn-lt"/>
                        <a:cs typeface="Times" pitchFamily="18" charset="0"/>
                      </a:endParaRPr>
                    </a:p>
                  </a:txBody>
                  <a:tcPr anchor="ctr"/>
                </a:tc>
                <a:tc>
                  <a:txBody>
                    <a:bodyPr/>
                    <a:lstStyle/>
                    <a:p>
                      <a:pPr>
                        <a:lnSpc>
                          <a:spcPct val="115000"/>
                        </a:lnSpc>
                        <a:spcAft>
                          <a:spcPts val="0"/>
                        </a:spcAft>
                      </a:pPr>
                      <a:endParaRPr lang="fr-CA" sz="1200" dirty="0">
                        <a:latin typeface="Calibri"/>
                        <a:ea typeface="Calibri"/>
                        <a:cs typeface="Calibri"/>
                      </a:endParaRPr>
                    </a:p>
                  </a:txBody>
                  <a:tcPr marL="68580" marR="68580" marT="0" marB="0" anchor="ctr"/>
                </a:tc>
                <a:tc>
                  <a:txBody>
                    <a:bodyPr/>
                    <a:lstStyle/>
                    <a:p>
                      <a:pPr marL="180000" lvl="0" indent="-180000">
                        <a:lnSpc>
                          <a:spcPct val="100000"/>
                        </a:lnSpc>
                        <a:spcBef>
                          <a:spcPts val="600"/>
                        </a:spcBef>
                        <a:spcAft>
                          <a:spcPts val="0"/>
                        </a:spcAft>
                        <a:buFont typeface="Symbol"/>
                        <a:buChar char=""/>
                      </a:pPr>
                      <a:r>
                        <a:rPr lang="fr-FR" sz="1200" dirty="0">
                          <a:latin typeface="Calibri"/>
                          <a:ea typeface="Calibri"/>
                          <a:cs typeface="Calibri"/>
                        </a:rPr>
                        <a:t>Invitation à lire ensemble les </a:t>
                      </a:r>
                      <a:r>
                        <a:rPr lang="fr-CA" sz="1200" dirty="0">
                          <a:latin typeface="Calibri"/>
                          <a:ea typeface="Calibri"/>
                          <a:cs typeface="Calibri"/>
                        </a:rPr>
                        <a:t>étapes de la section 6.</a:t>
                      </a:r>
                      <a:endParaRPr lang="fr-FR" sz="1100" dirty="0">
                        <a:latin typeface="Calibri"/>
                        <a:ea typeface="Calibri"/>
                        <a:cs typeface="Times New Roman"/>
                      </a:endParaRPr>
                    </a:p>
                  </a:txBody>
                  <a:tcPr marL="68580" marR="68580" marT="0" marB="0" anchor="ctr"/>
                </a:tc>
                <a:extLst>
                  <a:ext uri="{0D108BD9-81ED-4DB2-BD59-A6C34878D82A}">
                    <a16:rowId xmlns="" xmlns:a16="http://schemas.microsoft.com/office/drawing/2014/main" val="10005"/>
                  </a:ext>
                </a:extLst>
              </a:tr>
              <a:tr h="253053">
                <a:tc>
                  <a:txBody>
                    <a:bodyPr/>
                    <a:lstStyle/>
                    <a:p>
                      <a:pPr algn="ctr">
                        <a:lnSpc>
                          <a:spcPct val="100000"/>
                        </a:lnSpc>
                        <a:spcBef>
                          <a:spcPts val="600"/>
                        </a:spcBef>
                      </a:pPr>
                      <a:r>
                        <a:rPr lang="fr-CA" sz="1200" dirty="0">
                          <a:latin typeface="+mn-lt"/>
                          <a:cs typeface="Times" pitchFamily="18" charset="0"/>
                        </a:rPr>
                        <a:t>Pause</a:t>
                      </a:r>
                      <a:endParaRPr lang="fr-FR" sz="1200" dirty="0">
                        <a:latin typeface="+mn-lt"/>
                        <a:cs typeface="Times" pitchFamily="18" charset="0"/>
                      </a:endParaRPr>
                    </a:p>
                  </a:txBody>
                  <a:tcPr anchor="ctr"/>
                </a:tc>
                <a:tc>
                  <a:txBody>
                    <a:bodyPr/>
                    <a:lstStyle/>
                    <a:p>
                      <a:pPr algn="ctr">
                        <a:lnSpc>
                          <a:spcPct val="115000"/>
                        </a:lnSpc>
                        <a:spcAft>
                          <a:spcPts val="0"/>
                        </a:spcAft>
                      </a:pPr>
                      <a:r>
                        <a:rPr lang="fr-CA" sz="1200" dirty="0">
                          <a:latin typeface="Calibri"/>
                          <a:ea typeface="Calibri"/>
                          <a:cs typeface="Calibri"/>
                        </a:rPr>
                        <a:t>(Deuxième page de la fiche d’activité C affichée)</a:t>
                      </a:r>
                      <a:endParaRPr lang="fr-FR" sz="1100" dirty="0">
                        <a:latin typeface="Calibri"/>
                        <a:ea typeface="Calibri"/>
                        <a:cs typeface="Times New Roman"/>
                      </a:endParaRPr>
                    </a:p>
                  </a:txBody>
                  <a:tcPr marL="68580" marR="68580" marT="0" marB="0" anchor="ctr"/>
                </a:tc>
                <a:tc>
                  <a:txBody>
                    <a:bodyPr/>
                    <a:lstStyle/>
                    <a:p>
                      <a:pPr marL="180000" lvl="0" indent="-180000">
                        <a:lnSpc>
                          <a:spcPct val="100000"/>
                        </a:lnSpc>
                        <a:spcBef>
                          <a:spcPts val="600"/>
                        </a:spcBef>
                        <a:spcAft>
                          <a:spcPts val="0"/>
                        </a:spcAft>
                        <a:buFont typeface="+mj-lt"/>
                        <a:buAutoNum type="romanLcPeriod"/>
                      </a:pPr>
                      <a:r>
                        <a:rPr lang="fr-CA" sz="1200" dirty="0">
                          <a:latin typeface="Calibri"/>
                          <a:ea typeface="Calibri"/>
                          <a:cs typeface="Calibri"/>
                        </a:rPr>
                        <a:t>Lecture en plénière de la section 6.</a:t>
                      </a:r>
                      <a:endParaRPr lang="fr-FR" sz="1100" dirty="0">
                        <a:latin typeface="Calibri"/>
                        <a:ea typeface="Calibri"/>
                        <a:cs typeface="Times New Roman"/>
                      </a:endParaRPr>
                    </a:p>
                  </a:txBody>
                  <a:tcPr marL="68580" marR="68580" marT="0" marB="0" anchor="ctr"/>
                </a:tc>
                <a:extLst>
                  <a:ext uri="{0D108BD9-81ED-4DB2-BD59-A6C34878D82A}">
                    <a16:rowId xmlns="" xmlns:a16="http://schemas.microsoft.com/office/drawing/2014/main" val="10006"/>
                  </a:ext>
                </a:extLst>
              </a:tr>
              <a:tr h="170014">
                <a:tc>
                  <a:txBody>
                    <a:bodyPr/>
                    <a:lstStyle/>
                    <a:p>
                      <a:pPr algn="ctr">
                        <a:lnSpc>
                          <a:spcPct val="100000"/>
                        </a:lnSpc>
                        <a:spcBef>
                          <a:spcPts val="600"/>
                        </a:spcBef>
                      </a:pPr>
                      <a:r>
                        <a:rPr lang="fr-CA" sz="1200" dirty="0"/>
                        <a:t>Lecture</a:t>
                      </a:r>
                      <a:endParaRPr lang="fr-FR" sz="1200" dirty="0">
                        <a:latin typeface="+mn-lt"/>
                        <a:cs typeface="Times" pitchFamily="18" charset="0"/>
                      </a:endParaRPr>
                    </a:p>
                  </a:txBody>
                  <a:tcPr anchor="ctr"/>
                </a:tc>
                <a:tc>
                  <a:txBody>
                    <a:bodyPr/>
                    <a:lstStyle/>
                    <a:p>
                      <a:pPr algn="ctr">
                        <a:lnSpc>
                          <a:spcPct val="115000"/>
                        </a:lnSpc>
                        <a:spcAft>
                          <a:spcPts val="0"/>
                        </a:spcAft>
                      </a:pPr>
                      <a:endParaRPr lang="fr-FR" sz="1100" dirty="0">
                        <a:latin typeface="Calibri"/>
                        <a:ea typeface="Calibri"/>
                        <a:cs typeface="Times New Roman"/>
                      </a:endParaRPr>
                    </a:p>
                  </a:txBody>
                  <a:tcPr marL="68580" marR="68580" marT="0" marB="0" anchor="ctr"/>
                </a:tc>
                <a:tc>
                  <a:txBody>
                    <a:bodyPr/>
                    <a:lstStyle/>
                    <a:p>
                      <a:pPr marL="180000" lvl="0" indent="-180000">
                        <a:lnSpc>
                          <a:spcPct val="100000"/>
                        </a:lnSpc>
                        <a:spcBef>
                          <a:spcPts val="600"/>
                        </a:spcBef>
                        <a:spcAft>
                          <a:spcPts val="0"/>
                        </a:spcAft>
                        <a:buFont typeface="Arial" pitchFamily="34" charset="0"/>
                        <a:buChar char="•"/>
                      </a:pPr>
                      <a:r>
                        <a:rPr lang="fr-CA" sz="1200" dirty="0">
                          <a:latin typeface="Calibri"/>
                          <a:ea typeface="Calibri"/>
                          <a:cs typeface="Times New Roman"/>
                        </a:rPr>
                        <a:t>« Bon travail ! »</a:t>
                      </a:r>
                      <a:endParaRPr lang="fr-FR" sz="1200" dirty="0">
                        <a:latin typeface="Calibri"/>
                        <a:ea typeface="Calibri"/>
                        <a:cs typeface="Times New Roman"/>
                      </a:endParaRPr>
                    </a:p>
                  </a:txBody>
                  <a:tcPr marL="68580" marR="68580" marT="0" marB="0" anchor="ctr"/>
                </a:tc>
                <a:extLst>
                  <a:ext uri="{0D108BD9-81ED-4DB2-BD59-A6C34878D82A}">
                    <a16:rowId xmlns="" xmlns:a16="http://schemas.microsoft.com/office/drawing/2014/main" val="10007"/>
                  </a:ext>
                </a:extLst>
              </a:tr>
              <a:tr h="253053">
                <a:tc>
                  <a:txBody>
                    <a:bodyPr/>
                    <a:lstStyle/>
                    <a:p>
                      <a:pPr algn="ctr">
                        <a:lnSpc>
                          <a:spcPct val="100000"/>
                        </a:lnSpc>
                        <a:spcBef>
                          <a:spcPts val="600"/>
                        </a:spcBef>
                        <a:spcAft>
                          <a:spcPts val="0"/>
                        </a:spcAft>
                      </a:pPr>
                      <a:r>
                        <a:rPr lang="fr-CA" sz="1200" dirty="0"/>
                        <a:t>Pause</a:t>
                      </a:r>
                      <a:endParaRPr lang="fr-FR" sz="1200" dirty="0">
                        <a:latin typeface="+mn-lt"/>
                        <a:ea typeface="Calibri"/>
                        <a:cs typeface="Times" pitchFamily="18" charset="0"/>
                      </a:endParaRPr>
                    </a:p>
                  </a:txBody>
                  <a:tcPr marL="53578" marR="53578" marT="0" marB="0" anchor="ctr"/>
                </a:tc>
                <a:tc>
                  <a:txBody>
                    <a:bodyPr/>
                    <a:lstStyle/>
                    <a:p>
                      <a:pPr algn="ctr">
                        <a:lnSpc>
                          <a:spcPct val="115000"/>
                        </a:lnSpc>
                        <a:spcAft>
                          <a:spcPts val="0"/>
                        </a:spcAft>
                      </a:pPr>
                      <a:r>
                        <a:rPr lang="fr-CA" sz="1200" i="1" dirty="0">
                          <a:latin typeface="Calibri"/>
                          <a:ea typeface="Calibri"/>
                          <a:cs typeface="Calibri"/>
                        </a:rPr>
                        <a:t>Échange des fiches et réalisation de la section 6</a:t>
                      </a:r>
                      <a:endParaRPr lang="fr-FR" sz="1100" i="1" dirty="0">
                        <a:latin typeface="Calibri"/>
                        <a:ea typeface="Calibri"/>
                        <a:cs typeface="Times New Roman"/>
                      </a:endParaRPr>
                    </a:p>
                  </a:txBody>
                  <a:tcPr marL="68580" marR="68580" marT="0" marB="0"/>
                </a:tc>
                <a:tc>
                  <a:txBody>
                    <a:bodyPr/>
                    <a:lstStyle/>
                    <a:p>
                      <a:pPr marL="180000" indent="-180000">
                        <a:lnSpc>
                          <a:spcPct val="100000"/>
                        </a:lnSpc>
                        <a:spcBef>
                          <a:spcPts val="600"/>
                        </a:spcBef>
                        <a:spcAft>
                          <a:spcPts val="0"/>
                        </a:spcAft>
                      </a:pPr>
                      <a:endParaRPr lang="fr-CA" sz="1200" dirty="0">
                        <a:latin typeface="Calibri"/>
                        <a:ea typeface="Calibri"/>
                        <a:cs typeface="Calibri"/>
                      </a:endParaRPr>
                    </a:p>
                  </a:txBody>
                  <a:tcPr marL="68580" marR="68580" marT="0" marB="0"/>
                </a:tc>
                <a:extLst>
                  <a:ext uri="{0D108BD9-81ED-4DB2-BD59-A6C34878D82A}">
                    <a16:rowId xmlns="" xmlns:a16="http://schemas.microsoft.com/office/drawing/2014/main" val="10001"/>
                  </a:ext>
                </a:extLst>
              </a:tr>
              <a:tr h="170014">
                <a:tc>
                  <a:txBody>
                    <a:bodyPr/>
                    <a:lstStyle/>
                    <a:p>
                      <a:pPr algn="ctr">
                        <a:lnSpc>
                          <a:spcPct val="100000"/>
                        </a:lnSpc>
                        <a:spcBef>
                          <a:spcPts val="600"/>
                        </a:spcBef>
                      </a:pPr>
                      <a:r>
                        <a:rPr lang="fr-CA" sz="1200" dirty="0"/>
                        <a:t>Lecture</a:t>
                      </a:r>
                      <a:endParaRPr lang="fr-FR" sz="1200" dirty="0">
                        <a:latin typeface="+mn-lt"/>
                        <a:cs typeface="Times" pitchFamily="18" charset="0"/>
                      </a:endParaRPr>
                    </a:p>
                  </a:txBody>
                  <a:tcPr anchor="ctr"/>
                </a:tc>
                <a:tc>
                  <a:txBody>
                    <a:bodyPr/>
                    <a:lstStyle/>
                    <a:p>
                      <a:pPr>
                        <a:lnSpc>
                          <a:spcPct val="115000"/>
                        </a:lnSpc>
                        <a:spcAft>
                          <a:spcPts val="0"/>
                        </a:spcAft>
                      </a:pPr>
                      <a:endParaRPr lang="fr-CA" sz="1200" dirty="0">
                        <a:latin typeface="Calibri"/>
                        <a:ea typeface="Calibri"/>
                        <a:cs typeface="Calibri"/>
                      </a:endParaRPr>
                    </a:p>
                  </a:txBody>
                  <a:tcPr marL="68580" marR="68580" marT="0" marB="0"/>
                </a:tc>
                <a:tc>
                  <a:txBody>
                    <a:bodyPr/>
                    <a:lstStyle/>
                    <a:p>
                      <a:pPr marL="180000" lvl="0" indent="-180000">
                        <a:lnSpc>
                          <a:spcPct val="100000"/>
                        </a:lnSpc>
                        <a:spcBef>
                          <a:spcPts val="600"/>
                        </a:spcBef>
                        <a:spcAft>
                          <a:spcPts val="0"/>
                        </a:spcAft>
                        <a:buFont typeface="Symbol"/>
                        <a:buChar char=""/>
                      </a:pPr>
                      <a:r>
                        <a:rPr lang="fr-FR" sz="1200" dirty="0">
                          <a:latin typeface="Calibri"/>
                          <a:ea typeface="Calibri"/>
                          <a:cs typeface="Calibri"/>
                        </a:rPr>
                        <a:t>Invitation au retour</a:t>
                      </a:r>
                      <a:endParaRPr lang="fr-FR" sz="1100" dirty="0">
                        <a:latin typeface="Calibri"/>
                        <a:ea typeface="Calibri"/>
                        <a:cs typeface="Times New Roman"/>
                      </a:endParaRPr>
                    </a:p>
                  </a:txBody>
                  <a:tcPr marL="68580" marR="68580" marT="0" marB="0"/>
                </a:tc>
                <a:extLst>
                  <a:ext uri="{0D108BD9-81ED-4DB2-BD59-A6C34878D82A}">
                    <a16:rowId xmlns="" xmlns:a16="http://schemas.microsoft.com/office/drawing/2014/main" val="10002"/>
                  </a:ext>
                </a:extLst>
              </a:tr>
              <a:tr h="383396">
                <a:tc>
                  <a:txBody>
                    <a:bodyPr/>
                    <a:lstStyle/>
                    <a:p>
                      <a:pPr algn="ctr">
                        <a:lnSpc>
                          <a:spcPct val="100000"/>
                        </a:lnSpc>
                        <a:spcBef>
                          <a:spcPts val="600"/>
                        </a:spcBef>
                        <a:spcAft>
                          <a:spcPts val="0"/>
                        </a:spcAft>
                      </a:pPr>
                      <a:r>
                        <a:rPr lang="fr-CA" sz="1200" dirty="0"/>
                        <a:t>Pause</a:t>
                      </a:r>
                      <a:endParaRPr lang="fr-FR" sz="1200" dirty="0">
                        <a:latin typeface="+mn-lt"/>
                        <a:ea typeface="Calibri"/>
                        <a:cs typeface="Times" pitchFamily="18" charset="0"/>
                      </a:endParaRPr>
                    </a:p>
                  </a:txBody>
                  <a:tcPr marL="53578" marR="53578" marT="0" marB="0" anchor="ctr"/>
                </a:tc>
                <a:tc>
                  <a:txBody>
                    <a:bodyPr/>
                    <a:lstStyle/>
                    <a:p>
                      <a:pPr algn="ctr">
                        <a:lnSpc>
                          <a:spcPct val="115000"/>
                        </a:lnSpc>
                        <a:spcAft>
                          <a:spcPts val="0"/>
                        </a:spcAft>
                      </a:pPr>
                      <a:r>
                        <a:rPr lang="fr-CA" sz="1200" i="1" dirty="0">
                          <a:latin typeface="Calibri"/>
                          <a:ea typeface="Calibri"/>
                          <a:cs typeface="Calibri"/>
                        </a:rPr>
                        <a:t>Retour sur les suggestions de modifications aux protocoles.</a:t>
                      </a:r>
                      <a:endParaRPr lang="fr-FR" sz="1100" i="1" dirty="0">
                        <a:latin typeface="Calibri"/>
                        <a:ea typeface="Calibri"/>
                        <a:cs typeface="Times New Roman"/>
                      </a:endParaRPr>
                    </a:p>
                  </a:txBody>
                  <a:tcPr marL="68580" marR="68580" marT="0" marB="0"/>
                </a:tc>
                <a:tc>
                  <a:txBody>
                    <a:bodyPr/>
                    <a:lstStyle/>
                    <a:p>
                      <a:pPr marL="180000" indent="-180000">
                        <a:lnSpc>
                          <a:spcPct val="100000"/>
                        </a:lnSpc>
                        <a:spcBef>
                          <a:spcPts val="600"/>
                        </a:spcBef>
                        <a:spcAft>
                          <a:spcPts val="0"/>
                        </a:spcAft>
                        <a:buFont typeface="+mj-lt"/>
                        <a:buAutoNum type="romanLcPeriod"/>
                      </a:pPr>
                      <a:r>
                        <a:rPr lang="fr-CA" sz="1200" dirty="0">
                          <a:latin typeface="Calibri"/>
                          <a:ea typeface="Calibri"/>
                          <a:cs typeface="Calibri"/>
                        </a:rPr>
                        <a:t>L’</a:t>
                      </a:r>
                      <a:r>
                        <a:rPr lang="fr-CA" sz="1200" dirty="0" err="1">
                          <a:latin typeface="Calibri"/>
                          <a:ea typeface="Calibri"/>
                          <a:cs typeface="Calibri"/>
                        </a:rPr>
                        <a:t>enseignant.e</a:t>
                      </a:r>
                      <a:r>
                        <a:rPr lang="fr-CA" sz="1200" dirty="0">
                          <a:latin typeface="Calibri"/>
                          <a:ea typeface="Calibri"/>
                          <a:cs typeface="Calibri"/>
                        </a:rPr>
                        <a:t>  mène </a:t>
                      </a:r>
                      <a:r>
                        <a:rPr lang="fr-FR" sz="1200" i="0" kern="50" dirty="0">
                          <a:solidFill>
                            <a:srgbClr val="00000A"/>
                          </a:solidFill>
                          <a:latin typeface="Calibri" pitchFamily="34" charset="0"/>
                          <a:ea typeface="Calibri"/>
                          <a:cs typeface="Calibri" pitchFamily="34" charset="0"/>
                        </a:rPr>
                        <a:t>le</a:t>
                      </a:r>
                      <a:r>
                        <a:rPr lang="fr-FR" sz="1200" i="0" kern="50" baseline="0" dirty="0">
                          <a:solidFill>
                            <a:srgbClr val="00000A"/>
                          </a:solidFill>
                          <a:latin typeface="Calibri" pitchFamily="34" charset="0"/>
                          <a:ea typeface="Calibri"/>
                          <a:cs typeface="Calibri" pitchFamily="34" charset="0"/>
                        </a:rPr>
                        <a:t> r</a:t>
                      </a:r>
                      <a:r>
                        <a:rPr lang="fr-FR" sz="1200" i="0" kern="50" dirty="0">
                          <a:solidFill>
                            <a:srgbClr val="00000A"/>
                          </a:solidFill>
                          <a:latin typeface="Calibri" pitchFamily="34" charset="0"/>
                          <a:ea typeface="Calibri"/>
                          <a:cs typeface="Calibri" pitchFamily="34" charset="0"/>
                        </a:rPr>
                        <a:t>etour en plénière</a:t>
                      </a:r>
                      <a:r>
                        <a:rPr lang="fr-FR" sz="1200" i="0" kern="50" baseline="0" dirty="0">
                          <a:solidFill>
                            <a:srgbClr val="00000A"/>
                          </a:solidFill>
                          <a:latin typeface="Calibri" pitchFamily="34" charset="0"/>
                          <a:ea typeface="Calibri"/>
                          <a:cs typeface="Calibri" pitchFamily="34" charset="0"/>
                        </a:rPr>
                        <a:t> , au sujet d</a:t>
                      </a:r>
                      <a:r>
                        <a:rPr lang="fr-FR" sz="1200" i="0" kern="50" dirty="0">
                          <a:solidFill>
                            <a:srgbClr val="00000A"/>
                          </a:solidFill>
                          <a:latin typeface="Calibri" pitchFamily="34" charset="0"/>
                          <a:ea typeface="Calibri"/>
                          <a:cs typeface="Calibri" pitchFamily="34" charset="0"/>
                        </a:rPr>
                        <a:t>es problèmes soulevés par les pairs.</a:t>
                      </a:r>
                      <a:endParaRPr lang="fr-CA" sz="1200" dirty="0">
                        <a:latin typeface="Calibri"/>
                        <a:ea typeface="Calibri"/>
                        <a:cs typeface="Calibri"/>
                      </a:endParaRPr>
                    </a:p>
                  </a:txBody>
                  <a:tcPr marL="68580" marR="68580" marT="0" marB="0"/>
                </a:tc>
                <a:extLst>
                  <a:ext uri="{0D108BD9-81ED-4DB2-BD59-A6C34878D82A}">
                    <a16:rowId xmlns="" xmlns:a16="http://schemas.microsoft.com/office/drawing/2014/main" val="10003"/>
                  </a:ext>
                </a:extLst>
              </a:tr>
              <a:tr h="170014">
                <a:tc>
                  <a:txBody>
                    <a:bodyPr/>
                    <a:lstStyle/>
                    <a:p>
                      <a:pPr algn="ctr">
                        <a:lnSpc>
                          <a:spcPct val="100000"/>
                        </a:lnSpc>
                        <a:spcBef>
                          <a:spcPts val="600"/>
                        </a:spcBef>
                      </a:pPr>
                      <a:r>
                        <a:rPr lang="fr-CA" sz="1200" dirty="0"/>
                        <a:t>Lecture</a:t>
                      </a:r>
                      <a:endParaRPr lang="fr-FR" sz="1200" dirty="0">
                        <a:latin typeface="+mn-lt"/>
                        <a:cs typeface="Times" pitchFamily="18" charset="0"/>
                      </a:endParaRPr>
                    </a:p>
                  </a:txBody>
                  <a:tcPr anchor="ctr"/>
                </a:tc>
                <a:tc>
                  <a:txBody>
                    <a:bodyPr/>
                    <a:lstStyle/>
                    <a:p>
                      <a:pPr>
                        <a:lnSpc>
                          <a:spcPct val="115000"/>
                        </a:lnSpc>
                        <a:spcAft>
                          <a:spcPts val="0"/>
                        </a:spcAft>
                      </a:pPr>
                      <a:endParaRPr lang="fr-CA" sz="1200">
                        <a:latin typeface="Calibri"/>
                        <a:ea typeface="Calibri"/>
                        <a:cs typeface="Calibri"/>
                      </a:endParaRPr>
                    </a:p>
                  </a:txBody>
                  <a:tcPr marL="68580" marR="68580" marT="0" marB="0"/>
                </a:tc>
                <a:tc>
                  <a:txBody>
                    <a:bodyPr/>
                    <a:lstStyle/>
                    <a:p>
                      <a:pPr marL="180000" lvl="0" indent="-180000">
                        <a:lnSpc>
                          <a:spcPct val="100000"/>
                        </a:lnSpc>
                        <a:spcBef>
                          <a:spcPts val="600"/>
                        </a:spcBef>
                        <a:spcAft>
                          <a:spcPts val="0"/>
                        </a:spcAft>
                        <a:buFont typeface="Symbol"/>
                        <a:buChar char=""/>
                      </a:pPr>
                      <a:r>
                        <a:rPr lang="fr-CA" sz="1200" dirty="0">
                          <a:latin typeface="Calibri"/>
                          <a:ea typeface="Calibri"/>
                          <a:cs typeface="Calibri"/>
                        </a:rPr>
                        <a:t>Introduction à la fiche d’activité D.</a:t>
                      </a:r>
                      <a:endParaRPr lang="fr-FR" sz="1100" dirty="0">
                        <a:latin typeface="Calibri"/>
                        <a:ea typeface="Calibri"/>
                        <a:cs typeface="Times New Roman"/>
                      </a:endParaRPr>
                    </a:p>
                  </a:txBody>
                  <a:tcPr marL="68580" marR="68580" marT="0" marB="0"/>
                </a:tc>
                <a:extLst>
                  <a:ext uri="{0D108BD9-81ED-4DB2-BD59-A6C34878D82A}">
                    <a16:rowId xmlns="" xmlns:a16="http://schemas.microsoft.com/office/drawing/2014/main" val="10008"/>
                  </a:ext>
                </a:extLst>
              </a:tr>
              <a:tr h="340027">
                <a:tc>
                  <a:txBody>
                    <a:bodyPr/>
                    <a:lstStyle/>
                    <a:p>
                      <a:pPr algn="ctr">
                        <a:lnSpc>
                          <a:spcPct val="100000"/>
                        </a:lnSpc>
                        <a:spcBef>
                          <a:spcPts val="600"/>
                        </a:spcBef>
                        <a:spcAft>
                          <a:spcPts val="0"/>
                        </a:spcAft>
                      </a:pPr>
                      <a:r>
                        <a:rPr lang="fr-CA" sz="1200" dirty="0"/>
                        <a:t>Pause</a:t>
                      </a:r>
                      <a:endParaRPr lang="fr-FR" sz="1200" dirty="0">
                        <a:latin typeface="+mn-lt"/>
                        <a:ea typeface="Calibri"/>
                        <a:cs typeface="Times" pitchFamily="18" charset="0"/>
                      </a:endParaRPr>
                    </a:p>
                  </a:txBody>
                  <a:tcPr marL="53578" marR="53578" marT="0" marB="0" anchor="ctr"/>
                </a:tc>
                <a:tc>
                  <a:txBody>
                    <a:bodyPr/>
                    <a:lstStyle/>
                    <a:p>
                      <a:pPr algn="ctr">
                        <a:lnSpc>
                          <a:spcPct val="115000"/>
                        </a:lnSpc>
                        <a:spcAft>
                          <a:spcPts val="0"/>
                        </a:spcAft>
                      </a:pPr>
                      <a:r>
                        <a:rPr lang="fr-CA" sz="1200" dirty="0">
                          <a:latin typeface="Calibri"/>
                          <a:ea typeface="Calibri"/>
                          <a:cs typeface="Calibri"/>
                        </a:rPr>
                        <a:t>(Première page de la fiche d’activité D)</a:t>
                      </a:r>
                      <a:endParaRPr lang="fr-FR" sz="1100" dirty="0">
                        <a:latin typeface="Calibri"/>
                        <a:ea typeface="Calibri"/>
                        <a:cs typeface="Times New Roman"/>
                      </a:endParaRPr>
                    </a:p>
                  </a:txBody>
                  <a:tcPr marL="68580" marR="68580" marT="0" marB="0" anchor="ctr"/>
                </a:tc>
                <a:tc>
                  <a:txBody>
                    <a:bodyPr/>
                    <a:lstStyle/>
                    <a:p>
                      <a:pPr marL="180000" indent="-180000">
                        <a:lnSpc>
                          <a:spcPct val="100000"/>
                        </a:lnSpc>
                        <a:spcBef>
                          <a:spcPts val="600"/>
                        </a:spcBef>
                        <a:spcAft>
                          <a:spcPts val="0"/>
                        </a:spcAft>
                        <a:buFont typeface="+mj-lt"/>
                        <a:buAutoNum type="romanLcPeriod"/>
                      </a:pPr>
                      <a:r>
                        <a:rPr lang="fr-CA" sz="1200" dirty="0">
                          <a:latin typeface="+mn-lt"/>
                          <a:ea typeface="Calibri"/>
                          <a:cs typeface="Calibri"/>
                        </a:rPr>
                        <a:t>Deux pauses successives</a:t>
                      </a:r>
                      <a:r>
                        <a:rPr lang="fr-CA" sz="1200" baseline="0" dirty="0">
                          <a:latin typeface="+mn-lt"/>
                          <a:ea typeface="Calibri"/>
                          <a:cs typeface="Calibri"/>
                        </a:rPr>
                        <a:t> </a:t>
                      </a:r>
                      <a:r>
                        <a:rPr lang="fr-CA" sz="1200" dirty="0">
                          <a:latin typeface="+mn-lt"/>
                          <a:ea typeface="Calibri"/>
                          <a:cs typeface="Calibri"/>
                        </a:rPr>
                        <a:t>permettent de </a:t>
                      </a:r>
                      <a:r>
                        <a:rPr lang="fr-CA" sz="1200" baseline="0" dirty="0">
                          <a:latin typeface="+mn-lt"/>
                          <a:ea typeface="Calibri"/>
                          <a:cs typeface="Calibri"/>
                        </a:rPr>
                        <a:t> voir </a:t>
                      </a:r>
                      <a:r>
                        <a:rPr lang="fr-CA" sz="1200" dirty="0">
                          <a:latin typeface="+mn-lt"/>
                          <a:ea typeface="Calibri"/>
                          <a:cs typeface="Calibri"/>
                        </a:rPr>
                        <a:t>en plénière la fiche d’activité D.</a:t>
                      </a:r>
                      <a:endParaRPr lang="fr-CA" sz="1200" dirty="0">
                        <a:latin typeface="Calibri"/>
                        <a:ea typeface="Calibri"/>
                        <a:cs typeface="Calibri"/>
                      </a:endParaRPr>
                    </a:p>
                  </a:txBody>
                  <a:tcPr marL="68580" marR="68580" marT="0" marB="0"/>
                </a:tc>
                <a:extLst>
                  <a:ext uri="{0D108BD9-81ED-4DB2-BD59-A6C34878D82A}">
                    <a16:rowId xmlns="" xmlns:a16="http://schemas.microsoft.com/office/drawing/2014/main" val="10009"/>
                  </a:ext>
                </a:extLst>
              </a:tr>
              <a:tr h="253053">
                <a:tc>
                  <a:txBody>
                    <a:bodyPr/>
                    <a:lstStyle/>
                    <a:p>
                      <a:pPr algn="ctr">
                        <a:lnSpc>
                          <a:spcPct val="100000"/>
                        </a:lnSpc>
                        <a:spcBef>
                          <a:spcPts val="600"/>
                        </a:spcBef>
                      </a:pPr>
                      <a:r>
                        <a:rPr lang="fr-CA" sz="1200" dirty="0"/>
                        <a:t>Pause</a:t>
                      </a:r>
                      <a:endParaRPr lang="fr-FR" sz="1200" dirty="0">
                        <a:latin typeface="+mn-lt"/>
                        <a:cs typeface="Times" pitchFamily="18" charset="0"/>
                      </a:endParaRPr>
                    </a:p>
                  </a:txBody>
                  <a:tcPr anchor="ctr"/>
                </a:tc>
                <a:tc>
                  <a:txBody>
                    <a:bodyPr/>
                    <a:lstStyle/>
                    <a:p>
                      <a:pPr algn="ctr">
                        <a:lnSpc>
                          <a:spcPct val="115000"/>
                        </a:lnSpc>
                        <a:spcAft>
                          <a:spcPts val="0"/>
                        </a:spcAft>
                      </a:pPr>
                      <a:r>
                        <a:rPr lang="fr-CA" sz="1200" dirty="0">
                          <a:latin typeface="Calibri"/>
                          <a:ea typeface="Calibri"/>
                          <a:cs typeface="Calibri"/>
                        </a:rPr>
                        <a:t>(Deuxième page de la fiche d’activité D)</a:t>
                      </a:r>
                      <a:endParaRPr lang="fr-FR" sz="1100" dirty="0">
                        <a:latin typeface="Calibri"/>
                        <a:ea typeface="Calibri"/>
                        <a:cs typeface="Times New Roman"/>
                      </a:endParaRPr>
                    </a:p>
                  </a:txBody>
                  <a:tcPr marL="68580" marR="68580" marT="0" marB="0" anchor="ctr"/>
                </a:tc>
                <a:tc>
                  <a:txBody>
                    <a:bodyPr/>
                    <a:lstStyle/>
                    <a:p>
                      <a:pPr marL="180000" indent="-180000">
                        <a:lnSpc>
                          <a:spcPct val="100000"/>
                        </a:lnSpc>
                        <a:spcBef>
                          <a:spcPts val="600"/>
                        </a:spcBef>
                        <a:spcAft>
                          <a:spcPts val="0"/>
                        </a:spcAft>
                      </a:pPr>
                      <a:endParaRPr lang="fr-CA" sz="1200" dirty="0">
                        <a:latin typeface="Calibri"/>
                        <a:ea typeface="Calibri"/>
                        <a:cs typeface="Calibri"/>
                      </a:endParaRPr>
                    </a:p>
                  </a:txBody>
                  <a:tcPr marL="68580" marR="68580" marT="0" marB="0"/>
                </a:tc>
                <a:extLst>
                  <a:ext uri="{0D108BD9-81ED-4DB2-BD59-A6C34878D82A}">
                    <a16:rowId xmlns="" xmlns:a16="http://schemas.microsoft.com/office/drawing/2014/main" val="10010"/>
                  </a:ext>
                </a:extLst>
              </a:tr>
              <a:tr h="340027">
                <a:tc>
                  <a:txBody>
                    <a:bodyPr/>
                    <a:lstStyle/>
                    <a:p>
                      <a:pPr algn="ctr">
                        <a:lnSpc>
                          <a:spcPct val="100000"/>
                        </a:lnSpc>
                        <a:spcBef>
                          <a:spcPts val="600"/>
                        </a:spcBef>
                        <a:spcAft>
                          <a:spcPts val="0"/>
                        </a:spcAft>
                      </a:pPr>
                      <a:r>
                        <a:rPr lang="fr-CA" sz="1200" dirty="0">
                          <a:latin typeface="+mn-lt"/>
                          <a:ea typeface="Calibri"/>
                          <a:cs typeface="Times" pitchFamily="18" charset="0"/>
                        </a:rPr>
                        <a:t>Lecture</a:t>
                      </a:r>
                      <a:endParaRPr lang="fr-FR" sz="1200" dirty="0">
                        <a:latin typeface="+mn-lt"/>
                        <a:ea typeface="Calibri"/>
                        <a:cs typeface="Times" pitchFamily="18" charset="0"/>
                      </a:endParaRPr>
                    </a:p>
                  </a:txBody>
                  <a:tcPr marL="53578" marR="53578" marT="0" marB="0" anchor="ctr"/>
                </a:tc>
                <a:tc>
                  <a:txBody>
                    <a:bodyPr/>
                    <a:lstStyle/>
                    <a:p>
                      <a:pPr>
                        <a:lnSpc>
                          <a:spcPct val="115000"/>
                        </a:lnSpc>
                        <a:spcAft>
                          <a:spcPts val="0"/>
                        </a:spcAft>
                      </a:pPr>
                      <a:endParaRPr lang="fr-CA" sz="1200">
                        <a:latin typeface="Calibri"/>
                        <a:ea typeface="Calibri"/>
                        <a:cs typeface="Calibri"/>
                      </a:endParaRPr>
                    </a:p>
                  </a:txBody>
                  <a:tcPr marL="68580" marR="68580" marT="0" marB="0"/>
                </a:tc>
                <a:tc>
                  <a:txBody>
                    <a:bodyPr/>
                    <a:lstStyle/>
                    <a:p>
                      <a:pPr marL="180000" lvl="0" indent="-180000">
                        <a:lnSpc>
                          <a:spcPct val="100000"/>
                        </a:lnSpc>
                        <a:spcBef>
                          <a:spcPts val="600"/>
                        </a:spcBef>
                        <a:spcAft>
                          <a:spcPts val="0"/>
                        </a:spcAft>
                        <a:buFont typeface="Symbol"/>
                        <a:buChar char=""/>
                      </a:pPr>
                      <a:r>
                        <a:rPr lang="fr-CA" sz="1200" dirty="0">
                          <a:latin typeface="Calibri"/>
                          <a:ea typeface="Calibri"/>
                          <a:cs typeface="Calibri"/>
                        </a:rPr>
                        <a:t>Derniers commentaires, notamment</a:t>
                      </a:r>
                      <a:r>
                        <a:rPr lang="fr-CA" sz="1200" baseline="0" dirty="0">
                          <a:latin typeface="Calibri"/>
                          <a:ea typeface="Calibri"/>
                          <a:cs typeface="Calibri"/>
                        </a:rPr>
                        <a:t> au sujet du moment opportun d’émettre l’hypothèse.</a:t>
                      </a:r>
                      <a:endParaRPr lang="fr-FR" sz="1100" dirty="0">
                        <a:latin typeface="Calibri"/>
                        <a:ea typeface="Calibri"/>
                        <a:cs typeface="Times New Roman"/>
                      </a:endParaRPr>
                    </a:p>
                  </a:txBody>
                  <a:tcPr marL="68580" marR="68580" marT="0" marB="0"/>
                </a:tc>
                <a:extLst>
                  <a:ext uri="{0D108BD9-81ED-4DB2-BD59-A6C34878D82A}">
                    <a16:rowId xmlns="" xmlns:a16="http://schemas.microsoft.com/office/drawing/2014/main" val="10011"/>
                  </a:ext>
                </a:extLst>
              </a:tr>
              <a:tr h="500595">
                <a:tc>
                  <a:txBody>
                    <a:bodyPr/>
                    <a:lstStyle/>
                    <a:p>
                      <a:pPr algn="ctr">
                        <a:lnSpc>
                          <a:spcPct val="100000"/>
                        </a:lnSpc>
                        <a:spcBef>
                          <a:spcPts val="600"/>
                        </a:spcBef>
                        <a:spcAft>
                          <a:spcPts val="0"/>
                        </a:spcAft>
                      </a:pPr>
                      <a:r>
                        <a:rPr lang="fr-CA" sz="1200" b="1" dirty="0">
                          <a:latin typeface="+mn-lt"/>
                          <a:ea typeface="+mn-ea"/>
                          <a:cs typeface="+mn-cs"/>
                        </a:rPr>
                        <a:t>Fin</a:t>
                      </a:r>
                      <a:endParaRPr lang="fr-FR" sz="1200" b="1" dirty="0">
                        <a:latin typeface="+mn-lt"/>
                        <a:ea typeface="Calibri"/>
                        <a:cs typeface="Times" pitchFamily="18" charset="0"/>
                      </a:endParaRPr>
                    </a:p>
                  </a:txBody>
                  <a:tcPr marL="53578" marR="53578" marT="0" marB="0" anchor="ctr"/>
                </a:tc>
                <a:tc>
                  <a:txBody>
                    <a:bodyPr/>
                    <a:lstStyle/>
                    <a:p>
                      <a:pPr>
                        <a:lnSpc>
                          <a:spcPct val="115000"/>
                        </a:lnSpc>
                        <a:spcAft>
                          <a:spcPts val="0"/>
                        </a:spcAft>
                      </a:pPr>
                      <a:endParaRPr lang="fr-CA" sz="1200" dirty="0">
                        <a:latin typeface="Calibri"/>
                        <a:ea typeface="Calibri"/>
                        <a:cs typeface="Calibri"/>
                      </a:endParaRPr>
                    </a:p>
                  </a:txBody>
                  <a:tcPr marL="68580" marR="68580" marT="0" marB="0"/>
                </a:tc>
                <a:tc>
                  <a:txBody>
                    <a:bodyPr/>
                    <a:lstStyle/>
                    <a:p>
                      <a:pPr marL="180000" lvl="0" indent="-180000">
                        <a:lnSpc>
                          <a:spcPct val="100000"/>
                        </a:lnSpc>
                        <a:spcBef>
                          <a:spcPts val="600"/>
                        </a:spcBef>
                        <a:spcAft>
                          <a:spcPts val="0"/>
                        </a:spcAft>
                        <a:buFont typeface="+mj-lt"/>
                        <a:buAutoNum type="romanLcPeriod"/>
                      </a:pPr>
                      <a:r>
                        <a:rPr lang="fr-CA" sz="1200" dirty="0">
                          <a:latin typeface="Calibri"/>
                          <a:ea typeface="Calibri"/>
                          <a:cs typeface="Calibri"/>
                        </a:rPr>
                        <a:t>Distribution des fiches d’activité D</a:t>
                      </a:r>
                      <a:endParaRPr lang="fr-FR" sz="1100" dirty="0">
                        <a:latin typeface="Calibri"/>
                        <a:ea typeface="Calibri"/>
                        <a:cs typeface="Times New Roman"/>
                      </a:endParaRPr>
                    </a:p>
                    <a:p>
                      <a:pPr marL="180000" lvl="0" indent="-180000">
                        <a:lnSpc>
                          <a:spcPct val="100000"/>
                        </a:lnSpc>
                        <a:spcBef>
                          <a:spcPts val="600"/>
                        </a:spcBef>
                        <a:spcAft>
                          <a:spcPts val="0"/>
                        </a:spcAft>
                        <a:buFont typeface="+mj-lt"/>
                        <a:buAutoNum type="romanLcPeriod"/>
                      </a:pPr>
                      <a:r>
                        <a:rPr lang="fr-CA" sz="1200" dirty="0">
                          <a:latin typeface="Calibri"/>
                          <a:ea typeface="Calibri"/>
                          <a:cs typeface="Calibri"/>
                        </a:rPr>
                        <a:t>Les équipes remplissent les étapes 1 à 5 (2 optionnel – voir encadré).</a:t>
                      </a:r>
                      <a:endParaRPr lang="fr-FR" sz="1100" dirty="0">
                        <a:latin typeface="Calibri"/>
                        <a:ea typeface="Calibri"/>
                        <a:cs typeface="Times New Roman"/>
                      </a:endParaRPr>
                    </a:p>
                  </a:txBody>
                  <a:tcPr marL="68580" marR="68580" marT="0" marB="0"/>
                </a:tc>
                <a:extLst>
                  <a:ext uri="{0D108BD9-81ED-4DB2-BD59-A6C34878D82A}">
                    <a16:rowId xmlns="" xmlns:a16="http://schemas.microsoft.com/office/drawing/2014/main" val="10004"/>
                  </a:ext>
                </a:extLst>
              </a:tr>
            </a:tbl>
          </a:graphicData>
        </a:graphic>
      </p:graphicFrame>
      <p:graphicFrame>
        <p:nvGraphicFramePr>
          <p:cNvPr id="12" name="Tableau 11">
            <a:extLst>
              <a:ext uri="{FF2B5EF4-FFF2-40B4-BE49-F238E27FC236}">
                <a16:creationId xmlns="" xmlns:a16="http://schemas.microsoft.com/office/drawing/2014/main" id="{C0E5541F-1460-46EE-A51D-E52A21B188D7}"/>
              </a:ext>
            </a:extLst>
          </p:cNvPr>
          <p:cNvGraphicFramePr>
            <a:graphicFrameLocks noGrp="1"/>
          </p:cNvGraphicFramePr>
          <p:nvPr>
            <p:custDataLst>
              <p:tags r:id="rId3"/>
            </p:custDataLst>
            <p:extLst>
              <p:ext uri="{D42A27DB-BD31-4B8C-83A1-F6EECF244321}">
                <p14:modId xmlns="" xmlns:p14="http://schemas.microsoft.com/office/powerpoint/2010/main" val="4210792253"/>
              </p:ext>
            </p:extLst>
          </p:nvPr>
        </p:nvGraphicFramePr>
        <p:xfrm>
          <a:off x="49439" y="1286450"/>
          <a:ext cx="1656569" cy="5577840"/>
        </p:xfrm>
        <a:graphic>
          <a:graphicData uri="http://schemas.openxmlformats.org/drawingml/2006/table">
            <a:tbl>
              <a:tblPr firstRow="1" bandRow="1">
                <a:tableStyleId>{0505E3EF-67EA-436B-97B2-0124C06EBD24}</a:tableStyleId>
              </a:tblPr>
              <a:tblGrid>
                <a:gridCol w="1656569">
                  <a:extLst>
                    <a:ext uri="{9D8B030D-6E8A-4147-A177-3AD203B41FA5}">
                      <a16:colId xmlns="" xmlns:a16="http://schemas.microsoft.com/office/drawing/2014/main" val="20000"/>
                    </a:ext>
                  </a:extLst>
                </a:gridCol>
              </a:tblGrid>
              <a:tr h="268201">
                <a:tc>
                  <a:txBody>
                    <a:bodyPr/>
                    <a:lstStyle/>
                    <a:p>
                      <a:pPr>
                        <a:lnSpc>
                          <a:spcPct val="100000"/>
                        </a:lnSpc>
                        <a:spcBef>
                          <a:spcPts val="600"/>
                        </a:spcBef>
                      </a:pPr>
                      <a:endParaRPr lang="fr-FR" sz="200" dirty="0"/>
                    </a:p>
                    <a:p>
                      <a:pPr algn="ctr">
                        <a:lnSpc>
                          <a:spcPct val="100000"/>
                        </a:lnSpc>
                        <a:spcBef>
                          <a:spcPts val="600"/>
                        </a:spcBef>
                      </a:pPr>
                      <a:r>
                        <a:rPr lang="fr-FR" sz="1400" dirty="0"/>
                        <a:t>Points critiques</a:t>
                      </a:r>
                      <a:endParaRPr lang="fr-FR" sz="1400" b="0" baseline="0" dirty="0"/>
                    </a:p>
                    <a:p>
                      <a:pPr marL="0" marR="0" indent="0" algn="l" defTabSz="914400" rtl="0" eaLnBrk="1" fontAlgn="auto" latinLnBrk="0" hangingPunct="1">
                        <a:lnSpc>
                          <a:spcPct val="100000"/>
                        </a:lnSpc>
                        <a:spcBef>
                          <a:spcPts val="600"/>
                        </a:spcBef>
                        <a:spcAft>
                          <a:spcPts val="0"/>
                        </a:spcAft>
                        <a:buClrTx/>
                        <a:buSzTx/>
                        <a:buFontTx/>
                        <a:buNone/>
                        <a:tabLst/>
                        <a:defRPr/>
                      </a:pPr>
                      <a:r>
                        <a:rPr lang="fr-CA" sz="1200" b="0" dirty="0">
                          <a:solidFill>
                            <a:prstClr val="black"/>
                          </a:solidFill>
                          <a:latin typeface="Calibri" pitchFamily="34" charset="0"/>
                        </a:rPr>
                        <a:t>La mesure présente</a:t>
                      </a:r>
                      <a:r>
                        <a:rPr lang="fr-CA" sz="1200" b="0" baseline="0" dirty="0">
                          <a:solidFill>
                            <a:prstClr val="black"/>
                          </a:solidFill>
                          <a:latin typeface="Calibri" pitchFamily="34" charset="0"/>
                        </a:rPr>
                        <a:t> deux défis en particulier :</a:t>
                      </a:r>
                    </a:p>
                    <a:p>
                      <a:pPr marL="228600" marR="0" indent="-228600" algn="l" defTabSz="914400" rtl="0" eaLnBrk="1" fontAlgn="auto" latinLnBrk="0" hangingPunct="1">
                        <a:lnSpc>
                          <a:spcPct val="100000"/>
                        </a:lnSpc>
                        <a:spcBef>
                          <a:spcPts val="600"/>
                        </a:spcBef>
                        <a:spcAft>
                          <a:spcPts val="0"/>
                        </a:spcAft>
                        <a:buClrTx/>
                        <a:buSzTx/>
                        <a:buFontTx/>
                        <a:buAutoNum type="arabicParenR"/>
                        <a:tabLst/>
                        <a:defRPr/>
                      </a:pPr>
                      <a:r>
                        <a:rPr lang="fr-CA" sz="1200" b="0" baseline="0" dirty="0">
                          <a:solidFill>
                            <a:prstClr val="black"/>
                          </a:solidFill>
                          <a:latin typeface="Calibri" pitchFamily="34" charset="0"/>
                          <a:cs typeface="Calibri" pitchFamily="34" charset="0"/>
                        </a:rPr>
                        <a:t>Trouver sur le mur (ou le sol) le point précis qui se trouve vis-à-vis du sommet de la tête de l’élève. À défaut d’avoir un niveau, l’utilisation d’un livre rigide est une bonne solution.</a:t>
                      </a:r>
                    </a:p>
                    <a:p>
                      <a:pPr marL="228600" marR="0" indent="-228600" algn="l" defTabSz="914400" rtl="0" eaLnBrk="1" fontAlgn="auto" latinLnBrk="0" hangingPunct="1">
                        <a:lnSpc>
                          <a:spcPct val="100000"/>
                        </a:lnSpc>
                        <a:spcBef>
                          <a:spcPts val="600"/>
                        </a:spcBef>
                        <a:spcAft>
                          <a:spcPts val="0"/>
                        </a:spcAft>
                        <a:buClrTx/>
                        <a:buSzTx/>
                        <a:buFontTx/>
                        <a:buAutoNum type="arabicParenR"/>
                        <a:tabLst/>
                        <a:defRPr/>
                      </a:pPr>
                      <a:r>
                        <a:rPr lang="fr-CA" sz="1200" b="0" baseline="0" dirty="0">
                          <a:solidFill>
                            <a:prstClr val="black"/>
                          </a:solidFill>
                          <a:latin typeface="Calibri" pitchFamily="34" charset="0"/>
                          <a:cs typeface="Calibri" pitchFamily="34" charset="0"/>
                        </a:rPr>
                        <a:t>Marquer  </a:t>
                      </a:r>
                      <a:r>
                        <a:rPr lang="fr-CA" sz="1200" b="0" baseline="0" dirty="0" err="1">
                          <a:solidFill>
                            <a:prstClr val="black"/>
                          </a:solidFill>
                          <a:latin typeface="Calibri" pitchFamily="34" charset="0"/>
                          <a:cs typeface="Calibri" pitchFamily="34" charset="0"/>
                        </a:rPr>
                        <a:t>tempo-rairement</a:t>
                      </a:r>
                      <a:r>
                        <a:rPr lang="fr-CA" sz="1200" b="0" baseline="0" dirty="0">
                          <a:solidFill>
                            <a:prstClr val="black"/>
                          </a:solidFill>
                          <a:latin typeface="Calibri" pitchFamily="34" charset="0"/>
                          <a:cs typeface="Calibri" pitchFamily="34" charset="0"/>
                        </a:rPr>
                        <a:t> l’extrémité de la ficelle de 1 m ainsi que les positions successives de la règle. Il est possible d’utiliser du ruban ou un morceau de papier collé temporairement sur le mur, ou encore pointer l’endroit avec un instrument fin.</a:t>
                      </a:r>
                      <a:endParaRPr lang="fr-FR" sz="1400" b="0" baseline="0" dirty="0">
                        <a:latin typeface="Calibri" pitchFamily="34" charset="0"/>
                        <a:cs typeface="Calibri" pitchFamily="34" charset="0"/>
                      </a:endParaRPr>
                    </a:p>
                  </a:txBody>
                  <a:tcPr anchor="ctr">
                    <a:solidFill>
                      <a:srgbClr val="C0F7F6"/>
                    </a:solidFill>
                  </a:tcPr>
                </a:tc>
                <a:extLst>
                  <a:ext uri="{0D108BD9-81ED-4DB2-BD59-A6C34878D82A}">
                    <a16:rowId xmlns="" xmlns:a16="http://schemas.microsoft.com/office/drawing/2014/main" val="10000"/>
                  </a:ext>
                </a:extLst>
              </a:tr>
            </a:tbl>
          </a:graphicData>
        </a:graphic>
      </p:graphicFrame>
      <p:graphicFrame>
        <p:nvGraphicFramePr>
          <p:cNvPr id="13" name="Tableau 12">
            <a:extLst>
              <a:ext uri="{FF2B5EF4-FFF2-40B4-BE49-F238E27FC236}">
                <a16:creationId xmlns="" xmlns:a16="http://schemas.microsoft.com/office/drawing/2014/main" id="{C0E5541F-1460-46EE-A51D-E52A21B188D7}"/>
              </a:ext>
            </a:extLst>
          </p:cNvPr>
          <p:cNvGraphicFramePr>
            <a:graphicFrameLocks noGrp="1"/>
          </p:cNvGraphicFramePr>
          <p:nvPr>
            <p:custDataLst>
              <p:tags r:id="rId4"/>
            </p:custDataLst>
            <p:extLst>
              <p:ext uri="{D42A27DB-BD31-4B8C-83A1-F6EECF244321}">
                <p14:modId xmlns="" xmlns:p14="http://schemas.microsoft.com/office/powerpoint/2010/main" val="24392188"/>
              </p:ext>
            </p:extLst>
          </p:nvPr>
        </p:nvGraphicFramePr>
        <p:xfrm>
          <a:off x="49439" y="6972300"/>
          <a:ext cx="6755221" cy="1219200"/>
        </p:xfrm>
        <a:graphic>
          <a:graphicData uri="http://schemas.openxmlformats.org/drawingml/2006/table">
            <a:tbl>
              <a:tblPr firstRow="1" bandRow="1">
                <a:tableStyleId>{0505E3EF-67EA-436B-97B2-0124C06EBD24}</a:tableStyleId>
              </a:tblPr>
              <a:tblGrid>
                <a:gridCol w="6755221">
                  <a:extLst>
                    <a:ext uri="{9D8B030D-6E8A-4147-A177-3AD203B41FA5}">
                      <a16:colId xmlns="" xmlns:a16="http://schemas.microsoft.com/office/drawing/2014/main" val="20000"/>
                    </a:ext>
                  </a:extLst>
                </a:gridCol>
              </a:tblGrid>
              <a:tr h="268201">
                <a:tc>
                  <a:txBody>
                    <a:bodyPr/>
                    <a:lstStyle/>
                    <a:p>
                      <a:pPr>
                        <a:lnSpc>
                          <a:spcPct val="100000"/>
                        </a:lnSpc>
                        <a:spcBef>
                          <a:spcPts val="600"/>
                        </a:spcBef>
                      </a:pPr>
                      <a:endParaRPr lang="fr-FR" sz="200" dirty="0"/>
                    </a:p>
                    <a:p>
                      <a:pPr algn="ctr">
                        <a:lnSpc>
                          <a:spcPct val="100000"/>
                        </a:lnSpc>
                        <a:spcBef>
                          <a:spcPts val="600"/>
                        </a:spcBef>
                      </a:pPr>
                      <a:r>
                        <a:rPr lang="fr-FR" sz="1400" dirty="0"/>
                        <a:t>Hypothèse repoussée</a:t>
                      </a:r>
                      <a:endParaRPr lang="fr-FR" sz="1400" b="0" baseline="0" dirty="0"/>
                    </a:p>
                    <a:p>
                      <a:pPr marL="0" marR="0" indent="0" algn="l" defTabSz="914400" rtl="0" eaLnBrk="1" fontAlgn="auto" latinLnBrk="0" hangingPunct="1">
                        <a:lnSpc>
                          <a:spcPct val="100000"/>
                        </a:lnSpc>
                        <a:spcBef>
                          <a:spcPts val="600"/>
                        </a:spcBef>
                        <a:spcAft>
                          <a:spcPts val="0"/>
                        </a:spcAft>
                        <a:buClrTx/>
                        <a:buSzTx/>
                        <a:buFontTx/>
                        <a:buNone/>
                        <a:tabLst/>
                        <a:defRPr/>
                      </a:pPr>
                      <a:r>
                        <a:rPr lang="fr-CA" sz="1200" b="0" dirty="0">
                          <a:solidFill>
                            <a:prstClr val="black"/>
                          </a:solidFill>
                          <a:latin typeface="Calibri" pitchFamily="34" charset="0"/>
                        </a:rPr>
                        <a:t>Cette période de science étant déjà bien </a:t>
                      </a:r>
                      <a:r>
                        <a:rPr lang="fr-CA" sz="1200" b="0" dirty="0" smtClean="0">
                          <a:solidFill>
                            <a:prstClr val="black"/>
                          </a:solidFill>
                          <a:latin typeface="Calibri" pitchFamily="34" charset="0"/>
                        </a:rPr>
                        <a:t>remplie.</a:t>
                      </a:r>
                      <a:r>
                        <a:rPr lang="fr-CA" sz="1200" b="0" baseline="0" dirty="0" smtClean="0">
                          <a:solidFill>
                            <a:prstClr val="black"/>
                          </a:solidFill>
                          <a:latin typeface="Calibri" pitchFamily="34" charset="0"/>
                        </a:rPr>
                        <a:t> P</a:t>
                      </a:r>
                      <a:r>
                        <a:rPr lang="fr-CA" sz="1200" b="0" dirty="0" smtClean="0">
                          <a:solidFill>
                            <a:prstClr val="black"/>
                          </a:solidFill>
                          <a:latin typeface="Calibri" pitchFamily="34" charset="0"/>
                        </a:rPr>
                        <a:t>our </a:t>
                      </a:r>
                      <a:r>
                        <a:rPr lang="fr-CA" sz="1200" b="0" dirty="0">
                          <a:solidFill>
                            <a:prstClr val="black"/>
                          </a:solidFill>
                          <a:latin typeface="Calibri" pitchFamily="34" charset="0"/>
                        </a:rPr>
                        <a:t>être certain de ne pas manquer de temps pour les</a:t>
                      </a:r>
                      <a:r>
                        <a:rPr lang="fr-CA" sz="1200" b="0" baseline="0" dirty="0">
                          <a:solidFill>
                            <a:prstClr val="black"/>
                          </a:solidFill>
                          <a:latin typeface="Calibri" pitchFamily="34" charset="0"/>
                        </a:rPr>
                        <a:t> premières prises de donnée, il est suggéré de repousser la formulation de l’hypothèse à la période suivante</a:t>
                      </a:r>
                      <a:r>
                        <a:rPr lang="fr-CA" sz="1200" b="0" baseline="0" dirty="0" smtClean="0">
                          <a:solidFill>
                            <a:prstClr val="black"/>
                          </a:solidFill>
                          <a:latin typeface="Calibri" pitchFamily="34" charset="0"/>
                        </a:rPr>
                        <a:t>. </a:t>
                      </a:r>
                      <a:r>
                        <a:rPr lang="fr-CA" sz="1200" b="0" baseline="0" dirty="0" smtClean="0">
                          <a:solidFill>
                            <a:prstClr val="black"/>
                          </a:solidFill>
                          <a:latin typeface="Calibri" pitchFamily="34" charset="0"/>
                          <a:cs typeface="Calibri" pitchFamily="34" charset="0"/>
                        </a:rPr>
                        <a:t>Cela </a:t>
                      </a:r>
                      <a:r>
                        <a:rPr lang="fr-CA" sz="1200" b="0" baseline="0" dirty="0">
                          <a:solidFill>
                            <a:prstClr val="black"/>
                          </a:solidFill>
                          <a:latin typeface="Calibri" pitchFamily="34" charset="0"/>
                          <a:cs typeface="Calibri" pitchFamily="34" charset="0"/>
                        </a:rPr>
                        <a:t>est possible parce que la formulation de l’hypothèse n’a pas d’influence sur le déroulement de l’activité.</a:t>
                      </a:r>
                      <a:endParaRPr lang="fr-FR" sz="1400" b="0" baseline="0" dirty="0">
                        <a:latin typeface="Calibri" pitchFamily="34" charset="0"/>
                        <a:cs typeface="Calibri" pitchFamily="34" charset="0"/>
                      </a:endParaRPr>
                    </a:p>
                  </a:txBody>
                  <a:tcPr anchor="ctr">
                    <a:solidFill>
                      <a:srgbClr val="C0F7F6"/>
                    </a:solidFill>
                  </a:tcPr>
                </a:tc>
                <a:extLst>
                  <a:ext uri="{0D108BD9-81ED-4DB2-BD59-A6C34878D82A}">
                    <a16:rowId xmlns="" xmlns:a16="http://schemas.microsoft.com/office/drawing/2014/main" val="10000"/>
                  </a:ext>
                </a:extLst>
              </a:tr>
            </a:tbl>
          </a:graphicData>
        </a:graphic>
      </p:graphicFrame>
      <p:pic>
        <p:nvPicPr>
          <p:cNvPr id="11" name="Image 10" descr="Une image contenant texte, périphérique&#10;&#10;Description générée automatiquement">
            <a:extLst>
              <a:ext uri="{FF2B5EF4-FFF2-40B4-BE49-F238E27FC236}">
                <a16:creationId xmlns="" xmlns:a16="http://schemas.microsoft.com/office/drawing/2014/main" id="{F2DCE084-7326-A8B6-A33F-630AD78DB2C6}"/>
              </a:ext>
            </a:extLst>
          </p:cNvPr>
          <p:cNvPicPr>
            <a:picLocks noChangeAspect="1"/>
          </p:cNvPicPr>
          <p:nvPr/>
        </p:nvPicPr>
        <p:blipFill>
          <a:blip r:embed="rId8"/>
          <a:stretch>
            <a:fillRect/>
          </a:stretch>
        </p:blipFill>
        <p:spPr>
          <a:xfrm>
            <a:off x="4307095" y="-517364"/>
            <a:ext cx="2412000" cy="2412000"/>
          </a:xfrm>
          <a:prstGeom prst="rect">
            <a:avLst/>
          </a:prstGeom>
        </p:spPr>
      </p:pic>
      <p:sp>
        <p:nvSpPr>
          <p:cNvPr id="10" name="Title 3"/>
          <p:cNvSpPr txBox="1">
            <a:spLocks/>
          </p:cNvSpPr>
          <p:nvPr>
            <p:custDataLst>
              <p:tags r:id="rId5"/>
            </p:custDataLst>
          </p:nvPr>
        </p:nvSpPr>
        <p:spPr>
          <a:xfrm>
            <a:off x="3719" y="3547"/>
            <a:ext cx="4911181" cy="1224000"/>
          </a:xfrm>
          <a:prstGeom prst="rect">
            <a:avLst/>
          </a:prstGeom>
          <a:noFill/>
        </p:spPr>
        <p:txBody>
          <a:bodyPr vert="horz" lIns="91440" tIns="45720" rIns="91440" bIns="45720" rtlCol="0" anchor="t">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a:latin typeface="Calibri" pitchFamily="34" charset="0"/>
                <a:cs typeface="Calibri" pitchFamily="34" charset="0"/>
              </a:rPr>
              <a:t>Réalisation</a:t>
            </a:r>
          </a:p>
          <a:p>
            <a:pPr algn="l"/>
            <a:r>
              <a:rPr lang="fr-CA" sz="2400" dirty="0">
                <a:latin typeface="Calibri" pitchFamily="34" charset="0"/>
                <a:cs typeface="Calibri" pitchFamily="34" charset="0"/>
              </a:rPr>
              <a:t>3. Protocole et 1</a:t>
            </a:r>
            <a:r>
              <a:rPr lang="fr-CA" sz="2400" baseline="30000" dirty="0">
                <a:latin typeface="Calibri" pitchFamily="34" charset="0"/>
                <a:cs typeface="Calibri" pitchFamily="34" charset="0"/>
              </a:rPr>
              <a:t>re </a:t>
            </a:r>
            <a:r>
              <a:rPr lang="fr-CA" sz="2400" dirty="0">
                <a:latin typeface="Calibri" pitchFamily="34" charset="0"/>
                <a:cs typeface="Calibri" pitchFamily="34" charset="0"/>
              </a:rPr>
              <a:t>prises  de données</a:t>
            </a:r>
          </a:p>
          <a:p>
            <a:pPr algn="l"/>
            <a:r>
              <a:rPr lang="fr-CA" sz="1800" dirty="0" smtClean="0">
                <a:latin typeface="Calibri" pitchFamily="34" charset="0"/>
                <a:cs typeface="Calibri" pitchFamily="34" charset="0"/>
              </a:rPr>
              <a:t>      (</a:t>
            </a:r>
            <a:r>
              <a:rPr lang="fr-CA" sz="1800" dirty="0">
                <a:latin typeface="Calibri" pitchFamily="34" charset="0"/>
                <a:cs typeface="Calibri" pitchFamily="34" charset="0"/>
              </a:rPr>
              <a:t>suite)</a:t>
            </a:r>
          </a:p>
        </p:txBody>
      </p:sp>
      <p:sp>
        <p:nvSpPr>
          <p:cNvPr id="16" name="Espace réservé du numéro de diapositive 1"/>
          <p:cNvSpPr>
            <a:spLocks noGrp="1"/>
          </p:cNvSpPr>
          <p:nvPr>
            <p:ph type="sldNum" sz="quarter" idx="12"/>
            <p:custDataLst>
              <p:tags r:id="rId6"/>
            </p:custDataLst>
          </p:nvPr>
        </p:nvSpPr>
        <p:spPr>
          <a:xfrm>
            <a:off x="5642388" y="8008203"/>
            <a:ext cx="1215612" cy="1135797"/>
          </a:xfrm>
        </p:spPr>
        <p:txBody>
          <a:bodyPr/>
          <a:lstStyle/>
          <a:p>
            <a:fld id="{027FB875-5C85-AB42-9DC5-178568A424B8}" type="slidenum">
              <a:rPr lang="en-US" smtClean="0"/>
              <a:pPr/>
              <a:t>7</a:t>
            </a:fld>
            <a:endParaRPr lang="en-US" dirty="0"/>
          </a:p>
        </p:txBody>
      </p:sp>
    </p:spTree>
    <p:extLst>
      <p:ext uri="{BB962C8B-B14F-4D97-AF65-F5344CB8AC3E}">
        <p14:creationId xmlns="" xmlns:p14="http://schemas.microsoft.com/office/powerpoint/2010/main" val="22634362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numéro de diapositive 1"/>
          <p:cNvSpPr>
            <a:spLocks noGrp="1"/>
          </p:cNvSpPr>
          <p:nvPr>
            <p:ph type="sldNum" sz="quarter" idx="12"/>
            <p:custDataLst>
              <p:tags r:id="rId1"/>
            </p:custDataLst>
          </p:nvPr>
        </p:nvSpPr>
        <p:spPr>
          <a:xfrm>
            <a:off x="5642388" y="8008203"/>
            <a:ext cx="1215612" cy="1135797"/>
          </a:xfrm>
        </p:spPr>
        <p:txBody>
          <a:bodyPr/>
          <a:lstStyle/>
          <a:p>
            <a:fld id="{027FB875-5C85-AB42-9DC5-178568A424B8}" type="slidenum">
              <a:rPr lang="en-US" smtClean="0"/>
              <a:pPr/>
              <a:t>8</a:t>
            </a:fld>
            <a:endParaRPr lang="en-US" dirty="0"/>
          </a:p>
        </p:txBody>
      </p:sp>
      <p:graphicFrame>
        <p:nvGraphicFramePr>
          <p:cNvPr id="8" name="Espace réservé du contenu 5"/>
          <p:cNvGraphicFramePr>
            <a:graphicFrameLocks/>
          </p:cNvGraphicFramePr>
          <p:nvPr>
            <p:custDataLst>
              <p:tags r:id="rId2"/>
            </p:custDataLst>
            <p:extLst>
              <p:ext uri="{D42A27DB-BD31-4B8C-83A1-F6EECF244321}">
                <p14:modId xmlns="" xmlns:p14="http://schemas.microsoft.com/office/powerpoint/2010/main" val="1232698152"/>
              </p:ext>
            </p:extLst>
          </p:nvPr>
        </p:nvGraphicFramePr>
        <p:xfrm>
          <a:off x="28950" y="5040789"/>
          <a:ext cx="1677058" cy="1705416"/>
        </p:xfrm>
        <a:graphic>
          <a:graphicData uri="http://schemas.openxmlformats.org/drawingml/2006/table">
            <a:tbl>
              <a:tblPr firstRow="1" bandRow="1">
                <a:tableStyleId>{F5AB1C69-6EDB-4FF4-983F-18BD219EF322}</a:tableStyleId>
              </a:tblPr>
              <a:tblGrid>
                <a:gridCol w="1677058">
                  <a:extLst>
                    <a:ext uri="{9D8B030D-6E8A-4147-A177-3AD203B41FA5}">
                      <a16:colId xmlns="" xmlns:a16="http://schemas.microsoft.com/office/drawing/2014/main" val="20000"/>
                    </a:ext>
                  </a:extLst>
                </a:gridCol>
              </a:tblGrid>
              <a:tr h="316002">
                <a:tc>
                  <a:txBody>
                    <a:bodyPr/>
                    <a:lstStyle/>
                    <a:p>
                      <a:pPr algn="ctr"/>
                      <a:r>
                        <a:rPr lang="fr-FR" sz="1400" dirty="0"/>
                        <a:t>Matériel</a:t>
                      </a:r>
                      <a:r>
                        <a:rPr lang="fr-FR" sz="1400" baseline="0" dirty="0"/>
                        <a:t> nécessaire</a:t>
                      </a:r>
                      <a:endParaRPr lang="fr-FR" sz="1400" dirty="0">
                        <a:latin typeface="Calibri" pitchFamily="34" charset="0"/>
                        <a:cs typeface="Calibri" pitchFamily="34" charset="0"/>
                      </a:endParaRPr>
                    </a:p>
                  </a:txBody>
                  <a:tcPr anchor="ctr"/>
                </a:tc>
                <a:extLst>
                  <a:ext uri="{0D108BD9-81ED-4DB2-BD59-A6C34878D82A}">
                    <a16:rowId xmlns="" xmlns:a16="http://schemas.microsoft.com/office/drawing/2014/main" val="10000"/>
                  </a:ext>
                </a:extLst>
              </a:tr>
              <a:tr h="274320">
                <a:tc>
                  <a:txBody>
                    <a:bodyPr/>
                    <a:lstStyle/>
                    <a:p>
                      <a:pPr algn="ctr">
                        <a:spcBef>
                          <a:spcPts val="600"/>
                        </a:spcBef>
                      </a:pPr>
                      <a:r>
                        <a:rPr lang="fr-CA" sz="1200" b="1" dirty="0">
                          <a:latin typeface="Calibri" pitchFamily="34" charset="0"/>
                          <a:cs typeface="Calibri" pitchFamily="34" charset="0"/>
                        </a:rPr>
                        <a:t>Par équipe de 3-4</a:t>
                      </a:r>
                      <a:endParaRPr lang="fr-FR" sz="1200" b="1" dirty="0">
                        <a:latin typeface="Calibri" pitchFamily="34" charset="0"/>
                        <a:cs typeface="Calibri" pitchFamily="34" charset="0"/>
                      </a:endParaRPr>
                    </a:p>
                  </a:txBody>
                  <a:tcPr anchor="ctr"/>
                </a:tc>
                <a:extLst>
                  <a:ext uri="{0D108BD9-81ED-4DB2-BD59-A6C34878D82A}">
                    <a16:rowId xmlns="" xmlns:a16="http://schemas.microsoft.com/office/drawing/2014/main" val="1327475067"/>
                  </a:ext>
                </a:extLst>
              </a:tr>
              <a:tr h="274320">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fr-FR" sz="1200" kern="1200" dirty="0">
                          <a:solidFill>
                            <a:prstClr val="black"/>
                          </a:solidFill>
                          <a:latin typeface="Calibri" pitchFamily="34" charset="0"/>
                          <a:ea typeface="+mn-ea"/>
                          <a:cs typeface="+mn-cs"/>
                        </a:rPr>
                        <a:t>Ficelle de 1 m</a:t>
                      </a:r>
                    </a:p>
                    <a:p>
                      <a:pPr marL="0" marR="0" indent="0" algn="l" defTabSz="914400" rtl="0" eaLnBrk="1" fontAlgn="auto" latinLnBrk="0" hangingPunct="1">
                        <a:lnSpc>
                          <a:spcPct val="100000"/>
                        </a:lnSpc>
                        <a:spcBef>
                          <a:spcPts val="600"/>
                        </a:spcBef>
                        <a:spcAft>
                          <a:spcPts val="0"/>
                        </a:spcAft>
                        <a:buClrTx/>
                        <a:buSzTx/>
                        <a:buFontTx/>
                        <a:buNone/>
                        <a:tabLst/>
                        <a:defRPr/>
                      </a:pPr>
                      <a:r>
                        <a:rPr lang="fr-CA" sz="1200" kern="1200" dirty="0">
                          <a:solidFill>
                            <a:prstClr val="black"/>
                          </a:solidFill>
                          <a:latin typeface="Calibri" pitchFamily="34" charset="0"/>
                          <a:ea typeface="+mn-ea"/>
                          <a:cs typeface="+mn-cs"/>
                        </a:rPr>
                        <a:t>Règle de 15 ou 30 cm</a:t>
                      </a:r>
                      <a:endParaRPr lang="fr-FR" sz="1200" kern="1200" dirty="0">
                        <a:solidFill>
                          <a:prstClr val="black"/>
                        </a:solidFill>
                        <a:latin typeface="Calibri" pitchFamily="34" charset="0"/>
                        <a:ea typeface="+mn-ea"/>
                        <a:cs typeface="+mn-cs"/>
                      </a:endParaRPr>
                    </a:p>
                  </a:txBody>
                  <a:tcPr/>
                </a:tc>
                <a:extLst>
                  <a:ext uri="{0D108BD9-81ED-4DB2-BD59-A6C34878D82A}">
                    <a16:rowId xmlns="" xmlns:a16="http://schemas.microsoft.com/office/drawing/2014/main" val="2906170075"/>
                  </a:ext>
                </a:extLst>
              </a:tr>
              <a:tr h="274320">
                <a:tc>
                  <a:txBody>
                    <a:bodyPr/>
                    <a:lstStyle/>
                    <a:p>
                      <a:pPr algn="ctr">
                        <a:spcBef>
                          <a:spcPts val="600"/>
                        </a:spcBef>
                      </a:pPr>
                      <a:r>
                        <a:rPr lang="fr-FR" sz="1200" b="1" dirty="0"/>
                        <a:t>Par élève</a:t>
                      </a:r>
                      <a:endParaRPr lang="fr-FR" sz="1200" b="1" dirty="0">
                        <a:latin typeface="Calibri" pitchFamily="34" charset="0"/>
                        <a:cs typeface="Calibri" pitchFamily="34" charset="0"/>
                      </a:endParaRPr>
                    </a:p>
                  </a:txBody>
                  <a:tcPr anchor="ctr"/>
                </a:tc>
                <a:extLst>
                  <a:ext uri="{0D108BD9-81ED-4DB2-BD59-A6C34878D82A}">
                    <a16:rowId xmlns="" xmlns:a16="http://schemas.microsoft.com/office/drawing/2014/main" val="10004"/>
                  </a:ext>
                </a:extLst>
              </a:tr>
              <a:tr h="307374">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fr-FR" sz="1200" kern="1200" dirty="0">
                          <a:hlinkClick r:id="" action="ppaction://noaction"/>
                        </a:rPr>
                        <a:t>Fiche d’activité D</a:t>
                      </a:r>
                      <a:endParaRPr lang="fr-CA" sz="1200" b="0" kern="1200" dirty="0">
                        <a:solidFill>
                          <a:schemeClr val="dk1"/>
                        </a:solidFill>
                        <a:latin typeface="Calibri" pitchFamily="34" charset="0"/>
                        <a:ea typeface="+mn-ea"/>
                        <a:cs typeface="Calibri" pitchFamily="34" charset="0"/>
                      </a:endParaRPr>
                    </a:p>
                  </a:txBody>
                  <a:tcPr/>
                </a:tc>
                <a:extLst>
                  <a:ext uri="{0D108BD9-81ED-4DB2-BD59-A6C34878D82A}">
                    <a16:rowId xmlns="" xmlns:a16="http://schemas.microsoft.com/office/drawing/2014/main" val="10007"/>
                  </a:ext>
                </a:extLst>
              </a:tr>
            </a:tbl>
          </a:graphicData>
        </a:graphic>
      </p:graphicFrame>
      <p:graphicFrame>
        <p:nvGraphicFramePr>
          <p:cNvPr id="7" name="Tableau 6">
            <a:extLst>
              <a:ext uri="{FF2B5EF4-FFF2-40B4-BE49-F238E27FC236}">
                <a16:creationId xmlns="" xmlns:a16="http://schemas.microsoft.com/office/drawing/2014/main" id="{C0E5541F-1460-46EE-A51D-E52A21B188D7}"/>
              </a:ext>
            </a:extLst>
          </p:cNvPr>
          <p:cNvGraphicFramePr>
            <a:graphicFrameLocks noGrp="1"/>
          </p:cNvGraphicFramePr>
          <p:nvPr>
            <p:custDataLst>
              <p:tags r:id="rId3"/>
            </p:custDataLst>
            <p:extLst>
              <p:ext uri="{D42A27DB-BD31-4B8C-83A1-F6EECF244321}">
                <p14:modId xmlns="" xmlns:p14="http://schemas.microsoft.com/office/powerpoint/2010/main" val="3155788255"/>
              </p:ext>
            </p:extLst>
          </p:nvPr>
        </p:nvGraphicFramePr>
        <p:xfrm>
          <a:off x="54016" y="3973697"/>
          <a:ext cx="1656569" cy="975360"/>
        </p:xfrm>
        <a:graphic>
          <a:graphicData uri="http://schemas.openxmlformats.org/drawingml/2006/table">
            <a:tbl>
              <a:tblPr firstRow="1" bandRow="1">
                <a:tableStyleId>{0505E3EF-67EA-436B-97B2-0124C06EBD24}</a:tableStyleId>
              </a:tblPr>
              <a:tblGrid>
                <a:gridCol w="1656569">
                  <a:extLst>
                    <a:ext uri="{9D8B030D-6E8A-4147-A177-3AD203B41FA5}">
                      <a16:colId xmlns="" xmlns:a16="http://schemas.microsoft.com/office/drawing/2014/main" val="20000"/>
                    </a:ext>
                  </a:extLst>
                </a:gridCol>
              </a:tblGrid>
              <a:tr h="268201">
                <a:tc>
                  <a:txBody>
                    <a:bodyPr/>
                    <a:lstStyle/>
                    <a:p>
                      <a:endParaRPr lang="fr-FR" sz="200" dirty="0"/>
                    </a:p>
                    <a:p>
                      <a:pPr algn="ctr"/>
                      <a:r>
                        <a:rPr lang="fr-FR" sz="1400" dirty="0"/>
                        <a:t>Durées : </a:t>
                      </a:r>
                    </a:p>
                    <a:p>
                      <a:pPr algn="ctr"/>
                      <a:r>
                        <a:rPr lang="fr-FR" sz="1400" b="0" dirty="0"/>
                        <a:t>Période 4 : 35 </a:t>
                      </a:r>
                      <a:r>
                        <a:rPr lang="fr-FR" sz="1400" b="0" baseline="0" dirty="0"/>
                        <a:t>min.</a:t>
                      </a:r>
                    </a:p>
                    <a:p>
                      <a:pPr algn="ctr"/>
                      <a:r>
                        <a:rPr lang="fr-CA" sz="1400" b="0" baseline="0" dirty="0"/>
                        <a:t>Période 5 : 20 min.</a:t>
                      </a:r>
                    </a:p>
                    <a:p>
                      <a:pPr algn="ctr"/>
                      <a:r>
                        <a:rPr lang="fr-CA" sz="1400" b="0" baseline="0" dirty="0"/>
                        <a:t>Période 6 : 20 min.</a:t>
                      </a:r>
                      <a:endParaRPr lang="fr-FR" sz="1400" b="0" baseline="0" dirty="0">
                        <a:latin typeface="Calibri" pitchFamily="34" charset="0"/>
                        <a:cs typeface="Calibri" pitchFamily="34" charset="0"/>
                      </a:endParaRPr>
                    </a:p>
                  </a:txBody>
                  <a:tcPr anchor="ctr"/>
                </a:tc>
                <a:extLst>
                  <a:ext uri="{0D108BD9-81ED-4DB2-BD59-A6C34878D82A}">
                    <a16:rowId xmlns="" xmlns:a16="http://schemas.microsoft.com/office/drawing/2014/main" val="10000"/>
                  </a:ext>
                </a:extLst>
              </a:tr>
            </a:tbl>
          </a:graphicData>
        </a:graphic>
      </p:graphicFrame>
      <p:sp>
        <p:nvSpPr>
          <p:cNvPr id="5" name="Content Placeholder 4"/>
          <p:cNvSpPr>
            <a:spLocks noGrp="1"/>
          </p:cNvSpPr>
          <p:nvPr>
            <p:ph sz="half" idx="1"/>
            <p:custDataLst>
              <p:tags r:id="rId4"/>
            </p:custDataLst>
          </p:nvPr>
        </p:nvSpPr>
        <p:spPr>
          <a:xfrm>
            <a:off x="1765935" y="1266115"/>
            <a:ext cx="5038725" cy="7807400"/>
          </a:xfrm>
          <a:ln>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a:noAutofit/>
          </a:bodyPr>
          <a:lstStyle/>
          <a:p>
            <a:pPr marL="0" indent="0" algn="just">
              <a:spcBef>
                <a:spcPts val="600"/>
              </a:spcBef>
              <a:buNone/>
            </a:pPr>
            <a:endParaRPr lang="fr-CA" sz="200" i="1" dirty="0">
              <a:solidFill>
                <a:schemeClr val="tx1"/>
              </a:solidFill>
              <a:latin typeface="Calibri" pitchFamily="34" charset="0"/>
              <a:cs typeface="Calibri" pitchFamily="34" charset="0"/>
            </a:endParaRPr>
          </a:p>
          <a:p>
            <a:pPr marL="0" indent="0" algn="just">
              <a:spcBef>
                <a:spcPts val="600"/>
              </a:spcBef>
              <a:buNone/>
            </a:pPr>
            <a:r>
              <a:rPr lang="fr-CA" sz="2400" dirty="0">
                <a:solidFill>
                  <a:schemeClr val="tx1"/>
                </a:solidFill>
                <a:latin typeface="Calibri" pitchFamily="34" charset="0"/>
                <a:cs typeface="Calibri" pitchFamily="34" charset="0"/>
              </a:rPr>
              <a:t>Vue d’ensemble</a:t>
            </a:r>
          </a:p>
          <a:p>
            <a:pPr marL="0" lvl="0" indent="0" algn="just">
              <a:spcBef>
                <a:spcPts val="0"/>
              </a:spcBef>
              <a:buNone/>
              <a:defRPr/>
            </a:pPr>
            <a:r>
              <a:rPr lang="fr-FR" sz="1200" i="0" dirty="0">
                <a:latin typeface="Calibri" pitchFamily="34" charset="0"/>
                <a:cs typeface="Calibri" pitchFamily="34" charset="0"/>
              </a:rPr>
              <a:t>Les hypothèses sont formulées avant la 2</a:t>
            </a:r>
            <a:r>
              <a:rPr lang="fr-FR" sz="1200" i="0" baseline="30000" dirty="0">
                <a:latin typeface="Calibri" pitchFamily="34" charset="0"/>
                <a:cs typeface="Calibri" pitchFamily="34" charset="0"/>
              </a:rPr>
              <a:t>e</a:t>
            </a:r>
            <a:r>
              <a:rPr lang="fr-FR" sz="1200" i="0" dirty="0">
                <a:latin typeface="Calibri" pitchFamily="34" charset="0"/>
                <a:cs typeface="Calibri" pitchFamily="34" charset="0"/>
              </a:rPr>
              <a:t> prise de données. Deux autres prises de données se font au courant de l’année scolaire (voir le calendrier suggéré à la page 4 du guide pédagogique principal).</a:t>
            </a:r>
          </a:p>
          <a:p>
            <a:pPr marL="0" lvl="0" indent="0" algn="just">
              <a:spcBef>
                <a:spcPts val="0"/>
              </a:spcBef>
              <a:buNone/>
              <a:defRPr/>
            </a:pPr>
            <a:endParaRPr lang="en-US" sz="1200" i="0" dirty="0">
              <a:solidFill>
                <a:prstClr val="black"/>
              </a:solidFill>
              <a:latin typeface="Calibri" pitchFamily="34" charset="0"/>
              <a:cs typeface="Calibri" pitchFamily="34" charset="0"/>
            </a:endParaRPr>
          </a:p>
          <a:p>
            <a:pPr marL="0" indent="0" algn="just">
              <a:spcBef>
                <a:spcPts val="600"/>
              </a:spcBef>
              <a:buNone/>
            </a:pPr>
            <a:r>
              <a:rPr lang="fr-FR" dirty="0">
                <a:solidFill>
                  <a:schemeClr val="tx1"/>
                </a:solidFill>
                <a:latin typeface="Calibri" pitchFamily="34" charset="0"/>
                <a:cs typeface="Calibri" pitchFamily="34" charset="0"/>
              </a:rPr>
              <a:t>Hypothèse</a:t>
            </a:r>
          </a:p>
          <a:p>
            <a:pPr marL="228600" indent="-228600" algn="just">
              <a:spcBef>
                <a:spcPts val="600"/>
              </a:spcBef>
              <a:buFont typeface="+mj-lt"/>
              <a:buAutoNum type="arabicPeriod"/>
            </a:pPr>
            <a:r>
              <a:rPr lang="fr-FR" sz="1200" i="0" dirty="0">
                <a:solidFill>
                  <a:schemeClr val="tx1"/>
                </a:solidFill>
                <a:latin typeface="Calibri" pitchFamily="34" charset="0"/>
                <a:cs typeface="Calibri" pitchFamily="34" charset="0"/>
              </a:rPr>
              <a:t>Rappeler d’abord les questions qui avaient été posées à la fin de l’activité 3. Inviter les élèves à se remémorer (individuellement) les réponses alors données.</a:t>
            </a:r>
          </a:p>
          <a:p>
            <a:pPr marL="228600" indent="-228600" algn="just">
              <a:spcBef>
                <a:spcPts val="600"/>
              </a:spcBef>
              <a:buFont typeface="+mj-lt"/>
              <a:buAutoNum type="arabicPeriod"/>
            </a:pPr>
            <a:r>
              <a:rPr lang="fr-CA" sz="1200" i="0" dirty="0">
                <a:solidFill>
                  <a:schemeClr val="tx1"/>
                </a:solidFill>
                <a:latin typeface="Calibri" pitchFamily="34" charset="0"/>
                <a:cs typeface="Calibri" pitchFamily="34" charset="0"/>
              </a:rPr>
              <a:t>Pour aider à formuler l’hypothèse, demander aux équipes de se regrouper, de manière à ce que tout le monde puisse s’observer</a:t>
            </a:r>
            <a:r>
              <a:rPr lang="fr-CA" sz="1200" dirty="0">
                <a:latin typeface="Calibri" pitchFamily="34" charset="0"/>
                <a:cs typeface="Calibri" pitchFamily="34" charset="0"/>
              </a:rPr>
              <a:t>.</a:t>
            </a:r>
          </a:p>
          <a:p>
            <a:pPr marL="228600" indent="-228600" algn="just">
              <a:spcBef>
                <a:spcPts val="600"/>
              </a:spcBef>
              <a:buFont typeface="+mj-lt"/>
              <a:buAutoNum type="arabicPeriod"/>
            </a:pPr>
            <a:r>
              <a:rPr lang="fr-CA" sz="1200" i="0" dirty="0">
                <a:solidFill>
                  <a:schemeClr val="tx1"/>
                </a:solidFill>
                <a:latin typeface="Calibri" pitchFamily="34" charset="0"/>
                <a:cs typeface="Calibri" pitchFamily="34" charset="0"/>
              </a:rPr>
              <a:t>Demander aux élèves si le nombre de membres dans une équipe a de l’importance. Est-ce que la croissance moyenne risque d’être plus grande pour une équipe comptant 4 membres plutôt que 3 ?</a:t>
            </a:r>
            <a:endParaRPr lang="fr-FR" sz="1200" i="0" dirty="0">
              <a:solidFill>
                <a:schemeClr val="tx1"/>
              </a:solidFill>
              <a:latin typeface="Calibri" pitchFamily="34" charset="0"/>
              <a:cs typeface="Calibri" pitchFamily="34" charset="0"/>
            </a:endParaRPr>
          </a:p>
          <a:p>
            <a:pPr marL="228600" indent="-228600" algn="just">
              <a:spcBef>
                <a:spcPts val="600"/>
              </a:spcBef>
              <a:buNone/>
            </a:pPr>
            <a:endParaRPr lang="fr-FR" sz="1200" i="0" dirty="0">
              <a:solidFill>
                <a:schemeClr val="tx1"/>
              </a:solidFill>
              <a:latin typeface="Calibri" pitchFamily="34" charset="0"/>
              <a:cs typeface="Calibri" pitchFamily="34" charset="0"/>
            </a:endParaRPr>
          </a:p>
          <a:p>
            <a:pPr algn="just">
              <a:spcBef>
                <a:spcPts val="600"/>
              </a:spcBef>
              <a:buNone/>
            </a:pPr>
            <a:r>
              <a:rPr lang="fr-CA" dirty="0">
                <a:solidFill>
                  <a:prstClr val="black"/>
                </a:solidFill>
                <a:latin typeface="Calibri" pitchFamily="34" charset="0"/>
              </a:rPr>
              <a:t>Prises de données</a:t>
            </a:r>
          </a:p>
          <a:p>
            <a:pPr marL="216000" indent="-216000" algn="just">
              <a:spcBef>
                <a:spcPts val="600"/>
              </a:spcBef>
              <a:buNone/>
            </a:pPr>
            <a:r>
              <a:rPr lang="fr-FR" sz="1200" i="0" dirty="0">
                <a:latin typeface="Calibri" pitchFamily="34" charset="0"/>
                <a:cs typeface="Calibri" pitchFamily="34" charset="0"/>
              </a:rPr>
              <a:t>Une fois les hypothèses notées (et justifiées), les équipes se mesurent, en reprenant la version définitive de leur protocole. </a:t>
            </a:r>
          </a:p>
          <a:p>
            <a:pPr marL="666850" lvl="1" indent="-216000" algn="just">
              <a:buFont typeface="Arial" pitchFamily="34" charset="0"/>
              <a:buChar char="•"/>
            </a:pPr>
            <a:r>
              <a:rPr lang="fr-FR" sz="1200" i="0" dirty="0">
                <a:latin typeface="Calibri" pitchFamily="34" charset="0"/>
                <a:cs typeface="Calibri" pitchFamily="34" charset="0"/>
              </a:rPr>
              <a:t>Bien noter la date et la taille de chaque personne dans la section « Résultats » de la fiche d’activité.</a:t>
            </a:r>
          </a:p>
          <a:p>
            <a:pPr marL="666850" lvl="1" indent="-216000" algn="just">
              <a:buFont typeface="Arial" pitchFamily="34" charset="0"/>
              <a:buChar char="•"/>
            </a:pPr>
            <a:r>
              <a:rPr lang="fr-FR" sz="1200" i="0" dirty="0">
                <a:latin typeface="Calibri" pitchFamily="34" charset="0"/>
                <a:cs typeface="Calibri" pitchFamily="34" charset="0"/>
              </a:rPr>
              <a:t>Répéter ce processus à deux autres reprises pendant l’année (séances 4 et 5).</a:t>
            </a:r>
          </a:p>
          <a:p>
            <a:pPr marL="0" indent="0" algn="just">
              <a:spcBef>
                <a:spcPts val="600"/>
              </a:spcBef>
              <a:buNone/>
            </a:pPr>
            <a:r>
              <a:rPr lang="fr-CA" sz="1400" b="1" i="0" dirty="0">
                <a:latin typeface="Calibri" pitchFamily="34" charset="0"/>
                <a:cs typeface="Calibri" pitchFamily="34" charset="0"/>
              </a:rPr>
              <a:t>Résultats incohérents</a:t>
            </a:r>
            <a:endParaRPr lang="fr-FR" sz="1400" b="1" i="0" dirty="0">
              <a:latin typeface="Calibri" pitchFamily="34" charset="0"/>
              <a:cs typeface="Calibri" pitchFamily="34" charset="0"/>
            </a:endParaRPr>
          </a:p>
          <a:p>
            <a:pPr marL="0" indent="0" algn="just">
              <a:spcBef>
                <a:spcPts val="600"/>
              </a:spcBef>
              <a:buNone/>
            </a:pPr>
            <a:r>
              <a:rPr lang="fr-FR" sz="1200" i="0" dirty="0">
                <a:latin typeface="Calibri" pitchFamily="34" charset="0"/>
                <a:cs typeface="Calibri" pitchFamily="34" charset="0"/>
              </a:rPr>
              <a:t>Après chaque mesure, demander aux élèves si leurs réponses sont cohérentes (si les valeurs obtenues sont égales ou supérieures à celles de la prise de données précédente).</a:t>
            </a:r>
          </a:p>
          <a:p>
            <a:pPr marL="666850" lvl="1" indent="-216000" algn="just">
              <a:buFont typeface="Arial" pitchFamily="34" charset="0"/>
              <a:buChar char="•"/>
            </a:pPr>
            <a:r>
              <a:rPr lang="fr-FR" sz="1200" i="0" dirty="0">
                <a:latin typeface="Calibri" pitchFamily="34" charset="0"/>
                <a:cs typeface="Calibri" pitchFamily="34" charset="0"/>
              </a:rPr>
              <a:t>Si ce n’est pas le cas, leur demander pourquoi. Il s'agit sûrement d'une erreur. </a:t>
            </a:r>
          </a:p>
          <a:p>
            <a:pPr marL="666850" lvl="1" indent="-216000" algn="just">
              <a:buFont typeface="Arial" pitchFamily="34" charset="0"/>
              <a:buChar char="•"/>
            </a:pPr>
            <a:r>
              <a:rPr lang="fr-FR" sz="1200" i="0" dirty="0">
                <a:latin typeface="Calibri" pitchFamily="34" charset="0"/>
                <a:cs typeface="Calibri" pitchFamily="34" charset="0"/>
              </a:rPr>
              <a:t>Faire reprendre les mesures qui décroissent : l'erreur peut avoir été faite la dernière fois ou cette fois-ci. Normalement, si l'erreur a été faite au cours de la séance, la deuxième prise de mesure devrait permettre de la corriger.</a:t>
            </a:r>
            <a:endParaRPr lang="fr-CA" sz="1200" i="0" dirty="0">
              <a:latin typeface="Calibri" pitchFamily="34" charset="0"/>
              <a:cs typeface="Calibri" pitchFamily="34" charset="0"/>
            </a:endParaRPr>
          </a:p>
          <a:p>
            <a:pPr marL="228600" lvl="2" indent="-228600" algn="just">
              <a:buFont typeface="+mj-lt"/>
              <a:buAutoNum type="arabicPeriod" startAt="3"/>
            </a:pPr>
            <a:endParaRPr lang="fr-CA" dirty="0">
              <a:solidFill>
                <a:prstClr val="black"/>
              </a:solidFill>
              <a:latin typeface="Calibri" pitchFamily="34" charset="0"/>
            </a:endParaRPr>
          </a:p>
        </p:txBody>
      </p:sp>
      <p:graphicFrame>
        <p:nvGraphicFramePr>
          <p:cNvPr id="10" name="Tableau 9">
            <a:extLst>
              <a:ext uri="{FF2B5EF4-FFF2-40B4-BE49-F238E27FC236}">
                <a16:creationId xmlns="" xmlns:a16="http://schemas.microsoft.com/office/drawing/2014/main" id="{C0E5541F-1460-46EE-A51D-E52A21B188D7}"/>
              </a:ext>
            </a:extLst>
          </p:cNvPr>
          <p:cNvGraphicFramePr>
            <a:graphicFrameLocks noGrp="1"/>
          </p:cNvGraphicFramePr>
          <p:nvPr>
            <p:custDataLst>
              <p:tags r:id="rId5"/>
            </p:custDataLst>
            <p:extLst>
              <p:ext uri="{D42A27DB-BD31-4B8C-83A1-F6EECF244321}">
                <p14:modId xmlns="" xmlns:p14="http://schemas.microsoft.com/office/powerpoint/2010/main" val="24392188"/>
              </p:ext>
            </p:extLst>
          </p:nvPr>
        </p:nvGraphicFramePr>
        <p:xfrm>
          <a:off x="49439" y="6815517"/>
          <a:ext cx="1656569" cy="2240280"/>
        </p:xfrm>
        <a:graphic>
          <a:graphicData uri="http://schemas.openxmlformats.org/drawingml/2006/table">
            <a:tbl>
              <a:tblPr firstRow="1" bandRow="1">
                <a:tableStyleId>{0505E3EF-67EA-436B-97B2-0124C06EBD24}</a:tableStyleId>
              </a:tblPr>
              <a:tblGrid>
                <a:gridCol w="1656569">
                  <a:extLst>
                    <a:ext uri="{9D8B030D-6E8A-4147-A177-3AD203B41FA5}">
                      <a16:colId xmlns="" xmlns:a16="http://schemas.microsoft.com/office/drawing/2014/main" val="20000"/>
                    </a:ext>
                  </a:extLst>
                </a:gridCol>
              </a:tblGrid>
              <a:tr h="1878903">
                <a:tc>
                  <a:txBody>
                    <a:bodyPr/>
                    <a:lstStyle/>
                    <a:p>
                      <a:pPr>
                        <a:lnSpc>
                          <a:spcPct val="100000"/>
                        </a:lnSpc>
                        <a:spcBef>
                          <a:spcPts val="600"/>
                        </a:spcBef>
                      </a:pPr>
                      <a:endParaRPr lang="fr-FR" sz="200" dirty="0"/>
                    </a:p>
                    <a:p>
                      <a:pPr algn="ctr">
                        <a:lnSpc>
                          <a:spcPct val="100000"/>
                        </a:lnSpc>
                        <a:spcBef>
                          <a:spcPts val="600"/>
                        </a:spcBef>
                      </a:pPr>
                      <a:r>
                        <a:rPr lang="fr-FR" sz="1400" dirty="0"/>
                        <a:t>Hypothèse individuelle</a:t>
                      </a:r>
                      <a:endParaRPr lang="fr-FR" sz="1400" b="0" baseline="0" dirty="0"/>
                    </a:p>
                    <a:p>
                      <a:pPr marL="0" marR="0" indent="0" algn="l" defTabSz="914400" rtl="0" eaLnBrk="1" fontAlgn="auto" latinLnBrk="0" hangingPunct="1">
                        <a:lnSpc>
                          <a:spcPct val="100000"/>
                        </a:lnSpc>
                        <a:spcBef>
                          <a:spcPts val="600"/>
                        </a:spcBef>
                        <a:spcAft>
                          <a:spcPts val="0"/>
                        </a:spcAft>
                        <a:buClrTx/>
                        <a:buSzTx/>
                        <a:buFontTx/>
                        <a:buNone/>
                        <a:tabLst/>
                        <a:defRPr/>
                      </a:pPr>
                      <a:r>
                        <a:rPr lang="fr-FR" sz="1200" b="0" i="0" dirty="0">
                          <a:solidFill>
                            <a:schemeClr val="tx1"/>
                          </a:solidFill>
                          <a:latin typeface="Calibri" pitchFamily="34" charset="0"/>
                          <a:cs typeface="Calibri" pitchFamily="34" charset="0"/>
                        </a:rPr>
                        <a:t>Les membres d’une même équipe ne sont pas obligés de</a:t>
                      </a:r>
                      <a:r>
                        <a:rPr lang="fr-FR" sz="1200" b="0" i="0" baseline="0" dirty="0">
                          <a:solidFill>
                            <a:schemeClr val="tx1"/>
                          </a:solidFill>
                          <a:latin typeface="Calibri" pitchFamily="34" charset="0"/>
                          <a:cs typeface="Calibri" pitchFamily="34" charset="0"/>
                        </a:rPr>
                        <a:t> formuler </a:t>
                      </a:r>
                      <a:r>
                        <a:rPr lang="fr-FR" sz="1200" b="0" i="0" dirty="0">
                          <a:solidFill>
                            <a:schemeClr val="tx1"/>
                          </a:solidFill>
                          <a:latin typeface="Calibri" pitchFamily="34" charset="0"/>
                          <a:cs typeface="Calibri" pitchFamily="34" charset="0"/>
                        </a:rPr>
                        <a:t>les mêmes</a:t>
                      </a:r>
                      <a:r>
                        <a:rPr lang="fr-FR" sz="1200" b="0" i="0" baseline="0" dirty="0">
                          <a:solidFill>
                            <a:schemeClr val="tx1"/>
                          </a:solidFill>
                          <a:latin typeface="Calibri" pitchFamily="34" charset="0"/>
                          <a:cs typeface="Calibri" pitchFamily="34" charset="0"/>
                        </a:rPr>
                        <a:t> hypothèses.</a:t>
                      </a:r>
                    </a:p>
                    <a:p>
                      <a:pPr marL="0" marR="0" indent="0" algn="l" defTabSz="914400" rtl="0" eaLnBrk="1" fontAlgn="auto" latinLnBrk="0" hangingPunct="1">
                        <a:lnSpc>
                          <a:spcPct val="100000"/>
                        </a:lnSpc>
                        <a:spcBef>
                          <a:spcPts val="600"/>
                        </a:spcBef>
                        <a:spcAft>
                          <a:spcPts val="0"/>
                        </a:spcAft>
                        <a:buClrTx/>
                        <a:buSzTx/>
                        <a:buFontTx/>
                        <a:buNone/>
                        <a:tabLst/>
                        <a:defRPr/>
                      </a:pPr>
                      <a:r>
                        <a:rPr lang="fr-CA" sz="1200" b="0" i="0" baseline="0" dirty="0">
                          <a:solidFill>
                            <a:schemeClr val="tx1"/>
                          </a:solidFill>
                          <a:latin typeface="Calibri" pitchFamily="34" charset="0"/>
                          <a:cs typeface="Calibri" pitchFamily="34" charset="0"/>
                        </a:rPr>
                        <a:t>Par contre, on peut les encourager à débattre entre eux de leurs idées.</a:t>
                      </a:r>
                      <a:endParaRPr lang="fr-FR" sz="1400" b="0" baseline="0" dirty="0">
                        <a:latin typeface="Calibri" pitchFamily="34" charset="0"/>
                        <a:cs typeface="Calibri" pitchFamily="34" charset="0"/>
                      </a:endParaRPr>
                    </a:p>
                  </a:txBody>
                  <a:tcPr anchor="ctr">
                    <a:solidFill>
                      <a:srgbClr val="C0F7F6"/>
                    </a:solidFill>
                  </a:tcPr>
                </a:tc>
                <a:extLst>
                  <a:ext uri="{0D108BD9-81ED-4DB2-BD59-A6C34878D82A}">
                    <a16:rowId xmlns="" xmlns:a16="http://schemas.microsoft.com/office/drawing/2014/main" val="10000"/>
                  </a:ext>
                </a:extLst>
              </a:tr>
            </a:tbl>
          </a:graphicData>
        </a:graphic>
      </p:graphicFrame>
      <p:sp>
        <p:nvSpPr>
          <p:cNvPr id="12" name="Espace réservé du numéro de diapositive 1"/>
          <p:cNvSpPr txBox="1">
            <a:spLocks/>
          </p:cNvSpPr>
          <p:nvPr>
            <p:custDataLst>
              <p:tags r:id="rId6"/>
            </p:custDataLst>
          </p:nvPr>
        </p:nvSpPr>
        <p:spPr>
          <a:xfrm>
            <a:off x="5642388" y="8008203"/>
            <a:ext cx="1215612" cy="1135797"/>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027FB875-5C85-AB42-9DC5-178568A424B8}" type="slidenum">
              <a:rPr kumimoji="0" lang="en-US" sz="8200" b="0" i="0" u="none" strike="noStrike" kern="1200" cap="none" spc="0" normalizeH="0" baseline="0" noProof="0" smtClean="0">
                <a:ln>
                  <a:noFill/>
                </a:ln>
                <a:gradFill>
                  <a:gsLst>
                    <a:gs pos="0">
                      <a:schemeClr val="tx1">
                        <a:alpha val="10000"/>
                      </a:schemeClr>
                    </a:gs>
                    <a:gs pos="100000">
                      <a:schemeClr val="tx1">
                        <a:alpha val="10000"/>
                      </a:schemeClr>
                    </a:gs>
                  </a:gsLst>
                  <a:lin ang="5400000" scaled="0"/>
                </a:gradFill>
                <a:effectLst/>
                <a:uLnTx/>
                <a:uFillTx/>
                <a:latin typeface="Impact"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8200" b="0" i="0" u="none" strike="noStrike" kern="1200" cap="none" spc="0" normalizeH="0" baseline="0" noProof="0" dirty="0">
              <a:ln>
                <a:noFill/>
              </a:ln>
              <a:gradFill>
                <a:gsLst>
                  <a:gs pos="0">
                    <a:schemeClr val="tx1">
                      <a:alpha val="10000"/>
                    </a:schemeClr>
                  </a:gs>
                  <a:gs pos="100000">
                    <a:schemeClr val="tx1">
                      <a:alpha val="10000"/>
                    </a:schemeClr>
                  </a:gs>
                </a:gsLst>
                <a:lin ang="5400000" scaled="0"/>
              </a:gradFill>
              <a:effectLst/>
              <a:uLnTx/>
              <a:uFillTx/>
              <a:latin typeface="Impact" pitchFamily="34" charset="0"/>
              <a:ea typeface="+mn-ea"/>
              <a:cs typeface="+mn-cs"/>
            </a:endParaRPr>
          </a:p>
        </p:txBody>
      </p:sp>
      <p:pic>
        <p:nvPicPr>
          <p:cNvPr id="14" name="Picture 2"/>
          <p:cNvPicPr>
            <a:picLocks noChangeAspect="1" noChangeArrowheads="1"/>
          </p:cNvPicPr>
          <p:nvPr>
            <p:custDataLst>
              <p:tags r:id="rId7"/>
            </p:custDataLst>
          </p:nvPr>
        </p:nvPicPr>
        <p:blipFill>
          <a:blip r:embed="rId11">
            <a:extLst>
              <a:ext uri="{28A0092B-C50C-407E-A947-70E740481C1C}">
                <a14:useLocalDpi xmlns="" xmlns:a14="http://schemas.microsoft.com/office/drawing/2010/main" val="0"/>
              </a:ext>
            </a:extLst>
          </a:blip>
          <a:srcRect/>
          <a:stretch>
            <a:fillRect/>
          </a:stretch>
        </p:blipFill>
        <p:spPr bwMode="auto">
          <a:xfrm>
            <a:off x="1867910" y="8313211"/>
            <a:ext cx="617567" cy="61001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13" name="Rectangle 12">
            <a:extLst>
              <a:ext uri="{FF2B5EF4-FFF2-40B4-BE49-F238E27FC236}">
                <a16:creationId xmlns="" xmlns:a16="http://schemas.microsoft.com/office/drawing/2014/main" id="{BB007458-D258-4E8F-BBD8-EE3CEF620BB4}"/>
              </a:ext>
            </a:extLst>
          </p:cNvPr>
          <p:cNvSpPr/>
          <p:nvPr>
            <p:custDataLst>
              <p:tags r:id="rId8"/>
            </p:custDataLst>
          </p:nvPr>
        </p:nvSpPr>
        <p:spPr>
          <a:xfrm>
            <a:off x="54016" y="1258983"/>
            <a:ext cx="1656569" cy="2569934"/>
          </a:xfrm>
          <a:prstGeom prst="rect">
            <a:avLst/>
          </a:prstGeom>
          <a:solidFill>
            <a:srgbClr val="FFFF00"/>
          </a:solidFill>
          <a:ln>
            <a:solidFill>
              <a:schemeClr val="tx1"/>
            </a:solidFill>
          </a:ln>
        </p:spPr>
        <p:txBody>
          <a:bodyPr wrap="square">
            <a:spAutoFit/>
          </a:bodyPr>
          <a:lstStyle/>
          <a:p>
            <a:pPr lvl="0" algn="ctr">
              <a:spcBef>
                <a:spcPts val="1200"/>
              </a:spcBef>
            </a:pPr>
            <a:r>
              <a:rPr lang="fr-CA" sz="1400" b="1" dirty="0">
                <a:solidFill>
                  <a:prstClr val="black"/>
                </a:solidFill>
                <a:latin typeface="Calibri" pitchFamily="34" charset="0"/>
                <a:cs typeface="Calibri" pitchFamily="34" charset="0"/>
              </a:rPr>
              <a:t>Activités </a:t>
            </a:r>
            <a:r>
              <a:rPr lang="fr-CA" sz="1400" b="1" i="1" dirty="0">
                <a:solidFill>
                  <a:prstClr val="black"/>
                </a:solidFill>
                <a:latin typeface="Calibri" pitchFamily="34" charset="0"/>
                <a:cs typeface="Calibri" pitchFamily="34" charset="0"/>
              </a:rPr>
              <a:t>sans </a:t>
            </a:r>
            <a:r>
              <a:rPr lang="fr-CA" sz="1400" b="1" dirty="0">
                <a:solidFill>
                  <a:prstClr val="black"/>
                </a:solidFill>
                <a:latin typeface="Calibri" pitchFamily="34" charset="0"/>
                <a:cs typeface="Calibri" pitchFamily="34" charset="0"/>
              </a:rPr>
              <a:t>vidéo</a:t>
            </a:r>
          </a:p>
          <a:p>
            <a:pPr>
              <a:spcBef>
                <a:spcPts val="600"/>
              </a:spcBef>
            </a:pPr>
            <a:r>
              <a:rPr lang="fr-CA" sz="1200" dirty="0">
                <a:cs typeface="Calibri" panose="020F0502020204030204" pitchFamily="34" charset="0"/>
              </a:rPr>
              <a:t>Les dernières étapes de la thématique ne se prêtent pas bien à des versions vidéo.  </a:t>
            </a:r>
          </a:p>
          <a:p>
            <a:pPr>
              <a:spcBef>
                <a:spcPts val="600"/>
              </a:spcBef>
            </a:pPr>
            <a:r>
              <a:rPr lang="fr-CA" sz="1200" dirty="0">
                <a:cs typeface="Calibri" panose="020F0502020204030204" pitchFamily="34" charset="0"/>
              </a:rPr>
              <a:t>Il revient donc à l’</a:t>
            </a:r>
            <a:r>
              <a:rPr lang="fr-CA" sz="1200" dirty="0" err="1">
                <a:cs typeface="Calibri" panose="020F0502020204030204" pitchFamily="34" charset="0"/>
              </a:rPr>
              <a:t>enseignant.e</a:t>
            </a:r>
            <a:r>
              <a:rPr lang="fr-CA" sz="1200" dirty="0">
                <a:cs typeface="Calibri" panose="020F0502020204030204" pitchFamily="34" charset="0"/>
              </a:rPr>
              <a:t> de mener ces activités.</a:t>
            </a:r>
          </a:p>
          <a:p>
            <a:pPr>
              <a:spcBef>
                <a:spcPts val="600"/>
              </a:spcBef>
            </a:pPr>
            <a:r>
              <a:rPr lang="fr-CA" sz="1200" dirty="0">
                <a:cs typeface="Calibri" panose="020F0502020204030204" pitchFamily="34" charset="0"/>
              </a:rPr>
              <a:t>(Cette page, ainsi que les deux suivantes, sont tirées du guide pédagogique principal.)</a:t>
            </a:r>
          </a:p>
        </p:txBody>
      </p:sp>
      <p:pic>
        <p:nvPicPr>
          <p:cNvPr id="17" name="Image 16" descr="Une image contenant texte, périphérique&#10;&#10;Description générée automatiquement">
            <a:extLst>
              <a:ext uri="{FF2B5EF4-FFF2-40B4-BE49-F238E27FC236}">
                <a16:creationId xmlns="" xmlns:a16="http://schemas.microsoft.com/office/drawing/2014/main" id="{F2DCE084-7326-A8B6-A33F-630AD78DB2C6}"/>
              </a:ext>
            </a:extLst>
          </p:cNvPr>
          <p:cNvPicPr>
            <a:picLocks noChangeAspect="1"/>
          </p:cNvPicPr>
          <p:nvPr/>
        </p:nvPicPr>
        <p:blipFill>
          <a:blip r:embed="rId12"/>
          <a:stretch>
            <a:fillRect/>
          </a:stretch>
        </p:blipFill>
        <p:spPr>
          <a:xfrm>
            <a:off x="4307095" y="-517364"/>
            <a:ext cx="2412000" cy="2412000"/>
          </a:xfrm>
          <a:prstGeom prst="rect">
            <a:avLst/>
          </a:prstGeom>
        </p:spPr>
      </p:pic>
      <p:sp>
        <p:nvSpPr>
          <p:cNvPr id="15" name="Title 3"/>
          <p:cNvSpPr txBox="1">
            <a:spLocks/>
          </p:cNvSpPr>
          <p:nvPr>
            <p:custDataLst>
              <p:tags r:id="rId9"/>
            </p:custDataLst>
          </p:nvPr>
        </p:nvSpPr>
        <p:spPr>
          <a:xfrm>
            <a:off x="3719" y="3546"/>
            <a:ext cx="6000841" cy="1224000"/>
          </a:xfrm>
          <a:prstGeom prst="rect">
            <a:avLst/>
          </a:prstGeom>
          <a:noFill/>
        </p:spPr>
        <p:txBody>
          <a:bodyPr vert="horz" lIns="91440" tIns="45720" rIns="91440" bIns="45720" rtlCol="0" anchor="t">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a:latin typeface="Calibri" pitchFamily="34" charset="0"/>
                <a:cs typeface="Calibri" pitchFamily="34" charset="0"/>
              </a:rPr>
              <a:t>Réalisation</a:t>
            </a:r>
          </a:p>
          <a:p>
            <a:pPr algn="l"/>
            <a:r>
              <a:rPr lang="fr-CA" sz="2400" dirty="0">
                <a:latin typeface="Calibri" pitchFamily="34" charset="0"/>
                <a:cs typeface="Calibri" pitchFamily="34" charset="0"/>
              </a:rPr>
              <a:t>4-5-6. Hypothèse et autres prises  de données</a:t>
            </a:r>
          </a:p>
          <a:p>
            <a:pPr algn="l"/>
            <a:endParaRPr lang="fr-CA" sz="1800" dirty="0">
              <a:latin typeface="Calibri" pitchFamily="34" charset="0"/>
              <a:cs typeface="Calibri" pitchFamily="34" charset="0"/>
            </a:endParaRPr>
          </a:p>
        </p:txBody>
      </p:sp>
    </p:spTree>
    <p:extLst>
      <p:ext uri="{BB962C8B-B14F-4D97-AF65-F5344CB8AC3E}">
        <p14:creationId xmlns="" xmlns:p14="http://schemas.microsoft.com/office/powerpoint/2010/main" val="22634362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Mathematik, Sig, Summe">
            <a:extLst>
              <a:ext uri="{FF2B5EF4-FFF2-40B4-BE49-F238E27FC236}">
                <a16:creationId xmlns="" xmlns:a16="http://schemas.microsoft.com/office/drawing/2014/main" id="{ECB515A4-A211-46F9-A76C-B26C56CAC66A}"/>
              </a:ext>
            </a:extLst>
          </p:cNvPr>
          <p:cNvPicPr>
            <a:picLocks noChangeAspect="1" noChangeArrowheads="1"/>
          </p:cNvPicPr>
          <p:nvPr>
            <p:custDataLst>
              <p:tags r:id="rId1"/>
            </p:custDataLst>
          </p:nvPr>
        </p:nvPicPr>
        <p:blipFill>
          <a:blip r:embed="rId11">
            <a:lum bright="90000" contrast="-64000"/>
          </a:blip>
          <a:srcRect/>
          <a:stretch>
            <a:fillRect/>
          </a:stretch>
        </p:blipFill>
        <p:spPr bwMode="auto">
          <a:xfrm rot="5400000">
            <a:off x="2747091" y="865859"/>
            <a:ext cx="1363818" cy="2443674"/>
          </a:xfrm>
          <a:prstGeom prst="rect">
            <a:avLst/>
          </a:prstGeom>
          <a:noFill/>
        </p:spPr>
      </p:pic>
      <p:sp>
        <p:nvSpPr>
          <p:cNvPr id="16" name="Espace réservé du numéro de diapositive 1"/>
          <p:cNvSpPr>
            <a:spLocks noGrp="1"/>
          </p:cNvSpPr>
          <p:nvPr>
            <p:ph type="sldNum" sz="quarter" idx="12"/>
            <p:custDataLst>
              <p:tags r:id="rId2"/>
            </p:custDataLst>
          </p:nvPr>
        </p:nvSpPr>
        <p:spPr>
          <a:xfrm>
            <a:off x="5642388" y="8008203"/>
            <a:ext cx="1215612" cy="1135797"/>
          </a:xfrm>
        </p:spPr>
        <p:txBody>
          <a:bodyPr/>
          <a:lstStyle/>
          <a:p>
            <a:fld id="{027FB875-5C85-AB42-9DC5-178568A424B8}" type="slidenum">
              <a:rPr lang="en-US" smtClean="0"/>
              <a:pPr/>
              <a:t>9</a:t>
            </a:fld>
            <a:endParaRPr lang="en-US" dirty="0"/>
          </a:p>
        </p:txBody>
      </p:sp>
      <p:graphicFrame>
        <p:nvGraphicFramePr>
          <p:cNvPr id="8" name="Espace réservé du contenu 5"/>
          <p:cNvGraphicFramePr>
            <a:graphicFrameLocks/>
          </p:cNvGraphicFramePr>
          <p:nvPr>
            <p:custDataLst>
              <p:tags r:id="rId3"/>
            </p:custDataLst>
            <p:extLst>
              <p:ext uri="{D42A27DB-BD31-4B8C-83A1-F6EECF244321}">
                <p14:modId xmlns="" xmlns:p14="http://schemas.microsoft.com/office/powerpoint/2010/main" val="1232698152"/>
              </p:ext>
            </p:extLst>
          </p:nvPr>
        </p:nvGraphicFramePr>
        <p:xfrm>
          <a:off x="44190" y="3471801"/>
          <a:ext cx="1677058" cy="1931442"/>
        </p:xfrm>
        <a:graphic>
          <a:graphicData uri="http://schemas.openxmlformats.org/drawingml/2006/table">
            <a:tbl>
              <a:tblPr firstRow="1" bandRow="1">
                <a:tableStyleId>{F5AB1C69-6EDB-4FF4-983F-18BD219EF322}</a:tableStyleId>
              </a:tblPr>
              <a:tblGrid>
                <a:gridCol w="1677058">
                  <a:extLst>
                    <a:ext uri="{9D8B030D-6E8A-4147-A177-3AD203B41FA5}">
                      <a16:colId xmlns="" xmlns:a16="http://schemas.microsoft.com/office/drawing/2014/main" val="20000"/>
                    </a:ext>
                  </a:extLst>
                </a:gridCol>
              </a:tblGrid>
              <a:tr h="316002">
                <a:tc>
                  <a:txBody>
                    <a:bodyPr/>
                    <a:lstStyle/>
                    <a:p>
                      <a:pPr algn="ctr">
                        <a:spcBef>
                          <a:spcPts val="600"/>
                        </a:spcBef>
                      </a:pPr>
                      <a:r>
                        <a:rPr lang="fr-FR" sz="1400" dirty="0"/>
                        <a:t>Matériel</a:t>
                      </a:r>
                      <a:r>
                        <a:rPr lang="fr-FR" sz="1400" baseline="0" dirty="0"/>
                        <a:t> nécessaire</a:t>
                      </a:r>
                      <a:endParaRPr lang="fr-FR" sz="1400" dirty="0">
                        <a:latin typeface="Calibri" pitchFamily="34" charset="0"/>
                        <a:cs typeface="Calibri" pitchFamily="34" charset="0"/>
                      </a:endParaRPr>
                    </a:p>
                  </a:txBody>
                  <a:tcPr anchor="ctr"/>
                </a:tc>
                <a:extLst>
                  <a:ext uri="{0D108BD9-81ED-4DB2-BD59-A6C34878D82A}">
                    <a16:rowId xmlns="" xmlns:a16="http://schemas.microsoft.com/office/drawing/2014/main" val="10000"/>
                  </a:ext>
                </a:extLst>
              </a:tr>
              <a:tr h="274320">
                <a:tc>
                  <a:txBody>
                    <a:bodyPr/>
                    <a:lstStyle/>
                    <a:p>
                      <a:pPr algn="ctr">
                        <a:spcBef>
                          <a:spcPts val="600"/>
                        </a:spcBef>
                      </a:pPr>
                      <a:r>
                        <a:rPr lang="fr-CA" sz="1200" b="1" dirty="0">
                          <a:latin typeface="Calibri" pitchFamily="34" charset="0"/>
                          <a:cs typeface="Calibri" pitchFamily="34" charset="0"/>
                        </a:rPr>
                        <a:t>Par équipe de 3-4</a:t>
                      </a:r>
                      <a:endParaRPr lang="fr-FR" sz="1200" b="1" dirty="0">
                        <a:latin typeface="Calibri" pitchFamily="34" charset="0"/>
                        <a:cs typeface="Calibri" pitchFamily="34" charset="0"/>
                      </a:endParaRPr>
                    </a:p>
                  </a:txBody>
                  <a:tcPr anchor="ctr"/>
                </a:tc>
                <a:extLst>
                  <a:ext uri="{0D108BD9-81ED-4DB2-BD59-A6C34878D82A}">
                    <a16:rowId xmlns="" xmlns:a16="http://schemas.microsoft.com/office/drawing/2014/main" val="1327475067"/>
                  </a:ext>
                </a:extLst>
              </a:tr>
              <a:tr h="274320">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fr-FR" sz="1200" kern="1200" dirty="0">
                          <a:solidFill>
                            <a:prstClr val="black"/>
                          </a:solidFill>
                          <a:latin typeface="Calibri" pitchFamily="34" charset="0"/>
                          <a:ea typeface="+mn-ea"/>
                          <a:cs typeface="+mn-cs"/>
                        </a:rPr>
                        <a:t>Ficelle de 1 m</a:t>
                      </a:r>
                    </a:p>
                    <a:p>
                      <a:pPr marL="0" marR="0" indent="0" algn="l" defTabSz="914400" rtl="0" eaLnBrk="1" fontAlgn="auto" latinLnBrk="0" hangingPunct="1">
                        <a:lnSpc>
                          <a:spcPct val="100000"/>
                        </a:lnSpc>
                        <a:spcBef>
                          <a:spcPts val="600"/>
                        </a:spcBef>
                        <a:spcAft>
                          <a:spcPts val="0"/>
                        </a:spcAft>
                        <a:buClrTx/>
                        <a:buSzTx/>
                        <a:buFontTx/>
                        <a:buNone/>
                        <a:tabLst/>
                        <a:defRPr/>
                      </a:pPr>
                      <a:r>
                        <a:rPr lang="fr-CA" sz="1200" kern="1200" dirty="0">
                          <a:solidFill>
                            <a:prstClr val="black"/>
                          </a:solidFill>
                          <a:latin typeface="Calibri" pitchFamily="34" charset="0"/>
                          <a:ea typeface="+mn-ea"/>
                          <a:cs typeface="+mn-cs"/>
                        </a:rPr>
                        <a:t>Règle de 15 ou 30 cm</a:t>
                      </a:r>
                      <a:endParaRPr lang="fr-FR" sz="1200" kern="1200" dirty="0">
                        <a:solidFill>
                          <a:prstClr val="black"/>
                        </a:solidFill>
                        <a:latin typeface="Calibri" pitchFamily="34" charset="0"/>
                        <a:ea typeface="+mn-ea"/>
                        <a:cs typeface="+mn-cs"/>
                      </a:endParaRPr>
                    </a:p>
                  </a:txBody>
                  <a:tcPr/>
                </a:tc>
                <a:extLst>
                  <a:ext uri="{0D108BD9-81ED-4DB2-BD59-A6C34878D82A}">
                    <a16:rowId xmlns="" xmlns:a16="http://schemas.microsoft.com/office/drawing/2014/main" val="2906170075"/>
                  </a:ext>
                </a:extLst>
              </a:tr>
              <a:tr h="274320">
                <a:tc>
                  <a:txBody>
                    <a:bodyPr/>
                    <a:lstStyle/>
                    <a:p>
                      <a:pPr algn="ctr">
                        <a:spcBef>
                          <a:spcPts val="600"/>
                        </a:spcBef>
                      </a:pPr>
                      <a:r>
                        <a:rPr lang="fr-FR" sz="1200" b="1" dirty="0"/>
                        <a:t>Par élève</a:t>
                      </a:r>
                      <a:endParaRPr lang="fr-FR" sz="1200" b="1" dirty="0">
                        <a:latin typeface="Calibri" pitchFamily="34" charset="0"/>
                        <a:cs typeface="Calibri" pitchFamily="34" charset="0"/>
                      </a:endParaRPr>
                    </a:p>
                  </a:txBody>
                  <a:tcPr anchor="ctr"/>
                </a:tc>
                <a:extLst>
                  <a:ext uri="{0D108BD9-81ED-4DB2-BD59-A6C34878D82A}">
                    <a16:rowId xmlns="" xmlns:a16="http://schemas.microsoft.com/office/drawing/2014/main" val="10004"/>
                  </a:ext>
                </a:extLst>
              </a:tr>
              <a:tr h="307374">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fr-FR" sz="1200" kern="1200" dirty="0">
                          <a:hlinkClick r:id="" action="ppaction://noaction"/>
                        </a:rPr>
                        <a:t>Fiche d’activité D et E</a:t>
                      </a:r>
                      <a:endParaRPr lang="fr-FR" sz="1200" kern="1200" dirty="0"/>
                    </a:p>
                    <a:p>
                      <a:pPr marL="0" marR="0" lvl="0" indent="0" algn="l" defTabSz="914400" rtl="0" eaLnBrk="1" fontAlgn="auto" latinLnBrk="0" hangingPunct="1">
                        <a:lnSpc>
                          <a:spcPct val="100000"/>
                        </a:lnSpc>
                        <a:spcBef>
                          <a:spcPts val="600"/>
                        </a:spcBef>
                        <a:spcAft>
                          <a:spcPts val="0"/>
                        </a:spcAft>
                        <a:buClrTx/>
                        <a:buSzTx/>
                        <a:buFontTx/>
                        <a:buNone/>
                        <a:tabLst/>
                        <a:defRPr/>
                      </a:pPr>
                      <a:r>
                        <a:rPr lang="fr-CA" sz="1200" b="0" kern="1200" dirty="0">
                          <a:solidFill>
                            <a:schemeClr val="dk1"/>
                          </a:solidFill>
                          <a:latin typeface="Calibri" pitchFamily="34" charset="0"/>
                          <a:ea typeface="+mn-ea"/>
                          <a:cs typeface="Calibri" pitchFamily="34" charset="0"/>
                        </a:rPr>
                        <a:t>Calculatrice</a:t>
                      </a:r>
                    </a:p>
                  </a:txBody>
                  <a:tcPr/>
                </a:tc>
                <a:extLst>
                  <a:ext uri="{0D108BD9-81ED-4DB2-BD59-A6C34878D82A}">
                    <a16:rowId xmlns="" xmlns:a16="http://schemas.microsoft.com/office/drawing/2014/main" val="10007"/>
                  </a:ext>
                </a:extLst>
              </a:tr>
            </a:tbl>
          </a:graphicData>
        </a:graphic>
      </p:graphicFrame>
      <p:graphicFrame>
        <p:nvGraphicFramePr>
          <p:cNvPr id="7" name="Tableau 6">
            <a:extLst>
              <a:ext uri="{FF2B5EF4-FFF2-40B4-BE49-F238E27FC236}">
                <a16:creationId xmlns="" xmlns:a16="http://schemas.microsoft.com/office/drawing/2014/main" id="{C0E5541F-1460-46EE-A51D-E52A21B188D7}"/>
              </a:ext>
            </a:extLst>
          </p:cNvPr>
          <p:cNvGraphicFramePr>
            <a:graphicFrameLocks noGrp="1"/>
          </p:cNvGraphicFramePr>
          <p:nvPr>
            <p:custDataLst>
              <p:tags r:id="rId4"/>
            </p:custDataLst>
            <p:extLst>
              <p:ext uri="{D42A27DB-BD31-4B8C-83A1-F6EECF244321}">
                <p14:modId xmlns="" xmlns:p14="http://schemas.microsoft.com/office/powerpoint/2010/main" val="2736745785"/>
              </p:ext>
            </p:extLst>
          </p:nvPr>
        </p:nvGraphicFramePr>
        <p:xfrm>
          <a:off x="64679" y="3033956"/>
          <a:ext cx="1656569" cy="335280"/>
        </p:xfrm>
        <a:graphic>
          <a:graphicData uri="http://schemas.openxmlformats.org/drawingml/2006/table">
            <a:tbl>
              <a:tblPr firstRow="1" bandRow="1">
                <a:tableStyleId>{0505E3EF-67EA-436B-97B2-0124C06EBD24}</a:tableStyleId>
              </a:tblPr>
              <a:tblGrid>
                <a:gridCol w="1656569">
                  <a:extLst>
                    <a:ext uri="{9D8B030D-6E8A-4147-A177-3AD203B41FA5}">
                      <a16:colId xmlns="" xmlns:a16="http://schemas.microsoft.com/office/drawing/2014/main" val="20000"/>
                    </a:ext>
                  </a:extLst>
                </a:gridCol>
              </a:tblGrid>
              <a:tr h="268201">
                <a:tc>
                  <a:txBody>
                    <a:bodyPr/>
                    <a:lstStyle/>
                    <a:p>
                      <a:endParaRPr lang="fr-FR" sz="200" dirty="0"/>
                    </a:p>
                    <a:p>
                      <a:pPr algn="ctr"/>
                      <a:r>
                        <a:rPr lang="fr-FR" sz="1400" dirty="0"/>
                        <a:t>Durée : </a:t>
                      </a:r>
                      <a:r>
                        <a:rPr lang="fr-CA" sz="1400" b="0" baseline="0" dirty="0">
                          <a:latin typeface="Calibri" pitchFamily="34" charset="0"/>
                          <a:cs typeface="Calibri" pitchFamily="34" charset="0"/>
                        </a:rPr>
                        <a:t>70 minutes</a:t>
                      </a:r>
                      <a:endParaRPr lang="fr-FR" sz="1400" b="0" baseline="0" dirty="0">
                        <a:latin typeface="Calibri" pitchFamily="34" charset="0"/>
                        <a:cs typeface="Calibri" pitchFamily="34" charset="0"/>
                      </a:endParaRPr>
                    </a:p>
                  </a:txBody>
                  <a:tcPr anchor="ctr">
                    <a:solidFill>
                      <a:srgbClr val="C0F7F6"/>
                    </a:solidFill>
                  </a:tcPr>
                </a:tc>
                <a:extLst>
                  <a:ext uri="{0D108BD9-81ED-4DB2-BD59-A6C34878D82A}">
                    <a16:rowId xmlns="" xmlns:a16="http://schemas.microsoft.com/office/drawing/2014/main" val="10000"/>
                  </a:ext>
                </a:extLst>
              </a:tr>
            </a:tbl>
          </a:graphicData>
        </a:graphic>
      </p:graphicFrame>
      <p:sp>
        <p:nvSpPr>
          <p:cNvPr id="15" name="Title 3"/>
          <p:cNvSpPr txBox="1">
            <a:spLocks/>
          </p:cNvSpPr>
          <p:nvPr>
            <p:custDataLst>
              <p:tags r:id="rId5"/>
            </p:custDataLst>
          </p:nvPr>
        </p:nvSpPr>
        <p:spPr>
          <a:xfrm>
            <a:off x="3719" y="3547"/>
            <a:ext cx="3631021" cy="1224000"/>
          </a:xfrm>
          <a:prstGeom prst="rect">
            <a:avLst/>
          </a:prstGeom>
          <a:solidFill>
            <a:schemeClr val="bg1"/>
          </a:solidFill>
        </p:spPr>
        <p:txBody>
          <a:bodyPr vert="horz" lIns="91440" tIns="45720" rIns="91440" bIns="45720" rtlCol="0" anchor="t">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a:latin typeface="Calibri" pitchFamily="34" charset="0"/>
                <a:cs typeface="Calibri" pitchFamily="34" charset="0"/>
              </a:rPr>
              <a:t>Réalisation</a:t>
            </a:r>
          </a:p>
          <a:p>
            <a:pPr algn="l"/>
            <a:r>
              <a:rPr lang="fr-CA" sz="2400" dirty="0">
                <a:latin typeface="Calibri" pitchFamily="34" charset="0"/>
                <a:cs typeface="Calibri" pitchFamily="34" charset="0"/>
              </a:rPr>
              <a:t>7. Analyse et objectivation</a:t>
            </a:r>
          </a:p>
          <a:p>
            <a:pPr algn="l"/>
            <a:endParaRPr lang="fr-CA" sz="1800" dirty="0">
              <a:latin typeface="Calibri" pitchFamily="34" charset="0"/>
              <a:cs typeface="Calibri" pitchFamily="34" charset="0"/>
            </a:endParaRPr>
          </a:p>
        </p:txBody>
      </p:sp>
      <p:sp>
        <p:nvSpPr>
          <p:cNvPr id="5" name="Content Placeholder 4"/>
          <p:cNvSpPr>
            <a:spLocks noGrp="1"/>
          </p:cNvSpPr>
          <p:nvPr>
            <p:ph sz="half" idx="1"/>
            <p:custDataLst>
              <p:tags r:id="rId6"/>
            </p:custDataLst>
          </p:nvPr>
        </p:nvSpPr>
        <p:spPr>
          <a:xfrm>
            <a:off x="1765935" y="3032759"/>
            <a:ext cx="5038725" cy="6040755"/>
          </a:xfrm>
          <a:ln>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a:noAutofit/>
          </a:bodyPr>
          <a:lstStyle/>
          <a:p>
            <a:pPr marL="0" indent="0" algn="just">
              <a:spcBef>
                <a:spcPts val="600"/>
              </a:spcBef>
              <a:buNone/>
            </a:pPr>
            <a:endParaRPr lang="fr-CA" sz="200" i="1" dirty="0">
              <a:solidFill>
                <a:schemeClr val="tx1"/>
              </a:solidFill>
              <a:latin typeface="Calibri" pitchFamily="34" charset="0"/>
              <a:cs typeface="Calibri" pitchFamily="34" charset="0"/>
            </a:endParaRPr>
          </a:p>
          <a:p>
            <a:pPr marL="0" indent="0" algn="just">
              <a:spcBef>
                <a:spcPts val="600"/>
              </a:spcBef>
              <a:buNone/>
            </a:pPr>
            <a:r>
              <a:rPr lang="fr-CA" sz="2400" dirty="0">
                <a:solidFill>
                  <a:schemeClr val="tx1"/>
                </a:solidFill>
                <a:latin typeface="Calibri" pitchFamily="34" charset="0"/>
                <a:cs typeface="Calibri" pitchFamily="34" charset="0"/>
              </a:rPr>
              <a:t>Vue d’ensemble</a:t>
            </a:r>
          </a:p>
          <a:p>
            <a:pPr marL="0" lvl="0" indent="0" algn="just">
              <a:spcBef>
                <a:spcPts val="600"/>
              </a:spcBef>
              <a:buNone/>
              <a:defRPr/>
            </a:pPr>
            <a:r>
              <a:rPr lang="fr-FR" sz="1200" i="0" dirty="0">
                <a:latin typeface="Calibri" pitchFamily="34" charset="0"/>
                <a:cs typeface="Calibri" pitchFamily="34" charset="0"/>
              </a:rPr>
              <a:t>Après une dernière mesure, les élèves analysent les données afin de répondre à la question de découverte de la fiche d’activité D. Sur la fiche d’activité E, les élèves construisent un diagramme à ligne brisée à partir de leurs données personnelles. En terminant, on met en relief l'apport des mathématiques pour comprendre les sciences, et réciproquement.</a:t>
            </a:r>
            <a:endParaRPr lang="en-US" sz="1200" i="0" dirty="0">
              <a:solidFill>
                <a:prstClr val="black"/>
              </a:solidFill>
              <a:latin typeface="Calibri" pitchFamily="34" charset="0"/>
              <a:cs typeface="Calibri" pitchFamily="34" charset="0"/>
            </a:endParaRPr>
          </a:p>
          <a:p>
            <a:pPr marL="0" lvl="0" indent="0" algn="just">
              <a:spcBef>
                <a:spcPts val="600"/>
              </a:spcBef>
              <a:buNone/>
              <a:defRPr/>
            </a:pPr>
            <a:endParaRPr lang="en-US" sz="1200" i="0" dirty="0">
              <a:solidFill>
                <a:prstClr val="black"/>
              </a:solidFill>
              <a:latin typeface="Calibri" pitchFamily="34" charset="0"/>
              <a:cs typeface="Calibri" pitchFamily="34" charset="0"/>
            </a:endParaRPr>
          </a:p>
          <a:p>
            <a:pPr marL="0" indent="0" algn="just">
              <a:spcBef>
                <a:spcPts val="600"/>
              </a:spcBef>
              <a:buNone/>
            </a:pPr>
            <a:r>
              <a:rPr lang="fr-FR" dirty="0">
                <a:solidFill>
                  <a:schemeClr val="tx1"/>
                </a:solidFill>
                <a:latin typeface="Calibri" pitchFamily="34" charset="0"/>
                <a:cs typeface="Calibri" pitchFamily="34" charset="0"/>
              </a:rPr>
              <a:t>Déroulement de l’activité</a:t>
            </a:r>
          </a:p>
          <a:p>
            <a:pPr marL="216000" lvl="1" indent="-216000" algn="just">
              <a:buFont typeface="+mj-lt"/>
              <a:buAutoNum type="arabicPeriod"/>
            </a:pPr>
            <a:r>
              <a:rPr lang="fr-FR" sz="1200" i="0" dirty="0">
                <a:solidFill>
                  <a:schemeClr val="tx1"/>
                </a:solidFill>
                <a:latin typeface="Calibri" pitchFamily="34" charset="0"/>
                <a:cs typeface="Calibri" pitchFamily="34" charset="0"/>
              </a:rPr>
              <a:t>Dernière prise de données (20 minutes)</a:t>
            </a:r>
          </a:p>
          <a:p>
            <a:pPr marL="216000" lvl="1" indent="-216000" algn="just">
              <a:buFont typeface="+mj-lt"/>
              <a:buAutoNum type="arabicPeriod"/>
            </a:pPr>
            <a:r>
              <a:rPr lang="fr-CA" sz="1200" i="0" dirty="0">
                <a:solidFill>
                  <a:schemeClr val="tx1"/>
                </a:solidFill>
                <a:latin typeface="Calibri" pitchFamily="34" charset="0"/>
                <a:cs typeface="Calibri" pitchFamily="34" charset="0"/>
              </a:rPr>
              <a:t>Analyse des données (25 minutes)</a:t>
            </a:r>
            <a:endParaRPr lang="fr-CA" sz="1200" dirty="0">
              <a:latin typeface="Calibri" pitchFamily="34" charset="0"/>
              <a:cs typeface="Calibri" pitchFamily="34" charset="0"/>
            </a:endParaRPr>
          </a:p>
          <a:p>
            <a:pPr marL="216000" lvl="1" indent="-216000" algn="just">
              <a:buFont typeface="+mj-lt"/>
              <a:buAutoNum type="arabicPeriod"/>
            </a:pPr>
            <a:r>
              <a:rPr lang="fr-CA" sz="1200" i="0" dirty="0">
                <a:solidFill>
                  <a:schemeClr val="tx1"/>
                </a:solidFill>
                <a:latin typeface="Calibri" pitchFamily="34" charset="0"/>
                <a:cs typeface="Calibri" pitchFamily="34" charset="0"/>
              </a:rPr>
              <a:t>Diagramme à ligne brisée (20 minutes)</a:t>
            </a:r>
          </a:p>
          <a:p>
            <a:pPr marL="216000" lvl="1" indent="-216000" algn="just">
              <a:buFont typeface="+mj-lt"/>
              <a:buAutoNum type="arabicPeriod"/>
            </a:pPr>
            <a:r>
              <a:rPr lang="fr-CA" sz="1200" i="0" dirty="0">
                <a:solidFill>
                  <a:schemeClr val="tx1"/>
                </a:solidFill>
                <a:latin typeface="Calibri" pitchFamily="34" charset="0"/>
                <a:cs typeface="Calibri" pitchFamily="34" charset="0"/>
              </a:rPr>
              <a:t>Objectivation (5 minutes)</a:t>
            </a:r>
            <a:endParaRPr lang="fr-FR" sz="1200" i="0" dirty="0">
              <a:solidFill>
                <a:schemeClr val="tx1"/>
              </a:solidFill>
              <a:latin typeface="Calibri" pitchFamily="34" charset="0"/>
              <a:cs typeface="Calibri" pitchFamily="34" charset="0"/>
            </a:endParaRPr>
          </a:p>
          <a:p>
            <a:pPr marL="228600" indent="-228600" algn="just">
              <a:spcBef>
                <a:spcPts val="600"/>
              </a:spcBef>
              <a:buNone/>
            </a:pPr>
            <a:endParaRPr lang="fr-CA" sz="1200" i="0" dirty="0">
              <a:solidFill>
                <a:schemeClr val="tx1"/>
              </a:solidFill>
              <a:latin typeface="Calibri" pitchFamily="34" charset="0"/>
              <a:cs typeface="Calibri" pitchFamily="34" charset="0"/>
            </a:endParaRPr>
          </a:p>
          <a:p>
            <a:pPr marL="228600" indent="-228600" algn="just">
              <a:spcBef>
                <a:spcPts val="600"/>
              </a:spcBef>
              <a:buNone/>
            </a:pPr>
            <a:r>
              <a:rPr lang="fr-CA" dirty="0">
                <a:solidFill>
                  <a:schemeClr val="tx1"/>
                </a:solidFill>
                <a:latin typeface="Calibri" pitchFamily="34" charset="0"/>
                <a:cs typeface="Calibri" pitchFamily="34" charset="0"/>
              </a:rPr>
              <a:t>Analyse des données</a:t>
            </a:r>
          </a:p>
          <a:p>
            <a:pPr marL="228600" indent="-228600" algn="just">
              <a:spcBef>
                <a:spcPts val="600"/>
              </a:spcBef>
              <a:buFont typeface="+mj-lt"/>
              <a:buAutoNum type="arabicPeriod"/>
            </a:pPr>
            <a:r>
              <a:rPr lang="fr-CA" sz="1200" i="0" dirty="0">
                <a:solidFill>
                  <a:schemeClr val="tx1"/>
                </a:solidFill>
                <a:latin typeface="Calibri" pitchFamily="34" charset="0"/>
                <a:cs typeface="Calibri" pitchFamily="34" charset="0"/>
              </a:rPr>
              <a:t>Après la dernière prise de données, demander aux élèves de compléter la </a:t>
            </a:r>
            <a:r>
              <a:rPr lang="fr-CA" sz="1200" b="1" i="0" dirty="0">
                <a:solidFill>
                  <a:schemeClr val="tx1"/>
                </a:solidFill>
                <a:latin typeface="Calibri" pitchFamily="34" charset="0"/>
                <a:cs typeface="Calibri" pitchFamily="34" charset="0"/>
              </a:rPr>
              <a:t>section 6 de la fiche d’activité D</a:t>
            </a:r>
            <a:r>
              <a:rPr lang="fr-CA" sz="1200" i="0" dirty="0">
                <a:solidFill>
                  <a:schemeClr val="tx1"/>
                </a:solidFill>
                <a:latin typeface="Calibri" pitchFamily="34" charset="0"/>
                <a:cs typeface="Calibri" pitchFamily="34" charset="0"/>
              </a:rPr>
              <a:t>.</a:t>
            </a:r>
          </a:p>
          <a:p>
            <a:pPr marL="228600" indent="-228600" algn="just">
              <a:spcBef>
                <a:spcPts val="600"/>
              </a:spcBef>
              <a:buFont typeface="+mj-lt"/>
              <a:buAutoNum type="arabicPeriod"/>
            </a:pPr>
            <a:r>
              <a:rPr lang="fr-CA" sz="1200" i="0" dirty="0">
                <a:solidFill>
                  <a:schemeClr val="tx1"/>
                </a:solidFill>
                <a:latin typeface="Calibri" pitchFamily="34" charset="0"/>
                <a:cs typeface="Calibri" pitchFamily="34" charset="0"/>
              </a:rPr>
              <a:t>Demander aux membres des équipes de </a:t>
            </a:r>
            <a:r>
              <a:rPr lang="fr-CA" sz="1200" b="1" i="0" dirty="0">
                <a:solidFill>
                  <a:schemeClr val="tx1"/>
                </a:solidFill>
                <a:latin typeface="Calibri" pitchFamily="34" charset="0"/>
                <a:cs typeface="Calibri" pitchFamily="34" charset="0"/>
              </a:rPr>
              <a:t>comparer leurs résultats entre eux</a:t>
            </a:r>
            <a:r>
              <a:rPr lang="fr-CA" sz="1200" i="0" dirty="0">
                <a:solidFill>
                  <a:schemeClr val="tx1"/>
                </a:solidFill>
                <a:latin typeface="Calibri" pitchFamily="34" charset="0"/>
                <a:cs typeface="Calibri" pitchFamily="34" charset="0"/>
              </a:rPr>
              <a:t>, pour vérifier qu’il n’y a pas eu d’erreur de calcul.</a:t>
            </a:r>
          </a:p>
          <a:p>
            <a:pPr marL="228600" indent="-228600" algn="just">
              <a:spcBef>
                <a:spcPts val="600"/>
              </a:spcBef>
              <a:buFont typeface="+mj-lt"/>
              <a:buAutoNum type="arabicPeriod"/>
            </a:pPr>
            <a:r>
              <a:rPr lang="fr-CA" sz="1200" i="0" dirty="0">
                <a:solidFill>
                  <a:schemeClr val="tx1"/>
                </a:solidFill>
                <a:latin typeface="Calibri" pitchFamily="34" charset="0"/>
                <a:cs typeface="Calibri" pitchFamily="34" charset="0"/>
              </a:rPr>
              <a:t>Pour compléter la </a:t>
            </a:r>
            <a:r>
              <a:rPr lang="fr-CA" sz="1200" b="1" i="0" dirty="0">
                <a:solidFill>
                  <a:schemeClr val="tx1"/>
                </a:solidFill>
                <a:latin typeface="Calibri" pitchFamily="34" charset="0"/>
                <a:cs typeface="Calibri" pitchFamily="34" charset="0"/>
              </a:rPr>
              <a:t>section 7 de la fiche</a:t>
            </a:r>
            <a:r>
              <a:rPr lang="fr-CA" sz="1200" i="0" dirty="0">
                <a:solidFill>
                  <a:schemeClr val="tx1"/>
                </a:solidFill>
                <a:latin typeface="Calibri" pitchFamily="34" charset="0"/>
                <a:cs typeface="Calibri" pitchFamily="34" charset="0"/>
              </a:rPr>
              <a:t>, un représentant de chaque équipe annonce au reste de la classe leur croissance moyenne.</a:t>
            </a:r>
          </a:p>
          <a:p>
            <a:pPr marL="228600" indent="-228600" algn="just">
              <a:spcBef>
                <a:spcPts val="600"/>
              </a:spcBef>
              <a:buFont typeface="+mj-lt"/>
              <a:buAutoNum type="arabicPeriod"/>
            </a:pPr>
            <a:endParaRPr lang="fr-CA" sz="1200" i="0" dirty="0">
              <a:solidFill>
                <a:schemeClr val="tx1"/>
              </a:solidFill>
              <a:latin typeface="Calibri" pitchFamily="34" charset="0"/>
              <a:cs typeface="Calibri" pitchFamily="34" charset="0"/>
            </a:endParaRPr>
          </a:p>
          <a:p>
            <a:pPr marL="228600" indent="-228600" algn="just">
              <a:spcBef>
                <a:spcPts val="600"/>
              </a:spcBef>
              <a:buNone/>
            </a:pPr>
            <a:r>
              <a:rPr lang="fr-CA" sz="1200" i="0" dirty="0">
                <a:solidFill>
                  <a:schemeClr val="tx1"/>
                </a:solidFill>
                <a:latin typeface="Calibri" pitchFamily="34" charset="0"/>
                <a:cs typeface="Calibri" pitchFamily="34" charset="0"/>
              </a:rPr>
              <a:t>			(retour à la page suivante)</a:t>
            </a:r>
            <a:endParaRPr lang="fr-FR" sz="1200" i="0" dirty="0">
              <a:solidFill>
                <a:schemeClr val="tx1"/>
              </a:solidFill>
              <a:latin typeface="Calibri" pitchFamily="34" charset="0"/>
              <a:cs typeface="Calibri" pitchFamily="34" charset="0"/>
            </a:endParaRPr>
          </a:p>
        </p:txBody>
      </p:sp>
      <p:sp>
        <p:nvSpPr>
          <p:cNvPr id="12" name="Espace réservé du numéro de diapositive 1"/>
          <p:cNvSpPr txBox="1">
            <a:spLocks/>
          </p:cNvSpPr>
          <p:nvPr>
            <p:custDataLst>
              <p:tags r:id="rId7"/>
            </p:custDataLst>
          </p:nvPr>
        </p:nvSpPr>
        <p:spPr>
          <a:xfrm>
            <a:off x="5642388" y="8008203"/>
            <a:ext cx="1215612" cy="1135797"/>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027FB875-5C85-AB42-9DC5-178568A424B8}" type="slidenum">
              <a:rPr kumimoji="0" lang="en-US" sz="8200" b="0" i="0" u="none" strike="noStrike" kern="1200" cap="none" spc="0" normalizeH="0" baseline="0" noProof="0" smtClean="0">
                <a:ln>
                  <a:noFill/>
                </a:ln>
                <a:gradFill>
                  <a:gsLst>
                    <a:gs pos="0">
                      <a:schemeClr val="tx1">
                        <a:alpha val="10000"/>
                      </a:schemeClr>
                    </a:gs>
                    <a:gs pos="100000">
                      <a:schemeClr val="tx1">
                        <a:alpha val="10000"/>
                      </a:schemeClr>
                    </a:gs>
                  </a:gsLst>
                  <a:lin ang="5400000" scaled="0"/>
                </a:gradFill>
                <a:effectLst/>
                <a:uLnTx/>
                <a:uFillTx/>
                <a:latin typeface="Impact"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8200" b="0" i="0" u="none" strike="noStrike" kern="1200" cap="none" spc="0" normalizeH="0" baseline="0" noProof="0" dirty="0">
              <a:ln>
                <a:noFill/>
              </a:ln>
              <a:gradFill>
                <a:gsLst>
                  <a:gs pos="0">
                    <a:schemeClr val="tx1">
                      <a:alpha val="10000"/>
                    </a:schemeClr>
                  </a:gs>
                  <a:gs pos="100000">
                    <a:schemeClr val="tx1">
                      <a:alpha val="10000"/>
                    </a:schemeClr>
                  </a:gs>
                </a:gsLst>
                <a:lin ang="5400000" scaled="0"/>
              </a:gradFill>
              <a:effectLst/>
              <a:uLnTx/>
              <a:uFillTx/>
              <a:latin typeface="Impact" pitchFamily="34" charset="0"/>
              <a:ea typeface="+mn-ea"/>
              <a:cs typeface="+mn-cs"/>
            </a:endParaRPr>
          </a:p>
        </p:txBody>
      </p:sp>
      <p:sp>
        <p:nvSpPr>
          <p:cNvPr id="13" name="Content Placeholder 4">
            <a:extLst>
              <a:ext uri="{FF2B5EF4-FFF2-40B4-BE49-F238E27FC236}">
                <a16:creationId xmlns="" xmlns:a16="http://schemas.microsoft.com/office/drawing/2014/main" id="{9118FD7B-D332-4211-BD20-75ADDEFD39F0}"/>
              </a:ext>
            </a:extLst>
          </p:cNvPr>
          <p:cNvSpPr txBox="1">
            <a:spLocks/>
          </p:cNvSpPr>
          <p:nvPr>
            <p:custDataLst>
              <p:tags r:id="rId8"/>
            </p:custDataLst>
          </p:nvPr>
        </p:nvSpPr>
        <p:spPr>
          <a:xfrm>
            <a:off x="64679" y="1311834"/>
            <a:ext cx="6739981" cy="1557858"/>
          </a:xfrm>
          <a:prstGeom prst="rect">
            <a:avLst/>
          </a:prstGeom>
          <a:solidFill>
            <a:schemeClr val="bg1">
              <a:alpha val="12000"/>
            </a:schemeClr>
          </a:solidFill>
          <a:ln w="57150" cmpd="thickThin">
            <a:solidFill>
              <a:schemeClr val="tx1"/>
            </a:solidFill>
          </a:ln>
        </p:spPr>
        <p:style>
          <a:lnRef idx="2">
            <a:schemeClr val="accent1"/>
          </a:lnRef>
          <a:fillRef idx="1">
            <a:schemeClr val="lt1"/>
          </a:fillRef>
          <a:effectRef idx="0">
            <a:schemeClr val="accent1"/>
          </a:effectRef>
          <a:fontRef idx="minor">
            <a:schemeClr val="dk1"/>
          </a:fontRef>
        </p:style>
        <p:txBody>
          <a:bodyPr anchor="t">
            <a:noAutofit/>
          </a:bodyPr>
          <a:lstStyle>
            <a:lvl1pPr marL="463550" indent="-463550" algn="l" defTabSz="914400" rtl="0" eaLnBrk="1" latinLnBrk="0" hangingPunct="1">
              <a:spcBef>
                <a:spcPts val="2000"/>
              </a:spcBef>
              <a:buSzPct val="90000"/>
              <a:buFontTx/>
              <a:buBlip>
                <a:blip r:embed="rId12"/>
              </a:buBlip>
              <a:defRPr sz="2400" kern="1200">
                <a:solidFill>
                  <a:schemeClr val="dk1"/>
                </a:solidFill>
                <a:latin typeface="+mn-lt"/>
                <a:ea typeface="+mn-ea"/>
                <a:cs typeface="+mn-cs"/>
              </a:defRPr>
            </a:lvl1pPr>
            <a:lvl2pPr marL="914400" indent="-457200" algn="l" defTabSz="914400" rtl="0" eaLnBrk="1" latinLnBrk="0" hangingPunct="1">
              <a:spcBef>
                <a:spcPts val="600"/>
              </a:spcBef>
              <a:buSzPct val="90000"/>
              <a:buFontTx/>
              <a:buBlip>
                <a:blip r:embed="rId13"/>
              </a:buBlip>
              <a:defRPr sz="2200" kern="1200">
                <a:solidFill>
                  <a:schemeClr val="dk1"/>
                </a:solidFill>
                <a:latin typeface="+mn-lt"/>
                <a:ea typeface="+mn-ea"/>
                <a:cs typeface="+mn-cs"/>
              </a:defRPr>
            </a:lvl2pPr>
            <a:lvl3pPr marL="1255713" indent="-341313" algn="l" defTabSz="914400" rtl="0" eaLnBrk="1" latinLnBrk="0" hangingPunct="1">
              <a:spcBef>
                <a:spcPts val="600"/>
              </a:spcBef>
              <a:buSzPct val="90000"/>
              <a:buFontTx/>
              <a:buBlip>
                <a:blip r:embed="rId14"/>
              </a:buBlip>
              <a:defRPr sz="2000" kern="1200">
                <a:solidFill>
                  <a:schemeClr val="dk1"/>
                </a:solidFill>
                <a:latin typeface="+mn-lt"/>
                <a:ea typeface="+mn-ea"/>
                <a:cs typeface="+mn-cs"/>
              </a:defRPr>
            </a:lvl3pPr>
            <a:lvl4pPr marL="1597025" indent="-341313" algn="l" defTabSz="914400" rtl="0" eaLnBrk="1" latinLnBrk="0" hangingPunct="1">
              <a:spcBef>
                <a:spcPts val="600"/>
              </a:spcBef>
              <a:buSzPct val="90000"/>
              <a:buFontTx/>
              <a:buBlip>
                <a:blip r:embed="rId14"/>
              </a:buBlip>
              <a:defRPr sz="1800" kern="1200">
                <a:solidFill>
                  <a:schemeClr val="dk1"/>
                </a:solidFill>
                <a:latin typeface="+mn-lt"/>
                <a:ea typeface="+mn-ea"/>
                <a:cs typeface="+mn-cs"/>
              </a:defRPr>
            </a:lvl4pPr>
            <a:lvl5pPr marL="1938338" indent="-341313" algn="l" defTabSz="914400" rtl="0" eaLnBrk="1" latinLnBrk="0" hangingPunct="1">
              <a:spcBef>
                <a:spcPts val="600"/>
              </a:spcBef>
              <a:buSzPct val="90000"/>
              <a:buFontTx/>
              <a:buBlip>
                <a:blip r:embed="rId14"/>
              </a:buBlip>
              <a:defRPr sz="1800" kern="1200">
                <a:solidFill>
                  <a:schemeClr val="dk1"/>
                </a:solidFill>
                <a:latin typeface="+mn-lt"/>
                <a:ea typeface="+mn-ea"/>
                <a:cs typeface="+mn-cs"/>
              </a:defRPr>
            </a:lvl5pPr>
            <a:lvl6pPr marL="2290763" indent="-344488" algn="l" defTabSz="914400" rtl="0" eaLnBrk="1" latinLnBrk="0" hangingPunct="1">
              <a:spcBef>
                <a:spcPct val="20000"/>
              </a:spcBef>
              <a:buSzPct val="90000"/>
              <a:buFontTx/>
              <a:buBlip>
                <a:blip r:embed="rId12"/>
              </a:buBlip>
              <a:defRPr lang="en-US" sz="1800" kern="1200" dirty="0" smtClean="0">
                <a:solidFill>
                  <a:schemeClr val="dk1"/>
                </a:solidFill>
                <a:latin typeface="+mn-lt"/>
                <a:ea typeface="+mn-ea"/>
                <a:cs typeface="+mn-cs"/>
              </a:defRPr>
            </a:lvl6pPr>
            <a:lvl7pPr marL="2625725" indent="-344488" algn="l" defTabSz="914400" rtl="0" eaLnBrk="1" latinLnBrk="0" hangingPunct="1">
              <a:spcBef>
                <a:spcPct val="20000"/>
              </a:spcBef>
              <a:buSzPct val="90000"/>
              <a:buFontTx/>
              <a:buBlip>
                <a:blip r:embed="rId14"/>
              </a:buBlip>
              <a:defRPr lang="en-US" sz="1800" kern="1200" dirty="0" smtClean="0">
                <a:solidFill>
                  <a:schemeClr val="dk1"/>
                </a:solidFill>
                <a:latin typeface="+mn-lt"/>
                <a:ea typeface="+mn-ea"/>
                <a:cs typeface="+mn-cs"/>
              </a:defRPr>
            </a:lvl7pPr>
            <a:lvl8pPr marL="2970213" indent="-344488" algn="l" defTabSz="914400" rtl="0" eaLnBrk="1" latinLnBrk="0" hangingPunct="1">
              <a:spcBef>
                <a:spcPct val="20000"/>
              </a:spcBef>
              <a:buSzPct val="90000"/>
              <a:buFontTx/>
              <a:buBlip>
                <a:blip r:embed="rId12"/>
              </a:buBlip>
              <a:defRPr lang="en-US" sz="1800" kern="1200" dirty="0" smtClean="0">
                <a:solidFill>
                  <a:schemeClr val="dk1"/>
                </a:solidFill>
                <a:latin typeface="+mn-lt"/>
                <a:ea typeface="+mn-ea"/>
                <a:cs typeface="+mn-cs"/>
              </a:defRPr>
            </a:lvl8pPr>
            <a:lvl9pPr marL="3313113" indent="-344488" algn="l" defTabSz="914400" rtl="0" eaLnBrk="1" latinLnBrk="0" hangingPunct="1">
              <a:spcBef>
                <a:spcPct val="20000"/>
              </a:spcBef>
              <a:buSzPct val="90000"/>
              <a:buFontTx/>
              <a:buBlip>
                <a:blip r:embed="rId13"/>
              </a:buBlip>
              <a:defRPr lang="en-US" sz="1800" kern="1200" dirty="0">
                <a:solidFill>
                  <a:schemeClr val="dk1"/>
                </a:solidFill>
                <a:latin typeface="+mn-lt"/>
                <a:ea typeface="+mn-ea"/>
                <a:cs typeface="+mn-cs"/>
              </a:defRPr>
            </a:lvl9pPr>
          </a:lstStyle>
          <a:p>
            <a:pPr marL="0" indent="0" algn="ctr">
              <a:lnSpc>
                <a:spcPct val="110000"/>
              </a:lnSpc>
              <a:spcBef>
                <a:spcPts val="600"/>
              </a:spcBef>
              <a:buNone/>
            </a:pPr>
            <a:r>
              <a:rPr lang="fr-CA" i="1" dirty="0">
                <a:latin typeface="Calibri" pitchFamily="34" charset="0"/>
                <a:cs typeface="Calibri" pitchFamily="34" charset="0"/>
              </a:rPr>
              <a:t>Préalables mathématiques</a:t>
            </a:r>
          </a:p>
          <a:p>
            <a:pPr marL="0" indent="0" algn="just">
              <a:lnSpc>
                <a:spcPct val="110000"/>
              </a:lnSpc>
              <a:spcBef>
                <a:spcPts val="600"/>
              </a:spcBef>
              <a:buNone/>
            </a:pPr>
            <a:r>
              <a:rPr lang="fr-CA" sz="1200" dirty="0">
                <a:latin typeface="Calibri" pitchFamily="34" charset="0"/>
                <a:cs typeface="Calibri" pitchFamily="34" charset="0"/>
              </a:rPr>
              <a:t>Avant de commencer la thématique Mesure des jeunes, s’assurer que les élèves sont à l’aise avec </a:t>
            </a:r>
            <a:r>
              <a:rPr lang="fr-FR" sz="1200" kern="50" dirty="0"/>
              <a:t>la construction et la lecture de </a:t>
            </a:r>
            <a:r>
              <a:rPr lang="fr-FR" sz="1200" b="1" kern="50" dirty="0"/>
              <a:t>diagrammes à ligne brisée</a:t>
            </a:r>
            <a:r>
              <a:rPr lang="fr-FR" sz="1200" kern="50" dirty="0"/>
              <a:t>.</a:t>
            </a:r>
            <a:endParaRPr lang="fr-CA" sz="1200" dirty="0">
              <a:latin typeface="Calibri" pitchFamily="34" charset="0"/>
              <a:cs typeface="Calibri" pitchFamily="34" charset="0"/>
            </a:endParaRPr>
          </a:p>
          <a:p>
            <a:pPr marL="0" indent="0" algn="just">
              <a:lnSpc>
                <a:spcPct val="110000"/>
              </a:lnSpc>
              <a:spcBef>
                <a:spcPts val="600"/>
              </a:spcBef>
              <a:buNone/>
            </a:pPr>
            <a:r>
              <a:rPr lang="fr-CA" sz="1200" dirty="0">
                <a:latin typeface="Calibri" pitchFamily="34" charset="0"/>
              </a:rPr>
              <a:t>Si ce n’est pas le cas, il est possible d’utiliser le matériel disponible (rappels théoriques et exercices) dans la section </a:t>
            </a:r>
            <a:r>
              <a:rPr lang="fr-CA" sz="1200" i="1" dirty="0">
                <a:latin typeface="Calibri" pitchFamily="34" charset="0"/>
              </a:rPr>
              <a:t>Préalables mathématiques</a:t>
            </a:r>
            <a:r>
              <a:rPr lang="fr-CA" sz="1200" dirty="0">
                <a:latin typeface="Calibri" pitchFamily="34" charset="0"/>
              </a:rPr>
              <a:t> du guide pédagogique principal.</a:t>
            </a:r>
          </a:p>
          <a:p>
            <a:pPr marL="0" indent="0" algn="just">
              <a:lnSpc>
                <a:spcPct val="110000"/>
              </a:lnSpc>
              <a:spcBef>
                <a:spcPts val="600"/>
              </a:spcBef>
              <a:buNone/>
            </a:pPr>
            <a:endParaRPr lang="fr-CA" sz="1200" dirty="0">
              <a:latin typeface="Calibri" pitchFamily="34" charset="0"/>
            </a:endParaRPr>
          </a:p>
          <a:p>
            <a:pPr marL="0" indent="0" algn="just">
              <a:lnSpc>
                <a:spcPct val="110000"/>
              </a:lnSpc>
              <a:spcBef>
                <a:spcPts val="600"/>
              </a:spcBef>
              <a:buNone/>
            </a:pPr>
            <a:endParaRPr lang="x-none" sz="1200" dirty="0">
              <a:latin typeface="Calibri" pitchFamily="34" charset="0"/>
            </a:endParaRPr>
          </a:p>
        </p:txBody>
      </p:sp>
      <p:pic>
        <p:nvPicPr>
          <p:cNvPr id="17" name="Picture 2"/>
          <p:cNvPicPr>
            <a:picLocks noChangeAspect="1" noChangeArrowheads="1"/>
          </p:cNvPicPr>
          <p:nvPr>
            <p:custDataLst>
              <p:tags r:id="rId9"/>
            </p:custDataLst>
          </p:nvPr>
        </p:nvPicPr>
        <p:blipFill>
          <a:blip r:embed="rId15">
            <a:extLst>
              <a:ext uri="{28A0092B-C50C-407E-A947-70E740481C1C}">
                <a14:useLocalDpi xmlns="" xmlns:a14="http://schemas.microsoft.com/office/drawing/2010/main" val="0"/>
              </a:ext>
            </a:extLst>
          </a:blip>
          <a:srcRect/>
          <a:stretch>
            <a:fillRect/>
          </a:stretch>
        </p:blipFill>
        <p:spPr bwMode="auto">
          <a:xfrm>
            <a:off x="1114831" y="8129416"/>
            <a:ext cx="909497" cy="89837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18" name="Image 17" descr="Une image contenant texte, périphérique&#10;&#10;Description générée automatiquement">
            <a:extLst>
              <a:ext uri="{FF2B5EF4-FFF2-40B4-BE49-F238E27FC236}">
                <a16:creationId xmlns="" xmlns:a16="http://schemas.microsoft.com/office/drawing/2014/main" id="{F2DCE084-7326-A8B6-A33F-630AD78DB2C6}"/>
              </a:ext>
            </a:extLst>
          </p:cNvPr>
          <p:cNvPicPr>
            <a:picLocks noChangeAspect="1"/>
          </p:cNvPicPr>
          <p:nvPr/>
        </p:nvPicPr>
        <p:blipFill>
          <a:blip r:embed="rId16"/>
          <a:stretch>
            <a:fillRect/>
          </a:stretch>
        </p:blipFill>
        <p:spPr>
          <a:xfrm>
            <a:off x="4307095" y="-517364"/>
            <a:ext cx="2412000" cy="2412000"/>
          </a:xfrm>
          <a:prstGeom prst="rect">
            <a:avLst/>
          </a:prstGeom>
        </p:spPr>
      </p:pic>
    </p:spTree>
    <p:extLst>
      <p:ext uri="{BB962C8B-B14F-4D97-AF65-F5344CB8AC3E}">
        <p14:creationId xmlns="" xmlns:p14="http://schemas.microsoft.com/office/powerpoint/2010/main" val="226343626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8"/>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6"/>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6"/>
</p:tagLst>
</file>

<file path=ppt/tags/tag19.xml><?xml version="1.0" encoding="utf-8"?>
<p:tagLst xmlns:a="http://schemas.openxmlformats.org/drawingml/2006/main" xmlns:r="http://schemas.openxmlformats.org/officeDocument/2006/relationships" xmlns:p="http://schemas.openxmlformats.org/presentationml/2006/main">
  <p:tag name="NUM" val="5"/>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5"/>
</p:tagLst>
</file>

<file path=ppt/tags/tag22.xml><?xml version="1.0" encoding="utf-8"?>
<p:tagLst xmlns:a="http://schemas.openxmlformats.org/drawingml/2006/main" xmlns:r="http://schemas.openxmlformats.org/officeDocument/2006/relationships" xmlns:p="http://schemas.openxmlformats.org/presentationml/2006/main">
  <p:tag name="NUM" val="6"/>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4"/>
</p:tagLst>
</file>

<file path=ppt/tags/tag27.xml><?xml version="1.0" encoding="utf-8"?>
<p:tagLst xmlns:a="http://schemas.openxmlformats.org/drawingml/2006/main" xmlns:r="http://schemas.openxmlformats.org/officeDocument/2006/relationships" xmlns:p="http://schemas.openxmlformats.org/presentationml/2006/main">
  <p:tag name="NUM" val="7"/>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4"/>
</p:tagLst>
</file>

<file path=ppt/tags/tag32.xml><?xml version="1.0" encoding="utf-8"?>
<p:tagLst xmlns:a="http://schemas.openxmlformats.org/drawingml/2006/main" xmlns:r="http://schemas.openxmlformats.org/officeDocument/2006/relationships" xmlns:p="http://schemas.openxmlformats.org/presentationml/2006/main">
  <p:tag name="NUM" val="5"/>
</p:tagLst>
</file>

<file path=ppt/tags/tag33.xml><?xml version="1.0" encoding="utf-8"?>
<p:tagLst xmlns:a="http://schemas.openxmlformats.org/drawingml/2006/main" xmlns:r="http://schemas.openxmlformats.org/officeDocument/2006/relationships" xmlns:p="http://schemas.openxmlformats.org/presentationml/2006/main">
  <p:tag name="NUM" val="5"/>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5"/>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4"/>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6"/>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3"/>
</p:tagLst>
</file>

<file path=ppt/tags/tag43.xml><?xml version="1.0" encoding="utf-8"?>
<p:tagLst xmlns:a="http://schemas.openxmlformats.org/drawingml/2006/main" xmlns:r="http://schemas.openxmlformats.org/officeDocument/2006/relationships" xmlns:p="http://schemas.openxmlformats.org/presentationml/2006/main">
  <p:tag name="NUM" val="5"/>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6.xml><?xml version="1.0" encoding="utf-8"?>
<p:tagLst xmlns:a="http://schemas.openxmlformats.org/drawingml/2006/main" xmlns:r="http://schemas.openxmlformats.org/officeDocument/2006/relationships" xmlns:p="http://schemas.openxmlformats.org/presentationml/2006/main">
  <p:tag name="NUM" val="3"/>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49.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6"/>
</p:tagLst>
</file>

<file path=ppt/tags/tag51.xml><?xml version="1.0" encoding="utf-8"?>
<p:tagLst xmlns:a="http://schemas.openxmlformats.org/drawingml/2006/main" xmlns:r="http://schemas.openxmlformats.org/officeDocument/2006/relationships" xmlns:p="http://schemas.openxmlformats.org/presentationml/2006/main">
  <p:tag name="NUM" val="7"/>
</p:tagLst>
</file>

<file path=ppt/tags/tag52.xml><?xml version="1.0" encoding="utf-8"?>
<p:tagLst xmlns:a="http://schemas.openxmlformats.org/drawingml/2006/main" xmlns:r="http://schemas.openxmlformats.org/officeDocument/2006/relationships" xmlns:p="http://schemas.openxmlformats.org/presentationml/2006/main">
  <p:tag name="NUM" val="8"/>
</p:tagLst>
</file>

<file path=ppt/tags/tag53.xml><?xml version="1.0" encoding="utf-8"?>
<p:tagLst xmlns:a="http://schemas.openxmlformats.org/drawingml/2006/main" xmlns:r="http://schemas.openxmlformats.org/officeDocument/2006/relationships" xmlns:p="http://schemas.openxmlformats.org/presentationml/2006/main">
  <p:tag name="NUM" val="9"/>
</p:tagLst>
</file>

<file path=ppt/tags/tag54.xml><?xml version="1.0" encoding="utf-8"?>
<p:tagLst xmlns:a="http://schemas.openxmlformats.org/drawingml/2006/main" xmlns:r="http://schemas.openxmlformats.org/officeDocument/2006/relationships" xmlns:p="http://schemas.openxmlformats.org/presentationml/2006/main">
  <p:tag name="NUM" val="8"/>
</p:tagLst>
</file>

<file path=ppt/tags/tag55.xml><?xml version="1.0" encoding="utf-8"?>
<p:tagLst xmlns:a="http://schemas.openxmlformats.org/drawingml/2006/main" xmlns:r="http://schemas.openxmlformats.org/officeDocument/2006/relationships" xmlns:p="http://schemas.openxmlformats.org/presentationml/2006/main">
  <p:tag name="NUM" val="5"/>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3"/>
</p:tagLst>
</file>

<file path=ppt/tags/tag58.xml><?xml version="1.0" encoding="utf-8"?>
<p:tagLst xmlns:a="http://schemas.openxmlformats.org/drawingml/2006/main" xmlns:r="http://schemas.openxmlformats.org/officeDocument/2006/relationships" xmlns:p="http://schemas.openxmlformats.org/presentationml/2006/main">
  <p:tag name="NUM" val="4"/>
</p:tagLst>
</file>

<file path=ppt/tags/tag59.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6"/>
</p:tagLst>
</file>

<file path=ppt/tags/tag61.xml><?xml version="1.0" encoding="utf-8"?>
<p:tagLst xmlns:a="http://schemas.openxmlformats.org/drawingml/2006/main" xmlns:r="http://schemas.openxmlformats.org/officeDocument/2006/relationships" xmlns:p="http://schemas.openxmlformats.org/presentationml/2006/main">
  <p:tag name="NUM" val="7"/>
</p:tagLst>
</file>

<file path=ppt/tags/tag62.xml><?xml version="1.0" encoding="utf-8"?>
<p:tagLst xmlns:a="http://schemas.openxmlformats.org/drawingml/2006/main" xmlns:r="http://schemas.openxmlformats.org/officeDocument/2006/relationships" xmlns:p="http://schemas.openxmlformats.org/presentationml/2006/main">
  <p:tag name="NUM" val="8"/>
</p:tagLst>
</file>

<file path=ppt/tags/tag63.xml><?xml version="1.0" encoding="utf-8"?>
<p:tagLst xmlns:a="http://schemas.openxmlformats.org/drawingml/2006/main" xmlns:r="http://schemas.openxmlformats.org/officeDocument/2006/relationships" xmlns:p="http://schemas.openxmlformats.org/presentationml/2006/main">
  <p:tag name="NUM" val="9"/>
</p:tagLst>
</file>

<file path=ppt/tags/tag64.xml><?xml version="1.0" encoding="utf-8"?>
<p:tagLst xmlns:a="http://schemas.openxmlformats.org/drawingml/2006/main" xmlns:r="http://schemas.openxmlformats.org/officeDocument/2006/relationships" xmlns:p="http://schemas.openxmlformats.org/presentationml/2006/main">
  <p:tag name="NUM" val="10"/>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3"/>
</p:tagLst>
</file>

<file path=ppt/tags/tag67.xml><?xml version="1.0" encoding="utf-8"?>
<p:tagLst xmlns:a="http://schemas.openxmlformats.org/drawingml/2006/main" xmlns:r="http://schemas.openxmlformats.org/officeDocument/2006/relationships" xmlns:p="http://schemas.openxmlformats.org/presentationml/2006/main">
  <p:tag name="NUM" val="4"/>
</p:tagLst>
</file>

<file path=ppt/tags/tag68.xml><?xml version="1.0" encoding="utf-8"?>
<p:tagLst xmlns:a="http://schemas.openxmlformats.org/drawingml/2006/main" xmlns:r="http://schemas.openxmlformats.org/officeDocument/2006/relationships" xmlns:p="http://schemas.openxmlformats.org/presentationml/2006/main">
  <p:tag name="NUM" val="5"/>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5"/>
</p:tagLst>
</file>

<file path=ppt/tags/tag9.xml><?xml version="1.0" encoding="utf-8"?>
<p:tagLst xmlns:a="http://schemas.openxmlformats.org/drawingml/2006/main" xmlns:r="http://schemas.openxmlformats.org/officeDocument/2006/relationships" xmlns:p="http://schemas.openxmlformats.org/presentationml/2006/main">
  <p:tag name="NUM" val="6"/>
</p:tagLst>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kwell">
  <a:themeElements>
    <a:clrScheme name="Papi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Horizon.thmx</Template>
  <TotalTime>11624</TotalTime>
  <Words>2360</Words>
  <Application>Microsoft Office PowerPoint</Application>
  <PresentationFormat>Format US (216 x 279 mm)</PresentationFormat>
  <Paragraphs>362</Paragraphs>
  <Slides>10</Slides>
  <Notes>0</Notes>
  <HiddenSlides>0</HiddenSlides>
  <MMClips>0</MMClips>
  <ScaleCrop>false</ScaleCrop>
  <HeadingPairs>
    <vt:vector size="4" baseType="variant">
      <vt:variant>
        <vt:lpstr>Thème</vt:lpstr>
      </vt:variant>
      <vt:variant>
        <vt:i4>1</vt:i4>
      </vt:variant>
      <vt:variant>
        <vt:lpstr>Titres des diapositives</vt:lpstr>
      </vt:variant>
      <vt:variant>
        <vt:i4>10</vt:i4>
      </vt:variant>
    </vt:vector>
  </HeadingPairs>
  <TitlesOfParts>
    <vt:vector size="11" baseType="lpstr">
      <vt:lpstr>Inkwell</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Guimond</dc:creator>
  <cp:lastModifiedBy>sylvain beauchamp</cp:lastModifiedBy>
  <cp:revision>393</cp:revision>
  <dcterms:created xsi:type="dcterms:W3CDTF">2014-07-29T20:22:02Z</dcterms:created>
  <dcterms:modified xsi:type="dcterms:W3CDTF">2023-02-02T20:37:23Z</dcterms:modified>
</cp:coreProperties>
</file>