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gY3FAYb3x9bUBVFAh1nlvFFuNWj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7269C-8A22-B0D8-04F9-61CE3D2BF25D}" name="Stéphanie Jolicoeur" initials="SJ" userId="699174a85e4cffa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D3D0E3-BACD-4F40-8B32-A9B99BE5178E}">
  <a:tblStyle styleId="{7FD3D0E3-BACD-4F40-8B32-A9B99BE517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4A874D-6B03-4BB8-98A9-B98E6124F24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4926992-4D47-4E76-8741-0F66E4A72D3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6F2BBBE-3712-48AF-9927-FA927957E99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168045-6A0B-4558-A5E2-0799DCD7989E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51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83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4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body" idx="1"/>
          </p:nvPr>
        </p:nvSpPr>
        <p:spPr>
          <a:xfrm rot="5400000">
            <a:off x="-3264690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257177" y="2844801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body" idx="2"/>
          </p:nvPr>
        </p:nvSpPr>
        <p:spPr>
          <a:xfrm>
            <a:off x="2628902" y="2844801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342902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3483772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3483772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2681290" y="364071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2"/>
          </p:nvPr>
        </p:nvSpPr>
        <p:spPr>
          <a:xfrm>
            <a:off x="342903" y="1913471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>
            <a:spLocks noGrp="1"/>
          </p:cNvSpPr>
          <p:nvPr>
            <p:ph type="body" idx="1"/>
          </p:nvPr>
        </p:nvSpPr>
        <p:spPr>
          <a:xfrm>
            <a:off x="1344216" y="7156452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hyperlink" Target="about:blank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.png"/><Relationship Id="rId5" Type="http://schemas.openxmlformats.org/officeDocument/2006/relationships/tags" Target="../tags/tag74.xml"/><Relationship Id="rId10" Type="http://schemas.openxmlformats.org/officeDocument/2006/relationships/hyperlink" Target="https://youtu.be/uUuM_t-k5sc" TargetMode="External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6.png"/><Relationship Id="rId4" Type="http://schemas.openxmlformats.org/officeDocument/2006/relationships/tags" Target="../tags/tag81.xml"/><Relationship Id="rId9" Type="http://schemas.openxmlformats.org/officeDocument/2006/relationships/hyperlink" Target="https://youtu.be/Z5uGPNki_f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hyperlink" Target="https://youtu.be/oW3xV47BaLE" TargetMode="External"/><Relationship Id="rId18" Type="http://schemas.openxmlformats.org/officeDocument/2006/relationships/hyperlink" Target="https://www.youtube.com/watch?v=c-N2K0q5m48&amp;list=PL525ZU55fXEzF9p-1lPjfPGVNbRHiOC4i&amp;index=1" TargetMode="Externa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7" Type="http://schemas.openxmlformats.org/officeDocument/2006/relationships/hyperlink" Target="https://www.youtube.com/watch?v=oi-DET12uPs&amp;list=PL525ZU55fXEzF9p-1lPjfPGVNbRHiOC4i&amp;index=2" TargetMode="External"/><Relationship Id="rId2" Type="http://schemas.openxmlformats.org/officeDocument/2006/relationships/tags" Target="../tags/tag8.xml"/><Relationship Id="rId16" Type="http://schemas.openxmlformats.org/officeDocument/2006/relationships/image" Target="../media/image5.jpe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hyperlink" Target="about:blank" TargetMode="External"/><Relationship Id="rId10" Type="http://schemas.openxmlformats.org/officeDocument/2006/relationships/tags" Target="../tags/tag16.xml"/><Relationship Id="rId19" Type="http://schemas.openxmlformats.org/officeDocument/2006/relationships/image" Target="../media/image6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hyperlink" Target="https://youtu.be/uwwdoVS23g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6.png"/><Relationship Id="rId5" Type="http://schemas.openxmlformats.org/officeDocument/2006/relationships/tags" Target="../tags/tag22.xml"/><Relationship Id="rId10" Type="http://schemas.openxmlformats.org/officeDocument/2006/relationships/hyperlink" Target="https://youtu.be/BPsqPDz7SWE" TargetMode="Externa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6.png"/><Relationship Id="rId5" Type="http://schemas.openxmlformats.org/officeDocument/2006/relationships/tags" Target="../tags/tag34.xml"/><Relationship Id="rId10" Type="http://schemas.openxmlformats.org/officeDocument/2006/relationships/hyperlink" Target="https://youtu.be/beUWOF9sYhc" TargetMode="Externa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.png"/><Relationship Id="rId5" Type="http://schemas.openxmlformats.org/officeDocument/2006/relationships/tags" Target="../tags/tag46.xml"/><Relationship Id="rId10" Type="http://schemas.openxmlformats.org/officeDocument/2006/relationships/hyperlink" Target="https://youtu.be/ZXtUr2LWl1k" TargetMode="Externa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6.png"/><Relationship Id="rId5" Type="http://schemas.openxmlformats.org/officeDocument/2006/relationships/tags" Target="../tags/tag54.xml"/><Relationship Id="rId10" Type="http://schemas.openxmlformats.org/officeDocument/2006/relationships/hyperlink" Target="https://youtu.be/PDitL7RNFzE" TargetMode="External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6.png"/><Relationship Id="rId5" Type="http://schemas.openxmlformats.org/officeDocument/2006/relationships/tags" Target="../tags/tag62.xml"/><Relationship Id="rId10" Type="http://schemas.openxmlformats.org/officeDocument/2006/relationships/hyperlink" Target="https://youtu.be/56l1PSbbXPg" TargetMode="Externa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>
            <p:custDataLst>
              <p:tags r:id="rId1"/>
            </p:custDataLst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219075" y="198203"/>
            <a:ext cx="2459038" cy="53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755A6A-A4E2-4C06-B5CA-6835997EA4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+mj-lt"/>
              </a:rPr>
              <a:t>VERSION </a:t>
            </a:r>
          </a:p>
          <a:p>
            <a:pPr algn="ctr"/>
            <a:r>
              <a:rPr lang="fr-CA" sz="2400" b="1" dirty="0">
                <a:latin typeface="+mj-lt"/>
              </a:rPr>
              <a:t>VIDÉOS INTERACTIVES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BC828D8-EBF7-4E15-805E-3F6184D29918}"/>
              </a:ext>
            </a:extLst>
          </p:cNvPr>
          <p:cNvGrpSpPr/>
          <p:nvPr/>
        </p:nvGrpSpPr>
        <p:grpSpPr>
          <a:xfrm>
            <a:off x="5980063" y="8510957"/>
            <a:ext cx="838200" cy="585592"/>
            <a:chOff x="5980063" y="8510957"/>
            <a:chExt cx="838200" cy="585592"/>
          </a:xfrm>
        </p:grpSpPr>
        <p:pic>
          <p:nvPicPr>
            <p:cNvPr id="10" name="Picture 2">
              <a:hlinkClick r:id="rId10"/>
              <a:extLst>
                <a:ext uri="{FF2B5EF4-FFF2-40B4-BE49-F238E27FC236}">
                  <a16:creationId xmlns:a16="http://schemas.microsoft.com/office/drawing/2014/main" id="{12639AAA-5E5E-4D5C-8E87-4A0C033FF7D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80063" y="8799686"/>
              <a:ext cx="8382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580B44-9626-4E54-AEBA-9A7628585A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20723" y="8510957"/>
              <a:ext cx="6663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400" b="1" dirty="0"/>
                <a:t>2021</a:t>
              </a:r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908CE4A0-EF5C-4D09-9202-4B60BD8BDD75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93970" y="1750977"/>
            <a:ext cx="6070060" cy="115472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cs typeface="Calibri" panose="020F0502020204030204" pitchFamily="34" charset="0"/>
              </a:rPr>
              <a:t>Instruments de </a:t>
            </a:r>
            <a:r>
              <a:rPr lang="en-US" b="1" dirty="0" err="1">
                <a:cs typeface="Calibri" panose="020F0502020204030204" pitchFamily="34" charset="0"/>
              </a:rPr>
              <a:t>mesure</a:t>
            </a:r>
            <a:r>
              <a:rPr lang="en-US" b="1" dirty="0">
                <a:cs typeface="Calibri" panose="020F0502020204030204" pitchFamily="34" charset="0"/>
              </a:rPr>
              <a:t> </a:t>
            </a:r>
            <a:r>
              <a:rPr lang="en-US" dirty="0">
                <a:cs typeface="Calibri" panose="020F0502020204030204" pitchFamily="34" charset="0"/>
              </a:rPr>
              <a:t>:</a:t>
            </a:r>
            <a:r>
              <a:rPr lang="en-US" b="1" dirty="0">
                <a:cs typeface="Calibri" panose="020F0502020204030204" pitchFamily="34" charset="0"/>
              </a:rPr>
              <a:t> </a:t>
            </a:r>
            <a:br>
              <a:rPr lang="en-US" b="1" dirty="0">
                <a:cs typeface="Calibri" panose="020F0502020204030204" pitchFamily="34" charset="0"/>
              </a:rPr>
            </a:br>
            <a:r>
              <a:rPr lang="en-US" b="1" dirty="0">
                <a:cs typeface="Calibri" panose="020F0502020204030204" pitchFamily="34" charset="0"/>
              </a:rPr>
              <a:t>Le </a:t>
            </a:r>
            <a:r>
              <a:rPr lang="en-US" b="1" dirty="0" err="1">
                <a:cs typeface="Calibri" panose="020F0502020204030204" pitchFamily="34" charset="0"/>
              </a:rPr>
              <a:t>cylindre</a:t>
            </a:r>
            <a:r>
              <a:rPr lang="en-US" b="1" dirty="0">
                <a:cs typeface="Calibri" panose="020F0502020204030204" pitchFamily="34" charset="0"/>
              </a:rPr>
              <a:t> </a:t>
            </a:r>
            <a:r>
              <a:rPr lang="en-US" b="1" dirty="0" err="1">
                <a:cs typeface="Calibri" panose="020F0502020204030204" pitchFamily="34" charset="0"/>
              </a:rPr>
              <a:t>gradué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8BBD888-86FF-4606-A321-4CE6A158D98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410" t="19919" r="23021" b="18575"/>
          <a:stretch/>
        </p:blipFill>
        <p:spPr>
          <a:xfrm>
            <a:off x="1428601" y="3593732"/>
            <a:ext cx="4000798" cy="4771684"/>
          </a:xfrm>
          <a:prstGeom prst="rect">
            <a:avLst/>
          </a:prstGeom>
        </p:spPr>
      </p:pic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132CA85F-F4A8-4611-99CB-2004DE4ADD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49119" y="3133150"/>
            <a:ext cx="4959760" cy="6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CA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 </a:t>
            </a:r>
            <a:r>
              <a:rPr lang="fr-C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– 6</a:t>
            </a:r>
            <a:r>
              <a:rPr lang="fr-CA" sz="2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CA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année – 3 heures</a:t>
            </a:r>
            <a:endParaRPr dirty="0"/>
          </a:p>
        </p:txBody>
      </p:sp>
      <p:pic>
        <p:nvPicPr>
          <p:cNvPr id="6" name="Image 5" descr="Une image contenant texte, carte de visite, graphiques vectoriels&#10;&#10;Description générée automatiquement">
            <a:extLst>
              <a:ext uri="{FF2B5EF4-FFF2-40B4-BE49-F238E27FC236}">
                <a16:creationId xmlns:a16="http://schemas.microsoft.com/office/drawing/2014/main" id="{EF5E617F-743E-4B88-8FBF-317BB12B8B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955684" y="1519967"/>
            <a:ext cx="5038725" cy="6642851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6. Le défi de la goutte d’eau </a:t>
            </a:r>
            <a:r>
              <a:rPr lang="fr-CA" sz="1800" dirty="0"/>
              <a:t>(suite)</a:t>
            </a:r>
            <a:endParaRPr sz="2400" dirty="0"/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5584371" y="8119068"/>
            <a:ext cx="1283583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8383BA5-FF54-480A-B7EC-895B7335362D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71388529"/>
              </p:ext>
            </p:extLst>
          </p:nvPr>
        </p:nvGraphicFramePr>
        <p:xfrm>
          <a:off x="955684" y="1842911"/>
          <a:ext cx="4946631" cy="61711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2281093476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(Affichage de la fiche TNI-3)</a:t>
                      </a:r>
                      <a:endParaRPr lang="fr-FR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note les lacunes relevées par les élèves sur l’exemple de protocole affiché à l’écran.</a:t>
                      </a:r>
                      <a:endParaRPr lang="fr-CA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Retour sur le deuxième exemple de protocole.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Troisième exemple de protocole.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0678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(Affichage de la fiche TNI-4)</a:t>
                      </a:r>
                      <a:endParaRPr lang="fr-FR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note les lacunes relevées par les élèves sur l’exemple de protocole affiché à l’écran.</a:t>
                      </a:r>
                      <a:endParaRPr lang="fr-CA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Retour sur le troisième exemple de protocole.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Évaluation du protocole d’une autre équipe.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G : Évaluation du protocole d’une autre équipe</a:t>
                      </a: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Distribution d’une fiche d’activité G à chaque élève. 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Distribution du protocole d’une autre équipe à chaque équipe.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Laisser les équipes remplir la fiche. Encourager à laisser des commentaires et des précisions.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Remettre les protocoles aux équipes originales.</a:t>
                      </a:r>
                    </a:p>
                    <a:p>
                      <a:pPr marL="18000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Retour en plénière sur l’utilité de l’évaluation.</a:t>
                      </a:r>
                      <a:endParaRPr lang="fr-CA" sz="105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11514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7899E5FA-E800-48F8-A92B-88540D710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6"/>
            <a:ext cx="5038725" cy="5934784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défi consiste à trouver </a:t>
            </a:r>
            <a:r>
              <a:rPr lang="fr-CA" sz="1200" i="1" dirty="0">
                <a:latin typeface="Calibri" panose="020F0502020204030204" pitchFamily="34" charset="0"/>
                <a:cs typeface="Calibri" panose="020F0502020204030204" pitchFamily="34" charset="0"/>
              </a:rPr>
              <a:t>rapidement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combien de gouttes d’eau sont nécessaires pour remplir un verre. L’élaboration du protocole se fait en équipe de 2 – pour être éventuellement évalué par l’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À ce stade, le protocole devrait être maîtrisé. Par contre, la solution du défi ne ressemble à aucune autre vue précédemment.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7. Le défi du verre d’eau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573" y="5249251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04957991"/>
              </p:ext>
            </p:extLst>
          </p:nvPr>
        </p:nvGraphicFramePr>
        <p:xfrm>
          <a:off x="50417" y="1266745"/>
          <a:ext cx="165222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40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5"/>
            </p:custDataLst>
          </p:nvPr>
        </p:nvSpPr>
        <p:spPr>
          <a:xfrm>
            <a:off x="44573" y="6261318"/>
            <a:ext cx="1655146" cy="1708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Définition verre plein (p. 19).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Étapes de la solution (p.19 , encadré).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8383BA5-FF54-480A-B7EC-895B7335362D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48501872"/>
              </p:ext>
            </p:extLst>
          </p:nvPr>
        </p:nvGraphicFramePr>
        <p:xfrm>
          <a:off x="1811981" y="2936901"/>
          <a:ext cx="4946631" cy="399797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2893061021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Lancement du défi du verre d’eau.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Précisions pour le bon déroulement du défi.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H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 </a:t>
                      </a:r>
                      <a:endParaRPr lang="fr-FR" sz="1050" b="0" i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Formation des équipes de deux et distribution des fiches d’activité H.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Relecture de la question en groupe.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Présentation du matériel.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S’entendre sur la définition d’un « verre plein » et, au besoin, donner certains conseils.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Distribuer le matériel et laisser les équipes établir leur protocole et faire l’expérience. </a:t>
                      </a:r>
                    </a:p>
                    <a:p>
                      <a:pPr marL="18000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Partage des difficultés rencontrées et des ajustements apportés.</a:t>
                      </a:r>
                      <a:endParaRPr lang="fr-FR" sz="105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Présentation de la solution.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7"/>
            </p:custDataLst>
          </p:nvPr>
        </p:nvSpPr>
        <p:spPr>
          <a:xfrm>
            <a:off x="5736771" y="8119068"/>
            <a:ext cx="1131183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91D52A07-7307-4E8E-BBAF-FB8588ED0BD1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2544890"/>
              </p:ext>
            </p:extLst>
          </p:nvPr>
        </p:nvGraphicFramePr>
        <p:xfrm>
          <a:off x="47495" y="1670703"/>
          <a:ext cx="1652224" cy="3505200"/>
        </p:xfrm>
        <a:graphic>
          <a:graphicData uri="http://schemas.openxmlformats.org/drawingml/2006/table">
            <a:tbl>
              <a:tblPr firstRow="1" bandRow="1"/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0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dirty="0">
                          <a:latin typeface="Calibri" panose="020F0502020204030204" pitchFamily="34" charset="0"/>
                        </a:rPr>
                        <a:t>Pour l’</a:t>
                      </a:r>
                      <a:r>
                        <a:rPr lang="fr-CA" sz="1200" b="1" dirty="0" err="1">
                          <a:latin typeface="Calibri" panose="020F0502020204030204" pitchFamily="34" charset="0"/>
                        </a:rPr>
                        <a:t>enseignant.e</a:t>
                      </a:r>
                      <a:endParaRPr lang="fr-FR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alibri" panose="020F0502020204030204" pitchFamily="34" charset="0"/>
                        </a:rPr>
                        <a:t>Fiche TBI-2, 3 et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</a:t>
                      </a:r>
                      <a:r>
                        <a:rPr lang="fr-FR" sz="12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Calibri" panose="020F0502020204030204" pitchFamily="34" charset="0"/>
                        </a:rPr>
                        <a:t>équipe de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9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Compte-goutte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Eau (pot solo)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91778"/>
                  </a:ext>
                </a:extLst>
              </a:tr>
              <a:tr h="236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Verre en plastique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60233"/>
                  </a:ext>
                </a:extLst>
              </a:tr>
              <a:tr h="142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Bouchon en plastique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58403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Verre à médicament (« shooter »)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7490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élève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6893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Fiches d’activité H</a:t>
                      </a:r>
                      <a:endParaRPr lang="fr-CA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7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Crayon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, calculatrice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467670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52F4B930-1BFD-4656-B3AE-A8F06E7AFF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4"/>
            <a:ext cx="5038725" cy="47428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Intégration des acquis</a:t>
            </a:r>
            <a:br>
              <a:rPr lang="fr-CA" sz="3000" dirty="0"/>
            </a:br>
            <a:r>
              <a:rPr lang="fr-CA" sz="2400" dirty="0"/>
              <a:t>8. Le lien math-science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495" y="1744051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16475043"/>
              </p:ext>
            </p:extLst>
          </p:nvPr>
        </p:nvGraphicFramePr>
        <p:xfrm>
          <a:off x="50417" y="1266745"/>
          <a:ext cx="165222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10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8383BA5-FF54-480A-B7EC-895B7335362D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18418120"/>
              </p:ext>
            </p:extLst>
          </p:nvPr>
        </p:nvGraphicFramePr>
        <p:xfrm>
          <a:off x="1811981" y="1585096"/>
          <a:ext cx="4946631" cy="43035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2893061021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Retour sur les points communs entre les vidéos visionnées en début de thématique et les expériences en classe.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Quels sont les points communs entre ce que vous avez vécu en classe et ce que vivent les chercheurs et chercheuses ? </a:t>
                      </a:r>
                      <a:endParaRPr lang="fr-FR" sz="1000" b="0" i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idées des élèves.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 besoin, ressortir la page TBI contenant les idées recueillies pendant la toute première vidéo </a:t>
                      </a:r>
                      <a:endParaRPr lang="fr-FR" sz="10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Retour sur les différences entre les vidéos et les expériences en classe.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 a-t-il des choses que vous avez vécu en classe et qui n’avaient </a:t>
                      </a:r>
                      <a:r>
                        <a:rPr lang="fr-CA" sz="1200" b="0" i="1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pas</a:t>
                      </a: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été relevées dans les vidéos ? </a:t>
                      </a:r>
                      <a:endParaRPr lang="fr-FR" sz="900" b="0" i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26643"/>
                  </a:ext>
                </a:extLst>
              </a:tr>
              <a:tr h="299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Importance des mathématiques dans les expériences.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23532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5736771" y="8119068"/>
            <a:ext cx="1131183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" name="Google Shape;150;p7">
            <a:extLst>
              <a:ext uri="{FF2B5EF4-FFF2-40B4-BE49-F238E27FC236}">
                <a16:creationId xmlns:a16="http://schemas.microsoft.com/office/drawing/2014/main" id="{283D7504-EEE8-4713-93EA-E185E4A53B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7495" y="2829466"/>
            <a:ext cx="1655146" cy="1631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Pistes de discussion sur la place des mathématiques en science (p.20).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B29033-79F2-46B2-B156-A17BD951B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486036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</a:rPr>
              <a:t>Deux témoignages vidéos mettent en lumière le métier de chercheur / chercheuse en laboratoire de science. Cela sert de mise en contexte à la thématique.</a:t>
            </a:r>
          </a:p>
          <a:p>
            <a:pPr marL="0" lvl="0" indent="0" algn="just">
              <a:spcBef>
                <a:spcPts val="600"/>
              </a:spcBef>
              <a:buSzPts val="1200"/>
              <a:buNone/>
            </a:pPr>
            <a:endParaRPr lang="en-US" sz="1200" i="0" dirty="0">
              <a:latin typeface="+mj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200" i="0" dirty="0">
              <a:latin typeface="+mj-lt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462518"/>
              </p:ext>
            </p:extLst>
          </p:nvPr>
        </p:nvGraphicFramePr>
        <p:xfrm>
          <a:off x="1811981" y="2589975"/>
          <a:ext cx="4946631" cy="295210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1537100965"/>
                    </a:ext>
                  </a:extLst>
                </a:gridCol>
              </a:tblGrid>
              <a:tr h="269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Présentation de l’</a:t>
                      </a:r>
                      <a:r>
                        <a:rPr lang="fr-CA" sz="1200" b="0" i="0" dirty="0" err="1">
                          <a:latin typeface="Calibri"/>
                          <a:ea typeface="Calibri"/>
                          <a:cs typeface="Times New Roman"/>
                        </a:rPr>
                        <a:t>étudiant-e</a:t>
                      </a: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 New Roman"/>
                        </a:rPr>
                        <a:t>Introduction au sujet.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3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Présentation de Pablo Vargas et Stéphanie </a:t>
                      </a:r>
                      <a:r>
                        <a:rPr lang="fr-CA" sz="12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Baulac</a:t>
                      </a:r>
                      <a:endParaRPr lang="fr-FR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fait visionner les vidéos de Pablo Vargas et Stéphanie 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Baulac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à la classe</a:t>
                      </a:r>
                      <a:r>
                        <a:rPr lang="fr-CA" sz="12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(voir encadré pour les hyperliens).</a:t>
                      </a:r>
                      <a:endParaRPr lang="fr-CA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observations des élèves. Prendre en note les réponses sur une page au TBI et sauvegarder.</a:t>
                      </a: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Survol des objectifs des prochaines semaines.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Amorce</a:t>
            </a:r>
            <a:br>
              <a:rPr lang="fr-CA" sz="3000" dirty="0"/>
            </a:br>
            <a:r>
              <a:rPr lang="fr-CA" sz="2400" dirty="0"/>
              <a:t>1. La vie d’une chercheuse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38" y="2714551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6C701A-1CE3-4D38-A554-B6EA0BAEDA4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838" y="3774462"/>
            <a:ext cx="1655146" cy="1892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Présentation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l’étudiant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c’est la première fois que la classe visionnera des vidéos mettant en vedette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Simon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commencer par regarder sa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vidéo de présentation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5" name="Image 14">
            <a:hlinkClick r:id="rId15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0" y="7510584"/>
            <a:ext cx="553678" cy="414724"/>
          </a:xfrm>
          <a:prstGeom prst="rect">
            <a:avLst/>
          </a:prstGeom>
        </p:spPr>
      </p:pic>
      <p:sp>
        <p:nvSpPr>
          <p:cNvPr id="21" name="ZoneTexte 20"/>
          <p:cNvSpPr txBox="1"/>
          <p:nvPr>
            <p:custDataLst>
              <p:tags r:id="rId7"/>
            </p:custDataLst>
          </p:nvPr>
        </p:nvSpPr>
        <p:spPr>
          <a:xfrm>
            <a:off x="126921" y="6987364"/>
            <a:ext cx="13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kern="0" dirty="0">
                <a:latin typeface="Avenir Light"/>
                <a:cs typeface="Avenir Light"/>
              </a:rPr>
              <a:t>Présentation </a:t>
            </a:r>
          </a:p>
          <a:p>
            <a:pPr algn="ctr"/>
            <a:r>
              <a:rPr lang="fr-CA" sz="1400" b="1" kern="0" dirty="0">
                <a:latin typeface="Avenir Light"/>
                <a:cs typeface="Avenir Light"/>
              </a:rPr>
              <a:t>du </a:t>
            </a:r>
            <a:r>
              <a:rPr lang="fr-CA" sz="1400" b="1" kern="0" dirty="0">
                <a:latin typeface="Avenir Light"/>
              </a:rPr>
              <a:t>matériel :</a:t>
            </a:r>
            <a:endParaRPr lang="fr-CA" sz="1400" dirty="0"/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71227806"/>
              </p:ext>
            </p:extLst>
          </p:nvPr>
        </p:nvGraphicFramePr>
        <p:xfrm>
          <a:off x="53341" y="1266745"/>
          <a:ext cx="166306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20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10"/>
            </p:custDataLst>
          </p:nvPr>
        </p:nvSpPr>
        <p:spPr>
          <a:xfrm>
            <a:off x="53340" y="5824004"/>
            <a:ext cx="4712661" cy="944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ctr">
              <a:spcBef>
                <a:spcPts val="600"/>
              </a:spcBef>
            </a:pPr>
            <a:r>
              <a:rPr lang="fr-CA" b="1" dirty="0">
                <a:latin typeface="Calibri"/>
                <a:ea typeface="Calibri"/>
                <a:cs typeface="Calibri"/>
              </a:rPr>
              <a:t>Liens vers les vidéos des chercheurs</a:t>
            </a:r>
          </a:p>
          <a:p>
            <a:pPr marL="180000" indent="-180000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Pablo Vargas, post-doctorant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(accent difficile; monter le son !)</a:t>
            </a:r>
          </a:p>
          <a:p>
            <a:pPr marL="180000" indent="-180000" algn="just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Stéphanie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Baulac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  <a:hlinkClick r:id="rId18"/>
              </a:rPr>
              <a:t>, directrice de recherche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Espace réservé du contenu 5">
            <a:extLst>
              <a:ext uri="{FF2B5EF4-FFF2-40B4-BE49-F238E27FC236}">
                <a16:creationId xmlns:a16="http://schemas.microsoft.com/office/drawing/2014/main" id="{30D967BC-408E-4B54-9925-756C672E313A}"/>
              </a:ext>
            </a:extLst>
          </p:cNvPr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85130789"/>
              </p:ext>
            </p:extLst>
          </p:nvPr>
        </p:nvGraphicFramePr>
        <p:xfrm>
          <a:off x="53340" y="1714248"/>
          <a:ext cx="1664659" cy="883410"/>
        </p:xfrm>
        <a:graphic>
          <a:graphicData uri="http://schemas.openxmlformats.org/drawingml/2006/table">
            <a:tbl>
              <a:tblPr firstRow="1" bandRow="1"/>
              <a:tblGrid>
                <a:gridCol w="166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6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Pour l’</a:t>
                      </a:r>
                      <a:r>
                        <a:rPr lang="fr-FR" sz="1200" b="1" dirty="0" err="1">
                          <a:latin typeface="Calibri" panose="020F0502020204030204" pitchFamily="34" charset="0"/>
                        </a:rPr>
                        <a:t>enseignant.e</a:t>
                      </a:r>
                      <a:endParaRPr lang="fr-FR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TBI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5B94498-2480-4005-8B8B-05BDE55BC5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5296" y="-410141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600336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</a:rPr>
              <a:t>Pour les aider à relever le premier défi, les élèves remplissent une fiche d’ac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tivité « Préparation mathématique ». Le défi – qui consiste à mesurer l’épaisseur d’une feuille de papier – est ensuite réalisé en plénière. Une attention spéciale est apportée à la précision du protocole.</a:t>
            </a:r>
          </a:p>
          <a:p>
            <a:pPr marL="0" lvl="0" indent="0" algn="just">
              <a:spcBef>
                <a:spcPts val="600"/>
              </a:spcBef>
              <a:buSzPts val="1200"/>
              <a:buNone/>
            </a:pPr>
            <a:endParaRPr lang="en-US" sz="1200" i="0" dirty="0">
              <a:latin typeface="+mj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200" i="0" dirty="0">
              <a:latin typeface="+mj-lt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318825"/>
              </p:ext>
            </p:extLst>
          </p:nvPr>
        </p:nvGraphicFramePr>
        <p:xfrm>
          <a:off x="1811981" y="2875180"/>
          <a:ext cx="4946631" cy="420961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Fiche d’activité 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Annonce des exercices mathématiques.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Présentation de la</a:t>
                      </a:r>
                      <a:r>
                        <a:rPr lang="fr-CA" sz="1200" b="0" i="0" baseline="0" dirty="0">
                          <a:latin typeface="Calibri"/>
                          <a:ea typeface="Calibri"/>
                          <a:cs typeface="Times New Roman"/>
                        </a:rPr>
                        <a:t> fi</a:t>
                      </a: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che A.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Pour chaque question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1 - Lire la question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Estimer la réponse avec les bonnes unités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– Faire les calculs 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 – Correction et retour en groupe</a:t>
                      </a:r>
                      <a:endParaRPr lang="fr-FR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Calibri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 distribue les fiches d’activité A.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Pour chaque problème, faire lire la question par un volontaire. En plénière ou individuellement, faire l’estimation de la réponse, avec les bonnes unités.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Laisser les élèves faire le calcul individuellement.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Une fois les deux problèmes résolus, faire la correction en plénière. </a:t>
                      </a: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Annonce du défi de la feuille de papier et question-hypothèse.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à la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2. Le défi de la feuille de papier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340" y="4748325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26830622"/>
              </p:ext>
            </p:extLst>
          </p:nvPr>
        </p:nvGraphicFramePr>
        <p:xfrm>
          <a:off x="53341" y="1266745"/>
          <a:ext cx="166306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6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40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7"/>
            </p:custDataLst>
          </p:nvPr>
        </p:nvSpPr>
        <p:spPr>
          <a:xfrm>
            <a:off x="53340" y="5775795"/>
            <a:ext cx="1655146" cy="3262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Correction de la fiche d’activité A (p.22) et retour en groupe (bas de p.8).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Pistes de discussion pour défi de la feuille de papier (p.9).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Exemple de protocole ,défi feuille de papier (p.10)</a:t>
            </a:r>
          </a:p>
        </p:txBody>
      </p:sp>
      <p:graphicFrame>
        <p:nvGraphicFramePr>
          <p:cNvPr id="17" name="Espace réservé du contenu 5">
            <a:extLst>
              <a:ext uri="{FF2B5EF4-FFF2-40B4-BE49-F238E27FC236}">
                <a16:creationId xmlns:a16="http://schemas.microsoft.com/office/drawing/2014/main" id="{E07B8621-17F6-46F4-9FA0-0D4987799C6B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39800481"/>
              </p:ext>
            </p:extLst>
          </p:nvPr>
        </p:nvGraphicFramePr>
        <p:xfrm>
          <a:off x="40714" y="1685018"/>
          <a:ext cx="1672813" cy="2986530"/>
        </p:xfrm>
        <a:graphic>
          <a:graphicData uri="http://schemas.openxmlformats.org/drawingml/2006/table">
            <a:tbl>
              <a:tblPr firstRow="1" bandRow="1"/>
              <a:tblGrid>
                <a:gridCol w="167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6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  <a:endParaRPr lang="fr-FR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</a:t>
                      </a:r>
                      <a:r>
                        <a:rPr lang="fr-FR" sz="1200" b="1" baseline="0" dirty="0">
                          <a:latin typeface="Calibri" panose="020F0502020204030204" pitchFamily="34" charset="0"/>
                        </a:rPr>
                        <a:t> élève</a:t>
                      </a:r>
                      <a:endParaRPr lang="fr-FR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Fiches d’activité A et 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Crayon et calculatrice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40641"/>
                  </a:ext>
                </a:extLst>
              </a:tr>
              <a:tr h="3042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fr-CA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l’</a:t>
                      </a:r>
                      <a:r>
                        <a:rPr lang="fr-CA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enseignant.e</a:t>
                      </a:r>
                      <a:endParaRPr lang="fr-FR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0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Fiche théorique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Règle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4702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Pile de feuilles de papier 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neuves de préférence (assez haute pour être mesurée en cm + mm).</a:t>
                      </a:r>
                      <a:endParaRPr lang="fr-FR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85281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51F3011E-4CAF-4D1A-9963-84DC8EC9B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3760" y="-273415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13957" y="1635733"/>
            <a:ext cx="5038725" cy="659010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600"/>
              </a:spcBef>
              <a:buSzPts val="1200"/>
              <a:buNone/>
            </a:pPr>
            <a:endParaRPr lang="en-US" sz="1200" i="0" dirty="0">
              <a:latin typeface="+mj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200" i="0" dirty="0">
              <a:latin typeface="+mj-lt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2247149"/>
              </p:ext>
            </p:extLst>
          </p:nvPr>
        </p:nvGraphicFramePr>
        <p:xfrm>
          <a:off x="860003" y="1797393"/>
          <a:ext cx="4946631" cy="60576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1651507292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Discussion en plénière, au sujet d’une hypothèse possible.</a:t>
                      </a:r>
                      <a:endParaRPr lang="fr-FR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+mn-lt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 distribue les fiches d’activité B.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Relecture de la question en groupe.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idées des élèves.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Faire r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emplir la section « Hypothèse » de la fiche (voir « Lectures préalables » pour pistes de discussion).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9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 New Roman"/>
                        </a:rPr>
                        <a:t>Retour sur hypothèse.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 New Roman"/>
                        </a:rPr>
                        <a:t>Stratégies.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Quelle stratégie pourriez-vous inventer pour déterminer l’épaisseur de la feuille ? </a:t>
                      </a: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Calibri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Retour sur la stratégie gagnante.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B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plénière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</a:t>
                      </a: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 plénière, demander aux élèves d’identifier le matériel nécessaire et son utilisation (protocole)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Écriture du protocole sur la fiche.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Mesure de la pile de papier en démonstration par 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Calculs à la calculatrice individuellement.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11514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2. Le défi de la feuille de papier </a:t>
            </a:r>
            <a:br>
              <a:rPr lang="fr-CA" sz="2400" dirty="0"/>
            </a:br>
            <a:r>
              <a:rPr lang="fr-CA" sz="1800" dirty="0"/>
              <a:t>(suite)</a:t>
            </a:r>
            <a:endParaRPr sz="2400" dirty="0"/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C071B1-CB14-496A-9BBF-047934F04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709302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</a:rPr>
              <a:t>Une première série de démos montrant que 1) un objet immergé dans un contenant d’eau fait monter le niveau, et 2) c’est le </a:t>
            </a:r>
            <a:r>
              <a:rPr lang="fr-CA" sz="1200" i="1" dirty="0">
                <a:latin typeface="Calibri" panose="020F0502020204030204" pitchFamily="34" charset="0"/>
              </a:rPr>
              <a:t>volume</a:t>
            </a:r>
            <a:r>
              <a:rPr lang="fr-CA" sz="1200" dirty="0">
                <a:latin typeface="Calibri" panose="020F0502020204030204" pitchFamily="34" charset="0"/>
              </a:rPr>
              <a:t> de l’objet qui fait monter le niveau; la </a:t>
            </a:r>
            <a:r>
              <a:rPr lang="fr-CA" sz="1200" i="1" dirty="0">
                <a:latin typeface="Calibri" panose="020F0502020204030204" pitchFamily="34" charset="0"/>
              </a:rPr>
              <a:t>masse</a:t>
            </a:r>
            <a:r>
              <a:rPr lang="fr-CA" sz="1200" dirty="0">
                <a:latin typeface="Calibri" panose="020F0502020204030204" pitchFamily="34" charset="0"/>
              </a:rPr>
              <a:t> n’a pas d’importance, suivie d’une démo qui illustre l’équivalence 1 ml d’eau = 1 centimètre cube (</a:t>
            </a:r>
            <a:r>
              <a:rPr lang="fr-CA" sz="1200" dirty="0" err="1">
                <a:latin typeface="Calibri" panose="020F0502020204030204" pitchFamily="34" charset="0"/>
              </a:rPr>
              <a:t>prép</a:t>
            </a:r>
            <a:r>
              <a:rPr lang="fr-CA" sz="1200" dirty="0">
                <a:latin typeface="Calibri" panose="020F0502020204030204" pitchFamily="34" charset="0"/>
              </a:rPr>
              <a:t>. mathématique)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défi principal consiste à trouver le volume d’un morceau irrégulier de pâte à modeler.</a:t>
            </a:r>
            <a:endParaRPr lang="en-US" sz="1200" i="0" dirty="0">
              <a:latin typeface="+mj-lt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200" i="0" dirty="0">
              <a:latin typeface="+mj-lt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474434"/>
              </p:ext>
            </p:extLst>
          </p:nvPr>
        </p:nvGraphicFramePr>
        <p:xfrm>
          <a:off x="1811981" y="3188453"/>
          <a:ext cx="4946631" cy="50012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Présentation du cylindre gradué.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Début de la première démo et question-hypothèse.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Que se passera-t-il avec le niveau de l’eau lorsque le contenant coulera au fond du cylindre gradué ? </a:t>
                      </a: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Calibri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 recueille les idées des élèves.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Vérification de l’hypothèse.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Suite de la démo et question-hypothèse.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Est-ce que les deux niveaux d’eau changeront de la même façon, malgré que les masses sont différentes ? </a:t>
                      </a: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+mn-lt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 recueille les idées des élèves.</a:t>
                      </a:r>
                      <a:endParaRPr lang="fr-CA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111514"/>
                  </a:ext>
                </a:extLst>
              </a:tr>
              <a:tr h="603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Vérification de l’hypothèse.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Début de la démonstration #2 et question-hypothèse.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508957"/>
                  </a:ext>
                </a:extLst>
              </a:tr>
              <a:tr h="363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1" dirty="0">
                          <a:latin typeface="Calibri"/>
                          <a:ea typeface="Calibri"/>
                          <a:cs typeface="Times New Roman"/>
                        </a:rPr>
                        <a:t>Selon vous, à quel niveau l’eau va-t-elle monter lorsque 10 </a:t>
                      </a:r>
                      <a:r>
                        <a:rPr lang="fr-FR" sz="1200" b="0" i="1" dirty="0" err="1">
                          <a:latin typeface="Calibri"/>
                          <a:ea typeface="Calibri"/>
                          <a:cs typeface="Times New Roman"/>
                        </a:rPr>
                        <a:t>centicubes</a:t>
                      </a:r>
                      <a:r>
                        <a:rPr lang="fr-FR" sz="1200" b="0" i="1" dirty="0">
                          <a:latin typeface="Calibri"/>
                          <a:ea typeface="Calibri"/>
                          <a:cs typeface="Times New Roman"/>
                        </a:rPr>
                        <a:t> y seront ajout</a:t>
                      </a:r>
                      <a:r>
                        <a:rPr lang="fr-CA" sz="1200" b="0" i="1" dirty="0">
                          <a:latin typeface="Calibri"/>
                          <a:ea typeface="Calibri"/>
                          <a:cs typeface="Times New Roman"/>
                        </a:rPr>
                        <a:t>é ?</a:t>
                      </a:r>
                      <a:endParaRPr lang="fr-FR" sz="12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FR" sz="1200" b="0" i="0" dirty="0" err="1">
                          <a:latin typeface="+mn-lt"/>
                          <a:ea typeface="Calibri"/>
                          <a:cs typeface="Times New Roman"/>
                        </a:rPr>
                        <a:t>enseignant-e</a:t>
                      </a: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 recueille les idées des élèves.</a:t>
                      </a:r>
                      <a:endParaRPr lang="fr-CA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679392"/>
                  </a:ext>
                </a:extLst>
              </a:tr>
              <a:tr h="2398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à la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3. Le défi de la pâte à modeler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592" y="5607943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pour accéder à la vidéo de l’activité.</a:t>
            </a:r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14701517"/>
              </p:ext>
            </p:extLst>
          </p:nvPr>
        </p:nvGraphicFramePr>
        <p:xfrm>
          <a:off x="42781" y="1266745"/>
          <a:ext cx="1659860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75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7"/>
            </p:custDataLst>
          </p:nvPr>
        </p:nvSpPr>
        <p:spPr>
          <a:xfrm>
            <a:off x="43592" y="6707321"/>
            <a:ext cx="1655146" cy="2262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Exemple de fiche d’activité C (fiche théorique 3, p.25).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Pistes de discussion pour le défi de la pâte à modeler (p.13).</a:t>
            </a:r>
          </a:p>
        </p:txBody>
      </p:sp>
      <p:graphicFrame>
        <p:nvGraphicFramePr>
          <p:cNvPr id="14" name="Espace réservé du contenu 5">
            <a:extLst>
              <a:ext uri="{FF2B5EF4-FFF2-40B4-BE49-F238E27FC236}">
                <a16:creationId xmlns:a16="http://schemas.microsoft.com/office/drawing/2014/main" id="{3232CD57-C496-4D77-B0C5-12DE97695002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28785843"/>
              </p:ext>
            </p:extLst>
          </p:nvPr>
        </p:nvGraphicFramePr>
        <p:xfrm>
          <a:off x="42781" y="1773306"/>
          <a:ext cx="1655957" cy="3688080"/>
        </p:xfrm>
        <a:graphic>
          <a:graphicData uri="http://schemas.openxmlformats.org/drawingml/2006/table">
            <a:tbl>
              <a:tblPr firstRow="1" bandRow="1"/>
              <a:tblGrid>
                <a:gridCol w="16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71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</a:p>
                    <a:p>
                      <a:pPr algn="ctr"/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(Défi de la pâte à modeler)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CA" sz="1200" b="1" dirty="0">
                          <a:latin typeface="Calibri" panose="020F0502020204030204" pitchFamily="34" charset="0"/>
                        </a:rPr>
                        <a:t>Pour l’</a:t>
                      </a:r>
                      <a:r>
                        <a:rPr lang="fr-CA" sz="1200" b="1" dirty="0" err="1">
                          <a:latin typeface="Calibri" panose="020F0502020204030204" pitchFamily="34" charset="0"/>
                        </a:rPr>
                        <a:t>enseignant.e</a:t>
                      </a:r>
                      <a:endParaRPr lang="fr-FR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5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fr-CA" sz="1200" b="0" dirty="0">
                          <a:latin typeface="Calibri" panose="020F0502020204030204" pitchFamily="34" charset="0"/>
                        </a:rPr>
                        <a:t>Fiche théorique 3</a:t>
                      </a:r>
                      <a:endParaRPr lang="fr-FR" sz="12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5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équipe de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6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Cylindre gradué (100 ml)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alibri" panose="020F0502020204030204" pitchFamily="34" charset="0"/>
                        </a:rPr>
                        <a:t>Morceau</a:t>
                      </a:r>
                      <a:r>
                        <a:rPr lang="fr-FR" sz="1200" b="0" baseline="0" dirty="0">
                          <a:latin typeface="Calibri" panose="020F0502020204030204" pitchFamily="34" charset="0"/>
                        </a:rPr>
                        <a:t> de p</a:t>
                      </a:r>
                      <a:r>
                        <a:rPr lang="fr-FR" sz="1200" b="0" dirty="0">
                          <a:latin typeface="Calibri" panose="020F0502020204030204" pitchFamily="34" charset="0"/>
                        </a:rPr>
                        <a:t>âte à modeler de forme quelconque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88719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Eau (pot solo)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31898"/>
                  </a:ext>
                </a:extLst>
              </a:tr>
              <a:tr h="2462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élève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6893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Fiche d’activité 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7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Crayon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, calculatrice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07284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538183CE-4AF6-42C8-B55F-BCB618DB1D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738801" y="1887103"/>
            <a:ext cx="5038725" cy="623196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1200" i="0" dirty="0">
              <a:latin typeface="+mj-lt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627892"/>
              </p:ext>
            </p:extLst>
          </p:nvPr>
        </p:nvGraphicFramePr>
        <p:xfrm>
          <a:off x="830895" y="2028077"/>
          <a:ext cx="4946631" cy="570380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832876148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1" dirty="0">
                          <a:latin typeface="Calibri"/>
                          <a:ea typeface="Calibri"/>
                          <a:cs typeface="Times New Roman"/>
                        </a:rPr>
                        <a:t>Fiche d’activité C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Vérification de l’hypothèse et équivalence 1 ml eau = 1 cm cube.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Défi </a:t>
                      </a:r>
                      <a:r>
                        <a:rPr lang="fr-CA" sz="12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principal.</a:t>
                      </a:r>
                      <a:endParaRPr lang="fr-CA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C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plénière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 </a:t>
                      </a:r>
                      <a:endParaRPr lang="fr-FR" sz="105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Formation des équipes de deux et distribution des fiches d’activité C.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Relecture de la question en groupe.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idées des élèves.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Établir le matériel et le protocole en plénière, puis laisser les élèves les noter sur leur fiche.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Distribuer le matériel et laisser les élèves faire le schéma et la prise de mesure en équipe. 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Retour en plénière sur les difficultés rencontrées et les ajustements nécessaires.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Validation les calculs qui ont dû être effectués et de l’unité de mesure utilisée.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Confirmation de la solution.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Démonstration de l’expérience et de l’obtention du résultat.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3000"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3. Le défi de la pâte à modeler </a:t>
            </a:r>
            <a:r>
              <a:rPr lang="fr-CA" sz="1800" dirty="0"/>
              <a:t>(suite)</a:t>
            </a:r>
            <a:endParaRPr sz="1800" dirty="0"/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F760AC-42A2-4DA2-BF00-D293A6F97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9" y="-273415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595764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défi consiste à trouver le volume d’un bouchon de liège. L’élaboration du protocole se fait en plénière mais l’expérience est réalisée par les élèves, en équipes de 2.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8314536"/>
              </p:ext>
            </p:extLst>
          </p:nvPr>
        </p:nvGraphicFramePr>
        <p:xfrm>
          <a:off x="1811981" y="2706248"/>
          <a:ext cx="4946631" cy="43252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3672211056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Lancement du défi du bouchon de liège.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D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plénière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 </a:t>
                      </a:r>
                      <a:endParaRPr lang="fr-FR" sz="105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Formation des équipes de deux et distribution des fiches d’activité D.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Établir le matériel et le protocole en plénière, puis laisser les élèves les noter sur leur fiche.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Distribuer le matériel et laisser les élèves faire le schéma et la prise de mesure en équipe. 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Partage en plénière des difficultés rencontrées et des ajustements apportés.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Validation des calculs qui ont dû être effectués et de l’unité de mesure utilisée.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Problème de la flottaison du bouchon et solution.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4. Le défi du bouchon de liège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592" y="4393999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58391763"/>
              </p:ext>
            </p:extLst>
          </p:nvPr>
        </p:nvGraphicFramePr>
        <p:xfrm>
          <a:off x="50417" y="1266745"/>
          <a:ext cx="165222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30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7"/>
            </p:custDataLst>
          </p:nvPr>
        </p:nvSpPr>
        <p:spPr>
          <a:xfrm>
            <a:off x="43592" y="5389104"/>
            <a:ext cx="1655146" cy="1631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Pistes de discussion pour le défi du bouchon de liège (p.15).</a:t>
            </a:r>
          </a:p>
        </p:txBody>
      </p: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EE5E3DDC-201A-415B-A04A-B4FED178A83B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56755808"/>
              </p:ext>
            </p:extLst>
          </p:nvPr>
        </p:nvGraphicFramePr>
        <p:xfrm>
          <a:off x="43591" y="1642855"/>
          <a:ext cx="1655147" cy="2716530"/>
        </p:xfrm>
        <a:graphic>
          <a:graphicData uri="http://schemas.openxmlformats.org/drawingml/2006/table">
            <a:tbl>
              <a:tblPr firstRow="1" bandRow="1"/>
              <a:tblGrid>
                <a:gridCol w="165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équipe de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Cylindre gradué (100 ml)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Bouchon de liège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38743"/>
                  </a:ext>
                </a:extLst>
              </a:tr>
              <a:tr h="2469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CA" sz="1200" b="0" dirty="0">
                          <a:latin typeface="Calibri" panose="020F0502020204030204" pitchFamily="34" charset="0"/>
                        </a:rPr>
                        <a:t>Compte-goutte</a:t>
                      </a:r>
                      <a:endParaRPr lang="fr-FR" sz="10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7784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Eau (pot solo)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8964"/>
                  </a:ext>
                </a:extLst>
              </a:tr>
              <a:tr h="1770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élève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6893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Fiche d’activité 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7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Crayon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, calculatrice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87249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777E2D2B-0675-4F78-823D-140B88641B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660534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fr-CA" sz="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défi consiste à trouver le volume d’un trombone. L’élaboration du protocole se fait en plénière mais l’expérience est réalisée par les élèves, en équipes de 2.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9BF07A1-AABB-4256-B458-28BD18B79BF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983117"/>
              </p:ext>
            </p:extLst>
          </p:nvPr>
        </p:nvGraphicFramePr>
        <p:xfrm>
          <a:off x="1811981" y="2607188"/>
          <a:ext cx="4946631" cy="50306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77">
                  <a:extLst>
                    <a:ext uri="{9D8B030D-6E8A-4147-A177-3AD203B41FA5}">
                      <a16:colId xmlns:a16="http://schemas.microsoft.com/office/drawing/2014/main" val="3672211056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Lancement du défi du trombone.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E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plénière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 </a:t>
                      </a:r>
                      <a:endParaRPr lang="fr-FR" sz="105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Formation des équipes de deux et distribution des fiches d’activité 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Relecture de la question en groupe.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recueille les idées des élèves.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Établir le matériel et le protocole en plénière, puis laisser les élèves les noter sur leur fiche.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Distribuer le matériel et laisser les élèves faire le schéma et la prise de mesure en équipe. 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Partage en plénière des difficultés rencontrées et des ajustements apportés.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Validation des calculs qui ont dû être effectués et de l’unité de mesure utilisée.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Présentation des deux solutions.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</a:p>
                  </a:txBody>
                  <a:tcPr marL="53578" marR="53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5. Le défi du trombone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591" y="4300001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0417" y="1266745"/>
          <a:ext cx="165222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30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7"/>
            </p:custDataLst>
          </p:nvPr>
        </p:nvSpPr>
        <p:spPr>
          <a:xfrm>
            <a:off x="43591" y="5396251"/>
            <a:ext cx="1655146" cy="1446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Pistes de discussion pour le défi du trombone (p.16).</a:t>
            </a:r>
          </a:p>
        </p:txBody>
      </p:sp>
      <p:graphicFrame>
        <p:nvGraphicFramePr>
          <p:cNvPr id="11" name="Espace réservé du contenu 5">
            <a:extLst>
              <a:ext uri="{FF2B5EF4-FFF2-40B4-BE49-F238E27FC236}">
                <a16:creationId xmlns:a16="http://schemas.microsoft.com/office/drawing/2014/main" id="{EE5E3DDC-201A-415B-A04A-B4FED178A83B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539707511"/>
              </p:ext>
            </p:extLst>
          </p:nvPr>
        </p:nvGraphicFramePr>
        <p:xfrm>
          <a:off x="43591" y="1716143"/>
          <a:ext cx="1655147" cy="2442210"/>
        </p:xfrm>
        <a:graphic>
          <a:graphicData uri="http://schemas.openxmlformats.org/drawingml/2006/table">
            <a:tbl>
              <a:tblPr firstRow="1" bandRow="1"/>
              <a:tblGrid>
                <a:gridCol w="165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66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équipe de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Cylindre gradué (100 ml)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Trombone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3874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Eau (pot solo)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8964"/>
                  </a:ext>
                </a:extLst>
              </a:tr>
              <a:tr h="1770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élève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6893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Fiche d’activité 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7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Crayon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, calculatrice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87249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2F39AC96-25C9-4E65-9AB6-9ADA1DCF23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5935" y="1266115"/>
            <a:ext cx="5038725" cy="675774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SzPts val="2400"/>
              <a:buNone/>
            </a:pPr>
            <a:r>
              <a:rPr lang="fr-FR" sz="2400" i="1" dirty="0"/>
              <a:t>Vue d’ensemble</a:t>
            </a:r>
            <a:endParaRPr lang="fr-FR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Le défi consiste à trouver le volume d’une goutte d’eau. L’élaboration du protocole se fait </a:t>
            </a:r>
            <a:r>
              <a:rPr lang="fr-CA" sz="1200" i="1" dirty="0">
                <a:latin typeface="Calibri" panose="020F0502020204030204" pitchFamily="34" charset="0"/>
                <a:cs typeface="Calibri" panose="020F0502020204030204" pitchFamily="34" charset="0"/>
              </a:rPr>
              <a:t>en équipe de 2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. Après l’expérimentation, l’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enseignant.e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prépare les équipes à une activité d’évaluation, en regardant des exemples de protocoles avec eux. Ensuite, chaque équipe évalue le protocole d’une autre.</a:t>
            </a:r>
          </a:p>
        </p:txBody>
      </p:sp>
      <p:sp>
        <p:nvSpPr>
          <p:cNvPr id="19" name="Google Shape;1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" y="526"/>
            <a:ext cx="5324069" cy="100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CA" sz="3000" dirty="0"/>
              <a:t>Réalisation</a:t>
            </a:r>
            <a:br>
              <a:rPr lang="fr-CA" sz="3000" dirty="0"/>
            </a:br>
            <a:r>
              <a:rPr lang="fr-CA" sz="2400" dirty="0"/>
              <a:t>6. Le défi de la goutte d’eau</a:t>
            </a:r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6B487-E2F6-4BEB-A0D2-AAC1358533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669" y="4674329"/>
            <a:ext cx="1655146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vidéo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ICI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pour accéder à la vidéo de l’activité.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1E99752A-243B-44AB-B3B1-C71D7456E52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06322870"/>
              </p:ext>
            </p:extLst>
          </p:nvPr>
        </p:nvGraphicFramePr>
        <p:xfrm>
          <a:off x="50417" y="1266745"/>
          <a:ext cx="1652224" cy="330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6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Durée : </a:t>
                      </a:r>
                      <a:r>
                        <a:rPr lang="fr-FR" sz="1400" b="0" dirty="0">
                          <a:latin typeface="+mn-lt"/>
                        </a:rPr>
                        <a:t>70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150;p7"/>
          <p:cNvSpPr/>
          <p:nvPr>
            <p:custDataLst>
              <p:tags r:id="rId5"/>
            </p:custDataLst>
          </p:nvPr>
        </p:nvSpPr>
        <p:spPr>
          <a:xfrm>
            <a:off x="40669" y="5787225"/>
            <a:ext cx="1655146" cy="1446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Lectures préalables </a:t>
            </a:r>
            <a:r>
              <a:rPr lang="fr-CA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(guide pédagogique principal)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200" dirty="0">
                <a:latin typeface="Calibri"/>
                <a:ea typeface="Calibri"/>
                <a:cs typeface="Calibri"/>
              </a:rPr>
              <a:t>Détails pour défi de la goutte d’eau (p.17).</a:t>
            </a:r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id="{2939AE00-76B3-4301-9A0B-4F751A6379D6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77520986"/>
              </p:ext>
            </p:extLst>
          </p:nvPr>
        </p:nvGraphicFramePr>
        <p:xfrm>
          <a:off x="43591" y="1741712"/>
          <a:ext cx="1652224" cy="2773680"/>
        </p:xfrm>
        <a:graphic>
          <a:graphicData uri="http://schemas.openxmlformats.org/drawingml/2006/table">
            <a:tbl>
              <a:tblPr firstRow="1" bandRow="1"/>
              <a:tblGrid>
                <a:gridCol w="1652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0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anose="020F0502020204030204" pitchFamily="34" charset="0"/>
                        </a:rPr>
                        <a:t> nécessaire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dirty="0">
                          <a:latin typeface="Calibri" panose="020F0502020204030204" pitchFamily="34" charset="0"/>
                        </a:rPr>
                        <a:t>Pour l’</a:t>
                      </a:r>
                      <a:r>
                        <a:rPr lang="fr-CA" sz="1200" b="1" dirty="0" err="1">
                          <a:latin typeface="Calibri" panose="020F0502020204030204" pitchFamily="34" charset="0"/>
                        </a:rPr>
                        <a:t>enseignant.e</a:t>
                      </a:r>
                      <a:endParaRPr lang="fr-FR" sz="12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Calibri" panose="020F0502020204030204" pitchFamily="34" charset="0"/>
                        </a:rPr>
                        <a:t>Fiche TBI-2, 3 et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</a:t>
                      </a:r>
                      <a:r>
                        <a:rPr lang="fr-FR" sz="12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dirty="0">
                          <a:latin typeface="Calibri" panose="020F0502020204030204" pitchFamily="34" charset="0"/>
                        </a:rPr>
                        <a:t>équipe de 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Cylindre gradué (</a:t>
                      </a:r>
                      <a:r>
                        <a:rPr lang="fr-FR" sz="1200" b="1" dirty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fr-FR" sz="1200" dirty="0">
                          <a:latin typeface="Calibri" panose="020F0502020204030204" pitchFamily="34" charset="0"/>
                        </a:rPr>
                        <a:t> ml)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Compte-goutte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3733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Eau (pot solo)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77742"/>
                  </a:ext>
                </a:extLst>
              </a:tr>
              <a:tr h="2043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 dirty="0">
                          <a:latin typeface="Calibri" panose="020F0502020204030204" pitchFamily="34" charset="0"/>
                        </a:rPr>
                        <a:t>Par élève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6893"/>
                  </a:ext>
                </a:extLst>
              </a:tr>
              <a:tr h="2667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oudy Old Style"/>
                          <a:sym typeface="Arial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anose="020F0502020204030204" pitchFamily="34" charset="0"/>
                        </a:rPr>
                        <a:t>Fiches d’activité F et G</a:t>
                      </a:r>
                      <a:endParaRPr lang="fr-CA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77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anose="020F0502020204030204" pitchFamily="34" charset="0"/>
                        </a:rPr>
                        <a:t>Crayon</a:t>
                      </a:r>
                      <a:r>
                        <a:rPr lang="fr-CA" sz="1200" baseline="0" dirty="0">
                          <a:latin typeface="Calibri" panose="020F0502020204030204" pitchFamily="34" charset="0"/>
                        </a:rPr>
                        <a:t>, calculatrice</a:t>
                      </a:r>
                      <a:endParaRPr lang="fr-FR" sz="12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336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15658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8383BA5-FF54-480A-B7EC-895B7335362D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53293804"/>
              </p:ext>
            </p:extLst>
          </p:nvPr>
        </p:nvGraphicFramePr>
        <p:xfrm>
          <a:off x="1811981" y="2735900"/>
          <a:ext cx="4946631" cy="51144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/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Texte affiché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/>
                        <a:t>Descriptif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Calibri"/>
                          <a:ea typeface="Calibri"/>
                          <a:cs typeface="Times New Roman"/>
                        </a:rPr>
                        <a:t>Lancement du défi de la goutte d’eau.</a:t>
                      </a:r>
                      <a:endParaRPr lang="fr-CA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Fiche d’activité F :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 – Matériel et protocole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 – Expérimentation en équipe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3 - Partage des résultats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algn="ctr"/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</a:t>
                      </a:r>
                      <a:r>
                        <a:rPr lang="fr-CA" sz="1200" b="0" i="1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n.b.</a:t>
                      </a:r>
                      <a:r>
                        <a:rPr lang="fr-CA" sz="12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Utilisez le cylindre gradué de 10 ml)</a:t>
                      </a:r>
                      <a:endParaRPr lang="fr-FR" sz="1050" b="0" i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Formation des équipes de deux et distribution des fiches d’activité F.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Laisser les équipes établir leur liste de matériel et le protocole.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Pour chaque équipe, vérifier qu’un protocole a été écrit </a:t>
                      </a:r>
                      <a:r>
                        <a:rPr lang="fr-CA" sz="12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avant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de distribuer le matériel.</a:t>
                      </a:r>
                    </a:p>
                    <a:p>
                      <a:pPr marL="18000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Laisser les équipes faire la prise de mesure et noter les ajustements qu’ils ont dû faire. </a:t>
                      </a:r>
                      <a:endParaRPr lang="fr-FR" sz="11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/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Introduction</a:t>
                      </a:r>
                      <a:r>
                        <a:rPr lang="fr-FR" sz="1200" b="0" i="0" baseline="0" dirty="0">
                          <a:latin typeface="Calibri"/>
                          <a:ea typeface="Calibri"/>
                          <a:cs typeface="Times New Roman"/>
                        </a:rPr>
                        <a:t> à l’analyse des </a:t>
                      </a:r>
                      <a:r>
                        <a:rPr lang="fr-FR" sz="1200" b="0" i="0" dirty="0">
                          <a:latin typeface="Calibri"/>
                          <a:ea typeface="Calibri"/>
                          <a:cs typeface="Times New Roman"/>
                        </a:rPr>
                        <a:t>protocoles.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(Affichage de la fiche TNI-2)</a:t>
                      </a:r>
                      <a:endParaRPr lang="fr-FR" sz="11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</a:t>
                      </a:r>
                      <a:r>
                        <a:rPr lang="fr-CA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enseignant-e</a:t>
                      </a:r>
                      <a:r>
                        <a:rPr lang="fr-CA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note les lacunes relevées par les élèves sur l’exemple de protocole affiché à l’écran.</a:t>
                      </a:r>
                      <a:endParaRPr lang="fr-CA" sz="11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111514"/>
                  </a:ext>
                </a:extLst>
              </a:tr>
              <a:tr h="724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fr-FR" sz="105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Retour sur le premier exemple de protocole.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i="0" dirty="0">
                          <a:latin typeface="+mn-lt"/>
                          <a:ea typeface="Calibri"/>
                          <a:cs typeface="Times New Roman"/>
                        </a:rPr>
                        <a:t>Deuxième exemple de protocole.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508957"/>
                  </a:ext>
                </a:extLst>
              </a:tr>
              <a:tr h="2398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+mn-lt"/>
                          <a:ea typeface="Calibri"/>
                          <a:cs typeface="Times" pitchFamily="18" charset="0"/>
                        </a:rPr>
                        <a:t>(Suite à la page suivante)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182880" lvl="0" indent="-18288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3965615001"/>
                  </a:ext>
                </a:extLst>
              </a:tr>
            </a:tbl>
          </a:graphicData>
        </a:graphic>
      </p:graphicFrame>
      <p:sp>
        <p:nvSpPr>
          <p:cNvPr id="23" name="Google Shape;166;p9"/>
          <p:cNvSpPr txBox="1"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6106885" y="8119068"/>
            <a:ext cx="761069" cy="10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8200">
                <a:solidFill>
                  <a:srgbClr val="D8D8D8"/>
                </a:solidFill>
                <a:latin typeface="Impact"/>
                <a:ea typeface="Impact"/>
                <a:cs typeface="Impact"/>
                <a:sym typeface="Impac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8200" dirty="0">
              <a:solidFill>
                <a:srgbClr val="D8D8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4F8DA9-F355-427D-B122-A3BBC72485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266" y="-43285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0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7674</TotalTime>
  <Words>2550</Words>
  <Application>Microsoft Office PowerPoint</Application>
  <PresentationFormat>Affichage à l'écran (4:3)</PresentationFormat>
  <Paragraphs>389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Impact</vt:lpstr>
      <vt:lpstr>Calibri</vt:lpstr>
      <vt:lpstr>Symbol</vt:lpstr>
      <vt:lpstr>Arial</vt:lpstr>
      <vt:lpstr>Avenir Light</vt:lpstr>
      <vt:lpstr>Thème Office</vt:lpstr>
      <vt:lpstr>Instruments de mesure :  Le cylindre gradué</vt:lpstr>
      <vt:lpstr>Amorce 1. La vie d’une chercheuse</vt:lpstr>
      <vt:lpstr>Réalisation 2. Le défi de la feuille de papier</vt:lpstr>
      <vt:lpstr>Réalisation 2. Le défi de la feuille de papier  (suite)</vt:lpstr>
      <vt:lpstr>Réalisation 3. Le défi de la pâte à modeler</vt:lpstr>
      <vt:lpstr>Réalisation 3. Le défi de la pâte à modeler (suite)</vt:lpstr>
      <vt:lpstr>Réalisation 4. Le défi du bouchon de liège</vt:lpstr>
      <vt:lpstr>Réalisation 5. Le défi du trombone</vt:lpstr>
      <vt:lpstr>Réalisation 6. Le défi de la goutte d’eau</vt:lpstr>
      <vt:lpstr>Réalisation 6. Le défi de la goutte d’eau (suite)</vt:lpstr>
      <vt:lpstr>Réalisation 7. Le défi du verre d’eau</vt:lpstr>
      <vt:lpstr>Intégration des acquis 8. Le lien math-science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 Guimond</dc:creator>
  <cp:lastModifiedBy>Hélène Mathieu</cp:lastModifiedBy>
  <cp:revision>102</cp:revision>
  <dcterms:created xsi:type="dcterms:W3CDTF">2014-07-29T20:22:02Z</dcterms:created>
  <dcterms:modified xsi:type="dcterms:W3CDTF">2022-04-13T15:14:06Z</dcterms:modified>
</cp:coreProperties>
</file>