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tags/tag112.xml" ContentType="application/vnd.openxmlformats-officedocument.presentationml.tags+xml"/>
  <Override PartName="/ppt/tags/tag123.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notesSlides/notesSlide9.xml" ContentType="application/vnd.openxmlformats-officedocument.presentationml.notesSlide+xml"/>
  <Override PartName="/ppt/tags/tag129.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slideLayouts/slideLayout39.xml" ContentType="application/vnd.openxmlformats-officedocument.presentationml.slideLayout+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 id="2147483750" r:id="rId2"/>
  </p:sldMasterIdLst>
  <p:notesMasterIdLst>
    <p:notesMasterId r:id="rId31"/>
  </p:notesMasterIdLst>
  <p:handoutMasterIdLst>
    <p:handoutMasterId r:id="rId32"/>
  </p:handoutMasterIdLst>
  <p:sldIdLst>
    <p:sldId id="370" r:id="rId3"/>
    <p:sldId id="350" r:id="rId4"/>
    <p:sldId id="296" r:id="rId5"/>
    <p:sldId id="368" r:id="rId6"/>
    <p:sldId id="259" r:id="rId7"/>
    <p:sldId id="351" r:id="rId8"/>
    <p:sldId id="313" r:id="rId9"/>
    <p:sldId id="352" r:id="rId10"/>
    <p:sldId id="361" r:id="rId11"/>
    <p:sldId id="362" r:id="rId12"/>
    <p:sldId id="363" r:id="rId13"/>
    <p:sldId id="364" r:id="rId14"/>
    <p:sldId id="365" r:id="rId15"/>
    <p:sldId id="349" r:id="rId16"/>
    <p:sldId id="366" r:id="rId17"/>
    <p:sldId id="367" r:id="rId18"/>
    <p:sldId id="379" r:id="rId19"/>
    <p:sldId id="261" r:id="rId20"/>
    <p:sldId id="342" r:id="rId21"/>
    <p:sldId id="378" r:id="rId22"/>
    <p:sldId id="281" r:id="rId23"/>
    <p:sldId id="282" r:id="rId24"/>
    <p:sldId id="268" r:id="rId25"/>
    <p:sldId id="373" r:id="rId26"/>
    <p:sldId id="374" r:id="rId27"/>
    <p:sldId id="375" r:id="rId28"/>
    <p:sldId id="376" r:id="rId29"/>
    <p:sldId id="377" r:id="rId30"/>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 Bilodeau" initials="CB" lastIdx="13" clrIdx="0"/>
  <p:cmAuthor id="2" name="Guillaume Poliquin" initials="GP" lastIdx="10" clrIdx="1"/>
  <p:cmAuthor id="3" name="benjamin bleuez" initials="bb" lastIdx="1" clrIdx="2"/>
  <p:cmAuthor id="4" name="Microsoft" initials="M" lastIdx="2" clrIdx="3"/>
  <p:cmAuthor id="5" name="Simon Langlois" initials="" lastIdx="1" clrIdx="4"/>
  <p:cmAuthor id="6" name="Guillaume Poliquin" initials="GP [2]" lastIdx="2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22D09"/>
    <a:srgbClr val="F9D0C4"/>
    <a:srgbClr val="E7E7E7"/>
    <a:srgbClr val="E1CDCC"/>
    <a:srgbClr val="F1E8E7"/>
    <a:srgbClr val="ECEDEE"/>
    <a:srgbClr val="CBCBC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5" autoAdjust="0"/>
    <p:restoredTop sz="94552"/>
  </p:normalViewPr>
  <p:slideViewPr>
    <p:cSldViewPr snapToGrid="0" snapToObjects="1">
      <p:cViewPr>
        <p:scale>
          <a:sx n="100" d="100"/>
          <a:sy n="100" d="100"/>
        </p:scale>
        <p:origin x="-1838" y="-6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09/09/2022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p14="http://schemas.microsoft.com/office/powerpoint/2010/main" xmlns=""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09/09/2022</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p14="http://schemas.microsoft.com/office/powerpoint/2010/main" xmlns=""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p14="http://schemas.microsoft.com/office/powerpoint/2010/main" xmlns="" val="244312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5</a:t>
            </a:fld>
            <a:endParaRPr lang="fr-FR"/>
          </a:p>
        </p:txBody>
      </p:sp>
    </p:spTree>
    <p:extLst>
      <p:ext uri="{BB962C8B-B14F-4D97-AF65-F5344CB8AC3E}">
        <p14:creationId xmlns:p14="http://schemas.microsoft.com/office/powerpoint/2010/main" xmlns="" val="193446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14</a:t>
            </a:fld>
            <a:endParaRPr lang="fr-FR"/>
          </a:p>
        </p:txBody>
      </p:sp>
    </p:spTree>
    <p:extLst>
      <p:ext uri="{BB962C8B-B14F-4D97-AF65-F5344CB8AC3E}">
        <p14:creationId xmlns:p14="http://schemas.microsoft.com/office/powerpoint/2010/main" xmlns="" val="59494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18</a:t>
            </a:fld>
            <a:endParaRPr lang="fr-FR"/>
          </a:p>
        </p:txBody>
      </p:sp>
    </p:spTree>
    <p:extLst>
      <p:ext uri="{BB962C8B-B14F-4D97-AF65-F5344CB8AC3E}">
        <p14:creationId xmlns:p14="http://schemas.microsoft.com/office/powerpoint/2010/main" xmlns="" val="414174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19</a:t>
            </a:fld>
            <a:endParaRPr lang="fr-FR"/>
          </a:p>
        </p:txBody>
      </p:sp>
    </p:spTree>
    <p:extLst>
      <p:ext uri="{BB962C8B-B14F-4D97-AF65-F5344CB8AC3E}">
        <p14:creationId xmlns:p14="http://schemas.microsoft.com/office/powerpoint/2010/main" xmlns="" val="330632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20</a:t>
            </a:fld>
            <a:endParaRPr lang="fr-FR"/>
          </a:p>
        </p:txBody>
      </p:sp>
    </p:spTree>
    <p:extLst>
      <p:ext uri="{BB962C8B-B14F-4D97-AF65-F5344CB8AC3E}">
        <p14:creationId xmlns:p14="http://schemas.microsoft.com/office/powerpoint/2010/main" xmlns="" val="414174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21</a:t>
            </a:fld>
            <a:endParaRPr lang="fr-FR"/>
          </a:p>
        </p:txBody>
      </p:sp>
    </p:spTree>
    <p:extLst>
      <p:ext uri="{BB962C8B-B14F-4D97-AF65-F5344CB8AC3E}">
        <p14:creationId xmlns:p14="http://schemas.microsoft.com/office/powerpoint/2010/main" xmlns="" val="194085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22</a:t>
            </a:fld>
            <a:endParaRPr lang="fr-FR"/>
          </a:p>
        </p:txBody>
      </p:sp>
    </p:spTree>
    <p:extLst>
      <p:ext uri="{BB962C8B-B14F-4D97-AF65-F5344CB8AC3E}">
        <p14:creationId xmlns:p14="http://schemas.microsoft.com/office/powerpoint/2010/main" xmlns="" val="3070202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23</a:t>
            </a:fld>
            <a:endParaRPr lang="fr-FR"/>
          </a:p>
        </p:txBody>
      </p:sp>
    </p:spTree>
    <p:extLst>
      <p:ext uri="{BB962C8B-B14F-4D97-AF65-F5344CB8AC3E}">
        <p14:creationId xmlns:p14="http://schemas.microsoft.com/office/powerpoint/2010/main" xmlns="" val="168166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Calibri"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2022-09-09</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2022-09-09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2022-09-09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2022-09-09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2022-09-09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2022-09-09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2022-09-09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2022-09-09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2022-09-09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2022-09-09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2022-09-09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2022-09-09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2022-09-09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Calibri"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solidFill>
                  <a:prstClr val="black"/>
                </a:solidFill>
              </a:rPr>
              <a:pPr/>
              <a:t>2022-09-09</a:t>
            </a:fld>
            <a:endParaRPr lang="en-US">
              <a:solidFill>
                <a:prstClr val="black"/>
              </a:solidFill>
            </a:endParaRPr>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19157552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solidFill>
                  <a:prstClr val="black"/>
                </a:solidFill>
              </a:rPr>
              <a:pPr/>
              <a:t>2022-09-09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785789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solidFill>
                  <a:prstClr val="black"/>
                </a:solidFill>
              </a:rPr>
              <a:pPr/>
              <a:t>2022-09-09</a:t>
            </a:fld>
            <a:endParaRPr lang="en-US">
              <a:solidFill>
                <a:prstClr val="black"/>
              </a:solidFill>
            </a:endParaRPr>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312908349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solidFill>
                  <a:prstClr val="black"/>
                </a:solidFill>
              </a:rPr>
              <a:pPr/>
              <a:t>2022-09-09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244714695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solidFill>
                  <a:prstClr val="black"/>
                </a:solidFill>
              </a:rPr>
              <a:pPr/>
              <a:t>2022-09-09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68988405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solidFill>
                  <a:prstClr val="black"/>
                </a:solidFill>
              </a:rPr>
              <a:pPr/>
              <a:t>2022-09-09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2998946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solidFill>
                  <a:prstClr val="black"/>
                </a:solidFill>
              </a:rPr>
              <a:pPr/>
              <a:t>2022-09-09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73849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solidFill>
                  <a:prstClr val="black"/>
                </a:solidFill>
              </a:rPr>
              <a:pPr/>
              <a:t>2022-09-09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extLst>
      <p:ext uri="{BB962C8B-B14F-4D97-AF65-F5344CB8AC3E}">
        <p14:creationId xmlns:p14="http://schemas.microsoft.com/office/powerpoint/2010/main" xmlns="" val="43386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solidFill>
                  <a:prstClr val="black"/>
                </a:solidFill>
              </a:rPr>
              <a:pPr/>
              <a:t>2022-09-09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xmlns="" val="307157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2022-09-09</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solidFill>
                  <a:prstClr val="black"/>
                </a:solidFill>
              </a:rPr>
              <a:pPr/>
              <a:t>2022-09-09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xmlns="" val="2560196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solidFill>
                  <a:prstClr val="black"/>
                </a:solidFill>
              </a:rPr>
              <a:pPr/>
              <a:t>2022-09-09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xmlns="" val="917349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solidFill>
                  <a:prstClr val="black"/>
                </a:solidFill>
              </a:rPr>
              <a:pPr/>
              <a:t>2022-09-09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174285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solidFill>
                  <a:prstClr val="black"/>
                </a:solidFill>
              </a:rPr>
              <a:pPr/>
              <a:t>2022-09-09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4386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solidFill>
                  <a:prstClr val="black"/>
                </a:solidFill>
              </a:rPr>
              <a:pPr/>
              <a:t>2022-09-09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3924723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solidFill>
                  <a:prstClr val="black"/>
                </a:solidFill>
              </a:rPr>
              <a:pPr/>
              <a:t>2022-09-09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xmlns="" val="3704889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solidFill>
                  <a:prstClr val="black"/>
                </a:solidFill>
              </a:rPr>
              <a:pPr/>
              <a:t>2022-09-09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4176450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solidFill>
                  <a:prstClr val="black"/>
                </a:solidFill>
              </a:rPr>
              <a:pPr/>
              <a:t>2022-09-09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xmlns="" val="3796954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solidFill>
                  <a:prstClr val="black"/>
                </a:solidFill>
              </a:rPr>
              <a:pPr/>
              <a:t>2022-09-09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2383365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solidFill>
                  <a:prstClr val="black"/>
                </a:solidFill>
              </a:rPr>
              <a:pPr/>
              <a:t>2022-09-09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390091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2022-09-09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solidFill>
                  <a:prstClr val="black"/>
                </a:solidFill>
              </a:rPr>
              <a:pPr/>
              <a:t>2022-09-09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20479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2022-09-09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2022-09-09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2022-09-09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2022-09-09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2022-09-09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8.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7.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2022-09-09</a:t>
            </a:fld>
            <a:endParaRPr lang="en-US"/>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Calibri" pitchFamily="34"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Calibri" pitchFamily="34"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Calibri" pitchFamily="34"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Calibri" pitchFamily="34"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solidFill>
                  <a:prstClr val="black"/>
                </a:solidFill>
              </a:rPr>
              <a:pPr/>
              <a:t>2022-09-09</a:t>
            </a:fld>
            <a:endParaRPr lang="en-US">
              <a:solidFill>
                <a:prstClr val="black"/>
              </a:solidFill>
            </a:endParaRPr>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58192365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hdr="0" ftr="0" dt="0"/>
  <p:txStyles>
    <p:titleStyle>
      <a:lvl1pPr algn="ctr" defTabSz="914400" rtl="0" eaLnBrk="1" latinLnBrk="0" hangingPunct="1">
        <a:spcBef>
          <a:spcPct val="0"/>
        </a:spcBef>
        <a:buNone/>
        <a:defRPr sz="4600" kern="1200">
          <a:solidFill>
            <a:schemeClr val="tx1"/>
          </a:solidFill>
          <a:latin typeface="Calibri" pitchFamily="34"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Calibri" pitchFamily="34"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Calibri" pitchFamily="34"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Calibri" pitchFamily="34"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tags" Target="../tags/tag42.xml"/><Relationship Id="rId7" Type="http://schemas.openxmlformats.org/officeDocument/2006/relationships/slideLayout" Target="../slideLayouts/slideLayout13.xml"/><Relationship Id="rId12" Type="http://schemas.openxmlformats.org/officeDocument/2006/relationships/hyperlink" Target="http://www.eclairsdesciences.qc.ca/wpcontent/uploads/2015/04/dem_decouv_act_8.5X11.pdf" TargetMode="Externa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slide" Target="slide23.xml"/><Relationship Id="rId5" Type="http://schemas.openxmlformats.org/officeDocument/2006/relationships/tags" Target="../tags/tag44.xml"/><Relationship Id="rId10" Type="http://schemas.openxmlformats.org/officeDocument/2006/relationships/image" Target="../media/image8.png"/><Relationship Id="rId4" Type="http://schemas.openxmlformats.org/officeDocument/2006/relationships/tags" Target="../tags/tag43.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8.xml"/><Relationship Id="rId7" Type="http://schemas.openxmlformats.org/officeDocument/2006/relationships/image" Target="../media/image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13.xml"/><Relationship Id="rId11" Type="http://schemas.openxmlformats.org/officeDocument/2006/relationships/image" Target="../media/image11.png"/><Relationship Id="rId5" Type="http://schemas.openxmlformats.org/officeDocument/2006/relationships/tags" Target="../tags/tag50.xml"/><Relationship Id="rId10" Type="http://schemas.openxmlformats.org/officeDocument/2006/relationships/slide" Target="slide16.xml"/><Relationship Id="rId4" Type="http://schemas.openxmlformats.org/officeDocument/2006/relationships/tags" Target="../tags/tag49.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 Target="slide25.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slide" Target="slide24.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8.png"/><Relationship Id="rId5" Type="http://schemas.openxmlformats.org/officeDocument/2006/relationships/tags" Target="../tags/tag55.xml"/><Relationship Id="rId10" Type="http://schemas.openxmlformats.org/officeDocument/2006/relationships/image" Target="../media/image7.png"/><Relationship Id="rId4" Type="http://schemas.openxmlformats.org/officeDocument/2006/relationships/tags" Target="../tags/tag54.xml"/><Relationship Id="rId9" Type="http://schemas.openxmlformats.org/officeDocument/2006/relationships/image" Target="../media/image6.png"/><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0.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3.xml"/><Relationship Id="rId11" Type="http://schemas.openxmlformats.org/officeDocument/2006/relationships/hyperlink" Target="https://www.youtube.com/watch?v=E43-CfukEgs" TargetMode="External"/><Relationship Id="rId5" Type="http://schemas.openxmlformats.org/officeDocument/2006/relationships/tags" Target="../tags/tag62.xml"/><Relationship Id="rId10" Type="http://schemas.openxmlformats.org/officeDocument/2006/relationships/slide" Target="slide26.xml"/><Relationship Id="rId4" Type="http://schemas.openxmlformats.org/officeDocument/2006/relationships/tags" Target="../tags/tag61.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2.jpe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8.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7.png"/><Relationship Id="rId5" Type="http://schemas.openxmlformats.org/officeDocument/2006/relationships/tags" Target="../tags/tag67.xml"/><Relationship Id="rId10" Type="http://schemas.openxmlformats.org/officeDocument/2006/relationships/image" Target="../media/image6.png"/><Relationship Id="rId4" Type="http://schemas.openxmlformats.org/officeDocument/2006/relationships/tags" Target="../tags/tag66.xml"/><Relationship Id="rId9"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2.xml"/><Relationship Id="rId7" Type="http://schemas.openxmlformats.org/officeDocument/2006/relationships/slideLayout" Target="../slideLayouts/slideLayout13.xml"/><Relationship Id="rId12" Type="http://schemas.openxmlformats.org/officeDocument/2006/relationships/image" Target="../media/image11.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slide" Target="slide27.xml"/><Relationship Id="rId5" Type="http://schemas.openxmlformats.org/officeDocument/2006/relationships/tags" Target="../tags/tag74.xml"/><Relationship Id="rId10" Type="http://schemas.openxmlformats.org/officeDocument/2006/relationships/image" Target="../media/image8.png"/><Relationship Id="rId4" Type="http://schemas.openxmlformats.org/officeDocument/2006/relationships/tags" Target="../tags/tag73.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8.xml"/><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png"/><Relationship Id="rId11" Type="http://schemas.openxmlformats.org/officeDocument/2006/relationships/hyperlink" Target="https://fr.wikipedia.org/wiki/Vitesse_terminale" TargetMode="External"/><Relationship Id="rId5" Type="http://schemas.openxmlformats.org/officeDocument/2006/relationships/slideLayout" Target="../slideLayouts/slideLayout13.xml"/><Relationship Id="rId10" Type="http://schemas.openxmlformats.org/officeDocument/2006/relationships/hyperlink" Target="https://fr.wikipedia.org/wiki/Chute_avec_r%C3%A9sistance_de_l%27air" TargetMode="External"/><Relationship Id="rId4" Type="http://schemas.openxmlformats.org/officeDocument/2006/relationships/tags" Target="../tags/tag79.xml"/><Relationship Id="rId9" Type="http://schemas.openxmlformats.org/officeDocument/2006/relationships/slide" Target="slide19.xml"/></Relationships>
</file>

<file path=ppt/slides/_rels/slide17.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slideLayout" Target="../slideLayouts/slideLayout13.xml"/><Relationship Id="rId26" Type="http://schemas.openxmlformats.org/officeDocument/2006/relationships/image" Target="../media/image13.png"/><Relationship Id="rId3" Type="http://schemas.openxmlformats.org/officeDocument/2006/relationships/tags" Target="../tags/tag82.xml"/><Relationship Id="rId21" Type="http://schemas.openxmlformats.org/officeDocument/2006/relationships/image" Target="../media/image6.png"/><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hyperlink" Target="https://www.geogebra.org/m/UUNjBvrg" TargetMode="External"/><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image" Target="../media/image11.png"/><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hyperlink" Target="https://www.dailymotion.com/video/xgl4ab" TargetMode="External"/><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image" Target="../media/image8.png"/><Relationship Id="rId10" Type="http://schemas.openxmlformats.org/officeDocument/2006/relationships/tags" Target="../tags/tag89.xml"/><Relationship Id="rId19" Type="http://schemas.openxmlformats.org/officeDocument/2006/relationships/slide" Target="slide28.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14.pn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notesSlide" Target="../notesSlides/notesSlide5.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slideLayout" Target="../slideLayouts/slideLayout7.xml"/><Relationship Id="rId5" Type="http://schemas.openxmlformats.org/officeDocument/2006/relationships/tags" Target="../tags/tag104.xml"/><Relationship Id="rId10" Type="http://schemas.openxmlformats.org/officeDocument/2006/relationships/tags" Target="../tags/tag109.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7.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7.xml"/><Relationship Id="rId5" Type="http://schemas.openxmlformats.org/officeDocument/2006/relationships/tags" Target="../tags/tag117.xml"/><Relationship Id="rId4" Type="http://schemas.openxmlformats.org/officeDocument/2006/relationships/tags" Target="../tags/tag116.xml"/></Relationships>
</file>

<file path=ppt/slides/_rels/slide22.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8.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7.xml"/><Relationship Id="rId5" Type="http://schemas.openxmlformats.org/officeDocument/2006/relationships/tags" Target="../tags/tag122.xml"/><Relationship Id="rId4" Type="http://schemas.openxmlformats.org/officeDocument/2006/relationships/tags" Target="../tags/tag121.xml"/></Relationships>
</file>

<file path=ppt/slides/_rels/slide23.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notesSlide" Target="../notesSlides/notesSlide1.xml"/><Relationship Id="rId4" Type="http://schemas.openxmlformats.org/officeDocument/2006/relationships/tags" Target="../tags/tag9.xml"/><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1.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slide" Target="slide19.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8.png"/><Relationship Id="rId5" Type="http://schemas.openxmlformats.org/officeDocument/2006/relationships/tags" Target="../tags/tag26.xml"/><Relationship Id="rId10" Type="http://schemas.openxmlformats.org/officeDocument/2006/relationships/image" Target="../media/image7.png"/><Relationship Id="rId4" Type="http://schemas.openxmlformats.org/officeDocument/2006/relationships/tags" Target="../tags/tag25.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tags" Target="../tags/tag31.xml"/><Relationship Id="rId7" Type="http://schemas.openxmlformats.org/officeDocument/2006/relationships/slideLayout" Target="../slideLayouts/slideLayout13.xml"/><Relationship Id="rId12" Type="http://schemas.openxmlformats.org/officeDocument/2006/relationships/slide" Target="slide2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slide" Target="slide24.xml"/><Relationship Id="rId5" Type="http://schemas.openxmlformats.org/officeDocument/2006/relationships/tags" Target="../tags/tag33.xml"/><Relationship Id="rId10" Type="http://schemas.openxmlformats.org/officeDocument/2006/relationships/image" Target="../media/image8.png"/><Relationship Id="rId4" Type="http://schemas.openxmlformats.org/officeDocument/2006/relationships/tags" Target="../tags/tag32.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7.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13.xml"/><Relationship Id="rId5" Type="http://schemas.openxmlformats.org/officeDocument/2006/relationships/tags" Target="../tags/tag39.xml"/><Relationship Id="rId10" Type="http://schemas.openxmlformats.org/officeDocument/2006/relationships/image" Target="../media/image11.png"/><Relationship Id="rId4" Type="http://schemas.openxmlformats.org/officeDocument/2006/relationships/tags" Target="../tags/tag38.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83448299-9FA7-6CE2-E234-0FF2ADD94E23}"/>
              </a:ext>
            </a:extLst>
          </p:cNvPr>
          <p:cNvSpPr>
            <a:spLocks noGrp="1"/>
          </p:cNvSpPr>
          <p:nvPr>
            <p:ph type="sldNum" sz="quarter" idx="12"/>
            <p:custDataLst>
              <p:tags r:id="rId1"/>
            </p:custDataLst>
          </p:nvPr>
        </p:nvSpPr>
        <p:spPr/>
        <p:txBody>
          <a:bodyPr/>
          <a:lstStyle/>
          <a:p>
            <a:fld id="{027FB875-5C85-AB42-9DC5-178568A424B8}" type="slidenum">
              <a:rPr lang="en-US" smtClean="0"/>
              <a:pPr/>
              <a:t>1</a:t>
            </a:fld>
            <a:endParaRPr lang="en-US"/>
          </a:p>
        </p:txBody>
      </p:sp>
      <p:pic>
        <p:nvPicPr>
          <p:cNvPr id="4" name="Image 3">
            <a:extLst>
              <a:ext uri="{FF2B5EF4-FFF2-40B4-BE49-F238E27FC236}">
                <a16:creationId xmlns:a16="http://schemas.microsoft.com/office/drawing/2014/main" xmlns="" id="{EA15B4F0-F5E2-2293-B7D9-4CA110D3F31A}"/>
              </a:ext>
            </a:extLst>
          </p:cNvPr>
          <p:cNvPicPr>
            <a:picLocks noChangeAspect="1"/>
          </p:cNvPicPr>
          <p:nvPr>
            <p:custDataLst>
              <p:tags r:id="rId2"/>
            </p:custDataLst>
          </p:nvPr>
        </p:nvPicPr>
        <p:blipFill>
          <a:blip r:embed="rId4"/>
          <a:stretch>
            <a:fillRect/>
          </a:stretch>
        </p:blipFill>
        <p:spPr>
          <a:xfrm>
            <a:off x="0" y="1015"/>
            <a:ext cx="6858000" cy="9141970"/>
          </a:xfrm>
          <a:prstGeom prst="rect">
            <a:avLst/>
          </a:prstGeom>
        </p:spPr>
      </p:pic>
    </p:spTree>
    <p:extLst>
      <p:ext uri="{BB962C8B-B14F-4D97-AF65-F5344CB8AC3E}">
        <p14:creationId xmlns:p14="http://schemas.microsoft.com/office/powerpoint/2010/main" xmlns="" val="3403082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custDataLst>
              <p:tags r:id="rId1"/>
            </p:custDataLst>
          </p:nvPr>
        </p:nvSpPr>
        <p:spPr>
          <a:xfrm>
            <a:off x="1790422" y="1260001"/>
            <a:ext cx="5004000" cy="6619080"/>
          </a:xfrm>
          <a:prstGeom prst="rect">
            <a:avLst/>
          </a:prstGeom>
          <a:noFill/>
        </p:spPr>
        <p:style>
          <a:lnRef idx="2">
            <a:schemeClr val="accent1"/>
          </a:lnRef>
          <a:fillRef idx="1">
            <a:schemeClr val="lt1"/>
          </a:fillRef>
          <a:effectRef idx="0">
            <a:schemeClr val="accent1"/>
          </a:effectRef>
          <a:fontRef idx="minor">
            <a:schemeClr val="dk1"/>
          </a:fontRef>
        </p:style>
        <p:txBody>
          <a:bodyPr anchor="t">
            <a:noAutofit/>
          </a:bodyPr>
          <a:lstStyle>
            <a:lvl1pPr marL="463550" indent="-463550" algn="l" defTabSz="914400" rtl="0" eaLnBrk="1" latinLnBrk="0" hangingPunct="1">
              <a:spcBef>
                <a:spcPts val="2000"/>
              </a:spcBef>
              <a:buSzPct val="90000"/>
              <a:buFontTx/>
              <a:buBlip>
                <a:blip r:embed="rId8"/>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9"/>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0"/>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0"/>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0"/>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8"/>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10"/>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8"/>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9"/>
              </a:buBlip>
              <a:defRPr lang="en-US" sz="1800" kern="1200" dirty="0">
                <a:solidFill>
                  <a:schemeClr val="dk1"/>
                </a:solidFill>
                <a:latin typeface="+mn-lt"/>
                <a:ea typeface="+mn-ea"/>
                <a:cs typeface="+mn-cs"/>
              </a:defRPr>
            </a:lvl9pPr>
          </a:lstStyle>
          <a:p>
            <a:pPr marL="0" lvl="0" indent="0" defTabSz="457200">
              <a:spcBef>
                <a:spcPts val="600"/>
              </a:spcBef>
              <a:buSzTx/>
              <a:buNone/>
            </a:pPr>
            <a:r>
              <a:rPr lang="fr-CA" i="1" dirty="0">
                <a:solidFill>
                  <a:srgbClr val="000000"/>
                </a:solidFill>
                <a:latin typeface="Calibri" pitchFamily="34" charset="0"/>
              </a:rPr>
              <a:t>Hypothèse et protocole</a:t>
            </a:r>
            <a:endParaRPr lang="fr-CA" sz="1800" i="1" dirty="0">
              <a:solidFill>
                <a:srgbClr val="000000"/>
              </a:solidFill>
              <a:latin typeface="Calibri" pitchFamily="34" charset="0"/>
            </a:endParaRPr>
          </a:p>
          <a:p>
            <a:pPr marL="228600" lvl="0" indent="-228600" algn="just" defTabSz="457200">
              <a:spcBef>
                <a:spcPts val="600"/>
              </a:spcBef>
              <a:buSzTx/>
              <a:buFont typeface="+mj-lt"/>
              <a:buAutoNum type="arabicPeriod"/>
            </a:pPr>
            <a:r>
              <a:rPr lang="fr-CA" sz="1200" dirty="0">
                <a:solidFill>
                  <a:prstClr val="black"/>
                </a:solidFill>
                <a:latin typeface="Calibri" pitchFamily="34" charset="0"/>
              </a:rPr>
              <a:t>Distribuer la </a:t>
            </a:r>
            <a:r>
              <a:rPr lang="fr-CA" sz="1200" dirty="0">
                <a:solidFill>
                  <a:prstClr val="black"/>
                </a:solidFill>
                <a:latin typeface="Calibri" pitchFamily="34" charset="0"/>
                <a:hlinkClick r:id="rId11" action="ppaction://hlinksldjump"/>
              </a:rPr>
              <a:t>Fiche d’activité B </a:t>
            </a:r>
            <a:r>
              <a:rPr lang="fr-CA" sz="1200" dirty="0">
                <a:solidFill>
                  <a:prstClr val="black"/>
                </a:solidFill>
                <a:latin typeface="Calibri" pitchFamily="34" charset="0"/>
              </a:rPr>
              <a:t>et faire lire la </a:t>
            </a:r>
            <a:r>
              <a:rPr lang="fr-CA" sz="1200" b="1" dirty="0">
                <a:solidFill>
                  <a:prstClr val="black"/>
                </a:solidFill>
                <a:latin typeface="Calibri" pitchFamily="34" charset="0"/>
              </a:rPr>
              <a:t>question de découverte </a:t>
            </a:r>
            <a:r>
              <a:rPr lang="fr-CA" sz="1200" dirty="0">
                <a:solidFill>
                  <a:prstClr val="black"/>
                </a:solidFill>
                <a:latin typeface="Calibri" pitchFamily="34" charset="0"/>
              </a:rPr>
              <a:t>par un des élèves. </a:t>
            </a:r>
          </a:p>
          <a:p>
            <a:pPr marL="228600" lvl="0" indent="-228600" algn="just" defTabSz="457200">
              <a:spcBef>
                <a:spcPts val="600"/>
              </a:spcBef>
              <a:buSzTx/>
              <a:buFont typeface="+mj-lt"/>
              <a:buAutoNum type="arabicPeriod"/>
            </a:pPr>
            <a:r>
              <a:rPr lang="fr-CA" sz="1200" dirty="0">
                <a:solidFill>
                  <a:prstClr val="black"/>
                </a:solidFill>
                <a:latin typeface="Calibri" pitchFamily="34" charset="0"/>
              </a:rPr>
              <a:t>Demander aux élèves d’écrire leur </a:t>
            </a:r>
            <a:r>
              <a:rPr lang="fr-CA" sz="1200" b="1" dirty="0">
                <a:solidFill>
                  <a:prstClr val="black"/>
                </a:solidFill>
                <a:latin typeface="Calibri" pitchFamily="34" charset="0"/>
              </a:rPr>
              <a:t>hypothèse</a:t>
            </a:r>
            <a:r>
              <a:rPr lang="fr-CA" sz="1200" dirty="0">
                <a:solidFill>
                  <a:prstClr val="black"/>
                </a:solidFill>
                <a:latin typeface="Calibri" pitchFamily="34" charset="0"/>
              </a:rPr>
              <a:t>, et si possible de la justifier.</a:t>
            </a:r>
          </a:p>
          <a:p>
            <a:pPr marL="228600" lvl="0" indent="-228600" algn="just" defTabSz="457200">
              <a:spcBef>
                <a:spcPts val="600"/>
              </a:spcBef>
              <a:buSzTx/>
              <a:buFont typeface="+mj-lt"/>
              <a:buAutoNum type="arabicPeriod"/>
            </a:pPr>
            <a:r>
              <a:rPr lang="fr-CA" sz="1200" dirty="0">
                <a:solidFill>
                  <a:prstClr val="black"/>
                </a:solidFill>
                <a:latin typeface="Calibri" pitchFamily="34" charset="0"/>
              </a:rPr>
              <a:t>Regrouper les élèves en équipes de 3 (ou 4) et leur demander d’élaborer un </a:t>
            </a:r>
            <a:r>
              <a:rPr lang="fr-CA" sz="1200" b="1" dirty="0">
                <a:solidFill>
                  <a:prstClr val="black"/>
                </a:solidFill>
                <a:latin typeface="Calibri" pitchFamily="34" charset="0"/>
              </a:rPr>
              <a:t>protocole</a:t>
            </a:r>
            <a:r>
              <a:rPr lang="fr-CA" sz="1200" dirty="0">
                <a:solidFill>
                  <a:prstClr val="black"/>
                </a:solidFill>
                <a:latin typeface="Calibri" pitchFamily="34" charset="0"/>
              </a:rPr>
              <a:t>.</a:t>
            </a:r>
            <a:endParaRPr lang="fr-CA" sz="1200" b="1" dirty="0">
              <a:solidFill>
                <a:prstClr val="black"/>
              </a:solidFill>
              <a:latin typeface="Calibri" pitchFamily="34" charset="0"/>
            </a:endParaRPr>
          </a:p>
          <a:p>
            <a:pPr marL="228600" lvl="0" indent="-228600" algn="just" defTabSz="457200">
              <a:spcBef>
                <a:spcPts val="600"/>
              </a:spcBef>
              <a:buSzTx/>
              <a:buFont typeface="+mj-lt"/>
              <a:buAutoNum type="arabicPeriod"/>
            </a:pPr>
            <a:r>
              <a:rPr lang="fr-CA" sz="1200" dirty="0">
                <a:solidFill>
                  <a:prstClr val="black"/>
                </a:solidFill>
                <a:latin typeface="Calibri" pitchFamily="34" charset="0"/>
              </a:rPr>
              <a:t>Les protocoles doivent être vérifiés par l’</a:t>
            </a:r>
            <a:r>
              <a:rPr lang="fr-CA" sz="1200" dirty="0" err="1">
                <a:solidFill>
                  <a:prstClr val="black"/>
                </a:solidFill>
                <a:latin typeface="Calibri" pitchFamily="34" charset="0"/>
              </a:rPr>
              <a:t>enseignant.e</a:t>
            </a:r>
            <a:r>
              <a:rPr lang="fr-CA" sz="1200" dirty="0">
                <a:solidFill>
                  <a:prstClr val="black"/>
                </a:solidFill>
                <a:latin typeface="Calibri" pitchFamily="34" charset="0"/>
              </a:rPr>
              <a:t>. Il ne s’agit pas de valider si le protocole est bon ou pas, mais seulement s’il est </a:t>
            </a:r>
            <a:r>
              <a:rPr lang="fr-CA" sz="1200" i="1" dirty="0">
                <a:solidFill>
                  <a:prstClr val="black"/>
                </a:solidFill>
                <a:latin typeface="Calibri" pitchFamily="34" charset="0"/>
              </a:rPr>
              <a:t>compréhensible</a:t>
            </a:r>
            <a:r>
              <a:rPr lang="fr-CA" sz="1200" dirty="0">
                <a:solidFill>
                  <a:prstClr val="black"/>
                </a:solidFill>
                <a:latin typeface="Calibri" pitchFamily="34" charset="0"/>
              </a:rPr>
              <a:t>.</a:t>
            </a:r>
          </a:p>
          <a:p>
            <a:pPr marL="228600" lvl="0" indent="-228600" algn="just" defTabSz="457200">
              <a:spcBef>
                <a:spcPts val="600"/>
              </a:spcBef>
              <a:buSzTx/>
              <a:buFont typeface="+mj-lt"/>
              <a:buAutoNum type="arabicPeriod"/>
            </a:pPr>
            <a:endParaRPr lang="fr-CA" sz="800" dirty="0">
              <a:solidFill>
                <a:prstClr val="black"/>
              </a:solidFill>
              <a:latin typeface="Calibri" pitchFamily="34" charset="0"/>
            </a:endParaRPr>
          </a:p>
          <a:p>
            <a:pPr marL="0" lvl="0" indent="0" algn="just" defTabSz="457200">
              <a:spcBef>
                <a:spcPts val="600"/>
              </a:spcBef>
              <a:buSzTx/>
              <a:buNone/>
            </a:pPr>
            <a:r>
              <a:rPr lang="fr-CA" sz="1200" dirty="0">
                <a:solidFill>
                  <a:prstClr val="black"/>
                </a:solidFill>
                <a:latin typeface="Calibri" pitchFamily="34" charset="0"/>
              </a:rPr>
              <a:t>Les seules restrictions au protocole sont :</a:t>
            </a:r>
          </a:p>
          <a:p>
            <a:pPr lvl="0" algn="just" defTabSz="457200">
              <a:spcBef>
                <a:spcPts val="600"/>
              </a:spcBef>
              <a:buSzTx/>
              <a:buFont typeface="Arial" pitchFamily="34" charset="0"/>
              <a:buChar char="•"/>
            </a:pPr>
            <a:r>
              <a:rPr lang="fr-CA" sz="1200" dirty="0">
                <a:solidFill>
                  <a:prstClr val="black"/>
                </a:solidFill>
                <a:latin typeface="Calibri" pitchFamily="34" charset="0"/>
              </a:rPr>
              <a:t>Aucun autre matériel ne peut être utilisé, à part celui qui figure sur la fiche d’activité.</a:t>
            </a:r>
          </a:p>
          <a:p>
            <a:pPr lvl="0" algn="just" defTabSz="457200">
              <a:spcBef>
                <a:spcPts val="600"/>
              </a:spcBef>
              <a:buSzTx/>
              <a:buFont typeface="Arial" pitchFamily="34" charset="0"/>
              <a:buChar char="•"/>
            </a:pPr>
            <a:r>
              <a:rPr lang="fr-CA" sz="1200" dirty="0">
                <a:solidFill>
                  <a:prstClr val="black"/>
                </a:solidFill>
                <a:latin typeface="Calibri" pitchFamily="34" charset="0"/>
              </a:rPr>
              <a:t>Les billes de verre étant fragiles, aucune bille ne peut pas être collée l’une sur l’autre (risque accru de bris lors du rebond). Garder un espace d’au moins 5 cm entre chaque bille.</a:t>
            </a:r>
          </a:p>
          <a:p>
            <a:pPr lvl="0" algn="just" defTabSz="457200">
              <a:spcBef>
                <a:spcPts val="600"/>
              </a:spcBef>
              <a:buSzTx/>
              <a:buFont typeface="Arial" pitchFamily="34" charset="0"/>
              <a:buChar char="•"/>
            </a:pPr>
            <a:endParaRPr lang="fr-CA" sz="800" dirty="0">
              <a:solidFill>
                <a:prstClr val="black"/>
              </a:solidFill>
              <a:latin typeface="Calibri" pitchFamily="34" charset="0"/>
            </a:endParaRPr>
          </a:p>
          <a:p>
            <a:pPr marL="0" lvl="0" indent="0" algn="just" defTabSz="457200">
              <a:spcBef>
                <a:spcPts val="600"/>
              </a:spcBef>
              <a:buSzTx/>
              <a:buNone/>
            </a:pPr>
            <a:r>
              <a:rPr lang="fr-CA" i="1" dirty="0">
                <a:solidFill>
                  <a:srgbClr val="000000"/>
                </a:solidFill>
                <a:latin typeface="Calibri" pitchFamily="34" charset="0"/>
              </a:rPr>
              <a:t>Expérimentation</a:t>
            </a:r>
            <a:endParaRPr lang="fr-CA" sz="1400" dirty="0">
              <a:solidFill>
                <a:srgbClr val="000000"/>
              </a:solidFill>
              <a:latin typeface="Calibri" pitchFamily="34" charset="0"/>
            </a:endParaRPr>
          </a:p>
          <a:p>
            <a:pPr marL="0" lvl="0" indent="0" algn="just" defTabSz="457200">
              <a:spcBef>
                <a:spcPts val="600"/>
              </a:spcBef>
              <a:buSzTx/>
              <a:buNone/>
            </a:pPr>
            <a:r>
              <a:rPr lang="fr-CA" sz="1200" dirty="0">
                <a:solidFill>
                  <a:srgbClr val="000000"/>
                </a:solidFill>
                <a:latin typeface="Calibri" pitchFamily="34" charset="0"/>
              </a:rPr>
              <a:t>Il est recommandé d’attendre que toutes les équipes aient terminé d’élaborer leur protocole avant de les lancer dans l’expérimentation. L’expérimentation elle-même devrait se faire rapidement.</a:t>
            </a:r>
          </a:p>
          <a:p>
            <a:pPr lvl="0" algn="just" defTabSz="457200">
              <a:spcBef>
                <a:spcPts val="600"/>
              </a:spcBef>
              <a:buSzTx/>
              <a:buFont typeface="Arial" pitchFamily="34" charset="0"/>
              <a:buChar char="•"/>
            </a:pPr>
            <a:r>
              <a:rPr lang="fr-CA" sz="1200" dirty="0">
                <a:solidFill>
                  <a:srgbClr val="000000"/>
                </a:solidFill>
                <a:latin typeface="Calibri" pitchFamily="34" charset="0"/>
              </a:rPr>
              <a:t>Circuler pour vérifier que les précautions sont prises pour éviter d’abimer les billes.</a:t>
            </a:r>
          </a:p>
          <a:p>
            <a:pPr lvl="0" algn="just" defTabSz="457200">
              <a:spcBef>
                <a:spcPts val="600"/>
              </a:spcBef>
              <a:buSzTx/>
              <a:buFont typeface="Arial" pitchFamily="34" charset="0"/>
              <a:buChar char="•"/>
            </a:pPr>
            <a:r>
              <a:rPr lang="fr-CA" sz="1200" dirty="0">
                <a:solidFill>
                  <a:srgbClr val="000000"/>
                </a:solidFill>
                <a:latin typeface="Calibri" pitchFamily="34" charset="0"/>
              </a:rPr>
              <a:t>Vérifier aussi que les protocoles sont respectés (ou les ajustements pris en note).</a:t>
            </a:r>
          </a:p>
          <a:p>
            <a:pPr lvl="0" algn="just" defTabSz="457200">
              <a:spcBef>
                <a:spcPts val="600"/>
              </a:spcBef>
              <a:buSzTx/>
              <a:buFont typeface="Arial" pitchFamily="34" charset="0"/>
              <a:buChar char="•"/>
            </a:pPr>
            <a:r>
              <a:rPr lang="fr-CA" sz="1200" dirty="0">
                <a:solidFill>
                  <a:srgbClr val="000000"/>
                </a:solidFill>
                <a:latin typeface="Calibri" pitchFamily="34" charset="0"/>
              </a:rPr>
              <a:t>Quand une équipe a terminé son expérimentation, les élèves doivent noter leurs </a:t>
            </a:r>
            <a:r>
              <a:rPr lang="fr-CA" sz="1200" b="1" dirty="0">
                <a:solidFill>
                  <a:srgbClr val="000000"/>
                </a:solidFill>
                <a:latin typeface="Calibri" pitchFamily="34" charset="0"/>
              </a:rPr>
              <a:t>résultats</a:t>
            </a:r>
            <a:r>
              <a:rPr lang="fr-CA" sz="1200" dirty="0">
                <a:solidFill>
                  <a:srgbClr val="000000"/>
                </a:solidFill>
                <a:latin typeface="Calibri" pitchFamily="34" charset="0"/>
              </a:rPr>
              <a:t> et tirer leur </a:t>
            </a:r>
            <a:r>
              <a:rPr lang="fr-CA" sz="1200" b="1" dirty="0">
                <a:solidFill>
                  <a:srgbClr val="000000"/>
                </a:solidFill>
                <a:latin typeface="Calibri" pitchFamily="34" charset="0"/>
              </a:rPr>
              <a:t>conclusion</a:t>
            </a:r>
            <a:r>
              <a:rPr lang="fr-CA" sz="1200" dirty="0">
                <a:solidFill>
                  <a:srgbClr val="000000"/>
                </a:solidFill>
                <a:latin typeface="Calibri" pitchFamily="34" charset="0"/>
              </a:rPr>
              <a:t>.</a:t>
            </a:r>
          </a:p>
          <a:p>
            <a:pPr>
              <a:spcBef>
                <a:spcPts val="600"/>
              </a:spcBef>
              <a:buFont typeface="Arial" pitchFamily="34" charset="0"/>
              <a:buChar char="•"/>
            </a:pPr>
            <a:endParaRPr lang="fr-CA" sz="1200" dirty="0">
              <a:solidFill>
                <a:srgbClr val="000000"/>
              </a:solidFill>
              <a:latin typeface="Calibri" pitchFamily="34" charset="0"/>
            </a:endParaRPr>
          </a:p>
        </p:txBody>
      </p:sp>
      <p:sp>
        <p:nvSpPr>
          <p:cNvPr id="10" name="Espace réservé du numéro de diapositive 1"/>
          <p:cNvSpPr>
            <a:spLocks noGrp="1"/>
          </p:cNvSpPr>
          <p:nvPr>
            <p:ph type="sldNum" sz="quarter" idx="12"/>
            <p:custDataLst>
              <p:tags r:id="rId2"/>
            </p:custDataLst>
          </p:nvPr>
        </p:nvSpPr>
        <p:spPr>
          <a:xfrm>
            <a:off x="5585460" y="8002571"/>
            <a:ext cx="1272540" cy="1135797"/>
          </a:xfrm>
        </p:spPr>
        <p:txBody>
          <a:bodyPr/>
          <a:lstStyle/>
          <a:p>
            <a:fld id="{027FB875-5C85-AB42-9DC5-178568A424B8}" type="slidenum">
              <a:rPr lang="en-US" smtClean="0"/>
              <a:pPr/>
              <a:t>10</a:t>
            </a:fld>
            <a:endParaRPr lang="en-US" dirty="0"/>
          </a:p>
        </p:txBody>
      </p:sp>
      <p:sp>
        <p:nvSpPr>
          <p:cNvPr id="12" name="Title 3"/>
          <p:cNvSpPr txBox="1">
            <a:spLocks/>
          </p:cNvSpPr>
          <p:nvPr>
            <p:custDataLst>
              <p:tags r:id="rId3"/>
            </p:custDataLst>
          </p:nvPr>
        </p:nvSpPr>
        <p:spPr>
          <a:xfrm>
            <a:off x="-5923" y="17192"/>
            <a:ext cx="513566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2. La chute des billes I </a:t>
            </a:r>
            <a:r>
              <a:rPr lang="fr-CA" sz="1800" dirty="0">
                <a:latin typeface="Calibri" pitchFamily="34" charset="0"/>
                <a:cs typeface="Calibri" pitchFamily="34" charset="0"/>
              </a:rPr>
              <a:t>(suite) </a:t>
            </a:r>
          </a:p>
        </p:txBody>
      </p:sp>
      <p:sp>
        <p:nvSpPr>
          <p:cNvPr id="11" name="Rectangle 10"/>
          <p:cNvSpPr/>
          <p:nvPr>
            <p:custDataLst>
              <p:tags r:id="rId4"/>
            </p:custDataLst>
          </p:nvPr>
        </p:nvSpPr>
        <p:spPr>
          <a:xfrm>
            <a:off x="48528" y="1259964"/>
            <a:ext cx="1670400" cy="2542415"/>
          </a:xfrm>
          <a:prstGeom prst="rect">
            <a:avLst/>
          </a:prstGeom>
          <a:solidFill>
            <a:schemeClr val="accent2">
              <a:lumMod val="10000"/>
              <a:lumOff val="90000"/>
            </a:schemeClr>
          </a:solidFill>
          <a:ln>
            <a:solidFill>
              <a:schemeClr val="accent1"/>
            </a:solidFill>
          </a:ln>
        </p:spPr>
        <p:txBody>
          <a:bodyPr wrap="square">
            <a:spAutoFit/>
          </a:bodyPr>
          <a:lstStyle/>
          <a:p>
            <a:pPr algn="ctr">
              <a:spcBef>
                <a:spcPts val="600"/>
              </a:spcBef>
            </a:pPr>
            <a:r>
              <a:rPr lang="en-US" sz="1400" b="1" dirty="0">
                <a:latin typeface="Calibri" pitchFamily="34" charset="0"/>
              </a:rPr>
              <a:t>La </a:t>
            </a:r>
            <a:r>
              <a:rPr lang="en-US" sz="1400" b="1" dirty="0" err="1">
                <a:latin typeface="Calibri" pitchFamily="34" charset="0"/>
              </a:rPr>
              <a:t>démarche</a:t>
            </a:r>
            <a:r>
              <a:rPr lang="en-US" sz="1400" b="1" dirty="0">
                <a:latin typeface="Calibri" pitchFamily="34" charset="0"/>
              </a:rPr>
              <a:t> </a:t>
            </a:r>
            <a:r>
              <a:rPr lang="en-US" sz="1400" b="1" dirty="0" err="1">
                <a:latin typeface="Calibri" pitchFamily="34" charset="0"/>
              </a:rPr>
              <a:t>scientifique</a:t>
            </a:r>
            <a:endParaRPr lang="en-US" sz="1400" b="1" dirty="0">
              <a:latin typeface="Calibri" pitchFamily="34" charset="0"/>
            </a:endParaRPr>
          </a:p>
          <a:p>
            <a:pPr>
              <a:spcBef>
                <a:spcPts val="600"/>
              </a:spcBef>
            </a:pPr>
            <a:r>
              <a:rPr lang="fr-CA" sz="1200" dirty="0">
                <a:solidFill>
                  <a:srgbClr val="000000"/>
                </a:solidFill>
                <a:latin typeface="Calibri" pitchFamily="34" charset="0"/>
              </a:rPr>
              <a:t>Au besoin, demander aux </a:t>
            </a:r>
            <a:r>
              <a:rPr lang="fr-CA" sz="1200" dirty="0">
                <a:latin typeface="Calibri" pitchFamily="34" charset="0"/>
              </a:rPr>
              <a:t>élèves de récapituler les étapes de la démarche </a:t>
            </a:r>
            <a:r>
              <a:rPr lang="fr-CA" sz="1200" dirty="0">
                <a:solidFill>
                  <a:srgbClr val="000000"/>
                </a:solidFill>
                <a:latin typeface="Calibri" pitchFamily="34" charset="0"/>
              </a:rPr>
              <a:t>scientifique</a:t>
            </a:r>
            <a:r>
              <a:rPr lang="fr-CA" sz="1200" b="1" dirty="0">
                <a:solidFill>
                  <a:srgbClr val="000000"/>
                </a:solidFill>
                <a:latin typeface="Calibri" pitchFamily="34" charset="0"/>
              </a:rPr>
              <a:t>. </a:t>
            </a:r>
          </a:p>
          <a:p>
            <a:pPr algn="just">
              <a:spcBef>
                <a:spcPts val="600"/>
              </a:spcBef>
            </a:pPr>
            <a:r>
              <a:rPr lang="fr-CA" sz="1200" dirty="0">
                <a:latin typeface="Calibri" pitchFamily="34" charset="0"/>
                <a:hlinkClick r:id="rId12"/>
              </a:rPr>
              <a:t>http://www.eclairsdesciences.qc.ca/wpcontent/uploads/2015/04/dem_decouv_act_8.5X11.pdf</a:t>
            </a:r>
            <a:r>
              <a:rPr lang="fr-CA" sz="1200" dirty="0">
                <a:solidFill>
                  <a:prstClr val="black"/>
                </a:solidFill>
                <a:latin typeface="Calibri" pitchFamily="34" charset="0"/>
              </a:rPr>
              <a:t>.</a:t>
            </a:r>
            <a:endParaRPr lang="fr-FR" sz="1200" dirty="0">
              <a:latin typeface="Calibri" pitchFamily="34" charset="0"/>
            </a:endParaRPr>
          </a:p>
        </p:txBody>
      </p:sp>
      <p:sp>
        <p:nvSpPr>
          <p:cNvPr id="13" name="Rectangle 12"/>
          <p:cNvSpPr/>
          <p:nvPr>
            <p:custDataLst>
              <p:tags r:id="rId5"/>
            </p:custDataLst>
          </p:nvPr>
        </p:nvSpPr>
        <p:spPr>
          <a:xfrm>
            <a:off x="48527" y="4810885"/>
            <a:ext cx="1670400" cy="3077766"/>
          </a:xfrm>
          <a:prstGeom prst="rect">
            <a:avLst/>
          </a:prstGeom>
          <a:solidFill>
            <a:schemeClr val="accent2">
              <a:lumMod val="10000"/>
              <a:lumOff val="90000"/>
            </a:schemeClr>
          </a:solidFill>
          <a:ln>
            <a:solidFill>
              <a:schemeClr val="accent1"/>
            </a:solidFill>
          </a:ln>
        </p:spPr>
        <p:txBody>
          <a:bodyPr wrap="square">
            <a:spAutoFit/>
          </a:bodyPr>
          <a:lstStyle/>
          <a:p>
            <a:pPr algn="ctr">
              <a:spcBef>
                <a:spcPts val="600"/>
              </a:spcBef>
            </a:pPr>
            <a:r>
              <a:rPr lang="fr-CA" sz="1400" b="1" dirty="0">
                <a:solidFill>
                  <a:prstClr val="black"/>
                </a:solidFill>
                <a:latin typeface="Calibri" pitchFamily="34" charset="0"/>
              </a:rPr>
              <a:t>Rôle de l’</a:t>
            </a:r>
            <a:r>
              <a:rPr lang="fr-CA" sz="1400" b="1" dirty="0" err="1">
                <a:solidFill>
                  <a:prstClr val="black"/>
                </a:solidFill>
                <a:latin typeface="Calibri" pitchFamily="34" charset="0"/>
              </a:rPr>
              <a:t>enseignant.e</a:t>
            </a:r>
            <a:endParaRPr lang="fr-CA" sz="1400" b="1" dirty="0">
              <a:solidFill>
                <a:prstClr val="black"/>
              </a:solidFill>
              <a:latin typeface="Calibri" pitchFamily="34" charset="0"/>
            </a:endParaRPr>
          </a:p>
          <a:p>
            <a:pPr>
              <a:spcBef>
                <a:spcPts val="600"/>
              </a:spcBef>
            </a:pPr>
            <a:r>
              <a:rPr lang="fr-CA" sz="1200" dirty="0">
                <a:solidFill>
                  <a:prstClr val="black"/>
                </a:solidFill>
                <a:latin typeface="Calibri" pitchFamily="34" charset="0"/>
              </a:rPr>
              <a:t>Les élèves sont libres d’élaborer n’importe quel protocole. </a:t>
            </a:r>
            <a:r>
              <a:rPr lang="fr-CA" sz="1200" b="1" dirty="0">
                <a:latin typeface="Calibri" pitchFamily="34" charset="0"/>
              </a:rPr>
              <a:t>Ne pas les aider ou les influencer.</a:t>
            </a:r>
          </a:p>
          <a:p>
            <a:pPr>
              <a:spcBef>
                <a:spcPts val="600"/>
              </a:spcBef>
            </a:pPr>
            <a:r>
              <a:rPr lang="fr-CA" sz="1200" dirty="0">
                <a:solidFill>
                  <a:prstClr val="black"/>
                </a:solidFill>
                <a:latin typeface="Calibri" pitchFamily="34" charset="0"/>
              </a:rPr>
              <a:t> Les élèves sont cependant obligés de </a:t>
            </a:r>
            <a:r>
              <a:rPr lang="fr-CA" sz="1200" i="1" dirty="0">
                <a:solidFill>
                  <a:prstClr val="black"/>
                </a:solidFill>
                <a:latin typeface="Calibri" pitchFamily="34" charset="0"/>
              </a:rPr>
              <a:t>respecter</a:t>
            </a:r>
            <a:r>
              <a:rPr lang="fr-CA" sz="1200" dirty="0">
                <a:solidFill>
                  <a:prstClr val="black"/>
                </a:solidFill>
                <a:latin typeface="Calibri" pitchFamily="34" charset="0"/>
              </a:rPr>
              <a:t> leur protocole. Il sera possible de le modifier en cours de route, mais ces ajustements devront être notés.</a:t>
            </a:r>
            <a:endParaRPr lang="fr-FR" sz="1200" dirty="0">
              <a:latin typeface="Calibri" pitchFamily="34" charset="0"/>
            </a:endParaRPr>
          </a:p>
        </p:txBody>
      </p:sp>
      <p:pic>
        <p:nvPicPr>
          <p:cNvPr id="2" name="Image 1">
            <a:extLst>
              <a:ext uri="{FF2B5EF4-FFF2-40B4-BE49-F238E27FC236}">
                <a16:creationId xmlns:a16="http://schemas.microsoft.com/office/drawing/2014/main" xmlns="" id="{C651A126-4C49-89ED-7611-B32A07D88246}"/>
              </a:ext>
            </a:extLst>
          </p:cNvPr>
          <p:cNvPicPr>
            <a:picLocks noChangeAspect="1"/>
          </p:cNvPicPr>
          <p:nvPr>
            <p:custDataLst>
              <p:tags r:id="rId6"/>
            </p:custDataLst>
          </p:nvPr>
        </p:nvPicPr>
        <p:blipFill>
          <a:blip r:embed="rId13"/>
          <a:stretch>
            <a:fillRect/>
          </a:stretch>
        </p:blipFill>
        <p:spPr>
          <a:xfrm>
            <a:off x="4238454" y="-490404"/>
            <a:ext cx="2548349" cy="2548349"/>
          </a:xfrm>
          <a:prstGeom prst="rect">
            <a:avLst/>
          </a:prstGeom>
        </p:spPr>
      </p:pic>
    </p:spTree>
    <p:extLst>
      <p:ext uri="{BB962C8B-B14F-4D97-AF65-F5344CB8AC3E}">
        <p14:creationId xmlns:p14="http://schemas.microsoft.com/office/powerpoint/2010/main" xmlns="" val="393859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custDataLst>
              <p:tags r:id="rId1"/>
            </p:custDataLst>
          </p:nvPr>
        </p:nvSpPr>
        <p:spPr>
          <a:xfrm>
            <a:off x="1790422" y="1260001"/>
            <a:ext cx="5004000" cy="7144860"/>
          </a:xfrm>
          <a:prstGeom prst="rect">
            <a:avLst/>
          </a:prstGeom>
          <a:noFill/>
        </p:spPr>
        <p:style>
          <a:lnRef idx="2">
            <a:schemeClr val="accent1"/>
          </a:lnRef>
          <a:fillRef idx="1">
            <a:schemeClr val="lt1"/>
          </a:fillRef>
          <a:effectRef idx="0">
            <a:schemeClr val="accent1"/>
          </a:effectRef>
          <a:fontRef idx="minor">
            <a:schemeClr val="dk1"/>
          </a:fontRef>
        </p:style>
        <p:txBody>
          <a:bodyPr anchor="t">
            <a:noAutofit/>
          </a:bodyPr>
          <a:lstStyle>
            <a:lvl1pPr marL="463550" indent="-463550" algn="l" defTabSz="914400" rtl="0" eaLnBrk="1" latinLnBrk="0" hangingPunct="1">
              <a:spcBef>
                <a:spcPts val="2000"/>
              </a:spcBef>
              <a:buSzPct val="90000"/>
              <a:buFontTx/>
              <a:buBlip>
                <a:blip r:embed="rId7"/>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8"/>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9"/>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9"/>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9"/>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7"/>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9"/>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7"/>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8"/>
              </a:buBlip>
              <a:defRPr lang="en-US" sz="1800" kern="1200" dirty="0">
                <a:solidFill>
                  <a:schemeClr val="dk1"/>
                </a:solidFill>
                <a:latin typeface="+mn-lt"/>
                <a:ea typeface="+mn-ea"/>
                <a:cs typeface="+mn-cs"/>
              </a:defRPr>
            </a:lvl9pPr>
          </a:lstStyle>
          <a:p>
            <a:pPr marL="0" lvl="0" indent="0" algn="just" defTabSz="457200">
              <a:spcBef>
                <a:spcPts val="600"/>
              </a:spcBef>
              <a:buSzTx/>
              <a:buNone/>
            </a:pPr>
            <a:r>
              <a:rPr lang="fr-CA" i="1" dirty="0">
                <a:solidFill>
                  <a:srgbClr val="000000"/>
                </a:solidFill>
                <a:latin typeface="Calibri" pitchFamily="34" charset="0"/>
              </a:rPr>
              <a:t>Résultats et discussion</a:t>
            </a:r>
            <a:endParaRPr lang="fr-CA" sz="1400" dirty="0">
              <a:solidFill>
                <a:srgbClr val="000000"/>
              </a:solidFill>
              <a:latin typeface="Calibri" pitchFamily="34" charset="0"/>
            </a:endParaRPr>
          </a:p>
          <a:p>
            <a:pPr marL="0" lvl="0" indent="0" algn="just" defTabSz="457200">
              <a:spcBef>
                <a:spcPts val="600"/>
              </a:spcBef>
              <a:buSzTx/>
              <a:buNone/>
            </a:pPr>
            <a:r>
              <a:rPr lang="fr-CA" sz="1200" dirty="0">
                <a:solidFill>
                  <a:srgbClr val="000000"/>
                </a:solidFill>
                <a:latin typeface="Calibri" pitchFamily="34" charset="0"/>
              </a:rPr>
              <a:t>Retour sur l’expérience en plénière. Laisser des traces au tableau.</a:t>
            </a:r>
          </a:p>
          <a:p>
            <a:pPr lvl="0" algn="just" defTabSz="457200">
              <a:spcBef>
                <a:spcPts val="600"/>
              </a:spcBef>
              <a:buSzTx/>
              <a:buFont typeface="Arial" pitchFamily="34" charset="0"/>
              <a:buChar char="•"/>
            </a:pPr>
            <a:r>
              <a:rPr lang="fr-CA" sz="1200" dirty="0">
                <a:solidFill>
                  <a:srgbClr val="000000"/>
                </a:solidFill>
                <a:latin typeface="Calibri" pitchFamily="34" charset="0"/>
              </a:rPr>
              <a:t>Avant de parler des résultats, faire parler les équipes des </a:t>
            </a:r>
            <a:r>
              <a:rPr lang="fr-CA" sz="1200" b="1" dirty="0">
                <a:solidFill>
                  <a:srgbClr val="000000"/>
                </a:solidFill>
                <a:latin typeface="Calibri" pitchFamily="34" charset="0"/>
              </a:rPr>
              <a:t>difficultés</a:t>
            </a:r>
            <a:r>
              <a:rPr lang="fr-CA" sz="1200" dirty="0">
                <a:solidFill>
                  <a:srgbClr val="000000"/>
                </a:solidFill>
                <a:latin typeface="Calibri" pitchFamily="34" charset="0"/>
              </a:rPr>
              <a:t> liées à l’expérience, des </a:t>
            </a:r>
            <a:r>
              <a:rPr lang="fr-CA" sz="1200" b="1" dirty="0">
                <a:solidFill>
                  <a:srgbClr val="000000"/>
                </a:solidFill>
                <a:latin typeface="Calibri" pitchFamily="34" charset="0"/>
              </a:rPr>
              <a:t>problèmes rencontrés </a:t>
            </a:r>
            <a:r>
              <a:rPr lang="fr-CA" sz="1200" dirty="0">
                <a:solidFill>
                  <a:srgbClr val="000000"/>
                </a:solidFill>
                <a:latin typeface="Calibri" pitchFamily="34" charset="0"/>
              </a:rPr>
              <a:t>et des </a:t>
            </a:r>
            <a:r>
              <a:rPr lang="fr-CA" sz="1200" b="1" dirty="0">
                <a:solidFill>
                  <a:srgbClr val="000000"/>
                </a:solidFill>
                <a:latin typeface="Calibri" pitchFamily="34" charset="0"/>
              </a:rPr>
              <a:t>solutions</a:t>
            </a:r>
            <a:r>
              <a:rPr lang="fr-CA" sz="1200" dirty="0">
                <a:solidFill>
                  <a:srgbClr val="000000"/>
                </a:solidFill>
                <a:latin typeface="Calibri" pitchFamily="34" charset="0"/>
              </a:rPr>
              <a:t> qui ont été appliquées.</a:t>
            </a:r>
          </a:p>
          <a:p>
            <a:pPr lvl="0" algn="just" defTabSz="457200">
              <a:spcBef>
                <a:spcPts val="600"/>
              </a:spcBef>
              <a:buSzTx/>
              <a:buFont typeface="Arial" pitchFamily="34" charset="0"/>
              <a:buChar char="•"/>
            </a:pPr>
            <a:r>
              <a:rPr lang="fr-CA" sz="1200" dirty="0">
                <a:solidFill>
                  <a:srgbClr val="000000"/>
                </a:solidFill>
                <a:latin typeface="Calibri" pitchFamily="34" charset="0"/>
              </a:rPr>
              <a:t>Demander des précisions quant aux moyens utilisés pour s’assurer que les billes étaient lâchées </a:t>
            </a:r>
            <a:r>
              <a:rPr lang="fr-CA" sz="1200" b="1" dirty="0">
                <a:solidFill>
                  <a:srgbClr val="000000"/>
                </a:solidFill>
                <a:latin typeface="Calibri" pitchFamily="34" charset="0"/>
              </a:rPr>
              <a:t>en même temps et de la même hauteur</a:t>
            </a:r>
            <a:r>
              <a:rPr lang="fr-CA" sz="1200" dirty="0">
                <a:solidFill>
                  <a:srgbClr val="000000"/>
                </a:solidFill>
                <a:latin typeface="Calibri" pitchFamily="34" charset="0"/>
              </a:rPr>
              <a:t> (voir question de découverte).</a:t>
            </a:r>
          </a:p>
          <a:p>
            <a:pPr lvl="0" algn="just" defTabSz="457200">
              <a:spcBef>
                <a:spcPts val="600"/>
              </a:spcBef>
              <a:buSzTx/>
              <a:buFont typeface="Arial" pitchFamily="34" charset="0"/>
              <a:buChar char="•"/>
            </a:pPr>
            <a:r>
              <a:rPr lang="fr-CA" sz="1200" dirty="0">
                <a:solidFill>
                  <a:srgbClr val="000000"/>
                </a:solidFill>
                <a:latin typeface="Calibri" pitchFamily="34" charset="0"/>
              </a:rPr>
              <a:t>Demander des précisions quant à la position et au travail de </a:t>
            </a:r>
            <a:r>
              <a:rPr lang="fr-CA" sz="1200" b="1" dirty="0">
                <a:solidFill>
                  <a:srgbClr val="000000"/>
                </a:solidFill>
                <a:latin typeface="Calibri" pitchFamily="34" charset="0"/>
              </a:rPr>
              <a:t>l’observateur</a:t>
            </a:r>
            <a:r>
              <a:rPr lang="fr-CA" sz="1200" dirty="0">
                <a:solidFill>
                  <a:srgbClr val="000000"/>
                </a:solidFill>
                <a:latin typeface="Calibri" pitchFamily="34" charset="0"/>
              </a:rPr>
              <a:t>. </a:t>
            </a:r>
            <a:r>
              <a:rPr lang="fr-CA" sz="1200" i="1" dirty="0">
                <a:solidFill>
                  <a:srgbClr val="000000"/>
                </a:solidFill>
                <a:latin typeface="Calibri" pitchFamily="34" charset="0"/>
              </a:rPr>
              <a:t>Qui</a:t>
            </a:r>
            <a:r>
              <a:rPr lang="fr-CA" sz="1200" dirty="0">
                <a:solidFill>
                  <a:srgbClr val="000000"/>
                </a:solidFill>
                <a:latin typeface="Calibri" pitchFamily="34" charset="0"/>
              </a:rPr>
              <a:t>, au juste, jugeait du résultat du test ?</a:t>
            </a:r>
          </a:p>
          <a:p>
            <a:pPr lvl="0" algn="just" defTabSz="457200">
              <a:spcBef>
                <a:spcPts val="600"/>
              </a:spcBef>
              <a:buSzTx/>
              <a:buFont typeface="Arial" pitchFamily="34" charset="0"/>
              <a:buChar char="•"/>
            </a:pPr>
            <a:r>
              <a:rPr lang="fr-CA" sz="1200" dirty="0">
                <a:solidFill>
                  <a:srgbClr val="000000"/>
                </a:solidFill>
                <a:latin typeface="Calibri" pitchFamily="34" charset="0"/>
              </a:rPr>
              <a:t>Demander des précisions quant au </a:t>
            </a:r>
            <a:r>
              <a:rPr lang="fr-CA" sz="1200" b="1" dirty="0">
                <a:solidFill>
                  <a:srgbClr val="000000"/>
                </a:solidFill>
                <a:latin typeface="Calibri" pitchFamily="34" charset="0"/>
              </a:rPr>
              <a:t>nombres d’essais qui étaient planifiés </a:t>
            </a:r>
            <a:r>
              <a:rPr lang="fr-CA" sz="1200" dirty="0">
                <a:solidFill>
                  <a:srgbClr val="000000"/>
                </a:solidFill>
                <a:latin typeface="Calibri" pitchFamily="34" charset="0"/>
              </a:rPr>
              <a:t>(dans leur protocole), le nombre d’essais qui ont été </a:t>
            </a:r>
            <a:r>
              <a:rPr lang="fr-CA" sz="1200" i="1" dirty="0">
                <a:solidFill>
                  <a:srgbClr val="000000"/>
                </a:solidFill>
                <a:latin typeface="Calibri" pitchFamily="34" charset="0"/>
              </a:rPr>
              <a:t>réellement réalisés</a:t>
            </a:r>
            <a:r>
              <a:rPr lang="fr-CA" sz="1200" dirty="0">
                <a:solidFill>
                  <a:srgbClr val="000000"/>
                </a:solidFill>
                <a:latin typeface="Calibri" pitchFamily="34" charset="0"/>
              </a:rPr>
              <a:t>, et le nombre d’essais qui ont été </a:t>
            </a:r>
            <a:r>
              <a:rPr lang="fr-CA" sz="1200" i="1" dirty="0">
                <a:solidFill>
                  <a:srgbClr val="000000"/>
                </a:solidFill>
                <a:latin typeface="Calibri" pitchFamily="34" charset="0"/>
              </a:rPr>
              <a:t>pris en note</a:t>
            </a:r>
            <a:r>
              <a:rPr lang="fr-CA" sz="1200" dirty="0">
                <a:solidFill>
                  <a:srgbClr val="000000"/>
                </a:solidFill>
                <a:latin typeface="Calibri" pitchFamily="34" charset="0"/>
              </a:rPr>
              <a:t>.</a:t>
            </a:r>
          </a:p>
          <a:p>
            <a:pPr lvl="0" algn="just" defTabSz="457200">
              <a:spcBef>
                <a:spcPts val="600"/>
              </a:spcBef>
              <a:buSzTx/>
              <a:buFont typeface="Arial" pitchFamily="34" charset="0"/>
              <a:buChar char="•"/>
            </a:pPr>
            <a:r>
              <a:rPr lang="fr-CA" sz="1200" dirty="0">
                <a:solidFill>
                  <a:srgbClr val="000000"/>
                </a:solidFill>
                <a:latin typeface="Calibri" pitchFamily="34" charset="0"/>
              </a:rPr>
              <a:t>Finalement, prendre en note les </a:t>
            </a:r>
            <a:r>
              <a:rPr lang="fr-CA" sz="1200" b="1" dirty="0">
                <a:solidFill>
                  <a:srgbClr val="000000"/>
                </a:solidFill>
                <a:latin typeface="Calibri" pitchFamily="34" charset="0"/>
              </a:rPr>
              <a:t>résultats</a:t>
            </a:r>
            <a:r>
              <a:rPr lang="fr-CA" sz="1200" dirty="0">
                <a:solidFill>
                  <a:srgbClr val="000000"/>
                </a:solidFill>
                <a:latin typeface="Calibri" pitchFamily="34" charset="0"/>
              </a:rPr>
              <a:t> et les </a:t>
            </a:r>
            <a:r>
              <a:rPr lang="fr-CA" sz="1200" b="1" dirty="0">
                <a:solidFill>
                  <a:srgbClr val="000000"/>
                </a:solidFill>
                <a:latin typeface="Calibri" pitchFamily="34" charset="0"/>
              </a:rPr>
              <a:t>conclusions</a:t>
            </a:r>
            <a:r>
              <a:rPr lang="fr-CA" sz="1200" dirty="0">
                <a:solidFill>
                  <a:srgbClr val="000000"/>
                </a:solidFill>
                <a:latin typeface="Calibri" pitchFamily="34" charset="0"/>
              </a:rPr>
              <a:t> des différentes équipes. </a:t>
            </a:r>
          </a:p>
          <a:p>
            <a:pPr lvl="0" algn="just" defTabSz="457200">
              <a:spcBef>
                <a:spcPts val="600"/>
              </a:spcBef>
              <a:buSzTx/>
              <a:buFont typeface="Arial" pitchFamily="34" charset="0"/>
              <a:buChar char="•"/>
            </a:pPr>
            <a:endParaRPr lang="fr-CA" sz="800" dirty="0">
              <a:solidFill>
                <a:srgbClr val="000000"/>
              </a:solidFill>
              <a:latin typeface="Calibri" pitchFamily="34" charset="0"/>
            </a:endParaRPr>
          </a:p>
          <a:p>
            <a:pPr marL="0" lvl="0" indent="0" algn="just" defTabSz="457200">
              <a:spcBef>
                <a:spcPts val="600"/>
              </a:spcBef>
              <a:buSzTx/>
              <a:buNone/>
            </a:pPr>
            <a:r>
              <a:rPr lang="fr-CA" sz="1200" dirty="0">
                <a:solidFill>
                  <a:srgbClr val="000000"/>
                </a:solidFill>
                <a:latin typeface="Calibri" pitchFamily="34" charset="0"/>
              </a:rPr>
              <a:t>L’</a:t>
            </a:r>
            <a:r>
              <a:rPr lang="fr-CA" sz="1200" dirty="0" err="1">
                <a:solidFill>
                  <a:srgbClr val="000000"/>
                </a:solidFill>
                <a:latin typeface="Calibri" pitchFamily="34" charset="0"/>
              </a:rPr>
              <a:t>enseignant.e</a:t>
            </a:r>
            <a:r>
              <a:rPr lang="fr-CA" sz="1200" dirty="0">
                <a:solidFill>
                  <a:srgbClr val="000000"/>
                </a:solidFill>
                <a:latin typeface="Calibri" pitchFamily="34" charset="0"/>
              </a:rPr>
              <a:t> doit s’attendre à ce que plusieurs équipes aient validé l’hypothèse selon laquelle plus un objet est massif, plus il tombe rapidement en chute libre. </a:t>
            </a:r>
          </a:p>
          <a:p>
            <a:pPr marL="0" lvl="0" indent="0" algn="just" defTabSz="457200">
              <a:spcBef>
                <a:spcPts val="600"/>
              </a:spcBef>
              <a:buSzTx/>
              <a:buNone/>
            </a:pPr>
            <a:r>
              <a:rPr lang="fr-CA" sz="1200" dirty="0">
                <a:solidFill>
                  <a:srgbClr val="000000"/>
                </a:solidFill>
                <a:latin typeface="Calibri" pitchFamily="34" charset="0"/>
              </a:rPr>
              <a:t>Dans un cas où les billes frappent le sol en même temps, le </a:t>
            </a:r>
            <a:r>
              <a:rPr lang="fr-CA" sz="1200" b="1" dirty="0">
                <a:solidFill>
                  <a:srgbClr val="000000"/>
                </a:solidFill>
                <a:latin typeface="Calibri" pitchFamily="34" charset="0"/>
              </a:rPr>
              <a:t>biais de l’observateur </a:t>
            </a:r>
            <a:r>
              <a:rPr lang="fr-CA" sz="1200" dirty="0">
                <a:solidFill>
                  <a:srgbClr val="000000"/>
                </a:solidFill>
                <a:latin typeface="Calibri" pitchFamily="34" charset="0"/>
              </a:rPr>
              <a:t>est tel que bien des élèves insisteront pour dire que c’est la plus massive qui a frappé le sol en premier. Certaines équipes iront jusqu’à ignorer des résultats qui vont à l’encontre de leur hypothèse, et répéter l’expérience jusqu’à ce que le résultat attendu soit obtenu.</a:t>
            </a:r>
          </a:p>
          <a:p>
            <a:pPr marL="0" indent="0" algn="just" defTabSz="457200">
              <a:spcBef>
                <a:spcPts val="600"/>
              </a:spcBef>
              <a:buSzTx/>
              <a:buNone/>
            </a:pPr>
            <a:r>
              <a:rPr lang="fr-CA" sz="1200" b="1" dirty="0">
                <a:solidFill>
                  <a:srgbClr val="000000"/>
                </a:solidFill>
                <a:latin typeface="Calibri" pitchFamily="34" charset="0"/>
              </a:rPr>
              <a:t>Pour le moment, ne porter aucun jugement sur les résultats obtenus</a:t>
            </a:r>
            <a:r>
              <a:rPr lang="fr-CA" sz="1200" dirty="0">
                <a:solidFill>
                  <a:srgbClr val="000000"/>
                </a:solidFill>
                <a:latin typeface="Calibri" pitchFamily="34" charset="0"/>
              </a:rPr>
              <a:t>. On ne fait que constater les conclusions des équipes, sans dire que telle conclusion est bonne ou que telle conclusion est mauvaise. Par contre, il est important d’avoir mis en lumière </a:t>
            </a:r>
            <a:r>
              <a:rPr lang="fr-CA" sz="1200" i="1" dirty="0">
                <a:solidFill>
                  <a:srgbClr val="000000"/>
                </a:solidFill>
                <a:latin typeface="Calibri" pitchFamily="34" charset="0"/>
              </a:rPr>
              <a:t>comment</a:t>
            </a:r>
            <a:r>
              <a:rPr lang="fr-CA" sz="1200" dirty="0">
                <a:solidFill>
                  <a:srgbClr val="000000"/>
                </a:solidFill>
                <a:latin typeface="Calibri" pitchFamily="34" charset="0"/>
              </a:rPr>
              <a:t> les résultats ont été obtenus (d’où les précisions demandées plus haut).</a:t>
            </a:r>
          </a:p>
          <a:p>
            <a:pPr marL="0" indent="0" algn="just" defTabSz="457200">
              <a:spcBef>
                <a:spcPts val="600"/>
              </a:spcBef>
              <a:buSzTx/>
              <a:buNone/>
            </a:pPr>
            <a:endParaRPr lang="fr-CA" sz="800" dirty="0">
              <a:solidFill>
                <a:srgbClr val="000000"/>
              </a:solidFill>
              <a:latin typeface="Calibri" pitchFamily="34" charset="0"/>
            </a:endParaRPr>
          </a:p>
          <a:p>
            <a:pPr marL="0" lvl="0" indent="0" algn="ctr" defTabSz="457200">
              <a:spcBef>
                <a:spcPts val="600"/>
              </a:spcBef>
              <a:buSzTx/>
              <a:buNone/>
            </a:pPr>
            <a:r>
              <a:rPr lang="fr-CA" sz="1200" b="1" i="1" dirty="0">
                <a:solidFill>
                  <a:srgbClr val="000000"/>
                </a:solidFill>
                <a:latin typeface="Calibri" pitchFamily="34" charset="0"/>
              </a:rPr>
              <a:t>« Nous allons continuer de parler de la chute libre lors d’une prochaine séance. »</a:t>
            </a:r>
          </a:p>
        </p:txBody>
      </p:sp>
      <p:sp>
        <p:nvSpPr>
          <p:cNvPr id="10" name="Espace réservé du numéro de diapositive 1"/>
          <p:cNvSpPr>
            <a:spLocks noGrp="1"/>
          </p:cNvSpPr>
          <p:nvPr>
            <p:ph type="sldNum" sz="quarter" idx="12"/>
            <p:custDataLst>
              <p:tags r:id="rId2"/>
            </p:custDataLst>
          </p:nvPr>
        </p:nvSpPr>
        <p:spPr>
          <a:xfrm>
            <a:off x="5495925" y="8002571"/>
            <a:ext cx="1362075" cy="1135797"/>
          </a:xfrm>
        </p:spPr>
        <p:txBody>
          <a:bodyPr/>
          <a:lstStyle/>
          <a:p>
            <a:fld id="{027FB875-5C85-AB42-9DC5-178568A424B8}" type="slidenum">
              <a:rPr lang="en-US" smtClean="0"/>
              <a:pPr/>
              <a:t>11</a:t>
            </a:fld>
            <a:endParaRPr lang="en-US" dirty="0"/>
          </a:p>
        </p:txBody>
      </p:sp>
      <p:sp>
        <p:nvSpPr>
          <p:cNvPr id="12" name="Title 3"/>
          <p:cNvSpPr txBox="1">
            <a:spLocks/>
          </p:cNvSpPr>
          <p:nvPr>
            <p:custDataLst>
              <p:tags r:id="rId3"/>
            </p:custDataLst>
          </p:nvPr>
        </p:nvSpPr>
        <p:spPr>
          <a:xfrm>
            <a:off x="-5923" y="17192"/>
            <a:ext cx="513566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2. La chute des billes I </a:t>
            </a:r>
            <a:r>
              <a:rPr lang="fr-CA" sz="1800" dirty="0">
                <a:latin typeface="Calibri" pitchFamily="34" charset="0"/>
                <a:cs typeface="Calibri" pitchFamily="34" charset="0"/>
              </a:rPr>
              <a:t>(suite) </a:t>
            </a:r>
          </a:p>
        </p:txBody>
      </p:sp>
      <p:sp>
        <p:nvSpPr>
          <p:cNvPr id="11" name="Rectangle 10"/>
          <p:cNvSpPr/>
          <p:nvPr>
            <p:custDataLst>
              <p:tags r:id="rId4"/>
            </p:custDataLst>
          </p:nvPr>
        </p:nvSpPr>
        <p:spPr>
          <a:xfrm>
            <a:off x="48528" y="1259964"/>
            <a:ext cx="1670400" cy="5758055"/>
          </a:xfrm>
          <a:prstGeom prst="rect">
            <a:avLst/>
          </a:prstGeom>
          <a:solidFill>
            <a:schemeClr val="accent2">
              <a:lumMod val="10000"/>
              <a:lumOff val="90000"/>
            </a:schemeClr>
          </a:solidFill>
          <a:ln>
            <a:solidFill>
              <a:schemeClr val="accent1"/>
            </a:solidFill>
          </a:ln>
        </p:spPr>
        <p:txBody>
          <a:bodyPr wrap="square">
            <a:spAutoFit/>
          </a:bodyPr>
          <a:lstStyle/>
          <a:p>
            <a:pPr algn="ctr">
              <a:spcBef>
                <a:spcPts val="600"/>
              </a:spcBef>
            </a:pPr>
            <a:r>
              <a:rPr lang="en-US" sz="1400" b="1" dirty="0">
                <a:latin typeface="Calibri" pitchFamily="34" charset="0"/>
              </a:rPr>
              <a:t>Le </a:t>
            </a:r>
            <a:r>
              <a:rPr lang="en-US" sz="1400" b="1" dirty="0" err="1">
                <a:latin typeface="Calibri" pitchFamily="34" charset="0"/>
              </a:rPr>
              <a:t>vrai</a:t>
            </a:r>
            <a:r>
              <a:rPr lang="en-US" sz="1400" b="1" dirty="0">
                <a:latin typeface="Calibri" pitchFamily="34" charset="0"/>
              </a:rPr>
              <a:t> </a:t>
            </a:r>
            <a:r>
              <a:rPr lang="en-US" sz="1400" b="1" dirty="0" err="1">
                <a:latin typeface="Calibri" pitchFamily="34" charset="0"/>
              </a:rPr>
              <a:t>sujet</a:t>
            </a:r>
            <a:r>
              <a:rPr lang="en-US" sz="1400" b="1" dirty="0">
                <a:latin typeface="Calibri" pitchFamily="34" charset="0"/>
              </a:rPr>
              <a:t> de </a:t>
            </a:r>
            <a:r>
              <a:rPr lang="en-US" sz="1400" b="1" dirty="0" err="1">
                <a:latin typeface="Calibri" pitchFamily="34" charset="0"/>
              </a:rPr>
              <a:t>cette</a:t>
            </a:r>
            <a:r>
              <a:rPr lang="en-US" sz="1400" b="1" dirty="0">
                <a:latin typeface="Calibri" pitchFamily="34" charset="0"/>
              </a:rPr>
              <a:t> </a:t>
            </a:r>
            <a:r>
              <a:rPr lang="en-US" sz="1400" b="1" dirty="0" err="1">
                <a:latin typeface="Calibri" pitchFamily="34" charset="0"/>
              </a:rPr>
              <a:t>thématique</a:t>
            </a:r>
            <a:r>
              <a:rPr lang="en-US" sz="1400" b="1" dirty="0">
                <a:latin typeface="Calibri" pitchFamily="34" charset="0"/>
              </a:rPr>
              <a:t> !</a:t>
            </a:r>
          </a:p>
          <a:p>
            <a:pPr>
              <a:spcBef>
                <a:spcPts val="600"/>
              </a:spcBef>
            </a:pPr>
            <a:r>
              <a:rPr lang="fr-CA" sz="1200" dirty="0">
                <a:solidFill>
                  <a:srgbClr val="000000"/>
                </a:solidFill>
                <a:latin typeface="Calibri" pitchFamily="34" charset="0"/>
              </a:rPr>
              <a:t>L’expérience de la chute libre des billes est en théorie très simple; on laisse tomber des billes et on regarde.</a:t>
            </a:r>
          </a:p>
          <a:p>
            <a:pPr>
              <a:spcBef>
                <a:spcPts val="600"/>
              </a:spcBef>
            </a:pPr>
            <a:r>
              <a:rPr lang="fr-CA" sz="1200" dirty="0">
                <a:solidFill>
                  <a:srgbClr val="000000"/>
                </a:solidFill>
                <a:latin typeface="Calibri" pitchFamily="34" charset="0"/>
              </a:rPr>
              <a:t>En pratique, on réalise que plusieurs points critiques ont une grande influence sur les résultats.</a:t>
            </a:r>
          </a:p>
          <a:p>
            <a:pPr>
              <a:spcBef>
                <a:spcPts val="600"/>
              </a:spcBef>
            </a:pPr>
            <a:r>
              <a:rPr lang="fr-CA" sz="1200" dirty="0">
                <a:solidFill>
                  <a:srgbClr val="000000"/>
                </a:solidFill>
                <a:latin typeface="Calibri" pitchFamily="34" charset="0"/>
              </a:rPr>
              <a:t>La thématique ne porte donc pas seulement sur la chute libre, mais aussi sur la démarche scientifique elle-même, ainsi que la </a:t>
            </a:r>
            <a:r>
              <a:rPr lang="fr-CA" sz="1200" b="1" i="1" dirty="0">
                <a:solidFill>
                  <a:srgbClr val="000000"/>
                </a:solidFill>
                <a:latin typeface="Calibri" pitchFamily="34" charset="0"/>
              </a:rPr>
              <a:t>rigueur</a:t>
            </a:r>
            <a:r>
              <a:rPr lang="fr-CA" sz="1200" dirty="0">
                <a:solidFill>
                  <a:srgbClr val="000000"/>
                </a:solidFill>
                <a:latin typeface="Calibri" pitchFamily="34" charset="0"/>
              </a:rPr>
              <a:t> avec laquelle elle doit être appliquée. Les élèves vont probablement commencer à le réaliser à la fin de cette première séance !</a:t>
            </a:r>
          </a:p>
          <a:p>
            <a:pPr>
              <a:spcBef>
                <a:spcPts val="600"/>
              </a:spcBef>
            </a:pPr>
            <a:r>
              <a:rPr lang="fr-CA" sz="1200" dirty="0">
                <a:solidFill>
                  <a:srgbClr val="000000"/>
                </a:solidFill>
                <a:latin typeface="Calibri" pitchFamily="34" charset="0"/>
              </a:rPr>
              <a:t>Voir </a:t>
            </a:r>
            <a:r>
              <a:rPr lang="fr-CA" sz="1200" dirty="0">
                <a:solidFill>
                  <a:srgbClr val="000000"/>
                </a:solidFill>
                <a:latin typeface="Calibri" pitchFamily="34" charset="0"/>
                <a:hlinkClick r:id="rId10" action="ppaction://hlinksldjump"/>
              </a:rPr>
              <a:t>conclusion finale de l’activité 3 </a:t>
            </a:r>
            <a:r>
              <a:rPr lang="fr-CA" sz="1200" dirty="0">
                <a:solidFill>
                  <a:srgbClr val="000000"/>
                </a:solidFill>
                <a:latin typeface="Calibri" pitchFamily="34" charset="0"/>
              </a:rPr>
              <a:t>pour une discussion à ce sujet.</a:t>
            </a:r>
            <a:endParaRPr lang="fr-FR" sz="1200" dirty="0">
              <a:latin typeface="Calibri" pitchFamily="34" charset="0"/>
            </a:endParaRPr>
          </a:p>
        </p:txBody>
      </p:sp>
      <p:pic>
        <p:nvPicPr>
          <p:cNvPr id="2" name="Image 1">
            <a:extLst>
              <a:ext uri="{FF2B5EF4-FFF2-40B4-BE49-F238E27FC236}">
                <a16:creationId xmlns:a16="http://schemas.microsoft.com/office/drawing/2014/main" xmlns="" id="{2E3F468D-A06C-0532-0162-27F8B055C12B}"/>
              </a:ext>
            </a:extLst>
          </p:cNvPr>
          <p:cNvPicPr>
            <a:picLocks noChangeAspect="1"/>
          </p:cNvPicPr>
          <p:nvPr>
            <p:custDataLst>
              <p:tags r:id="rId5"/>
            </p:custDataLst>
          </p:nvPr>
        </p:nvPicPr>
        <p:blipFill>
          <a:blip r:embed="rId11"/>
          <a:stretch>
            <a:fillRect/>
          </a:stretch>
        </p:blipFill>
        <p:spPr>
          <a:xfrm>
            <a:off x="4238454" y="-490404"/>
            <a:ext cx="2548349" cy="2548349"/>
          </a:xfrm>
          <a:prstGeom prst="rect">
            <a:avLst/>
          </a:prstGeom>
        </p:spPr>
      </p:pic>
    </p:spTree>
    <p:extLst>
      <p:ext uri="{BB962C8B-B14F-4D97-AF65-F5344CB8AC3E}">
        <p14:creationId xmlns:p14="http://schemas.microsoft.com/office/powerpoint/2010/main" xmlns="" val="3879482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custDataLst>
              <p:tags r:id="rId1"/>
            </p:custDataLst>
          </p:nvPr>
        </p:nvSpPr>
        <p:spPr>
          <a:xfrm>
            <a:off x="1784707" y="1260000"/>
            <a:ext cx="5004000" cy="7101841"/>
          </a:xfrm>
          <a:prstGeom prst="rect">
            <a:avLst/>
          </a:prstGeom>
          <a:noFill/>
        </p:spPr>
        <p:style>
          <a:lnRef idx="2">
            <a:schemeClr val="accent1"/>
          </a:lnRef>
          <a:fillRef idx="1">
            <a:schemeClr val="lt1"/>
          </a:fillRef>
          <a:effectRef idx="0">
            <a:schemeClr val="accent1"/>
          </a:effectRef>
          <a:fontRef idx="minor">
            <a:schemeClr val="dk1"/>
          </a:fontRef>
        </p:style>
        <p:txBody>
          <a:bodyPr anchor="t">
            <a:noAutofit/>
          </a:bodyPr>
          <a:lstStyle>
            <a:lvl1pPr marL="463550" indent="-463550" algn="l" defTabSz="914400" rtl="0" eaLnBrk="1" latinLnBrk="0" hangingPunct="1">
              <a:spcBef>
                <a:spcPts val="2000"/>
              </a:spcBef>
              <a:buSzPct val="90000"/>
              <a:buFontTx/>
              <a:buBlip>
                <a:blip r:embed="rId9"/>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10"/>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1"/>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1"/>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1"/>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9"/>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11"/>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9"/>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10"/>
              </a:buBlip>
              <a:defRPr lang="en-US" sz="1800" kern="1200" dirty="0">
                <a:solidFill>
                  <a:schemeClr val="dk1"/>
                </a:solidFill>
                <a:latin typeface="+mn-lt"/>
                <a:ea typeface="+mn-ea"/>
                <a:cs typeface="+mn-cs"/>
              </a:defRPr>
            </a:lvl9pPr>
          </a:lstStyle>
          <a:p>
            <a:pPr marL="0" lvl="0" indent="0" defTabSz="457200">
              <a:spcBef>
                <a:spcPts val="600"/>
              </a:spcBef>
              <a:buSzTx/>
              <a:buNone/>
            </a:pPr>
            <a:r>
              <a:rPr lang="fr-CA" i="1" dirty="0">
                <a:solidFill>
                  <a:prstClr val="black"/>
                </a:solidFill>
                <a:latin typeface="Calibri" pitchFamily="34" charset="0"/>
              </a:rPr>
              <a:t>Vue d’ensemble</a:t>
            </a:r>
          </a:p>
          <a:p>
            <a:pPr marL="0" lvl="0" indent="0" algn="just" defTabSz="457200">
              <a:spcBef>
                <a:spcPts val="600"/>
              </a:spcBef>
              <a:buSzTx/>
              <a:buNone/>
            </a:pPr>
            <a:r>
              <a:rPr lang="fr-CA" sz="1200" dirty="0">
                <a:solidFill>
                  <a:prstClr val="black"/>
                </a:solidFill>
                <a:latin typeface="Calibri" pitchFamily="34" charset="0"/>
              </a:rPr>
              <a:t>Une expérience en démonstration ainsi qu’une expérience sur vidéo va aider à comprendre l’influence, sur la chute libre, de la forme des objets vs leur masse. Les élèves seront ensuite mieux outillés pour émettre une nouvelle hypothèse.</a:t>
            </a:r>
          </a:p>
          <a:p>
            <a:pPr marL="0" lvl="0" indent="0" algn="just" defTabSz="457200">
              <a:spcBef>
                <a:spcPts val="600"/>
              </a:spcBef>
              <a:buSzTx/>
              <a:buNone/>
            </a:pPr>
            <a:r>
              <a:rPr lang="fr-CA" sz="1200" dirty="0">
                <a:solidFill>
                  <a:prstClr val="black"/>
                </a:solidFill>
                <a:latin typeface="Calibri" pitchFamily="34" charset="0"/>
              </a:rPr>
              <a:t>La nouvelle expérimentation se fait suivant un protocole précis, et après les résultats de toutes les équipes sont compilés et analysés, afin d’obtenir un portrait global.</a:t>
            </a:r>
          </a:p>
          <a:p>
            <a:pPr marL="0" lvl="0" indent="0" algn="just" defTabSz="457200">
              <a:spcBef>
                <a:spcPts val="600"/>
              </a:spcBef>
              <a:buSzTx/>
              <a:buNone/>
            </a:pPr>
            <a:endParaRPr lang="fr-CA" sz="800" dirty="0">
              <a:solidFill>
                <a:prstClr val="black"/>
              </a:solidFill>
              <a:latin typeface="Calibri" pitchFamily="34" charset="0"/>
            </a:endParaRPr>
          </a:p>
          <a:p>
            <a:pPr marL="0" lvl="0" indent="0" algn="just" defTabSz="457200">
              <a:spcBef>
                <a:spcPts val="600"/>
              </a:spcBef>
              <a:buSzTx/>
              <a:buNone/>
            </a:pPr>
            <a:r>
              <a:rPr lang="fr-CA" i="1" dirty="0">
                <a:solidFill>
                  <a:srgbClr val="000000"/>
                </a:solidFill>
                <a:latin typeface="Calibri" pitchFamily="34" charset="0"/>
              </a:rPr>
              <a:t>Déroulement de l’activité</a:t>
            </a:r>
          </a:p>
          <a:p>
            <a:pPr marL="228600" lvl="0" indent="-228600" algn="just" defTabSz="457200">
              <a:spcBef>
                <a:spcPts val="600"/>
              </a:spcBef>
              <a:buSzTx/>
              <a:buFont typeface="+mj-lt"/>
              <a:buAutoNum type="arabicPeriod"/>
            </a:pPr>
            <a:r>
              <a:rPr lang="fr-CA" sz="1200" dirty="0">
                <a:solidFill>
                  <a:srgbClr val="000000"/>
                </a:solidFill>
                <a:latin typeface="Calibri" pitchFamily="34" charset="0"/>
              </a:rPr>
              <a:t>Les deux feuilles de papier (10 min.)</a:t>
            </a:r>
          </a:p>
          <a:p>
            <a:pPr marL="228600" lvl="0" indent="-228600" algn="just" defTabSz="457200">
              <a:spcBef>
                <a:spcPts val="600"/>
              </a:spcBef>
              <a:buSzTx/>
              <a:buFont typeface="+mj-lt"/>
              <a:buAutoNum type="arabicPeriod"/>
            </a:pPr>
            <a:r>
              <a:rPr lang="fr-CA" sz="1200" dirty="0">
                <a:solidFill>
                  <a:srgbClr val="000000"/>
                </a:solidFill>
                <a:latin typeface="Calibri" pitchFamily="34" charset="0"/>
              </a:rPr>
              <a:t>Les plumes et la boule de quilles (10 min.)</a:t>
            </a:r>
          </a:p>
          <a:p>
            <a:pPr marL="228600" lvl="0" indent="-228600" algn="just" defTabSz="457200">
              <a:spcBef>
                <a:spcPts val="600"/>
              </a:spcBef>
              <a:buSzTx/>
              <a:buFont typeface="+mj-lt"/>
              <a:buAutoNum type="arabicPeriod"/>
            </a:pPr>
            <a:r>
              <a:rPr lang="fr-CA" sz="1200" dirty="0">
                <a:solidFill>
                  <a:srgbClr val="000000"/>
                </a:solidFill>
                <a:latin typeface="Calibri" pitchFamily="34" charset="0"/>
              </a:rPr>
              <a:t>Hypothèse et présentation du protocole (20 min.)</a:t>
            </a:r>
          </a:p>
          <a:p>
            <a:pPr marL="228600" lvl="0" indent="-228600" algn="just" defTabSz="457200">
              <a:spcBef>
                <a:spcPts val="600"/>
              </a:spcBef>
              <a:buSzTx/>
              <a:buFont typeface="+mj-lt"/>
              <a:buAutoNum type="arabicPeriod"/>
            </a:pPr>
            <a:r>
              <a:rPr lang="fr-CA" sz="1200" dirty="0">
                <a:solidFill>
                  <a:srgbClr val="000000"/>
                </a:solidFill>
                <a:latin typeface="Calibri" pitchFamily="34" charset="0"/>
              </a:rPr>
              <a:t>Expérimentation (10 min.)</a:t>
            </a:r>
          </a:p>
          <a:p>
            <a:pPr marL="228600" lvl="0" indent="-228600" algn="just" defTabSz="457200">
              <a:spcBef>
                <a:spcPts val="600"/>
              </a:spcBef>
              <a:buSzTx/>
              <a:buFont typeface="+mj-lt"/>
              <a:buAutoNum type="arabicPeriod"/>
            </a:pPr>
            <a:r>
              <a:rPr lang="fr-CA" sz="1200" dirty="0">
                <a:solidFill>
                  <a:srgbClr val="000000"/>
                </a:solidFill>
                <a:latin typeface="Calibri" pitchFamily="34" charset="0"/>
              </a:rPr>
              <a:t>Compilation des résultats et conclusion (20 min.)</a:t>
            </a:r>
          </a:p>
          <a:p>
            <a:pPr marL="228600" lvl="0" indent="-228600" algn="just" defTabSz="457200">
              <a:spcBef>
                <a:spcPts val="600"/>
              </a:spcBef>
              <a:buSzTx/>
              <a:buFont typeface="+mj-lt"/>
              <a:buAutoNum type="arabicPeriod"/>
            </a:pPr>
            <a:endParaRPr lang="fr-CA" sz="800" dirty="0">
              <a:solidFill>
                <a:srgbClr val="000000"/>
              </a:solidFill>
              <a:latin typeface="Calibri" pitchFamily="34" charset="0"/>
            </a:endParaRPr>
          </a:p>
          <a:p>
            <a:pPr marL="0" lvl="0" indent="0" algn="just" defTabSz="457200">
              <a:spcBef>
                <a:spcPts val="600"/>
              </a:spcBef>
              <a:buSzTx/>
              <a:buNone/>
            </a:pPr>
            <a:r>
              <a:rPr lang="fr-CA" i="1" dirty="0">
                <a:solidFill>
                  <a:srgbClr val="000000"/>
                </a:solidFill>
                <a:latin typeface="Calibri" pitchFamily="34" charset="0"/>
              </a:rPr>
              <a:t>Les deux feuilles de papier</a:t>
            </a:r>
            <a:endParaRPr lang="fr-CA" sz="1800" i="1" dirty="0">
              <a:solidFill>
                <a:srgbClr val="000000"/>
              </a:solidFill>
              <a:latin typeface="Calibri" pitchFamily="34" charset="0"/>
            </a:endParaRPr>
          </a:p>
          <a:p>
            <a:pPr marL="0" lvl="0" indent="0" algn="ctr" defTabSz="457200">
              <a:spcBef>
                <a:spcPts val="600"/>
              </a:spcBef>
              <a:buSzTx/>
              <a:buNone/>
            </a:pPr>
            <a:r>
              <a:rPr lang="fr-CA" sz="1200" b="1" i="1" dirty="0">
                <a:solidFill>
                  <a:srgbClr val="000000"/>
                </a:solidFill>
                <a:latin typeface="Calibri" pitchFamily="34" charset="0"/>
              </a:rPr>
              <a:t>	« Est-ce que deux objets de masses identiques vont tomber à la même vitesse ? »</a:t>
            </a:r>
          </a:p>
          <a:p>
            <a:pPr lvl="0" algn="just" defTabSz="457200">
              <a:spcBef>
                <a:spcPts val="600"/>
              </a:spcBef>
              <a:buSzTx/>
              <a:buFont typeface="Arial" pitchFamily="34" charset="0"/>
              <a:buChar char="•"/>
            </a:pPr>
            <a:r>
              <a:rPr lang="fr-CA" sz="1200" dirty="0">
                <a:solidFill>
                  <a:srgbClr val="000000"/>
                </a:solidFill>
                <a:latin typeface="Calibri" pitchFamily="34" charset="0"/>
              </a:rPr>
              <a:t>Prendre deux feuilles de papier de même taille (et donc de même masse). Froisser une des feuilles en boule et les laisser tomber en même temps et de la même hauteur.</a:t>
            </a:r>
          </a:p>
          <a:p>
            <a:pPr lvl="0" algn="just" defTabSz="457200">
              <a:spcBef>
                <a:spcPts val="600"/>
              </a:spcBef>
              <a:buSzTx/>
              <a:buFont typeface="Arial" pitchFamily="34" charset="0"/>
              <a:buChar char="•"/>
            </a:pPr>
            <a:r>
              <a:rPr lang="fr-CA" sz="1200" dirty="0">
                <a:solidFill>
                  <a:srgbClr val="000000"/>
                </a:solidFill>
                <a:latin typeface="Calibri" pitchFamily="34" charset="0"/>
              </a:rPr>
              <a:t>Faire parler les élèves sur ce qui s’est passé : la boule est tombée plus rapidement à cause de sa </a:t>
            </a:r>
            <a:r>
              <a:rPr lang="fr-CA" sz="1200" b="1" dirty="0">
                <a:solidFill>
                  <a:srgbClr val="000000"/>
                </a:solidFill>
                <a:latin typeface="Calibri" pitchFamily="34" charset="0"/>
              </a:rPr>
              <a:t>forme</a:t>
            </a:r>
            <a:r>
              <a:rPr lang="fr-CA" sz="1200" dirty="0">
                <a:solidFill>
                  <a:srgbClr val="000000"/>
                </a:solidFill>
                <a:latin typeface="Calibri" pitchFamily="34" charset="0"/>
              </a:rPr>
              <a:t> plus aérodynamique, tandis que la feuille intacte était ralentie par la </a:t>
            </a:r>
            <a:r>
              <a:rPr lang="fr-CA" sz="1200" b="1" dirty="0">
                <a:solidFill>
                  <a:srgbClr val="000000"/>
                </a:solidFill>
                <a:latin typeface="Calibri" pitchFamily="34" charset="0"/>
              </a:rPr>
              <a:t>résistance de l’air.</a:t>
            </a:r>
          </a:p>
          <a:p>
            <a:pPr marL="0" lvl="0" indent="0" algn="ctr" defTabSz="457200">
              <a:spcBef>
                <a:spcPts val="600"/>
              </a:spcBef>
              <a:buSzTx/>
              <a:buNone/>
            </a:pPr>
            <a:r>
              <a:rPr lang="fr-CA" sz="1200" b="1" i="1" dirty="0">
                <a:solidFill>
                  <a:srgbClr val="000000"/>
                </a:solidFill>
                <a:latin typeface="Calibri" pitchFamily="34" charset="0"/>
              </a:rPr>
              <a:t>	« Dans le cas de nos billes, est-ce que la résistance de l’air était un facteur ?</a:t>
            </a:r>
            <a:r>
              <a:rPr lang="fr-CA" sz="1200" dirty="0">
                <a:solidFill>
                  <a:srgbClr val="000000"/>
                </a:solidFill>
                <a:latin typeface="Calibri" pitchFamily="34" charset="0"/>
              </a:rPr>
              <a:t> » </a:t>
            </a:r>
          </a:p>
          <a:p>
            <a:pPr marL="0" lvl="0" indent="0" algn="ctr" defTabSz="457200">
              <a:spcBef>
                <a:spcPts val="600"/>
              </a:spcBef>
              <a:buSzTx/>
              <a:buNone/>
            </a:pPr>
            <a:r>
              <a:rPr lang="fr-CA" sz="1200" dirty="0">
                <a:solidFill>
                  <a:srgbClr val="000000"/>
                </a:solidFill>
                <a:latin typeface="Calibri" pitchFamily="34" charset="0"/>
              </a:rPr>
              <a:t>RÉP. : Non, car toutes les billes avaient la même taille et la même forme.</a:t>
            </a:r>
          </a:p>
        </p:txBody>
      </p:sp>
      <p:sp>
        <p:nvSpPr>
          <p:cNvPr id="10" name="Espace réservé du numéro de diapositive 1"/>
          <p:cNvSpPr>
            <a:spLocks noGrp="1"/>
          </p:cNvSpPr>
          <p:nvPr>
            <p:ph type="sldNum" sz="quarter" idx="12"/>
            <p:custDataLst>
              <p:tags r:id="rId2"/>
            </p:custDataLst>
          </p:nvPr>
        </p:nvSpPr>
        <p:spPr>
          <a:xfrm>
            <a:off x="5495925" y="8002571"/>
            <a:ext cx="1362075" cy="1135797"/>
          </a:xfrm>
        </p:spPr>
        <p:txBody>
          <a:bodyPr/>
          <a:lstStyle/>
          <a:p>
            <a:fld id="{027FB875-5C85-AB42-9DC5-178568A424B8}" type="slidenum">
              <a:rPr lang="en-US" smtClean="0"/>
              <a:pPr/>
              <a:t>12</a:t>
            </a:fld>
            <a:endParaRPr lang="en-US" dirty="0"/>
          </a:p>
        </p:txBody>
      </p:sp>
      <p:sp>
        <p:nvSpPr>
          <p:cNvPr id="12" name="Title 3"/>
          <p:cNvSpPr txBox="1">
            <a:spLocks/>
          </p:cNvSpPr>
          <p:nvPr>
            <p:custDataLst>
              <p:tags r:id="rId3"/>
            </p:custDataLst>
          </p:nvPr>
        </p:nvSpPr>
        <p:spPr>
          <a:xfrm>
            <a:off x="-5923" y="17192"/>
            <a:ext cx="513566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3. La chute des billes II</a:t>
            </a:r>
          </a:p>
        </p:txBody>
      </p:sp>
      <p:graphicFrame>
        <p:nvGraphicFramePr>
          <p:cNvPr id="7" name="Tableau 15"/>
          <p:cNvGraphicFramePr>
            <a:graphicFrameLocks noGrp="1"/>
          </p:cNvGraphicFramePr>
          <p:nvPr>
            <p:custDataLst>
              <p:tags r:id="rId4"/>
            </p:custDataLst>
            <p:extLst>
              <p:ext uri="{D42A27DB-BD31-4B8C-83A1-F6EECF244321}">
                <p14:modId xmlns:p14="http://schemas.microsoft.com/office/powerpoint/2010/main" xmlns="" val="947895206"/>
              </p:ext>
            </p:extLst>
          </p:nvPr>
        </p:nvGraphicFramePr>
        <p:xfrm>
          <a:off x="46382" y="1260002"/>
          <a:ext cx="1670400" cy="335280"/>
        </p:xfrm>
        <a:graphic>
          <a:graphicData uri="http://schemas.openxmlformats.org/drawingml/2006/table">
            <a:tbl>
              <a:tblPr firstRow="1" bandRow="1">
                <a:tableStyleId>{69CF1AB2-1976-4502-BF36-3FF5EA218861}</a:tableStyleId>
              </a:tblPr>
              <a:tblGrid>
                <a:gridCol w="1670400">
                  <a:extLst>
                    <a:ext uri="{9D8B030D-6E8A-4147-A177-3AD203B41FA5}">
                      <a16:colId xmlns:a16="http://schemas.microsoft.com/office/drawing/2014/main" xmlns="" val="20000"/>
                    </a:ext>
                  </a:extLst>
                </a:gridCol>
              </a:tblGrid>
              <a:tr h="335280">
                <a:tc>
                  <a:txBody>
                    <a:bodyPr/>
                    <a:lstStyle/>
                    <a:p>
                      <a:pPr algn="ctr"/>
                      <a:endParaRPr lang="fr-FR" sz="200" dirty="0">
                        <a:latin typeface="Calibri" pitchFamily="34" charset="0"/>
                        <a:cs typeface="Calibri" pitchFamily="34" charset="0"/>
                      </a:endParaRPr>
                    </a:p>
                    <a:p>
                      <a:pPr algn="ctr"/>
                      <a:r>
                        <a:rPr lang="fr-FR" sz="1400" dirty="0">
                          <a:latin typeface="Calibri" pitchFamily="34" charset="0"/>
                          <a:cs typeface="Calibri" pitchFamily="34" charset="0"/>
                        </a:rPr>
                        <a:t>Durée : </a:t>
                      </a:r>
                      <a:r>
                        <a:rPr lang="fr-FR" sz="1400" b="0" dirty="0">
                          <a:latin typeface="Calibri" pitchFamily="34" charset="0"/>
                          <a:cs typeface="Calibri" pitchFamily="34" charset="0"/>
                        </a:rPr>
                        <a:t>70 minutes</a:t>
                      </a:r>
                      <a:endParaRPr lang="fr-FR" sz="1400" b="0" i="0" dirty="0">
                        <a:solidFill>
                          <a:schemeClr val="tx1"/>
                        </a:solidFill>
                        <a:latin typeface="Calibri" pitchFamily="34" charset="0"/>
                        <a:cs typeface="Calibri" pitchFamily="34" charset="0"/>
                      </a:endParaRPr>
                    </a:p>
                  </a:txBody>
                  <a:tcPr/>
                </a:tc>
                <a:extLst>
                  <a:ext uri="{0D108BD9-81ED-4DB2-BD59-A6C34878D82A}">
                    <a16:rowId xmlns:a16="http://schemas.microsoft.com/office/drawing/2014/main" xmlns="" val="10000"/>
                  </a:ext>
                </a:extLst>
              </a:tr>
            </a:tbl>
          </a:graphicData>
        </a:graphic>
      </p:graphicFrame>
      <p:graphicFrame>
        <p:nvGraphicFramePr>
          <p:cNvPr id="9" name="Espace réservé du contenu 5"/>
          <p:cNvGraphicFramePr>
            <a:graphicFrameLocks/>
          </p:cNvGraphicFramePr>
          <p:nvPr>
            <p:custDataLst>
              <p:tags r:id="rId5"/>
            </p:custDataLst>
            <p:extLst>
              <p:ext uri="{D42A27DB-BD31-4B8C-83A1-F6EECF244321}">
                <p14:modId xmlns:p14="http://schemas.microsoft.com/office/powerpoint/2010/main" xmlns="" val="3016994005"/>
              </p:ext>
            </p:extLst>
          </p:nvPr>
        </p:nvGraphicFramePr>
        <p:xfrm>
          <a:off x="45656" y="1665118"/>
          <a:ext cx="1648814" cy="3240257"/>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xmlns="" val="20000"/>
                    </a:ext>
                  </a:extLst>
                </a:gridCol>
                <a:gridCol w="116840">
                  <a:extLst>
                    <a:ext uri="{9D8B030D-6E8A-4147-A177-3AD203B41FA5}">
                      <a16:colId xmlns:a16="http://schemas.microsoft.com/office/drawing/2014/main" xmlns="" val="20001"/>
                    </a:ext>
                  </a:extLst>
                </a:gridCol>
                <a:gridCol w="1323694">
                  <a:extLst>
                    <a:ext uri="{9D8B030D-6E8A-4147-A177-3AD203B41FA5}">
                      <a16:colId xmlns:a16="http://schemas.microsoft.com/office/drawing/2014/main" xmlns="" val="20002"/>
                    </a:ext>
                  </a:extLst>
                </a:gridCol>
              </a:tblGrid>
              <a:tr h="304800">
                <a:tc gridSpan="3">
                  <a:txBody>
                    <a:bodyPr/>
                    <a:lstStyle/>
                    <a:p>
                      <a:pPr algn="ctr"/>
                      <a:r>
                        <a:rPr lang="fr-FR" sz="1400" dirty="0">
                          <a:latin typeface="Calibri" pitchFamily="34" charset="0"/>
                        </a:rPr>
                        <a:t>Matériel</a:t>
                      </a:r>
                      <a:r>
                        <a:rPr lang="fr-FR" sz="1400" baseline="0" dirty="0">
                          <a:latin typeface="Calibri" pitchFamily="34" charset="0"/>
                        </a:rPr>
                        <a:t> nécessaire</a:t>
                      </a:r>
                      <a:endParaRPr lang="fr-FR" sz="1400" dirty="0">
                        <a:latin typeface="Calibri" pitchFamily="34" charset="0"/>
                      </a:endParaRP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27432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latin typeface="Calibri" pitchFamily="34" charset="0"/>
                        </a:rPr>
                        <a:t>Pour</a:t>
                      </a:r>
                      <a:r>
                        <a:rPr lang="fr-FR" sz="1200" b="1" baseline="0" dirty="0">
                          <a:latin typeface="Calibri" pitchFamily="34" charset="0"/>
                        </a:rPr>
                        <a:t> l’</a:t>
                      </a:r>
                      <a:r>
                        <a:rPr lang="fr-FR" sz="1200" b="1" baseline="0" dirty="0" err="1">
                          <a:latin typeface="Calibri" pitchFamily="34" charset="0"/>
                        </a:rPr>
                        <a:t>enseignant.e</a:t>
                      </a:r>
                      <a:endParaRPr lang="fr-FR" sz="1200" b="1" dirty="0">
                        <a:latin typeface="Calibri" pitchFamily="34" charset="0"/>
                      </a:endParaRP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274320">
                <a:tc gridSpan="2">
                  <a:txBody>
                    <a:bodyPr/>
                    <a:lstStyle/>
                    <a:p>
                      <a:pPr algn="l"/>
                      <a:r>
                        <a:rPr lang="fr-CA" sz="1200" b="0" dirty="0">
                          <a:latin typeface="Calibri" pitchFamily="34" charset="0"/>
                        </a:rPr>
                        <a:t>2</a:t>
                      </a:r>
                      <a:endParaRPr lang="fr-FR" sz="1200" b="0" dirty="0">
                        <a:latin typeface="Calibri" pitchFamily="34" charset="0"/>
                      </a:endParaRPr>
                    </a:p>
                  </a:txBody>
                  <a:tcPr/>
                </a:tc>
                <a:tc hMerge="1">
                  <a:txBody>
                    <a:bodyPr/>
                    <a:lstStyle/>
                    <a:p>
                      <a:endParaRPr lang="fr-FR"/>
                    </a:p>
                  </a:txBody>
                  <a:tcPr/>
                </a:tc>
                <a:tc>
                  <a:txBody>
                    <a:bodyPr/>
                    <a:lstStyle/>
                    <a:p>
                      <a:pPr algn="l"/>
                      <a:r>
                        <a:rPr lang="fr-CA" sz="1200" b="0" dirty="0">
                          <a:latin typeface="Calibri" pitchFamily="34" charset="0"/>
                        </a:rPr>
                        <a:t>feuilles de papier</a:t>
                      </a:r>
                      <a:endParaRPr lang="fr-FR" sz="1200" b="0" dirty="0">
                        <a:latin typeface="Calibri" pitchFamily="34" charset="0"/>
                      </a:endParaRPr>
                    </a:p>
                  </a:txBody>
                  <a:tcPr/>
                </a:tc>
                <a:extLst>
                  <a:ext uri="{0D108BD9-81ED-4DB2-BD59-A6C34878D82A}">
                    <a16:rowId xmlns:a16="http://schemas.microsoft.com/office/drawing/2014/main" xmlns="" val="10002"/>
                  </a:ext>
                </a:extLst>
              </a:tr>
              <a:tr h="274320">
                <a:tc gridSpan="3">
                  <a:txBody>
                    <a:bodyPr/>
                    <a:lstStyle/>
                    <a:p>
                      <a:pPr algn="ctr"/>
                      <a:r>
                        <a:rPr lang="fr-FR" sz="1200" b="1" dirty="0">
                          <a:latin typeface="Calibri" pitchFamily="34" charset="0"/>
                        </a:rPr>
                        <a:t>Par élève</a:t>
                      </a: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r h="457200">
                <a:tc gridSpan="3">
                  <a:txBody>
                    <a:bodyPr/>
                    <a:lstStyle/>
                    <a:p>
                      <a:pPr>
                        <a:buNone/>
                      </a:pPr>
                      <a:r>
                        <a:rPr lang="fr-FR" sz="1200" dirty="0">
                          <a:latin typeface="Calibri" pitchFamily="34" charset="0"/>
                          <a:hlinkClick r:id="rId12" action="ppaction://hlinksldjump"/>
                        </a:rPr>
                        <a:t>Fiche d’activité A</a:t>
                      </a:r>
                      <a:endParaRPr lang="fr-FR" sz="1200" dirty="0">
                        <a:latin typeface="Calibri" pitchFamily="34" charset="0"/>
                      </a:endParaRPr>
                    </a:p>
                    <a:p>
                      <a:pPr>
                        <a:buNone/>
                      </a:pPr>
                      <a:r>
                        <a:rPr lang="fr-FR" sz="1200" baseline="0" dirty="0">
                          <a:latin typeface="Calibri" pitchFamily="34" charset="0"/>
                          <a:hlinkClick r:id="rId13" action="ppaction://hlinksldjump"/>
                        </a:rPr>
                        <a:t>Fiche d’activité B</a:t>
                      </a:r>
                      <a:endParaRPr lang="fr-FR" sz="1200" baseline="0" dirty="0">
                        <a:latin typeface="Calibri" pitchFamily="34" charset="0"/>
                      </a:endParaRPr>
                    </a:p>
                  </a:txBody>
                  <a:tcPr/>
                </a:tc>
                <a:tc hMerge="1">
                  <a:txBody>
                    <a:bodyPr/>
                    <a:lstStyle/>
                    <a:p>
                      <a:pPr>
                        <a:buNone/>
                      </a:pPr>
                      <a:endParaRPr lang="fr-FR" sz="1200" baseline="0" dirty="0">
                        <a:latin typeface="Calibri" pitchFamily="34" charset="0"/>
                      </a:endParaRPr>
                    </a:p>
                  </a:txBody>
                  <a:tcPr/>
                </a:tc>
                <a:tc hMerge="1">
                  <a:txBody>
                    <a:bodyPr/>
                    <a:lstStyle/>
                    <a:p>
                      <a:endParaRPr lang="fr-FR"/>
                    </a:p>
                  </a:txBody>
                  <a:tcPr/>
                </a:tc>
                <a:extLst>
                  <a:ext uri="{0D108BD9-81ED-4DB2-BD59-A6C34878D82A}">
                    <a16:rowId xmlns:a16="http://schemas.microsoft.com/office/drawing/2014/main" xmlns="" val="10004"/>
                  </a:ext>
                </a:extLst>
              </a:tr>
              <a:tr h="283697">
                <a:tc gridSpan="3">
                  <a:txBody>
                    <a:bodyPr/>
                    <a:lstStyle/>
                    <a:p>
                      <a:pPr algn="ctr"/>
                      <a:r>
                        <a:rPr lang="fr-FR" sz="1200" b="1" dirty="0">
                          <a:latin typeface="Calibri" pitchFamily="34" charset="0"/>
                        </a:rPr>
                        <a:t>Par équipe de 3 ou 4</a:t>
                      </a:r>
                    </a:p>
                  </a:txBody>
                  <a:tcPr/>
                </a:tc>
                <a:tc hMerge="1">
                  <a:txBody>
                    <a:bodyPr/>
                    <a:lstStyle/>
                    <a:p>
                      <a:pPr>
                        <a:buNone/>
                      </a:pPr>
                      <a:endParaRPr lang="fr-FR" sz="1200" baseline="0" dirty="0">
                        <a:latin typeface="Times New Roman"/>
                      </a:endParaRPr>
                    </a:p>
                  </a:txBody>
                  <a:tcPr/>
                </a:tc>
                <a:tc hMerge="1">
                  <a:txBody>
                    <a:bodyPr/>
                    <a:lstStyle/>
                    <a:p>
                      <a:endParaRPr lang="fr-FR"/>
                    </a:p>
                  </a:txBody>
                  <a:tcPr/>
                </a:tc>
                <a:extLst>
                  <a:ext uri="{0D108BD9-81ED-4DB2-BD59-A6C34878D82A}">
                    <a16:rowId xmlns:a16="http://schemas.microsoft.com/office/drawing/2014/main" xmlns="" val="10005"/>
                  </a:ext>
                </a:extLst>
              </a:tr>
              <a:tr h="457200">
                <a:tc>
                  <a:txBody>
                    <a:bodyPr/>
                    <a:lstStyle/>
                    <a:p>
                      <a:pPr algn="ctr"/>
                      <a:r>
                        <a:rPr lang="fr-FR" sz="1200" dirty="0">
                          <a:latin typeface="Calibri" pitchFamily="34" charset="0"/>
                        </a:rPr>
                        <a:t>3</a:t>
                      </a:r>
                    </a:p>
                  </a:txBody>
                  <a:tcPr/>
                </a:tc>
                <a:tc gridSpan="2">
                  <a:txBody>
                    <a:bodyPr/>
                    <a:lstStyle/>
                    <a:p>
                      <a:pPr>
                        <a:buNone/>
                      </a:pPr>
                      <a:r>
                        <a:rPr lang="fr-FR" sz="1200" dirty="0">
                          <a:latin typeface="Calibri" pitchFamily="34" charset="0"/>
                        </a:rPr>
                        <a:t>Billes</a:t>
                      </a:r>
                      <a:r>
                        <a:rPr lang="fr-FR" sz="1200" baseline="0" dirty="0">
                          <a:latin typeface="Calibri" pitchFamily="34" charset="0"/>
                        </a:rPr>
                        <a:t> de même grosseur, mais de masses différentes.</a:t>
                      </a:r>
                    </a:p>
                    <a:p>
                      <a:pPr>
                        <a:buNone/>
                      </a:pPr>
                      <a:r>
                        <a:rPr lang="fr-FR" sz="1200" baseline="0" dirty="0">
                          <a:latin typeface="Calibri" pitchFamily="34" charset="0"/>
                        </a:rPr>
                        <a:t>(acier, verre, bois)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Surface </a:t>
                      </a:r>
                      <a:r>
                        <a:rPr lang="fr-FR" sz="1200" dirty="0" err="1">
                          <a:latin typeface="Calibri" pitchFamily="34" charset="0"/>
                        </a:rPr>
                        <a:t>amortissante</a:t>
                      </a:r>
                      <a:endParaRPr lang="fr-FR" sz="1200" dirty="0">
                        <a:latin typeface="Calibri" pitchFamily="34" charset="0"/>
                      </a:endParaRPr>
                    </a:p>
                  </a:txBody>
                  <a:tcPr/>
                </a:tc>
                <a:tc hMerge="1">
                  <a:txBody>
                    <a:bodyPr/>
                    <a:lstStyle/>
                    <a:p>
                      <a:endParaRPr lang="fr-FR"/>
                    </a:p>
                  </a:txBody>
                  <a:tcPr/>
                </a:tc>
                <a:extLst>
                  <a:ext uri="{0D108BD9-81ED-4DB2-BD59-A6C34878D82A}">
                    <a16:rowId xmlns:a16="http://schemas.microsoft.com/office/drawing/2014/main" xmlns="" val="10006"/>
                  </a:ext>
                </a:extLst>
              </a:tr>
            </a:tbl>
          </a:graphicData>
        </a:graphic>
      </p:graphicFrame>
      <p:sp>
        <p:nvSpPr>
          <p:cNvPr id="13" name="Rectangle 12"/>
          <p:cNvSpPr/>
          <p:nvPr>
            <p:custDataLst>
              <p:tags r:id="rId6"/>
            </p:custDataLst>
          </p:nvPr>
        </p:nvSpPr>
        <p:spPr>
          <a:xfrm>
            <a:off x="48527" y="5831965"/>
            <a:ext cx="1658353" cy="2523768"/>
          </a:xfrm>
          <a:prstGeom prst="rect">
            <a:avLst/>
          </a:prstGeom>
          <a:solidFill>
            <a:schemeClr val="accent2">
              <a:lumMod val="10000"/>
              <a:lumOff val="90000"/>
            </a:schemeClr>
          </a:solidFill>
          <a:ln>
            <a:solidFill>
              <a:schemeClr val="accent1"/>
            </a:solidFill>
          </a:ln>
        </p:spPr>
        <p:txBody>
          <a:bodyPr wrap="square">
            <a:spAutoFit/>
          </a:bodyPr>
          <a:lstStyle/>
          <a:p>
            <a:pPr algn="ctr">
              <a:spcBef>
                <a:spcPts val="600"/>
              </a:spcBef>
            </a:pPr>
            <a:r>
              <a:rPr lang="fr-CA" sz="1400" b="1" dirty="0">
                <a:solidFill>
                  <a:prstClr val="black"/>
                </a:solidFill>
                <a:latin typeface="Calibri" pitchFamily="34" charset="0"/>
              </a:rPr>
              <a:t>Manipulation des feuilles de papier</a:t>
            </a:r>
          </a:p>
          <a:p>
            <a:pPr>
              <a:spcBef>
                <a:spcPts val="600"/>
              </a:spcBef>
            </a:pPr>
            <a:r>
              <a:rPr lang="fr-CA" sz="1200" dirty="0">
                <a:solidFill>
                  <a:prstClr val="black"/>
                </a:solidFill>
                <a:latin typeface="Calibri" pitchFamily="34" charset="0"/>
              </a:rPr>
              <a:t>Tenir la feuille non-froissée à l’horizontale, de manière à ce qu’elle soit à la même hauteur que la boule.</a:t>
            </a:r>
          </a:p>
          <a:p>
            <a:pPr>
              <a:spcBef>
                <a:spcPts val="600"/>
              </a:spcBef>
            </a:pPr>
            <a:r>
              <a:rPr lang="fr-CA" sz="1200" dirty="0">
                <a:solidFill>
                  <a:prstClr val="black"/>
                </a:solidFill>
                <a:latin typeface="Calibri" pitchFamily="34" charset="0"/>
              </a:rPr>
              <a:t>Cela va aussi garantir un grand écart de mouvement au moment où les deux feuilles seront lâchées.</a:t>
            </a:r>
            <a:endParaRPr lang="fr-FR" sz="1200" dirty="0">
              <a:latin typeface="Calibri" pitchFamily="34" charset="0"/>
            </a:endParaRPr>
          </a:p>
        </p:txBody>
      </p:sp>
      <p:pic>
        <p:nvPicPr>
          <p:cNvPr id="2" name="Image 1">
            <a:extLst>
              <a:ext uri="{FF2B5EF4-FFF2-40B4-BE49-F238E27FC236}">
                <a16:creationId xmlns:a16="http://schemas.microsoft.com/office/drawing/2014/main" xmlns="" id="{F1F5598F-391D-18F8-CAA4-7003BDA41023}"/>
              </a:ext>
            </a:extLst>
          </p:cNvPr>
          <p:cNvPicPr>
            <a:picLocks noChangeAspect="1"/>
          </p:cNvPicPr>
          <p:nvPr>
            <p:custDataLst>
              <p:tags r:id="rId7"/>
            </p:custDataLst>
          </p:nvPr>
        </p:nvPicPr>
        <p:blipFill>
          <a:blip r:embed="rId14"/>
          <a:stretch>
            <a:fillRect/>
          </a:stretch>
        </p:blipFill>
        <p:spPr>
          <a:xfrm>
            <a:off x="4238454" y="-490404"/>
            <a:ext cx="2548349" cy="2548349"/>
          </a:xfrm>
          <a:prstGeom prst="rect">
            <a:avLst/>
          </a:prstGeom>
        </p:spPr>
      </p:pic>
    </p:spTree>
    <p:extLst>
      <p:ext uri="{BB962C8B-B14F-4D97-AF65-F5344CB8AC3E}">
        <p14:creationId xmlns:p14="http://schemas.microsoft.com/office/powerpoint/2010/main" xmlns="" val="442591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1"/>
          <p:cNvSpPr>
            <a:spLocks noGrp="1"/>
          </p:cNvSpPr>
          <p:nvPr>
            <p:ph type="sldNum" sz="quarter" idx="12"/>
            <p:custDataLst>
              <p:tags r:id="rId1"/>
            </p:custDataLst>
          </p:nvPr>
        </p:nvSpPr>
        <p:spPr>
          <a:xfrm>
            <a:off x="5495925" y="8002571"/>
            <a:ext cx="1362075" cy="1135797"/>
          </a:xfrm>
        </p:spPr>
        <p:txBody>
          <a:bodyPr/>
          <a:lstStyle/>
          <a:p>
            <a:fld id="{027FB875-5C85-AB42-9DC5-178568A424B8}" type="slidenum">
              <a:rPr lang="en-US" smtClean="0"/>
              <a:pPr/>
              <a:t>13</a:t>
            </a:fld>
            <a:endParaRPr lang="en-US" dirty="0"/>
          </a:p>
        </p:txBody>
      </p:sp>
      <p:sp>
        <p:nvSpPr>
          <p:cNvPr id="8" name="Content Placeholder 4"/>
          <p:cNvSpPr txBox="1">
            <a:spLocks/>
          </p:cNvSpPr>
          <p:nvPr>
            <p:custDataLst>
              <p:tags r:id="rId2"/>
            </p:custDataLst>
          </p:nvPr>
        </p:nvSpPr>
        <p:spPr>
          <a:xfrm>
            <a:off x="1783081" y="1260000"/>
            <a:ext cx="5004000" cy="7655400"/>
          </a:xfrm>
          <a:prstGeom prst="rect">
            <a:avLst/>
          </a:prstGeom>
          <a:noFill/>
        </p:spPr>
        <p:style>
          <a:lnRef idx="2">
            <a:schemeClr val="accent1"/>
          </a:lnRef>
          <a:fillRef idx="1">
            <a:schemeClr val="lt1"/>
          </a:fillRef>
          <a:effectRef idx="0">
            <a:schemeClr val="accent1"/>
          </a:effectRef>
          <a:fontRef idx="minor">
            <a:schemeClr val="dk1"/>
          </a:fontRef>
        </p:style>
        <p:txBody>
          <a:bodyPr anchor="t">
            <a:noAutofit/>
          </a:bodyPr>
          <a:lstStyle>
            <a:lvl1pPr marL="463550" indent="-463550" algn="l" defTabSz="914400" rtl="0" eaLnBrk="1" latinLnBrk="0" hangingPunct="1">
              <a:spcBef>
                <a:spcPts val="2000"/>
              </a:spcBef>
              <a:buSzPct val="90000"/>
              <a:buFontTx/>
              <a:buBlip>
                <a:blip r:embed="rId7"/>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8"/>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9"/>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9"/>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9"/>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7"/>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9"/>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7"/>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8"/>
              </a:buBlip>
              <a:defRPr lang="en-US" sz="1800" kern="1200" dirty="0">
                <a:solidFill>
                  <a:schemeClr val="dk1"/>
                </a:solidFill>
                <a:latin typeface="+mn-lt"/>
                <a:ea typeface="+mn-ea"/>
                <a:cs typeface="+mn-cs"/>
              </a:defRPr>
            </a:lvl9pPr>
          </a:lstStyle>
          <a:p>
            <a:pPr marL="0" lvl="0" indent="0" defTabSz="457200">
              <a:spcBef>
                <a:spcPts val="600"/>
              </a:spcBef>
              <a:buSzTx/>
              <a:buNone/>
            </a:pPr>
            <a:endParaRPr lang="fr-CA" sz="1000" i="1" dirty="0" smtClean="0">
              <a:solidFill>
                <a:prstClr val="black"/>
              </a:solidFill>
              <a:latin typeface="Calibri" pitchFamily="34" charset="0"/>
            </a:endParaRPr>
          </a:p>
          <a:p>
            <a:pPr marL="0" lvl="0" indent="0" defTabSz="457200">
              <a:spcBef>
                <a:spcPts val="600"/>
              </a:spcBef>
              <a:buSzTx/>
              <a:buNone/>
            </a:pPr>
            <a:r>
              <a:rPr lang="fr-CA" i="1" dirty="0" smtClean="0">
                <a:solidFill>
                  <a:prstClr val="black"/>
                </a:solidFill>
                <a:latin typeface="Calibri" pitchFamily="34" charset="0"/>
              </a:rPr>
              <a:t>Les </a:t>
            </a:r>
            <a:r>
              <a:rPr lang="fr-CA" i="1" dirty="0">
                <a:solidFill>
                  <a:prstClr val="black"/>
                </a:solidFill>
                <a:latin typeface="Calibri" pitchFamily="34" charset="0"/>
              </a:rPr>
              <a:t>plumes et la boule de quilles</a:t>
            </a:r>
            <a:endParaRPr lang="fr-CA" dirty="0">
              <a:solidFill>
                <a:prstClr val="black"/>
              </a:solidFill>
              <a:latin typeface="Calibri" pitchFamily="34" charset="0"/>
            </a:endParaRPr>
          </a:p>
          <a:p>
            <a:pPr marL="228600" indent="-228600" algn="just">
              <a:spcBef>
                <a:spcPts val="600"/>
              </a:spcBef>
              <a:buAutoNum type="arabicPeriod"/>
            </a:pPr>
            <a:r>
              <a:rPr lang="fr-CA" sz="1200" dirty="0">
                <a:solidFill>
                  <a:srgbClr val="000000"/>
                </a:solidFill>
                <a:latin typeface="Calibri" pitchFamily="34" charset="0"/>
                <a:cs typeface="Calibri" pitchFamily="34" charset="0"/>
              </a:rPr>
              <a:t>Faire jouer la vidéo à partir de 1:00. De 1:10 à 1:38 : on y voit une boule de quilles et des plumes qui tombent en chute libre dans des conditions « normales ».</a:t>
            </a:r>
          </a:p>
          <a:p>
            <a:pPr marL="228600" indent="-228600" algn="just">
              <a:spcBef>
                <a:spcPts val="600"/>
              </a:spcBef>
              <a:buAutoNum type="arabicPeriod"/>
            </a:pPr>
            <a:r>
              <a:rPr lang="fr-CA" sz="1200" dirty="0">
                <a:solidFill>
                  <a:srgbClr val="000000"/>
                </a:solidFill>
                <a:latin typeface="Calibri" pitchFamily="34" charset="0"/>
                <a:cs typeface="Calibri" pitchFamily="34" charset="0"/>
              </a:rPr>
              <a:t>Appuyer sur pause afin de pouvoir demander : </a:t>
            </a:r>
            <a:r>
              <a:rPr lang="fr-CA" sz="1200" b="1" i="1" dirty="0">
                <a:solidFill>
                  <a:srgbClr val="000000"/>
                </a:solidFill>
                <a:latin typeface="Calibri" pitchFamily="34" charset="0"/>
                <a:cs typeface="Calibri" pitchFamily="34" charset="0"/>
              </a:rPr>
              <a:t>« Pourquoi la boule tombe plus rapidement ? » </a:t>
            </a:r>
            <a:r>
              <a:rPr lang="fr-CA" sz="1200" dirty="0">
                <a:solidFill>
                  <a:srgbClr val="000000"/>
                </a:solidFill>
                <a:latin typeface="Calibri" pitchFamily="34" charset="0"/>
                <a:cs typeface="Calibri" pitchFamily="34" charset="0"/>
              </a:rPr>
              <a:t>RÉP. Possible : différence de masse; forme + résistance de l’air.</a:t>
            </a:r>
          </a:p>
          <a:p>
            <a:pPr marL="228600" indent="-228600" algn="just">
              <a:spcBef>
                <a:spcPts val="600"/>
              </a:spcBef>
              <a:buAutoNum type="arabicPeriod"/>
            </a:pPr>
            <a:r>
              <a:rPr lang="fr-CA" sz="1200" dirty="0">
                <a:solidFill>
                  <a:srgbClr val="000000"/>
                </a:solidFill>
                <a:latin typeface="Calibri" pitchFamily="34" charset="0"/>
                <a:cs typeface="Calibri" pitchFamily="34" charset="0"/>
              </a:rPr>
              <a:t>Reprendre la lecture de la vidéo. De 1:38 à 2:50, la chambre est vidée de son air (voir encart).</a:t>
            </a:r>
          </a:p>
          <a:p>
            <a:pPr marL="228600" indent="-228600" algn="just">
              <a:spcBef>
                <a:spcPts val="600"/>
              </a:spcBef>
              <a:buAutoNum type="arabicPeriod"/>
            </a:pPr>
            <a:r>
              <a:rPr lang="fr-CA" sz="1200" dirty="0">
                <a:solidFill>
                  <a:srgbClr val="000000"/>
                </a:solidFill>
                <a:latin typeface="Calibri" pitchFamily="34" charset="0"/>
                <a:cs typeface="Calibri" pitchFamily="34" charset="0"/>
              </a:rPr>
              <a:t>De 2:50 à 3:50, on voit les plumes et la boule tomber en chute libre, mais dans le vide. On observe alors seulement l’effet de la gravité, sans interférence de la résistance de l’air</a:t>
            </a:r>
            <a:r>
              <a:rPr lang="fr-CA" sz="1200" dirty="0">
                <a:solidFill>
                  <a:prstClr val="black"/>
                </a:solidFill>
                <a:latin typeface="Calibri" pitchFamily="34" charset="0"/>
              </a:rPr>
              <a:t>.</a:t>
            </a:r>
          </a:p>
          <a:p>
            <a:pPr marL="0" indent="0" algn="ctr">
              <a:spcBef>
                <a:spcPts val="600"/>
              </a:spcBef>
              <a:buNone/>
            </a:pPr>
            <a:r>
              <a:rPr lang="fr-CA" sz="1200" b="1" i="1" dirty="0">
                <a:solidFill>
                  <a:prstClr val="black"/>
                </a:solidFill>
                <a:latin typeface="Calibri" pitchFamily="34" charset="0"/>
              </a:rPr>
              <a:t>« Que s’est-il passé ? Comment expliquer cela ? Est-ce que la masse semble avoir une influence ? »</a:t>
            </a:r>
          </a:p>
          <a:p>
            <a:pPr marL="0" indent="0" algn="just">
              <a:spcBef>
                <a:spcPts val="600"/>
              </a:spcBef>
              <a:buNone/>
            </a:pPr>
            <a:r>
              <a:rPr lang="fr-CA" sz="1200" dirty="0">
                <a:solidFill>
                  <a:prstClr val="black"/>
                </a:solidFill>
                <a:latin typeface="Calibri" pitchFamily="34" charset="0"/>
              </a:rPr>
              <a:t>Faire parler les élèves, mais </a:t>
            </a:r>
            <a:r>
              <a:rPr lang="fr-CA" sz="1200" u="sng" dirty="0">
                <a:solidFill>
                  <a:prstClr val="black"/>
                </a:solidFill>
                <a:latin typeface="Calibri" pitchFamily="34" charset="0"/>
              </a:rPr>
              <a:t>sans commenter ou juger les idées exprimées</a:t>
            </a:r>
            <a:r>
              <a:rPr lang="fr-CA" sz="1200" dirty="0">
                <a:solidFill>
                  <a:prstClr val="black"/>
                </a:solidFill>
                <a:latin typeface="Calibri" pitchFamily="34" charset="0"/>
              </a:rPr>
              <a:t>.</a:t>
            </a:r>
          </a:p>
          <a:p>
            <a:pPr marL="0" indent="0" algn="just">
              <a:spcBef>
                <a:spcPts val="600"/>
              </a:spcBef>
              <a:buNone/>
            </a:pPr>
            <a:endParaRPr lang="fr-CA" sz="1200" dirty="0">
              <a:solidFill>
                <a:prstClr val="black"/>
              </a:solidFill>
              <a:latin typeface="Calibri" pitchFamily="34" charset="0"/>
            </a:endParaRPr>
          </a:p>
          <a:p>
            <a:pPr marL="0" lvl="0" indent="0" algn="just" defTabSz="457200">
              <a:spcBef>
                <a:spcPts val="600"/>
              </a:spcBef>
              <a:buSzTx/>
              <a:buNone/>
            </a:pPr>
            <a:r>
              <a:rPr lang="fr-CA" i="1" dirty="0">
                <a:solidFill>
                  <a:srgbClr val="000000"/>
                </a:solidFill>
                <a:latin typeface="Calibri" pitchFamily="34" charset="0"/>
              </a:rPr>
              <a:t>Hypothèse et protocole</a:t>
            </a:r>
            <a:endParaRPr lang="fr-CA" sz="1800" i="1" dirty="0">
              <a:solidFill>
                <a:srgbClr val="000000"/>
              </a:solidFill>
              <a:latin typeface="Calibri" pitchFamily="34" charset="0"/>
            </a:endParaRPr>
          </a:p>
          <a:p>
            <a:pPr marL="0" lvl="0" indent="0" algn="ctr" defTabSz="457200">
              <a:spcBef>
                <a:spcPts val="600"/>
              </a:spcBef>
              <a:buSzTx/>
              <a:buNone/>
            </a:pPr>
            <a:r>
              <a:rPr lang="fr-CA" sz="1200" b="1" i="1" dirty="0">
                <a:solidFill>
                  <a:srgbClr val="000000"/>
                </a:solidFill>
                <a:latin typeface="Calibri" pitchFamily="34" charset="0"/>
              </a:rPr>
              <a:t>« Nous allons reprendre l’expérience des billes, mais avec un protocole bien précis. »</a:t>
            </a:r>
          </a:p>
          <a:p>
            <a:pPr marL="228600" lvl="0" indent="-228600" algn="just" defTabSz="457200">
              <a:spcBef>
                <a:spcPts val="600"/>
              </a:spcBef>
              <a:buSzTx/>
              <a:buFont typeface="+mj-lt"/>
              <a:buAutoNum type="arabicPeriod"/>
            </a:pPr>
            <a:r>
              <a:rPr lang="fr-CA" sz="1200" dirty="0">
                <a:solidFill>
                  <a:prstClr val="black"/>
                </a:solidFill>
                <a:latin typeface="Calibri" pitchFamily="34" charset="0"/>
              </a:rPr>
              <a:t>Demander aux élèves d’essayer de deviner à quoi va ressembler le protocole, à la lumière de leur expérience passée et des problèmes qu’ils avaient rencontrés.</a:t>
            </a:r>
          </a:p>
          <a:p>
            <a:pPr marL="228600" lvl="0" indent="-228600" algn="just" defTabSz="457200">
              <a:spcBef>
                <a:spcPts val="600"/>
              </a:spcBef>
              <a:buSzTx/>
              <a:buFont typeface="+mj-lt"/>
              <a:buAutoNum type="arabicPeriod"/>
            </a:pPr>
            <a:r>
              <a:rPr lang="fr-CA" sz="1200" dirty="0">
                <a:solidFill>
                  <a:prstClr val="black"/>
                </a:solidFill>
                <a:latin typeface="Calibri" pitchFamily="34" charset="0"/>
              </a:rPr>
              <a:t>Distribuer la </a:t>
            </a:r>
            <a:r>
              <a:rPr lang="fr-CA" sz="1200" dirty="0">
                <a:solidFill>
                  <a:prstClr val="black"/>
                </a:solidFill>
                <a:latin typeface="Calibri" pitchFamily="34" charset="0"/>
                <a:hlinkClick r:id="rId10" action="ppaction://hlinksldjump"/>
              </a:rPr>
              <a:t>Fiche d’activité C</a:t>
            </a:r>
            <a:r>
              <a:rPr lang="fr-CA" sz="1200" dirty="0">
                <a:solidFill>
                  <a:prstClr val="black"/>
                </a:solidFill>
                <a:latin typeface="Calibri" pitchFamily="34" charset="0"/>
              </a:rPr>
              <a:t>.</a:t>
            </a:r>
          </a:p>
          <a:p>
            <a:pPr marL="228600" indent="-228600" algn="just" defTabSz="457200">
              <a:spcBef>
                <a:spcPts val="600"/>
              </a:spcBef>
              <a:buSzTx/>
              <a:buFont typeface="+mj-lt"/>
              <a:buAutoNum type="arabicPeriod"/>
            </a:pPr>
            <a:r>
              <a:rPr lang="fr-CA" sz="1200" dirty="0">
                <a:solidFill>
                  <a:prstClr val="black"/>
                </a:solidFill>
                <a:latin typeface="Calibri" pitchFamily="34" charset="0"/>
              </a:rPr>
              <a:t>Faire lire la </a:t>
            </a:r>
            <a:r>
              <a:rPr lang="fr-CA" sz="1200" b="1" dirty="0">
                <a:solidFill>
                  <a:prstClr val="black"/>
                </a:solidFill>
                <a:latin typeface="Calibri" pitchFamily="34" charset="0"/>
              </a:rPr>
              <a:t>question de découverte </a:t>
            </a:r>
            <a:r>
              <a:rPr lang="fr-CA" sz="1200" dirty="0">
                <a:solidFill>
                  <a:prstClr val="black"/>
                </a:solidFill>
                <a:latin typeface="Calibri" pitchFamily="34" charset="0"/>
              </a:rPr>
              <a:t>et demander aux élèves d’écrire leur </a:t>
            </a:r>
            <a:r>
              <a:rPr lang="fr-CA" sz="1200" b="1" dirty="0">
                <a:solidFill>
                  <a:prstClr val="black"/>
                </a:solidFill>
                <a:latin typeface="Calibri" pitchFamily="34" charset="0"/>
              </a:rPr>
              <a:t>hypothèse</a:t>
            </a:r>
            <a:r>
              <a:rPr lang="fr-CA" sz="1200" dirty="0">
                <a:solidFill>
                  <a:prstClr val="black"/>
                </a:solidFill>
                <a:latin typeface="Calibri" pitchFamily="34" charset="0"/>
              </a:rPr>
              <a:t>, et si possible de la justifier.</a:t>
            </a:r>
          </a:p>
          <a:p>
            <a:pPr marL="228600" lvl="0" indent="-228600" algn="just" defTabSz="457200">
              <a:spcBef>
                <a:spcPts val="600"/>
              </a:spcBef>
              <a:buSzTx/>
              <a:buFont typeface="+mj-lt"/>
              <a:buAutoNum type="arabicPeriod"/>
            </a:pPr>
            <a:r>
              <a:rPr lang="fr-CA" sz="1200" dirty="0">
                <a:solidFill>
                  <a:prstClr val="black"/>
                </a:solidFill>
                <a:latin typeface="Calibri" pitchFamily="34" charset="0"/>
              </a:rPr>
              <a:t>Lire ensemble le </a:t>
            </a:r>
            <a:r>
              <a:rPr lang="fr-CA" sz="1200" b="1" dirty="0">
                <a:solidFill>
                  <a:prstClr val="black"/>
                </a:solidFill>
                <a:latin typeface="Calibri" pitchFamily="34" charset="0"/>
              </a:rPr>
              <a:t>protocole</a:t>
            </a:r>
            <a:r>
              <a:rPr lang="fr-CA" sz="1200" dirty="0">
                <a:solidFill>
                  <a:prstClr val="black"/>
                </a:solidFill>
                <a:latin typeface="Calibri" pitchFamily="34" charset="0"/>
              </a:rPr>
              <a:t>, en s’appuyant sur </a:t>
            </a:r>
            <a:r>
              <a:rPr lang="fr-CA" sz="1200" b="1" dirty="0">
                <a:solidFill>
                  <a:prstClr val="black"/>
                </a:solidFill>
                <a:latin typeface="Calibri" pitchFamily="34" charset="0"/>
              </a:rPr>
              <a:t>l’illustration</a:t>
            </a:r>
            <a:r>
              <a:rPr lang="fr-CA" sz="1200" dirty="0">
                <a:solidFill>
                  <a:prstClr val="black"/>
                </a:solidFill>
                <a:latin typeface="Calibri" pitchFamily="34" charset="0"/>
              </a:rPr>
              <a:t> apparaissant à la page suivante pour bien comprendre toutes les subtilités (afficher au TBI).</a:t>
            </a:r>
          </a:p>
          <a:p>
            <a:pPr marL="228600" lvl="0" indent="-228600" algn="just" defTabSz="457200">
              <a:spcBef>
                <a:spcPts val="600"/>
              </a:spcBef>
              <a:buSzTx/>
              <a:buFont typeface="+mj-lt"/>
              <a:buAutoNum type="arabicPeriod"/>
            </a:pPr>
            <a:r>
              <a:rPr lang="fr-CA" sz="1200" dirty="0">
                <a:solidFill>
                  <a:prstClr val="black"/>
                </a:solidFill>
                <a:latin typeface="Calibri" pitchFamily="34" charset="0"/>
              </a:rPr>
              <a:t>Insister sur le fait qu’un essai peut être repris seulement si le membre 2 juge que les billes ne sont pas parties en même temps. Si l’observateur (membre 3) n’arrive pas à se décider, le résultat est « </a:t>
            </a:r>
            <a:r>
              <a:rPr lang="fr-CA" sz="1200" b="1" dirty="0">
                <a:solidFill>
                  <a:prstClr val="black"/>
                </a:solidFill>
                <a:latin typeface="Calibri" pitchFamily="34" charset="0"/>
              </a:rPr>
              <a:t>=</a:t>
            </a:r>
            <a:r>
              <a:rPr lang="fr-CA" sz="1200" dirty="0">
                <a:solidFill>
                  <a:prstClr val="black"/>
                </a:solidFill>
                <a:latin typeface="Calibri" pitchFamily="34" charset="0"/>
              </a:rPr>
              <a:t> ».</a:t>
            </a:r>
          </a:p>
          <a:p>
            <a:pPr marL="0" lvl="0" indent="0" algn="ctr" defTabSz="457200">
              <a:spcBef>
                <a:spcPts val="600"/>
              </a:spcBef>
              <a:buSzTx/>
              <a:buNone/>
            </a:pPr>
            <a:r>
              <a:rPr lang="fr-CA" sz="1200" dirty="0">
                <a:solidFill>
                  <a:srgbClr val="000000"/>
                </a:solidFill>
                <a:latin typeface="Calibri" pitchFamily="34" charset="0"/>
              </a:rPr>
              <a:t>.</a:t>
            </a:r>
          </a:p>
        </p:txBody>
      </p:sp>
      <p:sp>
        <p:nvSpPr>
          <p:cNvPr id="12" name="Title 3"/>
          <p:cNvSpPr txBox="1">
            <a:spLocks/>
          </p:cNvSpPr>
          <p:nvPr>
            <p:custDataLst>
              <p:tags r:id="rId3"/>
            </p:custDataLst>
          </p:nvPr>
        </p:nvSpPr>
        <p:spPr>
          <a:xfrm>
            <a:off x="-5923" y="17192"/>
            <a:ext cx="513566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3. La chute des billes II </a:t>
            </a:r>
            <a:r>
              <a:rPr lang="fr-CA" sz="1800" dirty="0">
                <a:latin typeface="Calibri" pitchFamily="34" charset="0"/>
                <a:cs typeface="Calibri" pitchFamily="34" charset="0"/>
              </a:rPr>
              <a:t>(suite)</a:t>
            </a:r>
          </a:p>
        </p:txBody>
      </p:sp>
      <p:sp>
        <p:nvSpPr>
          <p:cNvPr id="11" name="Rectangle 10"/>
          <p:cNvSpPr/>
          <p:nvPr>
            <p:custDataLst>
              <p:tags r:id="rId4"/>
            </p:custDataLst>
          </p:nvPr>
        </p:nvSpPr>
        <p:spPr>
          <a:xfrm>
            <a:off x="46620" y="1258870"/>
            <a:ext cx="1670400" cy="5309146"/>
          </a:xfrm>
          <a:prstGeom prst="rect">
            <a:avLst/>
          </a:prstGeom>
          <a:solidFill>
            <a:schemeClr val="accent2">
              <a:lumMod val="10000"/>
              <a:lumOff val="90000"/>
            </a:schemeClr>
          </a:solidFill>
          <a:ln>
            <a:solidFill>
              <a:schemeClr val="accent1"/>
            </a:solidFill>
          </a:ln>
        </p:spPr>
        <p:txBody>
          <a:bodyPr wrap="square">
            <a:spAutoFit/>
          </a:bodyPr>
          <a:lstStyle/>
          <a:p>
            <a:pPr algn="ctr">
              <a:spcBef>
                <a:spcPts val="600"/>
              </a:spcBef>
            </a:pPr>
            <a:r>
              <a:rPr lang="fr-CA" sz="1400" b="1" dirty="0">
                <a:solidFill>
                  <a:prstClr val="black"/>
                </a:solidFill>
                <a:latin typeface="Calibri" pitchFamily="34" charset="0"/>
              </a:rPr>
              <a:t>La vidéo</a:t>
            </a:r>
          </a:p>
          <a:p>
            <a:pPr algn="ctr">
              <a:spcBef>
                <a:spcPts val="600"/>
              </a:spcBef>
              <a:spcAft>
                <a:spcPts val="600"/>
              </a:spcAft>
            </a:pPr>
            <a:r>
              <a:rPr lang="fr-CA" sz="1200" dirty="0">
                <a:latin typeface="Calibri" pitchFamily="34" charset="0"/>
                <a:cs typeface="Calibri" pitchFamily="34" charset="0"/>
                <a:hlinkClick r:id="rId11"/>
              </a:rPr>
              <a:t>https://www.youtube.com/watch?v=E43-CfukEgs</a:t>
            </a:r>
            <a:endParaRPr lang="fr-CA" sz="1200" dirty="0">
              <a:solidFill>
                <a:srgbClr val="00B050"/>
              </a:solidFill>
              <a:latin typeface="Calibri" pitchFamily="34" charset="0"/>
              <a:cs typeface="Calibri" pitchFamily="34" charset="0"/>
            </a:endParaRPr>
          </a:p>
          <a:p>
            <a:pPr>
              <a:spcBef>
                <a:spcPts val="600"/>
              </a:spcBef>
            </a:pPr>
            <a:r>
              <a:rPr lang="fr-CA" sz="1200" dirty="0">
                <a:solidFill>
                  <a:prstClr val="black"/>
                </a:solidFill>
                <a:latin typeface="Calibri" pitchFamily="34" charset="0"/>
              </a:rPr>
              <a:t>Cette vidéo a été enregistrée dans des installations de la NASA, servant à tester des équipements dans des conditions de vide d’air.</a:t>
            </a:r>
          </a:p>
          <a:p>
            <a:pPr>
              <a:spcBef>
                <a:spcPts val="600"/>
              </a:spcBef>
            </a:pPr>
            <a:r>
              <a:rPr lang="fr-CA" sz="1200" dirty="0">
                <a:solidFill>
                  <a:prstClr val="black"/>
                </a:solidFill>
                <a:latin typeface="Calibri" pitchFamily="34" charset="0"/>
              </a:rPr>
              <a:t>Quand la porte est fermée, de puissantes pompes retirent l’air de la chambre. Cela crée une pression énorme sur la chambre, alors que l’atmosphère extérieure « cherche » à entrer.</a:t>
            </a:r>
          </a:p>
          <a:p>
            <a:pPr>
              <a:spcBef>
                <a:spcPts val="600"/>
              </a:spcBef>
            </a:pPr>
            <a:r>
              <a:rPr lang="fr-CA" sz="1200" dirty="0">
                <a:solidFill>
                  <a:prstClr val="black"/>
                </a:solidFill>
                <a:latin typeface="Calibri" pitchFamily="34" charset="0"/>
              </a:rPr>
              <a:t>C’est pour résister à cette pression que la chambre a une forme ronde et que ses murs sont très épais et résistants.</a:t>
            </a:r>
            <a:endParaRPr lang="fr-FR" sz="1200" dirty="0">
              <a:latin typeface="Calibri" pitchFamily="34" charset="0"/>
            </a:endParaRPr>
          </a:p>
        </p:txBody>
      </p:sp>
      <p:pic>
        <p:nvPicPr>
          <p:cNvPr id="7" name="Image 6">
            <a:extLst>
              <a:ext uri="{FF2B5EF4-FFF2-40B4-BE49-F238E27FC236}">
                <a16:creationId xmlns:a16="http://schemas.microsoft.com/office/drawing/2014/main" xmlns="" id="{F1F5598F-391D-18F8-CAA4-7003BDA41023}"/>
              </a:ext>
            </a:extLst>
          </p:cNvPr>
          <p:cNvPicPr>
            <a:picLocks noChangeAspect="1"/>
          </p:cNvPicPr>
          <p:nvPr>
            <p:custDataLst>
              <p:tags r:id="rId5"/>
            </p:custDataLst>
          </p:nvPr>
        </p:nvPicPr>
        <p:blipFill>
          <a:blip r:embed="rId12"/>
          <a:stretch>
            <a:fillRect/>
          </a:stretch>
        </p:blipFill>
        <p:spPr>
          <a:xfrm>
            <a:off x="4238454" y="-490404"/>
            <a:ext cx="2548349" cy="2548349"/>
          </a:xfrm>
          <a:prstGeom prst="rect">
            <a:avLst/>
          </a:prstGeom>
        </p:spPr>
      </p:pic>
    </p:spTree>
    <p:extLst>
      <p:ext uri="{BB962C8B-B14F-4D97-AF65-F5344CB8AC3E}">
        <p14:creationId xmlns:p14="http://schemas.microsoft.com/office/powerpoint/2010/main" xmlns="" val="3297195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custDataLst>
              <p:tags r:id="rId1"/>
            </p:custDataLst>
          </p:nvPr>
        </p:nvSpPr>
        <p:spPr>
          <a:xfrm>
            <a:off x="97345" y="1260001"/>
            <a:ext cx="6663311" cy="7022940"/>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anchor="t">
            <a:normAutofit/>
          </a:bodyPr>
          <a:lstStyle>
            <a:lvl1pPr marL="463550" indent="-463550" algn="l" defTabSz="914400" rtl="0" eaLnBrk="1" latinLnBrk="0" hangingPunct="1">
              <a:spcBef>
                <a:spcPts val="2000"/>
              </a:spcBef>
              <a:buSzPct val="90000"/>
              <a:buFontTx/>
              <a:buBlip>
                <a:blip r:embed="rId10"/>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11"/>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2"/>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2"/>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2"/>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10"/>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12"/>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10"/>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11"/>
              </a:buBlip>
              <a:defRPr lang="en-US" sz="1800" kern="1200" dirty="0">
                <a:solidFill>
                  <a:schemeClr val="dk1"/>
                </a:solidFill>
                <a:latin typeface="+mn-lt"/>
                <a:ea typeface="+mn-ea"/>
                <a:cs typeface="+mn-cs"/>
              </a:defRPr>
            </a:lvl9pPr>
          </a:lstStyle>
          <a:p>
            <a:pPr marL="0" indent="0" algn="just">
              <a:spcBef>
                <a:spcPts val="0"/>
              </a:spcBef>
              <a:buNone/>
            </a:pPr>
            <a:r>
              <a:rPr lang="fr-CA" i="1" dirty="0">
                <a:latin typeface="Calibri" pitchFamily="34" charset="0"/>
              </a:rPr>
              <a:t>Positions et responsabilités </a:t>
            </a:r>
          </a:p>
          <a:p>
            <a:pPr marL="0" indent="0" algn="just">
              <a:spcBef>
                <a:spcPts val="0"/>
              </a:spcBef>
              <a:buNone/>
            </a:pPr>
            <a:r>
              <a:rPr lang="fr-CA" i="1" dirty="0">
                <a:latin typeface="Calibri" pitchFamily="34" charset="0"/>
              </a:rPr>
              <a:t>des membres de l’équipe</a:t>
            </a:r>
          </a:p>
          <a:p>
            <a:pPr marL="0" indent="0" algn="just">
              <a:lnSpc>
                <a:spcPct val="110000"/>
              </a:lnSpc>
              <a:spcBef>
                <a:spcPts val="0"/>
              </a:spcBef>
              <a:spcAft>
                <a:spcPts val="600"/>
              </a:spcAft>
              <a:buNone/>
            </a:pPr>
            <a:endParaRPr lang="fr-CA" i="1" dirty="0">
              <a:solidFill>
                <a:srgbClr val="000000"/>
              </a:solidFill>
              <a:latin typeface="Calibri" pitchFamily="34" charset="0"/>
            </a:endParaRPr>
          </a:p>
          <a:p>
            <a:pPr marL="0" indent="0" algn="just">
              <a:lnSpc>
                <a:spcPct val="110000"/>
              </a:lnSpc>
              <a:spcBef>
                <a:spcPts val="0"/>
              </a:spcBef>
              <a:spcAft>
                <a:spcPts val="600"/>
              </a:spcAft>
              <a:buNone/>
            </a:pPr>
            <a:endParaRPr lang="fr-CA" i="1" dirty="0">
              <a:solidFill>
                <a:srgbClr val="000000"/>
              </a:solidFill>
              <a:latin typeface="Calibri" pitchFamily="34" charset="0"/>
            </a:endParaRPr>
          </a:p>
          <a:p>
            <a:pPr marL="0" indent="0" algn="just">
              <a:lnSpc>
                <a:spcPct val="110000"/>
              </a:lnSpc>
              <a:spcBef>
                <a:spcPts val="0"/>
              </a:spcBef>
              <a:spcAft>
                <a:spcPts val="600"/>
              </a:spcAft>
              <a:buNone/>
            </a:pPr>
            <a:endParaRPr lang="fr-CA" i="1" dirty="0">
              <a:solidFill>
                <a:srgbClr val="000000"/>
              </a:solidFill>
              <a:latin typeface="Calibri" pitchFamily="34" charset="0"/>
            </a:endParaRPr>
          </a:p>
          <a:p>
            <a:pPr marL="0" indent="0" algn="just">
              <a:lnSpc>
                <a:spcPct val="110000"/>
              </a:lnSpc>
              <a:spcBef>
                <a:spcPts val="0"/>
              </a:spcBef>
              <a:spcAft>
                <a:spcPts val="600"/>
              </a:spcAft>
              <a:buNone/>
            </a:pPr>
            <a:endParaRPr lang="fr-CA" sz="1200" dirty="0">
              <a:latin typeface="Calibri" pitchFamily="34" charset="0"/>
            </a:endParaRPr>
          </a:p>
          <a:p>
            <a:pPr marL="0" indent="0" algn="just">
              <a:lnSpc>
                <a:spcPct val="110000"/>
              </a:lnSpc>
              <a:spcBef>
                <a:spcPts val="0"/>
              </a:spcBef>
              <a:spcAft>
                <a:spcPts val="600"/>
              </a:spcAft>
              <a:buNone/>
            </a:pPr>
            <a:endParaRPr lang="fr-CA" sz="1200" dirty="0">
              <a:latin typeface="Calibri" pitchFamily="34" charset="0"/>
            </a:endParaRPr>
          </a:p>
          <a:p>
            <a:pPr marL="0" indent="0" algn="just">
              <a:lnSpc>
                <a:spcPct val="110000"/>
              </a:lnSpc>
              <a:spcBef>
                <a:spcPts val="0"/>
              </a:spcBef>
              <a:spcAft>
                <a:spcPts val="600"/>
              </a:spcAft>
              <a:buNone/>
            </a:pPr>
            <a:endParaRPr lang="fr-CA" sz="1200" dirty="0">
              <a:latin typeface="Calibri" pitchFamily="34" charset="0"/>
            </a:endParaRPr>
          </a:p>
          <a:p>
            <a:pPr marL="0" indent="0" algn="just">
              <a:lnSpc>
                <a:spcPct val="110000"/>
              </a:lnSpc>
              <a:spcBef>
                <a:spcPts val="0"/>
              </a:spcBef>
              <a:spcAft>
                <a:spcPts val="600"/>
              </a:spcAft>
              <a:buNone/>
            </a:pPr>
            <a:endParaRPr lang="fr-CA" sz="1200" dirty="0">
              <a:latin typeface="Calibri" pitchFamily="34" charset="0"/>
            </a:endParaRPr>
          </a:p>
          <a:p>
            <a:pPr marL="0" indent="0" algn="just">
              <a:lnSpc>
                <a:spcPct val="110000"/>
              </a:lnSpc>
              <a:spcBef>
                <a:spcPts val="0"/>
              </a:spcBef>
              <a:spcAft>
                <a:spcPts val="600"/>
              </a:spcAft>
              <a:buNone/>
            </a:pPr>
            <a:r>
              <a:rPr lang="fr-CA" sz="1200" dirty="0">
                <a:solidFill>
                  <a:schemeClr val="tx1"/>
                </a:solidFill>
                <a:latin typeface="Calibri" pitchFamily="34" charset="0"/>
              </a:rPr>
              <a:t>M</a:t>
            </a:r>
          </a:p>
        </p:txBody>
      </p:sp>
      <p:sp>
        <p:nvSpPr>
          <p:cNvPr id="5" name="Slide Number Placeholder 4"/>
          <p:cNvSpPr>
            <a:spLocks noGrp="1"/>
          </p:cNvSpPr>
          <p:nvPr>
            <p:ph type="sldNum" sz="quarter" idx="12"/>
            <p:custDataLst>
              <p:tags r:id="rId2"/>
            </p:custDataLst>
          </p:nvPr>
        </p:nvSpPr>
        <p:spPr>
          <a:xfrm>
            <a:off x="5595940" y="8008203"/>
            <a:ext cx="1262060" cy="1135797"/>
          </a:xfrm>
        </p:spPr>
        <p:txBody>
          <a:bodyPr/>
          <a:lstStyle/>
          <a:p>
            <a:fld id="{027FB875-5C85-AB42-9DC5-178568A424B8}" type="slidenum">
              <a:rPr lang="en-US" smtClean="0"/>
              <a:pPr/>
              <a:t>14</a:t>
            </a:fld>
            <a:endParaRPr lang="en-US" dirty="0"/>
          </a:p>
        </p:txBody>
      </p:sp>
      <p:sp>
        <p:nvSpPr>
          <p:cNvPr id="7" name="Title 3"/>
          <p:cNvSpPr txBox="1">
            <a:spLocks/>
          </p:cNvSpPr>
          <p:nvPr>
            <p:custDataLst>
              <p:tags r:id="rId3"/>
            </p:custDataLst>
          </p:nvPr>
        </p:nvSpPr>
        <p:spPr>
          <a:xfrm>
            <a:off x="-5923" y="17192"/>
            <a:ext cx="513566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3. La chute des billes II </a:t>
            </a:r>
            <a:r>
              <a:rPr lang="fr-CA" sz="1800" dirty="0">
                <a:latin typeface="Calibri" pitchFamily="34" charset="0"/>
                <a:cs typeface="Calibri" pitchFamily="34" charset="0"/>
              </a:rPr>
              <a:t>(suite)</a:t>
            </a:r>
          </a:p>
        </p:txBody>
      </p:sp>
      <p:pic>
        <p:nvPicPr>
          <p:cNvPr id="10" name="Image 9" descr="gravite2.jpg"/>
          <p:cNvPicPr>
            <a:picLocks noChangeAspect="1"/>
          </p:cNvPicPr>
          <p:nvPr>
            <p:custDataLst>
              <p:tags r:id="rId4"/>
            </p:custDataLst>
          </p:nvPr>
        </p:nvPicPr>
        <p:blipFill>
          <a:blip r:embed="rId13"/>
          <a:stretch>
            <a:fillRect/>
          </a:stretch>
        </p:blipFill>
        <p:spPr>
          <a:xfrm>
            <a:off x="152401" y="3589484"/>
            <a:ext cx="6507480" cy="4322980"/>
          </a:xfrm>
          <a:prstGeom prst="rect">
            <a:avLst/>
          </a:prstGeom>
        </p:spPr>
      </p:pic>
      <p:sp>
        <p:nvSpPr>
          <p:cNvPr id="11" name="Rectangle avec flèche vers le bas 10"/>
          <p:cNvSpPr/>
          <p:nvPr>
            <p:custDataLst>
              <p:tags r:id="rId5"/>
            </p:custDataLst>
          </p:nvPr>
        </p:nvSpPr>
        <p:spPr>
          <a:xfrm>
            <a:off x="4373880" y="1440180"/>
            <a:ext cx="2286001" cy="2301240"/>
          </a:xfrm>
          <a:prstGeom prst="downArrowCallou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fr-CA" dirty="0">
                <a:solidFill>
                  <a:schemeClr val="tx1"/>
                </a:solidFill>
                <a:latin typeface="Calibri" pitchFamily="34" charset="0"/>
                <a:cs typeface="Calibri" pitchFamily="34" charset="0"/>
              </a:rPr>
              <a:t>Membre 1</a:t>
            </a:r>
            <a:endParaRPr lang="fr-CA" sz="1200" dirty="0">
              <a:solidFill>
                <a:schemeClr val="tx1"/>
              </a:solidFill>
              <a:latin typeface="Calibri" pitchFamily="34" charset="0"/>
              <a:cs typeface="Calibri" pitchFamily="34" charset="0"/>
            </a:endParaRPr>
          </a:p>
          <a:p>
            <a:pPr>
              <a:spcBef>
                <a:spcPts val="600"/>
              </a:spcBef>
            </a:pPr>
            <a:r>
              <a:rPr lang="fr-CA" sz="1200" dirty="0">
                <a:solidFill>
                  <a:schemeClr val="tx1"/>
                </a:solidFill>
                <a:latin typeface="Calibri" pitchFamily="34" charset="0"/>
                <a:cs typeface="Calibri" pitchFamily="34" charset="0"/>
              </a:rPr>
              <a:t>Tiens deux billes à la hauteur de ses yeux, pour s’assurer qu’elles sont à la même hauteur.</a:t>
            </a:r>
          </a:p>
          <a:p>
            <a:pPr>
              <a:spcBef>
                <a:spcPts val="600"/>
              </a:spcBef>
            </a:pPr>
            <a:r>
              <a:rPr lang="fr-CA" sz="1200" dirty="0">
                <a:solidFill>
                  <a:schemeClr val="tx1"/>
                </a:solidFill>
                <a:latin typeface="Calibri" pitchFamily="34" charset="0"/>
                <a:cs typeface="Calibri" pitchFamily="34" charset="0"/>
              </a:rPr>
              <a:t>Les billes sont tenues entre les pouces et les index.</a:t>
            </a:r>
            <a:endParaRPr lang="fr-FR" sz="1200" dirty="0">
              <a:solidFill>
                <a:schemeClr val="tx1"/>
              </a:solidFill>
              <a:latin typeface="Calibri" pitchFamily="34" charset="0"/>
              <a:cs typeface="Calibri" pitchFamily="34" charset="0"/>
            </a:endParaRPr>
          </a:p>
        </p:txBody>
      </p:sp>
      <p:sp>
        <p:nvSpPr>
          <p:cNvPr id="13" name="Rectangle avec flèche vers la droite 12"/>
          <p:cNvSpPr/>
          <p:nvPr>
            <p:custDataLst>
              <p:tags r:id="rId6"/>
            </p:custDataLst>
          </p:nvPr>
        </p:nvSpPr>
        <p:spPr>
          <a:xfrm>
            <a:off x="152401" y="2430780"/>
            <a:ext cx="1798319" cy="3276600"/>
          </a:xfrm>
          <a:prstGeom prst="rightArrowCallou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fr-CA" dirty="0">
                <a:solidFill>
                  <a:schemeClr val="tx1"/>
                </a:solidFill>
                <a:latin typeface="Calibri" pitchFamily="34" charset="0"/>
                <a:cs typeface="Calibri" pitchFamily="34" charset="0"/>
              </a:rPr>
              <a:t>Membre 2</a:t>
            </a:r>
          </a:p>
          <a:p>
            <a:pPr>
              <a:spcBef>
                <a:spcPts val="600"/>
              </a:spcBef>
            </a:pPr>
            <a:r>
              <a:rPr lang="fr-CA" sz="1200" dirty="0">
                <a:solidFill>
                  <a:schemeClr val="tx1"/>
                </a:solidFill>
                <a:latin typeface="Calibri" pitchFamily="34" charset="0"/>
                <a:cs typeface="Calibri" pitchFamily="34" charset="0"/>
              </a:rPr>
              <a:t>Donne le signal quand tout le monde est prêt. </a:t>
            </a:r>
          </a:p>
          <a:p>
            <a:pPr>
              <a:spcBef>
                <a:spcPts val="600"/>
              </a:spcBef>
            </a:pPr>
            <a:r>
              <a:rPr lang="fr-CA" sz="1200" dirty="0">
                <a:solidFill>
                  <a:schemeClr val="tx1"/>
                </a:solidFill>
                <a:latin typeface="Calibri" pitchFamily="34" charset="0"/>
                <a:cs typeface="Calibri" pitchFamily="34" charset="0"/>
              </a:rPr>
              <a:t>S’assure que les deux billes ont été lâchées en même temps. </a:t>
            </a:r>
          </a:p>
          <a:p>
            <a:pPr>
              <a:spcBef>
                <a:spcPts val="600"/>
              </a:spcBef>
            </a:pPr>
            <a:r>
              <a:rPr lang="fr-CA" sz="1200" dirty="0">
                <a:solidFill>
                  <a:schemeClr val="tx1"/>
                </a:solidFill>
                <a:latin typeface="Calibri" pitchFamily="34" charset="0"/>
                <a:cs typeface="Calibri" pitchFamily="34" charset="0"/>
              </a:rPr>
              <a:t>Si les billes n’ont pas été lâchées en même temps, l’essai est annulé.</a:t>
            </a:r>
            <a:endParaRPr lang="fr-FR" sz="1200" dirty="0">
              <a:solidFill>
                <a:schemeClr val="tx1"/>
              </a:solidFill>
              <a:latin typeface="Calibri" pitchFamily="34" charset="0"/>
              <a:cs typeface="Calibri" pitchFamily="34" charset="0"/>
            </a:endParaRPr>
          </a:p>
        </p:txBody>
      </p:sp>
      <p:sp>
        <p:nvSpPr>
          <p:cNvPr id="15" name="Rectangle avec flèche vers le haut 14"/>
          <p:cNvSpPr/>
          <p:nvPr>
            <p:custDataLst>
              <p:tags r:id="rId7"/>
            </p:custDataLst>
          </p:nvPr>
        </p:nvSpPr>
        <p:spPr>
          <a:xfrm>
            <a:off x="243841" y="7414260"/>
            <a:ext cx="4587239" cy="1531621"/>
          </a:xfrm>
          <a:prstGeom prst="upArrowCallou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fr-CA" dirty="0">
                <a:solidFill>
                  <a:schemeClr val="tx1"/>
                </a:solidFill>
                <a:latin typeface="Calibri" pitchFamily="34" charset="0"/>
                <a:cs typeface="Calibri" pitchFamily="34" charset="0"/>
              </a:rPr>
              <a:t>Membre 3</a:t>
            </a:r>
          </a:p>
          <a:p>
            <a:pPr>
              <a:spcBef>
                <a:spcPts val="600"/>
              </a:spcBef>
            </a:pPr>
            <a:r>
              <a:rPr lang="fr-CA" sz="1200" dirty="0">
                <a:solidFill>
                  <a:schemeClr val="tx1"/>
                </a:solidFill>
                <a:latin typeface="Calibri" pitchFamily="34" charset="0"/>
                <a:cs typeface="Calibri" pitchFamily="34" charset="0"/>
              </a:rPr>
              <a:t>Est en position pour bien voir si une bille arrive avant l’autre.</a:t>
            </a:r>
          </a:p>
          <a:p>
            <a:pPr>
              <a:spcBef>
                <a:spcPts val="600"/>
              </a:spcBef>
            </a:pPr>
            <a:r>
              <a:rPr lang="fr-CA" sz="1200" dirty="0">
                <a:solidFill>
                  <a:schemeClr val="tx1"/>
                </a:solidFill>
                <a:latin typeface="Calibri" pitchFamily="34" charset="0"/>
                <a:cs typeface="Calibri" pitchFamily="34" charset="0"/>
              </a:rPr>
              <a:t>Si l’observateur n’est pas capable de déterminer si une bille est arrivée avant, considérer que les deux billes sont arrivées en même temps.</a:t>
            </a:r>
            <a:endParaRPr lang="fr-FR" sz="12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xmlns="" val="1527691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1"/>
          <p:cNvSpPr>
            <a:spLocks noGrp="1"/>
          </p:cNvSpPr>
          <p:nvPr>
            <p:ph type="sldNum" sz="quarter" idx="12"/>
            <p:custDataLst>
              <p:tags r:id="rId1"/>
            </p:custDataLst>
          </p:nvPr>
        </p:nvSpPr>
        <p:spPr>
          <a:xfrm>
            <a:off x="5495925" y="8002571"/>
            <a:ext cx="1362075" cy="1135797"/>
          </a:xfrm>
        </p:spPr>
        <p:txBody>
          <a:bodyPr/>
          <a:lstStyle/>
          <a:p>
            <a:fld id="{027FB875-5C85-AB42-9DC5-178568A424B8}" type="slidenum">
              <a:rPr lang="en-US" smtClean="0"/>
              <a:pPr/>
              <a:t>15</a:t>
            </a:fld>
            <a:endParaRPr lang="en-US" dirty="0"/>
          </a:p>
        </p:txBody>
      </p:sp>
      <p:sp>
        <p:nvSpPr>
          <p:cNvPr id="8" name="Content Placeholder 4"/>
          <p:cNvSpPr txBox="1">
            <a:spLocks/>
          </p:cNvSpPr>
          <p:nvPr>
            <p:custDataLst>
              <p:tags r:id="rId2"/>
            </p:custDataLst>
          </p:nvPr>
        </p:nvSpPr>
        <p:spPr>
          <a:xfrm>
            <a:off x="1782802" y="1260000"/>
            <a:ext cx="5004000" cy="7218135"/>
          </a:xfrm>
          <a:prstGeom prst="rect">
            <a:avLst/>
          </a:prstGeom>
          <a:noFill/>
        </p:spPr>
        <p:style>
          <a:lnRef idx="2">
            <a:schemeClr val="accent1"/>
          </a:lnRef>
          <a:fillRef idx="1">
            <a:schemeClr val="lt1"/>
          </a:fillRef>
          <a:effectRef idx="0">
            <a:schemeClr val="accent1"/>
          </a:effectRef>
          <a:fontRef idx="minor">
            <a:schemeClr val="dk1"/>
          </a:fontRef>
        </p:style>
        <p:txBody>
          <a:bodyPr anchor="t">
            <a:noAutofit/>
          </a:bodyPr>
          <a:lstStyle>
            <a:lvl1pPr marL="463550" indent="-463550" algn="l" defTabSz="914400" rtl="0" eaLnBrk="1" latinLnBrk="0" hangingPunct="1">
              <a:spcBef>
                <a:spcPts val="2000"/>
              </a:spcBef>
              <a:buSzPct val="90000"/>
              <a:buFontTx/>
              <a:buBlip>
                <a:blip r:embed="rId8"/>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9"/>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0"/>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0"/>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0"/>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8"/>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10"/>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8"/>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9"/>
              </a:buBlip>
              <a:defRPr lang="en-US" sz="1800" kern="1200" dirty="0">
                <a:solidFill>
                  <a:schemeClr val="dk1"/>
                </a:solidFill>
                <a:latin typeface="+mn-lt"/>
                <a:ea typeface="+mn-ea"/>
                <a:cs typeface="+mn-cs"/>
              </a:defRPr>
            </a:lvl9pPr>
          </a:lstStyle>
          <a:p>
            <a:pPr marL="0" lvl="0" indent="0" algn="just" defTabSz="457200">
              <a:lnSpc>
                <a:spcPct val="110000"/>
              </a:lnSpc>
              <a:spcBef>
                <a:spcPts val="0"/>
              </a:spcBef>
              <a:spcAft>
                <a:spcPts val="600"/>
              </a:spcAft>
              <a:buSzTx/>
              <a:buNone/>
            </a:pPr>
            <a:r>
              <a:rPr lang="fr-CA" i="1" dirty="0">
                <a:solidFill>
                  <a:srgbClr val="000000"/>
                </a:solidFill>
                <a:latin typeface="Calibri" pitchFamily="34" charset="0"/>
              </a:rPr>
              <a:t>Expérimentation</a:t>
            </a:r>
            <a:endParaRPr lang="fr-CA" sz="1400" dirty="0">
              <a:solidFill>
                <a:srgbClr val="000000"/>
              </a:solidFill>
              <a:latin typeface="Calibri" pitchFamily="34" charset="0"/>
            </a:endParaRPr>
          </a:p>
          <a:p>
            <a:pPr lvl="0" algn="just" defTabSz="457200">
              <a:lnSpc>
                <a:spcPct val="110000"/>
              </a:lnSpc>
              <a:spcBef>
                <a:spcPts val="0"/>
              </a:spcBef>
              <a:spcAft>
                <a:spcPts val="600"/>
              </a:spcAft>
              <a:buSzTx/>
              <a:buFont typeface="Arial" pitchFamily="34" charset="0"/>
              <a:buChar char="•"/>
            </a:pPr>
            <a:r>
              <a:rPr lang="fr-CA" sz="1200" dirty="0">
                <a:solidFill>
                  <a:srgbClr val="000000"/>
                </a:solidFill>
                <a:latin typeface="Calibri" pitchFamily="34" charset="0"/>
              </a:rPr>
              <a:t>Il est </a:t>
            </a:r>
            <a:r>
              <a:rPr lang="fr-CA" sz="1200" i="1" dirty="0">
                <a:solidFill>
                  <a:srgbClr val="000000"/>
                </a:solidFill>
                <a:latin typeface="Calibri" pitchFamily="34" charset="0"/>
              </a:rPr>
              <a:t>crucial</a:t>
            </a:r>
            <a:r>
              <a:rPr lang="fr-CA" sz="1200" dirty="0">
                <a:solidFill>
                  <a:srgbClr val="000000"/>
                </a:solidFill>
                <a:latin typeface="Calibri" pitchFamily="34" charset="0"/>
              </a:rPr>
              <a:t> de circuler pour s’assurer que le protocole est </a:t>
            </a:r>
            <a:r>
              <a:rPr lang="fr-CA" sz="1200" u="sng" dirty="0">
                <a:solidFill>
                  <a:srgbClr val="000000"/>
                </a:solidFill>
                <a:latin typeface="Calibri" pitchFamily="34" charset="0"/>
              </a:rPr>
              <a:t>respecté</a:t>
            </a:r>
            <a:r>
              <a:rPr lang="fr-CA" sz="1200" dirty="0">
                <a:solidFill>
                  <a:srgbClr val="000000"/>
                </a:solidFill>
                <a:latin typeface="Calibri" pitchFamily="34" charset="0"/>
              </a:rPr>
              <a:t>.</a:t>
            </a:r>
          </a:p>
          <a:p>
            <a:pPr lvl="0" algn="just" defTabSz="457200">
              <a:lnSpc>
                <a:spcPct val="110000"/>
              </a:lnSpc>
              <a:spcBef>
                <a:spcPts val="0"/>
              </a:spcBef>
              <a:spcAft>
                <a:spcPts val="600"/>
              </a:spcAft>
              <a:buSzTx/>
              <a:buFont typeface="Arial" pitchFamily="34" charset="0"/>
              <a:buChar char="•"/>
            </a:pPr>
            <a:r>
              <a:rPr lang="fr-CA" sz="1200" dirty="0">
                <a:solidFill>
                  <a:srgbClr val="000000"/>
                </a:solidFill>
                <a:latin typeface="Calibri" pitchFamily="34" charset="0"/>
              </a:rPr>
              <a:t>Les équipes gagneront du temps en évitant de changer de paire de billes à chaque essai, ainsi qu’en laissant le coordonnateur noter les résultats.</a:t>
            </a:r>
          </a:p>
          <a:p>
            <a:pPr lvl="0" algn="just" defTabSz="457200">
              <a:lnSpc>
                <a:spcPct val="110000"/>
              </a:lnSpc>
              <a:spcBef>
                <a:spcPts val="0"/>
              </a:spcBef>
              <a:spcAft>
                <a:spcPts val="600"/>
              </a:spcAft>
              <a:buSzTx/>
              <a:buFont typeface="Arial" pitchFamily="34" charset="0"/>
              <a:buChar char="•"/>
            </a:pPr>
            <a:r>
              <a:rPr lang="fr-CA" sz="1200" dirty="0">
                <a:solidFill>
                  <a:srgbClr val="000000"/>
                </a:solidFill>
                <a:latin typeface="Calibri" pitchFamily="34" charset="0"/>
              </a:rPr>
              <a:t>Quand une équipe a terminé son expérimentation, les autres membres de l’équipe peuvent copier le tableau des résultats mais ne </a:t>
            </a:r>
            <a:r>
              <a:rPr lang="fr-CA" sz="1200" u="sng" dirty="0">
                <a:solidFill>
                  <a:srgbClr val="000000"/>
                </a:solidFill>
                <a:latin typeface="Calibri" pitchFamily="34" charset="0"/>
              </a:rPr>
              <a:t>rien écrire à la page suivante </a:t>
            </a:r>
            <a:r>
              <a:rPr lang="fr-CA" sz="1200" dirty="0">
                <a:solidFill>
                  <a:srgbClr val="000000"/>
                </a:solidFill>
                <a:latin typeface="Calibri" pitchFamily="34" charset="0"/>
              </a:rPr>
              <a:t>(étapes 6 et 7).</a:t>
            </a:r>
          </a:p>
          <a:p>
            <a:pPr marL="0" lvl="0" indent="0" algn="just" defTabSz="457200">
              <a:lnSpc>
                <a:spcPct val="110000"/>
              </a:lnSpc>
              <a:spcBef>
                <a:spcPts val="0"/>
              </a:spcBef>
              <a:spcAft>
                <a:spcPts val="600"/>
              </a:spcAft>
              <a:buSzTx/>
              <a:buNone/>
            </a:pPr>
            <a:endParaRPr lang="fr-CA" sz="800" dirty="0">
              <a:solidFill>
                <a:srgbClr val="000000"/>
              </a:solidFill>
              <a:latin typeface="Calibri" pitchFamily="34" charset="0"/>
            </a:endParaRPr>
          </a:p>
          <a:p>
            <a:pPr marL="0" lvl="0" indent="0" algn="just" defTabSz="457200">
              <a:lnSpc>
                <a:spcPct val="110000"/>
              </a:lnSpc>
              <a:spcBef>
                <a:spcPts val="0"/>
              </a:spcBef>
              <a:spcAft>
                <a:spcPts val="600"/>
              </a:spcAft>
              <a:buSzTx/>
              <a:buNone/>
            </a:pPr>
            <a:r>
              <a:rPr lang="fr-CA" i="1" dirty="0">
                <a:solidFill>
                  <a:srgbClr val="000000"/>
                </a:solidFill>
                <a:latin typeface="Calibri" pitchFamily="34" charset="0"/>
              </a:rPr>
              <a:t>Compilation et conclusion</a:t>
            </a:r>
            <a:endParaRPr lang="fr-CA" sz="1400" dirty="0">
              <a:solidFill>
                <a:srgbClr val="000000"/>
              </a:solidFill>
              <a:latin typeface="Calibri" pitchFamily="34" charset="0"/>
            </a:endParaRPr>
          </a:p>
          <a:p>
            <a:pPr marL="0" lvl="0" indent="0" algn="just" defTabSz="457200">
              <a:lnSpc>
                <a:spcPct val="110000"/>
              </a:lnSpc>
              <a:spcBef>
                <a:spcPts val="0"/>
              </a:spcBef>
              <a:spcAft>
                <a:spcPts val="600"/>
              </a:spcAft>
              <a:buSzTx/>
              <a:buNone/>
            </a:pPr>
            <a:r>
              <a:rPr lang="fr-CA" sz="1200" dirty="0">
                <a:solidFill>
                  <a:prstClr val="black"/>
                </a:solidFill>
                <a:latin typeface="Calibri" pitchFamily="34" charset="0"/>
              </a:rPr>
              <a:t>De même que chaque équipe a multiplié les essais, compiler les résultats de </a:t>
            </a:r>
            <a:r>
              <a:rPr lang="fr-CA" sz="1200" i="1" dirty="0">
                <a:solidFill>
                  <a:prstClr val="black"/>
                </a:solidFill>
                <a:latin typeface="Calibri" pitchFamily="34" charset="0"/>
              </a:rPr>
              <a:t>toute la classe </a:t>
            </a:r>
            <a:r>
              <a:rPr lang="fr-CA" sz="1200" dirty="0">
                <a:solidFill>
                  <a:prstClr val="black"/>
                </a:solidFill>
                <a:latin typeface="Calibri" pitchFamily="34" charset="0"/>
              </a:rPr>
              <a:t>donnera une vision encore plus précise. C’est toujours ce que font les scientifiques !</a:t>
            </a:r>
          </a:p>
          <a:p>
            <a:pPr marL="228600" lvl="0" indent="-228600" algn="just" defTabSz="457200">
              <a:lnSpc>
                <a:spcPct val="110000"/>
              </a:lnSpc>
              <a:spcBef>
                <a:spcPts val="0"/>
              </a:spcBef>
              <a:spcAft>
                <a:spcPts val="600"/>
              </a:spcAft>
              <a:buSzTx/>
              <a:buFont typeface="+mj-lt"/>
              <a:buAutoNum type="arabicPeriod"/>
            </a:pPr>
            <a:r>
              <a:rPr lang="fr-CA" sz="1200" b="1" dirty="0">
                <a:solidFill>
                  <a:prstClr val="black"/>
                </a:solidFill>
                <a:latin typeface="Calibri" pitchFamily="34" charset="0"/>
              </a:rPr>
              <a:t>Noter les résultats de chaque équipe</a:t>
            </a:r>
            <a:r>
              <a:rPr lang="fr-CA" sz="1200" dirty="0">
                <a:solidFill>
                  <a:prstClr val="black"/>
                </a:solidFill>
                <a:latin typeface="Calibri" pitchFamily="34" charset="0"/>
              </a:rPr>
              <a:t>. Afficher au TBI la </a:t>
            </a:r>
            <a:r>
              <a:rPr lang="fr-CA" sz="1200" dirty="0">
                <a:solidFill>
                  <a:prstClr val="black"/>
                </a:solidFill>
                <a:latin typeface="Calibri" pitchFamily="34" charset="0"/>
                <a:hlinkClick r:id="rId11" action="ppaction://hlinksldjump"/>
              </a:rPr>
              <a:t>page 04 </a:t>
            </a:r>
            <a:r>
              <a:rPr lang="fr-CA" sz="1200" dirty="0">
                <a:solidFill>
                  <a:prstClr val="black"/>
                </a:solidFill>
                <a:latin typeface="Calibri" pitchFamily="34" charset="0"/>
              </a:rPr>
              <a:t>de la fiche d’activité. En même temps que les élèves, noter les résultats de chaque équipe (voir exemple </a:t>
            </a:r>
            <a:r>
              <a:rPr lang="fr-CA" sz="1200" dirty="0" err="1">
                <a:solidFill>
                  <a:prstClr val="black"/>
                </a:solidFill>
                <a:latin typeface="Calibri" pitchFamily="34" charset="0"/>
              </a:rPr>
              <a:t>ci-bas</a:t>
            </a:r>
            <a:r>
              <a:rPr lang="fr-CA" sz="1200" dirty="0">
                <a:solidFill>
                  <a:prstClr val="black"/>
                </a:solidFill>
                <a:latin typeface="Calibri" pitchFamily="34" charset="0"/>
              </a:rPr>
              <a:t>) mais </a:t>
            </a:r>
            <a:r>
              <a:rPr lang="fr-CA" sz="1200" i="1" dirty="0">
                <a:solidFill>
                  <a:prstClr val="black"/>
                </a:solidFill>
                <a:latin typeface="Calibri" pitchFamily="34" charset="0"/>
              </a:rPr>
              <a:t>sans calculer les totaux.</a:t>
            </a:r>
          </a:p>
          <a:p>
            <a:pPr marL="228600" lvl="0" indent="-228600" algn="just" defTabSz="457200">
              <a:lnSpc>
                <a:spcPct val="110000"/>
              </a:lnSpc>
              <a:spcBef>
                <a:spcPts val="0"/>
              </a:spcBef>
              <a:spcAft>
                <a:spcPts val="600"/>
              </a:spcAft>
              <a:buSzTx/>
              <a:buFont typeface="+mj-lt"/>
              <a:buAutoNum type="arabicPeriod"/>
            </a:pPr>
            <a:r>
              <a:rPr lang="fr-CA" sz="1200" b="1" dirty="0">
                <a:solidFill>
                  <a:prstClr val="black"/>
                </a:solidFill>
                <a:latin typeface="Calibri" pitchFamily="34" charset="0"/>
              </a:rPr>
              <a:t>S’entendre avec les élèves sur un seuil de succès. </a:t>
            </a:r>
            <a:r>
              <a:rPr lang="fr-CA" sz="1200" dirty="0">
                <a:solidFill>
                  <a:prstClr val="black"/>
                </a:solidFill>
                <a:latin typeface="Calibri" pitchFamily="34" charset="0"/>
              </a:rPr>
              <a:t>Nous suggérons un seuil de 2 essais concluants sur 3. (Voir encart pour une façon d’établir le seuil.)</a:t>
            </a:r>
          </a:p>
          <a:p>
            <a:pPr marL="228600" indent="-228600" algn="just" defTabSz="457200">
              <a:lnSpc>
                <a:spcPct val="110000"/>
              </a:lnSpc>
              <a:spcBef>
                <a:spcPts val="0"/>
              </a:spcBef>
              <a:spcAft>
                <a:spcPts val="600"/>
              </a:spcAft>
              <a:buSzTx/>
              <a:buFont typeface="+mj-lt"/>
              <a:buAutoNum type="arabicPeriod"/>
            </a:pPr>
            <a:r>
              <a:rPr lang="fr-CA" sz="1200" b="1" dirty="0">
                <a:solidFill>
                  <a:prstClr val="black"/>
                </a:solidFill>
                <a:latin typeface="Calibri" pitchFamily="34" charset="0"/>
              </a:rPr>
              <a:t>Calculer les totaux de chaque colonne</a:t>
            </a:r>
            <a:r>
              <a:rPr lang="fr-CA" sz="1200" dirty="0">
                <a:solidFill>
                  <a:prstClr val="black"/>
                </a:solidFill>
                <a:latin typeface="Calibri" pitchFamily="34" charset="0"/>
              </a:rPr>
              <a:t>. Pour chaque combinaison de bille, déterminer si la masse semble affecter ou non la vitesse de chute, selon le seuil établi (voir page suivante).</a:t>
            </a:r>
          </a:p>
          <a:p>
            <a:pPr marL="228600" lvl="0" indent="-228600" algn="just" defTabSz="457200">
              <a:lnSpc>
                <a:spcPct val="110000"/>
              </a:lnSpc>
              <a:spcBef>
                <a:spcPts val="0"/>
              </a:spcBef>
              <a:spcAft>
                <a:spcPts val="600"/>
              </a:spcAft>
              <a:buSzTx/>
              <a:buFont typeface="+mj-lt"/>
              <a:buAutoNum type="arabicPeriod"/>
            </a:pPr>
            <a:endParaRPr lang="fr-CA" sz="1200" dirty="0">
              <a:solidFill>
                <a:prstClr val="black"/>
              </a:solidFill>
              <a:latin typeface="Calibri" pitchFamily="34" charset="0"/>
            </a:endParaRPr>
          </a:p>
          <a:p>
            <a:pPr marL="0" lvl="0" indent="0" algn="just" defTabSz="457200">
              <a:lnSpc>
                <a:spcPct val="110000"/>
              </a:lnSpc>
              <a:spcBef>
                <a:spcPts val="0"/>
              </a:spcBef>
              <a:spcAft>
                <a:spcPts val="600"/>
              </a:spcAft>
              <a:buSzTx/>
              <a:buNone/>
            </a:pPr>
            <a:endParaRPr lang="fr-CA" sz="1200" dirty="0">
              <a:solidFill>
                <a:prstClr val="black"/>
              </a:solidFill>
              <a:latin typeface="Calibri" pitchFamily="34" charset="0"/>
            </a:endParaRPr>
          </a:p>
          <a:p>
            <a:pPr marL="228600" lvl="0" indent="-228600" algn="just" defTabSz="457200">
              <a:lnSpc>
                <a:spcPct val="110000"/>
              </a:lnSpc>
              <a:spcBef>
                <a:spcPts val="0"/>
              </a:spcBef>
              <a:spcAft>
                <a:spcPts val="600"/>
              </a:spcAft>
              <a:buSzTx/>
              <a:buFont typeface="+mj-lt"/>
              <a:buAutoNum type="arabicPeriod"/>
            </a:pPr>
            <a:endParaRPr lang="fr-CA" sz="1200" dirty="0">
              <a:solidFill>
                <a:srgbClr val="000000"/>
              </a:solidFill>
              <a:latin typeface="Calibri" pitchFamily="34" charset="0"/>
            </a:endParaRPr>
          </a:p>
        </p:txBody>
      </p:sp>
      <p:sp>
        <p:nvSpPr>
          <p:cNvPr id="12" name="Title 3"/>
          <p:cNvSpPr txBox="1">
            <a:spLocks/>
          </p:cNvSpPr>
          <p:nvPr>
            <p:custDataLst>
              <p:tags r:id="rId3"/>
            </p:custDataLst>
          </p:nvPr>
        </p:nvSpPr>
        <p:spPr>
          <a:xfrm>
            <a:off x="-5923" y="17192"/>
            <a:ext cx="513566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3. La chute des billes II </a:t>
            </a:r>
            <a:r>
              <a:rPr lang="fr-CA" sz="1800" dirty="0">
                <a:latin typeface="Calibri" pitchFamily="34" charset="0"/>
                <a:cs typeface="Calibri" pitchFamily="34" charset="0"/>
              </a:rPr>
              <a:t>(suite)</a:t>
            </a:r>
          </a:p>
        </p:txBody>
      </p:sp>
      <p:sp>
        <p:nvSpPr>
          <p:cNvPr id="11" name="Rectangle 10"/>
          <p:cNvSpPr/>
          <p:nvPr>
            <p:custDataLst>
              <p:tags r:id="rId4"/>
            </p:custDataLst>
          </p:nvPr>
        </p:nvSpPr>
        <p:spPr>
          <a:xfrm>
            <a:off x="46621" y="1260775"/>
            <a:ext cx="1670400" cy="7217360"/>
          </a:xfrm>
          <a:prstGeom prst="rect">
            <a:avLst/>
          </a:prstGeom>
          <a:solidFill>
            <a:schemeClr val="accent2">
              <a:lumMod val="10000"/>
              <a:lumOff val="90000"/>
            </a:schemeClr>
          </a:solidFill>
          <a:ln>
            <a:solidFill>
              <a:schemeClr val="accent1"/>
            </a:solidFill>
          </a:ln>
        </p:spPr>
        <p:txBody>
          <a:bodyPr wrap="square">
            <a:spAutoFit/>
          </a:bodyPr>
          <a:lstStyle/>
          <a:p>
            <a:pPr algn="ctr">
              <a:spcBef>
                <a:spcPts val="600"/>
              </a:spcBef>
            </a:pPr>
            <a:r>
              <a:rPr lang="fr-CA" sz="1400" b="1" dirty="0">
                <a:solidFill>
                  <a:prstClr val="black"/>
                </a:solidFill>
                <a:latin typeface="Calibri" pitchFamily="34" charset="0"/>
              </a:rPr>
              <a:t>Établir un seuil de succès</a:t>
            </a:r>
          </a:p>
          <a:p>
            <a:pPr marL="228600" lvl="0" indent="-228600">
              <a:spcBef>
                <a:spcPts val="600"/>
              </a:spcBef>
              <a:buFont typeface="+mj-lt"/>
              <a:buAutoNum type="arabicPeriod"/>
            </a:pPr>
            <a:r>
              <a:rPr lang="fr-CA" sz="1200" dirty="0">
                <a:solidFill>
                  <a:prstClr val="black"/>
                </a:solidFill>
                <a:latin typeface="Calibri" pitchFamily="34" charset="0"/>
              </a:rPr>
              <a:t>Choisir un élève : </a:t>
            </a:r>
            <a:r>
              <a:rPr lang="fr-CA" sz="1200" b="1" i="1" dirty="0">
                <a:solidFill>
                  <a:prstClr val="black"/>
                </a:solidFill>
                <a:latin typeface="Calibri" pitchFamily="34" charset="0"/>
              </a:rPr>
              <a:t>« Quelle était ton hypothèse ? » </a:t>
            </a:r>
            <a:r>
              <a:rPr lang="fr-CA" sz="1200" dirty="0">
                <a:solidFill>
                  <a:prstClr val="black"/>
                </a:solidFill>
                <a:latin typeface="Calibri" pitchFamily="34" charset="0"/>
              </a:rPr>
              <a:t>Réponse hypothétique : « Plus la bille est lourde, plus elle tombe vite. »</a:t>
            </a:r>
            <a:endParaRPr lang="fr-CA" sz="1200" b="1" i="1" dirty="0">
              <a:solidFill>
                <a:prstClr val="black"/>
              </a:solidFill>
              <a:latin typeface="Calibri" pitchFamily="34" charset="0"/>
            </a:endParaRPr>
          </a:p>
          <a:p>
            <a:pPr marL="228600" lvl="0" indent="-228600">
              <a:spcBef>
                <a:spcPts val="600"/>
              </a:spcBef>
              <a:buFont typeface="+mj-lt"/>
              <a:buAutoNum type="arabicPeriod"/>
            </a:pPr>
            <a:r>
              <a:rPr lang="fr-CA" sz="1200" dirty="0">
                <a:solidFill>
                  <a:prstClr val="black"/>
                </a:solidFill>
                <a:latin typeface="Calibri" pitchFamily="34" charset="0"/>
              </a:rPr>
              <a:t>Choisir une paire de billes (admettons A vs B) : </a:t>
            </a:r>
            <a:r>
              <a:rPr lang="fr-CA" sz="1200" b="1" i="1" dirty="0">
                <a:solidFill>
                  <a:prstClr val="black"/>
                </a:solidFill>
                <a:latin typeface="Calibri" pitchFamily="34" charset="0"/>
              </a:rPr>
              <a:t>« Nous avons répété l’expérience 15 fois </a:t>
            </a:r>
            <a:r>
              <a:rPr lang="fr-CA" sz="1200" dirty="0">
                <a:solidFill>
                  <a:prstClr val="black"/>
                </a:solidFill>
                <a:latin typeface="Calibri" pitchFamily="34" charset="0"/>
              </a:rPr>
              <a:t>(admettons). </a:t>
            </a:r>
            <a:r>
              <a:rPr lang="fr-CA" sz="1200" b="1" i="1" dirty="0">
                <a:solidFill>
                  <a:prstClr val="black"/>
                </a:solidFill>
                <a:latin typeface="Calibri" pitchFamily="34" charset="0"/>
              </a:rPr>
              <a:t>Sur 15 essais, combien de fois faudrait-il que la bille d’acier ait tombée en premier pour que tu sois </a:t>
            </a:r>
            <a:r>
              <a:rPr lang="fr-CA" sz="1200" b="1" i="1" dirty="0" err="1">
                <a:solidFill>
                  <a:prstClr val="black"/>
                </a:solidFill>
                <a:latin typeface="Calibri" pitchFamily="34" charset="0"/>
              </a:rPr>
              <a:t>satisfait.e</a:t>
            </a:r>
            <a:r>
              <a:rPr lang="fr-CA" sz="1200" b="1" i="1" dirty="0">
                <a:solidFill>
                  <a:prstClr val="black"/>
                </a:solidFill>
                <a:latin typeface="Calibri" pitchFamily="34" charset="0"/>
              </a:rPr>
              <a:t> que ton hypothèse est validée ? »</a:t>
            </a:r>
          </a:p>
          <a:p>
            <a:pPr marL="228600" lvl="0" indent="-228600">
              <a:spcBef>
                <a:spcPts val="600"/>
              </a:spcBef>
              <a:buFont typeface="+mj-lt"/>
              <a:buAutoNum type="arabicPeriod"/>
            </a:pPr>
            <a:r>
              <a:rPr lang="fr-CA" sz="1200" dirty="0">
                <a:solidFill>
                  <a:prstClr val="black"/>
                </a:solidFill>
                <a:latin typeface="Calibri" pitchFamily="34" charset="0"/>
              </a:rPr>
              <a:t>Discuter des réponses possibles : 100% des fois semble un peu strict comme critère; malgré nos précautions, il peut y avoir des essais manqués. 50% semble trop permissif; si c’était un examen, tu aurais coulé !</a:t>
            </a:r>
          </a:p>
        </p:txBody>
      </p:sp>
      <p:graphicFrame>
        <p:nvGraphicFramePr>
          <p:cNvPr id="7" name="Tableau 6"/>
          <p:cNvGraphicFramePr>
            <a:graphicFrameLocks noGrp="1"/>
          </p:cNvGraphicFramePr>
          <p:nvPr>
            <p:custDataLst>
              <p:tags r:id="rId5"/>
            </p:custDataLst>
            <p:extLst>
              <p:ext uri="{D42A27DB-BD31-4B8C-83A1-F6EECF244321}">
                <p14:modId xmlns:p14="http://schemas.microsoft.com/office/powerpoint/2010/main" xmlns="" val="1786072574"/>
              </p:ext>
            </p:extLst>
          </p:nvPr>
        </p:nvGraphicFramePr>
        <p:xfrm>
          <a:off x="2064296" y="7021496"/>
          <a:ext cx="4668143" cy="1143000"/>
        </p:xfrm>
        <a:graphic>
          <a:graphicData uri="http://schemas.openxmlformats.org/drawingml/2006/table">
            <a:tbl>
              <a:tblPr firstRow="1" bandRow="1">
                <a:tableStyleId>{5940675A-B579-460E-94D1-54222C63F5DA}</a:tableStyleId>
              </a:tblPr>
              <a:tblGrid>
                <a:gridCol w="1031925">
                  <a:extLst>
                    <a:ext uri="{9D8B030D-6E8A-4147-A177-3AD203B41FA5}">
                      <a16:colId xmlns:a16="http://schemas.microsoft.com/office/drawing/2014/main" xmlns="" val="1359224785"/>
                    </a:ext>
                  </a:extLst>
                </a:gridCol>
                <a:gridCol w="1363616">
                  <a:extLst>
                    <a:ext uri="{9D8B030D-6E8A-4147-A177-3AD203B41FA5}">
                      <a16:colId xmlns:a16="http://schemas.microsoft.com/office/drawing/2014/main" xmlns="" val="2332574941"/>
                    </a:ext>
                  </a:extLst>
                </a:gridCol>
                <a:gridCol w="1164474">
                  <a:extLst>
                    <a:ext uri="{9D8B030D-6E8A-4147-A177-3AD203B41FA5}">
                      <a16:colId xmlns:a16="http://schemas.microsoft.com/office/drawing/2014/main" xmlns="" val="1133957625"/>
                    </a:ext>
                  </a:extLst>
                </a:gridCol>
                <a:gridCol w="1108128">
                  <a:extLst>
                    <a:ext uri="{9D8B030D-6E8A-4147-A177-3AD203B41FA5}">
                      <a16:colId xmlns:a16="http://schemas.microsoft.com/office/drawing/2014/main" xmlns="" val="3114180366"/>
                    </a:ext>
                  </a:extLst>
                </a:gridCol>
              </a:tblGrid>
              <a:tr h="210099">
                <a:tc>
                  <a:txBody>
                    <a:bodyPr/>
                    <a:lstStyle/>
                    <a:p>
                      <a:endParaRPr lang="fr-CA" sz="900" dirty="0">
                        <a:latin typeface="Calibri" pitchFamily="34" charset="0"/>
                        <a:cs typeface="Calibri" pitchFamily="34" charset="0"/>
                      </a:endParaRPr>
                    </a:p>
                  </a:txBody>
                  <a:tcPr/>
                </a:tc>
                <a:tc>
                  <a:txBody>
                    <a:bodyPr/>
                    <a:lstStyle/>
                    <a:p>
                      <a:pPr algn="ctr">
                        <a:buNone/>
                      </a:pPr>
                      <a:r>
                        <a:rPr lang="fr-CA" sz="900" b="1" dirty="0">
                          <a:latin typeface="Calibri" pitchFamily="34" charset="0"/>
                          <a:cs typeface="Calibri" pitchFamily="34" charset="0"/>
                        </a:rPr>
                        <a:t>A (Acier) vs B (Bois)</a:t>
                      </a:r>
                    </a:p>
                  </a:txBody>
                  <a:tcPr/>
                </a:tc>
                <a:tc>
                  <a:txBody>
                    <a:bodyPr/>
                    <a:lstStyle/>
                    <a:p>
                      <a:pPr algn="ctr">
                        <a:buNone/>
                      </a:pPr>
                      <a:r>
                        <a:rPr lang="fr-CA" sz="900" b="1" dirty="0">
                          <a:latin typeface="Calibri" pitchFamily="34" charset="0"/>
                          <a:cs typeface="Calibri" pitchFamily="34" charset="0"/>
                        </a:rPr>
                        <a:t>A vs V </a:t>
                      </a:r>
                      <a:r>
                        <a:rPr lang="fr-CA" sz="900" b="1" i="0" u="none" strike="noStrike" noProof="0" dirty="0">
                          <a:solidFill>
                            <a:srgbClr val="000000"/>
                          </a:solidFill>
                          <a:latin typeface="Calibri" pitchFamily="34" charset="0"/>
                          <a:cs typeface="Calibri" pitchFamily="34" charset="0"/>
                        </a:rPr>
                        <a:t>(Verre)</a:t>
                      </a:r>
                    </a:p>
                  </a:txBody>
                  <a:tcPr/>
                </a:tc>
                <a:tc>
                  <a:txBody>
                    <a:bodyPr/>
                    <a:lstStyle/>
                    <a:p>
                      <a:pPr algn="ctr">
                        <a:buNone/>
                      </a:pPr>
                      <a:r>
                        <a:rPr lang="fr-CA" sz="900" b="1" dirty="0">
                          <a:latin typeface="Calibri" pitchFamily="34" charset="0"/>
                          <a:cs typeface="Calibri" pitchFamily="34" charset="0"/>
                        </a:rPr>
                        <a:t>B vs V </a:t>
                      </a:r>
                    </a:p>
                  </a:txBody>
                  <a:tcPr/>
                </a:tc>
                <a:extLst>
                  <a:ext uri="{0D108BD9-81ED-4DB2-BD59-A6C34878D82A}">
                    <a16:rowId xmlns:a16="http://schemas.microsoft.com/office/drawing/2014/main" xmlns="" val="804678039"/>
                  </a:ext>
                </a:extLst>
              </a:tr>
              <a:tr h="210099">
                <a:tc>
                  <a:txBody>
                    <a:bodyPr/>
                    <a:lstStyle/>
                    <a:p>
                      <a:pPr>
                        <a:buNone/>
                      </a:pPr>
                      <a:r>
                        <a:rPr lang="fr-CA" sz="900" b="1" dirty="0">
                          <a:latin typeface="Calibri" pitchFamily="34" charset="0"/>
                          <a:cs typeface="Calibri" pitchFamily="34" charset="0"/>
                        </a:rPr>
                        <a:t>Équipe 1</a:t>
                      </a:r>
                    </a:p>
                  </a:txBody>
                  <a:tcPr/>
                </a:tc>
                <a:tc>
                  <a:txBody>
                    <a:bodyPr/>
                    <a:lstStyle/>
                    <a:p>
                      <a:pPr>
                        <a:buNone/>
                      </a:pPr>
                      <a:r>
                        <a:rPr lang="fr-CA" sz="900" dirty="0">
                          <a:latin typeface="Calibri" pitchFamily="34" charset="0"/>
                          <a:cs typeface="Calibri" pitchFamily="34" charset="0"/>
                        </a:rPr>
                        <a:t>A; =; A</a:t>
                      </a:r>
                    </a:p>
                  </a:txBody>
                  <a:tcPr/>
                </a:tc>
                <a:tc>
                  <a:txBody>
                    <a:bodyPr/>
                    <a:lstStyle/>
                    <a:p>
                      <a:pPr>
                        <a:buNone/>
                      </a:pPr>
                      <a:r>
                        <a:rPr lang="fr-CA" sz="900" dirty="0">
                          <a:latin typeface="Calibri" pitchFamily="34" charset="0"/>
                          <a:cs typeface="Calibri" pitchFamily="34" charset="0"/>
                        </a:rPr>
                        <a:t>A; =; B</a:t>
                      </a:r>
                    </a:p>
                  </a:txBody>
                  <a:tcPr/>
                </a:tc>
                <a:tc>
                  <a:txBody>
                    <a:bodyPr/>
                    <a:lstStyle/>
                    <a:p>
                      <a:pPr>
                        <a:buNone/>
                      </a:pPr>
                      <a:r>
                        <a:rPr lang="fr-CA" sz="900" dirty="0">
                          <a:latin typeface="Calibri" pitchFamily="34" charset="0"/>
                          <a:cs typeface="Calibri" pitchFamily="34" charset="0"/>
                        </a:rPr>
                        <a:t>=; =; =</a:t>
                      </a:r>
                    </a:p>
                  </a:txBody>
                  <a:tcPr/>
                </a:tc>
                <a:extLst>
                  <a:ext uri="{0D108BD9-81ED-4DB2-BD59-A6C34878D82A}">
                    <a16:rowId xmlns:a16="http://schemas.microsoft.com/office/drawing/2014/main" xmlns="" val="2219105319"/>
                  </a:ext>
                </a:extLst>
              </a:tr>
              <a:tr h="210099">
                <a:tc>
                  <a:txBody>
                    <a:bodyPr/>
                    <a:lstStyle/>
                    <a:p>
                      <a:pPr>
                        <a:buNone/>
                      </a:pPr>
                      <a:r>
                        <a:rPr lang="fr-CA" sz="900" b="1" dirty="0">
                          <a:latin typeface="Calibri" pitchFamily="34" charset="0"/>
                          <a:cs typeface="Calibri" pitchFamily="34" charset="0"/>
                        </a:rPr>
                        <a:t>Équipe 2</a:t>
                      </a:r>
                    </a:p>
                  </a:txBody>
                  <a:tcPr/>
                </a:tc>
                <a:tc>
                  <a:txBody>
                    <a:bodyPr/>
                    <a:lstStyle/>
                    <a:p>
                      <a:pPr>
                        <a:buNone/>
                      </a:pPr>
                      <a:r>
                        <a:rPr lang="fr-CA" sz="900" dirty="0">
                          <a:latin typeface="Calibri" pitchFamily="34" charset="0"/>
                          <a:cs typeface="Calibri" pitchFamily="34" charset="0"/>
                        </a:rPr>
                        <a:t>B; A; A</a:t>
                      </a:r>
                    </a:p>
                  </a:txBody>
                  <a:tcPr/>
                </a:tc>
                <a:tc>
                  <a:txBody>
                    <a:bodyPr/>
                    <a:lstStyle/>
                    <a:p>
                      <a:pPr>
                        <a:buNone/>
                      </a:pPr>
                      <a:r>
                        <a:rPr lang="fr-CA" sz="900" dirty="0">
                          <a:latin typeface="Calibri" pitchFamily="34" charset="0"/>
                          <a:cs typeface="Calibri" pitchFamily="34" charset="0"/>
                        </a:rPr>
                        <a:t>A; B; V</a:t>
                      </a:r>
                    </a:p>
                  </a:txBody>
                  <a:tcPr/>
                </a:tc>
                <a:tc>
                  <a:txBody>
                    <a:bodyPr/>
                    <a:lstStyle/>
                    <a:p>
                      <a:pPr>
                        <a:buNone/>
                      </a:pPr>
                      <a:r>
                        <a:rPr lang="fr-CA" sz="900" dirty="0">
                          <a:latin typeface="Calibri" pitchFamily="34" charset="0"/>
                          <a:cs typeface="Calibri" pitchFamily="34" charset="0"/>
                        </a:rPr>
                        <a:t>=; V; =</a:t>
                      </a:r>
                    </a:p>
                  </a:txBody>
                  <a:tcPr/>
                </a:tc>
                <a:extLst>
                  <a:ext uri="{0D108BD9-81ED-4DB2-BD59-A6C34878D82A}">
                    <a16:rowId xmlns:a16="http://schemas.microsoft.com/office/drawing/2014/main" xmlns="" val="2883204587"/>
                  </a:ext>
                </a:extLst>
              </a:tr>
              <a:tr h="210099">
                <a:tc>
                  <a:txBody>
                    <a:bodyPr/>
                    <a:lstStyle/>
                    <a:p>
                      <a:pPr>
                        <a:buNone/>
                      </a:pPr>
                      <a:r>
                        <a:rPr lang="fr-CA" sz="900" b="1" dirty="0">
                          <a:latin typeface="Calibri" pitchFamily="34" charset="0"/>
                          <a:cs typeface="Calibri" pitchFamily="34" charset="0"/>
                        </a:rPr>
                        <a:t>...</a:t>
                      </a:r>
                    </a:p>
                  </a:txBody>
                  <a:tcPr/>
                </a:tc>
                <a:tc>
                  <a:txBody>
                    <a:bodyPr/>
                    <a:lstStyle/>
                    <a:p>
                      <a:pPr>
                        <a:buNone/>
                      </a:pPr>
                      <a:r>
                        <a:rPr lang="fr-CA" sz="900" dirty="0">
                          <a:latin typeface="Calibri" pitchFamily="34" charset="0"/>
                          <a:cs typeface="Calibri" pitchFamily="34" charset="0"/>
                        </a:rPr>
                        <a:t>...</a:t>
                      </a:r>
                    </a:p>
                  </a:txBody>
                  <a:tcPr/>
                </a:tc>
                <a:tc>
                  <a:txBody>
                    <a:bodyPr/>
                    <a:lstStyle/>
                    <a:p>
                      <a:pPr>
                        <a:buNone/>
                      </a:pPr>
                      <a:r>
                        <a:rPr lang="fr-CA" sz="900" dirty="0">
                          <a:latin typeface="Calibri" pitchFamily="34" charset="0"/>
                          <a:cs typeface="Calibri" pitchFamily="34" charset="0"/>
                        </a:rPr>
                        <a:t>...</a:t>
                      </a:r>
                    </a:p>
                  </a:txBody>
                  <a:tcPr/>
                </a:tc>
                <a:tc>
                  <a:txBody>
                    <a:bodyPr/>
                    <a:lstStyle/>
                    <a:p>
                      <a:pPr>
                        <a:buNone/>
                      </a:pPr>
                      <a:r>
                        <a:rPr lang="fr-CA" sz="900" dirty="0">
                          <a:latin typeface="Calibri" pitchFamily="34" charset="0"/>
                          <a:cs typeface="Calibri" pitchFamily="34" charset="0"/>
                        </a:rPr>
                        <a:t>...</a:t>
                      </a:r>
                    </a:p>
                  </a:txBody>
                  <a:tcPr/>
                </a:tc>
                <a:extLst>
                  <a:ext uri="{0D108BD9-81ED-4DB2-BD59-A6C34878D82A}">
                    <a16:rowId xmlns:a16="http://schemas.microsoft.com/office/drawing/2014/main" xmlns="" val="3135535447"/>
                  </a:ext>
                </a:extLst>
              </a:tr>
              <a:tr h="210099">
                <a:tc>
                  <a:txBody>
                    <a:bodyPr/>
                    <a:lstStyle/>
                    <a:p>
                      <a:pPr>
                        <a:buNone/>
                      </a:pPr>
                      <a:r>
                        <a:rPr lang="fr-CA" sz="900" b="1" dirty="0">
                          <a:latin typeface="Calibri" pitchFamily="34" charset="0"/>
                          <a:cs typeface="Calibri" pitchFamily="34" charset="0"/>
                        </a:rPr>
                        <a:t>Total</a:t>
                      </a:r>
                    </a:p>
                  </a:txBody>
                  <a:tcPr/>
                </a:tc>
                <a:tc>
                  <a:txBody>
                    <a:bodyPr/>
                    <a:lstStyle/>
                    <a:p>
                      <a:pPr>
                        <a:buNone/>
                      </a:pPr>
                      <a:r>
                        <a:rPr lang="fr-CA" sz="900" dirty="0">
                          <a:latin typeface="Calibri" pitchFamily="34" charset="0"/>
                          <a:cs typeface="Calibri" pitchFamily="34" charset="0"/>
                        </a:rPr>
                        <a:t>10 A ; 2 B ; 3 =</a:t>
                      </a:r>
                    </a:p>
                  </a:txBody>
                  <a:tcPr/>
                </a:tc>
                <a:tc>
                  <a:txBody>
                    <a:bodyPr/>
                    <a:lstStyle/>
                    <a:p>
                      <a:pPr>
                        <a:buNone/>
                      </a:pPr>
                      <a:r>
                        <a:rPr lang="fr-CA" sz="900" dirty="0">
                          <a:latin typeface="Calibri" pitchFamily="34" charset="0"/>
                          <a:cs typeface="Calibri" pitchFamily="34" charset="0"/>
                        </a:rPr>
                        <a:t>6 A ; 5 V ; 4 =</a:t>
                      </a:r>
                    </a:p>
                  </a:txBody>
                  <a:tcPr/>
                </a:tc>
                <a:tc>
                  <a:txBody>
                    <a:bodyPr/>
                    <a:lstStyle/>
                    <a:p>
                      <a:pPr>
                        <a:buNone/>
                      </a:pPr>
                      <a:r>
                        <a:rPr lang="fr-CA" sz="900" dirty="0">
                          <a:latin typeface="Calibri" pitchFamily="34" charset="0"/>
                          <a:cs typeface="Calibri" pitchFamily="34" charset="0"/>
                        </a:rPr>
                        <a:t>2 B ; 2 V ; 11 =</a:t>
                      </a:r>
                    </a:p>
                  </a:txBody>
                  <a:tcPr/>
                </a:tc>
                <a:extLst>
                  <a:ext uri="{0D108BD9-81ED-4DB2-BD59-A6C34878D82A}">
                    <a16:rowId xmlns:a16="http://schemas.microsoft.com/office/drawing/2014/main" xmlns="" val="3534138288"/>
                  </a:ext>
                </a:extLst>
              </a:tr>
            </a:tbl>
          </a:graphicData>
        </a:graphic>
      </p:graphicFrame>
      <p:pic>
        <p:nvPicPr>
          <p:cNvPr id="2" name="Image 1">
            <a:extLst>
              <a:ext uri="{FF2B5EF4-FFF2-40B4-BE49-F238E27FC236}">
                <a16:creationId xmlns:a16="http://schemas.microsoft.com/office/drawing/2014/main" xmlns="" id="{021B41F6-3FDA-C920-991E-F2CE6A3C0371}"/>
              </a:ext>
            </a:extLst>
          </p:cNvPr>
          <p:cNvPicPr>
            <a:picLocks noChangeAspect="1"/>
          </p:cNvPicPr>
          <p:nvPr>
            <p:custDataLst>
              <p:tags r:id="rId6"/>
            </p:custDataLst>
          </p:nvPr>
        </p:nvPicPr>
        <p:blipFill>
          <a:blip r:embed="rId12"/>
          <a:stretch>
            <a:fillRect/>
          </a:stretch>
        </p:blipFill>
        <p:spPr>
          <a:xfrm>
            <a:off x="4238454" y="-490404"/>
            <a:ext cx="2548349" cy="2548349"/>
          </a:xfrm>
          <a:prstGeom prst="rect">
            <a:avLst/>
          </a:prstGeom>
        </p:spPr>
      </p:pic>
    </p:spTree>
    <p:extLst>
      <p:ext uri="{BB962C8B-B14F-4D97-AF65-F5344CB8AC3E}">
        <p14:creationId xmlns:p14="http://schemas.microsoft.com/office/powerpoint/2010/main" xmlns="" val="1693583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1"/>
          <p:cNvSpPr>
            <a:spLocks noGrp="1"/>
          </p:cNvSpPr>
          <p:nvPr>
            <p:ph type="sldNum" sz="quarter" idx="12"/>
            <p:custDataLst>
              <p:tags r:id="rId1"/>
            </p:custDataLst>
          </p:nvPr>
        </p:nvSpPr>
        <p:spPr>
          <a:xfrm>
            <a:off x="5495925" y="8002571"/>
            <a:ext cx="1362075" cy="1135797"/>
          </a:xfrm>
        </p:spPr>
        <p:txBody>
          <a:bodyPr/>
          <a:lstStyle/>
          <a:p>
            <a:fld id="{027FB875-5C85-AB42-9DC5-178568A424B8}" type="slidenum">
              <a:rPr lang="en-US" smtClean="0"/>
              <a:pPr/>
              <a:t>16</a:t>
            </a:fld>
            <a:endParaRPr lang="en-US" dirty="0"/>
          </a:p>
        </p:txBody>
      </p:sp>
      <p:sp>
        <p:nvSpPr>
          <p:cNvPr id="8" name="Content Placeholder 4"/>
          <p:cNvSpPr txBox="1">
            <a:spLocks/>
          </p:cNvSpPr>
          <p:nvPr>
            <p:custDataLst>
              <p:tags r:id="rId2"/>
            </p:custDataLst>
          </p:nvPr>
        </p:nvSpPr>
        <p:spPr>
          <a:xfrm>
            <a:off x="67766" y="1260000"/>
            <a:ext cx="6722469" cy="7731600"/>
          </a:xfrm>
          <a:prstGeom prst="rect">
            <a:avLst/>
          </a:prstGeom>
          <a:noFill/>
        </p:spPr>
        <p:style>
          <a:lnRef idx="2">
            <a:schemeClr val="accent1"/>
          </a:lnRef>
          <a:fillRef idx="1">
            <a:schemeClr val="lt1"/>
          </a:fillRef>
          <a:effectRef idx="0">
            <a:schemeClr val="accent1"/>
          </a:effectRef>
          <a:fontRef idx="minor">
            <a:schemeClr val="dk1"/>
          </a:fontRef>
        </p:style>
        <p:txBody>
          <a:bodyPr anchor="t">
            <a:noAutofit/>
          </a:bodyPr>
          <a:lstStyle>
            <a:lvl1pPr marL="463550" indent="-463550" algn="l" defTabSz="914400" rtl="0" eaLnBrk="1" latinLnBrk="0" hangingPunct="1">
              <a:spcBef>
                <a:spcPts val="2000"/>
              </a:spcBef>
              <a:buSzPct val="90000"/>
              <a:buFontTx/>
              <a:buBlip>
                <a:blip r:embed="rId6"/>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7"/>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8"/>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8"/>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8"/>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6"/>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8"/>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6"/>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7"/>
              </a:buBlip>
              <a:defRPr lang="en-US" sz="1800" kern="1200" dirty="0">
                <a:solidFill>
                  <a:schemeClr val="dk1"/>
                </a:solidFill>
                <a:latin typeface="+mn-lt"/>
                <a:ea typeface="+mn-ea"/>
                <a:cs typeface="+mn-cs"/>
              </a:defRPr>
            </a:lvl9pPr>
          </a:lstStyle>
          <a:p>
            <a:pPr marL="342900" lvl="0" indent="-342900" algn="just" defTabSz="457200">
              <a:spcBef>
                <a:spcPts val="600"/>
              </a:spcBef>
              <a:buSzTx/>
              <a:buNone/>
            </a:pPr>
            <a:r>
              <a:rPr lang="fr-CA" sz="1400" b="1" dirty="0" smtClean="0">
                <a:solidFill>
                  <a:prstClr val="black"/>
                </a:solidFill>
                <a:latin typeface="Calibri" pitchFamily="34" charset="0"/>
              </a:rPr>
              <a:t>Analyse des résultats</a:t>
            </a:r>
          </a:p>
          <a:p>
            <a:pPr marL="0" indent="0" algn="just" defTabSz="457200">
              <a:spcBef>
                <a:spcPts val="600"/>
              </a:spcBef>
              <a:buSzTx/>
              <a:buNone/>
            </a:pPr>
            <a:r>
              <a:rPr lang="fr-CA" sz="1200" dirty="0" smtClean="0">
                <a:solidFill>
                  <a:prstClr val="black"/>
                </a:solidFill>
                <a:latin typeface="Calibri" pitchFamily="34" charset="0"/>
              </a:rPr>
              <a:t>C’est en comparant l’analyse des 3 colonnes que l’on pourra en arriver à un verdict final</a:t>
            </a:r>
            <a:r>
              <a:rPr lang="fr-CA" sz="1200" dirty="0" smtClean="0">
                <a:solidFill>
                  <a:prstClr val="black"/>
                </a:solidFill>
                <a:latin typeface="Calibri" pitchFamily="34" charset="0"/>
              </a:rPr>
              <a:t>. Voici des exemples de résultats et d’analyses : </a:t>
            </a:r>
            <a:endParaRPr lang="fr-CA" sz="1200" dirty="0" smtClean="0">
              <a:solidFill>
                <a:prstClr val="black"/>
              </a:solidFill>
              <a:latin typeface="Calibri" pitchFamily="34" charset="0"/>
            </a:endParaRPr>
          </a:p>
          <a:p>
            <a:pPr marL="342900" lvl="0" indent="-342900" algn="just" defTabSz="457200">
              <a:spcBef>
                <a:spcPts val="600"/>
              </a:spcBef>
              <a:buSzTx/>
              <a:buFont typeface="+mj-lt"/>
              <a:buAutoNum type="arabicPeriod"/>
            </a:pPr>
            <a:r>
              <a:rPr lang="fr-CA" sz="1200" b="1" dirty="0" smtClean="0">
                <a:solidFill>
                  <a:prstClr val="black"/>
                </a:solidFill>
                <a:latin typeface="Calibri" pitchFamily="34" charset="0"/>
              </a:rPr>
              <a:t>La </a:t>
            </a:r>
            <a:r>
              <a:rPr lang="fr-CA" sz="1200" b="1" dirty="0">
                <a:solidFill>
                  <a:prstClr val="black"/>
                </a:solidFill>
                <a:latin typeface="Calibri" pitchFamily="34" charset="0"/>
              </a:rPr>
              <a:t>bille la plus lourde tombe plus vite nettement plus souvent </a:t>
            </a:r>
            <a:r>
              <a:rPr lang="fr-CA" sz="1200" dirty="0">
                <a:solidFill>
                  <a:prstClr val="black"/>
                </a:solidFill>
                <a:latin typeface="Calibri" pitchFamily="34" charset="0"/>
              </a:rPr>
              <a:t>(voir première </a:t>
            </a:r>
            <a:r>
              <a:rPr lang="fr-CA" sz="1200" dirty="0" smtClean="0">
                <a:solidFill>
                  <a:prstClr val="black"/>
                </a:solidFill>
                <a:latin typeface="Calibri" pitchFamily="34" charset="0"/>
              </a:rPr>
              <a:t>colonne, à la page précédente). </a:t>
            </a:r>
            <a:r>
              <a:rPr lang="fr-CA" sz="1200" dirty="0">
                <a:solidFill>
                  <a:prstClr val="black"/>
                </a:solidFill>
                <a:latin typeface="Calibri" pitchFamily="34" charset="0"/>
              </a:rPr>
              <a:t>Si l’expérience s’est bien déroulée, ce résultat est </a:t>
            </a:r>
            <a:r>
              <a:rPr lang="fr-CA" sz="1200" dirty="0" smtClean="0">
                <a:solidFill>
                  <a:prstClr val="black"/>
                </a:solidFill>
                <a:latin typeface="Calibri" pitchFamily="34" charset="0"/>
              </a:rPr>
              <a:t>improbable.</a:t>
            </a:r>
            <a:endParaRPr lang="fr-CA" sz="1200" dirty="0">
              <a:solidFill>
                <a:prstClr val="black"/>
              </a:solidFill>
              <a:latin typeface="Calibri" pitchFamily="34" charset="0"/>
            </a:endParaRPr>
          </a:p>
          <a:p>
            <a:pPr marL="342900" lvl="0" indent="-342900" algn="just" defTabSz="457200">
              <a:spcBef>
                <a:spcPts val="600"/>
              </a:spcBef>
              <a:buSzTx/>
              <a:buFont typeface="+mj-lt"/>
              <a:buAutoNum type="arabicPeriod"/>
            </a:pPr>
            <a:r>
              <a:rPr lang="fr-CA" sz="1200" b="1" dirty="0">
                <a:solidFill>
                  <a:prstClr val="black"/>
                </a:solidFill>
                <a:latin typeface="Calibri" pitchFamily="34" charset="0"/>
              </a:rPr>
              <a:t>La bille la plus lourde tombe rapidement </a:t>
            </a:r>
            <a:r>
              <a:rPr lang="fr-CA" sz="1200" b="1" i="1" dirty="0">
                <a:solidFill>
                  <a:prstClr val="black"/>
                </a:solidFill>
                <a:latin typeface="Calibri" pitchFamily="34" charset="0"/>
              </a:rPr>
              <a:t>à peine </a:t>
            </a:r>
            <a:r>
              <a:rPr lang="fr-CA" sz="1200" b="1" dirty="0">
                <a:solidFill>
                  <a:prstClr val="black"/>
                </a:solidFill>
                <a:latin typeface="Calibri" pitchFamily="34" charset="0"/>
              </a:rPr>
              <a:t>plus souvent</a:t>
            </a:r>
            <a:r>
              <a:rPr lang="fr-CA" sz="1200" dirty="0">
                <a:solidFill>
                  <a:prstClr val="black"/>
                </a:solidFill>
                <a:latin typeface="Calibri" pitchFamily="34" charset="0"/>
              </a:rPr>
              <a:t>. Dans la deuxième colonne, notez que « V » + « = » est plus grand que « A ». Si les résultats ressemblent à ça, on ne peut </a:t>
            </a:r>
            <a:r>
              <a:rPr lang="fr-CA" sz="1200" i="1" dirty="0">
                <a:solidFill>
                  <a:prstClr val="black"/>
                </a:solidFill>
                <a:latin typeface="Calibri" pitchFamily="34" charset="0"/>
              </a:rPr>
              <a:t>pas</a:t>
            </a:r>
            <a:r>
              <a:rPr lang="fr-CA" sz="1200" dirty="0">
                <a:solidFill>
                  <a:prstClr val="black"/>
                </a:solidFill>
                <a:latin typeface="Calibri" pitchFamily="34" charset="0"/>
              </a:rPr>
              <a:t> en conclure, sans l’ombre d’un doute, que la masse a un effet.</a:t>
            </a:r>
          </a:p>
          <a:p>
            <a:pPr marL="342900" lvl="0" indent="-342900" algn="just" defTabSz="457200">
              <a:spcBef>
                <a:spcPts val="600"/>
              </a:spcBef>
              <a:buSzTx/>
              <a:buFont typeface="+mj-lt"/>
              <a:buAutoNum type="arabicPeriod"/>
            </a:pPr>
            <a:r>
              <a:rPr lang="fr-CA" sz="1200" b="1" dirty="0">
                <a:solidFill>
                  <a:prstClr val="black"/>
                </a:solidFill>
                <a:latin typeface="Calibri" pitchFamily="34" charset="0"/>
              </a:rPr>
              <a:t>La plupart du temps, on ne peut pas conclure qu’une bille est plus rapide </a:t>
            </a:r>
            <a:r>
              <a:rPr lang="fr-CA" sz="1200" dirty="0">
                <a:solidFill>
                  <a:prstClr val="black"/>
                </a:solidFill>
                <a:latin typeface="Calibri" pitchFamily="34" charset="0"/>
              </a:rPr>
              <a:t>(troisième colonne). C’est le résultat attendu, </a:t>
            </a:r>
            <a:r>
              <a:rPr lang="fr-CA" sz="1200" dirty="0" smtClean="0">
                <a:solidFill>
                  <a:prstClr val="black"/>
                </a:solidFill>
                <a:latin typeface="Calibri" pitchFamily="34" charset="0"/>
              </a:rPr>
              <a:t>puisqu’à cette hauteur, </a:t>
            </a:r>
            <a:r>
              <a:rPr lang="fr-CA" sz="1200" dirty="0">
                <a:solidFill>
                  <a:prstClr val="black"/>
                </a:solidFill>
                <a:latin typeface="Calibri" pitchFamily="34" charset="0"/>
              </a:rPr>
              <a:t>la masse </a:t>
            </a:r>
            <a:r>
              <a:rPr lang="fr-CA" sz="1200" dirty="0" smtClean="0">
                <a:solidFill>
                  <a:prstClr val="black"/>
                </a:solidFill>
                <a:latin typeface="Calibri" pitchFamily="34" charset="0"/>
              </a:rPr>
              <a:t>a </a:t>
            </a:r>
            <a:r>
              <a:rPr lang="fr-CA" sz="1200" u="sng" dirty="0" smtClean="0">
                <a:solidFill>
                  <a:prstClr val="black"/>
                </a:solidFill>
                <a:latin typeface="Calibri" pitchFamily="34" charset="0"/>
              </a:rPr>
              <a:t>peu</a:t>
            </a:r>
            <a:r>
              <a:rPr lang="fr-CA" sz="1200" dirty="0" smtClean="0">
                <a:solidFill>
                  <a:prstClr val="black"/>
                </a:solidFill>
                <a:latin typeface="Calibri" pitchFamily="34" charset="0"/>
              </a:rPr>
              <a:t> d’effet </a:t>
            </a:r>
            <a:r>
              <a:rPr lang="fr-CA" sz="1200" dirty="0">
                <a:solidFill>
                  <a:prstClr val="black"/>
                </a:solidFill>
                <a:latin typeface="Calibri" pitchFamily="34" charset="0"/>
              </a:rPr>
              <a:t>sur la chute </a:t>
            </a:r>
            <a:r>
              <a:rPr lang="fr-CA" sz="1200" dirty="0" smtClean="0">
                <a:solidFill>
                  <a:prstClr val="black"/>
                </a:solidFill>
                <a:latin typeface="Calibri" pitchFamily="34" charset="0"/>
              </a:rPr>
              <a:t>libre des billes.</a:t>
            </a:r>
            <a:endParaRPr lang="fr-CA" sz="1200" dirty="0">
              <a:solidFill>
                <a:prstClr val="black"/>
              </a:solidFill>
              <a:latin typeface="Calibri" pitchFamily="34" charset="0"/>
            </a:endParaRPr>
          </a:p>
          <a:p>
            <a:pPr marL="342900" lvl="0" indent="-342900" algn="just" defTabSz="457200">
              <a:spcBef>
                <a:spcPts val="600"/>
              </a:spcBef>
              <a:buSzTx/>
              <a:buFont typeface="+mj-lt"/>
              <a:buAutoNum type="arabicPeriod"/>
            </a:pPr>
            <a:endParaRPr lang="fr-CA" sz="800" dirty="0">
              <a:solidFill>
                <a:prstClr val="black"/>
              </a:solidFill>
              <a:latin typeface="Calibri" pitchFamily="34" charset="0"/>
            </a:endParaRPr>
          </a:p>
          <a:p>
            <a:pPr marL="0" lvl="0" indent="0" algn="just" defTabSz="457200">
              <a:spcBef>
                <a:spcPts val="600"/>
              </a:spcBef>
              <a:buSzTx/>
              <a:buNone/>
            </a:pPr>
            <a:r>
              <a:rPr lang="fr-CA" sz="1400" b="1" dirty="0">
                <a:solidFill>
                  <a:prstClr val="black"/>
                </a:solidFill>
                <a:latin typeface="Calibri" pitchFamily="34" charset="0"/>
              </a:rPr>
              <a:t>Conclusion </a:t>
            </a:r>
            <a:r>
              <a:rPr lang="fr-CA" sz="1400" b="1" dirty="0" smtClean="0">
                <a:solidFill>
                  <a:prstClr val="black"/>
                </a:solidFill>
                <a:latin typeface="Calibri" pitchFamily="34" charset="0"/>
              </a:rPr>
              <a:t>finale </a:t>
            </a:r>
            <a:r>
              <a:rPr lang="fr-CA" sz="1400" dirty="0" smtClean="0">
                <a:solidFill>
                  <a:prstClr val="black"/>
                </a:solidFill>
                <a:latin typeface="Calibri" pitchFamily="34" charset="0"/>
              </a:rPr>
              <a:t>(lire attentivement !)</a:t>
            </a:r>
          </a:p>
          <a:p>
            <a:pPr marL="0" lvl="0" indent="0" algn="just" defTabSz="457200">
              <a:spcBef>
                <a:spcPts val="600"/>
              </a:spcBef>
              <a:buSzTx/>
              <a:buNone/>
            </a:pPr>
            <a:r>
              <a:rPr lang="fr-CA" sz="1200" dirty="0" smtClean="0">
                <a:solidFill>
                  <a:prstClr val="black"/>
                </a:solidFill>
                <a:latin typeface="Calibri" pitchFamily="34" charset="0"/>
              </a:rPr>
              <a:t>Cette activité réserve son dernier piège pour la fin : malgré ce qui a pu être observé, il ne faut </a:t>
            </a:r>
            <a:r>
              <a:rPr lang="fr-CA" sz="1200" b="1" dirty="0" smtClean="0">
                <a:solidFill>
                  <a:prstClr val="black"/>
                </a:solidFill>
                <a:latin typeface="Calibri" pitchFamily="34" charset="0"/>
              </a:rPr>
              <a:t>pas</a:t>
            </a:r>
            <a:r>
              <a:rPr lang="fr-CA" sz="1200" dirty="0" smtClean="0">
                <a:solidFill>
                  <a:prstClr val="black"/>
                </a:solidFill>
                <a:latin typeface="Calibri" pitchFamily="34" charset="0"/>
              </a:rPr>
              <a:t> conclure que la masse n’a </a:t>
            </a:r>
            <a:r>
              <a:rPr lang="fr-CA" sz="1200" i="1" dirty="0" smtClean="0">
                <a:solidFill>
                  <a:prstClr val="black"/>
                </a:solidFill>
                <a:latin typeface="Calibri" pitchFamily="34" charset="0"/>
              </a:rPr>
              <a:t>jamais</a:t>
            </a:r>
            <a:r>
              <a:rPr lang="fr-CA" sz="1200" dirty="0" smtClean="0">
                <a:solidFill>
                  <a:prstClr val="black"/>
                </a:solidFill>
                <a:latin typeface="Calibri" pitchFamily="34" charset="0"/>
              </a:rPr>
              <a:t> d’influence sur la vitesse de chute libre.</a:t>
            </a:r>
          </a:p>
          <a:p>
            <a:pPr marL="360000" lvl="0" indent="-360000" algn="just" defTabSz="457200">
              <a:spcBef>
                <a:spcPts val="600"/>
              </a:spcBef>
              <a:buSzTx/>
              <a:buFont typeface="Arial" pitchFamily="34" charset="0"/>
              <a:buChar char="•"/>
            </a:pPr>
            <a:r>
              <a:rPr lang="fr-CA" sz="1200" b="1" dirty="0" smtClean="0">
                <a:solidFill>
                  <a:prstClr val="black"/>
                </a:solidFill>
                <a:latin typeface="Calibri" pitchFamily="34" charset="0"/>
              </a:rPr>
              <a:t>En l’absence d’air. </a:t>
            </a:r>
            <a:r>
              <a:rPr lang="fr-CA" sz="1200" dirty="0" smtClean="0">
                <a:solidFill>
                  <a:prstClr val="black"/>
                </a:solidFill>
                <a:latin typeface="Calibri" pitchFamily="34" charset="0"/>
              </a:rPr>
              <a:t>Il est vrai que </a:t>
            </a:r>
            <a:r>
              <a:rPr lang="fr-CA" sz="1200" dirty="0" smtClean="0">
                <a:solidFill>
                  <a:prstClr val="black"/>
                </a:solidFill>
                <a:latin typeface="Calibri" pitchFamily="34" charset="0"/>
              </a:rPr>
              <a:t>dans le vide la masse n’a PAS d’influence sur la chute </a:t>
            </a:r>
            <a:r>
              <a:rPr lang="fr-CA" sz="1200" dirty="0" smtClean="0">
                <a:solidFill>
                  <a:prstClr val="black"/>
                </a:solidFill>
                <a:latin typeface="Calibri" pitchFamily="34" charset="0"/>
              </a:rPr>
              <a:t>libre, comme il a été démontré dans la vidéo de la boule de quilles et la plume. Voir la </a:t>
            </a:r>
            <a:r>
              <a:rPr lang="fr-CA" sz="1200" dirty="0" smtClean="0">
                <a:solidFill>
                  <a:prstClr val="black"/>
                </a:solidFill>
                <a:latin typeface="Calibri" pitchFamily="34" charset="0"/>
                <a:hlinkClick r:id="rId9" action="ppaction://hlinksldjump"/>
              </a:rPr>
              <a:t>fiche théorique </a:t>
            </a:r>
            <a:r>
              <a:rPr lang="fr-CA" sz="1200" dirty="0" smtClean="0">
                <a:solidFill>
                  <a:prstClr val="black"/>
                </a:solidFill>
                <a:latin typeface="Calibri" pitchFamily="34" charset="0"/>
              </a:rPr>
              <a:t>pour plus d’information.</a:t>
            </a:r>
          </a:p>
          <a:p>
            <a:pPr marL="360000" lvl="0" indent="-360000" algn="just" defTabSz="457200">
              <a:spcBef>
                <a:spcPts val="600"/>
              </a:spcBef>
              <a:buSzTx/>
              <a:buFont typeface="Arial" pitchFamily="34" charset="0"/>
              <a:buChar char="•"/>
            </a:pPr>
            <a:r>
              <a:rPr lang="fr-CA" sz="1200" b="1" dirty="0" smtClean="0">
                <a:solidFill>
                  <a:prstClr val="black"/>
                </a:solidFill>
                <a:latin typeface="Calibri" pitchFamily="34" charset="0"/>
              </a:rPr>
              <a:t>En présence d’air. </a:t>
            </a:r>
            <a:r>
              <a:rPr lang="fr-CA" sz="1200" dirty="0" smtClean="0">
                <a:solidFill>
                  <a:prstClr val="black"/>
                </a:solidFill>
                <a:latin typeface="Calibri" pitchFamily="34" charset="0"/>
              </a:rPr>
              <a:t>Dans un fluide (comme l’air), cependant, </a:t>
            </a:r>
            <a:r>
              <a:rPr lang="fr-CA" sz="1200" i="1" dirty="0" smtClean="0">
                <a:solidFill>
                  <a:prstClr val="black"/>
                </a:solidFill>
                <a:latin typeface="Calibri" pitchFamily="34" charset="0"/>
              </a:rPr>
              <a:t>la masse aura bel et bien une </a:t>
            </a:r>
            <a:r>
              <a:rPr lang="fr-CA" sz="1200" i="1" dirty="0" smtClean="0">
                <a:solidFill>
                  <a:prstClr val="black"/>
                </a:solidFill>
                <a:latin typeface="Calibri" pitchFamily="34" charset="0"/>
              </a:rPr>
              <a:t>i</a:t>
            </a:r>
            <a:r>
              <a:rPr lang="fr-CA" sz="1200" i="1" dirty="0" smtClean="0">
                <a:solidFill>
                  <a:prstClr val="black"/>
                </a:solidFill>
                <a:latin typeface="Calibri" pitchFamily="34" charset="0"/>
              </a:rPr>
              <a:t>nfluence sur le temps de chute, même si les objets comparés ont la même taille et la même forme</a:t>
            </a:r>
            <a:r>
              <a:rPr lang="fr-CA" sz="1200" dirty="0" smtClean="0">
                <a:solidFill>
                  <a:prstClr val="black"/>
                </a:solidFill>
                <a:latin typeface="Calibri" pitchFamily="34" charset="0"/>
              </a:rPr>
              <a:t>. Par contre, cette différence est liée à la </a:t>
            </a:r>
            <a:r>
              <a:rPr lang="fr-CA" sz="1200" b="1" dirty="0" smtClean="0">
                <a:solidFill>
                  <a:prstClr val="black"/>
                </a:solidFill>
                <a:latin typeface="Calibri" pitchFamily="34" charset="0"/>
              </a:rPr>
              <a:t>durée</a:t>
            </a:r>
            <a:r>
              <a:rPr lang="fr-CA" sz="1200" dirty="0" smtClean="0">
                <a:solidFill>
                  <a:prstClr val="black"/>
                </a:solidFill>
                <a:latin typeface="Calibri" pitchFamily="34" charset="0"/>
              </a:rPr>
              <a:t> de la chute; sur une très courte distance, la différence de temps de chute est à peu près impossible à observer à l’œil nu. (À titre d’exemple, la différence de temps de chute entre une balle de tennis et une boule de pétanque est d’environ 0.6 seconde à une hauteur de </a:t>
            </a:r>
            <a:r>
              <a:rPr lang="fr-CA" sz="1200" dirty="0" smtClean="0">
                <a:solidFill>
                  <a:prstClr val="black"/>
                </a:solidFill>
                <a:latin typeface="Calibri" pitchFamily="34" charset="0"/>
                <a:hlinkClick r:id="rId10"/>
              </a:rPr>
              <a:t>56 mètres</a:t>
            </a:r>
            <a:r>
              <a:rPr lang="fr-CA" sz="1200" dirty="0" smtClean="0">
                <a:solidFill>
                  <a:prstClr val="black"/>
                </a:solidFill>
                <a:latin typeface="Calibri" pitchFamily="34" charset="0"/>
              </a:rPr>
              <a:t>. Rappelons que dans notre expérience, la hauteur était de moins de 2 mètres…)</a:t>
            </a:r>
          </a:p>
          <a:p>
            <a:pPr marL="0" lvl="0" indent="0" algn="just" defTabSz="457200">
              <a:spcBef>
                <a:spcPts val="600"/>
              </a:spcBef>
              <a:buSzTx/>
              <a:buNone/>
            </a:pPr>
            <a:r>
              <a:rPr lang="fr-CA" sz="1200" dirty="0" smtClean="0">
                <a:solidFill>
                  <a:prstClr val="black"/>
                </a:solidFill>
                <a:latin typeface="Calibri" pitchFamily="34" charset="0"/>
              </a:rPr>
              <a:t>Comme dans le phénomène de la </a:t>
            </a:r>
            <a:r>
              <a:rPr lang="fr-CA" sz="1200" dirty="0" smtClean="0">
                <a:solidFill>
                  <a:prstClr val="black"/>
                </a:solidFill>
                <a:latin typeface="Calibri" pitchFamily="34" charset="0"/>
                <a:hlinkClick r:id="rId11"/>
              </a:rPr>
              <a:t>vitesse terminale</a:t>
            </a:r>
            <a:r>
              <a:rPr lang="fr-CA" sz="1200" dirty="0" smtClean="0">
                <a:solidFill>
                  <a:prstClr val="black"/>
                </a:solidFill>
                <a:latin typeface="Calibri" pitchFamily="34" charset="0"/>
              </a:rPr>
              <a:t>, plus un objet est massif, plus il pourra résister à la friction de l’air, mais c’est seulement sur une grande distance que cette différence pourra se manifester de manière significative.</a:t>
            </a:r>
          </a:p>
          <a:p>
            <a:pPr marL="0" lvl="0" indent="0" algn="just" defTabSz="457200">
              <a:spcBef>
                <a:spcPts val="600"/>
              </a:spcBef>
              <a:buSzTx/>
              <a:buNone/>
            </a:pPr>
            <a:endParaRPr lang="fr-CA" sz="1200" dirty="0" smtClean="0">
              <a:solidFill>
                <a:prstClr val="black"/>
              </a:solidFill>
              <a:latin typeface="Calibri" pitchFamily="34" charset="0"/>
            </a:endParaRPr>
          </a:p>
          <a:p>
            <a:pPr marL="0" lvl="0" indent="0" algn="just" defTabSz="457200">
              <a:spcBef>
                <a:spcPts val="600"/>
              </a:spcBef>
              <a:buSzTx/>
              <a:buNone/>
            </a:pPr>
            <a:r>
              <a:rPr lang="fr-CA" sz="1400" b="1" dirty="0" smtClean="0">
                <a:solidFill>
                  <a:prstClr val="black"/>
                </a:solidFill>
                <a:latin typeface="Calibri" pitchFamily="34" charset="0"/>
              </a:rPr>
              <a:t>Les défis de la science</a:t>
            </a:r>
            <a:endParaRPr lang="fr-CA" sz="1400" b="1" dirty="0">
              <a:solidFill>
                <a:prstClr val="black"/>
              </a:solidFill>
              <a:latin typeface="Calibri" pitchFamily="34" charset="0"/>
            </a:endParaRPr>
          </a:p>
          <a:p>
            <a:pPr lvl="0" algn="just" defTabSz="457200">
              <a:spcBef>
                <a:spcPts val="600"/>
              </a:spcBef>
              <a:buSzTx/>
              <a:buNone/>
            </a:pPr>
            <a:r>
              <a:rPr lang="fr-CA" sz="1200" dirty="0" smtClean="0">
                <a:solidFill>
                  <a:prstClr val="black"/>
                </a:solidFill>
                <a:latin typeface="Calibri" pitchFamily="34" charset="0"/>
              </a:rPr>
              <a:t>Terminer </a:t>
            </a:r>
            <a:r>
              <a:rPr lang="fr-CA" sz="1200" dirty="0">
                <a:solidFill>
                  <a:prstClr val="black"/>
                </a:solidFill>
                <a:latin typeface="Calibri" pitchFamily="34" charset="0"/>
              </a:rPr>
              <a:t>avec une discussion sur la démarche scientifique : </a:t>
            </a:r>
            <a:endParaRPr lang="fr-CA" sz="1200" dirty="0" smtClean="0">
              <a:solidFill>
                <a:prstClr val="black"/>
              </a:solidFill>
              <a:latin typeface="Calibri" pitchFamily="34" charset="0"/>
            </a:endParaRPr>
          </a:p>
          <a:p>
            <a:pPr lvl="0" algn="just" defTabSz="457200">
              <a:spcBef>
                <a:spcPts val="600"/>
              </a:spcBef>
              <a:buSzTx/>
              <a:buFont typeface="Arial" pitchFamily="34" charset="0"/>
              <a:buChar char="•"/>
            </a:pPr>
            <a:r>
              <a:rPr lang="fr-CA" sz="1200" b="1" i="1" dirty="0" smtClean="0">
                <a:solidFill>
                  <a:prstClr val="black"/>
                </a:solidFill>
                <a:latin typeface="Calibri" pitchFamily="34" charset="0"/>
              </a:rPr>
              <a:t>«</a:t>
            </a:r>
            <a:r>
              <a:rPr lang="fr-CA" sz="1200" b="1" i="1" dirty="0">
                <a:solidFill>
                  <a:prstClr val="black"/>
                </a:solidFill>
                <a:latin typeface="Calibri" pitchFamily="34" charset="0"/>
              </a:rPr>
              <a:t> À la lumière de cette expérience, quelles qualités diriez-vous qu’un scientifique doit avoir ? » </a:t>
            </a:r>
            <a:r>
              <a:rPr lang="fr-CA" sz="1200" dirty="0">
                <a:solidFill>
                  <a:prstClr val="black"/>
                </a:solidFill>
                <a:latin typeface="Calibri" pitchFamily="34" charset="0"/>
              </a:rPr>
              <a:t>(Précis, rigoureux, méticuleux, impartial, objectif, etc</a:t>
            </a:r>
            <a:r>
              <a:rPr lang="fr-CA" sz="1200" dirty="0" smtClean="0">
                <a:solidFill>
                  <a:prstClr val="black"/>
                </a:solidFill>
                <a:latin typeface="Calibri" pitchFamily="34" charset="0"/>
              </a:rPr>
              <a:t>.)</a:t>
            </a:r>
          </a:p>
          <a:p>
            <a:pPr lvl="0" algn="just" defTabSz="457200">
              <a:spcBef>
                <a:spcPts val="600"/>
              </a:spcBef>
              <a:buSzTx/>
              <a:buFont typeface="Arial" pitchFamily="34" charset="0"/>
              <a:buChar char="•"/>
            </a:pPr>
            <a:r>
              <a:rPr lang="fr-CA" sz="1200" b="1" i="1" dirty="0" smtClean="0">
                <a:solidFill>
                  <a:prstClr val="black"/>
                </a:solidFill>
                <a:latin typeface="Calibri" pitchFamily="34" charset="0"/>
              </a:rPr>
              <a:t>« Comment pourriez-vous qualifier les conclusions de la science – simples ou complexes ? » </a:t>
            </a:r>
            <a:r>
              <a:rPr lang="fr-CA" sz="1200" dirty="0" smtClean="0">
                <a:solidFill>
                  <a:prstClr val="black"/>
                </a:solidFill>
                <a:latin typeface="Calibri" pitchFamily="34" charset="0"/>
              </a:rPr>
              <a:t>(les vérités scientifiques sont parfois évidentes, mais plus souvent, les connaissances scientifiques sont complexes, subtiles, multifactorielles, etc.)</a:t>
            </a:r>
            <a:endParaRPr lang="fr-CA" sz="1200" dirty="0">
              <a:solidFill>
                <a:srgbClr val="000000"/>
              </a:solidFill>
              <a:latin typeface="Calibri" pitchFamily="34" charset="0"/>
            </a:endParaRPr>
          </a:p>
        </p:txBody>
      </p:sp>
      <p:sp>
        <p:nvSpPr>
          <p:cNvPr id="12" name="Title 3"/>
          <p:cNvSpPr txBox="1">
            <a:spLocks/>
          </p:cNvSpPr>
          <p:nvPr>
            <p:custDataLst>
              <p:tags r:id="rId3"/>
            </p:custDataLst>
          </p:nvPr>
        </p:nvSpPr>
        <p:spPr>
          <a:xfrm>
            <a:off x="-5923" y="17192"/>
            <a:ext cx="513566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3. La chute des billes II </a:t>
            </a:r>
            <a:r>
              <a:rPr lang="fr-CA" sz="1800" dirty="0">
                <a:latin typeface="Calibri" pitchFamily="34" charset="0"/>
                <a:cs typeface="Calibri" pitchFamily="34" charset="0"/>
              </a:rPr>
              <a:t>(suite)</a:t>
            </a:r>
          </a:p>
        </p:txBody>
      </p:sp>
      <p:pic>
        <p:nvPicPr>
          <p:cNvPr id="2" name="Image 1">
            <a:extLst>
              <a:ext uri="{FF2B5EF4-FFF2-40B4-BE49-F238E27FC236}">
                <a16:creationId xmlns:a16="http://schemas.microsoft.com/office/drawing/2014/main" xmlns="" id="{0AEC760B-CF85-D8BD-4F24-811398390323}"/>
              </a:ext>
            </a:extLst>
          </p:cNvPr>
          <p:cNvPicPr>
            <a:picLocks noChangeAspect="1"/>
          </p:cNvPicPr>
          <p:nvPr>
            <p:custDataLst>
              <p:tags r:id="rId4"/>
            </p:custDataLst>
          </p:nvPr>
        </p:nvPicPr>
        <p:blipFill>
          <a:blip r:embed="rId12"/>
          <a:stretch>
            <a:fillRect/>
          </a:stretch>
        </p:blipFill>
        <p:spPr>
          <a:xfrm>
            <a:off x="4238454" y="-490404"/>
            <a:ext cx="2548349" cy="2548349"/>
          </a:xfrm>
          <a:prstGeom prst="rect">
            <a:avLst/>
          </a:prstGeom>
        </p:spPr>
      </p:pic>
    </p:spTree>
    <p:extLst>
      <p:ext uri="{BB962C8B-B14F-4D97-AF65-F5344CB8AC3E}">
        <p14:creationId xmlns:p14="http://schemas.microsoft.com/office/powerpoint/2010/main" xmlns="" val="4198425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1"/>
          <p:cNvSpPr>
            <a:spLocks noGrp="1"/>
          </p:cNvSpPr>
          <p:nvPr>
            <p:ph type="sldNum" sz="quarter" idx="12"/>
            <p:custDataLst>
              <p:tags r:id="rId1"/>
            </p:custDataLst>
          </p:nvPr>
        </p:nvSpPr>
        <p:spPr>
          <a:xfrm>
            <a:off x="5495925" y="8002571"/>
            <a:ext cx="1362075" cy="1135797"/>
          </a:xfrm>
        </p:spPr>
        <p:txBody>
          <a:bodyPr/>
          <a:lstStyle/>
          <a:p>
            <a:fld id="{027FB875-5C85-AB42-9DC5-178568A424B8}" type="slidenum">
              <a:rPr lang="en-US" smtClean="0"/>
              <a:pPr/>
              <a:t>17</a:t>
            </a:fld>
            <a:endParaRPr lang="en-US" dirty="0"/>
          </a:p>
        </p:txBody>
      </p:sp>
      <p:sp>
        <p:nvSpPr>
          <p:cNvPr id="9" name="Title 3"/>
          <p:cNvSpPr txBox="1">
            <a:spLocks/>
          </p:cNvSpPr>
          <p:nvPr>
            <p:custDataLst>
              <p:tags r:id="rId2"/>
            </p:custDataLst>
          </p:nvPr>
        </p:nvSpPr>
        <p:spPr>
          <a:xfrm>
            <a:off x="0" y="0"/>
            <a:ext cx="513566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Intégration des acquis</a:t>
            </a:r>
          </a:p>
          <a:p>
            <a:pPr algn="l"/>
            <a:r>
              <a:rPr lang="fr-CA" sz="2400" dirty="0">
                <a:latin typeface="Calibri" pitchFamily="34" charset="0"/>
                <a:cs typeface="Calibri" pitchFamily="34" charset="0"/>
              </a:rPr>
              <a:t>4. Le plan incliné</a:t>
            </a:r>
            <a:endParaRPr lang="fr-CA" sz="1800" dirty="0">
              <a:latin typeface="Calibri" pitchFamily="34" charset="0"/>
              <a:cs typeface="Calibri" pitchFamily="34" charset="0"/>
            </a:endParaRPr>
          </a:p>
        </p:txBody>
      </p:sp>
      <p:graphicFrame>
        <p:nvGraphicFramePr>
          <p:cNvPr id="13" name="Espace réservé du contenu 5"/>
          <p:cNvGraphicFramePr>
            <a:graphicFrameLocks/>
          </p:cNvGraphicFramePr>
          <p:nvPr>
            <p:custDataLst>
              <p:tags r:id="rId3"/>
            </p:custDataLst>
            <p:extLst>
              <p:ext uri="{D42A27DB-BD31-4B8C-83A1-F6EECF244321}">
                <p14:modId xmlns:p14="http://schemas.microsoft.com/office/powerpoint/2010/main" xmlns="" val="1419383311"/>
              </p:ext>
            </p:extLst>
          </p:nvPr>
        </p:nvGraphicFramePr>
        <p:xfrm>
          <a:off x="45721" y="1699260"/>
          <a:ext cx="1670400" cy="2574106"/>
        </p:xfrm>
        <a:graphic>
          <a:graphicData uri="http://schemas.openxmlformats.org/drawingml/2006/table">
            <a:tbl>
              <a:tblPr firstRow="1" bandRow="1">
                <a:tableStyleId>{5C22544A-7EE6-4342-B048-85BDC9FD1C3A}</a:tableStyleId>
              </a:tblPr>
              <a:tblGrid>
                <a:gridCol w="1670400">
                  <a:extLst>
                    <a:ext uri="{9D8B030D-6E8A-4147-A177-3AD203B41FA5}">
                      <a16:colId xmlns:a16="http://schemas.microsoft.com/office/drawing/2014/main" xmlns="" val="20000"/>
                    </a:ext>
                  </a:extLst>
                </a:gridCol>
              </a:tblGrid>
              <a:tr h="284060">
                <a:tc>
                  <a:txBody>
                    <a:bodyPr/>
                    <a:lstStyle/>
                    <a:p>
                      <a:pPr algn="ctr"/>
                      <a:r>
                        <a:rPr lang="fr-FR" sz="1400" dirty="0">
                          <a:latin typeface="Calibri" pitchFamily="34" charset="0"/>
                        </a:rPr>
                        <a:t>Matériel</a:t>
                      </a:r>
                      <a:r>
                        <a:rPr lang="fr-FR" sz="1400" baseline="0" dirty="0">
                          <a:latin typeface="Calibri" pitchFamily="34" charset="0"/>
                        </a:rPr>
                        <a:t> nécessaire</a:t>
                      </a:r>
                      <a:endParaRPr lang="fr-FR" sz="1400" dirty="0">
                        <a:latin typeface="Calibri" pitchFamily="34" charset="0"/>
                      </a:endParaRPr>
                    </a:p>
                  </a:txBody>
                  <a:tcPr/>
                </a:tc>
                <a:extLst>
                  <a:ext uri="{0D108BD9-81ED-4DB2-BD59-A6C34878D82A}">
                    <a16:rowId xmlns:a16="http://schemas.microsoft.com/office/drawing/2014/main" xmlns="" val="10000"/>
                  </a:ext>
                </a:extLst>
              </a:tr>
              <a:tr h="255654">
                <a:tc>
                  <a:txBody>
                    <a:bodyPr/>
                    <a:lstStyle/>
                    <a:p>
                      <a:pPr algn="ctr"/>
                      <a:r>
                        <a:rPr lang="fr-FR" sz="1200" b="1" dirty="0">
                          <a:latin typeface="Calibri" pitchFamily="34" charset="0"/>
                        </a:rPr>
                        <a:t>Par équipe</a:t>
                      </a:r>
                    </a:p>
                  </a:txBody>
                  <a:tcPr/>
                </a:tc>
                <a:extLst>
                  <a:ext uri="{0D108BD9-81ED-4DB2-BD59-A6C34878D82A}">
                    <a16:rowId xmlns:a16="http://schemas.microsoft.com/office/drawing/2014/main" xmlns="" val="10003"/>
                  </a:ext>
                </a:extLst>
              </a:tr>
              <a:tr h="1107832">
                <a:tc>
                  <a:txBody>
                    <a:bodyPr/>
                    <a:lstStyle/>
                    <a:p>
                      <a:pPr marL="171450" indent="-171450">
                        <a:buFont typeface="Arial" pitchFamily="34" charset="0"/>
                        <a:buChar char="•"/>
                      </a:pPr>
                      <a:r>
                        <a:rPr lang="fr-FR" sz="1200" dirty="0">
                          <a:latin typeface="Calibri" pitchFamily="34" charset="0"/>
                        </a:rPr>
                        <a:t>Plans inclinés</a:t>
                      </a:r>
                      <a:r>
                        <a:rPr lang="fr-FR" sz="1200" baseline="0" dirty="0">
                          <a:latin typeface="Calibri" pitchFamily="34" charset="0"/>
                        </a:rPr>
                        <a:t> (voir bac « Planeurs »)</a:t>
                      </a:r>
                      <a:endParaRPr lang="fr-FR" sz="1200" dirty="0">
                        <a:latin typeface="Calibri" pitchFamily="34" charset="0"/>
                      </a:endParaRPr>
                    </a:p>
                    <a:p>
                      <a:pPr marL="171450" indent="-171450">
                        <a:buFont typeface="Arial" pitchFamily="34" charset="0"/>
                        <a:buChar char="•"/>
                      </a:pPr>
                      <a:r>
                        <a:rPr lang="fr-FR" sz="1200" baseline="0" dirty="0">
                          <a:latin typeface="Calibri" pitchFamily="34" charset="0"/>
                        </a:rPr>
                        <a:t>Billes de masses identiques</a:t>
                      </a:r>
                    </a:p>
                    <a:p>
                      <a:pPr marL="171450" indent="-171450">
                        <a:buFont typeface="Arial" pitchFamily="34" charset="0"/>
                        <a:buChar char="•"/>
                      </a:pPr>
                      <a:r>
                        <a:rPr lang="fr-FR" sz="1200" baseline="0" dirty="0">
                          <a:latin typeface="Calibri" pitchFamily="34" charset="0"/>
                        </a:rPr>
                        <a:t>Tout autre matériel jugé utile par les élèves</a:t>
                      </a:r>
                    </a:p>
                  </a:txBody>
                  <a:tcPr/>
                </a:tc>
                <a:extLst>
                  <a:ext uri="{0D108BD9-81ED-4DB2-BD59-A6C34878D82A}">
                    <a16:rowId xmlns:a16="http://schemas.microsoft.com/office/drawing/2014/main" xmlns="" val="10004"/>
                  </a:ext>
                </a:extLst>
              </a:tr>
              <a:tr h="255654">
                <a:tc>
                  <a:txBody>
                    <a:bodyPr/>
                    <a:lstStyle/>
                    <a:p>
                      <a:pPr algn="ctr"/>
                      <a:r>
                        <a:rPr lang="fr-FR" sz="1200" b="1" dirty="0">
                          <a:latin typeface="Calibri" pitchFamily="34" charset="0"/>
                        </a:rPr>
                        <a:t>Par élève</a:t>
                      </a:r>
                    </a:p>
                  </a:txBody>
                  <a:tcPr/>
                </a:tc>
                <a:extLst>
                  <a:ext uri="{0D108BD9-81ED-4DB2-BD59-A6C34878D82A}">
                    <a16:rowId xmlns:a16="http://schemas.microsoft.com/office/drawing/2014/main" xmlns="" val="10005"/>
                  </a:ext>
                </a:extLst>
              </a:tr>
              <a:tr h="349066">
                <a:tc>
                  <a:txBody>
                    <a:bodyPr/>
                    <a:lstStyle/>
                    <a:p>
                      <a:pPr marL="171450" indent="-171450">
                        <a:buFont typeface="Arial" pitchFamily="34" charset="0"/>
                        <a:buChar char="•"/>
                      </a:pPr>
                      <a:r>
                        <a:rPr lang="fr-FR" sz="1200" baseline="0" dirty="0">
                          <a:latin typeface="Calibri" pitchFamily="34" charset="0"/>
                          <a:hlinkClick r:id="rId19" action="ppaction://hlinksldjump"/>
                        </a:rPr>
                        <a:t>Fiche d’activité D</a:t>
                      </a:r>
                      <a:endParaRPr lang="fr-FR" sz="1200" baseline="0" dirty="0">
                        <a:latin typeface="Calibri" pitchFamily="34" charset="0"/>
                      </a:endParaRPr>
                    </a:p>
                  </a:txBody>
                  <a:tcPr/>
                </a:tc>
                <a:extLst>
                  <a:ext uri="{0D108BD9-81ED-4DB2-BD59-A6C34878D82A}">
                    <a16:rowId xmlns:a16="http://schemas.microsoft.com/office/drawing/2014/main" xmlns="" val="10006"/>
                  </a:ext>
                </a:extLst>
              </a:tr>
            </a:tbl>
          </a:graphicData>
        </a:graphic>
      </p:graphicFrame>
      <p:graphicFrame>
        <p:nvGraphicFramePr>
          <p:cNvPr id="14" name="Tableau 12"/>
          <p:cNvGraphicFramePr>
            <a:graphicFrameLocks noGrp="1"/>
          </p:cNvGraphicFramePr>
          <p:nvPr>
            <p:custDataLst>
              <p:tags r:id="rId4"/>
            </p:custDataLst>
            <p:extLst>
              <p:ext uri="{D42A27DB-BD31-4B8C-83A1-F6EECF244321}">
                <p14:modId xmlns:p14="http://schemas.microsoft.com/office/powerpoint/2010/main" xmlns="" val="1560142175"/>
              </p:ext>
            </p:extLst>
          </p:nvPr>
        </p:nvGraphicFramePr>
        <p:xfrm>
          <a:off x="45721" y="1260000"/>
          <a:ext cx="1670400" cy="341882"/>
        </p:xfrm>
        <a:graphic>
          <a:graphicData uri="http://schemas.openxmlformats.org/drawingml/2006/table">
            <a:tbl>
              <a:tblPr firstRow="1" bandRow="1">
                <a:tableStyleId>{69CF1AB2-1976-4502-BF36-3FF5EA218861}</a:tableStyleId>
              </a:tblPr>
              <a:tblGrid>
                <a:gridCol w="1670400">
                  <a:extLst>
                    <a:ext uri="{9D8B030D-6E8A-4147-A177-3AD203B41FA5}">
                      <a16:colId xmlns:a16="http://schemas.microsoft.com/office/drawing/2014/main" xmlns="" val="20000"/>
                    </a:ext>
                  </a:extLst>
                </a:gridCol>
              </a:tblGrid>
              <a:tr h="341882">
                <a:tc>
                  <a:txBody>
                    <a:bodyPr/>
                    <a:lstStyle/>
                    <a:p>
                      <a:pPr algn="ctr"/>
                      <a:endParaRPr lang="fr-FR" sz="200" dirty="0">
                        <a:latin typeface="Calibri" pitchFamily="34" charset="0"/>
                        <a:cs typeface="Calibri" pitchFamily="34" charset="0"/>
                      </a:endParaRPr>
                    </a:p>
                    <a:p>
                      <a:pPr algn="ctr"/>
                      <a:r>
                        <a:rPr lang="fr-FR" sz="1400" dirty="0">
                          <a:latin typeface="Calibri" pitchFamily="34" charset="0"/>
                          <a:cs typeface="Calibri" pitchFamily="34" charset="0"/>
                        </a:rPr>
                        <a:t>Durée: </a:t>
                      </a:r>
                      <a:r>
                        <a:rPr lang="fr-FR" sz="1400" b="0" kern="1200" baseline="0" dirty="0">
                          <a:solidFill>
                            <a:schemeClr val="dk1"/>
                          </a:solidFill>
                          <a:latin typeface="Calibri" pitchFamily="34" charset="0"/>
                          <a:ea typeface="+mn-ea"/>
                          <a:cs typeface="Calibri" pitchFamily="34" charset="0"/>
                        </a:rPr>
                        <a:t>60+ </a:t>
                      </a:r>
                      <a:r>
                        <a:rPr lang="fr-FR" sz="1400" b="0" baseline="0" dirty="0">
                          <a:latin typeface="Calibri" pitchFamily="34" charset="0"/>
                          <a:cs typeface="Calibri" pitchFamily="34" charset="0"/>
                        </a:rPr>
                        <a:t>minutes</a:t>
                      </a:r>
                      <a:endParaRPr lang="fr-FR" sz="1400" b="0" i="0" dirty="0">
                        <a:solidFill>
                          <a:schemeClr val="tx1"/>
                        </a:solidFill>
                        <a:latin typeface="Calibri" pitchFamily="34" charset="0"/>
                        <a:cs typeface="Calibri" pitchFamily="34" charset="0"/>
                      </a:endParaRPr>
                    </a:p>
                  </a:txBody>
                  <a:tcPr/>
                </a:tc>
                <a:extLst>
                  <a:ext uri="{0D108BD9-81ED-4DB2-BD59-A6C34878D82A}">
                    <a16:rowId xmlns:a16="http://schemas.microsoft.com/office/drawing/2014/main" xmlns="" val="10000"/>
                  </a:ext>
                </a:extLst>
              </a:tr>
            </a:tbl>
          </a:graphicData>
        </a:graphic>
      </p:graphicFrame>
      <p:pic>
        <p:nvPicPr>
          <p:cNvPr id="2" name="Image 1">
            <a:extLst>
              <a:ext uri="{FF2B5EF4-FFF2-40B4-BE49-F238E27FC236}">
                <a16:creationId xmlns:a16="http://schemas.microsoft.com/office/drawing/2014/main" xmlns="" id="{0AEC760B-CF85-D8BD-4F24-811398390323}"/>
              </a:ext>
            </a:extLst>
          </p:cNvPr>
          <p:cNvPicPr>
            <a:picLocks noChangeAspect="1"/>
          </p:cNvPicPr>
          <p:nvPr>
            <p:custDataLst>
              <p:tags r:id="rId5"/>
            </p:custDataLst>
          </p:nvPr>
        </p:nvPicPr>
        <p:blipFill>
          <a:blip r:embed="rId20"/>
          <a:stretch>
            <a:fillRect/>
          </a:stretch>
        </p:blipFill>
        <p:spPr>
          <a:xfrm>
            <a:off x="4238454" y="-490404"/>
            <a:ext cx="2548349" cy="2548349"/>
          </a:xfrm>
          <a:prstGeom prst="rect">
            <a:avLst/>
          </a:prstGeom>
        </p:spPr>
      </p:pic>
      <p:sp>
        <p:nvSpPr>
          <p:cNvPr id="11" name="Content Placeholder 4"/>
          <p:cNvSpPr txBox="1">
            <a:spLocks/>
          </p:cNvSpPr>
          <p:nvPr>
            <p:custDataLst>
              <p:tags r:id="rId6"/>
            </p:custDataLst>
          </p:nvPr>
        </p:nvSpPr>
        <p:spPr>
          <a:xfrm>
            <a:off x="1783081" y="1260000"/>
            <a:ext cx="5004000" cy="7526159"/>
          </a:xfrm>
          <a:prstGeom prst="rect">
            <a:avLst/>
          </a:prstGeom>
          <a:noFill/>
        </p:spPr>
        <p:style>
          <a:lnRef idx="2">
            <a:schemeClr val="accent1"/>
          </a:lnRef>
          <a:fillRef idx="1">
            <a:schemeClr val="lt1"/>
          </a:fillRef>
          <a:effectRef idx="0">
            <a:schemeClr val="accent1"/>
          </a:effectRef>
          <a:fontRef idx="minor">
            <a:schemeClr val="dk1"/>
          </a:fontRef>
        </p:style>
        <p:txBody>
          <a:bodyPr anchor="t">
            <a:noAutofit/>
          </a:bodyPr>
          <a:lstStyle>
            <a:lvl1pPr marL="463550" indent="-463550" algn="l" defTabSz="914400" rtl="0" eaLnBrk="1" latinLnBrk="0" hangingPunct="1">
              <a:spcBef>
                <a:spcPts val="2000"/>
              </a:spcBef>
              <a:buSzPct val="90000"/>
              <a:buFontTx/>
              <a:buBlip>
                <a:blip r:embed="rId21"/>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22"/>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23"/>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23"/>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23"/>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21"/>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23"/>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21"/>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22"/>
              </a:buBlip>
              <a:defRPr lang="en-US" sz="1800" kern="1200" dirty="0">
                <a:solidFill>
                  <a:schemeClr val="dk1"/>
                </a:solidFill>
                <a:latin typeface="+mn-lt"/>
                <a:ea typeface="+mn-ea"/>
                <a:cs typeface="+mn-cs"/>
              </a:defRPr>
            </a:lvl9pPr>
          </a:lstStyle>
          <a:p>
            <a:pPr marL="0" lvl="0" indent="0" defTabSz="457200">
              <a:spcBef>
                <a:spcPts val="600"/>
              </a:spcBef>
              <a:buSzTx/>
              <a:buNone/>
            </a:pPr>
            <a:r>
              <a:rPr lang="fr-CA" i="1" dirty="0" smtClean="0">
                <a:solidFill>
                  <a:prstClr val="black"/>
                </a:solidFill>
                <a:latin typeface="Calibri" pitchFamily="34" charset="0"/>
              </a:rPr>
              <a:t>Vue d’ensemble</a:t>
            </a:r>
          </a:p>
          <a:p>
            <a:pPr marL="0" lvl="0" indent="0" algn="just" defTabSz="457200">
              <a:spcBef>
                <a:spcPts val="600"/>
              </a:spcBef>
              <a:buSzTx/>
              <a:buNone/>
            </a:pPr>
            <a:r>
              <a:rPr lang="fr-CA" sz="1200" dirty="0" smtClean="0">
                <a:solidFill>
                  <a:prstClr val="black"/>
                </a:solidFill>
                <a:latin typeface="Calibri" pitchFamily="34" charset="0"/>
              </a:rPr>
              <a:t>En s’inspirant de ce qu’avait fait Galilée pour expérimenter sur la chute libre (voir cette </a:t>
            </a:r>
            <a:r>
              <a:rPr lang="fr-CA" sz="1200" dirty="0" smtClean="0">
                <a:solidFill>
                  <a:prstClr val="black"/>
                </a:solidFill>
                <a:latin typeface="Calibri" pitchFamily="34" charset="0"/>
                <a:hlinkClick r:id="rId24"/>
              </a:rPr>
              <a:t>vidéo</a:t>
            </a:r>
            <a:r>
              <a:rPr lang="fr-CA" sz="1200" dirty="0" smtClean="0">
                <a:solidFill>
                  <a:prstClr val="black"/>
                </a:solidFill>
                <a:latin typeface="Calibri" pitchFamily="34" charset="0"/>
              </a:rPr>
              <a:t>), les élèves mettent à profit leur expertise en rédaction de protocole en imaginant une nouvelle expérience. La question de découverte est la suivante : </a:t>
            </a:r>
            <a:r>
              <a:rPr lang="fr-CA" sz="1200" b="1" i="1" dirty="0" smtClean="0">
                <a:solidFill>
                  <a:prstClr val="black"/>
                </a:solidFill>
                <a:latin typeface="Calibri" pitchFamily="34" charset="0"/>
              </a:rPr>
              <a:t>« Si la masse n’a pas d’influence, comment peut-on faire varier le temps de chute libre d’une bille sur un plan incliné ? »</a:t>
            </a:r>
            <a:r>
              <a:rPr lang="fr-CA" sz="1200" dirty="0" smtClean="0">
                <a:solidFill>
                  <a:prstClr val="black"/>
                </a:solidFill>
                <a:latin typeface="Calibri" pitchFamily="34" charset="0"/>
              </a:rPr>
              <a:t> (La longueur du plan doit être fixe.)</a:t>
            </a:r>
          </a:p>
          <a:p>
            <a:pPr marL="0" lvl="0" indent="0" algn="just" defTabSz="457200">
              <a:spcBef>
                <a:spcPts val="600"/>
              </a:spcBef>
              <a:buSzTx/>
              <a:buNone/>
            </a:pPr>
            <a:r>
              <a:rPr lang="fr-CA" sz="1200" dirty="0" smtClean="0">
                <a:solidFill>
                  <a:prstClr val="black"/>
                </a:solidFill>
                <a:latin typeface="Calibri" pitchFamily="34" charset="0"/>
              </a:rPr>
              <a:t>Il sera possible d’utiliser un chronomètre (très difficile !) ou toute autre manière de mesurer le temps. Il est aussi possible d’utiliser 2 plans inclinés (recommandé), question de laisser tomber 2 billes en même temps.</a:t>
            </a:r>
            <a:r>
              <a:rPr lang="fr-CA" sz="1200" b="1" dirty="0" smtClean="0">
                <a:solidFill>
                  <a:prstClr val="black"/>
                </a:solidFill>
                <a:latin typeface="Calibri" pitchFamily="34" charset="0"/>
              </a:rPr>
              <a:t> Laisser libre cours aux élèves.</a:t>
            </a:r>
          </a:p>
          <a:p>
            <a:pPr marL="0" lvl="0" indent="0" algn="just" defTabSz="457200">
              <a:spcBef>
                <a:spcPts val="600"/>
              </a:spcBef>
              <a:buSzTx/>
              <a:buNone/>
            </a:pPr>
            <a:endParaRPr lang="fr-CA" sz="1200" dirty="0" smtClean="0">
              <a:solidFill>
                <a:srgbClr val="000000"/>
              </a:solidFill>
              <a:latin typeface="Calibri" pitchFamily="34" charset="0"/>
            </a:endParaRPr>
          </a:p>
          <a:p>
            <a:pPr marL="0" lvl="0" indent="0" algn="just" defTabSz="457200">
              <a:spcBef>
                <a:spcPts val="600"/>
              </a:spcBef>
              <a:buSzTx/>
              <a:buNone/>
            </a:pPr>
            <a:r>
              <a:rPr lang="fr-CA" i="1" dirty="0" smtClean="0">
                <a:solidFill>
                  <a:srgbClr val="000000"/>
                </a:solidFill>
                <a:latin typeface="Calibri" pitchFamily="34" charset="0"/>
              </a:rPr>
              <a:t>La </a:t>
            </a:r>
            <a:r>
              <a:rPr lang="fr-CA" i="1" dirty="0" smtClean="0">
                <a:solidFill>
                  <a:srgbClr val="000000"/>
                </a:solidFill>
                <a:latin typeface="Calibri" pitchFamily="34" charset="0"/>
              </a:rPr>
              <a:t>solution </a:t>
            </a:r>
            <a:endParaRPr lang="fr-CA" i="1" dirty="0" smtClean="0">
              <a:solidFill>
                <a:srgbClr val="000000"/>
              </a:solidFill>
              <a:latin typeface="Calibri" pitchFamily="34" charset="0"/>
            </a:endParaRPr>
          </a:p>
          <a:p>
            <a:pPr marL="0" lvl="0" indent="0" algn="just" defTabSz="457200">
              <a:spcBef>
                <a:spcPts val="600"/>
              </a:spcBef>
              <a:buSzTx/>
              <a:buNone/>
            </a:pPr>
            <a:r>
              <a:rPr lang="fr-CA" sz="1200" dirty="0" smtClean="0">
                <a:solidFill>
                  <a:srgbClr val="000000"/>
                </a:solidFill>
                <a:latin typeface="Calibri" pitchFamily="34" charset="0"/>
              </a:rPr>
              <a:t>C’est en </a:t>
            </a:r>
            <a:r>
              <a:rPr lang="fr-CA" sz="1200" dirty="0" smtClean="0">
                <a:solidFill>
                  <a:srgbClr val="000000"/>
                </a:solidFill>
                <a:latin typeface="Calibri" pitchFamily="34" charset="0"/>
              </a:rPr>
              <a:t>modifiant </a:t>
            </a:r>
            <a:r>
              <a:rPr lang="fr-CA" sz="1200" i="1" dirty="0" smtClean="0">
                <a:solidFill>
                  <a:srgbClr val="000000"/>
                </a:solidFill>
                <a:latin typeface="Calibri" pitchFamily="34" charset="0"/>
              </a:rPr>
              <a:t>l’angle d’inclinaison </a:t>
            </a:r>
            <a:r>
              <a:rPr lang="fr-CA" sz="1200" dirty="0" smtClean="0">
                <a:solidFill>
                  <a:srgbClr val="000000"/>
                </a:solidFill>
                <a:latin typeface="Calibri" pitchFamily="34" charset="0"/>
              </a:rPr>
              <a:t>de la rampe </a:t>
            </a:r>
            <a:r>
              <a:rPr lang="fr-CA" sz="1200" dirty="0" smtClean="0">
                <a:solidFill>
                  <a:srgbClr val="000000"/>
                </a:solidFill>
                <a:latin typeface="Calibri" pitchFamily="34" charset="0"/>
              </a:rPr>
              <a:t>que le temps de chute variera. </a:t>
            </a:r>
            <a:r>
              <a:rPr lang="fr-CA" sz="1200" dirty="0" smtClean="0"/>
              <a:t>Plus </a:t>
            </a:r>
            <a:r>
              <a:rPr lang="fr-CA" sz="1200" dirty="0" smtClean="0"/>
              <a:t>l’angle du plan incliné est important, </a:t>
            </a:r>
            <a:r>
              <a:rPr lang="fr-CA" sz="1200" dirty="0" smtClean="0"/>
              <a:t>plus rapide sera la descente (pour </a:t>
            </a:r>
            <a:r>
              <a:rPr lang="fr-CA" sz="1200" dirty="0" smtClean="0"/>
              <a:t>la même distance parcourue). </a:t>
            </a:r>
            <a:endParaRPr lang="fr-CA" sz="1200" dirty="0" smtClean="0"/>
          </a:p>
          <a:p>
            <a:pPr marL="0" lvl="0" indent="0" algn="just" defTabSz="457200">
              <a:spcBef>
                <a:spcPts val="600"/>
              </a:spcBef>
              <a:buSzTx/>
              <a:buNone/>
            </a:pPr>
            <a:r>
              <a:rPr lang="fr-CA" sz="1400" b="1" dirty="0" smtClean="0"/>
              <a:t>Angle, hauteur et longueur</a:t>
            </a:r>
          </a:p>
          <a:p>
            <a:pPr marL="0" lvl="0" indent="0" algn="just" defTabSz="457200">
              <a:spcBef>
                <a:spcPts val="600"/>
              </a:spcBef>
              <a:buSzTx/>
              <a:buNone/>
            </a:pPr>
            <a:r>
              <a:rPr lang="fr-CA" sz="1200" dirty="0" smtClean="0"/>
              <a:t>Comme </a:t>
            </a:r>
            <a:r>
              <a:rPr lang="fr-CA" sz="1200" dirty="0" smtClean="0"/>
              <a:t>on peut le constater avec l’application </a:t>
            </a:r>
            <a:r>
              <a:rPr lang="fr-CA" sz="1200" dirty="0" err="1" smtClean="0"/>
              <a:t>Geogebra</a:t>
            </a:r>
            <a:r>
              <a:rPr lang="fr-CA" sz="1200" dirty="0" smtClean="0"/>
              <a:t> (</a:t>
            </a:r>
            <a:r>
              <a:rPr lang="en-US" sz="1200" dirty="0" smtClean="0">
                <a:hlinkClick r:id="rId25"/>
              </a:rPr>
              <a:t>https://www.geogebra.org/m/UUNjBvrg</a:t>
            </a:r>
            <a:r>
              <a:rPr lang="en-US" sz="1200" dirty="0" smtClean="0"/>
              <a:t>)</a:t>
            </a:r>
            <a:r>
              <a:rPr lang="fr-CA" sz="1200" dirty="0" smtClean="0"/>
              <a:t>, s</a:t>
            </a:r>
            <a:r>
              <a:rPr lang="fr-CA" sz="1200" dirty="0" smtClean="0">
                <a:solidFill>
                  <a:schemeClr val="tx1">
                    <a:lumMod val="95000"/>
                    <a:lumOff val="5000"/>
                  </a:schemeClr>
                </a:solidFill>
              </a:rPr>
              <a:t>i la longueur du plan incliné reste la même,</a:t>
            </a:r>
            <a:r>
              <a:rPr lang="fr-CA" sz="1200" dirty="0" smtClean="0"/>
              <a:t> plus l’angle d’inclinaison est grand, plus la hauteur est grande (et vice versa</a:t>
            </a:r>
            <a:r>
              <a:rPr lang="fr-CA" sz="1200" dirty="0" smtClean="0"/>
              <a:t>).. </a:t>
            </a:r>
          </a:p>
          <a:p>
            <a:pPr marL="0" lvl="0" indent="0" algn="just" defTabSz="457200">
              <a:spcBef>
                <a:spcPts val="600"/>
              </a:spcBef>
              <a:buSzTx/>
              <a:buNone/>
            </a:pPr>
            <a:endParaRPr lang="fr-CA" sz="1200" dirty="0" smtClean="0"/>
          </a:p>
          <a:p>
            <a:pPr marL="0" lvl="0" indent="0" algn="just" defTabSz="457200">
              <a:spcBef>
                <a:spcPts val="600"/>
              </a:spcBef>
              <a:buSzTx/>
              <a:buNone/>
            </a:pPr>
            <a:endParaRPr lang="fr-CA" sz="1200" dirty="0" smtClean="0"/>
          </a:p>
          <a:p>
            <a:pPr marL="0" lvl="0" indent="0" algn="just" defTabSz="457200">
              <a:spcBef>
                <a:spcPts val="600"/>
              </a:spcBef>
              <a:buSzTx/>
              <a:buNone/>
            </a:pPr>
            <a:endParaRPr lang="fr-CA" sz="1200" dirty="0" smtClean="0"/>
          </a:p>
          <a:p>
            <a:pPr marL="0" lvl="0" indent="0" algn="just" defTabSz="457200">
              <a:spcBef>
                <a:spcPts val="600"/>
              </a:spcBef>
              <a:buSzTx/>
              <a:buNone/>
            </a:pPr>
            <a:endParaRPr lang="fr-CA" sz="1200" dirty="0" smtClean="0"/>
          </a:p>
          <a:p>
            <a:pPr marL="0" lvl="0" indent="0" algn="just" defTabSz="457200">
              <a:spcBef>
                <a:spcPts val="600"/>
              </a:spcBef>
              <a:buSzTx/>
              <a:buNone/>
            </a:pPr>
            <a:r>
              <a:rPr lang="fr-CA" sz="1400" b="1" dirty="0" smtClean="0"/>
              <a:t>Masse et accélération</a:t>
            </a:r>
          </a:p>
          <a:p>
            <a:pPr marL="0" lvl="0" indent="0" algn="just" defTabSz="457200">
              <a:spcBef>
                <a:spcPts val="600"/>
              </a:spcBef>
              <a:buSzTx/>
              <a:buNone/>
            </a:pPr>
            <a:r>
              <a:rPr lang="fr-CA" sz="1200" dirty="0" smtClean="0"/>
              <a:t>Pour cette expérience, on utilise des billes de masses </a:t>
            </a:r>
            <a:r>
              <a:rPr lang="fr-CA" sz="1200" i="1" dirty="0" smtClean="0"/>
              <a:t>identiques</a:t>
            </a:r>
            <a:r>
              <a:rPr lang="fr-CA" sz="1200" dirty="0" smtClean="0"/>
              <a:t>, car la masse a une influence sur l’accélération initiale. Plus la bille est massive, plus rapidement elle se mettra en mouvement dans les premiers instants de la chute. Ainsi, sur un plan incliné, des billes de différentes masses n’arriveront jamais en bas en même temps, peu importe la longueur du plan (puisque c’est au tout début que la différence se manifeste).</a:t>
            </a:r>
            <a:endParaRPr lang="fr-CA" sz="1200" dirty="0" smtClean="0"/>
          </a:p>
          <a:p>
            <a:pPr marL="0" indent="0" algn="just">
              <a:buNone/>
            </a:pPr>
            <a:endParaRPr lang="fr-CA" sz="1200" dirty="0" smtClean="0"/>
          </a:p>
          <a:p>
            <a:pPr marL="0" lvl="0" indent="0" algn="just" defTabSz="457200">
              <a:spcBef>
                <a:spcPts val="600"/>
              </a:spcBef>
              <a:buSzTx/>
              <a:buNone/>
            </a:pPr>
            <a:endParaRPr lang="fr-CA" sz="1200" dirty="0">
              <a:solidFill>
                <a:srgbClr val="000000"/>
              </a:solidFill>
              <a:latin typeface="Calibri" pitchFamily="34" charset="0"/>
            </a:endParaRPr>
          </a:p>
        </p:txBody>
      </p:sp>
      <p:grpSp>
        <p:nvGrpSpPr>
          <p:cNvPr id="27" name="Groupe 26"/>
          <p:cNvGrpSpPr/>
          <p:nvPr>
            <p:custDataLst>
              <p:tags r:id="rId7"/>
            </p:custDataLst>
          </p:nvPr>
        </p:nvGrpSpPr>
        <p:grpSpPr>
          <a:xfrm>
            <a:off x="2545079" y="5880439"/>
            <a:ext cx="4084321" cy="1278387"/>
            <a:chOff x="2263139" y="5880439"/>
            <a:chExt cx="4084321" cy="1278387"/>
          </a:xfrm>
        </p:grpSpPr>
        <p:pic>
          <p:nvPicPr>
            <p:cNvPr id="16" name="Image 15"/>
            <p:cNvPicPr>
              <a:picLocks noChangeAspect="1"/>
            </p:cNvPicPr>
            <p:nvPr>
              <p:custDataLst>
                <p:tags r:id="rId8"/>
              </p:custDataLst>
            </p:nvPr>
          </p:nvPicPr>
          <p:blipFill rotWithShape="1">
            <a:blip r:embed="rId26">
              <a:extLst>
                <a:ext uri="{28A0092B-C50C-407E-A947-70E740481C1C}">
                  <a14:useLocalDpi xmlns:a14="http://schemas.microsoft.com/office/drawing/2010/main" xmlns="" val="0"/>
                </a:ext>
              </a:extLst>
            </a:blip>
            <a:srcRect l="3637" r="2822" b="18531"/>
            <a:stretch/>
          </p:blipFill>
          <p:spPr>
            <a:xfrm>
              <a:off x="2263139" y="5880439"/>
              <a:ext cx="4084321" cy="1278387"/>
            </a:xfrm>
            <a:prstGeom prst="rect">
              <a:avLst/>
            </a:prstGeom>
          </p:spPr>
        </p:pic>
        <p:sp>
          <p:nvSpPr>
            <p:cNvPr id="17" name="Rectangle 16"/>
            <p:cNvSpPr/>
            <p:nvPr>
              <p:custDataLst>
                <p:tags r:id="rId9"/>
              </p:custDataLst>
            </p:nvPr>
          </p:nvSpPr>
          <p:spPr>
            <a:xfrm>
              <a:off x="5097711" y="5880439"/>
              <a:ext cx="239116" cy="37502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cxnSp>
          <p:nvCxnSpPr>
            <p:cNvPr id="19" name="Connecteur droit 18"/>
            <p:cNvCxnSpPr/>
            <p:nvPr>
              <p:custDataLst>
                <p:tags r:id="rId10"/>
              </p:custDataLst>
            </p:nvPr>
          </p:nvCxnSpPr>
          <p:spPr>
            <a:xfrm flipV="1">
              <a:off x="2956357" y="5970556"/>
              <a:ext cx="2260912" cy="1005519"/>
            </a:xfrm>
            <a:prstGeom prst="line">
              <a:avLst/>
            </a:prstGeom>
            <a:ln w="76200">
              <a:solidFill>
                <a:schemeClr val="bg1"/>
              </a:solidFill>
            </a:ln>
            <a:effectLst/>
          </p:spPr>
          <p:style>
            <a:lnRef idx="3">
              <a:schemeClr val="accent1"/>
            </a:lnRef>
            <a:fillRef idx="0">
              <a:schemeClr val="accent1"/>
            </a:fillRef>
            <a:effectRef idx="2">
              <a:schemeClr val="accent1"/>
            </a:effectRef>
            <a:fontRef idx="minor">
              <a:schemeClr val="tx1"/>
            </a:fontRef>
          </p:style>
        </p:cxnSp>
        <p:sp>
          <p:nvSpPr>
            <p:cNvPr id="20" name="Ellipse 19"/>
            <p:cNvSpPr/>
            <p:nvPr>
              <p:custDataLst>
                <p:tags r:id="rId11"/>
              </p:custDataLst>
            </p:nvPr>
          </p:nvSpPr>
          <p:spPr>
            <a:xfrm>
              <a:off x="3633404" y="6862264"/>
              <a:ext cx="63248" cy="930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1" name="ZoneTexte 20"/>
            <p:cNvSpPr txBox="1"/>
            <p:nvPr>
              <p:custDataLst>
                <p:tags r:id="rId12"/>
              </p:custDataLst>
            </p:nvPr>
          </p:nvSpPr>
          <p:spPr>
            <a:xfrm>
              <a:off x="3566667" y="6762206"/>
              <a:ext cx="1226313" cy="338554"/>
            </a:xfrm>
            <a:prstGeom prst="rect">
              <a:avLst/>
            </a:prstGeom>
            <a:noFill/>
          </p:spPr>
          <p:txBody>
            <a:bodyPr wrap="square" rtlCol="0">
              <a:spAutoFit/>
            </a:bodyPr>
            <a:lstStyle/>
            <a:p>
              <a:r>
                <a:rPr lang="fr-CA" sz="1600" dirty="0" smtClean="0">
                  <a:latin typeface="Calibri" pitchFamily="34" charset="0"/>
                  <a:cs typeface="Calibri" pitchFamily="34" charset="0"/>
                </a:rPr>
                <a:t>Angle</a:t>
              </a:r>
              <a:endParaRPr lang="fr-CA" sz="1600" dirty="0">
                <a:latin typeface="Calibri" pitchFamily="34" charset="0"/>
                <a:cs typeface="Calibri" pitchFamily="34" charset="0"/>
              </a:endParaRPr>
            </a:p>
          </p:txBody>
        </p:sp>
        <p:cxnSp>
          <p:nvCxnSpPr>
            <p:cNvPr id="22" name="Connecteur droit avec flèche 21"/>
            <p:cNvCxnSpPr/>
            <p:nvPr>
              <p:custDataLst>
                <p:tags r:id="rId13"/>
              </p:custDataLst>
            </p:nvPr>
          </p:nvCxnSpPr>
          <p:spPr>
            <a:xfrm>
              <a:off x="5217269" y="6172382"/>
              <a:ext cx="0" cy="81738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3" name="ZoneTexte 22"/>
            <p:cNvSpPr txBox="1"/>
            <p:nvPr>
              <p:custDataLst>
                <p:tags r:id="rId14"/>
              </p:custDataLst>
            </p:nvPr>
          </p:nvSpPr>
          <p:spPr>
            <a:xfrm>
              <a:off x="5217268" y="6473315"/>
              <a:ext cx="985411" cy="338554"/>
            </a:xfrm>
            <a:prstGeom prst="rect">
              <a:avLst/>
            </a:prstGeom>
            <a:noFill/>
          </p:spPr>
          <p:txBody>
            <a:bodyPr wrap="square" rtlCol="0">
              <a:spAutoFit/>
            </a:bodyPr>
            <a:lstStyle/>
            <a:p>
              <a:r>
                <a:rPr lang="fr-CA" sz="1600" dirty="0">
                  <a:latin typeface="Calibri" pitchFamily="34" charset="0"/>
                  <a:cs typeface="Calibri" pitchFamily="34" charset="0"/>
                </a:rPr>
                <a:t>Hauteur</a:t>
              </a:r>
            </a:p>
          </p:txBody>
        </p:sp>
        <p:sp>
          <p:nvSpPr>
            <p:cNvPr id="24" name="Rectangle 23"/>
            <p:cNvSpPr/>
            <p:nvPr>
              <p:custDataLst>
                <p:tags r:id="rId15"/>
              </p:custDataLst>
            </p:nvPr>
          </p:nvSpPr>
          <p:spPr>
            <a:xfrm>
              <a:off x="4944510" y="6925323"/>
              <a:ext cx="125147" cy="113371"/>
            </a:xfrm>
            <a:prstGeom prst="rect">
              <a:avLst/>
            </a:prstGeom>
            <a:solidFill>
              <a:schemeClr val="tx1"/>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cxnSp>
          <p:nvCxnSpPr>
            <p:cNvPr id="25" name="Connecteur droit avec flèche 24"/>
            <p:cNvCxnSpPr/>
            <p:nvPr>
              <p:custDataLst>
                <p:tags r:id="rId16"/>
              </p:custDataLst>
            </p:nvPr>
          </p:nvCxnSpPr>
          <p:spPr>
            <a:xfrm flipV="1">
              <a:off x="2956357" y="6067953"/>
              <a:ext cx="2050727" cy="90812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6" name="ZoneTexte 25"/>
            <p:cNvSpPr txBox="1"/>
            <p:nvPr>
              <p:custDataLst>
                <p:tags r:id="rId17"/>
              </p:custDataLst>
            </p:nvPr>
          </p:nvSpPr>
          <p:spPr>
            <a:xfrm rot="20160000">
              <a:off x="3450975" y="6255756"/>
              <a:ext cx="1040793" cy="338554"/>
            </a:xfrm>
            <a:prstGeom prst="rect">
              <a:avLst/>
            </a:prstGeom>
            <a:solidFill>
              <a:schemeClr val="bg1"/>
            </a:solidFill>
          </p:spPr>
          <p:txBody>
            <a:bodyPr wrap="square" rtlCol="0">
              <a:spAutoFit/>
            </a:bodyPr>
            <a:lstStyle/>
            <a:p>
              <a:r>
                <a:rPr lang="fr-CA" sz="1600" dirty="0">
                  <a:latin typeface="Calibri" pitchFamily="34" charset="0"/>
                  <a:cs typeface="Calibri" pitchFamily="34" charset="0"/>
                </a:rPr>
                <a:t>Longueur</a:t>
              </a:r>
            </a:p>
          </p:txBody>
        </p:sp>
      </p:grpSp>
    </p:spTree>
    <p:extLst>
      <p:ext uri="{BB962C8B-B14F-4D97-AF65-F5344CB8AC3E}">
        <p14:creationId xmlns:p14="http://schemas.microsoft.com/office/powerpoint/2010/main" xmlns="" val="4198425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068918" y="1546860"/>
            <a:ext cx="4721330" cy="871396"/>
          </a:xfrm>
        </p:spPr>
        <p:txBody>
          <a:bodyPr/>
          <a:lstStyle/>
          <a:p>
            <a:r>
              <a:rPr lang="en-US" sz="3000" dirty="0"/>
              <a:t>Fiches </a:t>
            </a:r>
            <a:r>
              <a:rPr lang="en-US" sz="3000" dirty="0" err="1"/>
              <a:t>théoriques</a:t>
            </a:r>
            <a:endParaRPr lang="en-US" sz="3000" dirty="0"/>
          </a:p>
        </p:txBody>
      </p:sp>
      <p:sp>
        <p:nvSpPr>
          <p:cNvPr id="3" name="Espace réservé du numéro de diapositive 2"/>
          <p:cNvSpPr>
            <a:spLocks noGrp="1"/>
          </p:cNvSpPr>
          <p:nvPr>
            <p:ph type="sldNum" sz="quarter" idx="12"/>
            <p:custDataLst>
              <p:tags r:id="rId2"/>
            </p:custDataLst>
          </p:nvPr>
        </p:nvSpPr>
        <p:spPr>
          <a:xfrm>
            <a:off x="5547974" y="8008203"/>
            <a:ext cx="1310026" cy="1135797"/>
          </a:xfrm>
        </p:spPr>
        <p:txBody>
          <a:bodyPr/>
          <a:lstStyle/>
          <a:p>
            <a:fld id="{027FB875-5C85-AB42-9DC5-178568A424B8}" type="slidenum">
              <a:rPr lang="en-US" smtClean="0"/>
              <a:pPr/>
              <a:t>18</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2894623285"/>
              </p:ext>
            </p:extLst>
          </p:nvPr>
        </p:nvGraphicFramePr>
        <p:xfrm>
          <a:off x="730840" y="2781300"/>
          <a:ext cx="5374793" cy="88900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val="20000"/>
                    </a:ext>
                  </a:extLst>
                </a:gridCol>
                <a:gridCol w="3436087">
                  <a:extLst>
                    <a:ext uri="{9D8B030D-6E8A-4147-A177-3AD203B41FA5}">
                      <a16:colId xmlns:a16="http://schemas.microsoft.com/office/drawing/2014/main" xmlns="" val="20001"/>
                    </a:ext>
                  </a:extLst>
                </a:gridCol>
                <a:gridCol w="657261">
                  <a:extLst>
                    <a:ext uri="{9D8B030D-6E8A-4147-A177-3AD203B41FA5}">
                      <a16:colId xmlns:a16="http://schemas.microsoft.com/office/drawing/2014/main" xmlns="" val="20002"/>
                    </a:ext>
                  </a:extLst>
                </a:gridCol>
              </a:tblGrid>
              <a:tr h="518160">
                <a:tc>
                  <a:txBody>
                    <a:bodyPr/>
                    <a:lstStyle/>
                    <a:p>
                      <a:pPr algn="ctr"/>
                      <a:r>
                        <a:rPr lang="fr-FR" sz="1400" baseline="0" dirty="0">
                          <a:latin typeface="Calibri" pitchFamily="34" charset="0"/>
                        </a:rPr>
                        <a:t>Numéro de</a:t>
                      </a:r>
                    </a:p>
                    <a:p>
                      <a:pPr algn="ctr"/>
                      <a:r>
                        <a:rPr lang="fr-FR" sz="1400" baseline="0" dirty="0">
                          <a:latin typeface="Calibri" pitchFamily="34" charset="0"/>
                        </a:rPr>
                        <a:t>la fiche</a:t>
                      </a:r>
                      <a:endParaRPr lang="fr-FR" sz="1400" dirty="0">
                        <a:latin typeface="Calibri" pitchFamily="34" charset="0"/>
                      </a:endParaRPr>
                    </a:p>
                  </a:txBody>
                  <a:tcPr anchor="ctr"/>
                </a:tc>
                <a:tc>
                  <a:txBody>
                    <a:bodyPr/>
                    <a:lstStyle/>
                    <a:p>
                      <a:pPr algn="ctr"/>
                      <a:r>
                        <a:rPr lang="fr-FR" sz="1400" dirty="0">
                          <a:latin typeface="Calibri" pitchFamily="34" charset="0"/>
                        </a:rPr>
                        <a:t>Nom</a:t>
                      </a:r>
                    </a:p>
                  </a:txBody>
                  <a:tcPr anchor="ctr"/>
                </a:tc>
                <a:tc>
                  <a:txBody>
                    <a:bodyPr/>
                    <a:lstStyle/>
                    <a:p>
                      <a:pPr algn="ctr"/>
                      <a:r>
                        <a:rPr lang="fr-FR" sz="1400" dirty="0">
                          <a:latin typeface="Calibri" pitchFamily="34" charset="0"/>
                        </a:rPr>
                        <a:t>Page</a:t>
                      </a:r>
                    </a:p>
                  </a:txBody>
                  <a:tcPr anchor="ctr"/>
                </a:tc>
                <a:extLst>
                  <a:ext uri="{0D108BD9-81ED-4DB2-BD59-A6C34878D82A}">
                    <a16:rowId xmlns:a16="http://schemas.microsoft.com/office/drawing/2014/main" xmlns="" val="10000"/>
                  </a:ext>
                </a:extLst>
              </a:tr>
              <a:tr h="370840">
                <a:tc>
                  <a:txBody>
                    <a:bodyPr/>
                    <a:lstStyle/>
                    <a:p>
                      <a:pPr algn="ctr"/>
                      <a:r>
                        <a:rPr lang="fr-FR" sz="1200" dirty="0">
                          <a:latin typeface="Calibri" pitchFamily="34" charset="0"/>
                        </a:rPr>
                        <a:t>1</a:t>
                      </a:r>
                    </a:p>
                  </a:txBody>
                  <a:tcPr anchor="ctr"/>
                </a:tc>
                <a:tc>
                  <a:txBody>
                    <a:bodyPr/>
                    <a:lstStyle/>
                    <a:p>
                      <a:r>
                        <a:rPr lang="fr-FR" sz="1200" dirty="0">
                          <a:latin typeface="Calibri" pitchFamily="34" charset="0"/>
                        </a:rPr>
                        <a:t>La gravité</a:t>
                      </a:r>
                    </a:p>
                  </a:txBody>
                  <a:tcPr anchor="ctr"/>
                </a:tc>
                <a:tc>
                  <a:txBody>
                    <a:bodyPr/>
                    <a:lstStyle/>
                    <a:p>
                      <a:pPr algn="ctr"/>
                      <a:r>
                        <a:rPr lang="fr-FR" sz="1200" dirty="0" smtClean="0">
                          <a:latin typeface="Calibri" pitchFamily="34" charset="0"/>
                        </a:rPr>
                        <a:t>19</a:t>
                      </a:r>
                      <a:endParaRPr lang="fr-FR" sz="1200" dirty="0">
                        <a:latin typeface="Calibri" pitchFamily="34" charset="0"/>
                      </a:endParaRPr>
                    </a:p>
                  </a:txBody>
                  <a:tcPr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626203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custDataLst>
              <p:tags r:id="rId1"/>
            </p:custDataLst>
          </p:nvPr>
        </p:nvSpPr>
        <p:spPr>
          <a:xfrm>
            <a:off x="4744359" y="3790949"/>
            <a:ext cx="2046966" cy="5257801"/>
          </a:xfrm>
          <a:ln w="19050">
            <a:solidFill>
              <a:schemeClr val="accent1"/>
            </a:solidFill>
          </a:ln>
        </p:spPr>
        <p:txBody>
          <a:bodyPr>
            <a:normAutofit/>
          </a:bodyPr>
          <a:lstStyle/>
          <a:p>
            <a:pPr marL="0" indent="0" algn="just">
              <a:buNone/>
            </a:pPr>
            <a:r>
              <a:rPr lang="fr-FR" sz="1200" dirty="0">
                <a:solidFill>
                  <a:srgbClr val="000000"/>
                </a:solidFill>
              </a:rPr>
              <a:t>On lâche une plume et un boule de quille en même temps: </a:t>
            </a:r>
          </a:p>
          <a:p>
            <a:pPr marL="0" indent="0" algn="just">
              <a:buNone/>
            </a:pPr>
            <a:r>
              <a:rPr lang="fr-FR" sz="1200" dirty="0">
                <a:solidFill>
                  <a:srgbClr val="000000"/>
                </a:solidFill>
              </a:rPr>
              <a:t>Dans l’air, le ballon arrive avant, puisque l’air freine les objets volatiles comme la plume.</a:t>
            </a:r>
          </a:p>
          <a:p>
            <a:pPr marL="0" indent="0">
              <a:buNone/>
            </a:pPr>
            <a:endParaRPr lang="fr-FR" sz="1200" dirty="0">
              <a:solidFill>
                <a:srgbClr val="000000"/>
              </a:solidFill>
            </a:endParaRPr>
          </a:p>
          <a:p>
            <a:pPr marL="0" indent="0">
              <a:buNone/>
            </a:pPr>
            <a:r>
              <a:rPr lang="fr-FR" sz="1200" dirty="0">
                <a:solidFill>
                  <a:srgbClr val="000000"/>
                </a:solidFill>
              </a:rPr>
              <a:t>Dans le vide, ils arrivent en même temps puisque la gravité terrestre a le même effet sur les deux.</a:t>
            </a:r>
          </a:p>
          <a:p>
            <a:pPr>
              <a:buFontTx/>
              <a:buChar char="-"/>
            </a:pPr>
            <a:endParaRPr lang="fr-FR" sz="1200" dirty="0">
              <a:solidFill>
                <a:srgbClr val="000000"/>
              </a:solidFill>
            </a:endParaRPr>
          </a:p>
          <a:p>
            <a:pPr>
              <a:buFontTx/>
              <a:buChar char="-"/>
            </a:pPr>
            <a:endParaRPr lang="fr-FR" sz="1200" dirty="0">
              <a:solidFill>
                <a:srgbClr val="000000"/>
              </a:solidFill>
            </a:endParaRPr>
          </a:p>
          <a:p>
            <a:pPr marL="0" indent="0">
              <a:buNone/>
            </a:pPr>
            <a:r>
              <a:rPr lang="fr-FR" sz="1200" dirty="0">
                <a:solidFill>
                  <a:srgbClr val="000000"/>
                </a:solidFill>
              </a:rPr>
              <a:t>On peut expliquer aux élèves que les effets de la résistance de l’air seront très peu visibles pour cette expérimentation.</a:t>
            </a:r>
          </a:p>
          <a:p>
            <a:pPr marL="0" indent="0">
              <a:buNone/>
            </a:pPr>
            <a:endParaRPr lang="fr-FR" sz="1200" dirty="0"/>
          </a:p>
          <a:p>
            <a:pPr marL="0" indent="0">
              <a:buNone/>
            </a:pPr>
            <a:endParaRPr lang="fr-FR" sz="1200" dirty="0"/>
          </a:p>
        </p:txBody>
      </p:sp>
      <p:sp>
        <p:nvSpPr>
          <p:cNvPr id="3" name="Espace réservé du numéro de diapositive 2"/>
          <p:cNvSpPr>
            <a:spLocks noGrp="1"/>
          </p:cNvSpPr>
          <p:nvPr>
            <p:ph type="sldNum" sz="quarter" idx="12"/>
            <p:custDataLst>
              <p:tags r:id="rId2"/>
            </p:custDataLst>
          </p:nvPr>
        </p:nvSpPr>
        <p:spPr>
          <a:xfrm>
            <a:off x="5546141" y="8008203"/>
            <a:ext cx="1310026" cy="1135797"/>
          </a:xfrm>
        </p:spPr>
        <p:txBody>
          <a:bodyPr/>
          <a:lstStyle/>
          <a:p>
            <a:fld id="{027FB875-5C85-AB42-9DC5-178568A424B8}" type="slidenum">
              <a:rPr lang="en-US" smtClean="0"/>
              <a:pPr/>
              <a:t>19</a:t>
            </a:fld>
            <a:endParaRPr lang="en-US" dirty="0"/>
          </a:p>
        </p:txBody>
      </p:sp>
      <p:grpSp>
        <p:nvGrpSpPr>
          <p:cNvPr id="6" name="Group 5"/>
          <p:cNvGrpSpPr/>
          <p:nvPr>
            <p:custDataLst>
              <p:tags r:id="rId3"/>
            </p:custDataLst>
          </p:nvPr>
        </p:nvGrpSpPr>
        <p:grpSpPr>
          <a:xfrm>
            <a:off x="5522087" y="5182542"/>
            <a:ext cx="1269237" cy="865500"/>
            <a:chOff x="778608" y="5144366"/>
            <a:chExt cx="1351005" cy="1090024"/>
          </a:xfrm>
        </p:grpSpPr>
        <p:cxnSp>
          <p:nvCxnSpPr>
            <p:cNvPr id="7" name="Straight Connector 6"/>
            <p:cNvCxnSpPr/>
            <p:nvPr/>
          </p:nvCxnSpPr>
          <p:spPr>
            <a:xfrm>
              <a:off x="1501422" y="5144366"/>
              <a:ext cx="0" cy="94735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52152" y="5163205"/>
              <a:ext cx="0" cy="454837"/>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13">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873839" y="5390623"/>
              <a:ext cx="589004" cy="5890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7" name="Straight Connector 16"/>
            <p:cNvCxnSpPr/>
            <p:nvPr/>
          </p:nvCxnSpPr>
          <p:spPr>
            <a:xfrm>
              <a:off x="778608" y="6234390"/>
              <a:ext cx="1351005" cy="0"/>
            </a:xfrm>
            <a:prstGeom prst="line">
              <a:avLst/>
            </a:prstGeom>
            <a:ln w="3175">
              <a:solidFill>
                <a:srgbClr val="92D050"/>
              </a:solidFill>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1386092" y="6009230"/>
              <a:ext cx="230660" cy="2251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8" name="Group 7"/>
          <p:cNvGrpSpPr/>
          <p:nvPr>
            <p:custDataLst>
              <p:tags r:id="rId4"/>
            </p:custDataLst>
          </p:nvPr>
        </p:nvGrpSpPr>
        <p:grpSpPr>
          <a:xfrm>
            <a:off x="5149350" y="6924897"/>
            <a:ext cx="1115562" cy="981535"/>
            <a:chOff x="1054443" y="6908621"/>
            <a:chExt cx="1515762" cy="1439592"/>
          </a:xfrm>
        </p:grpSpPr>
        <p:cxnSp>
          <p:nvCxnSpPr>
            <p:cNvPr id="12" name="Straight Connector 11"/>
            <p:cNvCxnSpPr/>
            <p:nvPr/>
          </p:nvCxnSpPr>
          <p:spPr>
            <a:xfrm>
              <a:off x="2013486" y="6908621"/>
              <a:ext cx="0" cy="91611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560898" y="6908621"/>
              <a:ext cx="0" cy="91611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1220187" y="7756075"/>
              <a:ext cx="592137" cy="592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9" name="Straight Connector 18"/>
            <p:cNvCxnSpPr/>
            <p:nvPr/>
          </p:nvCxnSpPr>
          <p:spPr>
            <a:xfrm>
              <a:off x="1054443" y="8213117"/>
              <a:ext cx="1515762" cy="0"/>
            </a:xfrm>
            <a:prstGeom prst="line">
              <a:avLst/>
            </a:prstGeom>
            <a:ln w="3175">
              <a:solidFill>
                <a:srgbClr val="92D05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1856967" y="7904720"/>
              <a:ext cx="313038" cy="2948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15" name="Espace réservé du contenu 1"/>
          <p:cNvSpPr>
            <a:spLocks noGrp="1"/>
          </p:cNvSpPr>
          <p:nvPr>
            <p:ph sz="half" idx="1"/>
            <p:custDataLst>
              <p:tags r:id="rId5"/>
            </p:custDataLst>
          </p:nvPr>
        </p:nvSpPr>
        <p:spPr>
          <a:xfrm>
            <a:off x="104775" y="3790949"/>
            <a:ext cx="4580445" cy="1767701"/>
          </a:xfrm>
          <a:ln w="19050">
            <a:solidFill>
              <a:schemeClr val="accent1"/>
            </a:solidFill>
          </a:ln>
        </p:spPr>
        <p:txBody>
          <a:bodyPr>
            <a:normAutofit/>
          </a:bodyPr>
          <a:lstStyle/>
          <a:p>
            <a:pPr marL="182563" indent="-182563" algn="just">
              <a:spcBef>
                <a:spcPts val="0"/>
              </a:spcBef>
              <a:buFont typeface="Arial" panose="020B0604020202020204" pitchFamily="34" charset="0"/>
              <a:buChar char="•"/>
            </a:pPr>
            <a:r>
              <a:rPr lang="fr-FR" sz="1200" dirty="0"/>
              <a:t>C’est la Terre qui attire les objets vers le sol. </a:t>
            </a:r>
          </a:p>
          <a:p>
            <a:pPr marL="182563" indent="-182563" algn="just">
              <a:spcBef>
                <a:spcPts val="0"/>
              </a:spcBef>
              <a:buFont typeface="Arial" panose="020B0604020202020204" pitchFamily="34" charset="0"/>
              <a:buChar char="•"/>
            </a:pPr>
            <a:r>
              <a:rPr lang="fr-FR" sz="1200" dirty="0"/>
              <a:t>Plus un corps céleste (Lune, Terre, Soleil par exemple) possède une masse importante, plus il attire fortement vers lui. </a:t>
            </a:r>
          </a:p>
          <a:p>
            <a:pPr marL="182563" indent="-182563" algn="just">
              <a:spcBef>
                <a:spcPts val="0"/>
              </a:spcBef>
              <a:buFont typeface="Arial" panose="020B0604020202020204" pitchFamily="34" charset="0"/>
              <a:buChar char="•"/>
            </a:pPr>
            <a:r>
              <a:rPr lang="fr-FR" sz="1200" dirty="0"/>
              <a:t>Ainsi, la Lune attire 6 fois moins un être humain qui serait sur la Lune par rapport à un être humain sur la Terre, car elle est 6 fois moins massive.</a:t>
            </a:r>
          </a:p>
          <a:p>
            <a:pPr marL="182563" indent="-182563" algn="just">
              <a:spcBef>
                <a:spcPts val="0"/>
              </a:spcBef>
              <a:buFont typeface="Arial" panose="020B0604020202020204" pitchFamily="34" charset="0"/>
              <a:buChar char="•"/>
            </a:pPr>
            <a:r>
              <a:rPr lang="fr-FR" sz="1200" dirty="0"/>
              <a:t>Par contre, tous les objets tombent avec la même accélération sur Terre, si l’on ne tient pas compte de la résistance de l’air.</a:t>
            </a:r>
          </a:p>
        </p:txBody>
      </p:sp>
      <p:sp>
        <p:nvSpPr>
          <p:cNvPr id="18" name="ZoneTexte 17"/>
          <p:cNvSpPr txBox="1"/>
          <p:nvPr>
            <p:custDataLst>
              <p:tags r:id="rId6"/>
            </p:custDataLst>
          </p:nvPr>
        </p:nvSpPr>
        <p:spPr>
          <a:xfrm>
            <a:off x="391861" y="1227403"/>
            <a:ext cx="4037177" cy="215444"/>
          </a:xfrm>
          <a:prstGeom prst="rect">
            <a:avLst/>
          </a:prstGeom>
          <a:solidFill>
            <a:schemeClr val="bg1"/>
          </a:solidFill>
        </p:spPr>
        <p:txBody>
          <a:bodyPr wrap="square" rtlCol="0">
            <a:spAutoFit/>
          </a:bodyPr>
          <a:lstStyle/>
          <a:p>
            <a:endParaRPr lang="fr-CA" sz="800" dirty="0"/>
          </a:p>
        </p:txBody>
      </p:sp>
      <p:sp>
        <p:nvSpPr>
          <p:cNvPr id="20" name="Espace réservé du contenu 1"/>
          <p:cNvSpPr>
            <a:spLocks noGrp="1"/>
          </p:cNvSpPr>
          <p:nvPr>
            <p:ph sz="half" idx="1"/>
            <p:custDataLst>
              <p:tags r:id="rId7"/>
            </p:custDataLst>
          </p:nvPr>
        </p:nvSpPr>
        <p:spPr>
          <a:xfrm>
            <a:off x="104775" y="5705476"/>
            <a:ext cx="4580445" cy="3343274"/>
          </a:xfrm>
          <a:ln w="19050">
            <a:solidFill>
              <a:srgbClr val="B22D09"/>
            </a:solidFill>
          </a:ln>
        </p:spPr>
        <p:txBody>
          <a:bodyPr vert="horz" lIns="91440" tIns="45720" rIns="91440" bIns="45720" rtlCol="0" anchor="t">
            <a:normAutofit lnSpcReduction="10000"/>
          </a:bodyPr>
          <a:lstStyle/>
          <a:p>
            <a:pPr marL="0" indent="0">
              <a:spcBef>
                <a:spcPts val="0"/>
              </a:spcBef>
              <a:buNone/>
            </a:pPr>
            <a:r>
              <a:rPr lang="fr-FR" sz="1800" i="1" dirty="0">
                <a:solidFill>
                  <a:srgbClr val="000000"/>
                </a:solidFill>
              </a:rPr>
              <a:t>Masse vs poids</a:t>
            </a:r>
          </a:p>
          <a:p>
            <a:pPr marL="0" indent="0">
              <a:spcBef>
                <a:spcPts val="0"/>
              </a:spcBef>
              <a:buNone/>
            </a:pPr>
            <a:endParaRPr lang="fr-FR" sz="1800" i="1" dirty="0">
              <a:solidFill>
                <a:srgbClr val="000000"/>
              </a:solidFill>
              <a:cs typeface="Calibri" pitchFamily="34" charset="0"/>
            </a:endParaRPr>
          </a:p>
          <a:p>
            <a:pPr marL="0" indent="0">
              <a:spcBef>
                <a:spcPts val="0"/>
              </a:spcBef>
              <a:spcAft>
                <a:spcPts val="600"/>
              </a:spcAft>
              <a:buNone/>
            </a:pPr>
            <a:r>
              <a:rPr lang="fr-FR" sz="1200" dirty="0">
                <a:solidFill>
                  <a:srgbClr val="000000"/>
                </a:solidFill>
              </a:rPr>
              <a:t>La </a:t>
            </a:r>
            <a:r>
              <a:rPr lang="fr-FR" sz="1200" b="1" dirty="0">
                <a:solidFill>
                  <a:srgbClr val="000000"/>
                </a:solidFill>
              </a:rPr>
              <a:t>masse</a:t>
            </a:r>
            <a:r>
              <a:rPr lang="fr-FR" sz="1200" dirty="0">
                <a:solidFill>
                  <a:srgbClr val="000000"/>
                </a:solidFill>
              </a:rPr>
              <a:t> est la quantité de matière d’un objet. Elle est mesurée en </a:t>
            </a:r>
            <a:r>
              <a:rPr lang="fr-FR" sz="1200" b="1" dirty="0">
                <a:solidFill>
                  <a:srgbClr val="000000"/>
                </a:solidFill>
              </a:rPr>
              <a:t>grammes (g</a:t>
            </a:r>
            <a:r>
              <a:rPr lang="fr-FR" sz="1200" dirty="0">
                <a:solidFill>
                  <a:srgbClr val="000000"/>
                </a:solidFill>
              </a:rPr>
              <a:t>), mais on préfère parfois utiliser les milligrammes (mg) ou les kilogrammes (kg).</a:t>
            </a:r>
          </a:p>
          <a:p>
            <a:pPr marL="0" indent="0">
              <a:spcBef>
                <a:spcPts val="0"/>
              </a:spcBef>
              <a:buNone/>
            </a:pPr>
            <a:r>
              <a:rPr lang="fr-FR" sz="1200" dirty="0">
                <a:solidFill>
                  <a:srgbClr val="000000"/>
                </a:solidFill>
              </a:rPr>
              <a:t>Le </a:t>
            </a:r>
            <a:r>
              <a:rPr lang="fr-FR" sz="1200" b="1" dirty="0">
                <a:solidFill>
                  <a:srgbClr val="000000"/>
                </a:solidFill>
              </a:rPr>
              <a:t>poids</a:t>
            </a:r>
            <a:r>
              <a:rPr lang="fr-FR" sz="1200" dirty="0">
                <a:solidFill>
                  <a:srgbClr val="000000"/>
                </a:solidFill>
              </a:rPr>
              <a:t> est la force avec laquelle la Terre (ou un autre astre) attire l’objet vers elle. Son unité de mesure est le </a:t>
            </a:r>
            <a:r>
              <a:rPr lang="fr-FR" sz="1200" b="1" dirty="0">
                <a:solidFill>
                  <a:srgbClr val="000000"/>
                </a:solidFill>
              </a:rPr>
              <a:t>newton (N)</a:t>
            </a:r>
            <a:r>
              <a:rPr lang="fr-FR" sz="1200" dirty="0">
                <a:solidFill>
                  <a:srgbClr val="000000"/>
                </a:solidFill>
              </a:rPr>
              <a:t>.</a:t>
            </a:r>
          </a:p>
          <a:p>
            <a:pPr marL="0" indent="0">
              <a:spcBef>
                <a:spcPts val="0"/>
              </a:spcBef>
              <a:buNone/>
            </a:pPr>
            <a:endParaRPr lang="fr-FR" sz="1200" dirty="0">
              <a:solidFill>
                <a:srgbClr val="000000"/>
              </a:solidFill>
            </a:endParaRPr>
          </a:p>
          <a:p>
            <a:pPr marL="0" indent="0">
              <a:spcBef>
                <a:spcPts val="0"/>
              </a:spcBef>
              <a:buNone/>
            </a:pPr>
            <a:r>
              <a:rPr lang="fr-FR" sz="1200" dirty="0">
                <a:solidFill>
                  <a:srgbClr val="000000"/>
                </a:solidFill>
              </a:rPr>
              <a:t>La relation entre la masse et le poids est la suivante : </a:t>
            </a:r>
          </a:p>
          <a:p>
            <a:pPr marL="0" indent="0">
              <a:spcBef>
                <a:spcPts val="0"/>
              </a:spcBef>
              <a:buNone/>
            </a:pPr>
            <a:r>
              <a:rPr lang="fr-FR" sz="1200" dirty="0">
                <a:solidFill>
                  <a:srgbClr val="000000"/>
                </a:solidFill>
              </a:rPr>
              <a:t>	</a:t>
            </a:r>
          </a:p>
          <a:p>
            <a:pPr marL="0" indent="0">
              <a:spcBef>
                <a:spcPts val="0"/>
              </a:spcBef>
              <a:buNone/>
            </a:pPr>
            <a:r>
              <a:rPr lang="fr-FR" sz="1200" dirty="0">
                <a:solidFill>
                  <a:srgbClr val="000000"/>
                </a:solidFill>
              </a:rPr>
              <a:t>où   </a:t>
            </a:r>
            <a:r>
              <a:rPr lang="fr-FR" sz="1200" b="1" dirty="0">
                <a:solidFill>
                  <a:srgbClr val="000000"/>
                </a:solidFill>
              </a:rPr>
              <a:t>P</a:t>
            </a:r>
            <a:r>
              <a:rPr lang="fr-FR" sz="1200" dirty="0">
                <a:solidFill>
                  <a:srgbClr val="000000"/>
                </a:solidFill>
              </a:rPr>
              <a:t> est le poids (en N)</a:t>
            </a:r>
          </a:p>
          <a:p>
            <a:pPr marL="0" indent="0">
              <a:spcBef>
                <a:spcPts val="0"/>
              </a:spcBef>
              <a:buNone/>
            </a:pPr>
            <a:r>
              <a:rPr lang="fr-FR" sz="1200" dirty="0">
                <a:solidFill>
                  <a:srgbClr val="000000"/>
                </a:solidFill>
              </a:rPr>
              <a:t>       </a:t>
            </a:r>
            <a:r>
              <a:rPr lang="fr-FR" sz="1200" b="1" dirty="0">
                <a:solidFill>
                  <a:srgbClr val="000000"/>
                </a:solidFill>
              </a:rPr>
              <a:t>m</a:t>
            </a:r>
            <a:r>
              <a:rPr lang="fr-FR" sz="1200" dirty="0">
                <a:solidFill>
                  <a:srgbClr val="000000"/>
                </a:solidFill>
              </a:rPr>
              <a:t> est la masse (en kg)</a:t>
            </a:r>
          </a:p>
          <a:p>
            <a:pPr marL="0" indent="0">
              <a:spcBef>
                <a:spcPts val="0"/>
              </a:spcBef>
              <a:buNone/>
            </a:pPr>
            <a:r>
              <a:rPr lang="fr-FR" sz="1200" dirty="0">
                <a:solidFill>
                  <a:srgbClr val="000000"/>
                </a:solidFill>
              </a:rPr>
              <a:t>       </a:t>
            </a:r>
            <a:r>
              <a:rPr lang="fr-FR" sz="1200" b="1" dirty="0">
                <a:solidFill>
                  <a:srgbClr val="000000"/>
                </a:solidFill>
              </a:rPr>
              <a:t>g</a:t>
            </a:r>
            <a:r>
              <a:rPr lang="fr-FR" sz="1200" dirty="0">
                <a:solidFill>
                  <a:srgbClr val="000000"/>
                </a:solidFill>
              </a:rPr>
              <a:t> est la </a:t>
            </a:r>
            <a:r>
              <a:rPr lang="fr-FR" sz="1200" i="1" dirty="0">
                <a:solidFill>
                  <a:srgbClr val="000000"/>
                </a:solidFill>
              </a:rPr>
              <a:t>constante gravitationnelle</a:t>
            </a:r>
            <a:r>
              <a:rPr lang="fr-FR" sz="1200" dirty="0">
                <a:solidFill>
                  <a:srgbClr val="000000"/>
                </a:solidFill>
              </a:rPr>
              <a:t> de l’astre (en N/kg)</a:t>
            </a:r>
          </a:p>
          <a:p>
            <a:pPr marL="0" indent="0">
              <a:spcBef>
                <a:spcPts val="0"/>
              </a:spcBef>
              <a:buNone/>
            </a:pPr>
            <a:endParaRPr lang="fr-FR" sz="1200" dirty="0">
              <a:solidFill>
                <a:srgbClr val="000000"/>
              </a:solidFill>
            </a:endParaRPr>
          </a:p>
          <a:p>
            <a:pPr marL="0" indent="0">
              <a:spcBef>
                <a:spcPts val="0"/>
              </a:spcBef>
              <a:buNone/>
            </a:pPr>
            <a:r>
              <a:rPr lang="fr-FR" sz="1200" dirty="0">
                <a:solidFill>
                  <a:srgbClr val="000000"/>
                </a:solidFill>
              </a:rPr>
              <a:t>Sur la Terre, g vaut 9,8 N/kg. </a:t>
            </a:r>
          </a:p>
          <a:p>
            <a:pPr marL="0" indent="0">
              <a:spcBef>
                <a:spcPts val="0"/>
              </a:spcBef>
              <a:buNone/>
            </a:pPr>
            <a:r>
              <a:rPr lang="fr-FR" sz="1200" dirty="0">
                <a:solidFill>
                  <a:srgbClr val="000000"/>
                </a:solidFill>
              </a:rPr>
              <a:t>Sur la Lune, g vaut 1,6 N/kg (environ 6 fois moins que sur la Terre). </a:t>
            </a:r>
          </a:p>
          <a:p>
            <a:pPr marL="0" indent="0">
              <a:spcBef>
                <a:spcPts val="0"/>
              </a:spcBef>
              <a:buNone/>
            </a:pPr>
            <a:r>
              <a:rPr lang="fr-FR" sz="1200" dirty="0">
                <a:solidFill>
                  <a:srgbClr val="000000"/>
                </a:solidFill>
              </a:rPr>
              <a:t>Sur le Soleil, g vaut 273,9 N/kg. </a:t>
            </a:r>
          </a:p>
        </p:txBody>
      </p:sp>
      <p:sp>
        <p:nvSpPr>
          <p:cNvPr id="9" name="Rectangle : coins arrondis 8"/>
          <p:cNvSpPr/>
          <p:nvPr>
            <p:custDataLst>
              <p:tags r:id="rId8"/>
            </p:custDataLst>
          </p:nvPr>
        </p:nvSpPr>
        <p:spPr>
          <a:xfrm>
            <a:off x="3535362" y="7337219"/>
            <a:ext cx="800835" cy="2000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1200" dirty="0">
                <a:latin typeface="Calibri" pitchFamily="34" charset="0"/>
                <a:cs typeface="Calibri" pitchFamily="34" charset="0"/>
              </a:rPr>
              <a:t>P = m x g</a:t>
            </a:r>
          </a:p>
        </p:txBody>
      </p:sp>
      <p:sp>
        <p:nvSpPr>
          <p:cNvPr id="23" name="Espace réservé du contenu 1"/>
          <p:cNvSpPr>
            <a:spLocks noGrp="1"/>
          </p:cNvSpPr>
          <p:nvPr>
            <p:ph sz="half" idx="1"/>
            <p:custDataLst>
              <p:tags r:id="rId9"/>
            </p:custDataLst>
          </p:nvPr>
        </p:nvSpPr>
        <p:spPr>
          <a:xfrm>
            <a:off x="104775" y="1211262"/>
            <a:ext cx="6686550" cy="2484437"/>
          </a:xfrm>
          <a:ln w="19050">
            <a:solidFill>
              <a:schemeClr val="accent1"/>
            </a:solidFill>
          </a:ln>
        </p:spPr>
        <p:txBody>
          <a:bodyPr>
            <a:normAutofit lnSpcReduction="10000"/>
          </a:bodyPr>
          <a:lstStyle/>
          <a:p>
            <a:pPr marL="0" indent="0" algn="just">
              <a:lnSpc>
                <a:spcPct val="120000"/>
              </a:lnSpc>
              <a:spcBef>
                <a:spcPts val="0"/>
              </a:spcBef>
              <a:spcAft>
                <a:spcPts val="600"/>
              </a:spcAft>
              <a:buNone/>
            </a:pPr>
            <a:r>
              <a:rPr lang="fr-CA" sz="1200" b="1" dirty="0" smtClean="0"/>
              <a:t>Chute dans le vide</a:t>
            </a:r>
          </a:p>
          <a:p>
            <a:pPr marL="0" indent="0" algn="just">
              <a:lnSpc>
                <a:spcPct val="120000"/>
              </a:lnSpc>
              <a:spcBef>
                <a:spcPts val="0"/>
              </a:spcBef>
              <a:spcAft>
                <a:spcPts val="600"/>
              </a:spcAft>
              <a:buNone/>
            </a:pPr>
            <a:r>
              <a:rPr lang="fr-CA" sz="1200" dirty="0" smtClean="0"/>
              <a:t>En l’absence d’air, la </a:t>
            </a:r>
            <a:r>
              <a:rPr lang="fr-CA" sz="1200" dirty="0"/>
              <a:t>masse n’a pas d’influence sur le temps de chute, mais il est faux de dire que la masse n’a pas d’influence sur la gravité. C’est tout le contraire : plus un objet est massif, plus grand est l’effet de la gravité.  Dans le cas d’un objet en chute libre, cependant, il y a une autre force en prendre en compte : il s’agit de la force nécessaire pour faire accélérer l’objet. Ici, plus l’objet est massif, plus grande sera la force nécessaire pour le faire bouger.</a:t>
            </a:r>
            <a:endParaRPr lang="en-US" sz="1200" dirty="0"/>
          </a:p>
          <a:p>
            <a:pPr marL="0" indent="0" algn="just">
              <a:lnSpc>
                <a:spcPct val="120000"/>
              </a:lnSpc>
              <a:spcBef>
                <a:spcPts val="0"/>
              </a:spcBef>
              <a:spcAft>
                <a:spcPts val="600"/>
              </a:spcAft>
              <a:buNone/>
            </a:pPr>
            <a:r>
              <a:rPr lang="fr-CA" sz="1200" dirty="0"/>
              <a:t> Au final, ces deux proportionnalités s'annulent. Par exemple, disons qu'une bille d'acier est deux fois plus lourde qu'une bille de bois ; il faut donc deux fois plus de force pour faire accélérer la bille d'acier. Mais la force que la gravité exerce sur la bille d'acier sera exactement le double de celle exercée sur la bille de bois. Mathématiquement, les deux forces s’annulent. C’est ainsi qu’au bout du compte, les deux billes auront la même accélération, le même mouvement, et donc le même temps de chute.</a:t>
            </a:r>
            <a:endParaRPr lang="fr-FR" sz="1200" dirty="0"/>
          </a:p>
        </p:txBody>
      </p:sp>
      <p:sp>
        <p:nvSpPr>
          <p:cNvPr id="24" name="Title 3"/>
          <p:cNvSpPr txBox="1">
            <a:spLocks/>
          </p:cNvSpPr>
          <p:nvPr>
            <p:custDataLst>
              <p:tags r:id="rId10"/>
            </p:custDataLst>
          </p:nvPr>
        </p:nvSpPr>
        <p:spPr>
          <a:xfrm>
            <a:off x="0" y="6868"/>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Fiche théorique 1</a:t>
            </a:r>
          </a:p>
          <a:p>
            <a:pPr algn="l"/>
            <a:r>
              <a:rPr lang="fr-CA" sz="2400" dirty="0">
                <a:latin typeface="Calibri" pitchFamily="34" charset="0"/>
                <a:cs typeface="Calibri" pitchFamily="34" charset="0"/>
              </a:rPr>
              <a:t>La gravité</a:t>
            </a:r>
          </a:p>
        </p:txBody>
      </p:sp>
    </p:spTree>
    <p:extLst>
      <p:ext uri="{BB962C8B-B14F-4D97-AF65-F5344CB8AC3E}">
        <p14:creationId xmlns:p14="http://schemas.microsoft.com/office/powerpoint/2010/main" xmlns="" val="237242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569720"/>
            <a:ext cx="4274057" cy="871396"/>
          </a:xfrm>
        </p:spPr>
        <p:txBody>
          <a:bodyPr/>
          <a:lstStyle/>
          <a:p>
            <a:r>
              <a:rPr lang="en-US" sz="3000" dirty="0">
                <a:cs typeface="Calibri" pitchFamily="34" charset="0"/>
              </a:rPr>
              <a:t>Table des </a:t>
            </a:r>
            <a:r>
              <a:rPr lang="en-US" sz="3000" dirty="0" err="1">
                <a:cs typeface="Calibri" pitchFamily="34" charset="0"/>
              </a:rPr>
              <a:t>matières</a:t>
            </a:r>
            <a:endParaRPr lang="en-US" sz="3000" dirty="0">
              <a:cs typeface="Calibri" pitchFamily="34" charset="0"/>
            </a:endParaRPr>
          </a:p>
        </p:txBody>
      </p:sp>
      <p:graphicFrame>
        <p:nvGraphicFramePr>
          <p:cNvPr id="5" name="Tableau 4"/>
          <p:cNvGraphicFramePr>
            <a:graphicFrameLocks noGrp="1"/>
          </p:cNvGraphicFramePr>
          <p:nvPr>
            <p:custDataLst>
              <p:tags r:id="rId2"/>
            </p:custDataLst>
            <p:extLst>
              <p:ext uri="{D42A27DB-BD31-4B8C-83A1-F6EECF244321}">
                <p14:modId xmlns:p14="http://schemas.microsoft.com/office/powerpoint/2010/main" xmlns="" val="2807930009"/>
              </p:ext>
            </p:extLst>
          </p:nvPr>
        </p:nvGraphicFramePr>
        <p:xfrm>
          <a:off x="737272" y="2762874"/>
          <a:ext cx="5374793" cy="2595880"/>
        </p:xfrm>
        <a:graphic>
          <a:graphicData uri="http://schemas.openxmlformats.org/drawingml/2006/table">
            <a:tbl>
              <a:tblPr firstRow="1" bandRow="1">
                <a:tableStyleId>{69CF1AB2-1976-4502-BF36-3FF5EA218861}</a:tableStyleId>
              </a:tblPr>
              <a:tblGrid>
                <a:gridCol w="4717532">
                  <a:extLst>
                    <a:ext uri="{9D8B030D-6E8A-4147-A177-3AD203B41FA5}">
                      <a16:colId xmlns:a16="http://schemas.microsoft.com/office/drawing/2014/main" xmlns="" val="20000"/>
                    </a:ext>
                  </a:extLst>
                </a:gridCol>
                <a:gridCol w="657261">
                  <a:extLst>
                    <a:ext uri="{9D8B030D-6E8A-4147-A177-3AD203B41FA5}">
                      <a16:colId xmlns:a16="http://schemas.microsoft.com/office/drawing/2014/main" xmlns="" val="20002"/>
                    </a:ext>
                  </a:extLst>
                </a:gridCol>
              </a:tblGrid>
              <a:tr h="370840">
                <a:tc>
                  <a:txBody>
                    <a:bodyPr/>
                    <a:lstStyle/>
                    <a:p>
                      <a:r>
                        <a:rPr lang="fr-FR" sz="1600" b="0" dirty="0">
                          <a:latin typeface="Calibri" pitchFamily="34" charset="0"/>
                        </a:rPr>
                        <a:t>Présentation de la situation d’apprentissage</a:t>
                      </a:r>
                    </a:p>
                  </a:txBody>
                  <a:tcPr anchor="ctr">
                    <a:solidFill>
                      <a:schemeClr val="accent1">
                        <a:lumMod val="40000"/>
                        <a:lumOff val="60000"/>
                      </a:schemeClr>
                    </a:solidFill>
                  </a:tcPr>
                </a:tc>
                <a:tc>
                  <a:txBody>
                    <a:bodyPr/>
                    <a:lstStyle/>
                    <a:p>
                      <a:pPr algn="ctr"/>
                      <a:r>
                        <a:rPr lang="fr-FR" sz="1600" b="0" dirty="0">
                          <a:latin typeface="Calibri" pitchFamily="34" charset="0"/>
                        </a:rPr>
                        <a:t>p.3</a:t>
                      </a:r>
                    </a:p>
                  </a:txBody>
                  <a:tcPr anchor="ctr">
                    <a:solidFill>
                      <a:schemeClr val="accent1">
                        <a:lumMod val="40000"/>
                        <a:lumOff val="60000"/>
                      </a:schemeClr>
                    </a:solidFill>
                  </a:tcPr>
                </a:tc>
                <a:extLst>
                  <a:ext uri="{0D108BD9-81ED-4DB2-BD59-A6C34878D82A}">
                    <a16:rowId xmlns:a16="http://schemas.microsoft.com/office/drawing/2014/main" xmlns="" val="10001"/>
                  </a:ext>
                </a:extLst>
              </a:tr>
              <a:tr h="370840">
                <a:tc>
                  <a:txBody>
                    <a:bodyPr/>
                    <a:lstStyle/>
                    <a:p>
                      <a:r>
                        <a:rPr lang="fr-FR" sz="1600" b="0" dirty="0">
                          <a:latin typeface="Calibri" pitchFamily="34" charset="0"/>
                        </a:rPr>
                        <a:t>Séquence d’enseignement</a:t>
                      </a:r>
                    </a:p>
                  </a:txBody>
                  <a:tcPr anchor="ctr">
                    <a:solidFill>
                      <a:schemeClr val="accent1">
                        <a:lumMod val="20000"/>
                        <a:lumOff val="80000"/>
                      </a:schemeClr>
                    </a:solidFill>
                  </a:tcPr>
                </a:tc>
                <a:tc>
                  <a:txBody>
                    <a:bodyPr/>
                    <a:lstStyle/>
                    <a:p>
                      <a:pPr algn="ctr"/>
                      <a:r>
                        <a:rPr lang="fr-FR" sz="1600" b="0" dirty="0">
                          <a:latin typeface="Calibri" pitchFamily="34" charset="0"/>
                        </a:rPr>
                        <a:t>p.4</a:t>
                      </a:r>
                    </a:p>
                  </a:txBody>
                  <a:tcPr anchor="ctr">
                    <a:solidFill>
                      <a:schemeClr val="accent1">
                        <a:lumMod val="20000"/>
                        <a:lumOff val="80000"/>
                      </a:schemeClr>
                    </a:solidFill>
                  </a:tcPr>
                </a:tc>
                <a:extLst>
                  <a:ext uri="{0D108BD9-81ED-4DB2-BD59-A6C34878D82A}">
                    <a16:rowId xmlns:a16="http://schemas.microsoft.com/office/drawing/2014/main" xmlns="" val="10002"/>
                  </a:ext>
                </a:extLst>
              </a:tr>
              <a:tr h="370840">
                <a:tc>
                  <a:txBody>
                    <a:bodyPr/>
                    <a:lstStyle/>
                    <a:p>
                      <a:r>
                        <a:rPr lang="fr-CA" sz="1600" b="0" dirty="0">
                          <a:latin typeface="Calibri" pitchFamily="34" charset="0"/>
                        </a:rPr>
                        <a:t>Fiche matériel</a:t>
                      </a:r>
                      <a:endParaRPr lang="fr-FR" sz="1600" b="0" dirty="0">
                        <a:latin typeface="Calibri" pitchFamily="34" charset="0"/>
                      </a:endParaRPr>
                    </a:p>
                  </a:txBody>
                  <a:tcPr anchor="ctr">
                    <a:solidFill>
                      <a:schemeClr val="accent1">
                        <a:lumMod val="40000"/>
                        <a:lumOff val="60000"/>
                      </a:schemeClr>
                    </a:solidFill>
                  </a:tcPr>
                </a:tc>
                <a:tc>
                  <a:txBody>
                    <a:bodyPr/>
                    <a:lstStyle/>
                    <a:p>
                      <a:pPr algn="ctr"/>
                      <a:r>
                        <a:rPr lang="fr-CA" sz="1600" b="0" dirty="0">
                          <a:latin typeface="Calibri" pitchFamily="34" charset="0"/>
                        </a:rPr>
                        <a:t>p.5</a:t>
                      </a:r>
                      <a:endParaRPr lang="fr-FR" sz="1600" b="0" dirty="0">
                        <a:latin typeface="Calibri" pitchFamily="34" charset="0"/>
                      </a:endParaRPr>
                    </a:p>
                  </a:txBody>
                  <a:tcPr anchor="ctr">
                    <a:solidFill>
                      <a:schemeClr val="accent1">
                        <a:lumMod val="40000"/>
                        <a:lumOff val="60000"/>
                      </a:schemeClr>
                    </a:solidFill>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a:latin typeface="Calibri" pitchFamily="34" charset="0"/>
                        </a:rPr>
                        <a:t>Description</a:t>
                      </a:r>
                      <a:r>
                        <a:rPr lang="fr-FR" sz="1600" b="0" baseline="0" dirty="0">
                          <a:latin typeface="Calibri" pitchFamily="34" charset="0"/>
                        </a:rPr>
                        <a:t> des activités</a:t>
                      </a:r>
                      <a:endParaRPr lang="fr-FR" sz="1600" b="0" dirty="0">
                        <a:latin typeface="Calibri" pitchFamily="34" charset="0"/>
                      </a:endParaRPr>
                    </a:p>
                  </a:txBody>
                  <a:tcPr anchor="ctr">
                    <a:solidFill>
                      <a:schemeClr val="accent1">
                        <a:lumMod val="20000"/>
                        <a:lumOff val="80000"/>
                      </a:schemeClr>
                    </a:solidFill>
                  </a:tcPr>
                </a:tc>
                <a:tc>
                  <a:txBody>
                    <a:bodyPr/>
                    <a:lstStyle/>
                    <a:p>
                      <a:pPr algn="ctr"/>
                      <a:r>
                        <a:rPr lang="fr-FR" sz="1600" b="0" dirty="0">
                          <a:latin typeface="Calibri" pitchFamily="34" charset="0"/>
                        </a:rPr>
                        <a:t>p.6</a:t>
                      </a:r>
                    </a:p>
                  </a:txBody>
                  <a:tcPr anchor="ctr">
                    <a:solidFill>
                      <a:schemeClr val="accent1">
                        <a:lumMod val="20000"/>
                        <a:lumOff val="80000"/>
                      </a:schemeClr>
                    </a:solidFill>
                  </a:tcPr>
                </a:tc>
                <a:extLst>
                  <a:ext uri="{0D108BD9-81ED-4DB2-BD59-A6C34878D82A}">
                    <a16:rowId xmlns:a16="http://schemas.microsoft.com/office/drawing/2014/main" xmlns="" val="10003"/>
                  </a:ext>
                </a:extLst>
              </a:tr>
              <a:tr h="370840">
                <a:tc>
                  <a:txBody>
                    <a:bodyPr/>
                    <a:lstStyle/>
                    <a:p>
                      <a:r>
                        <a:rPr lang="fr-FR" sz="1600" b="0" dirty="0">
                          <a:latin typeface="Calibri" pitchFamily="34" charset="0"/>
                        </a:rPr>
                        <a:t>Fiches théoriques</a:t>
                      </a:r>
                    </a:p>
                  </a:txBody>
                  <a:tcPr anchor="ctr">
                    <a:solidFill>
                      <a:schemeClr val="accent1">
                        <a:lumMod val="40000"/>
                        <a:lumOff val="60000"/>
                      </a:schemeClr>
                    </a:solidFill>
                  </a:tcPr>
                </a:tc>
                <a:tc>
                  <a:txBody>
                    <a:bodyPr/>
                    <a:lstStyle/>
                    <a:p>
                      <a:pPr algn="ctr"/>
                      <a:r>
                        <a:rPr lang="fr-FR" sz="1600" b="0" smtClean="0">
                          <a:latin typeface="Calibri" pitchFamily="34" charset="0"/>
                        </a:rPr>
                        <a:t>p.18</a:t>
                      </a:r>
                      <a:endParaRPr lang="fr-FR" sz="1600" b="0" dirty="0">
                        <a:latin typeface="Calibri" pitchFamily="34" charset="0"/>
                      </a:endParaRPr>
                    </a:p>
                  </a:txBody>
                  <a:tcPr anchor="ctr">
                    <a:solidFill>
                      <a:schemeClr val="accent1">
                        <a:lumMod val="40000"/>
                        <a:lumOff val="60000"/>
                      </a:schemeClr>
                    </a:solidFill>
                  </a:tcPr>
                </a:tc>
                <a:extLst>
                  <a:ext uri="{0D108BD9-81ED-4DB2-BD59-A6C34878D82A}">
                    <a16:rowId xmlns:a16="http://schemas.microsoft.com/office/drawing/2014/main" xmlns="" val="10004"/>
                  </a:ext>
                </a:extLst>
              </a:tr>
              <a:tr h="370840">
                <a:tc>
                  <a:txBody>
                    <a:bodyPr/>
                    <a:lstStyle/>
                    <a:p>
                      <a:r>
                        <a:rPr lang="fr-FR" sz="1600" b="0" dirty="0">
                          <a:latin typeface="Calibri" pitchFamily="34" charset="0"/>
                        </a:rPr>
                        <a:t>Évaluations</a:t>
                      </a:r>
                    </a:p>
                  </a:txBody>
                  <a:tcPr anchor="ctr">
                    <a:solidFill>
                      <a:schemeClr val="accent1">
                        <a:lumMod val="20000"/>
                        <a:lumOff val="80000"/>
                      </a:schemeClr>
                    </a:solidFill>
                  </a:tcPr>
                </a:tc>
                <a:tc>
                  <a:txBody>
                    <a:bodyPr/>
                    <a:lstStyle/>
                    <a:p>
                      <a:pPr algn="ctr"/>
                      <a:r>
                        <a:rPr lang="fr-FR" sz="1600" b="0" dirty="0">
                          <a:latin typeface="Calibri" pitchFamily="34" charset="0"/>
                        </a:rPr>
                        <a:t>p.20</a:t>
                      </a:r>
                    </a:p>
                  </a:txBody>
                  <a:tcPr anchor="ctr">
                    <a:solidFill>
                      <a:schemeClr val="accent1">
                        <a:lumMod val="20000"/>
                        <a:lumOff val="80000"/>
                      </a:schemeClr>
                    </a:solidFill>
                  </a:tcPr>
                </a:tc>
                <a:extLst>
                  <a:ext uri="{0D108BD9-81ED-4DB2-BD59-A6C34878D82A}">
                    <a16:rowId xmlns:a16="http://schemas.microsoft.com/office/drawing/2014/main" xmlns="" val="10007"/>
                  </a:ext>
                </a:extLst>
              </a:tr>
              <a:tr h="370840">
                <a:tc>
                  <a:txBody>
                    <a:bodyPr/>
                    <a:lstStyle/>
                    <a:p>
                      <a:r>
                        <a:rPr lang="fr-FR" sz="1600" b="0" dirty="0">
                          <a:latin typeface="Calibri" pitchFamily="34" charset="0"/>
                        </a:rPr>
                        <a:t>Fiches d’activité</a:t>
                      </a:r>
                    </a:p>
                  </a:txBody>
                  <a:tcPr anchor="ctr">
                    <a:solidFill>
                      <a:schemeClr val="accent1">
                        <a:lumMod val="40000"/>
                        <a:lumOff val="60000"/>
                      </a:schemeClr>
                    </a:solidFill>
                  </a:tcPr>
                </a:tc>
                <a:tc>
                  <a:txBody>
                    <a:bodyPr/>
                    <a:lstStyle/>
                    <a:p>
                      <a:pPr algn="ctr"/>
                      <a:r>
                        <a:rPr lang="fr-FR" sz="1600" b="0" dirty="0">
                          <a:latin typeface="Calibri" pitchFamily="34" charset="0"/>
                        </a:rPr>
                        <a:t>p.23</a:t>
                      </a:r>
                    </a:p>
                  </a:txBody>
                  <a:tcPr anchor="ctr">
                    <a:solidFill>
                      <a:schemeClr val="accent1">
                        <a:lumMod val="40000"/>
                        <a:lumOff val="60000"/>
                      </a:schemeClr>
                    </a:solidFill>
                  </a:tcPr>
                </a:tc>
                <a:extLst>
                  <a:ext uri="{0D108BD9-81ED-4DB2-BD59-A6C34878D82A}">
                    <a16:rowId xmlns:a16="http://schemas.microsoft.com/office/drawing/2014/main" xmlns="" val="10005"/>
                  </a:ext>
                </a:extLst>
              </a:tr>
            </a:tbl>
          </a:graphicData>
        </a:graphic>
      </p:graphicFrame>
      <p:sp>
        <p:nvSpPr>
          <p:cNvPr id="6" name="Espace réservé du numéro de diapositive 1"/>
          <p:cNvSpPr>
            <a:spLocks noGrp="1"/>
          </p:cNvSpPr>
          <p:nvPr>
            <p:ph type="sldNum" sz="quarter" idx="12"/>
            <p:custDataLst>
              <p:tags r:id="rId3"/>
            </p:custDataLst>
          </p:nvPr>
        </p:nvSpPr>
        <p:spPr>
          <a:xfrm>
            <a:off x="6007756" y="8002571"/>
            <a:ext cx="850244" cy="1135797"/>
          </a:xfrm>
        </p:spPr>
        <p:txBody>
          <a:bodyPr/>
          <a:lstStyle/>
          <a:p>
            <a:fld id="{027FB875-5C85-AB42-9DC5-178568A424B8}" type="slidenum">
              <a:rPr lang="en-US" smtClean="0"/>
              <a:pPr/>
              <a:t>2</a:t>
            </a:fld>
            <a:endParaRPr lang="en-US" dirty="0"/>
          </a:p>
        </p:txBody>
      </p:sp>
    </p:spTree>
    <p:extLst>
      <p:ext uri="{BB962C8B-B14F-4D97-AF65-F5344CB8AC3E}">
        <p14:creationId xmlns:p14="http://schemas.microsoft.com/office/powerpoint/2010/main" xmlns="" val="1569260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068918" y="1546860"/>
            <a:ext cx="4721330" cy="871396"/>
          </a:xfrm>
        </p:spPr>
        <p:txBody>
          <a:bodyPr/>
          <a:lstStyle/>
          <a:p>
            <a:r>
              <a:rPr lang="en-US" sz="3000" dirty="0" err="1" smtClean="0"/>
              <a:t>Évaluation</a:t>
            </a:r>
            <a:endParaRPr lang="en-US" sz="3000" dirty="0"/>
          </a:p>
        </p:txBody>
      </p:sp>
      <p:sp>
        <p:nvSpPr>
          <p:cNvPr id="3" name="Espace réservé du numéro de diapositive 2"/>
          <p:cNvSpPr>
            <a:spLocks noGrp="1"/>
          </p:cNvSpPr>
          <p:nvPr>
            <p:ph type="sldNum" sz="quarter" idx="12"/>
            <p:custDataLst>
              <p:tags r:id="rId2"/>
            </p:custDataLst>
          </p:nvPr>
        </p:nvSpPr>
        <p:spPr>
          <a:xfrm>
            <a:off x="5547974" y="8008203"/>
            <a:ext cx="1310026" cy="1135797"/>
          </a:xfrm>
        </p:spPr>
        <p:txBody>
          <a:bodyPr/>
          <a:lstStyle/>
          <a:p>
            <a:fld id="{027FB875-5C85-AB42-9DC5-178568A424B8}" type="slidenum">
              <a:rPr lang="en-US" smtClean="0"/>
              <a:pPr/>
              <a:t>20</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2894623285"/>
              </p:ext>
            </p:extLst>
          </p:nvPr>
        </p:nvGraphicFramePr>
        <p:xfrm>
          <a:off x="730840" y="2781300"/>
          <a:ext cx="5374793" cy="125984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val="20000"/>
                    </a:ext>
                  </a:extLst>
                </a:gridCol>
                <a:gridCol w="3436087">
                  <a:extLst>
                    <a:ext uri="{9D8B030D-6E8A-4147-A177-3AD203B41FA5}">
                      <a16:colId xmlns:a16="http://schemas.microsoft.com/office/drawing/2014/main" xmlns="" val="20001"/>
                    </a:ext>
                  </a:extLst>
                </a:gridCol>
                <a:gridCol w="657261">
                  <a:extLst>
                    <a:ext uri="{9D8B030D-6E8A-4147-A177-3AD203B41FA5}">
                      <a16:colId xmlns:a16="http://schemas.microsoft.com/office/drawing/2014/main" xmlns="" val="20002"/>
                    </a:ext>
                  </a:extLst>
                </a:gridCol>
              </a:tblGrid>
              <a:tr h="518160">
                <a:tc>
                  <a:txBody>
                    <a:bodyPr/>
                    <a:lstStyle/>
                    <a:p>
                      <a:pPr algn="ctr"/>
                      <a:r>
                        <a:rPr lang="fr-FR" sz="1400" baseline="0" dirty="0">
                          <a:latin typeface="Calibri" pitchFamily="34" charset="0"/>
                        </a:rPr>
                        <a:t>Numéro de</a:t>
                      </a:r>
                    </a:p>
                    <a:p>
                      <a:pPr algn="ctr"/>
                      <a:r>
                        <a:rPr lang="fr-FR" sz="1400" baseline="0" dirty="0">
                          <a:latin typeface="Calibri" pitchFamily="34" charset="0"/>
                        </a:rPr>
                        <a:t>la fiche</a:t>
                      </a:r>
                      <a:endParaRPr lang="fr-FR" sz="1400" dirty="0">
                        <a:latin typeface="Calibri" pitchFamily="34" charset="0"/>
                      </a:endParaRPr>
                    </a:p>
                  </a:txBody>
                  <a:tcPr anchor="ctr"/>
                </a:tc>
                <a:tc>
                  <a:txBody>
                    <a:bodyPr/>
                    <a:lstStyle/>
                    <a:p>
                      <a:pPr algn="ctr"/>
                      <a:r>
                        <a:rPr lang="fr-FR" sz="1400" dirty="0">
                          <a:latin typeface="Calibri" pitchFamily="34" charset="0"/>
                        </a:rPr>
                        <a:t>Nom</a:t>
                      </a:r>
                    </a:p>
                  </a:txBody>
                  <a:tcPr anchor="ctr"/>
                </a:tc>
                <a:tc>
                  <a:txBody>
                    <a:bodyPr/>
                    <a:lstStyle/>
                    <a:p>
                      <a:pPr algn="ctr"/>
                      <a:r>
                        <a:rPr lang="fr-FR" sz="1400" dirty="0">
                          <a:latin typeface="Calibri" pitchFamily="34" charset="0"/>
                        </a:rPr>
                        <a:t>Page</a:t>
                      </a:r>
                    </a:p>
                  </a:txBody>
                  <a:tcPr anchor="ctr"/>
                </a:tc>
                <a:extLst>
                  <a:ext uri="{0D108BD9-81ED-4DB2-BD59-A6C34878D82A}">
                    <a16:rowId xmlns:a16="http://schemas.microsoft.com/office/drawing/2014/main" xmlns="" val="10000"/>
                  </a:ext>
                </a:extLst>
              </a:tr>
              <a:tr h="370840">
                <a:tc>
                  <a:txBody>
                    <a:bodyPr/>
                    <a:lstStyle/>
                    <a:p>
                      <a:pPr algn="ctr"/>
                      <a:r>
                        <a:rPr lang="fr-FR" sz="1200" dirty="0">
                          <a:latin typeface="Calibri" pitchFamily="34" charset="0"/>
                        </a:rPr>
                        <a:t>1</a:t>
                      </a:r>
                    </a:p>
                  </a:txBody>
                  <a:tcPr anchor="ctr"/>
                </a:tc>
                <a:tc>
                  <a:txBody>
                    <a:bodyPr/>
                    <a:lstStyle/>
                    <a:p>
                      <a:r>
                        <a:rPr lang="fr-FR" sz="1200" dirty="0" smtClean="0">
                          <a:latin typeface="Calibri" pitchFamily="34" charset="0"/>
                        </a:rPr>
                        <a:t>Grille d’évaluation en classe</a:t>
                      </a:r>
                      <a:endParaRPr lang="fr-FR" sz="1200" dirty="0">
                        <a:latin typeface="Calibri" pitchFamily="34" charset="0"/>
                      </a:endParaRPr>
                    </a:p>
                  </a:txBody>
                  <a:tcPr anchor="ctr"/>
                </a:tc>
                <a:tc>
                  <a:txBody>
                    <a:bodyPr/>
                    <a:lstStyle/>
                    <a:p>
                      <a:pPr algn="ctr"/>
                      <a:r>
                        <a:rPr lang="fr-FR" sz="1200" dirty="0" smtClean="0">
                          <a:latin typeface="Calibri" pitchFamily="34" charset="0"/>
                        </a:rPr>
                        <a:t>21</a:t>
                      </a:r>
                      <a:endParaRPr lang="fr-FR" sz="1200" dirty="0">
                        <a:latin typeface="Calibri"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fr-FR" sz="1200" dirty="0">
                          <a:latin typeface="Calibri" pitchFamily="34" charset="0"/>
                        </a:rPr>
                        <a:t>2</a:t>
                      </a:r>
                    </a:p>
                  </a:txBody>
                  <a:tcPr anchor="ctr"/>
                </a:tc>
                <a:tc>
                  <a:txBody>
                    <a:bodyPr/>
                    <a:lstStyle/>
                    <a:p>
                      <a:r>
                        <a:rPr lang="fr-FR" sz="1200" dirty="0" smtClean="0">
                          <a:latin typeface="Calibri" pitchFamily="34" charset="0"/>
                        </a:rPr>
                        <a:t>Grille d’évaluation globale</a:t>
                      </a:r>
                      <a:endParaRPr lang="fr-FR" sz="1200" dirty="0">
                        <a:latin typeface="Calibri" pitchFamily="34" charset="0"/>
                      </a:endParaRPr>
                    </a:p>
                  </a:txBody>
                  <a:tcPr anchor="ctr"/>
                </a:tc>
                <a:tc>
                  <a:txBody>
                    <a:bodyPr/>
                    <a:lstStyle/>
                    <a:p>
                      <a:pPr algn="ctr"/>
                      <a:r>
                        <a:rPr lang="fr-FR" sz="1200" dirty="0" smtClean="0">
                          <a:latin typeface="Calibri" pitchFamily="34" charset="0"/>
                        </a:rPr>
                        <a:t>22</a:t>
                      </a:r>
                      <a:endParaRPr lang="fr-FR" sz="1200" dirty="0">
                        <a:latin typeface="Calibri" pitchFamily="34" charset="0"/>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62620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3821655" y="98779"/>
            <a:ext cx="3002233" cy="17749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itle 3"/>
          <p:cNvSpPr>
            <a:spLocks noGrp="1"/>
          </p:cNvSpPr>
          <p:nvPr>
            <p:ph type="title"/>
            <p:custDataLst>
              <p:tags r:id="rId2"/>
            </p:custDataLst>
          </p:nvPr>
        </p:nvSpPr>
        <p:spPr>
          <a:xfrm>
            <a:off x="69256" y="534717"/>
            <a:ext cx="4274057" cy="599253"/>
          </a:xfrm>
        </p:spPr>
        <p:txBody>
          <a:bodyPr/>
          <a:lstStyle/>
          <a:p>
            <a:pPr algn="l"/>
            <a:r>
              <a:rPr lang="en-US" sz="3000" i="1"/>
              <a:t>Grille </a:t>
            </a:r>
            <a:r>
              <a:rPr lang="en-US" sz="3000" i="1" err="1"/>
              <a:t>d’évaluation</a:t>
            </a:r>
            <a:r>
              <a:rPr lang="en-US" sz="3000" i="1"/>
              <a:t> 1</a:t>
            </a:r>
            <a:r>
              <a:rPr lang="en-US" sz="3000"/>
              <a:t/>
            </a:r>
            <a:br>
              <a:rPr lang="en-US" sz="3000"/>
            </a:br>
            <a:r>
              <a:rPr lang="fr-FR" sz="3200"/>
              <a:t>Grille de comportement</a:t>
            </a:r>
            <a:r>
              <a:rPr lang="en-US" sz="3000"/>
              <a:t/>
            </a:r>
            <a:br>
              <a:rPr lang="en-US" sz="3000"/>
            </a:br>
            <a:endParaRPr lang="en-US" sz="3000" i="1"/>
          </a:p>
        </p:txBody>
      </p:sp>
      <p:sp>
        <p:nvSpPr>
          <p:cNvPr id="9" name="Espace réservé du numéro de diapositive 8"/>
          <p:cNvSpPr>
            <a:spLocks noGrp="1"/>
          </p:cNvSpPr>
          <p:nvPr>
            <p:ph type="sldNum" sz="quarter" idx="12"/>
            <p:custDataLst>
              <p:tags r:id="rId3"/>
            </p:custDataLst>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21</a:t>
            </a:fld>
            <a:endParaRPr lang="en-US" dirty="0">
              <a:gradFill>
                <a:gsLst>
                  <a:gs pos="0">
                    <a:prstClr val="black">
                      <a:alpha val="10000"/>
                    </a:prstClr>
                  </a:gs>
                  <a:gs pos="100000">
                    <a:prstClr val="black">
                      <a:alpha val="10000"/>
                    </a:prstClr>
                  </a:gs>
                </a:gsLst>
                <a:lin ang="5400000" scaled="0"/>
              </a:gradFill>
            </a:endParaRPr>
          </a:p>
        </p:txBody>
      </p:sp>
      <p:graphicFrame>
        <p:nvGraphicFramePr>
          <p:cNvPr id="3" name="Tableau 2"/>
          <p:cNvGraphicFramePr>
            <a:graphicFrameLocks noGrp="1"/>
          </p:cNvGraphicFramePr>
          <p:nvPr>
            <p:custDataLst>
              <p:tags r:id="rId4"/>
            </p:custDataLst>
            <p:extLst>
              <p:ext uri="{D42A27DB-BD31-4B8C-83A1-F6EECF244321}">
                <p14:modId xmlns:p14="http://schemas.microsoft.com/office/powerpoint/2010/main" xmlns="" val="1871817099"/>
              </p:ext>
            </p:extLst>
          </p:nvPr>
        </p:nvGraphicFramePr>
        <p:xfrm>
          <a:off x="0" y="1275081"/>
          <a:ext cx="6835543" cy="7921752"/>
        </p:xfrm>
        <a:graphic>
          <a:graphicData uri="http://schemas.openxmlformats.org/drawingml/2006/table">
            <a:tbl>
              <a:tblPr firstRow="1" firstCol="1" bandRow="1">
                <a:tableStyleId>{D7AC3CCA-C797-4891-BE02-D94E43425B78}</a:tableStyleId>
              </a:tblPr>
              <a:tblGrid>
                <a:gridCol w="275516">
                  <a:extLst>
                    <a:ext uri="{9D8B030D-6E8A-4147-A177-3AD203B41FA5}">
                      <a16:colId xmlns:a16="http://schemas.microsoft.com/office/drawing/2014/main" xmlns="" val="20000"/>
                    </a:ext>
                  </a:extLst>
                </a:gridCol>
                <a:gridCol w="1079151">
                  <a:extLst>
                    <a:ext uri="{9D8B030D-6E8A-4147-A177-3AD203B41FA5}">
                      <a16:colId xmlns:a16="http://schemas.microsoft.com/office/drawing/2014/main" xmlns="" val="20001"/>
                    </a:ext>
                  </a:extLst>
                </a:gridCol>
                <a:gridCol w="254000">
                  <a:extLst>
                    <a:ext uri="{9D8B030D-6E8A-4147-A177-3AD203B41FA5}">
                      <a16:colId xmlns:a16="http://schemas.microsoft.com/office/drawing/2014/main" xmlns="" val="20002"/>
                    </a:ext>
                  </a:extLst>
                </a:gridCol>
                <a:gridCol w="1368777">
                  <a:extLst>
                    <a:ext uri="{9D8B030D-6E8A-4147-A177-3AD203B41FA5}">
                      <a16:colId xmlns:a16="http://schemas.microsoft.com/office/drawing/2014/main" xmlns="" val="20003"/>
                    </a:ext>
                  </a:extLst>
                </a:gridCol>
                <a:gridCol w="282223">
                  <a:extLst>
                    <a:ext uri="{9D8B030D-6E8A-4147-A177-3AD203B41FA5}">
                      <a16:colId xmlns:a16="http://schemas.microsoft.com/office/drawing/2014/main" xmlns="" val="20004"/>
                    </a:ext>
                  </a:extLst>
                </a:gridCol>
                <a:gridCol w="1566333">
                  <a:extLst>
                    <a:ext uri="{9D8B030D-6E8A-4147-A177-3AD203B41FA5}">
                      <a16:colId xmlns:a16="http://schemas.microsoft.com/office/drawing/2014/main" xmlns="" val="20005"/>
                    </a:ext>
                  </a:extLst>
                </a:gridCol>
                <a:gridCol w="254000">
                  <a:extLst>
                    <a:ext uri="{9D8B030D-6E8A-4147-A177-3AD203B41FA5}">
                      <a16:colId xmlns:a16="http://schemas.microsoft.com/office/drawing/2014/main" xmlns="" val="20006"/>
                    </a:ext>
                  </a:extLst>
                </a:gridCol>
                <a:gridCol w="1755543">
                  <a:extLst>
                    <a:ext uri="{9D8B030D-6E8A-4147-A177-3AD203B41FA5}">
                      <a16:colId xmlns:a16="http://schemas.microsoft.com/office/drawing/2014/main" xmlns="" val="20007"/>
                    </a:ext>
                  </a:extLst>
                </a:gridCol>
              </a:tblGrid>
              <a:tr h="420624">
                <a:tc rowSpan="3" gridSpan="2">
                  <a:txBody>
                    <a:bodyPr/>
                    <a:lstStyle/>
                    <a:p>
                      <a:pPr indent="89535" algn="ctr">
                        <a:lnSpc>
                          <a:spcPct val="115000"/>
                        </a:lnSpc>
                        <a:spcAft>
                          <a:spcPts val="0"/>
                        </a:spcAft>
                      </a:pPr>
                      <a:r>
                        <a:rPr lang="fr-CA" sz="1200" dirty="0">
                          <a:effectLst/>
                        </a:rPr>
                        <a:t> </a:t>
                      </a:r>
                    </a:p>
                    <a:p>
                      <a:pPr indent="89535" algn="ctr">
                        <a:lnSpc>
                          <a:spcPct val="115000"/>
                        </a:lnSpc>
                        <a:spcAft>
                          <a:spcPts val="0"/>
                        </a:spcAft>
                      </a:pPr>
                      <a:r>
                        <a:rPr lang="fr-CA" sz="1200" dirty="0">
                          <a:effectLst/>
                        </a:rPr>
                        <a:t>Nom de l’élève</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rowSpan="3" hMerge="1">
                  <a:txBody>
                    <a:bodyPr/>
                    <a:lstStyle/>
                    <a:p>
                      <a:endParaRPr lang="fr-CA"/>
                    </a:p>
                  </a:txBody>
                  <a:tcPr/>
                </a:tc>
                <a:tc gridSpan="2">
                  <a:txBody>
                    <a:bodyPr/>
                    <a:lstStyle/>
                    <a:p>
                      <a:pPr algn="ctr">
                        <a:lnSpc>
                          <a:spcPct val="115000"/>
                        </a:lnSpc>
                        <a:spcAft>
                          <a:spcPts val="0"/>
                        </a:spcAft>
                      </a:pPr>
                      <a:r>
                        <a:rPr lang="fr-CA" sz="1200" dirty="0">
                          <a:effectLst/>
                        </a:rPr>
                        <a:t>  Compétence 1</a:t>
                      </a:r>
                    </a:p>
                    <a:p>
                      <a:pPr algn="ctr">
                        <a:lnSpc>
                          <a:spcPct val="115000"/>
                        </a:lnSpc>
                        <a:spcAft>
                          <a:spcPts val="0"/>
                        </a:spcAft>
                      </a:pPr>
                      <a:r>
                        <a:rPr lang="fr-CA" sz="1200" dirty="0">
                          <a:effectLst/>
                        </a:rPr>
                        <a:t>(démarche)</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rPr>
                        <a:t>Compétence 2 </a:t>
                      </a:r>
                    </a:p>
                    <a:p>
                      <a:pPr algn="ctr">
                        <a:lnSpc>
                          <a:spcPct val="115000"/>
                        </a:lnSpc>
                        <a:spcAft>
                          <a:spcPts val="0"/>
                        </a:spcAft>
                      </a:pPr>
                      <a:r>
                        <a:rPr lang="fr-CA" sz="1200" dirty="0">
                          <a:effectLst/>
                        </a:rPr>
                        <a:t>(matériel)</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rPr>
                        <a:t>Compétence  1</a:t>
                      </a:r>
                    </a:p>
                    <a:p>
                      <a:pPr algn="ctr">
                        <a:lnSpc>
                          <a:spcPct val="115000"/>
                        </a:lnSpc>
                        <a:spcAft>
                          <a:spcPts val="0"/>
                        </a:spcAft>
                      </a:pPr>
                      <a:r>
                        <a:rPr lang="fr-CA" sz="1200" dirty="0">
                          <a:effectLst/>
                        </a:rPr>
                        <a:t>(démarche)</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extLst>
                  <a:ext uri="{0D108BD9-81ED-4DB2-BD59-A6C34878D82A}">
                    <a16:rowId xmlns:a16="http://schemas.microsoft.com/office/drawing/2014/main" xmlns="" val="10000"/>
                  </a:ext>
                </a:extLst>
              </a:tr>
              <a:tr h="210312">
                <a:tc gridSpan="2" vMerge="1">
                  <a:txBody>
                    <a:bodyPr/>
                    <a:lstStyle/>
                    <a:p>
                      <a:endParaRPr lang="fr-CA"/>
                    </a:p>
                  </a:txBody>
                  <a:tcPr/>
                </a:tc>
                <a:tc hMerge="1" vMerge="1">
                  <a:txBody>
                    <a:bodyPr/>
                    <a:lstStyle/>
                    <a:p>
                      <a:endParaRPr lang="fr-CA"/>
                    </a:p>
                  </a:txBody>
                  <a:tcPr/>
                </a:tc>
                <a:tc gridSpan="4">
                  <a:txBody>
                    <a:bodyPr/>
                    <a:lstStyle/>
                    <a:p>
                      <a:pPr algn="ctr">
                        <a:lnSpc>
                          <a:spcPct val="115000"/>
                        </a:lnSpc>
                        <a:spcAft>
                          <a:spcPts val="0"/>
                        </a:spcAft>
                      </a:pPr>
                      <a:r>
                        <a:rPr lang="fr-CA" sz="1200" dirty="0">
                          <a:effectLst/>
                        </a:rPr>
                        <a:t>Manipulations </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hMerge="1">
                  <a:txBody>
                    <a:bodyPr/>
                    <a:lstStyle/>
                    <a:p>
                      <a:endParaRPr lang="fr-FR"/>
                    </a:p>
                  </a:txBody>
                  <a:tcPr/>
                </a:tc>
                <a:tc hMerge="1">
                  <a:txBody>
                    <a:bodyPr/>
                    <a:lstStyle/>
                    <a:p>
                      <a:endParaRPr lang="fr-CA"/>
                    </a:p>
                  </a:txBody>
                  <a:tcPr/>
                </a:tc>
                <a:tc rowSpan="2" gridSpan="2">
                  <a:txBody>
                    <a:bodyPr/>
                    <a:lstStyle/>
                    <a:p>
                      <a:pPr algn="ctr">
                        <a:lnSpc>
                          <a:spcPct val="115000"/>
                        </a:lnSpc>
                        <a:spcAft>
                          <a:spcPts val="0"/>
                        </a:spcAft>
                      </a:pPr>
                      <a:r>
                        <a:rPr lang="fr-CA" sz="1200" dirty="0">
                          <a:effectLst/>
                        </a:rPr>
                        <a:t>Engagé  </a:t>
                      </a:r>
                    </a:p>
                    <a:p>
                      <a:pPr algn="ctr">
                        <a:lnSpc>
                          <a:spcPct val="115000"/>
                        </a:lnSpc>
                        <a:spcAft>
                          <a:spcPts val="0"/>
                        </a:spcAft>
                      </a:pPr>
                      <a:r>
                        <a:rPr lang="fr-CA" sz="1200" dirty="0">
                          <a:effectLst/>
                        </a:rPr>
                        <a:t>(</a:t>
                      </a:r>
                      <a:r>
                        <a:rPr lang="fr-CA" sz="1200" b="1" dirty="0">
                          <a:effectLst/>
                        </a:rPr>
                        <a:t>Au</a:t>
                      </a:r>
                      <a:r>
                        <a:rPr lang="fr-CA" sz="1200" dirty="0">
                          <a:effectLst/>
                        </a:rPr>
                        <a:t>torégulé, </a:t>
                      </a:r>
                      <a:r>
                        <a:rPr lang="fr-CA" sz="1200" b="1" dirty="0">
                          <a:effectLst/>
                        </a:rPr>
                        <a:t>Ac</a:t>
                      </a:r>
                      <a:r>
                        <a:rPr lang="fr-CA" sz="1200" dirty="0">
                          <a:effectLst/>
                        </a:rPr>
                        <a:t>tif, </a:t>
                      </a:r>
                      <a:r>
                        <a:rPr lang="fr-CA" sz="1200" b="1" dirty="0">
                          <a:effectLst/>
                        </a:rPr>
                        <a:t>P</a:t>
                      </a:r>
                      <a:r>
                        <a:rPr lang="fr-CA" sz="1200" dirty="0">
                          <a:effectLst/>
                        </a:rPr>
                        <a:t>assif, </a:t>
                      </a:r>
                      <a:r>
                        <a:rPr lang="fr-CA" sz="1200" b="1" dirty="0">
                          <a:effectLst/>
                        </a:rPr>
                        <a:t>D</a:t>
                      </a:r>
                      <a:r>
                        <a:rPr lang="fr-CA" sz="1200" dirty="0">
                          <a:effectLst/>
                        </a:rPr>
                        <a:t>ésengagé)</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rowSpan="2" hMerge="1">
                  <a:txBody>
                    <a:bodyPr/>
                    <a:lstStyle/>
                    <a:p>
                      <a:endParaRPr lang="fr-CA"/>
                    </a:p>
                  </a:txBody>
                  <a:tcPr/>
                </a:tc>
                <a:extLst>
                  <a:ext uri="{0D108BD9-81ED-4DB2-BD59-A6C34878D82A}">
                    <a16:rowId xmlns:a16="http://schemas.microsoft.com/office/drawing/2014/main" xmlns="" val="10001"/>
                  </a:ext>
                </a:extLst>
              </a:tr>
              <a:tr h="630936">
                <a:tc gridSpan="2" vMerge="1">
                  <a:txBody>
                    <a:bodyPr/>
                    <a:lstStyle/>
                    <a:p>
                      <a:endParaRPr lang="fr-CA"/>
                    </a:p>
                  </a:txBody>
                  <a:tcPr/>
                </a:tc>
                <a:tc hMerge="1" vMerge="1">
                  <a:txBody>
                    <a:bodyPr/>
                    <a:lstStyle/>
                    <a:p>
                      <a:endParaRPr lang="fr-CA"/>
                    </a:p>
                  </a:txBody>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CA" sz="1200" dirty="0">
                          <a:effectLst/>
                        </a:rPr>
                        <a:t>Ordonné et structuré </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rPr>
                        <a:t>(A-E) </a:t>
                      </a:r>
                      <a:r>
                        <a:rPr lang="fr-CA" sz="1200" i="1" dirty="0">
                          <a:effectLst/>
                        </a:rPr>
                        <a:t>L’élève</a:t>
                      </a:r>
                      <a:r>
                        <a:rPr lang="fr-CA" sz="1200" i="1" baseline="0" dirty="0">
                          <a:effectLst/>
                        </a:rPr>
                        <a:t> remplit-il bien la feuille d’exercice?</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rPr>
                        <a:t>Sécuritaire, minutieux (A-E) </a:t>
                      </a:r>
                      <a:r>
                        <a:rPr lang="fr-CA" sz="1200" i="1" dirty="0">
                          <a:effectLst/>
                        </a:rPr>
                        <a:t>L’élève fait-il attention au matériel utilisé?</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vMerge="1">
                  <a:txBody>
                    <a:bodyPr/>
                    <a:lstStyle/>
                    <a:p>
                      <a:endParaRPr lang="fr-CA"/>
                    </a:p>
                  </a:txBody>
                  <a:tcPr/>
                </a:tc>
                <a:tc hMerge="1" vMerge="1">
                  <a:txBody>
                    <a:bodyPr/>
                    <a:lstStyle/>
                    <a:p>
                      <a:endParaRPr lang="fr-CA"/>
                    </a:p>
                  </a:txBody>
                  <a:tcPr/>
                </a:tc>
                <a:extLst>
                  <a:ext uri="{0D108BD9-81ED-4DB2-BD59-A6C34878D82A}">
                    <a16:rowId xmlns:a16="http://schemas.microsoft.com/office/drawing/2014/main" xmlns="" val="10002"/>
                  </a:ext>
                </a:extLst>
              </a:tr>
              <a:tr h="332994">
                <a:tc>
                  <a:txBody>
                    <a:bodyPr/>
                    <a:lstStyle/>
                    <a:p>
                      <a:pPr algn="r">
                        <a:lnSpc>
                          <a:spcPct val="115000"/>
                        </a:lnSpc>
                        <a:spcAft>
                          <a:spcPts val="0"/>
                        </a:spcAft>
                      </a:pPr>
                      <a:r>
                        <a:rPr lang="fr-CA" sz="1200" dirty="0">
                          <a:effectLst/>
                          <a:latin typeface="Calibri" pitchFamily="34" charset="0"/>
                          <a:cs typeface="Calibri" pitchFamily="34" charset="0"/>
                        </a:rPr>
                        <a:t>1</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3"/>
                  </a:ext>
                </a:extLst>
              </a:tr>
              <a:tr h="332994">
                <a:tc>
                  <a:txBody>
                    <a:bodyPr/>
                    <a:lstStyle/>
                    <a:p>
                      <a:pPr algn="r">
                        <a:lnSpc>
                          <a:spcPct val="115000"/>
                        </a:lnSpc>
                        <a:spcAft>
                          <a:spcPts val="0"/>
                        </a:spcAft>
                      </a:pPr>
                      <a:r>
                        <a:rPr lang="fr-CA" sz="1200" dirty="0">
                          <a:effectLst/>
                          <a:latin typeface="Calibri" pitchFamily="34" charset="0"/>
                          <a:cs typeface="Calibri" pitchFamily="34" charset="0"/>
                        </a:rPr>
                        <a:t>2</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4"/>
                  </a:ext>
                </a:extLst>
              </a:tr>
              <a:tr h="332994">
                <a:tc>
                  <a:txBody>
                    <a:bodyPr/>
                    <a:lstStyle/>
                    <a:p>
                      <a:pPr algn="r">
                        <a:lnSpc>
                          <a:spcPct val="115000"/>
                        </a:lnSpc>
                        <a:spcAft>
                          <a:spcPts val="0"/>
                        </a:spcAft>
                      </a:pPr>
                      <a:r>
                        <a:rPr lang="fr-CA" sz="1200" dirty="0">
                          <a:effectLst/>
                          <a:latin typeface="Calibri" pitchFamily="34" charset="0"/>
                          <a:cs typeface="Calibri" pitchFamily="34" charset="0"/>
                        </a:rPr>
                        <a:t>3</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5"/>
                  </a:ext>
                </a:extLst>
              </a:tr>
              <a:tr h="332994">
                <a:tc>
                  <a:txBody>
                    <a:bodyPr/>
                    <a:lstStyle/>
                    <a:p>
                      <a:pPr algn="r">
                        <a:lnSpc>
                          <a:spcPct val="115000"/>
                        </a:lnSpc>
                        <a:spcAft>
                          <a:spcPts val="0"/>
                        </a:spcAft>
                      </a:pPr>
                      <a:r>
                        <a:rPr lang="fr-CA" sz="1200" dirty="0">
                          <a:effectLst/>
                          <a:latin typeface="Calibri" pitchFamily="34" charset="0"/>
                          <a:cs typeface="Calibri" pitchFamily="34" charset="0"/>
                        </a:rPr>
                        <a:t>4</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6"/>
                  </a:ext>
                </a:extLst>
              </a:tr>
              <a:tr h="332994">
                <a:tc>
                  <a:txBody>
                    <a:bodyPr/>
                    <a:lstStyle/>
                    <a:p>
                      <a:pPr algn="r">
                        <a:lnSpc>
                          <a:spcPct val="115000"/>
                        </a:lnSpc>
                        <a:spcAft>
                          <a:spcPts val="0"/>
                        </a:spcAft>
                      </a:pPr>
                      <a:r>
                        <a:rPr lang="fr-CA" sz="1200" dirty="0">
                          <a:effectLst/>
                          <a:latin typeface="Calibri" pitchFamily="34" charset="0"/>
                          <a:cs typeface="Calibri" pitchFamily="34" charset="0"/>
                        </a:rPr>
                        <a:t>5</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7"/>
                  </a:ext>
                </a:extLst>
              </a:tr>
              <a:tr h="332994">
                <a:tc>
                  <a:txBody>
                    <a:bodyPr/>
                    <a:lstStyle/>
                    <a:p>
                      <a:pPr algn="r">
                        <a:lnSpc>
                          <a:spcPct val="115000"/>
                        </a:lnSpc>
                        <a:spcAft>
                          <a:spcPts val="0"/>
                        </a:spcAft>
                      </a:pPr>
                      <a:r>
                        <a:rPr lang="fr-CA" sz="1200" dirty="0">
                          <a:effectLst/>
                          <a:latin typeface="Calibri" pitchFamily="34" charset="0"/>
                          <a:cs typeface="Calibri" pitchFamily="34" charset="0"/>
                        </a:rPr>
                        <a:t>6</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8"/>
                  </a:ext>
                </a:extLst>
              </a:tr>
              <a:tr h="332994">
                <a:tc>
                  <a:txBody>
                    <a:bodyPr/>
                    <a:lstStyle/>
                    <a:p>
                      <a:pPr algn="r">
                        <a:lnSpc>
                          <a:spcPct val="115000"/>
                        </a:lnSpc>
                        <a:spcAft>
                          <a:spcPts val="0"/>
                        </a:spcAft>
                      </a:pPr>
                      <a:r>
                        <a:rPr lang="fr-CA" sz="1200" dirty="0">
                          <a:effectLst/>
                          <a:latin typeface="Calibri" pitchFamily="34" charset="0"/>
                          <a:cs typeface="Calibri" pitchFamily="34" charset="0"/>
                        </a:rPr>
                        <a:t>7</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9"/>
                  </a:ext>
                </a:extLst>
              </a:tr>
              <a:tr h="332994">
                <a:tc>
                  <a:txBody>
                    <a:bodyPr/>
                    <a:lstStyle/>
                    <a:p>
                      <a:pPr algn="r">
                        <a:lnSpc>
                          <a:spcPct val="115000"/>
                        </a:lnSpc>
                        <a:spcAft>
                          <a:spcPts val="0"/>
                        </a:spcAft>
                      </a:pPr>
                      <a:r>
                        <a:rPr lang="fr-CA" sz="1200" dirty="0">
                          <a:effectLst/>
                          <a:latin typeface="Calibri" pitchFamily="34" charset="0"/>
                          <a:cs typeface="Calibri" pitchFamily="34" charset="0"/>
                        </a:rPr>
                        <a:t>8</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0"/>
                  </a:ext>
                </a:extLst>
              </a:tr>
              <a:tr h="332994">
                <a:tc>
                  <a:txBody>
                    <a:bodyPr/>
                    <a:lstStyle/>
                    <a:p>
                      <a:pPr algn="r">
                        <a:lnSpc>
                          <a:spcPct val="115000"/>
                        </a:lnSpc>
                        <a:spcAft>
                          <a:spcPts val="0"/>
                        </a:spcAft>
                      </a:pPr>
                      <a:r>
                        <a:rPr lang="fr-CA" sz="1200" dirty="0">
                          <a:effectLst/>
                          <a:latin typeface="Calibri" pitchFamily="34" charset="0"/>
                          <a:cs typeface="Calibri" pitchFamily="34" charset="0"/>
                        </a:rPr>
                        <a:t>9</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1"/>
                  </a:ext>
                </a:extLst>
              </a:tr>
              <a:tr h="332994">
                <a:tc>
                  <a:txBody>
                    <a:bodyPr/>
                    <a:lstStyle/>
                    <a:p>
                      <a:pPr algn="r">
                        <a:lnSpc>
                          <a:spcPct val="115000"/>
                        </a:lnSpc>
                        <a:spcAft>
                          <a:spcPts val="0"/>
                        </a:spcAft>
                      </a:pPr>
                      <a:r>
                        <a:rPr lang="fr-CA" sz="1200" dirty="0">
                          <a:effectLst/>
                          <a:latin typeface="Calibri" pitchFamily="34" charset="0"/>
                          <a:cs typeface="Calibri" pitchFamily="34" charset="0"/>
                        </a:rPr>
                        <a:t>10</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2"/>
                  </a:ext>
                </a:extLst>
              </a:tr>
              <a:tr h="332994">
                <a:tc>
                  <a:txBody>
                    <a:bodyPr/>
                    <a:lstStyle/>
                    <a:p>
                      <a:pPr algn="r">
                        <a:lnSpc>
                          <a:spcPct val="115000"/>
                        </a:lnSpc>
                        <a:spcAft>
                          <a:spcPts val="0"/>
                        </a:spcAft>
                      </a:pPr>
                      <a:r>
                        <a:rPr lang="fr-CA" sz="1200" dirty="0">
                          <a:effectLst/>
                          <a:latin typeface="Calibri" pitchFamily="34" charset="0"/>
                          <a:cs typeface="Calibri" pitchFamily="34" charset="0"/>
                        </a:rPr>
                        <a:t>11</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3"/>
                  </a:ext>
                </a:extLst>
              </a:tr>
              <a:tr h="332994">
                <a:tc>
                  <a:txBody>
                    <a:bodyPr/>
                    <a:lstStyle/>
                    <a:p>
                      <a:pPr algn="r">
                        <a:lnSpc>
                          <a:spcPct val="115000"/>
                        </a:lnSpc>
                        <a:spcAft>
                          <a:spcPts val="0"/>
                        </a:spcAft>
                      </a:pPr>
                      <a:r>
                        <a:rPr lang="fr-CA" sz="1200" dirty="0">
                          <a:effectLst/>
                          <a:latin typeface="Calibri" pitchFamily="34" charset="0"/>
                          <a:cs typeface="Calibri" pitchFamily="34" charset="0"/>
                        </a:rPr>
                        <a:t>12</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4"/>
                  </a:ext>
                </a:extLst>
              </a:tr>
              <a:tr h="332994">
                <a:tc>
                  <a:txBody>
                    <a:bodyPr/>
                    <a:lstStyle/>
                    <a:p>
                      <a:pPr algn="r">
                        <a:lnSpc>
                          <a:spcPct val="115000"/>
                        </a:lnSpc>
                        <a:spcAft>
                          <a:spcPts val="0"/>
                        </a:spcAft>
                      </a:pPr>
                      <a:r>
                        <a:rPr lang="fr-CA" sz="1200" dirty="0">
                          <a:effectLst/>
                          <a:latin typeface="Calibri" pitchFamily="34" charset="0"/>
                          <a:cs typeface="Calibri" pitchFamily="34" charset="0"/>
                        </a:rPr>
                        <a:t>13</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5"/>
                  </a:ext>
                </a:extLst>
              </a:tr>
              <a:tr h="332994">
                <a:tc>
                  <a:txBody>
                    <a:bodyPr/>
                    <a:lstStyle/>
                    <a:p>
                      <a:pPr algn="r">
                        <a:lnSpc>
                          <a:spcPct val="115000"/>
                        </a:lnSpc>
                        <a:spcAft>
                          <a:spcPts val="0"/>
                        </a:spcAft>
                      </a:pPr>
                      <a:r>
                        <a:rPr lang="fr-CA" sz="1200" dirty="0">
                          <a:effectLst/>
                          <a:latin typeface="Calibri" pitchFamily="34" charset="0"/>
                          <a:cs typeface="Calibri" pitchFamily="34" charset="0"/>
                        </a:rPr>
                        <a:t>14</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6"/>
                  </a:ext>
                </a:extLst>
              </a:tr>
              <a:tr h="332994">
                <a:tc>
                  <a:txBody>
                    <a:bodyPr/>
                    <a:lstStyle/>
                    <a:p>
                      <a:pPr algn="r">
                        <a:lnSpc>
                          <a:spcPct val="115000"/>
                        </a:lnSpc>
                        <a:spcAft>
                          <a:spcPts val="0"/>
                        </a:spcAft>
                      </a:pPr>
                      <a:r>
                        <a:rPr lang="fr-CA" sz="1200" dirty="0">
                          <a:effectLst/>
                          <a:latin typeface="Calibri" pitchFamily="34" charset="0"/>
                          <a:cs typeface="Calibri" pitchFamily="34" charset="0"/>
                        </a:rPr>
                        <a:t>15</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7"/>
                  </a:ext>
                </a:extLst>
              </a:tr>
              <a:tr h="332994">
                <a:tc>
                  <a:txBody>
                    <a:bodyPr/>
                    <a:lstStyle/>
                    <a:p>
                      <a:pPr algn="r">
                        <a:lnSpc>
                          <a:spcPct val="115000"/>
                        </a:lnSpc>
                        <a:spcAft>
                          <a:spcPts val="0"/>
                        </a:spcAft>
                      </a:pPr>
                      <a:r>
                        <a:rPr lang="fr-CA" sz="1200" dirty="0">
                          <a:effectLst/>
                          <a:latin typeface="Calibri" pitchFamily="34" charset="0"/>
                          <a:cs typeface="Calibri" pitchFamily="34" charset="0"/>
                        </a:rPr>
                        <a:t>16</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8"/>
                  </a:ext>
                </a:extLst>
              </a:tr>
              <a:tr h="332994">
                <a:tc>
                  <a:txBody>
                    <a:bodyPr/>
                    <a:lstStyle/>
                    <a:p>
                      <a:pPr algn="r">
                        <a:lnSpc>
                          <a:spcPct val="115000"/>
                        </a:lnSpc>
                        <a:spcAft>
                          <a:spcPts val="0"/>
                        </a:spcAft>
                      </a:pPr>
                      <a:r>
                        <a:rPr lang="fr-CA" sz="1200" dirty="0">
                          <a:effectLst/>
                          <a:latin typeface="Calibri" pitchFamily="34" charset="0"/>
                          <a:cs typeface="Calibri" pitchFamily="34" charset="0"/>
                        </a:rPr>
                        <a:t>17</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9"/>
                  </a:ext>
                </a:extLst>
              </a:tr>
              <a:tr h="332994">
                <a:tc>
                  <a:txBody>
                    <a:bodyPr/>
                    <a:lstStyle/>
                    <a:p>
                      <a:pPr algn="r">
                        <a:lnSpc>
                          <a:spcPct val="115000"/>
                        </a:lnSpc>
                        <a:spcAft>
                          <a:spcPts val="0"/>
                        </a:spcAft>
                      </a:pPr>
                      <a:r>
                        <a:rPr lang="fr-CA" sz="1200" dirty="0">
                          <a:effectLst/>
                          <a:latin typeface="Calibri" pitchFamily="34" charset="0"/>
                          <a:cs typeface="Calibri" pitchFamily="34" charset="0"/>
                        </a:rPr>
                        <a:t>18</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20"/>
                  </a:ext>
                </a:extLst>
              </a:tr>
              <a:tr h="332994">
                <a:tc>
                  <a:txBody>
                    <a:bodyPr/>
                    <a:lstStyle/>
                    <a:p>
                      <a:pPr algn="r">
                        <a:lnSpc>
                          <a:spcPct val="115000"/>
                        </a:lnSpc>
                        <a:spcAft>
                          <a:spcPts val="0"/>
                        </a:spcAft>
                      </a:pPr>
                      <a:r>
                        <a:rPr lang="fr-CA" sz="1200" dirty="0">
                          <a:effectLst/>
                          <a:latin typeface="Calibri" pitchFamily="34" charset="0"/>
                          <a:cs typeface="Calibri" pitchFamily="34" charset="0"/>
                        </a:rPr>
                        <a:t>19</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21"/>
                  </a:ext>
                </a:extLst>
              </a:tr>
              <a:tr h="332994">
                <a:tc>
                  <a:txBody>
                    <a:bodyPr/>
                    <a:lstStyle/>
                    <a:p>
                      <a:pPr algn="r">
                        <a:lnSpc>
                          <a:spcPct val="115000"/>
                        </a:lnSpc>
                        <a:spcAft>
                          <a:spcPts val="0"/>
                        </a:spcAft>
                      </a:pPr>
                      <a:r>
                        <a:rPr lang="fr-CA" sz="1200" dirty="0">
                          <a:effectLst/>
                          <a:latin typeface="Calibri" pitchFamily="34" charset="0"/>
                          <a:cs typeface="Calibri" pitchFamily="34" charset="0"/>
                        </a:rPr>
                        <a:t>20</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22"/>
                  </a:ext>
                </a:extLst>
              </a:tr>
            </a:tbl>
          </a:graphicData>
        </a:graphic>
      </p:graphicFrame>
      <p:sp>
        <p:nvSpPr>
          <p:cNvPr id="5" name="ZoneTexte 4"/>
          <p:cNvSpPr txBox="1"/>
          <p:nvPr>
            <p:custDataLst>
              <p:tags r:id="rId5"/>
            </p:custDataLst>
          </p:nvPr>
        </p:nvSpPr>
        <p:spPr>
          <a:xfrm>
            <a:off x="4520726" y="764638"/>
            <a:ext cx="2232607" cy="369332"/>
          </a:xfrm>
          <a:prstGeom prst="rect">
            <a:avLst/>
          </a:prstGeom>
          <a:noFill/>
        </p:spPr>
        <p:txBody>
          <a:bodyPr wrap="square" rtlCol="0">
            <a:spAutoFit/>
          </a:bodyPr>
          <a:lstStyle/>
          <a:p>
            <a:r>
              <a:rPr lang="fr-CA">
                <a:latin typeface="Calibri" panose="020F0502020204030204" pitchFamily="34" charset="0"/>
              </a:rPr>
              <a:t>Date</a:t>
            </a:r>
            <a:r>
              <a:rPr lang="fr-CA"/>
              <a:t>:___________</a:t>
            </a:r>
          </a:p>
        </p:txBody>
      </p:sp>
    </p:spTree>
    <p:extLst>
      <p:ext uri="{BB962C8B-B14F-4D97-AF65-F5344CB8AC3E}">
        <p14:creationId xmlns:p14="http://schemas.microsoft.com/office/powerpoint/2010/main" xmlns="" val="3339126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69256" y="307923"/>
            <a:ext cx="4274057" cy="871396"/>
          </a:xfrm>
        </p:spPr>
        <p:txBody>
          <a:bodyPr/>
          <a:lstStyle/>
          <a:p>
            <a:pPr algn="l"/>
            <a:r>
              <a:rPr lang="en-US" sz="3000" i="1" dirty="0"/>
              <a:t>Quiz 1</a:t>
            </a:r>
            <a:r>
              <a:rPr lang="en-US" sz="3000" dirty="0"/>
              <a:t/>
            </a:r>
            <a:br>
              <a:rPr lang="en-US" sz="3000" dirty="0"/>
            </a:br>
            <a:r>
              <a:rPr lang="en-US" sz="3000" dirty="0" err="1"/>
              <a:t>Titre</a:t>
            </a:r>
            <a:endParaRPr lang="en-US" sz="3000" dirty="0"/>
          </a:p>
        </p:txBody>
      </p:sp>
      <p:sp>
        <p:nvSpPr>
          <p:cNvPr id="3" name="Espace réservé du numéro de diapositive 2"/>
          <p:cNvSpPr>
            <a:spLocks noGrp="1"/>
          </p:cNvSpPr>
          <p:nvPr>
            <p:ph type="sldNum" sz="quarter" idx="12"/>
            <p:custDataLst>
              <p:tags r:id="rId2"/>
            </p:custDataLst>
          </p:nvPr>
        </p:nvSpPr>
        <p:spPr>
          <a:xfrm>
            <a:off x="5443307" y="7301463"/>
            <a:ext cx="131002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22</a:t>
            </a:fld>
            <a:endParaRPr lang="en-US">
              <a:gradFill>
                <a:gsLst>
                  <a:gs pos="0">
                    <a:prstClr val="black">
                      <a:alpha val="10000"/>
                    </a:prstClr>
                  </a:gs>
                  <a:gs pos="100000">
                    <a:prstClr val="black">
                      <a:alpha val="10000"/>
                    </a:prstClr>
                  </a:gs>
                </a:gsLst>
                <a:lin ang="5400000" scaled="0"/>
              </a:gradFill>
            </a:endParaRPr>
          </a:p>
        </p:txBody>
      </p:sp>
      <p:sp>
        <p:nvSpPr>
          <p:cNvPr id="16" name="Espace réservé du contenu 15"/>
          <p:cNvSpPr>
            <a:spLocks noGrp="1"/>
          </p:cNvSpPr>
          <p:nvPr>
            <p:ph sz="half" idx="1"/>
            <p:custDataLst>
              <p:tags r:id="rId3"/>
            </p:custDataLst>
          </p:nvPr>
        </p:nvSpPr>
        <p:spPr/>
        <p:txBody>
          <a:bodyPr/>
          <a:lstStyle/>
          <a:p>
            <a:endParaRPr lang="fr-CA"/>
          </a:p>
        </p:txBody>
      </p:sp>
      <p:sp>
        <p:nvSpPr>
          <p:cNvPr id="17" name="Rectangle 16"/>
          <p:cNvSpPr/>
          <p:nvPr>
            <p:custDataLst>
              <p:tags r:id="rId4"/>
            </p:custDataLst>
          </p:nvPr>
        </p:nvSpPr>
        <p:spPr>
          <a:xfrm>
            <a:off x="0" y="0"/>
            <a:ext cx="6858000" cy="9144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aphicFrame>
        <p:nvGraphicFramePr>
          <p:cNvPr id="9" name="Tableau 8"/>
          <p:cNvGraphicFramePr>
            <a:graphicFrameLocks noGrp="1"/>
          </p:cNvGraphicFramePr>
          <p:nvPr>
            <p:custDataLst>
              <p:tags r:id="rId5"/>
            </p:custDataLst>
            <p:extLst>
              <p:ext uri="{D42A27DB-BD31-4B8C-83A1-F6EECF244321}">
                <p14:modId xmlns:p14="http://schemas.microsoft.com/office/powerpoint/2010/main" xmlns="" val="1443633855"/>
              </p:ext>
            </p:extLst>
          </p:nvPr>
        </p:nvGraphicFramePr>
        <p:xfrm>
          <a:off x="66675" y="28575"/>
          <a:ext cx="6684078" cy="8991600"/>
        </p:xfrm>
        <a:graphic>
          <a:graphicData uri="http://schemas.openxmlformats.org/drawingml/2006/table">
            <a:tbl>
              <a:tblPr/>
              <a:tblGrid>
                <a:gridCol w="736689">
                  <a:extLst>
                    <a:ext uri="{9D8B030D-6E8A-4147-A177-3AD203B41FA5}">
                      <a16:colId xmlns:a16="http://schemas.microsoft.com/office/drawing/2014/main" xmlns="" val="20000"/>
                    </a:ext>
                  </a:extLst>
                </a:gridCol>
                <a:gridCol w="375411">
                  <a:extLst>
                    <a:ext uri="{9D8B030D-6E8A-4147-A177-3AD203B41FA5}">
                      <a16:colId xmlns:a16="http://schemas.microsoft.com/office/drawing/2014/main" xmlns="" val="20001"/>
                    </a:ext>
                  </a:extLst>
                </a:gridCol>
                <a:gridCol w="1439811">
                  <a:extLst>
                    <a:ext uri="{9D8B030D-6E8A-4147-A177-3AD203B41FA5}">
                      <a16:colId xmlns:a16="http://schemas.microsoft.com/office/drawing/2014/main" xmlns="" val="20002"/>
                    </a:ext>
                  </a:extLst>
                </a:gridCol>
                <a:gridCol w="125431">
                  <a:extLst>
                    <a:ext uri="{9D8B030D-6E8A-4147-A177-3AD203B41FA5}">
                      <a16:colId xmlns:a16="http://schemas.microsoft.com/office/drawing/2014/main" xmlns="" val="20003"/>
                    </a:ext>
                  </a:extLst>
                </a:gridCol>
                <a:gridCol w="1565242">
                  <a:extLst>
                    <a:ext uri="{9D8B030D-6E8A-4147-A177-3AD203B41FA5}">
                      <a16:colId xmlns:a16="http://schemas.microsoft.com/office/drawing/2014/main" xmlns="" val="20004"/>
                    </a:ext>
                  </a:extLst>
                </a:gridCol>
                <a:gridCol w="1314379">
                  <a:extLst>
                    <a:ext uri="{9D8B030D-6E8A-4147-A177-3AD203B41FA5}">
                      <a16:colId xmlns:a16="http://schemas.microsoft.com/office/drawing/2014/main" xmlns="" val="20005"/>
                    </a:ext>
                  </a:extLst>
                </a:gridCol>
                <a:gridCol w="1127115">
                  <a:extLst>
                    <a:ext uri="{9D8B030D-6E8A-4147-A177-3AD203B41FA5}">
                      <a16:colId xmlns:a16="http://schemas.microsoft.com/office/drawing/2014/main" xmlns="" val="20006"/>
                    </a:ext>
                  </a:extLst>
                </a:gridCol>
              </a:tblGrid>
              <a:tr h="152400">
                <a:tc gridSpan="2">
                  <a:txBody>
                    <a:bodyPr/>
                    <a:lstStyle/>
                    <a:p>
                      <a:pPr algn="l">
                        <a:spcAft>
                          <a:spcPts val="0"/>
                        </a:spcAft>
                      </a:pPr>
                      <a:endParaRPr lang="fr-CA" sz="1000" dirty="0">
                        <a:latin typeface="Cambria"/>
                        <a:ea typeface="Times New Roman"/>
                        <a:cs typeface="Calibri" pitchFamily="34" charset="0"/>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gridSpan="5">
                  <a:txBody>
                    <a:bodyPr/>
                    <a:lstStyle/>
                    <a:p>
                      <a:pPr algn="ctr">
                        <a:spcAft>
                          <a:spcPts val="0"/>
                        </a:spcAft>
                      </a:pPr>
                      <a:r>
                        <a:rPr lang="fr-CA" sz="1000" b="1" dirty="0">
                          <a:latin typeface="Cambria"/>
                          <a:ea typeface="Times New Roman"/>
                          <a:cs typeface="Calibri" pitchFamily="34" charset="0"/>
                        </a:rPr>
                        <a:t>ÉLÉMENTS OBSERVABLES</a:t>
                      </a: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FR"/>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0"/>
                  </a:ext>
                </a:extLst>
              </a:tr>
              <a:tr h="457200">
                <a:tc>
                  <a:txBody>
                    <a:bodyPr/>
                    <a:lstStyle/>
                    <a:p>
                      <a:pPr algn="ctr">
                        <a:spcAft>
                          <a:spcPts val="0"/>
                        </a:spcAft>
                      </a:pPr>
                      <a:r>
                        <a:rPr lang="fr-CA" sz="1000" b="1" dirty="0">
                          <a:latin typeface="Cambria"/>
                          <a:ea typeface="Times New Roman"/>
                          <a:cs typeface="Calibri" pitchFamily="34" charset="0"/>
                        </a:rPr>
                        <a:t>Critère</a:t>
                      </a: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900" b="1" dirty="0" err="1">
                          <a:latin typeface="Cambria"/>
                          <a:ea typeface="Times New Roman"/>
                          <a:cs typeface="Calibri" pitchFamily="34" charset="0"/>
                        </a:rPr>
                        <a:t>Act</a:t>
                      </a:r>
                      <a:r>
                        <a:rPr lang="fr-CA" sz="900" b="1" dirty="0">
                          <a:latin typeface="Cambria"/>
                          <a:ea typeface="Times New Roman"/>
                          <a:cs typeface="Calibri" pitchFamily="34" charset="0"/>
                        </a:rPr>
                        <a:t>.</a:t>
                      </a:r>
                      <a:endParaRPr lang="fr-CA" sz="9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mbria"/>
                          <a:ea typeface="Times New Roman"/>
                          <a:cs typeface="Calibri" pitchFamily="34" charset="0"/>
                        </a:rPr>
                        <a:t>A</a:t>
                      </a: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CA" sz="1000" b="1" dirty="0">
                          <a:latin typeface="Cambria"/>
                          <a:ea typeface="Times New Roman"/>
                          <a:cs typeface="Calibri" pitchFamily="34" charset="0"/>
                        </a:rPr>
                        <a:t>B</a:t>
                      </a: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CA" sz="1000" b="1" dirty="0">
                          <a:latin typeface="Cambria"/>
                          <a:ea typeface="Times New Roman"/>
                          <a:cs typeface="Calibri" pitchFamily="34" charset="0"/>
                        </a:rPr>
                        <a:t>C</a:t>
                      </a:r>
                      <a:endParaRPr lang="fr-CA" sz="1000" dirty="0">
                        <a:latin typeface="Cambria"/>
                        <a:ea typeface="Times New Roman"/>
                        <a:cs typeface="Calibri" pitchFamily="34" charset="0"/>
                      </a:endParaRPr>
                    </a:p>
                    <a:p>
                      <a:pPr algn="ctr">
                        <a:spcAft>
                          <a:spcPts val="0"/>
                        </a:spcAft>
                      </a:pPr>
                      <a:r>
                        <a:rPr lang="fr-CA" sz="1000" b="1" i="1" dirty="0">
                          <a:latin typeface="Cambria"/>
                          <a:ea typeface="Times New Roman"/>
                          <a:cs typeface="Calibri" pitchFamily="34" charset="0"/>
                        </a:rPr>
                        <a:t>Avec soutien </a:t>
                      </a:r>
                      <a:endParaRPr lang="fr-CA" sz="1000" dirty="0">
                        <a:latin typeface="Cambria"/>
                        <a:ea typeface="Times New Roman"/>
                        <a:cs typeface="Calibri" pitchFamily="34" charset="0"/>
                      </a:endParaRPr>
                    </a:p>
                    <a:p>
                      <a:pPr algn="ctr">
                        <a:spcAft>
                          <a:spcPts val="0"/>
                        </a:spcAft>
                      </a:pPr>
                      <a:r>
                        <a:rPr lang="fr-CA" sz="1000" b="1" i="1" dirty="0">
                          <a:latin typeface="Cambria"/>
                          <a:ea typeface="Times New Roman"/>
                          <a:cs typeface="Calibri" pitchFamily="34" charset="0"/>
                        </a:rPr>
                        <a:t>(enseignant, équipe)</a:t>
                      </a: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mbria"/>
                          <a:ea typeface="Times New Roman"/>
                          <a:cs typeface="Calibri" pitchFamily="34" charset="0"/>
                        </a:rPr>
                        <a:t>D</a:t>
                      </a:r>
                      <a:endParaRPr lang="fr-CA" sz="1000" dirty="0">
                        <a:latin typeface="Cambria"/>
                        <a:ea typeface="Times New Roman"/>
                        <a:cs typeface="Calibri" pitchFamily="34" charset="0"/>
                      </a:endParaRPr>
                    </a:p>
                    <a:p>
                      <a:pPr algn="ctr">
                        <a:spcAft>
                          <a:spcPts val="0"/>
                        </a:spcAft>
                      </a:pPr>
                      <a:r>
                        <a:rPr lang="fr-CA" sz="1000" b="1" i="1" dirty="0">
                          <a:latin typeface="Cambria"/>
                          <a:ea typeface="Times New Roman"/>
                          <a:cs typeface="Calibri" pitchFamily="34" charset="0"/>
                        </a:rPr>
                        <a:t>Même avec soutien</a:t>
                      </a: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66800">
                <a:tc>
                  <a:txBody>
                    <a:bodyPr/>
                    <a:lstStyle/>
                    <a:p>
                      <a:pPr algn="ctr">
                        <a:spcAft>
                          <a:spcPts val="0"/>
                        </a:spcAft>
                      </a:pPr>
                      <a:r>
                        <a:rPr lang="fr-CA" sz="1000" b="1" dirty="0">
                          <a:latin typeface="Cambria"/>
                          <a:ea typeface="Times New Roman"/>
                          <a:cs typeface="Calibri" pitchFamily="34" charset="0"/>
                        </a:rPr>
                        <a:t>Cr. 1</a:t>
                      </a:r>
                    </a:p>
                    <a:p>
                      <a:pPr algn="ctr">
                        <a:spcAft>
                          <a:spcPts val="0"/>
                        </a:spcAft>
                      </a:pPr>
                      <a:r>
                        <a:rPr lang="fr-CA" sz="1000" dirty="0">
                          <a:latin typeface="Cambria"/>
                          <a:ea typeface="Times New Roman"/>
                          <a:cs typeface="Calibri" pitchFamily="34" charset="0"/>
                        </a:rPr>
                        <a:t>Description adéquate du problème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CA" sz="1000" dirty="0">
                        <a:latin typeface="Cambria"/>
                        <a:ea typeface="Times New Roman"/>
                        <a:cs typeface="Calibri" pitchFamily="34" charset="0"/>
                      </a:endParaRPr>
                    </a:p>
                    <a:p>
                      <a:pPr algn="ctr">
                        <a:spcAft>
                          <a:spcPts val="0"/>
                        </a:spcAft>
                      </a:pPr>
                      <a:r>
                        <a:rPr lang="fr-CA" sz="1000" dirty="0">
                          <a:latin typeface="Cambria"/>
                          <a:ea typeface="Times New Roman"/>
                          <a:cs typeface="Calibri" pitchFamily="34" charset="0"/>
                        </a:rPr>
                        <a:t>1,2,3</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spcAft>
                          <a:spcPts val="0"/>
                        </a:spcAft>
                        <a:buFont typeface="Symbol" charset="0"/>
                        <a:buChar char="·"/>
                        <a:tabLst>
                          <a:tab pos="2610485" algn="l"/>
                        </a:tabLst>
                      </a:pPr>
                      <a:r>
                        <a:rPr lang="fr-CA" sz="1000" dirty="0">
                          <a:latin typeface="Cambria"/>
                          <a:ea typeface="Times New Roman"/>
                          <a:cs typeface="Calibri" pitchFamily="34" charset="0"/>
                        </a:rPr>
                        <a:t>Émet une hypothèse précise et justifiée  sur l’un des trois facteurs</a:t>
                      </a:r>
                      <a:r>
                        <a:rPr lang="fr-CA" sz="1000" baseline="0" dirty="0">
                          <a:latin typeface="Cambria"/>
                          <a:ea typeface="Times New Roman"/>
                          <a:cs typeface="Calibri" pitchFamily="34" charset="0"/>
                        </a:rPr>
                        <a:t> retenus.</a:t>
                      </a:r>
                    </a:p>
                    <a:p>
                      <a:pPr marL="171450" indent="-171450" algn="l">
                        <a:spcAft>
                          <a:spcPts val="0"/>
                        </a:spcAft>
                        <a:buFont typeface="Symbol" charset="0"/>
                        <a:buChar char="·"/>
                        <a:tabLst>
                          <a:tab pos="2610485" algn="l"/>
                        </a:tabLst>
                      </a:pPr>
                      <a:endParaRPr lang="fr-CA" sz="1000" dirty="0">
                        <a:latin typeface="Cambria"/>
                        <a:ea typeface="Times New Roman"/>
                        <a:cs typeface="Calibri" pitchFamily="34" charset="0"/>
                      </a:endParaRPr>
                    </a:p>
                    <a:p>
                      <a:pPr algn="l">
                        <a:spcAft>
                          <a:spcPts val="0"/>
                        </a:spcAft>
                        <a:tabLst>
                          <a:tab pos="2610485" algn="l"/>
                        </a:tabLst>
                      </a:pP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buFont typeface="Symbol" pitchFamily="18" charset="2"/>
                        <a:buChar char="·"/>
                      </a:pPr>
                      <a:r>
                        <a:rPr lang="fr-CA" sz="1000" dirty="0">
                          <a:latin typeface="Cambria"/>
                          <a:ea typeface="Times New Roman"/>
                          <a:cs typeface="Calibri" pitchFamily="34" charset="0"/>
                        </a:rPr>
                        <a:t>Émet une hypothèse justifiée mais qui manque  de précision. </a:t>
                      </a:r>
                    </a:p>
                    <a:p>
                      <a:pPr algn="l">
                        <a:spcAft>
                          <a:spcPts val="0"/>
                        </a:spcAft>
                        <a:buFont typeface="Symbol" pitchFamily="18" charset="2"/>
                        <a:buChar char="·"/>
                      </a:pPr>
                      <a:endParaRPr lang="fr-CA" sz="1000" dirty="0">
                        <a:latin typeface="Cambria"/>
                        <a:ea typeface="Times New Roman"/>
                        <a:cs typeface="Calibri" pitchFamily="34" charset="0"/>
                      </a:endParaRPr>
                    </a:p>
                    <a:p>
                      <a:pPr algn="l">
                        <a:spcAft>
                          <a:spcPts val="0"/>
                        </a:spcAft>
                        <a:buFont typeface="Symbol" pitchFamily="18" charset="2"/>
                        <a:buNone/>
                      </a:pPr>
                      <a:endParaRPr lang="fr-CA" sz="1000" dirty="0">
                        <a:latin typeface="Cambria"/>
                        <a:ea typeface="Times New Roman"/>
                        <a:cs typeface="Calibri" pitchFamily="34" charset="0"/>
                      </a:endParaRPr>
                    </a:p>
                    <a:p>
                      <a:pPr algn="l">
                        <a:spcAft>
                          <a:spcPts val="0"/>
                        </a:spcAft>
                        <a:buFont typeface="Symbol" pitchFamily="18" charset="2"/>
                        <a:buNone/>
                      </a:pP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a:spcAft>
                          <a:spcPts val="0"/>
                        </a:spcAft>
                        <a:buFont typeface="Symbol" pitchFamily="18" charset="2"/>
                        <a:buChar char="·"/>
                      </a:pPr>
                      <a:r>
                        <a:rPr lang="fr-CA" sz="1000" dirty="0">
                          <a:latin typeface="Cambria"/>
                          <a:ea typeface="Times New Roman"/>
                          <a:cs typeface="Calibri" pitchFamily="34" charset="0"/>
                        </a:rPr>
                        <a:t>Émet des hypothèses qui sont faiblement justifiées,</a:t>
                      </a:r>
                      <a:r>
                        <a:rPr lang="fr-CA" sz="1000" baseline="0" dirty="0">
                          <a:latin typeface="Cambria"/>
                          <a:ea typeface="Times New Roman"/>
                          <a:cs typeface="Calibri" pitchFamily="34" charset="0"/>
                        </a:rPr>
                        <a:t> mais se positionne (je pense que).</a:t>
                      </a:r>
                      <a:endParaRPr lang="fr-CA" sz="1000" dirty="0">
                        <a:latin typeface="Cambria"/>
                        <a:ea typeface="Times New Roman"/>
                        <a:cs typeface="Calibri" pitchFamily="34" charset="0"/>
                      </a:endParaRPr>
                    </a:p>
                    <a:p>
                      <a:pPr algn="l">
                        <a:spcAft>
                          <a:spcPts val="0"/>
                        </a:spcAft>
                        <a:buFont typeface="Symbol" pitchFamily="18" charset="2"/>
                        <a:buNone/>
                      </a:pPr>
                      <a:endParaRPr lang="fr-CA" sz="1000" dirty="0">
                        <a:latin typeface="Cambria"/>
                        <a:ea typeface="Times New Roman"/>
                        <a:cs typeface="Calibri" pitchFamily="34" charset="0"/>
                      </a:endParaRPr>
                    </a:p>
                    <a:p>
                      <a:pPr algn="l">
                        <a:spcAft>
                          <a:spcPts val="0"/>
                        </a:spcAft>
                      </a:pP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a:latin typeface="Cambria"/>
                          <a:ea typeface="Times New Roman"/>
                          <a:cs typeface="Calibri" pitchFamily="34" charset="0"/>
                        </a:rPr>
                        <a:t>Réussit difficilement</a:t>
                      </a:r>
                      <a:r>
                        <a:rPr lang="fr-CA" sz="1000" baseline="0" dirty="0">
                          <a:latin typeface="Cambria"/>
                          <a:ea typeface="Times New Roman"/>
                          <a:cs typeface="Calibri" pitchFamily="34" charset="0"/>
                        </a:rPr>
                        <a:t> à identifier le facteur (je pense que) dans son</a:t>
                      </a:r>
                      <a:r>
                        <a:rPr lang="fr-CA" sz="1000" dirty="0">
                          <a:latin typeface="Cambria"/>
                          <a:ea typeface="Times New Roman"/>
                          <a:cs typeface="Calibri" pitchFamily="34" charset="0"/>
                        </a:rPr>
                        <a:t> hypothèse et elle est injustifiée.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57600">
                <a:tc>
                  <a:txBody>
                    <a:bodyPr/>
                    <a:lstStyle/>
                    <a:p>
                      <a:pPr algn="ctr">
                        <a:spcAft>
                          <a:spcPts val="0"/>
                        </a:spcAft>
                      </a:pPr>
                      <a:r>
                        <a:rPr lang="fr-CA" sz="1000" b="1" dirty="0">
                          <a:latin typeface="Cambria"/>
                          <a:ea typeface="Times New Roman"/>
                          <a:cs typeface="Calibri" pitchFamily="34" charset="0"/>
                        </a:rPr>
                        <a:t>Cr. 2</a:t>
                      </a:r>
                    </a:p>
                    <a:p>
                      <a:pPr algn="ctr">
                        <a:spcAft>
                          <a:spcPts val="0"/>
                        </a:spcAft>
                      </a:pPr>
                      <a:r>
                        <a:rPr lang="fr-CA" sz="1000" dirty="0">
                          <a:latin typeface="Cambria"/>
                          <a:ea typeface="Times New Roman"/>
                          <a:cs typeface="Calibri" pitchFamily="34" charset="0"/>
                        </a:rPr>
                        <a:t> Mise en </a:t>
                      </a:r>
                    </a:p>
                    <a:p>
                      <a:pPr algn="ctr">
                        <a:spcAft>
                          <a:spcPts val="0"/>
                        </a:spcAft>
                      </a:pPr>
                      <a:r>
                        <a:rPr lang="fr-CA" sz="1000" dirty="0">
                          <a:latin typeface="Cambria"/>
                          <a:ea typeface="Times New Roman"/>
                          <a:cs typeface="Calibri" pitchFamily="34" charset="0"/>
                        </a:rPr>
                        <a:t>œuvre d’une démarche appropriée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rowSpan="2">
                  <a:txBody>
                    <a:bodyPr/>
                    <a:lstStyle/>
                    <a:p>
                      <a:pPr algn="ctr">
                        <a:spcAft>
                          <a:spcPts val="0"/>
                        </a:spcAft>
                      </a:pPr>
                      <a:endParaRPr lang="fr-CA" sz="1000" dirty="0">
                        <a:latin typeface="Cambria"/>
                        <a:ea typeface="Times New Roman"/>
                        <a:cs typeface="Calibri" pitchFamily="34" charset="0"/>
                      </a:endParaRPr>
                    </a:p>
                    <a:p>
                      <a:pPr algn="ctr">
                        <a:spcAft>
                          <a:spcPts val="0"/>
                        </a:spcAft>
                      </a:pPr>
                      <a:r>
                        <a:rPr lang="fr-CA" sz="1000" dirty="0">
                          <a:latin typeface="Cambria"/>
                          <a:ea typeface="Times New Roman"/>
                          <a:cs typeface="Calibri" pitchFamily="34" charset="0"/>
                        </a:rPr>
                        <a:t>2, 3</a:t>
                      </a:r>
                    </a:p>
                    <a:p>
                      <a:pPr algn="ctr">
                        <a:spcAft>
                          <a:spcPts val="0"/>
                        </a:spcAft>
                      </a:pPr>
                      <a:endParaRPr lang="fr-CA" sz="1000" dirty="0">
                        <a:latin typeface="Cambria"/>
                        <a:ea typeface="Times New Roman"/>
                        <a:cs typeface="Calibri" pitchFamily="34" charset="0"/>
                      </a:endParaRPr>
                    </a:p>
                    <a:p>
                      <a:pPr algn="ctr">
                        <a:spcAft>
                          <a:spcPts val="0"/>
                        </a:spcAft>
                      </a:pPr>
                      <a:r>
                        <a:rPr lang="fr-CA" sz="1000" dirty="0">
                          <a:latin typeface="Cambria"/>
                          <a:ea typeface="Times New Roman"/>
                          <a:cs typeface="Calibri" pitchFamily="34" charset="0"/>
                        </a:rPr>
                        <a:t>MO</a:t>
                      </a: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r>
                        <a:rPr lang="fr-CA" sz="1000" dirty="0">
                          <a:latin typeface="Cambria"/>
                          <a:ea typeface="Times New Roman"/>
                          <a:cs typeface="Calibri" pitchFamily="34" charset="0"/>
                        </a:rPr>
                        <a:t>1,2,3</a:t>
                      </a:r>
                    </a:p>
                    <a:p>
                      <a:pPr algn="ctr">
                        <a:spcAft>
                          <a:spcPts val="0"/>
                        </a:spcAft>
                      </a:pPr>
                      <a:endParaRPr lang="fr-CA" sz="1000" dirty="0">
                        <a:latin typeface="Cambria"/>
                        <a:ea typeface="Times New Roman"/>
                        <a:cs typeface="Calibri" pitchFamily="34" charset="0"/>
                      </a:endParaRPr>
                    </a:p>
                    <a:p>
                      <a:pPr algn="ctr">
                        <a:spcAft>
                          <a:spcPts val="0"/>
                        </a:spcAft>
                      </a:pPr>
                      <a:r>
                        <a:rPr lang="fr-CA" sz="1000" dirty="0">
                          <a:latin typeface="Cambria"/>
                          <a:ea typeface="Times New Roman"/>
                          <a:cs typeface="Calibri" pitchFamily="34" charset="0"/>
                        </a:rPr>
                        <a:t>MO</a:t>
                      </a: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p>
                      <a:pPr algn="ctr">
                        <a:spcAft>
                          <a:spcPts val="0"/>
                        </a:spcAft>
                      </a:pP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a:latin typeface="Cambria"/>
                          <a:ea typeface="Times New Roman"/>
                          <a:cs typeface="Calibri" pitchFamily="34" charset="0"/>
                        </a:rPr>
                        <a:t>Réalise une expérience de manière structurée, ordonnée et avec une rigueur exemplaire dans les raisonnements. </a:t>
                      </a:r>
                    </a:p>
                    <a:p>
                      <a:pPr lvl="0" algn="l">
                        <a:spcAft>
                          <a:spcPts val="0"/>
                        </a:spcAft>
                        <a:buFont typeface="Symbol" pitchFamily="18" charset="2"/>
                        <a:buChar char="·"/>
                      </a:pPr>
                      <a:endParaRPr lang="fr-CA" sz="1000" dirty="0">
                        <a:latin typeface="Cambria"/>
                        <a:ea typeface="Times New Roman"/>
                        <a:cs typeface="Calibri" pitchFamily="34" charset="0"/>
                      </a:endParaRPr>
                    </a:p>
                    <a:p>
                      <a:pPr lvl="0" indent="0" algn="l">
                        <a:spcAft>
                          <a:spcPts val="0"/>
                        </a:spcAft>
                        <a:buFont typeface="Symbol" pitchFamily="18" charset="2"/>
                        <a:buNone/>
                      </a:pPr>
                      <a:endParaRPr lang="fr-CA" sz="1000" dirty="0">
                        <a:latin typeface="Cambria"/>
                        <a:ea typeface="Times New Roman"/>
                        <a:cs typeface="Calibri" pitchFamily="34" charset="0"/>
                      </a:endParaRPr>
                    </a:p>
                    <a:p>
                      <a:pPr lvl="0" indent="0" algn="l">
                        <a:spcAft>
                          <a:spcPts val="0"/>
                        </a:spcAft>
                        <a:buFont typeface="Symbol" pitchFamily="18" charset="2"/>
                        <a:buNone/>
                      </a:pPr>
                      <a:endParaRPr lang="fr-CA" sz="1000" dirty="0">
                        <a:latin typeface="Cambria"/>
                        <a:cs typeface="Calibri" pitchFamily="34" charset="0"/>
                      </a:endParaRPr>
                    </a:p>
                    <a:p>
                      <a:pPr marL="0" lvl="0" indent="0" algn="l">
                        <a:spcAft>
                          <a:spcPts val="0"/>
                        </a:spcAft>
                        <a:buFont typeface="Symbol" pitchFamily="18" charset="2"/>
                        <a:buNone/>
                      </a:pPr>
                      <a:r>
                        <a:rPr lang="fr-CA" sz="1000" b="0" i="0" u="none" strike="noStrike" noProof="0" dirty="0">
                          <a:solidFill>
                            <a:srgbClr val="000000"/>
                          </a:solidFill>
                          <a:latin typeface="Symbol"/>
                          <a:sym typeface="Symbol"/>
                        </a:rPr>
                        <a:t>·</a:t>
                      </a:r>
                      <a:r>
                        <a:rPr lang="fr-CA" sz="1000" b="0" i="0" u="none" strike="noStrike" noProof="0" dirty="0">
                          <a:solidFill>
                            <a:srgbClr val="000000"/>
                          </a:solidFill>
                          <a:latin typeface="Cambria"/>
                        </a:rPr>
                        <a:t>Suit toutes les étapes du protocole dans l'ordre.</a:t>
                      </a:r>
                      <a:endParaRPr lang="fr-CA" sz="1000" dirty="0">
                        <a:latin typeface="Cambria"/>
                        <a:cs typeface="Calibri" pitchFamily="34" charset="0"/>
                      </a:endParaRPr>
                    </a:p>
                    <a:p>
                      <a:pPr marL="0" lvl="0" indent="0" algn="l">
                        <a:spcAft>
                          <a:spcPts val="0"/>
                        </a:spcAft>
                        <a:buFont typeface="Symbol" pitchFamily="18" charset="2"/>
                        <a:buNone/>
                      </a:pPr>
                      <a:endParaRPr lang="fr-CA" sz="1000" b="0" i="0" u="none" strike="noStrike" noProof="0" dirty="0">
                        <a:solidFill>
                          <a:srgbClr val="000000"/>
                        </a:solidFill>
                        <a:latin typeface="Symbol"/>
                        <a:sym typeface="Symbol"/>
                      </a:endParaRPr>
                    </a:p>
                    <a:p>
                      <a:pPr marL="0" lvl="0" indent="0" algn="l">
                        <a:spcAft>
                          <a:spcPts val="0"/>
                        </a:spcAft>
                        <a:buFont typeface="Symbol" pitchFamily="18" charset="2"/>
                        <a:buNone/>
                      </a:pPr>
                      <a:r>
                        <a:rPr lang="fr-CA" sz="1000" b="0" i="0" u="none" strike="noStrike" noProof="0" dirty="0">
                          <a:solidFill>
                            <a:srgbClr val="000000"/>
                          </a:solidFill>
                          <a:latin typeface="Symbol"/>
                          <a:sym typeface="Symbol"/>
                        </a:rPr>
                        <a:t>·</a:t>
                      </a:r>
                      <a:r>
                        <a:rPr lang="fr-CA" sz="1000" b="0" i="0" u="none" strike="noStrike" noProof="0" dirty="0">
                          <a:solidFill>
                            <a:srgbClr val="000000"/>
                          </a:solidFill>
                          <a:latin typeface="Cambria"/>
                        </a:rPr>
                        <a:t>Le tableau des résultats est bien rempli, les conditions d'expérimentation sont respectées.</a:t>
                      </a:r>
                      <a:endParaRPr dirty="0"/>
                    </a:p>
                    <a:p>
                      <a:pPr marL="0" lvl="0" algn="l">
                        <a:spcAft>
                          <a:spcPts val="0"/>
                        </a:spcAft>
                        <a:buFont typeface="Symbol" pitchFamily="18" charset="2"/>
                        <a:buChar char="·"/>
                      </a:pPr>
                      <a:endParaRPr lang="fr-CA" sz="1000" b="0" i="0" u="none" strike="noStrike" noProof="0" dirty="0">
                        <a:solidFill>
                          <a:srgbClr val="000000"/>
                        </a:solidFill>
                        <a:latin typeface="Symbol"/>
                        <a:sym typeface="Symbol"/>
                      </a:endParaRPr>
                    </a:p>
                    <a:p>
                      <a:pPr marL="0" lvl="0" indent="0" algn="l">
                        <a:spcAft>
                          <a:spcPts val="0"/>
                        </a:spcAft>
                        <a:buFont typeface="Symbol" pitchFamily="18" charset="2"/>
                        <a:buNone/>
                      </a:pPr>
                      <a:endParaRPr lang="fr-CA" sz="1000" b="0" i="0" u="none" strike="noStrike" noProof="0" dirty="0">
                        <a:solidFill>
                          <a:srgbClr val="000000"/>
                        </a:solidFill>
                        <a:latin typeface="Symbol"/>
                        <a:sym typeface="Symbol"/>
                      </a:endParaRPr>
                    </a:p>
                    <a:p>
                      <a:pPr marL="0" lvl="0" indent="0" algn="l">
                        <a:spcAft>
                          <a:spcPts val="0"/>
                        </a:spcAft>
                        <a:buFont typeface="Symbol" pitchFamily="18" charset="2"/>
                        <a:buNone/>
                      </a:pPr>
                      <a:r>
                        <a:rPr lang="fr-CA" sz="1000" b="0" i="0" u="none" strike="noStrike" noProof="0" dirty="0">
                          <a:solidFill>
                            <a:srgbClr val="000000"/>
                          </a:solidFill>
                          <a:latin typeface="Symbol"/>
                          <a:sym typeface="Symbol"/>
                        </a:rPr>
                        <a:t>·</a:t>
                      </a:r>
                      <a:r>
                        <a:rPr lang="fr-CA" sz="1000" b="0" i="0" u="none" strike="noStrike" noProof="0" dirty="0">
                          <a:solidFill>
                            <a:srgbClr val="000000"/>
                          </a:solidFill>
                          <a:latin typeface="Cambria"/>
                        </a:rPr>
                        <a:t>S’engage de  manière active et autorégulée (planification). </a:t>
                      </a:r>
                      <a:endParaRPr dirty="0"/>
                    </a:p>
                    <a:p>
                      <a:pPr lvl="0" algn="l">
                        <a:spcAft>
                          <a:spcPts val="0"/>
                        </a:spcAft>
                        <a:buFont typeface="Symbol" pitchFamily="18" charset="2"/>
                        <a:buChar char="·"/>
                      </a:pP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l">
                        <a:spcAft>
                          <a:spcPts val="0"/>
                        </a:spcAft>
                        <a:buFont typeface="Symbol" pitchFamily="18" charset="2"/>
                        <a:buChar char="·"/>
                      </a:pPr>
                      <a:r>
                        <a:rPr lang="fr-CA" sz="1000" dirty="0">
                          <a:latin typeface="Cambria"/>
                          <a:ea typeface="Times New Roman"/>
                          <a:cs typeface="Calibri" pitchFamily="34" charset="0"/>
                        </a:rPr>
                        <a:t>Réalise une expérience avec de faibles lacunes au niveau de la rigueur, des raisonnements ou de l’organisation des manipulations</a:t>
                      </a:r>
                    </a:p>
                    <a:p>
                      <a:pPr algn="l">
                        <a:spcAft>
                          <a:spcPts val="0"/>
                        </a:spcAft>
                        <a:buFont typeface="Symbol" pitchFamily="18" charset="2"/>
                        <a:buChar char="·"/>
                      </a:pPr>
                      <a:endParaRPr lang="fr-CA" sz="1000" dirty="0">
                        <a:latin typeface="Cambria"/>
                        <a:ea typeface="Times New Roman"/>
                        <a:cs typeface="Calibri" pitchFamily="34" charset="0"/>
                      </a:endParaRPr>
                    </a:p>
                    <a:p>
                      <a:pPr indent="0" algn="l">
                        <a:spcAft>
                          <a:spcPts val="0"/>
                        </a:spcAft>
                        <a:buNone/>
                      </a:pPr>
                      <a:endParaRPr lang="fr-CA" sz="1000" dirty="0">
                        <a:latin typeface="Cambria"/>
                        <a:ea typeface="Times New Roman"/>
                        <a:cs typeface="Calibri" pitchFamily="34" charset="0"/>
                      </a:endParaRPr>
                    </a:p>
                    <a:p>
                      <a:pPr lvl="0" indent="0" algn="l">
                        <a:spcAft>
                          <a:spcPts val="0"/>
                        </a:spcAft>
                        <a:buNone/>
                      </a:pPr>
                      <a:endParaRPr lang="fr-CA" sz="1000" dirty="0">
                        <a:latin typeface="Cambria"/>
                        <a:cs typeface="Calibri" pitchFamily="34" charset="0"/>
                      </a:endParaRPr>
                    </a:p>
                    <a:p>
                      <a:pPr marL="0" lvl="0" algn="l">
                        <a:spcAft>
                          <a:spcPts val="0"/>
                        </a:spcAft>
                        <a:buNone/>
                      </a:pPr>
                      <a:r>
                        <a:rPr lang="fr-CA" sz="1000" b="0" i="0" u="none" strike="noStrike" noProof="0" dirty="0">
                          <a:solidFill>
                            <a:srgbClr val="000000"/>
                          </a:solidFill>
                          <a:latin typeface="Symbol"/>
                          <a:sym typeface="Symbol"/>
                        </a:rPr>
                        <a:t>·</a:t>
                      </a:r>
                      <a:r>
                        <a:rPr lang="fr-CA" sz="1000" b="0" i="0" u="none" strike="noStrike" noProof="0" dirty="0">
                          <a:solidFill>
                            <a:srgbClr val="000000"/>
                          </a:solidFill>
                          <a:latin typeface="Cambria"/>
                        </a:rPr>
                        <a:t>Suit les grandes étapes du protocole</a:t>
                      </a:r>
                      <a:endParaRPr dirty="0"/>
                    </a:p>
                    <a:p>
                      <a:pPr marL="0" lvl="0" algn="l">
                        <a:spcAft>
                          <a:spcPts val="0"/>
                        </a:spcAft>
                        <a:buNone/>
                      </a:pPr>
                      <a:endParaRPr lang="fr-CA" sz="1000" b="0" i="0" u="none" strike="noStrike" noProof="0" dirty="0">
                        <a:solidFill>
                          <a:srgbClr val="000000"/>
                        </a:solidFill>
                        <a:latin typeface="Cambria"/>
                      </a:endParaRPr>
                    </a:p>
                    <a:p>
                      <a:pPr marL="0" lvl="0" algn="l">
                        <a:spcAft>
                          <a:spcPts val="0"/>
                        </a:spcAft>
                        <a:buNone/>
                      </a:pPr>
                      <a:endParaRPr lang="fr-CA" sz="1000" b="0" i="0" u="none" strike="noStrike" noProof="0" dirty="0">
                        <a:solidFill>
                          <a:srgbClr val="000000"/>
                        </a:solidFill>
                        <a:latin typeface="Cambria"/>
                      </a:endParaRPr>
                    </a:p>
                    <a:p>
                      <a:pPr marL="0" lvl="0" algn="l">
                        <a:spcAft>
                          <a:spcPts val="0"/>
                        </a:spcAft>
                        <a:buNone/>
                      </a:pPr>
                      <a:r>
                        <a:rPr lang="fr-CA" sz="1000" b="0" i="0" u="none" strike="noStrike" noProof="0" dirty="0">
                          <a:solidFill>
                            <a:srgbClr val="000000"/>
                          </a:solidFill>
                          <a:latin typeface="Symbol"/>
                          <a:sym typeface="Symbol"/>
                        </a:rPr>
                        <a:t>·</a:t>
                      </a:r>
                      <a:r>
                        <a:rPr lang="fr-CA" sz="1000" b="0" i="0" u="none" strike="noStrike" noProof="0" dirty="0">
                          <a:solidFill>
                            <a:srgbClr val="000000"/>
                          </a:solidFill>
                          <a:latin typeface="Cambria"/>
                        </a:rPr>
                        <a:t>Le tableau des résultats est bien rempli mais les conditions d’expérimentations ne sont pas toujours respectées.</a:t>
                      </a:r>
                      <a:endParaRPr dirty="0"/>
                    </a:p>
                    <a:p>
                      <a:pPr marL="0" lvl="0" algn="l">
                        <a:spcAft>
                          <a:spcPts val="0"/>
                        </a:spcAft>
                        <a:buNone/>
                      </a:pPr>
                      <a:endParaRPr lang="fr-CA" sz="1000" b="0" i="0" u="none" strike="noStrike" noProof="0" dirty="0">
                        <a:solidFill>
                          <a:srgbClr val="000000"/>
                        </a:solidFill>
                        <a:latin typeface="Cambria"/>
                      </a:endParaRPr>
                    </a:p>
                    <a:p>
                      <a:pPr marL="0" lvl="0" algn="l">
                        <a:spcAft>
                          <a:spcPts val="0"/>
                        </a:spcAft>
                        <a:buNone/>
                      </a:pPr>
                      <a:endParaRPr lang="fr-CA" sz="1000" b="0" i="0" u="none" strike="noStrike" noProof="0" dirty="0">
                        <a:solidFill>
                          <a:srgbClr val="000000"/>
                        </a:solidFill>
                        <a:latin typeface="Cambria"/>
                      </a:endParaRPr>
                    </a:p>
                    <a:p>
                      <a:pPr marL="0" lvl="0" algn="l">
                        <a:spcAft>
                          <a:spcPts val="0"/>
                        </a:spcAft>
                        <a:buNone/>
                      </a:pPr>
                      <a:endParaRPr lang="fr-CA" sz="1000" b="0" i="0" u="none" strike="noStrike" noProof="0" dirty="0">
                        <a:solidFill>
                          <a:srgbClr val="000000"/>
                        </a:solidFill>
                        <a:latin typeface="Cambria"/>
                      </a:endParaRPr>
                    </a:p>
                    <a:p>
                      <a:pPr marL="0" lvl="0" algn="l">
                        <a:spcAft>
                          <a:spcPts val="0"/>
                        </a:spcAft>
                        <a:buNone/>
                      </a:pPr>
                      <a:r>
                        <a:rPr lang="fr-CA" sz="1000" b="0" i="0" u="none" strike="noStrike" noProof="0" dirty="0">
                          <a:solidFill>
                            <a:srgbClr val="000000"/>
                          </a:solidFill>
                          <a:latin typeface="Symbol"/>
                          <a:sym typeface="Symbol"/>
                        </a:rPr>
                        <a:t>·</a:t>
                      </a:r>
                      <a:r>
                        <a:rPr lang="fr-CA" sz="1000" b="0" i="0" u="none" strike="noStrike" noProof="0" dirty="0">
                          <a:solidFill>
                            <a:srgbClr val="000000"/>
                          </a:solidFill>
                          <a:latin typeface="Cambria"/>
                        </a:rPr>
                        <a:t>Se régule pendant sa démarche (actif). </a:t>
                      </a:r>
                      <a:endParaRPr dirty="0"/>
                    </a:p>
                    <a:p>
                      <a:pPr lvl="0" indent="0" algn="l">
                        <a:spcAft>
                          <a:spcPts val="0"/>
                        </a:spcAft>
                        <a:buNone/>
                      </a:pP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fr-FR"/>
                    </a:p>
                  </a:txBody>
                  <a:tcPr/>
                </a:tc>
                <a:tc>
                  <a:txBody>
                    <a:bodyPr/>
                    <a:lstStyle/>
                    <a:p>
                      <a:pPr algn="l">
                        <a:spcAft>
                          <a:spcPts val="0"/>
                        </a:spcAft>
                        <a:buFont typeface="Symbol" pitchFamily="18" charset="2"/>
                        <a:buChar char="·"/>
                      </a:pPr>
                      <a:r>
                        <a:rPr lang="fr-CA" sz="1000" dirty="0">
                          <a:latin typeface="Cambria"/>
                          <a:ea typeface="Times New Roman"/>
                          <a:cs typeface="Calibri" pitchFamily="34" charset="0"/>
                        </a:rPr>
                        <a:t>Réalise une expérience avec un manque de rigueur dans les raisonnements et avec une faible organisation.</a:t>
                      </a:r>
                    </a:p>
                    <a:p>
                      <a:pPr marL="0" lvl="0" algn="l">
                        <a:spcAft>
                          <a:spcPts val="0"/>
                        </a:spcAft>
                        <a:buFont typeface="Symbol" pitchFamily="18" charset="2"/>
                        <a:buNone/>
                      </a:pPr>
                      <a:endParaRPr lang="fr-CA" sz="1000" b="0" i="0" u="none" strike="noStrike" noProof="0" dirty="0">
                        <a:solidFill>
                          <a:srgbClr val="000000"/>
                        </a:solidFill>
                        <a:latin typeface="Symbol"/>
                        <a:sym typeface="Symbol"/>
                      </a:endParaRPr>
                    </a:p>
                    <a:p>
                      <a:pPr marL="0" lvl="0" algn="l">
                        <a:spcAft>
                          <a:spcPts val="0"/>
                        </a:spcAft>
                        <a:buFont typeface="Symbol" pitchFamily="18" charset="2"/>
                        <a:buNone/>
                      </a:pPr>
                      <a:r>
                        <a:rPr lang="fr-CA" sz="1000" b="0" i="0" u="none" strike="noStrike" noProof="0" dirty="0">
                          <a:solidFill>
                            <a:srgbClr val="000000"/>
                          </a:solidFill>
                          <a:latin typeface="Symbol"/>
                          <a:sym typeface="Symbol"/>
                        </a:rPr>
                        <a:t>·</a:t>
                      </a:r>
                      <a:r>
                        <a:rPr lang="fr-CA" sz="1000" b="0" i="0" u="none" strike="noStrike" noProof="0" dirty="0">
                          <a:solidFill>
                            <a:srgbClr val="000000"/>
                          </a:solidFill>
                          <a:latin typeface="Cambria"/>
                        </a:rPr>
                        <a:t>Ne suit pas toutes les étapes du protocole </a:t>
                      </a:r>
                      <a:endParaRPr dirty="0"/>
                    </a:p>
                    <a:p>
                      <a:pPr marL="0" lvl="0" algn="l">
                        <a:spcAft>
                          <a:spcPts val="0"/>
                        </a:spcAft>
                        <a:buFont typeface="Symbol" pitchFamily="18" charset="2"/>
                        <a:buNone/>
                      </a:pPr>
                      <a:endParaRPr lang="fr-CA" sz="1000" b="0" i="0" u="none" strike="noStrike" noProof="0" dirty="0">
                        <a:solidFill>
                          <a:srgbClr val="000000"/>
                        </a:solidFill>
                        <a:latin typeface="Symbol"/>
                        <a:sym typeface="Symbol"/>
                      </a:endParaRPr>
                    </a:p>
                    <a:p>
                      <a:pPr marL="0" lvl="0" algn="l">
                        <a:spcAft>
                          <a:spcPts val="0"/>
                        </a:spcAft>
                        <a:buFont typeface="Symbol" pitchFamily="18" charset="2"/>
                        <a:buNone/>
                      </a:pPr>
                      <a:endParaRPr lang="fr-CA" sz="1000" b="0" i="0" u="none" strike="noStrike" noProof="0" dirty="0">
                        <a:solidFill>
                          <a:srgbClr val="000000"/>
                        </a:solidFill>
                        <a:latin typeface="Symbol"/>
                        <a:sym typeface="Symbol"/>
                      </a:endParaRPr>
                    </a:p>
                    <a:p>
                      <a:pPr marL="0" lvl="0" algn="l">
                        <a:spcAft>
                          <a:spcPts val="0"/>
                        </a:spcAft>
                        <a:buFont typeface="Symbol" pitchFamily="18" charset="2"/>
                        <a:buNone/>
                      </a:pPr>
                      <a:r>
                        <a:rPr lang="fr-CA" sz="1000" b="0" i="0" u="none" strike="noStrike" noProof="0" dirty="0">
                          <a:solidFill>
                            <a:srgbClr val="000000"/>
                          </a:solidFill>
                          <a:latin typeface="Symbol"/>
                          <a:sym typeface="Symbol"/>
                        </a:rPr>
                        <a:t>·</a:t>
                      </a:r>
                      <a:r>
                        <a:rPr lang="fr-CA" sz="1000" b="0" i="0" u="none" strike="noStrike" noProof="0" dirty="0">
                          <a:solidFill>
                            <a:srgbClr val="000000"/>
                          </a:solidFill>
                          <a:latin typeface="Cambria"/>
                        </a:rPr>
                        <a:t>Le tableau n’est pas toujours bien rempli et les conditions d'expérimentation ne sont pas bien respectées. </a:t>
                      </a:r>
                      <a:endParaRPr dirty="0"/>
                    </a:p>
                    <a:p>
                      <a:pPr lvl="0" indent="0" algn="l">
                        <a:spcAft>
                          <a:spcPts val="0"/>
                        </a:spcAft>
                        <a:buFont typeface="Symbol" pitchFamily="18" charset="2"/>
                        <a:buNone/>
                      </a:pP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000" dirty="0">
                          <a:latin typeface="Cambria"/>
                          <a:ea typeface="Times New Roman"/>
                          <a:cs typeface="Calibri" pitchFamily="34" charset="0"/>
                        </a:rPr>
                        <a:t>Absence ou manque flagrant de structure et de rigueur dans les raisonnements.</a:t>
                      </a:r>
                    </a:p>
                    <a:p>
                      <a:pPr algn="l">
                        <a:spcAft>
                          <a:spcPts val="0"/>
                        </a:spcAft>
                        <a:buFont typeface="Symbol" pitchFamily="18" charset="2"/>
                        <a:buNone/>
                      </a:pPr>
                      <a:endParaRPr lang="fr-CA" sz="1000" dirty="0">
                        <a:latin typeface="Cambria"/>
                        <a:ea typeface="Times New Roman"/>
                        <a:cs typeface="Calibri" pitchFamily="34" charset="0"/>
                      </a:endParaRPr>
                    </a:p>
                    <a:p>
                      <a:pPr algn="l">
                        <a:spcAft>
                          <a:spcPts val="0"/>
                        </a:spcAft>
                        <a:buFont typeface="Symbol" pitchFamily="18" charset="2"/>
                        <a:buChar char="·"/>
                      </a:pPr>
                      <a:r>
                        <a:rPr lang="fr-CA" sz="1000" i="0" dirty="0">
                          <a:latin typeface="Cambria"/>
                          <a:ea typeface="Times New Roman"/>
                          <a:cs typeface="Calibri" pitchFamily="34" charset="0"/>
                        </a:rPr>
                        <a:t>Est désengagé.</a:t>
                      </a:r>
                    </a:p>
                    <a:p>
                      <a:pPr marL="0" lvl="0" algn="l">
                        <a:spcAft>
                          <a:spcPts val="0"/>
                        </a:spcAft>
                        <a:buFont typeface="Symbol" pitchFamily="18" charset="2"/>
                        <a:buNone/>
                      </a:pPr>
                      <a:endParaRPr lang="fr-CA" sz="1000" b="0" i="0" u="none" strike="noStrike" noProof="0" dirty="0">
                        <a:solidFill>
                          <a:srgbClr val="000000"/>
                        </a:solidFill>
                        <a:latin typeface="Symbol"/>
                        <a:sym typeface="Symbol"/>
                      </a:endParaRPr>
                    </a:p>
                    <a:p>
                      <a:pPr marL="0" lvl="0" algn="l">
                        <a:spcAft>
                          <a:spcPts val="0"/>
                        </a:spcAft>
                        <a:buFont typeface="Symbol" pitchFamily="18" charset="2"/>
                        <a:buNone/>
                      </a:pPr>
                      <a:r>
                        <a:rPr lang="fr-CA" sz="1000" b="0" i="0" u="none" strike="noStrike" noProof="0" dirty="0">
                          <a:solidFill>
                            <a:srgbClr val="000000"/>
                          </a:solidFill>
                          <a:latin typeface="Symbol"/>
                          <a:sym typeface="Symbol"/>
                        </a:rPr>
                        <a:t>·</a:t>
                      </a:r>
                      <a:r>
                        <a:rPr lang="fr-CA" sz="1000" b="0" i="0" u="none" strike="noStrike" noProof="0" dirty="0">
                          <a:solidFill>
                            <a:srgbClr val="000000"/>
                          </a:solidFill>
                          <a:latin typeface="Cambria"/>
                        </a:rPr>
                        <a:t>Ne suit pas du tout les étapes du protocole.</a:t>
                      </a:r>
                    </a:p>
                    <a:p>
                      <a:pPr marL="0" lvl="0" algn="l">
                        <a:spcAft>
                          <a:spcPts val="0"/>
                        </a:spcAft>
                        <a:buFont typeface="Symbol" pitchFamily="18" charset="2"/>
                        <a:buNone/>
                      </a:pPr>
                      <a:endParaRPr lang="fr-CA" sz="1000" b="0" i="0" u="none" strike="noStrike" noProof="0" dirty="0">
                        <a:solidFill>
                          <a:srgbClr val="000000"/>
                        </a:solidFill>
                        <a:latin typeface="Cambria"/>
                      </a:endParaRPr>
                    </a:p>
                    <a:p>
                      <a:pPr marL="0" lvl="0" algn="l">
                        <a:spcAft>
                          <a:spcPts val="0"/>
                        </a:spcAft>
                        <a:buFont typeface="Symbol" pitchFamily="18" charset="2"/>
                        <a:buNone/>
                      </a:pPr>
                      <a:r>
                        <a:rPr lang="fr-CA" sz="1000" b="0" i="0" u="none" strike="noStrike" noProof="0" dirty="0">
                          <a:solidFill>
                            <a:srgbClr val="000000"/>
                          </a:solidFill>
                          <a:latin typeface="Symbol"/>
                          <a:sym typeface="Symbol"/>
                        </a:rPr>
                        <a:t>·</a:t>
                      </a:r>
                      <a:r>
                        <a:rPr lang="fr-CA" sz="1000" b="0" i="0" u="none" strike="noStrike" noProof="0" dirty="0">
                          <a:solidFill>
                            <a:srgbClr val="000000"/>
                          </a:solidFill>
                          <a:latin typeface="Cambria"/>
                        </a:rPr>
                        <a:t>Le tableau est mal rempli, le nombre d’essais est nettement insuffisant (0-1) et les conditions d’expérimentations ne sont pas respectées. </a:t>
                      </a:r>
                      <a:endParaRPr dirty="0"/>
                    </a:p>
                    <a:p>
                      <a:pPr lvl="0" indent="0" algn="l">
                        <a:spcAft>
                          <a:spcPts val="0"/>
                        </a:spcAft>
                        <a:buFont typeface="Symbol" pitchFamily="18" charset="2"/>
                        <a:buNone/>
                      </a:pPr>
                      <a:endParaRPr lang="fr-CA" sz="1000" i="1" dirty="0">
                        <a:latin typeface="Cambria"/>
                        <a:ea typeface="Times New Roman"/>
                        <a:cs typeface="Calibri" pitchFamily="34" charset="0"/>
                      </a:endParaRPr>
                    </a:p>
                    <a:p>
                      <a:pPr algn="l">
                        <a:spcAft>
                          <a:spcPts val="0"/>
                        </a:spcAft>
                        <a:buFont typeface="Symbol" pitchFamily="18" charset="2"/>
                      </a:pP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3"/>
                  </a:ext>
                </a:extLst>
              </a:tr>
              <a:tr h="2200275">
                <a:tc>
                  <a:txBody>
                    <a:bodyPr/>
                    <a:lstStyle/>
                    <a:p>
                      <a:pPr algn="ctr">
                        <a:spcAft>
                          <a:spcPts val="0"/>
                        </a:spcAft>
                      </a:pPr>
                      <a:endParaRPr lang="fr-CA" sz="1000" dirty="0">
                        <a:latin typeface="Cambria"/>
                        <a:ea typeface="Times New Roman"/>
                        <a:cs typeface="Calibri" pitchFamily="34" charset="0"/>
                      </a:endParaRPr>
                    </a:p>
                    <a:p>
                      <a:pPr algn="ctr">
                        <a:spcAft>
                          <a:spcPts val="0"/>
                        </a:spcAft>
                      </a:pPr>
                      <a:r>
                        <a:rPr lang="fr-CA" sz="1000" b="1" dirty="0">
                          <a:latin typeface="Cambria"/>
                          <a:ea typeface="Times New Roman"/>
                          <a:cs typeface="Calibri" pitchFamily="34" charset="0"/>
                        </a:rPr>
                        <a:t> Cr. 3   </a:t>
                      </a:r>
                      <a:r>
                        <a:rPr lang="fr-CA" sz="1000" dirty="0">
                          <a:latin typeface="Cambria"/>
                          <a:ea typeface="Times New Roman"/>
                          <a:cs typeface="Calibri" pitchFamily="34" charset="0"/>
                        </a:rPr>
                        <a:t>Utilisation  appropriée   d’instruments, d’outils ou de techniques</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vMerge="1">
                  <a:txBody>
                    <a:bodyPr/>
                    <a:lstStyle/>
                    <a:p>
                      <a:endParaRPr lang="fr-CA"/>
                    </a:p>
                  </a:txBody>
                  <a:tcPr/>
                </a:tc>
                <a:tc gridSpan="3">
                  <a:txBody>
                    <a:bodyPr/>
                    <a:lstStyle/>
                    <a:p>
                      <a:pPr algn="l">
                        <a:spcAft>
                          <a:spcPts val="0"/>
                        </a:spcAft>
                        <a:buFont typeface="Symbol" pitchFamily="18" charset="2"/>
                        <a:buChar char="·"/>
                      </a:pPr>
                      <a:r>
                        <a:rPr lang="fr-CA" sz="1000" dirty="0">
                          <a:latin typeface="Cambria"/>
                          <a:ea typeface="Times New Roman"/>
                          <a:cs typeface="Calibri" pitchFamily="34" charset="0"/>
                        </a:rPr>
                        <a:t>Utilise de manière minutieuse et sécuritaire les objets, les outils les instruments ou les techniques. </a:t>
                      </a:r>
                    </a:p>
                    <a:p>
                      <a:pPr algn="l">
                        <a:spcAft>
                          <a:spcPts val="0"/>
                        </a:spcAft>
                        <a:buFont typeface="Symbol" pitchFamily="18" charset="2"/>
                        <a:buChar char="·"/>
                      </a:pPr>
                      <a:endParaRPr lang="fr-CA" sz="1000" dirty="0">
                        <a:latin typeface="Cambria"/>
                        <a:ea typeface="Times New Roman"/>
                        <a:cs typeface="Calibri" pitchFamily="34" charset="0"/>
                      </a:endParaRPr>
                    </a:p>
                    <a:p>
                      <a:pPr algn="l">
                        <a:spcAft>
                          <a:spcPts val="0"/>
                        </a:spcAft>
                        <a:buFont typeface="Symbol" pitchFamily="18" charset="2"/>
                        <a:buChar char="·"/>
                      </a:pPr>
                      <a:endParaRPr lang="fr-CA" sz="1000" dirty="0">
                        <a:latin typeface="Cambria"/>
                        <a:ea typeface="Times New Roman"/>
                        <a:cs typeface="Calibri" pitchFamily="34" charset="0"/>
                      </a:endParaRPr>
                    </a:p>
                    <a:p>
                      <a:pPr algn="l">
                        <a:spcAft>
                          <a:spcPts val="0"/>
                        </a:spcAft>
                        <a:buFont typeface="Symbol" pitchFamily="18" charset="2"/>
                        <a:buChar char="·"/>
                      </a:pPr>
                      <a:r>
                        <a:rPr lang="fr-CA" sz="1000" i="1" dirty="0">
                          <a:latin typeface="Cambria"/>
                          <a:ea typeface="Times New Roman"/>
                          <a:cs typeface="Calibri" pitchFamily="34" charset="0"/>
                        </a:rPr>
                        <a:t>Prend des mesures</a:t>
                      </a:r>
                      <a:r>
                        <a:rPr lang="fr-CA" sz="1000" i="1" baseline="0" dirty="0">
                          <a:latin typeface="Cambria"/>
                          <a:ea typeface="Times New Roman"/>
                          <a:cs typeface="Calibri" pitchFamily="34" charset="0"/>
                        </a:rPr>
                        <a:t> précises avec le chronomètre et la règle, s’assure de bien mesurer l’angle avec son rapporteur d’angle.</a:t>
                      </a:r>
                      <a:endParaRPr lang="fr-CA" sz="1000" i="1" dirty="0">
                        <a:latin typeface="Cambria"/>
                        <a:ea typeface="Times New Roman"/>
                        <a:cs typeface="Calibri" pitchFamily="34" charset="0"/>
                      </a:endParaRPr>
                    </a:p>
                    <a:p>
                      <a:pPr algn="l">
                        <a:spcAft>
                          <a:spcPts val="0"/>
                        </a:spcAft>
                        <a:buFont typeface="Symbol" pitchFamily="18" charset="2"/>
                        <a:buChar char="·"/>
                      </a:pPr>
                      <a:endParaRPr lang="fr-CA" sz="1000" dirty="0">
                        <a:latin typeface="Cambria"/>
                        <a:ea typeface="Times New Roman"/>
                        <a:cs typeface="Calibri" pitchFamily="34" charset="0"/>
                      </a:endParaRPr>
                    </a:p>
                    <a:p>
                      <a:pPr algn="l">
                        <a:spcAft>
                          <a:spcPts val="0"/>
                        </a:spcAft>
                        <a:buFont typeface="Symbol" pitchFamily="18" charset="2"/>
                        <a:buChar char="·"/>
                      </a:pPr>
                      <a:endParaRPr lang="fr-CA" sz="1000" dirty="0">
                        <a:latin typeface="Cambria"/>
                        <a:ea typeface="Times New Roman"/>
                        <a:cs typeface="Calibri" pitchFamily="34" charset="0"/>
                      </a:endParaRPr>
                    </a:p>
                    <a:p>
                      <a:pPr algn="l">
                        <a:spcAft>
                          <a:spcPts val="0"/>
                        </a:spcAft>
                        <a:buFont typeface="Symbol" pitchFamily="18" charset="2"/>
                        <a:buChar char="·"/>
                      </a:pPr>
                      <a:endParaRPr lang="fr-CA" sz="1000" dirty="0">
                        <a:latin typeface="Cambria"/>
                        <a:ea typeface="Times New Roman"/>
                        <a:cs typeface="Calibri" pitchFamily="34" charset="0"/>
                      </a:endParaRPr>
                    </a:p>
                    <a:p>
                      <a:pPr algn="l">
                        <a:spcAft>
                          <a:spcPts val="0"/>
                        </a:spcAft>
                        <a:buFont typeface="Symbol" pitchFamily="18" charset="2"/>
                        <a:buChar char="·"/>
                      </a:pPr>
                      <a:endParaRPr lang="fr-CA" sz="1000" dirty="0">
                        <a:latin typeface="Cambria"/>
                        <a:ea typeface="Times New Roman"/>
                        <a:cs typeface="Calibri" pitchFamily="34" charset="0"/>
                      </a:endParaRPr>
                    </a:p>
                    <a:p>
                      <a:pPr algn="l">
                        <a:spcAft>
                          <a:spcPts val="0"/>
                        </a:spcAft>
                        <a:buFont typeface="Symbol" pitchFamily="18" charset="2"/>
                        <a:buChar char="·"/>
                      </a:pPr>
                      <a:endParaRPr lang="fr-CA" sz="1000" dirty="0">
                        <a:latin typeface="Cambria"/>
                        <a:ea typeface="Times New Roman"/>
                        <a:cs typeface="Calibri" pitchFamily="34" charset="0"/>
                      </a:endParaRPr>
                    </a:p>
                    <a:p>
                      <a:pPr algn="l">
                        <a:spcAft>
                          <a:spcPts val="0"/>
                        </a:spcAft>
                        <a:buFont typeface="Symbol" pitchFamily="18" charset="2"/>
                        <a:buChar char="·"/>
                      </a:pPr>
                      <a:endParaRPr lang="fr-CA" sz="1000" dirty="0">
                        <a:latin typeface="Cambria"/>
                        <a:ea typeface="Times New Roman"/>
                        <a:cs typeface="Calibri" pitchFamily="34" charset="0"/>
                      </a:endParaRPr>
                    </a:p>
                    <a:p>
                      <a:pPr algn="l">
                        <a:spcAft>
                          <a:spcPts val="0"/>
                        </a:spcAft>
                        <a:buNone/>
                      </a:pPr>
                      <a:endParaRPr lang="fr-CA" sz="100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fr-CA"/>
                    </a:p>
                  </a:txBody>
                  <a:tcPr/>
                </a:tc>
                <a:tc hMerge="1">
                  <a:txBody>
                    <a:bodyPr/>
                    <a:lstStyle/>
                    <a:p>
                      <a:endParaRPr lang="fr-FR"/>
                    </a:p>
                  </a:txBody>
                  <a:tcPr/>
                </a:tc>
                <a:tc>
                  <a:txBody>
                    <a:bodyPr/>
                    <a:lstStyle/>
                    <a:p>
                      <a:pPr algn="l">
                        <a:spcAft>
                          <a:spcPts val="0"/>
                        </a:spcAft>
                        <a:buFont typeface="Symbol" pitchFamily="18" charset="2"/>
                        <a:buChar char="·"/>
                      </a:pPr>
                      <a:r>
                        <a:rPr lang="fr-CA" sz="1000" i="0" dirty="0">
                          <a:latin typeface="Cambria"/>
                          <a:ea typeface="Times New Roman"/>
                          <a:cs typeface="Calibri" pitchFamily="34" charset="0"/>
                        </a:rPr>
                        <a:t>Utilise de manière approximative mais sécuritaire les objets, les outils, les instruments ou les techniques. </a:t>
                      </a:r>
                    </a:p>
                    <a:p>
                      <a:pPr algn="l">
                        <a:spcAft>
                          <a:spcPts val="0"/>
                        </a:spcAft>
                        <a:buFont typeface="Symbol" pitchFamily="18" charset="2"/>
                        <a:buChar char="·"/>
                      </a:pPr>
                      <a:endParaRPr lang="fr-CA" sz="1000" i="0" dirty="0">
                        <a:latin typeface="Cambria"/>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i="0" dirty="0">
                          <a:latin typeface="Cambria"/>
                          <a:ea typeface="Times New Roman"/>
                          <a:cs typeface="Calibri" pitchFamily="34" charset="0"/>
                        </a:rPr>
                        <a:t>Prend des mesures</a:t>
                      </a:r>
                      <a:r>
                        <a:rPr lang="fr-CA" sz="1000" i="0" baseline="0" dirty="0">
                          <a:latin typeface="Cambria"/>
                          <a:ea typeface="Times New Roman"/>
                          <a:cs typeface="Calibri" pitchFamily="34" charset="0"/>
                        </a:rPr>
                        <a:t> peu précises avec le chronomètre et la règle, mesure l’angle de façon approximative avec son rapporteur d’angle.</a:t>
                      </a:r>
                      <a:endParaRPr lang="fr-CA" sz="1000" i="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000" i="0" dirty="0">
                          <a:latin typeface="Cambria"/>
                          <a:ea typeface="Times New Roman"/>
                          <a:cs typeface="Calibri" pitchFamily="34" charset="0"/>
                        </a:rPr>
                        <a:t>N’utilise pas de façon sécuritaire les objets, les outils, les instruments ou les techniques. </a:t>
                      </a:r>
                    </a:p>
                    <a:p>
                      <a:pPr algn="l">
                        <a:spcAft>
                          <a:spcPts val="0"/>
                        </a:spcAft>
                        <a:buFont typeface="Symbol" pitchFamily="18" charset="2"/>
                        <a:buChar char="·"/>
                      </a:pPr>
                      <a:endParaRPr lang="fr-CA" sz="1000" i="0" dirty="0">
                        <a:latin typeface="Cambria"/>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i="0" baseline="0" dirty="0">
                          <a:latin typeface="Cambria"/>
                          <a:ea typeface="Times New Roman"/>
                          <a:cs typeface="Calibri" pitchFamily="34" charset="0"/>
                        </a:rPr>
                        <a:t>Prend peu ou pas de mesures, et celles qu’il prend ne sont pas rigoureuses.</a:t>
                      </a:r>
                      <a:endParaRPr lang="fr-CA" sz="1000" i="0" dirty="0">
                        <a:latin typeface="Cambria"/>
                        <a:ea typeface="Times New Roman"/>
                        <a:cs typeface="Calibri" pitchFamily="34" charset="0"/>
                      </a:endParaRPr>
                    </a:p>
                    <a:p>
                      <a:pPr algn="l">
                        <a:spcAft>
                          <a:spcPts val="0"/>
                        </a:spcAft>
                        <a:buFont typeface="Symbol" pitchFamily="18" charset="2"/>
                        <a:buChar char="·"/>
                      </a:pPr>
                      <a:endParaRPr lang="fr-CA" sz="1000" i="0" dirty="0">
                        <a:latin typeface="Cambria"/>
                        <a:ea typeface="Times New Roman"/>
                        <a:cs typeface="Calibri" pitchFamily="34" charset="0"/>
                      </a:endParaRPr>
                    </a:p>
                    <a:p>
                      <a:pPr algn="l">
                        <a:spcAft>
                          <a:spcPts val="0"/>
                        </a:spcAft>
                        <a:buFont typeface="Symbol" pitchFamily="18" charset="2"/>
                        <a:buNone/>
                      </a:pPr>
                      <a:endParaRPr lang="fr-CA" sz="1000" i="0" dirty="0">
                        <a:latin typeface="Cambria"/>
                        <a:ea typeface="Times New Roman"/>
                        <a:cs typeface="Calibri" pitchFamily="34" charset="0"/>
                      </a:endParaRPr>
                    </a:p>
                    <a:p>
                      <a:pPr algn="l">
                        <a:spcAft>
                          <a:spcPts val="0"/>
                        </a:spcAft>
                      </a:pPr>
                      <a:endParaRPr lang="fr-CA" sz="1000" i="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4"/>
                  </a:ext>
                </a:extLst>
              </a:tr>
              <a:tr h="1371600">
                <a:tc>
                  <a:txBody>
                    <a:bodyPr/>
                    <a:lstStyle/>
                    <a:p>
                      <a:pPr algn="ctr">
                        <a:spcAft>
                          <a:spcPts val="0"/>
                        </a:spcAft>
                      </a:pPr>
                      <a:r>
                        <a:rPr lang="fr-CA" sz="1000" b="1" kern="1200" dirty="0">
                          <a:solidFill>
                            <a:srgbClr val="000000"/>
                          </a:solidFill>
                          <a:effectLst/>
                          <a:latin typeface="Cambria"/>
                          <a:ea typeface="+mn-ea"/>
                          <a:cs typeface="Cambria"/>
                        </a:rPr>
                        <a:t>Cr. 4</a:t>
                      </a:r>
                    </a:p>
                    <a:p>
                      <a:pPr algn="ctr">
                        <a:spcAft>
                          <a:spcPts val="0"/>
                        </a:spcAft>
                      </a:pPr>
                      <a:r>
                        <a:rPr lang="fr-CA" sz="1000" kern="1200" dirty="0">
                          <a:solidFill>
                            <a:srgbClr val="000000"/>
                          </a:solidFill>
                          <a:effectLst/>
                          <a:latin typeface="Cambria"/>
                          <a:ea typeface="+mn-ea"/>
                          <a:cs typeface="Cambria"/>
                        </a:rPr>
                        <a:t>Utilisation/     maitrise appropriée des connaissances </a:t>
                      </a:r>
                      <a:r>
                        <a:rPr lang="fr-CA" sz="1000" kern="1200" dirty="0" err="1">
                          <a:solidFill>
                            <a:srgbClr val="000000"/>
                          </a:solidFill>
                          <a:effectLst/>
                          <a:latin typeface="Cambria"/>
                          <a:ea typeface="+mn-ea"/>
                          <a:cs typeface="Cambria"/>
                        </a:rPr>
                        <a:t>sci</a:t>
                      </a:r>
                      <a:r>
                        <a:rPr lang="fr-CA" sz="1000" kern="1200" dirty="0">
                          <a:solidFill>
                            <a:srgbClr val="000000"/>
                          </a:solidFill>
                          <a:effectLst/>
                          <a:latin typeface="Cambria"/>
                          <a:ea typeface="+mn-ea"/>
                          <a:cs typeface="Cambria"/>
                        </a:rPr>
                        <a:t>. et tech.</a:t>
                      </a:r>
                      <a:endParaRPr lang="fr-CA" sz="1000" dirty="0">
                        <a:solidFill>
                          <a:srgbClr val="000000"/>
                        </a:solidFill>
                        <a:latin typeface="Cambria"/>
                        <a:ea typeface="Times New Roman"/>
                        <a:cs typeface="Cambria"/>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dirty="0">
                          <a:latin typeface="Cambria"/>
                          <a:ea typeface="Times New Roman"/>
                          <a:cs typeface="Calibri" pitchFamily="34" charset="0"/>
                        </a:rPr>
                        <a:t>2 - 3</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buFont typeface="Symbol" pitchFamily="18" charset="2"/>
                        <a:buChar char="·"/>
                      </a:pPr>
                      <a:r>
                        <a:rPr lang="fr-CA" sz="1000" i="0" dirty="0">
                          <a:latin typeface="Cambria"/>
                          <a:ea typeface="Times New Roman"/>
                          <a:cs typeface="Calibri" pitchFamily="34" charset="0"/>
                        </a:rPr>
                        <a:t>La</a:t>
                      </a:r>
                      <a:r>
                        <a:rPr lang="fr-CA" sz="1000" i="0" baseline="0" dirty="0">
                          <a:latin typeface="Cambria"/>
                          <a:ea typeface="Times New Roman"/>
                          <a:cs typeface="Calibri" pitchFamily="34" charset="0"/>
                        </a:rPr>
                        <a:t> conclusion est en lien avec l’hypothèse, elle est justifiée avec les résultats (bonne argumentation), les difficultés sont clairement exprimées et une amélioration pertinente de l’expérience est proposée.</a:t>
                      </a:r>
                      <a:endParaRPr lang="fr-CA" sz="1000" i="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i="0" dirty="0">
                          <a:latin typeface="Cambria"/>
                          <a:ea typeface="Times New Roman"/>
                          <a:cs typeface="Calibri" pitchFamily="34" charset="0"/>
                        </a:rPr>
                        <a:t>La</a:t>
                      </a:r>
                      <a:r>
                        <a:rPr lang="fr-CA" sz="1000" i="0" baseline="0" dirty="0">
                          <a:latin typeface="Cambria"/>
                          <a:ea typeface="Times New Roman"/>
                          <a:cs typeface="Calibri" pitchFamily="34" charset="0"/>
                        </a:rPr>
                        <a:t> conclusion est en lien avec l’hypothèse et est justifiée, les difficultés sont exprimées mais l’amélioration proposée est plus ou moins pertinente.</a:t>
                      </a:r>
                      <a:endParaRPr lang="fr-CA" sz="1000" i="0" dirty="0">
                        <a:latin typeface="Cambria"/>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000" i="0" dirty="0">
                        <a:latin typeface="Cambria"/>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000" i="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i="0" dirty="0">
                          <a:latin typeface="Cambria"/>
                          <a:ea typeface="Times New Roman"/>
                          <a:cs typeface="Calibri" pitchFamily="34" charset="0"/>
                        </a:rPr>
                        <a:t>La</a:t>
                      </a:r>
                      <a:r>
                        <a:rPr lang="fr-CA" sz="1000" i="0" baseline="0" dirty="0">
                          <a:latin typeface="Cambria"/>
                          <a:ea typeface="Times New Roman"/>
                          <a:cs typeface="Calibri" pitchFamily="34" charset="0"/>
                        </a:rPr>
                        <a:t> conclusion est en lien avec l’hypothèse, peu de difficultés sont exprimées et l’amélioration n’est pas pertinente.</a:t>
                      </a:r>
                      <a:endParaRPr lang="fr-CA" sz="1000" i="0" dirty="0">
                        <a:latin typeface="Cambria"/>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000" i="0" dirty="0">
                        <a:latin typeface="Cambria"/>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i="0" dirty="0">
                          <a:latin typeface="Cambria"/>
                          <a:ea typeface="Times New Roman"/>
                          <a:cs typeface="Calibri" pitchFamily="34" charset="0"/>
                        </a:rPr>
                        <a:t>La</a:t>
                      </a:r>
                      <a:r>
                        <a:rPr lang="fr-CA" sz="1000" i="0" baseline="0" dirty="0">
                          <a:latin typeface="Cambria"/>
                          <a:ea typeface="Times New Roman"/>
                          <a:cs typeface="Calibri" pitchFamily="34" charset="0"/>
                        </a:rPr>
                        <a:t> conclusion est peu ou pas en lien avec l’hypothèse, peu ou pas de difficultés exprimées et pas d’amélioration suggérée.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9024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493520"/>
            <a:ext cx="6848583" cy="871396"/>
          </a:xfrm>
        </p:spPr>
        <p:txBody>
          <a:bodyPr/>
          <a:lstStyle/>
          <a:p>
            <a:r>
              <a:rPr lang="en-US" sz="3000" dirty="0"/>
              <a:t>Fiches </a:t>
            </a:r>
            <a:r>
              <a:rPr lang="en-US" sz="3000" dirty="0" err="1"/>
              <a:t>d’activité</a:t>
            </a:r>
            <a:endParaRPr lang="en-US" sz="3000" dirty="0"/>
          </a:p>
        </p:txBody>
      </p:sp>
      <p:graphicFrame>
        <p:nvGraphicFramePr>
          <p:cNvPr id="5" name="Tableau 4"/>
          <p:cNvGraphicFramePr>
            <a:graphicFrameLocks noGrp="1"/>
          </p:cNvGraphicFramePr>
          <p:nvPr>
            <p:custDataLst>
              <p:tags r:id="rId2"/>
            </p:custDataLst>
            <p:extLst>
              <p:ext uri="{D42A27DB-BD31-4B8C-83A1-F6EECF244321}">
                <p14:modId xmlns:p14="http://schemas.microsoft.com/office/powerpoint/2010/main" xmlns="" val="892529393"/>
              </p:ext>
            </p:extLst>
          </p:nvPr>
        </p:nvGraphicFramePr>
        <p:xfrm>
          <a:off x="741604" y="2811780"/>
          <a:ext cx="5374793" cy="200152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val="20000"/>
                    </a:ext>
                  </a:extLst>
                </a:gridCol>
                <a:gridCol w="3436087">
                  <a:extLst>
                    <a:ext uri="{9D8B030D-6E8A-4147-A177-3AD203B41FA5}">
                      <a16:colId xmlns:a16="http://schemas.microsoft.com/office/drawing/2014/main" xmlns="" val="20001"/>
                    </a:ext>
                  </a:extLst>
                </a:gridCol>
                <a:gridCol w="657261">
                  <a:extLst>
                    <a:ext uri="{9D8B030D-6E8A-4147-A177-3AD203B41FA5}">
                      <a16:colId xmlns:a16="http://schemas.microsoft.com/office/drawing/2014/main" xmlns="" val="20002"/>
                    </a:ext>
                  </a:extLst>
                </a:gridCol>
              </a:tblGrid>
              <a:tr h="518160">
                <a:tc>
                  <a:txBody>
                    <a:bodyPr/>
                    <a:lstStyle/>
                    <a:p>
                      <a:pPr algn="ctr"/>
                      <a:r>
                        <a:rPr lang="fr-FR" sz="1400" baseline="0" dirty="0">
                          <a:latin typeface="Calibri" pitchFamily="34" charset="0"/>
                        </a:rPr>
                        <a:t>Fiche</a:t>
                      </a:r>
                      <a:endParaRPr lang="fr-FR" sz="1400" dirty="0">
                        <a:latin typeface="Calibri" pitchFamily="34" charset="0"/>
                      </a:endParaRPr>
                    </a:p>
                  </a:txBody>
                  <a:tcPr anchor="ctr"/>
                </a:tc>
                <a:tc>
                  <a:txBody>
                    <a:bodyPr/>
                    <a:lstStyle/>
                    <a:p>
                      <a:pPr algn="ctr"/>
                      <a:r>
                        <a:rPr lang="fr-FR" sz="1400" dirty="0">
                          <a:latin typeface="Calibri" pitchFamily="34" charset="0"/>
                        </a:rPr>
                        <a:t>Nom</a:t>
                      </a:r>
                    </a:p>
                  </a:txBody>
                  <a:tcPr anchor="ctr"/>
                </a:tc>
                <a:tc>
                  <a:txBody>
                    <a:bodyPr/>
                    <a:lstStyle/>
                    <a:p>
                      <a:pPr algn="ctr"/>
                      <a:r>
                        <a:rPr lang="fr-FR" sz="1400" dirty="0">
                          <a:latin typeface="Calibri" pitchFamily="34" charset="0"/>
                        </a:rPr>
                        <a:t>Page</a:t>
                      </a:r>
                    </a:p>
                  </a:txBody>
                  <a:tcPr anchor="ctr"/>
                </a:tc>
                <a:extLst>
                  <a:ext uri="{0D108BD9-81ED-4DB2-BD59-A6C34878D82A}">
                    <a16:rowId xmlns:a16="http://schemas.microsoft.com/office/drawing/2014/main" xmlns="" val="10000"/>
                  </a:ext>
                </a:extLst>
              </a:tr>
              <a:tr h="370840">
                <a:tc>
                  <a:txBody>
                    <a:bodyPr/>
                    <a:lstStyle/>
                    <a:p>
                      <a:pPr algn="ctr"/>
                      <a:r>
                        <a:rPr lang="fr-FR" sz="1200" dirty="0">
                          <a:latin typeface="Calibri" pitchFamily="34" charset="0"/>
                        </a:rPr>
                        <a:t>A</a:t>
                      </a:r>
                    </a:p>
                  </a:txBody>
                  <a:tcPr anchor="ctr"/>
                </a:tc>
                <a:tc>
                  <a:txBody>
                    <a:bodyPr/>
                    <a:lstStyle/>
                    <a:p>
                      <a:r>
                        <a:rPr lang="fr-FR" sz="1200" dirty="0">
                          <a:latin typeface="Calibri" pitchFamily="34" charset="0"/>
                        </a:rPr>
                        <a:t>La masse des billes</a:t>
                      </a:r>
                    </a:p>
                  </a:txBody>
                  <a:tcPr anchor="ctr"/>
                </a:tc>
                <a:tc>
                  <a:txBody>
                    <a:bodyPr/>
                    <a:lstStyle/>
                    <a:p>
                      <a:pPr algn="ctr"/>
                      <a:r>
                        <a:rPr lang="fr-FR" sz="1200" dirty="0">
                          <a:solidFill>
                            <a:schemeClr val="tx1"/>
                          </a:solidFill>
                          <a:latin typeface="Calibri" pitchFamily="34" charset="0"/>
                        </a:rPr>
                        <a:t>01</a:t>
                      </a:r>
                    </a:p>
                  </a:txBody>
                  <a:tcPr anchor="ctr"/>
                </a:tc>
                <a:extLst>
                  <a:ext uri="{0D108BD9-81ED-4DB2-BD59-A6C34878D82A}">
                    <a16:rowId xmlns:a16="http://schemas.microsoft.com/office/drawing/2014/main" xmlns="" val="10001"/>
                  </a:ext>
                </a:extLst>
              </a:tr>
              <a:tr h="370840">
                <a:tc>
                  <a:txBody>
                    <a:bodyPr/>
                    <a:lstStyle/>
                    <a:p>
                      <a:pPr algn="ctr"/>
                      <a:r>
                        <a:rPr lang="fr-FR" sz="1200" dirty="0">
                          <a:latin typeface="Calibri" pitchFamily="34" charset="0"/>
                        </a:rPr>
                        <a:t>B</a:t>
                      </a:r>
                    </a:p>
                  </a:txBody>
                  <a:tcPr anchor="ctr"/>
                </a:tc>
                <a:tc>
                  <a:txBody>
                    <a:bodyPr/>
                    <a:lstStyle/>
                    <a:p>
                      <a:r>
                        <a:rPr lang="fr-FR" sz="1200" dirty="0">
                          <a:latin typeface="Calibri" pitchFamily="34" charset="0"/>
                        </a:rPr>
                        <a:t>La chute des billes I</a:t>
                      </a:r>
                    </a:p>
                  </a:txBody>
                  <a:tcPr anchor="ctr"/>
                </a:tc>
                <a:tc>
                  <a:txBody>
                    <a:bodyPr/>
                    <a:lstStyle/>
                    <a:p>
                      <a:pPr algn="ctr"/>
                      <a:r>
                        <a:rPr lang="fr-FR" sz="1200" baseline="0" dirty="0">
                          <a:solidFill>
                            <a:schemeClr val="tx1"/>
                          </a:solidFill>
                          <a:latin typeface="Calibri" pitchFamily="34" charset="0"/>
                        </a:rPr>
                        <a:t>02</a:t>
                      </a:r>
                      <a:endParaRPr lang="fr-FR" sz="1200" dirty="0">
                        <a:solidFill>
                          <a:schemeClr val="tx1"/>
                        </a:solidFill>
                        <a:latin typeface="Calibri"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fr-FR" sz="1200" dirty="0">
                          <a:latin typeface="Calibri" pitchFamily="34" charset="0"/>
                        </a:rPr>
                        <a:t>C</a:t>
                      </a:r>
                    </a:p>
                  </a:txBody>
                  <a:tcPr anchor="ctr"/>
                </a:tc>
                <a:tc>
                  <a:txBody>
                    <a:bodyPr/>
                    <a:lstStyle/>
                    <a:p>
                      <a:r>
                        <a:rPr lang="fr-FR" sz="1200" dirty="0">
                          <a:latin typeface="Calibri" pitchFamily="34" charset="0"/>
                        </a:rPr>
                        <a:t>La chute des billes II</a:t>
                      </a:r>
                    </a:p>
                  </a:txBody>
                  <a:tcPr anchor="ctr"/>
                </a:tc>
                <a:tc>
                  <a:txBody>
                    <a:bodyPr/>
                    <a:lstStyle/>
                    <a:p>
                      <a:pPr algn="ctr"/>
                      <a:r>
                        <a:rPr lang="fr-FR" sz="1200" baseline="0" dirty="0">
                          <a:solidFill>
                            <a:schemeClr val="tx1"/>
                          </a:solidFill>
                          <a:latin typeface="Calibri" pitchFamily="34" charset="0"/>
                        </a:rPr>
                        <a:t>03-04</a:t>
                      </a:r>
                    </a:p>
                  </a:txBody>
                  <a:tcPr anchor="ctr"/>
                </a:tc>
                <a:extLst>
                  <a:ext uri="{0D108BD9-81ED-4DB2-BD59-A6C34878D82A}">
                    <a16:rowId xmlns:a16="http://schemas.microsoft.com/office/drawing/2014/main" xmlns="" val="10003"/>
                  </a:ext>
                </a:extLst>
              </a:tr>
              <a:tr h="370840">
                <a:tc>
                  <a:txBody>
                    <a:bodyPr/>
                    <a:lstStyle/>
                    <a:p>
                      <a:pPr algn="ctr"/>
                      <a:r>
                        <a:rPr lang="fr-FR" sz="1200" dirty="0">
                          <a:latin typeface="Calibri" pitchFamily="34" charset="0"/>
                        </a:rPr>
                        <a:t>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Le plan incliné</a:t>
                      </a:r>
                    </a:p>
                  </a:txBody>
                  <a:tcPr anchor="ctr"/>
                </a:tc>
                <a:tc>
                  <a:txBody>
                    <a:bodyPr/>
                    <a:lstStyle/>
                    <a:p>
                      <a:pPr algn="ctr"/>
                      <a:r>
                        <a:rPr lang="fr-FR" sz="1200" dirty="0">
                          <a:solidFill>
                            <a:schemeClr val="tx1"/>
                          </a:solidFill>
                          <a:latin typeface="Calibri" pitchFamily="34" charset="0"/>
                        </a:rPr>
                        <a:t>05</a:t>
                      </a:r>
                    </a:p>
                  </a:txBody>
                  <a:tcPr anchor="ctr"/>
                </a:tc>
                <a:extLst>
                  <a:ext uri="{0D108BD9-81ED-4DB2-BD59-A6C34878D82A}">
                    <a16:rowId xmlns:a16="http://schemas.microsoft.com/office/drawing/2014/main" xmlns="" val="10004"/>
                  </a:ext>
                </a:extLst>
              </a:tr>
            </a:tbl>
          </a:graphicData>
        </a:graphic>
      </p:graphicFrame>
      <p:sp>
        <p:nvSpPr>
          <p:cNvPr id="6" name="Espace réservé du numéro de diapositive 1"/>
          <p:cNvSpPr>
            <a:spLocks noGrp="1"/>
          </p:cNvSpPr>
          <p:nvPr>
            <p:ph type="sldNum" sz="quarter" idx="12"/>
            <p:custDataLst>
              <p:tags r:id="rId3"/>
            </p:custDataLst>
          </p:nvPr>
        </p:nvSpPr>
        <p:spPr>
          <a:xfrm>
            <a:off x="5486647" y="8002711"/>
            <a:ext cx="136193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23</a:t>
            </a:fld>
            <a:endParaRPr lang="en-US" dirty="0">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209334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5C15EF24-2A4F-B318-D671-4F2775F58F9D}"/>
              </a:ext>
            </a:extLst>
          </p:cNvPr>
          <p:cNvSpPr>
            <a:spLocks noGrp="1"/>
          </p:cNvSpPr>
          <p:nvPr>
            <p:ph type="sldNum" sz="quarter" idx="12"/>
            <p:custDataLst>
              <p:tags r:id="rId1"/>
            </p:custDataLst>
          </p:nvPr>
        </p:nvSpPr>
        <p:spPr/>
        <p:txBody>
          <a:bodyPr/>
          <a:lstStyle/>
          <a:p>
            <a:fld id="{027FB875-5C85-AB42-9DC5-178568A424B8}" type="slidenum">
              <a:rPr lang="en-US" smtClean="0"/>
              <a:pPr/>
              <a:t>24</a:t>
            </a:fld>
            <a:endParaRPr lang="en-US"/>
          </a:p>
        </p:txBody>
      </p:sp>
      <p:pic>
        <p:nvPicPr>
          <p:cNvPr id="4" name="Image 3" descr="Une image contenant table&#10;&#10;Description générée automatiquement">
            <a:extLst>
              <a:ext uri="{FF2B5EF4-FFF2-40B4-BE49-F238E27FC236}">
                <a16:creationId xmlns:a16="http://schemas.microsoft.com/office/drawing/2014/main" xmlns="" id="{8D915E58-339F-C255-D837-D4C994B720BA}"/>
              </a:ext>
            </a:extLst>
          </p:cNvPr>
          <p:cNvPicPr>
            <a:picLocks noChangeAspect="1"/>
          </p:cNvPicPr>
          <p:nvPr>
            <p:custDataLst>
              <p:tags r:id="rId2"/>
            </p:custDataLst>
          </p:nvPr>
        </p:nvPicPr>
        <p:blipFill>
          <a:blip r:embed="rId4"/>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1412863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79F65ED-37BF-7EFA-C9CC-2C1ECEB443FE}"/>
              </a:ext>
            </a:extLst>
          </p:cNvPr>
          <p:cNvSpPr>
            <a:spLocks noGrp="1"/>
          </p:cNvSpPr>
          <p:nvPr>
            <p:ph type="sldNum" sz="quarter" idx="12"/>
            <p:custDataLst>
              <p:tags r:id="rId1"/>
            </p:custDataLst>
          </p:nvPr>
        </p:nvSpPr>
        <p:spPr/>
        <p:txBody>
          <a:bodyPr/>
          <a:lstStyle/>
          <a:p>
            <a:fld id="{027FB875-5C85-AB42-9DC5-178568A424B8}" type="slidenum">
              <a:rPr lang="en-US" smtClean="0"/>
              <a:pPr/>
              <a:t>25</a:t>
            </a:fld>
            <a:endParaRPr lang="en-US"/>
          </a:p>
        </p:txBody>
      </p:sp>
      <p:pic>
        <p:nvPicPr>
          <p:cNvPr id="4" name="Image 3" descr="Une image contenant table&#10;&#10;Description générée automatiquement">
            <a:extLst>
              <a:ext uri="{FF2B5EF4-FFF2-40B4-BE49-F238E27FC236}">
                <a16:creationId xmlns:a16="http://schemas.microsoft.com/office/drawing/2014/main" xmlns="" id="{AE876B62-5065-9CE8-6B91-EE6C63D7A2BB}"/>
              </a:ext>
            </a:extLst>
          </p:cNvPr>
          <p:cNvPicPr>
            <a:picLocks noChangeAspect="1"/>
          </p:cNvPicPr>
          <p:nvPr>
            <p:custDataLst>
              <p:tags r:id="rId2"/>
            </p:custDataLst>
          </p:nvPr>
        </p:nvPicPr>
        <p:blipFill>
          <a:blip r:embed="rId4"/>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284108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755DFC9E-671D-B4CE-82F6-68A101CF19FE}"/>
              </a:ext>
            </a:extLst>
          </p:cNvPr>
          <p:cNvSpPr>
            <a:spLocks noGrp="1"/>
          </p:cNvSpPr>
          <p:nvPr>
            <p:ph type="sldNum" sz="quarter" idx="12"/>
            <p:custDataLst>
              <p:tags r:id="rId1"/>
            </p:custDataLst>
          </p:nvPr>
        </p:nvSpPr>
        <p:spPr/>
        <p:txBody>
          <a:bodyPr/>
          <a:lstStyle/>
          <a:p>
            <a:fld id="{027FB875-5C85-AB42-9DC5-178568A424B8}" type="slidenum">
              <a:rPr lang="en-US" smtClean="0"/>
              <a:pPr/>
              <a:t>26</a:t>
            </a:fld>
            <a:endParaRPr lang="en-US"/>
          </a:p>
        </p:txBody>
      </p:sp>
      <p:pic>
        <p:nvPicPr>
          <p:cNvPr id="4" name="Image 3" descr="Une image contenant table&#10;&#10;Description générée automatiquement">
            <a:extLst>
              <a:ext uri="{FF2B5EF4-FFF2-40B4-BE49-F238E27FC236}">
                <a16:creationId xmlns:a16="http://schemas.microsoft.com/office/drawing/2014/main" xmlns="" id="{58516212-C1A1-A88B-4626-035747710E6A}"/>
              </a:ext>
            </a:extLst>
          </p:cNvPr>
          <p:cNvPicPr>
            <a:picLocks noChangeAspect="1"/>
          </p:cNvPicPr>
          <p:nvPr>
            <p:custDataLst>
              <p:tags r:id="rId2"/>
            </p:custDataLst>
          </p:nvPr>
        </p:nvPicPr>
        <p:blipFill>
          <a:blip r:embed="rId4"/>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1938797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D340821-68E0-A8EF-83C7-37FC6A8894E4}"/>
              </a:ext>
            </a:extLst>
          </p:cNvPr>
          <p:cNvSpPr>
            <a:spLocks noGrp="1"/>
          </p:cNvSpPr>
          <p:nvPr>
            <p:ph type="sldNum" sz="quarter" idx="12"/>
            <p:custDataLst>
              <p:tags r:id="rId1"/>
            </p:custDataLst>
          </p:nvPr>
        </p:nvSpPr>
        <p:spPr/>
        <p:txBody>
          <a:bodyPr/>
          <a:lstStyle/>
          <a:p>
            <a:fld id="{027FB875-5C85-AB42-9DC5-178568A424B8}" type="slidenum">
              <a:rPr lang="en-US" smtClean="0"/>
              <a:pPr/>
              <a:t>27</a:t>
            </a:fld>
            <a:endParaRPr lang="en-US"/>
          </a:p>
        </p:txBody>
      </p:sp>
      <p:pic>
        <p:nvPicPr>
          <p:cNvPr id="4" name="Image 3" descr="Une image contenant table&#10;&#10;Description générée automatiquement">
            <a:extLst>
              <a:ext uri="{FF2B5EF4-FFF2-40B4-BE49-F238E27FC236}">
                <a16:creationId xmlns:a16="http://schemas.microsoft.com/office/drawing/2014/main" xmlns="" id="{61C3592F-3F5A-8213-C82B-FA6E1FD03802}"/>
              </a:ext>
            </a:extLst>
          </p:cNvPr>
          <p:cNvPicPr>
            <a:picLocks noChangeAspect="1"/>
          </p:cNvPicPr>
          <p:nvPr>
            <p:custDataLst>
              <p:tags r:id="rId2"/>
            </p:custDataLst>
          </p:nvPr>
        </p:nvPicPr>
        <p:blipFill>
          <a:blip r:embed="rId4"/>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11283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35990DE-51C6-D92B-139F-6506E68795DC}"/>
              </a:ext>
            </a:extLst>
          </p:cNvPr>
          <p:cNvSpPr>
            <a:spLocks noGrp="1"/>
          </p:cNvSpPr>
          <p:nvPr>
            <p:ph type="sldNum" sz="quarter" idx="12"/>
            <p:custDataLst>
              <p:tags r:id="rId1"/>
            </p:custDataLst>
          </p:nvPr>
        </p:nvSpPr>
        <p:spPr/>
        <p:txBody>
          <a:bodyPr/>
          <a:lstStyle/>
          <a:p>
            <a:fld id="{027FB875-5C85-AB42-9DC5-178568A424B8}" type="slidenum">
              <a:rPr lang="en-US" smtClean="0"/>
              <a:pPr/>
              <a:t>28</a:t>
            </a:fld>
            <a:endParaRPr lang="en-US"/>
          </a:p>
        </p:txBody>
      </p:sp>
      <p:pic>
        <p:nvPicPr>
          <p:cNvPr id="4" name="Image 3">
            <a:extLst>
              <a:ext uri="{FF2B5EF4-FFF2-40B4-BE49-F238E27FC236}">
                <a16:creationId xmlns:a16="http://schemas.microsoft.com/office/drawing/2014/main" xmlns="" id="{9C43148E-AA73-B236-3CE9-51ECC2A9688F}"/>
              </a:ext>
            </a:extLst>
          </p:cNvPr>
          <p:cNvPicPr>
            <a:picLocks noChangeAspect="1"/>
          </p:cNvPicPr>
          <p:nvPr>
            <p:custDataLst>
              <p:tags r:id="rId2"/>
            </p:custDataLst>
          </p:nvPr>
        </p:nvPicPr>
        <p:blipFill>
          <a:blip r:embed="rId4"/>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189971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3454" y="449580"/>
            <a:ext cx="6684078" cy="871396"/>
          </a:xfrm>
        </p:spPr>
        <p:txBody>
          <a:bodyPr/>
          <a:lstStyle/>
          <a:p>
            <a:r>
              <a:rPr lang="en-US" sz="2800" dirty="0" err="1"/>
              <a:t>Présentation</a:t>
            </a:r>
            <a:r>
              <a:rPr lang="en-US" sz="2800" dirty="0"/>
              <a:t> </a:t>
            </a:r>
            <a:br>
              <a:rPr lang="en-US" sz="2800" dirty="0"/>
            </a:br>
            <a:r>
              <a:rPr lang="en-US" sz="2800" dirty="0"/>
              <a:t>de la situation </a:t>
            </a:r>
            <a:r>
              <a:rPr lang="en-US" sz="2800" dirty="0" err="1"/>
              <a:t>d’apprentissage</a:t>
            </a:r>
            <a:endParaRPr lang="en-US" sz="2800" dirty="0"/>
          </a:p>
        </p:txBody>
      </p:sp>
      <p:graphicFrame>
        <p:nvGraphicFramePr>
          <p:cNvPr id="11" name="Tableau 10"/>
          <p:cNvGraphicFramePr>
            <a:graphicFrameLocks noGrp="1"/>
          </p:cNvGraphicFramePr>
          <p:nvPr>
            <p:custDataLst>
              <p:tags r:id="rId2"/>
            </p:custDataLst>
            <p:extLst>
              <p:ext uri="{D42A27DB-BD31-4B8C-83A1-F6EECF244321}">
                <p14:modId xmlns:p14="http://schemas.microsoft.com/office/powerpoint/2010/main" xmlns="" val="1702078160"/>
              </p:ext>
            </p:extLst>
          </p:nvPr>
        </p:nvGraphicFramePr>
        <p:xfrm>
          <a:off x="95537" y="1964657"/>
          <a:ext cx="6642945" cy="989711"/>
        </p:xfrm>
        <a:graphic>
          <a:graphicData uri="http://schemas.openxmlformats.org/drawingml/2006/table">
            <a:tbl>
              <a:tblPr firstRow="1" bandRow="1">
                <a:tableStyleId>{5C22544A-7EE6-4342-B048-85BDC9FD1C3A}</a:tableStyleId>
              </a:tblPr>
              <a:tblGrid>
                <a:gridCol w="6642945">
                  <a:extLst>
                    <a:ext uri="{9D8B030D-6E8A-4147-A177-3AD203B41FA5}">
                      <a16:colId xmlns:a16="http://schemas.microsoft.com/office/drawing/2014/main" xmlns="" val="20000"/>
                    </a:ext>
                  </a:extLst>
                </a:gridCol>
              </a:tblGrid>
              <a:tr h="274320">
                <a:tc>
                  <a:txBody>
                    <a:bodyPr/>
                    <a:lstStyle/>
                    <a:p>
                      <a:pPr algn="l"/>
                      <a:r>
                        <a:rPr lang="fr-FR" sz="1400" dirty="0">
                          <a:latin typeface="Calibri" pitchFamily="34" charset="0"/>
                        </a:rPr>
                        <a:t>Intention pédagogique</a:t>
                      </a:r>
                    </a:p>
                  </a:txBody>
                  <a:tcPr/>
                </a:tc>
                <a:extLst>
                  <a:ext uri="{0D108BD9-81ED-4DB2-BD59-A6C34878D82A}">
                    <a16:rowId xmlns:a16="http://schemas.microsoft.com/office/drawing/2014/main" xmlns="" val="10000"/>
                  </a:ext>
                </a:extLst>
              </a:tr>
              <a:tr h="594360">
                <a:tc>
                  <a:txBody>
                    <a:bodyPr/>
                    <a:lstStyle/>
                    <a:p>
                      <a:pPr marL="171450" indent="-171450" algn="just">
                        <a:lnSpc>
                          <a:spcPct val="110000"/>
                        </a:lnSpc>
                        <a:spcBef>
                          <a:spcPts val="0"/>
                        </a:spcBef>
                        <a:buFont typeface="Wingdings" pitchFamily="2" charset="2"/>
                        <a:buChar char="§"/>
                      </a:pPr>
                      <a:r>
                        <a:rPr lang="fr-FR" sz="1200" kern="1200" dirty="0">
                          <a:solidFill>
                            <a:schemeClr val="tx1"/>
                          </a:solidFill>
                          <a:latin typeface="Calibri" pitchFamily="34" charset="0"/>
                          <a:ea typeface="+mn-ea"/>
                          <a:cs typeface="Calibri" pitchFamily="34" charset="0"/>
                        </a:rPr>
                        <a:t>Comprendre qu’en conditions normales, la masse d’un objet n’a pas d’influence sur son temps de chute, que ce soit en chute libre ou sur un plan incliné. </a:t>
                      </a:r>
                    </a:p>
                    <a:p>
                      <a:pPr marL="171450" indent="-171450" algn="just">
                        <a:lnSpc>
                          <a:spcPct val="110000"/>
                        </a:lnSpc>
                        <a:spcBef>
                          <a:spcPts val="0"/>
                        </a:spcBef>
                        <a:buFont typeface="Wingdings" pitchFamily="2" charset="2"/>
                        <a:buChar char="§"/>
                      </a:pPr>
                      <a:r>
                        <a:rPr lang="fr-FR" sz="1200" kern="1200" dirty="0">
                          <a:solidFill>
                            <a:schemeClr val="tx1"/>
                          </a:solidFill>
                          <a:latin typeface="Calibri" pitchFamily="34" charset="0"/>
                          <a:ea typeface="+mn-ea"/>
                          <a:cs typeface="Calibri" pitchFamily="34" charset="0"/>
                        </a:rPr>
                        <a:t>Comprendre</a:t>
                      </a:r>
                      <a:r>
                        <a:rPr lang="fr-FR" sz="1200" kern="1200" baseline="0" dirty="0">
                          <a:solidFill>
                            <a:schemeClr val="tx1"/>
                          </a:solidFill>
                          <a:latin typeface="Calibri" pitchFamily="34" charset="0"/>
                          <a:ea typeface="+mn-ea"/>
                          <a:cs typeface="Calibri" pitchFamily="34" charset="0"/>
                        </a:rPr>
                        <a:t> que</a:t>
                      </a:r>
                      <a:r>
                        <a:rPr lang="fr-FR" sz="1200" kern="1200" dirty="0">
                          <a:solidFill>
                            <a:schemeClr val="tx1"/>
                          </a:solidFill>
                          <a:latin typeface="Calibri" pitchFamily="34" charset="0"/>
                          <a:ea typeface="+mn-ea"/>
                          <a:cs typeface="Calibri" pitchFamily="34" charset="0"/>
                        </a:rPr>
                        <a:t> l’angle d’inclinaison d’un plan</a:t>
                      </a:r>
                      <a:r>
                        <a:rPr lang="fr-FR" sz="1200" kern="1200" baseline="0" dirty="0">
                          <a:solidFill>
                            <a:schemeClr val="tx1"/>
                          </a:solidFill>
                          <a:latin typeface="Calibri" pitchFamily="34" charset="0"/>
                          <a:ea typeface="+mn-ea"/>
                          <a:cs typeface="Calibri" pitchFamily="34" charset="0"/>
                        </a:rPr>
                        <a:t> a une influence sur le temps de chute.</a:t>
                      </a:r>
                      <a:endParaRPr lang="fr-FR" sz="1200" kern="1200" dirty="0">
                        <a:solidFill>
                          <a:schemeClr val="tx1"/>
                        </a:solidFill>
                        <a:latin typeface="Calibri" pitchFamily="34" charset="0"/>
                        <a:ea typeface="+mn-ea"/>
                        <a:cs typeface="Calibri" pitchFamily="34" charset="0"/>
                      </a:endParaRPr>
                    </a:p>
                  </a:txBody>
                  <a:tcPr>
                    <a:solidFill>
                      <a:schemeClr val="bg1"/>
                    </a:solidFill>
                  </a:tcPr>
                </a:tc>
                <a:extLst>
                  <a:ext uri="{0D108BD9-81ED-4DB2-BD59-A6C34878D82A}">
                    <a16:rowId xmlns:a16="http://schemas.microsoft.com/office/drawing/2014/main" xmlns="" val="10001"/>
                  </a:ext>
                </a:extLst>
              </a:tr>
            </a:tbl>
          </a:graphicData>
        </a:graphic>
      </p:graphicFrame>
      <p:graphicFrame>
        <p:nvGraphicFramePr>
          <p:cNvPr id="15" name="Tableau 14"/>
          <p:cNvGraphicFramePr>
            <a:graphicFrameLocks noGrp="1"/>
          </p:cNvGraphicFramePr>
          <p:nvPr>
            <p:custDataLst>
              <p:tags r:id="rId3"/>
            </p:custDataLst>
            <p:extLst>
              <p:ext uri="{D42A27DB-BD31-4B8C-83A1-F6EECF244321}">
                <p14:modId xmlns:p14="http://schemas.microsoft.com/office/powerpoint/2010/main" xmlns="" val="3141029528"/>
              </p:ext>
            </p:extLst>
          </p:nvPr>
        </p:nvGraphicFramePr>
        <p:xfrm>
          <a:off x="107528" y="4226908"/>
          <a:ext cx="6650004" cy="1028733"/>
        </p:xfrm>
        <a:graphic>
          <a:graphicData uri="http://schemas.openxmlformats.org/drawingml/2006/table">
            <a:tbl>
              <a:tblPr firstRow="1" bandRow="1">
                <a:tableStyleId>{5C22544A-7EE6-4342-B048-85BDC9FD1C3A}</a:tableStyleId>
              </a:tblPr>
              <a:tblGrid>
                <a:gridCol w="1827952">
                  <a:extLst>
                    <a:ext uri="{9D8B030D-6E8A-4147-A177-3AD203B41FA5}">
                      <a16:colId xmlns:a16="http://schemas.microsoft.com/office/drawing/2014/main" xmlns="" val="20000"/>
                    </a:ext>
                  </a:extLst>
                </a:gridCol>
                <a:gridCol w="3870960">
                  <a:extLst>
                    <a:ext uri="{9D8B030D-6E8A-4147-A177-3AD203B41FA5}">
                      <a16:colId xmlns:a16="http://schemas.microsoft.com/office/drawing/2014/main" xmlns="" val="1162429543"/>
                    </a:ext>
                  </a:extLst>
                </a:gridCol>
                <a:gridCol w="951092">
                  <a:extLst>
                    <a:ext uri="{9D8B030D-6E8A-4147-A177-3AD203B41FA5}">
                      <a16:colId xmlns:a16="http://schemas.microsoft.com/office/drawing/2014/main" xmlns="" val="1422053919"/>
                    </a:ext>
                  </a:extLst>
                </a:gridCol>
              </a:tblGrid>
              <a:tr h="24831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kern="1200" dirty="0"/>
                        <a:t>Références à la PDA sciences</a:t>
                      </a:r>
                      <a:endParaRPr lang="fr-CA" sz="1400" b="1" kern="1200" dirty="0">
                        <a:solidFill>
                          <a:schemeClr val="lt1"/>
                        </a:solidFill>
                        <a:latin typeface="Calibri" pitchFamily="34" charset="0"/>
                        <a:ea typeface="+mn-ea"/>
                        <a:cs typeface="Calibri" pitchFamily="34" charset="0"/>
                      </a:endParaRPr>
                    </a:p>
                  </a:txBody>
                  <a:tcPr anchor="ctr"/>
                </a:tc>
                <a:tc hMerge="1">
                  <a:txBody>
                    <a:bodyPr/>
                    <a:lstStyle/>
                    <a:p>
                      <a:endParaRPr lang="fr-CA" sz="1200" dirty="0"/>
                    </a:p>
                  </a:txBody>
                  <a:tcPr/>
                </a:tc>
                <a:tc>
                  <a:txBody>
                    <a:bodyPr/>
                    <a:lstStyle/>
                    <a:p>
                      <a:pPr algn="ctr"/>
                      <a:r>
                        <a:rPr lang="fr-CA" sz="1400" kern="1200" dirty="0"/>
                        <a:t>Ac</a:t>
                      </a:r>
                      <a:r>
                        <a:rPr lang="fr-CA" sz="1400" dirty="0"/>
                        <a:t>tivités</a:t>
                      </a:r>
                      <a:endParaRPr lang="fr-CA" sz="1400" dirty="0">
                        <a:latin typeface="Calibri" pitchFamily="34" charset="0"/>
                        <a:cs typeface="Calibri" pitchFamily="34" charset="0"/>
                      </a:endParaRPr>
                    </a:p>
                  </a:txBody>
                  <a:tcPr anchor="ctr"/>
                </a:tc>
                <a:extLst>
                  <a:ext uri="{0D108BD9-81ED-4DB2-BD59-A6C34878D82A}">
                    <a16:rowId xmlns:a16="http://schemas.microsoft.com/office/drawing/2014/main" xmlns="" val="96572545"/>
                  </a:ext>
                </a:extLst>
              </a:tr>
              <a:tr h="723933">
                <a:tc>
                  <a:txBody>
                    <a:bodyPr/>
                    <a:lstStyle/>
                    <a:p>
                      <a:pPr algn="ctr"/>
                      <a:r>
                        <a:rPr lang="fr-CA" sz="1400" b="1" dirty="0">
                          <a:solidFill>
                            <a:schemeClr val="bg1"/>
                          </a:solidFill>
                        </a:rPr>
                        <a:t>Univers matériel</a:t>
                      </a:r>
                    </a:p>
                    <a:p>
                      <a:pPr algn="ctr"/>
                      <a:r>
                        <a:rPr lang="fr-CA" sz="1200" dirty="0">
                          <a:solidFill>
                            <a:schemeClr val="bg1"/>
                          </a:solidFill>
                        </a:rPr>
                        <a:t>(forces et mouvements)</a:t>
                      </a:r>
                      <a:endParaRPr lang="fr-CA" sz="1200" dirty="0">
                        <a:solidFill>
                          <a:schemeClr val="bg1"/>
                        </a:solidFill>
                        <a:latin typeface="Calibri" pitchFamily="34" charset="0"/>
                        <a:cs typeface="Calibri" pitchFamily="34" charset="0"/>
                      </a:endParaRPr>
                    </a:p>
                  </a:txBody>
                  <a:tcPr anchor="ctr">
                    <a:solidFill>
                      <a:schemeClr val="accent1">
                        <a:lumMod val="75000"/>
                      </a:schemeClr>
                    </a:solidFill>
                  </a:tcPr>
                </a:tc>
                <a:tc>
                  <a:txBody>
                    <a:bodyPr/>
                    <a:lstStyle/>
                    <a:p>
                      <a:pPr algn="l"/>
                      <a:r>
                        <a:rPr lang="fr-CA" sz="1200" kern="1200" dirty="0"/>
                        <a:t>Effet de l’attraction gravitationnelle sur un objet :</a:t>
                      </a:r>
                    </a:p>
                    <a:p>
                      <a:pPr algn="l"/>
                      <a:r>
                        <a:rPr lang="fr-CA" sz="1200" kern="1200" dirty="0"/>
                        <a:t>Décrire l’effet de l’attraction gravitationnelle sur un objet (p. ex. : chute libre).</a:t>
                      </a:r>
                      <a:endParaRPr lang="fr-CA" sz="1200" kern="1200" dirty="0">
                        <a:solidFill>
                          <a:schemeClr val="dk1"/>
                        </a:solidFill>
                        <a:latin typeface="Calibri" pitchFamily="34" charset="0"/>
                        <a:ea typeface="+mn-ea"/>
                        <a:cs typeface="Calibri" pitchFamily="34" charset="0"/>
                      </a:endParaRPr>
                    </a:p>
                  </a:txBody>
                  <a:tcPr/>
                </a:tc>
                <a:tc>
                  <a:txBody>
                    <a:bodyPr/>
                    <a:lstStyle/>
                    <a:p>
                      <a:pPr algn="just"/>
                      <a:r>
                        <a:rPr lang="fr-CA" sz="1200" dirty="0"/>
                        <a:t>1 – 2 – 3 – 4 </a:t>
                      </a:r>
                      <a:endParaRPr lang="fr-CA" sz="1200" dirty="0">
                        <a:latin typeface="Calibri" pitchFamily="34" charset="0"/>
                        <a:cs typeface="Calibri" pitchFamily="34" charset="0"/>
                      </a:endParaRPr>
                    </a:p>
                  </a:txBody>
                  <a:tcPr/>
                </a:tc>
                <a:extLst>
                  <a:ext uri="{0D108BD9-81ED-4DB2-BD59-A6C34878D82A}">
                    <a16:rowId xmlns:a16="http://schemas.microsoft.com/office/drawing/2014/main" xmlns="" val="10005"/>
                  </a:ext>
                </a:extLst>
              </a:tr>
            </a:tbl>
          </a:graphicData>
        </a:graphic>
      </p:graphicFrame>
      <p:sp>
        <p:nvSpPr>
          <p:cNvPr id="2" name="ZoneTexte 1"/>
          <p:cNvSpPr txBox="1"/>
          <p:nvPr>
            <p:custDataLst>
              <p:tags r:id="rId4"/>
            </p:custDataLst>
          </p:nvPr>
        </p:nvSpPr>
        <p:spPr>
          <a:xfrm>
            <a:off x="95537" y="3815428"/>
            <a:ext cx="6642945" cy="430887"/>
          </a:xfrm>
          <a:prstGeom prst="rect">
            <a:avLst/>
          </a:prstGeom>
          <a:noFill/>
        </p:spPr>
        <p:txBody>
          <a:bodyPr wrap="square" rtlCol="0">
            <a:spAutoFit/>
          </a:bodyPr>
          <a:lstStyle/>
          <a:p>
            <a:r>
              <a:rPr lang="fr-CA" sz="1100" dirty="0">
                <a:solidFill>
                  <a:schemeClr val="dk1"/>
                </a:solidFill>
                <a:latin typeface="Calibri" panose="020F0502020204030204" pitchFamily="34" charset="0"/>
                <a:cs typeface="Calibri" panose="020F0502020204030204" pitchFamily="34" charset="0"/>
              </a:rPr>
              <a:t>Les interprétations suivantes des PDA sont fournies à titre indicatif. Par ailleurs, l'</a:t>
            </a:r>
            <a:r>
              <a:rPr lang="fr-CA" sz="1100" dirty="0" err="1">
                <a:solidFill>
                  <a:schemeClr val="dk1"/>
                </a:solidFill>
                <a:latin typeface="Calibri" panose="020F0502020204030204" pitchFamily="34" charset="0"/>
                <a:cs typeface="Calibri" panose="020F0502020204030204" pitchFamily="34" charset="0"/>
              </a:rPr>
              <a:t>enseignant-e</a:t>
            </a:r>
            <a:r>
              <a:rPr lang="fr-CA" sz="1100" dirty="0">
                <a:solidFill>
                  <a:schemeClr val="dk1"/>
                </a:solidFill>
                <a:latin typeface="Calibri" panose="020F0502020204030204" pitchFamily="34" charset="0"/>
                <a:cs typeface="Calibri" panose="020F0502020204030204" pitchFamily="34" charset="0"/>
              </a:rPr>
              <a:t> est la personne la mieux placée pour connaître le niveau de maîtrise des contenus par son groupe.</a:t>
            </a:r>
          </a:p>
        </p:txBody>
      </p:sp>
      <p:graphicFrame>
        <p:nvGraphicFramePr>
          <p:cNvPr id="7" name="Tableau 6"/>
          <p:cNvGraphicFramePr>
            <a:graphicFrameLocks noGrp="1"/>
          </p:cNvGraphicFramePr>
          <p:nvPr>
            <p:custDataLst>
              <p:tags r:id="rId5"/>
            </p:custDataLst>
            <p:extLst>
              <p:ext uri="{D42A27DB-BD31-4B8C-83A1-F6EECF244321}">
                <p14:modId xmlns:p14="http://schemas.microsoft.com/office/powerpoint/2010/main" xmlns="" val="3789811968"/>
              </p:ext>
            </p:extLst>
          </p:nvPr>
        </p:nvGraphicFramePr>
        <p:xfrm>
          <a:off x="107528" y="2954368"/>
          <a:ext cx="6660000" cy="899160"/>
        </p:xfrm>
        <a:graphic>
          <a:graphicData uri="http://schemas.openxmlformats.org/drawingml/2006/table">
            <a:tbl>
              <a:tblPr firstRow="1" bandRow="1">
                <a:tableStyleId>{5C22544A-7EE6-4342-B048-85BDC9FD1C3A}</a:tableStyleId>
              </a:tblPr>
              <a:tblGrid>
                <a:gridCol w="6660000">
                  <a:extLst>
                    <a:ext uri="{9D8B030D-6E8A-4147-A177-3AD203B41FA5}">
                      <a16:colId xmlns:a16="http://schemas.microsoft.com/office/drawing/2014/main" xmlns="" val="20000"/>
                    </a:ext>
                  </a:extLst>
                </a:gridCol>
              </a:tblGrid>
              <a:tr h="274320">
                <a:tc>
                  <a:txBody>
                    <a:bodyPr/>
                    <a:lstStyle/>
                    <a:p>
                      <a:pPr algn="l"/>
                      <a:r>
                        <a:rPr lang="fr-FR" sz="1400" dirty="0">
                          <a:latin typeface="Calibri" pitchFamily="34" charset="0"/>
                        </a:rPr>
                        <a:t>Objectifs</a:t>
                      </a:r>
                    </a:p>
                  </a:txBody>
                  <a:tcPr/>
                </a:tc>
                <a:extLst>
                  <a:ext uri="{0D108BD9-81ED-4DB2-BD59-A6C34878D82A}">
                    <a16:rowId xmlns:a16="http://schemas.microsoft.com/office/drawing/2014/main" xmlns="" val="10000"/>
                  </a:ext>
                </a:extLst>
              </a:tr>
              <a:tr h="594360">
                <a:tc>
                  <a:txBody>
                    <a:bodyPr/>
                    <a:lstStyle/>
                    <a:p>
                      <a:pPr marL="171450" indent="-171450" algn="l" defTabSz="914400" rtl="0" eaLnBrk="1" latinLnBrk="0" hangingPunct="1">
                        <a:lnSpc>
                          <a:spcPct val="110000"/>
                        </a:lnSpc>
                        <a:spcBef>
                          <a:spcPts val="0"/>
                        </a:spcBef>
                        <a:buFont typeface="Wingdings" pitchFamily="2" charset="2"/>
                        <a:buChar char="§"/>
                      </a:pPr>
                      <a:r>
                        <a:rPr lang="fr-FR" sz="1200" kern="1200" dirty="0">
                          <a:solidFill>
                            <a:srgbClr val="000000"/>
                          </a:solidFill>
                          <a:latin typeface="Calibri" pitchFamily="34" charset="0"/>
                          <a:ea typeface="+mn-ea"/>
                          <a:cs typeface="Calibri" pitchFamily="34" charset="0"/>
                        </a:rPr>
                        <a:t>D</a:t>
                      </a:r>
                      <a:r>
                        <a:rPr lang="en-US" sz="1200" kern="1200" dirty="0" err="1">
                          <a:solidFill>
                            <a:srgbClr val="000000"/>
                          </a:solidFill>
                          <a:latin typeface="Calibri" pitchFamily="34" charset="0"/>
                          <a:ea typeface="+mn-ea"/>
                          <a:cs typeface="Calibri" pitchFamily="34" charset="0"/>
                        </a:rPr>
                        <a:t>éterminer</a:t>
                      </a:r>
                      <a:r>
                        <a:rPr lang="en-US" sz="1200" kern="1200" dirty="0">
                          <a:solidFill>
                            <a:srgbClr val="000000"/>
                          </a:solidFill>
                          <a:latin typeface="Calibri" pitchFamily="34" charset="0"/>
                          <a:ea typeface="+mn-ea"/>
                          <a:cs typeface="Calibri" pitchFamily="34" charset="0"/>
                        </a:rPr>
                        <a:t> les </a:t>
                      </a:r>
                      <a:r>
                        <a:rPr lang="en-US" sz="1200" kern="1200" dirty="0" err="1">
                          <a:solidFill>
                            <a:srgbClr val="000000"/>
                          </a:solidFill>
                          <a:latin typeface="Calibri" pitchFamily="34" charset="0"/>
                          <a:ea typeface="+mn-ea"/>
                          <a:cs typeface="Calibri" pitchFamily="34" charset="0"/>
                        </a:rPr>
                        <a:t>facteurs</a:t>
                      </a:r>
                      <a:r>
                        <a:rPr lang="en-US" sz="1200" kern="1200" dirty="0">
                          <a:solidFill>
                            <a:srgbClr val="000000"/>
                          </a:solidFill>
                          <a:latin typeface="Calibri" pitchFamily="34" charset="0"/>
                          <a:ea typeface="+mn-ea"/>
                          <a:cs typeface="Calibri" pitchFamily="34" charset="0"/>
                        </a:rPr>
                        <a:t> qui </a:t>
                      </a:r>
                      <a:r>
                        <a:rPr lang="en-US" sz="1200" kern="1200" dirty="0" err="1">
                          <a:solidFill>
                            <a:srgbClr val="000000"/>
                          </a:solidFill>
                          <a:latin typeface="Calibri" pitchFamily="34" charset="0"/>
                          <a:ea typeface="+mn-ea"/>
                          <a:cs typeface="Calibri" pitchFamily="34" charset="0"/>
                        </a:rPr>
                        <a:t>influencent</a:t>
                      </a:r>
                      <a:r>
                        <a:rPr lang="en-US" sz="1200" kern="1200" dirty="0">
                          <a:solidFill>
                            <a:srgbClr val="000000"/>
                          </a:solidFill>
                          <a:latin typeface="Calibri" pitchFamily="34" charset="0"/>
                          <a:ea typeface="+mn-ea"/>
                          <a:cs typeface="Calibri" pitchFamily="34" charset="0"/>
                        </a:rPr>
                        <a:t> le temps de chute d’un objet.</a:t>
                      </a:r>
                      <a:endParaRPr lang="fr-CA" sz="1200" kern="1200" dirty="0">
                        <a:solidFill>
                          <a:srgbClr val="000000"/>
                        </a:solidFill>
                        <a:latin typeface="Calibri" pitchFamily="34" charset="0"/>
                        <a:ea typeface="+mn-ea"/>
                        <a:cs typeface="Calibri" pitchFamily="34" charset="0"/>
                      </a:endParaRPr>
                    </a:p>
                    <a:p>
                      <a:pPr marL="171450" indent="-171450" algn="l" defTabSz="914400" rtl="0" eaLnBrk="1" latinLnBrk="0" hangingPunct="1">
                        <a:lnSpc>
                          <a:spcPct val="110000"/>
                        </a:lnSpc>
                        <a:spcBef>
                          <a:spcPts val="0"/>
                        </a:spcBef>
                        <a:buFont typeface="Wingdings" pitchFamily="2" charset="2"/>
                        <a:buChar char="§"/>
                      </a:pPr>
                      <a:r>
                        <a:rPr lang="en-US" sz="1200" kern="1200" dirty="0" err="1">
                          <a:solidFill>
                            <a:srgbClr val="000000"/>
                          </a:solidFill>
                          <a:latin typeface="Calibri" pitchFamily="34" charset="0"/>
                          <a:ea typeface="+mn-ea"/>
                          <a:cs typeface="Calibri" pitchFamily="34" charset="0"/>
                        </a:rPr>
                        <a:t>Rédiger</a:t>
                      </a:r>
                      <a:r>
                        <a:rPr lang="en-US" sz="1200" kern="1200" dirty="0">
                          <a:solidFill>
                            <a:srgbClr val="000000"/>
                          </a:solidFill>
                          <a:latin typeface="Calibri" pitchFamily="34" charset="0"/>
                          <a:ea typeface="+mn-ea"/>
                          <a:cs typeface="Calibri" pitchFamily="34" charset="0"/>
                        </a:rPr>
                        <a:t> des </a:t>
                      </a:r>
                      <a:r>
                        <a:rPr lang="en-US" sz="1200" kern="1200" dirty="0" err="1">
                          <a:solidFill>
                            <a:srgbClr val="000000"/>
                          </a:solidFill>
                          <a:latin typeface="Calibri" pitchFamily="34" charset="0"/>
                          <a:ea typeface="+mn-ea"/>
                          <a:cs typeface="Calibri" pitchFamily="34" charset="0"/>
                        </a:rPr>
                        <a:t>protocoles</a:t>
                      </a:r>
                      <a:r>
                        <a:rPr lang="en-US" sz="1200" kern="1200" dirty="0">
                          <a:solidFill>
                            <a:srgbClr val="000000"/>
                          </a:solidFill>
                          <a:latin typeface="Calibri" pitchFamily="34" charset="0"/>
                          <a:ea typeface="+mn-ea"/>
                          <a:cs typeface="Calibri" pitchFamily="34" charset="0"/>
                        </a:rPr>
                        <a:t> </a:t>
                      </a:r>
                      <a:r>
                        <a:rPr lang="en-US" sz="1200" kern="1200" dirty="0" err="1">
                          <a:solidFill>
                            <a:srgbClr val="000000"/>
                          </a:solidFill>
                          <a:latin typeface="Calibri" pitchFamily="34" charset="0"/>
                          <a:ea typeface="+mn-ea"/>
                          <a:cs typeface="Calibri" pitchFamily="34" charset="0"/>
                        </a:rPr>
                        <a:t>expérimentaux</a:t>
                      </a:r>
                      <a:r>
                        <a:rPr lang="en-US" sz="1200" kern="1200" baseline="0" dirty="0">
                          <a:solidFill>
                            <a:srgbClr val="000000"/>
                          </a:solidFill>
                          <a:latin typeface="Calibri" pitchFamily="34" charset="0"/>
                          <a:ea typeface="+mn-ea"/>
                          <a:cs typeface="Calibri" pitchFamily="34" charset="0"/>
                        </a:rPr>
                        <a:t> précis.</a:t>
                      </a:r>
                      <a:endParaRPr lang="en-US" sz="1200" kern="1200" dirty="0">
                        <a:solidFill>
                          <a:srgbClr val="000000"/>
                        </a:solidFill>
                        <a:latin typeface="Calibri" pitchFamily="34" charset="0"/>
                        <a:ea typeface="+mn-ea"/>
                        <a:cs typeface="Calibri" pitchFamily="34" charset="0"/>
                      </a:endParaRPr>
                    </a:p>
                  </a:txBody>
                  <a:tcPr>
                    <a:solidFill>
                      <a:schemeClr val="bg1"/>
                    </a:solidFill>
                  </a:tcPr>
                </a:tc>
                <a:extLst>
                  <a:ext uri="{0D108BD9-81ED-4DB2-BD59-A6C34878D82A}">
                    <a16:rowId xmlns:a16="http://schemas.microsoft.com/office/drawing/2014/main" xmlns="" val="10001"/>
                  </a:ext>
                </a:extLst>
              </a:tr>
            </a:tbl>
          </a:graphicData>
        </a:graphic>
      </p:graphicFrame>
      <p:sp>
        <p:nvSpPr>
          <p:cNvPr id="8" name="Espace réservé du numéro de diapositive 1"/>
          <p:cNvSpPr>
            <a:spLocks noGrp="1"/>
          </p:cNvSpPr>
          <p:nvPr>
            <p:ph type="sldNum" sz="quarter" idx="12"/>
            <p:custDataLst>
              <p:tags r:id="rId6"/>
            </p:custDataLst>
          </p:nvPr>
        </p:nvSpPr>
        <p:spPr>
          <a:xfrm>
            <a:off x="6002538" y="8008203"/>
            <a:ext cx="850244" cy="1135797"/>
          </a:xfrm>
        </p:spPr>
        <p:txBody>
          <a:bodyPr/>
          <a:lstStyle/>
          <a:p>
            <a:fld id="{027FB875-5C85-AB42-9DC5-178568A424B8}" type="slidenum">
              <a:rPr lang="en-US" smtClean="0"/>
              <a:pPr/>
              <a:t>3</a:t>
            </a:fld>
            <a:endParaRPr lang="en-US" dirty="0"/>
          </a:p>
        </p:txBody>
      </p:sp>
      <p:graphicFrame>
        <p:nvGraphicFramePr>
          <p:cNvPr id="9" name="Tableau 8">
            <a:extLst>
              <a:ext uri="{FF2B5EF4-FFF2-40B4-BE49-F238E27FC236}">
                <a16:creationId xmlns:a16="http://schemas.microsoft.com/office/drawing/2014/main" xmlns="" id="{85D40986-EC93-4FA0-9BF7-4A6F91D5FDD5}"/>
              </a:ext>
            </a:extLst>
          </p:cNvPr>
          <p:cNvGraphicFramePr>
            <a:graphicFrameLocks noGrp="1"/>
          </p:cNvGraphicFramePr>
          <p:nvPr>
            <p:custDataLst>
              <p:tags r:id="rId7"/>
            </p:custDataLst>
            <p:extLst>
              <p:ext uri="{D42A27DB-BD31-4B8C-83A1-F6EECF244321}">
                <p14:modId xmlns:p14="http://schemas.microsoft.com/office/powerpoint/2010/main" xmlns="" val="3528931071"/>
              </p:ext>
            </p:extLst>
          </p:nvPr>
        </p:nvGraphicFramePr>
        <p:xfrm>
          <a:off x="102600" y="6333001"/>
          <a:ext cx="6652800" cy="753182"/>
        </p:xfrm>
        <a:graphic>
          <a:graphicData uri="http://schemas.openxmlformats.org/drawingml/2006/table">
            <a:tbl>
              <a:tblPr firstRow="1" firstCol="1" bandRow="1">
                <a:tableStyleId>{5C22544A-7EE6-4342-B048-85BDC9FD1C3A}</a:tableStyleId>
              </a:tblPr>
              <a:tblGrid>
                <a:gridCol w="956580">
                  <a:extLst>
                    <a:ext uri="{9D8B030D-6E8A-4147-A177-3AD203B41FA5}">
                      <a16:colId xmlns:a16="http://schemas.microsoft.com/office/drawing/2014/main" xmlns="" val="3004877923"/>
                    </a:ext>
                  </a:extLst>
                </a:gridCol>
                <a:gridCol w="4792980">
                  <a:extLst>
                    <a:ext uri="{9D8B030D-6E8A-4147-A177-3AD203B41FA5}">
                      <a16:colId xmlns:a16="http://schemas.microsoft.com/office/drawing/2014/main" xmlns="" val="3810209565"/>
                    </a:ext>
                  </a:extLst>
                </a:gridCol>
                <a:gridCol w="903240">
                  <a:extLst>
                    <a:ext uri="{9D8B030D-6E8A-4147-A177-3AD203B41FA5}">
                      <a16:colId xmlns:a16="http://schemas.microsoft.com/office/drawing/2014/main" xmlns="" val="3345029913"/>
                    </a:ext>
                  </a:extLst>
                </a:gridCol>
              </a:tblGrid>
              <a:tr h="364979">
                <a:tc gridSpan="2">
                  <a:txBody>
                    <a:bodyPr/>
                    <a:lstStyle/>
                    <a:p>
                      <a:pPr algn="ctr">
                        <a:lnSpc>
                          <a:spcPct val="107000"/>
                        </a:lnSpc>
                        <a:spcAft>
                          <a:spcPts val="0"/>
                        </a:spcAft>
                      </a:pPr>
                      <a:r>
                        <a:rPr lang="fr-FR" sz="1400" dirty="0">
                          <a:effectLst/>
                        </a:rPr>
                        <a:t>Repères culturels</a:t>
                      </a:r>
                      <a:endParaRPr lang="fr-CA" sz="1400" dirty="0">
                        <a:solidFill>
                          <a:schemeClr val="bg1"/>
                        </a:solidFill>
                        <a:effectLst/>
                        <a:latin typeface="Calibri" panose="020F0502020204030204" pitchFamily="34" charset="0"/>
                        <a:ea typeface="Calibri" panose="020F0502020204030204" pitchFamily="34" charset="0"/>
                        <a:cs typeface="Calibri" pitchFamily="34" charset="0"/>
                      </a:endParaRPr>
                    </a:p>
                  </a:txBody>
                  <a:tcPr marL="54899" marR="54899" marT="0" marB="0" anchor="ctr"/>
                </a:tc>
                <a:tc hMerge="1">
                  <a:txBody>
                    <a:bodyPr/>
                    <a:lstStyle/>
                    <a:p>
                      <a:endParaRPr lang="fr-CA"/>
                    </a:p>
                  </a:txBody>
                  <a:tcPr/>
                </a:tc>
                <a:tc>
                  <a:txBody>
                    <a:bodyPr/>
                    <a:lstStyle/>
                    <a:p>
                      <a:pPr algn="ctr">
                        <a:lnSpc>
                          <a:spcPct val="107000"/>
                        </a:lnSpc>
                        <a:spcAft>
                          <a:spcPts val="0"/>
                        </a:spcAft>
                      </a:pPr>
                      <a:r>
                        <a:rPr lang="fr-FR" sz="1400" dirty="0">
                          <a:effectLst/>
                        </a:rPr>
                        <a:t>Activités</a:t>
                      </a:r>
                      <a:endParaRPr lang="fr-CA" sz="1400" dirty="0">
                        <a:effectLst/>
                        <a:latin typeface="Calibri" panose="020F0502020204030204" pitchFamily="34" charset="0"/>
                        <a:ea typeface="Calibri" panose="020F0502020204030204" pitchFamily="34" charset="0"/>
                        <a:cs typeface="Calibri" pitchFamily="34" charset="0"/>
                      </a:endParaRPr>
                    </a:p>
                  </a:txBody>
                  <a:tcPr marL="54899" marR="54899" marT="0" marB="0" anchor="ctr"/>
                </a:tc>
                <a:extLst>
                  <a:ext uri="{0D108BD9-81ED-4DB2-BD59-A6C34878D82A}">
                    <a16:rowId xmlns:a16="http://schemas.microsoft.com/office/drawing/2014/main" xmlns="" val="1647886487"/>
                  </a:ext>
                </a:extLst>
              </a:tr>
              <a:tr h="388203">
                <a:tc>
                  <a:txBody>
                    <a:bodyPr/>
                    <a:lstStyle/>
                    <a:p>
                      <a:pPr marL="71755" marR="71755" indent="0" algn="ctr" defTabSz="914400" rtl="0" eaLnBrk="1" fontAlgn="auto" latinLnBrk="0" hangingPunct="1">
                        <a:lnSpc>
                          <a:spcPct val="107000"/>
                        </a:lnSpc>
                        <a:spcBef>
                          <a:spcPts val="0"/>
                        </a:spcBef>
                        <a:spcAft>
                          <a:spcPts val="0"/>
                        </a:spcAft>
                        <a:buClrTx/>
                        <a:buSzTx/>
                        <a:buFontTx/>
                        <a:buNone/>
                        <a:tabLst/>
                        <a:defRPr/>
                      </a:pPr>
                      <a:r>
                        <a:rPr lang="fr-FR" sz="1400" kern="50" dirty="0">
                          <a:effectLst/>
                        </a:rPr>
                        <a:t>Intégrés </a:t>
                      </a:r>
                      <a:endParaRPr lang="fr-CA" sz="1400" b="1" dirty="0">
                        <a:solidFill>
                          <a:schemeClr val="bg1"/>
                        </a:solidFill>
                        <a:latin typeface="Calibri" pitchFamily="34" charset="0"/>
                        <a:cs typeface="Calibri" pitchFamily="34" charset="0"/>
                      </a:endParaRPr>
                    </a:p>
                  </a:txBody>
                  <a:tcPr marL="54899" marR="54899"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kern="50" dirty="0">
                          <a:effectLst/>
                        </a:rPr>
                        <a:t>Galilée et la chute libre (personnage historique, </a:t>
                      </a:r>
                      <a:r>
                        <a:rPr lang="fr-FR" sz="1200" kern="1200" dirty="0">
                          <a:effectLst/>
                        </a:rPr>
                        <a:t>découverte scientifique</a:t>
                      </a:r>
                      <a:r>
                        <a:rPr lang="fr-FR" sz="1200" kern="50" dirty="0">
                          <a:effectLst/>
                        </a:rPr>
                        <a:t>).</a:t>
                      </a:r>
                      <a:endParaRPr lang="fr-CA" sz="1200" dirty="0">
                        <a:effectLst/>
                        <a:latin typeface="Calibri" pitchFamily="34" charset="0"/>
                        <a:ea typeface="Calibri" panose="020F0502020204030204" pitchFamily="34" charset="0"/>
                        <a:cs typeface="Calibri" pitchFamily="34" charset="0"/>
                      </a:endParaRPr>
                    </a:p>
                  </a:txBody>
                  <a:tcPr marL="54899" marR="54899" marT="0" marB="0" anchor="ctr"/>
                </a:tc>
                <a:tc>
                  <a:txBody>
                    <a:bodyPr/>
                    <a:lstStyle/>
                    <a:p>
                      <a:pPr algn="ctr">
                        <a:lnSpc>
                          <a:spcPct val="107000"/>
                        </a:lnSpc>
                        <a:spcAft>
                          <a:spcPts val="0"/>
                        </a:spcAft>
                      </a:pPr>
                      <a:r>
                        <a:rPr lang="fr-CA" sz="1200" dirty="0">
                          <a:effectLst/>
                          <a:latin typeface="+mn-lt"/>
                          <a:ea typeface="+mn-ea"/>
                          <a:cs typeface="+mn-cs"/>
                        </a:rPr>
                        <a:t>4</a:t>
                      </a:r>
                      <a:endParaRPr lang="fr-CA" sz="1200" dirty="0">
                        <a:effectLst/>
                        <a:latin typeface="Calibri" panose="020F0502020204030204" pitchFamily="34" charset="0"/>
                        <a:ea typeface="Calibri" panose="020F0502020204030204" pitchFamily="34" charset="0"/>
                        <a:cs typeface="Calibri" pitchFamily="34" charset="0"/>
                      </a:endParaRPr>
                    </a:p>
                  </a:txBody>
                  <a:tcPr marL="54899" marR="54899" marT="0" marB="0" anchor="ctr"/>
                </a:tc>
                <a:extLst>
                  <a:ext uri="{0D108BD9-81ED-4DB2-BD59-A6C34878D82A}">
                    <a16:rowId xmlns:a16="http://schemas.microsoft.com/office/drawing/2014/main" xmlns="" val="851739630"/>
                  </a:ext>
                </a:extLst>
              </a:tr>
            </a:tbl>
          </a:graphicData>
        </a:graphic>
      </p:graphicFrame>
      <p:graphicFrame>
        <p:nvGraphicFramePr>
          <p:cNvPr id="10" name="Tableau 9">
            <a:extLst>
              <a:ext uri="{FF2B5EF4-FFF2-40B4-BE49-F238E27FC236}">
                <a16:creationId xmlns:a16="http://schemas.microsoft.com/office/drawing/2014/main" xmlns="" id="{85D40986-EC93-4FA0-9BF7-4A6F91D5FDD5}"/>
              </a:ext>
            </a:extLst>
          </p:cNvPr>
          <p:cNvGraphicFramePr>
            <a:graphicFrameLocks noGrp="1"/>
          </p:cNvGraphicFramePr>
          <p:nvPr>
            <p:custDataLst>
              <p:tags r:id="rId8"/>
            </p:custDataLst>
            <p:extLst>
              <p:ext uri="{D42A27DB-BD31-4B8C-83A1-F6EECF244321}">
                <p14:modId xmlns:p14="http://schemas.microsoft.com/office/powerpoint/2010/main" xmlns="" val="3528931071"/>
              </p:ext>
            </p:extLst>
          </p:nvPr>
        </p:nvGraphicFramePr>
        <p:xfrm>
          <a:off x="102600" y="5387341"/>
          <a:ext cx="6652800" cy="784860"/>
        </p:xfrm>
        <a:graphic>
          <a:graphicData uri="http://schemas.openxmlformats.org/drawingml/2006/table">
            <a:tbl>
              <a:tblPr firstRow="1" firstCol="1" bandRow="1">
                <a:tableStyleId>{5C22544A-7EE6-4342-B048-85BDC9FD1C3A}</a:tableStyleId>
              </a:tblPr>
              <a:tblGrid>
                <a:gridCol w="941340">
                  <a:extLst>
                    <a:ext uri="{9D8B030D-6E8A-4147-A177-3AD203B41FA5}">
                      <a16:colId xmlns:a16="http://schemas.microsoft.com/office/drawing/2014/main" xmlns="" val="3004877923"/>
                    </a:ext>
                  </a:extLst>
                </a:gridCol>
                <a:gridCol w="4785360">
                  <a:extLst>
                    <a:ext uri="{9D8B030D-6E8A-4147-A177-3AD203B41FA5}">
                      <a16:colId xmlns:a16="http://schemas.microsoft.com/office/drawing/2014/main" xmlns="" val="3810209565"/>
                    </a:ext>
                  </a:extLst>
                </a:gridCol>
                <a:gridCol w="926100">
                  <a:extLst>
                    <a:ext uri="{9D8B030D-6E8A-4147-A177-3AD203B41FA5}">
                      <a16:colId xmlns:a16="http://schemas.microsoft.com/office/drawing/2014/main" xmlns="" val="3345029913"/>
                    </a:ext>
                  </a:extLst>
                </a:gridCol>
              </a:tblGrid>
              <a:tr h="350235">
                <a:tc gridSpan="2">
                  <a:txBody>
                    <a:bodyPr/>
                    <a:lstStyle/>
                    <a:p>
                      <a:pPr algn="ctr">
                        <a:lnSpc>
                          <a:spcPct val="107000"/>
                        </a:lnSpc>
                        <a:spcAft>
                          <a:spcPts val="0"/>
                        </a:spcAft>
                      </a:pPr>
                      <a:r>
                        <a:rPr lang="fr-FR" sz="1400" dirty="0">
                          <a:effectLst/>
                        </a:rPr>
                        <a:t>Références à la PDA mathématique</a:t>
                      </a:r>
                      <a:endParaRPr lang="fr-CA" sz="1400" dirty="0">
                        <a:solidFill>
                          <a:schemeClr val="bg1"/>
                        </a:solidFill>
                        <a:effectLst/>
                        <a:latin typeface="Calibri" panose="020F0502020204030204" pitchFamily="34" charset="0"/>
                        <a:ea typeface="Calibri" panose="020F0502020204030204" pitchFamily="34" charset="0"/>
                        <a:cs typeface="Calibri" pitchFamily="34" charset="0"/>
                      </a:endParaRPr>
                    </a:p>
                  </a:txBody>
                  <a:tcPr marL="54899" marR="54899" marT="0" marB="0" anchor="ctr"/>
                </a:tc>
                <a:tc hMerge="1">
                  <a:txBody>
                    <a:bodyPr/>
                    <a:lstStyle/>
                    <a:p>
                      <a:endParaRPr lang="fr-CA"/>
                    </a:p>
                  </a:txBody>
                  <a:tcPr/>
                </a:tc>
                <a:tc>
                  <a:txBody>
                    <a:bodyPr/>
                    <a:lstStyle/>
                    <a:p>
                      <a:pPr algn="ctr">
                        <a:lnSpc>
                          <a:spcPct val="107000"/>
                        </a:lnSpc>
                        <a:spcAft>
                          <a:spcPts val="0"/>
                        </a:spcAft>
                      </a:pPr>
                      <a:r>
                        <a:rPr lang="fr-FR" sz="1400" dirty="0">
                          <a:effectLst/>
                        </a:rPr>
                        <a:t>Activités</a:t>
                      </a:r>
                      <a:endParaRPr lang="fr-CA" sz="1400" dirty="0">
                        <a:solidFill>
                          <a:schemeClr val="bg1"/>
                        </a:solidFill>
                        <a:effectLst/>
                        <a:latin typeface="Calibri" panose="020F0502020204030204" pitchFamily="34" charset="0"/>
                        <a:ea typeface="Calibri" panose="020F0502020204030204" pitchFamily="34" charset="0"/>
                        <a:cs typeface="Calibri" pitchFamily="34" charset="0"/>
                      </a:endParaRPr>
                    </a:p>
                  </a:txBody>
                  <a:tcPr marL="54899" marR="54899" marT="0" marB="0" anchor="ctr"/>
                </a:tc>
                <a:extLst>
                  <a:ext uri="{0D108BD9-81ED-4DB2-BD59-A6C34878D82A}">
                    <a16:rowId xmlns:a16="http://schemas.microsoft.com/office/drawing/2014/main" xmlns="" val="1647886487"/>
                  </a:ext>
                </a:extLst>
              </a:tr>
              <a:tr h="434625">
                <a:tc>
                  <a:txBody>
                    <a:bodyPr/>
                    <a:lstStyle/>
                    <a:p>
                      <a:pPr marL="71755" marR="71755" algn="ctr">
                        <a:lnSpc>
                          <a:spcPct val="107000"/>
                        </a:lnSpc>
                        <a:spcAft>
                          <a:spcPts val="0"/>
                        </a:spcAft>
                      </a:pPr>
                      <a:r>
                        <a:rPr lang="fr-FR" sz="1400" dirty="0"/>
                        <a:t>Mesure</a:t>
                      </a:r>
                    </a:p>
                    <a:p>
                      <a:pPr marL="71755" marR="71755" algn="ctr">
                        <a:lnSpc>
                          <a:spcPct val="107000"/>
                        </a:lnSpc>
                        <a:spcAft>
                          <a:spcPts val="0"/>
                        </a:spcAft>
                      </a:pPr>
                      <a:r>
                        <a:rPr lang="fr-FR" sz="1200" b="0" kern="1200" dirty="0">
                          <a:effectLst/>
                        </a:rPr>
                        <a:t>(masse) </a:t>
                      </a:r>
                      <a:endParaRPr lang="fr-CA" sz="1200" b="0" dirty="0">
                        <a:solidFill>
                          <a:schemeClr val="bg1"/>
                        </a:solidFill>
                        <a:latin typeface="Calibri" pitchFamily="34" charset="0"/>
                        <a:cs typeface="Calibri" pitchFamily="34" charset="0"/>
                      </a:endParaRPr>
                    </a:p>
                  </a:txBody>
                  <a:tcPr marL="54899" marR="54899" marT="0" marB="0" anchor="ctr"/>
                </a:tc>
                <a:tc>
                  <a:txBody>
                    <a:bodyPr/>
                    <a:lstStyle/>
                    <a:p>
                      <a:pPr algn="l">
                        <a:lnSpc>
                          <a:spcPct val="107000"/>
                        </a:lnSpc>
                        <a:spcAft>
                          <a:spcPts val="0"/>
                        </a:spcAft>
                      </a:pPr>
                      <a:r>
                        <a:rPr lang="fr-CA" sz="1200" kern="1200" dirty="0">
                          <a:effectLst/>
                          <a:latin typeface="Calibri" pitchFamily="34" charset="0"/>
                          <a:ea typeface="Calibri" panose="020F0502020204030204" pitchFamily="34" charset="0"/>
                          <a:cs typeface="Calibri" pitchFamily="34" charset="0"/>
                        </a:rPr>
                        <a:t>Estimer et mesurer des masses à l’aide d’unités conventionnelles.</a:t>
                      </a:r>
                      <a:endParaRPr lang="fr-CA" sz="1200" dirty="0">
                        <a:effectLst/>
                        <a:latin typeface="Calibri" pitchFamily="34" charset="0"/>
                        <a:ea typeface="Calibri" panose="020F0502020204030204" pitchFamily="34" charset="0"/>
                        <a:cs typeface="Calibri" pitchFamily="34" charset="0"/>
                      </a:endParaRPr>
                    </a:p>
                  </a:txBody>
                  <a:tcPr marL="54899" marR="54899" marT="0" marB="0" anchor="ctr"/>
                </a:tc>
                <a:tc>
                  <a:txBody>
                    <a:bodyPr/>
                    <a:lstStyle/>
                    <a:p>
                      <a:pPr algn="ctr">
                        <a:lnSpc>
                          <a:spcPct val="107000"/>
                        </a:lnSpc>
                        <a:spcAft>
                          <a:spcPts val="0"/>
                        </a:spcAft>
                      </a:pPr>
                      <a:r>
                        <a:rPr lang="fr-CA" sz="1200" dirty="0">
                          <a:effectLst/>
                        </a:rPr>
                        <a:t>1</a:t>
                      </a:r>
                      <a:endParaRPr lang="fr-CA" sz="1200" dirty="0">
                        <a:effectLst/>
                        <a:latin typeface="Calibri" panose="020F0502020204030204" pitchFamily="34" charset="0"/>
                        <a:ea typeface="Calibri" panose="020F0502020204030204" pitchFamily="34" charset="0"/>
                        <a:cs typeface="Calibri" pitchFamily="34" charset="0"/>
                      </a:endParaRPr>
                    </a:p>
                  </a:txBody>
                  <a:tcPr marL="54899" marR="54899" marT="0" marB="0" anchor="ctr"/>
                </a:tc>
                <a:extLst>
                  <a:ext uri="{0D108BD9-81ED-4DB2-BD59-A6C34878D82A}">
                    <a16:rowId xmlns:a16="http://schemas.microsoft.com/office/drawing/2014/main" xmlns="" val="851739630"/>
                  </a:ext>
                </a:extLst>
              </a:tr>
            </a:tbl>
          </a:graphicData>
        </a:graphic>
      </p:graphicFrame>
    </p:spTree>
    <p:extLst>
      <p:ext uri="{BB962C8B-B14F-4D97-AF65-F5344CB8AC3E}">
        <p14:creationId xmlns:p14="http://schemas.microsoft.com/office/powerpoint/2010/main" xmlns="" val="2570005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rot="5400000">
            <a:off x="3729100" y="2281298"/>
            <a:ext cx="5218768" cy="871396"/>
          </a:xfrm>
          <a:ln w="19050">
            <a:solidFill>
              <a:schemeClr val="tx1"/>
            </a:solidFill>
          </a:ln>
        </p:spPr>
        <p:txBody>
          <a:bodyPr anchor="ctr">
            <a:normAutofit/>
          </a:bodyPr>
          <a:lstStyle/>
          <a:p>
            <a:pPr algn="l"/>
            <a:r>
              <a:rPr lang="en-US" sz="4000" dirty="0" err="1">
                <a:cs typeface="Calibri" pitchFamily="34" charset="0"/>
              </a:rPr>
              <a:t>Gravité</a:t>
            </a:r>
            <a:r>
              <a:rPr lang="en-US" sz="4000" dirty="0">
                <a:cs typeface="Calibri" pitchFamily="34" charset="0"/>
              </a:rPr>
              <a:t> </a:t>
            </a:r>
            <a:r>
              <a:rPr lang="en-US" sz="3000" dirty="0">
                <a:cs typeface="Calibri" pitchFamily="34" charset="0"/>
              </a:rPr>
              <a:t>(6</a:t>
            </a:r>
            <a:r>
              <a:rPr lang="en-US" sz="2400" baseline="30000" dirty="0">
                <a:cs typeface="Calibri" pitchFamily="34" charset="0"/>
              </a:rPr>
              <a:t>e</a:t>
            </a:r>
            <a:r>
              <a:rPr lang="en-US" sz="3000" dirty="0">
                <a:cs typeface="Calibri" pitchFamily="34" charset="0"/>
              </a:rPr>
              <a:t> </a:t>
            </a:r>
            <a:r>
              <a:rPr lang="en-US" sz="3000" dirty="0" err="1">
                <a:cs typeface="Calibri" pitchFamily="34" charset="0"/>
              </a:rPr>
              <a:t>année</a:t>
            </a:r>
            <a:r>
              <a:rPr lang="en-US" sz="3000" dirty="0">
                <a:cs typeface="Calibri" pitchFamily="34" charset="0"/>
              </a:rPr>
              <a:t>) – </a:t>
            </a:r>
            <a:r>
              <a:rPr lang="en-US" sz="3000" dirty="0" err="1">
                <a:cs typeface="Calibri" pitchFamily="34" charset="0"/>
              </a:rPr>
              <a:t>Matériel</a:t>
            </a:r>
            <a:r>
              <a:rPr lang="en-US" sz="3000" dirty="0">
                <a:cs typeface="Calibri" pitchFamily="34" charset="0"/>
              </a:rPr>
              <a:t> </a:t>
            </a:r>
          </a:p>
        </p:txBody>
      </p:sp>
      <p:graphicFrame>
        <p:nvGraphicFramePr>
          <p:cNvPr id="9" name="Tableau 8"/>
          <p:cNvGraphicFramePr>
            <a:graphicFrameLocks noGrp="1"/>
          </p:cNvGraphicFramePr>
          <p:nvPr>
            <p:custDataLst>
              <p:tags r:id="rId2"/>
            </p:custDataLst>
          </p:nvPr>
        </p:nvGraphicFramePr>
        <p:xfrm>
          <a:off x="83820" y="115228"/>
          <a:ext cx="5732018" cy="5032349"/>
        </p:xfrm>
        <a:graphic>
          <a:graphicData uri="http://schemas.openxmlformats.org/drawingml/2006/table">
            <a:tbl>
              <a:tblPr firstRow="1" bandRow="1">
                <a:tableStyleId>{5940675A-B579-460E-94D1-54222C63F5DA}</a:tableStyleId>
              </a:tblPr>
              <a:tblGrid>
                <a:gridCol w="2977896">
                  <a:extLst>
                    <a:ext uri="{9D8B030D-6E8A-4147-A177-3AD203B41FA5}">
                      <a16:colId xmlns:a16="http://schemas.microsoft.com/office/drawing/2014/main" xmlns="" val="20000"/>
                    </a:ext>
                  </a:extLst>
                </a:gridCol>
                <a:gridCol w="712470">
                  <a:extLst>
                    <a:ext uri="{9D8B030D-6E8A-4147-A177-3AD203B41FA5}">
                      <a16:colId xmlns:a16="http://schemas.microsoft.com/office/drawing/2014/main" xmlns="" val="20001"/>
                    </a:ext>
                  </a:extLst>
                </a:gridCol>
                <a:gridCol w="685800">
                  <a:extLst>
                    <a:ext uri="{9D8B030D-6E8A-4147-A177-3AD203B41FA5}">
                      <a16:colId xmlns:a16="http://schemas.microsoft.com/office/drawing/2014/main" xmlns="" val="20002"/>
                    </a:ext>
                  </a:extLst>
                </a:gridCol>
                <a:gridCol w="685292">
                  <a:extLst>
                    <a:ext uri="{9D8B030D-6E8A-4147-A177-3AD203B41FA5}">
                      <a16:colId xmlns:a16="http://schemas.microsoft.com/office/drawing/2014/main" xmlns="" val="20003"/>
                    </a:ext>
                  </a:extLst>
                </a:gridCol>
                <a:gridCol w="670560">
                  <a:extLst>
                    <a:ext uri="{9D8B030D-6E8A-4147-A177-3AD203B41FA5}">
                      <a16:colId xmlns:a16="http://schemas.microsoft.com/office/drawing/2014/main" xmlns="" val="20004"/>
                    </a:ext>
                  </a:extLst>
                </a:gridCol>
              </a:tblGrid>
              <a:tr h="377117">
                <a:tc>
                  <a:txBody>
                    <a:bodyPr/>
                    <a:lstStyle/>
                    <a:p>
                      <a:r>
                        <a:rPr lang="fr-CA" sz="1400" dirty="0">
                          <a:latin typeface="Calibri" panose="020F0502020204030204" pitchFamily="34" charset="0"/>
                          <a:cs typeface="Calibri" panose="020F0502020204030204" pitchFamily="34" charset="0"/>
                        </a:rPr>
                        <a:t>Item</a:t>
                      </a:r>
                      <a:endParaRPr lang="fr-FR" sz="1400" b="0" dirty="0">
                        <a:latin typeface="Calibri" panose="020F0502020204030204" pitchFamily="34" charset="0"/>
                        <a:cs typeface="Calibri" panose="020F0502020204030204" pitchFamily="34" charset="0"/>
                      </a:endParaRPr>
                    </a:p>
                  </a:txBody>
                  <a:tcPr anchor="ctr"/>
                </a:tc>
                <a:tc>
                  <a:txBody>
                    <a:bodyPr/>
                    <a:lstStyle/>
                    <a:p>
                      <a:pPr algn="ctr"/>
                      <a:r>
                        <a:rPr lang="fr-CA" sz="1400" dirty="0">
                          <a:latin typeface="Calibri" panose="020F0502020204030204" pitchFamily="34" charset="0"/>
                          <a:cs typeface="Calibri" panose="020F0502020204030204" pitchFamily="34" charset="0"/>
                        </a:rPr>
                        <a:t>Pour 1 classe</a:t>
                      </a:r>
                      <a:endParaRPr lang="fr-FR" sz="1400" b="0" dirty="0">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a:latin typeface="Calibri" panose="020F0502020204030204" pitchFamily="34" charset="0"/>
                          <a:cs typeface="Calibri" panose="020F0502020204030204" pitchFamily="34" charset="0"/>
                        </a:rPr>
                        <a:t>Pour 2 classes</a:t>
                      </a:r>
                      <a:endParaRPr lang="fr-FR" sz="1400" b="0" dirty="0">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a:latin typeface="Calibri" panose="020F0502020204030204" pitchFamily="34" charset="0"/>
                          <a:cs typeface="Calibri" panose="020F0502020204030204" pitchFamily="34" charset="0"/>
                        </a:rPr>
                        <a:t>Pour 4</a:t>
                      </a:r>
                      <a:r>
                        <a:rPr lang="fr-CA" sz="1400" baseline="0" dirty="0">
                          <a:latin typeface="Calibri" panose="020F0502020204030204" pitchFamily="34" charset="0"/>
                          <a:cs typeface="Calibri" panose="020F0502020204030204" pitchFamily="34" charset="0"/>
                        </a:rPr>
                        <a:t> </a:t>
                      </a:r>
                      <a:r>
                        <a:rPr lang="fr-CA" sz="1400" dirty="0">
                          <a:latin typeface="Calibri" panose="020F0502020204030204" pitchFamily="34" charset="0"/>
                          <a:cs typeface="Calibri" panose="020F0502020204030204" pitchFamily="34" charset="0"/>
                        </a:rPr>
                        <a:t>classes</a:t>
                      </a:r>
                      <a:endParaRPr lang="fr-FR" sz="1400" b="0" dirty="0">
                        <a:latin typeface="Calibri" panose="020F0502020204030204" pitchFamily="34" charset="0"/>
                        <a:cs typeface="Calibri" panose="020F0502020204030204" pitchFamily="34" charset="0"/>
                      </a:endParaRPr>
                    </a:p>
                  </a:txBody>
                  <a:tcPr anchor="ctr"/>
                </a:tc>
                <a:tc>
                  <a:txBody>
                    <a:bodyPr/>
                    <a:lstStyle/>
                    <a:p>
                      <a:pPr algn="ctr"/>
                      <a:r>
                        <a:rPr lang="fr-CA" sz="1400" dirty="0">
                          <a:latin typeface="Calibri" panose="020F0502020204030204" pitchFamily="34" charset="0"/>
                          <a:cs typeface="Calibri" panose="020F0502020204030204" pitchFamily="34" charset="0"/>
                        </a:rPr>
                        <a:t>Dans ce bac</a:t>
                      </a:r>
                      <a:endParaRPr lang="fr-FR" sz="14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0"/>
                  </a:ext>
                </a:extLst>
              </a:tr>
              <a:tr h="221834">
                <a:tc gridSpan="5">
                  <a:txBody>
                    <a:bodyPr/>
                    <a:lstStyle/>
                    <a:p>
                      <a:pPr algn="ctr"/>
                      <a:r>
                        <a:rPr lang="fr-CA" sz="1400" b="1" dirty="0">
                          <a:solidFill>
                            <a:schemeClr val="bg1"/>
                          </a:solidFill>
                          <a:latin typeface="Calibri" panose="020F0502020204030204" pitchFamily="34" charset="0"/>
                          <a:cs typeface="Calibri" panose="020F0502020204030204" pitchFamily="34" charset="0"/>
                        </a:rPr>
                        <a:t>Matériel permanent</a:t>
                      </a:r>
                      <a:endParaRPr lang="fr-FR" sz="1400" b="1"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199650">
                <a:tc>
                  <a:txBody>
                    <a:bodyPr/>
                    <a:lstStyle/>
                    <a:p>
                      <a:pPr marL="108000" indent="-108000">
                        <a:lnSpc>
                          <a:spcPct val="100000"/>
                        </a:lnSpc>
                        <a:spcBef>
                          <a:spcPts val="600"/>
                        </a:spcBef>
                        <a:buFont typeface="Arial" pitchFamily="34" charset="0"/>
                        <a:buNone/>
                      </a:pPr>
                      <a:r>
                        <a:rPr lang="fr-CA" sz="1200" dirty="0">
                          <a:latin typeface="Calibri" panose="020F0502020204030204" pitchFamily="34" charset="0"/>
                          <a:cs typeface="Calibri" panose="020F0502020204030204" pitchFamily="34" charset="0"/>
                        </a:rPr>
                        <a:t>Billes de métal (diamètre 1 pouce)</a:t>
                      </a:r>
                    </a:p>
                  </a:txBody>
                  <a:tcPr anchor="ctr"/>
                </a:tc>
                <a:tc>
                  <a:txBody>
                    <a:bodyPr/>
                    <a:lstStyle/>
                    <a:p>
                      <a:pPr algn="ctr"/>
                      <a:r>
                        <a:rPr lang="fr-CA" sz="1200" dirty="0">
                          <a:latin typeface="Calibri" panose="020F0502020204030204" pitchFamily="34" charset="0"/>
                          <a:cs typeface="Calibri" panose="020F0502020204030204" pitchFamily="34" charset="0"/>
                        </a:rPr>
                        <a:t>7</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7</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2"/>
                  </a:ext>
                </a:extLst>
              </a:tr>
              <a:tr h="199650">
                <a:tc>
                  <a:txBody>
                    <a:bodyPr/>
                    <a:lstStyle/>
                    <a:p>
                      <a:pPr marL="108000" indent="-108000">
                        <a:lnSpc>
                          <a:spcPct val="100000"/>
                        </a:lnSpc>
                        <a:spcBef>
                          <a:spcPts val="600"/>
                        </a:spcBef>
                        <a:buFont typeface="Arial" pitchFamily="34" charset="0"/>
                        <a:buNone/>
                      </a:pPr>
                      <a:r>
                        <a:rPr lang="fr-CA" sz="1200" dirty="0">
                          <a:latin typeface="Calibri" panose="020F0502020204030204" pitchFamily="34" charset="0"/>
                          <a:cs typeface="Calibri" panose="020F0502020204030204" pitchFamily="34" charset="0"/>
                        </a:rPr>
                        <a:t>Billes de bois (diamètre 1 pouce)</a:t>
                      </a:r>
                    </a:p>
                  </a:txBody>
                  <a:tcPr anchor="ctr"/>
                </a:tc>
                <a:tc>
                  <a:txBody>
                    <a:bodyPr/>
                    <a:lstStyle/>
                    <a:p>
                      <a:pPr algn="ctr"/>
                      <a:r>
                        <a:rPr lang="fr-CA" sz="1200" dirty="0">
                          <a:latin typeface="Calibri" panose="020F0502020204030204" pitchFamily="34" charset="0"/>
                          <a:cs typeface="Calibri" panose="020F0502020204030204" pitchFamily="34" charset="0"/>
                        </a:rPr>
                        <a:t>7</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7</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3"/>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Billes de verre (diamètre 1 pouce)</a:t>
                      </a:r>
                    </a:p>
                  </a:txBody>
                  <a:tcPr anchor="ctr"/>
                </a:tc>
                <a:tc>
                  <a:txBody>
                    <a:bodyPr/>
                    <a:lstStyle/>
                    <a:p>
                      <a:pPr algn="ctr"/>
                      <a:r>
                        <a:rPr lang="fr-CA" sz="1200" dirty="0">
                          <a:latin typeface="Calibri" panose="020F0502020204030204" pitchFamily="34" charset="0"/>
                          <a:cs typeface="Calibri" panose="020F0502020204030204" pitchFamily="34" charset="0"/>
                        </a:rPr>
                        <a:t>7</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7</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4"/>
                  </a:ext>
                </a:extLst>
              </a:tr>
              <a:tr h="199650">
                <a:tc>
                  <a:txBody>
                    <a:bodyPr/>
                    <a:lstStyle/>
                    <a:p>
                      <a:pPr marL="108000" indent="-108000">
                        <a:lnSpc>
                          <a:spcPct val="100000"/>
                        </a:lnSpc>
                        <a:spcBef>
                          <a:spcPts val="600"/>
                        </a:spcBef>
                        <a:buFont typeface="Arial" pitchFamily="34" charset="0"/>
                        <a:buNone/>
                      </a:pPr>
                      <a:r>
                        <a:rPr lang="fr-CA" sz="1200" dirty="0">
                          <a:latin typeface="Calibri" panose="020F0502020204030204" pitchFamily="34" charset="0"/>
                          <a:cs typeface="Calibri" panose="020F0502020204030204" pitchFamily="34" charset="0"/>
                        </a:rPr>
                        <a:t>Balance numérique</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1</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1</a:t>
                      </a:r>
                    </a:p>
                  </a:txBody>
                  <a:tcPr anchor="ctr"/>
                </a:tc>
                <a:extLst>
                  <a:ext uri="{0D108BD9-81ED-4DB2-BD59-A6C34878D82A}">
                    <a16:rowId xmlns:a16="http://schemas.microsoft.com/office/drawing/2014/main" xmlns="" val="10005"/>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Surfaces </a:t>
                      </a:r>
                      <a:r>
                        <a:rPr lang="fr-CA" sz="1200" dirty="0" err="1">
                          <a:latin typeface="Calibri" panose="020F0502020204030204" pitchFamily="34" charset="0"/>
                          <a:cs typeface="Calibri" panose="020F0502020204030204" pitchFamily="34" charset="0"/>
                        </a:rPr>
                        <a:t>amortissantes</a:t>
                      </a:r>
                      <a:endParaRPr lang="fr-CA"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7</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7</a:t>
                      </a: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8"/>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9"/>
                  </a:ext>
                </a:extLst>
              </a:tr>
              <a:tr h="221834">
                <a:tc gridSpan="5">
                  <a:txBody>
                    <a:bodyPr/>
                    <a:lstStyle/>
                    <a:p>
                      <a:pPr algn="ctr"/>
                      <a:r>
                        <a:rPr lang="fr-CA" sz="1400" b="1" dirty="0">
                          <a:solidFill>
                            <a:schemeClr val="bg1"/>
                          </a:solidFill>
                          <a:latin typeface="Calibri" panose="020F0502020204030204" pitchFamily="34" charset="0"/>
                          <a:cs typeface="Calibri" panose="020F0502020204030204" pitchFamily="34" charset="0"/>
                        </a:rPr>
                        <a:t>Matériel périssable</a:t>
                      </a:r>
                      <a:endParaRPr lang="fr-FR" sz="1400" b="1"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14"/>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15"/>
                  </a:ext>
                </a:extLst>
              </a:tr>
              <a:tr h="221834">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a:solidFill>
                            <a:schemeClr val="bg1"/>
                          </a:solidFill>
                          <a:latin typeface="Calibri" panose="020F0502020204030204" pitchFamily="34" charset="0"/>
                          <a:cs typeface="Calibri" panose="020F0502020204030204" pitchFamily="34" charset="0"/>
                        </a:rPr>
                        <a:t>À prendre dans</a:t>
                      </a:r>
                      <a:r>
                        <a:rPr lang="fr-CA" sz="1400" b="1" baseline="0" dirty="0">
                          <a:solidFill>
                            <a:schemeClr val="bg1"/>
                          </a:solidFill>
                          <a:latin typeface="Calibri" panose="020F0502020204030204" pitchFamily="34" charset="0"/>
                          <a:cs typeface="Calibri" panose="020F0502020204030204" pitchFamily="34" charset="0"/>
                        </a:rPr>
                        <a:t> le matériel de la classe</a:t>
                      </a:r>
                      <a:endParaRPr lang="fr-FR" sz="1400" b="1"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extLst>
                  <a:ext uri="{0D108BD9-81ED-4DB2-BD59-A6C34878D82A}">
                    <a16:rowId xmlns:a16="http://schemas.microsoft.com/office/drawing/2014/main" xmlns="" val="10024"/>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FR" sz="1200" b="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25"/>
                  </a:ext>
                </a:extLst>
              </a:tr>
              <a:tr h="221834">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a:solidFill>
                            <a:schemeClr val="bg1"/>
                          </a:solidFill>
                          <a:latin typeface="Calibri" panose="020F0502020204030204" pitchFamily="34" charset="0"/>
                          <a:cs typeface="Calibri" panose="020F0502020204030204" pitchFamily="34" charset="0"/>
                        </a:rPr>
                        <a:t>L’</a:t>
                      </a:r>
                      <a:r>
                        <a:rPr lang="fr-CA" sz="1400" b="1" dirty="0" err="1">
                          <a:solidFill>
                            <a:schemeClr val="bg1"/>
                          </a:solidFill>
                          <a:latin typeface="Calibri" panose="020F0502020204030204" pitchFamily="34" charset="0"/>
                          <a:cs typeface="Calibri" panose="020F0502020204030204" pitchFamily="34" charset="0"/>
                        </a:rPr>
                        <a:t>enseignant.e</a:t>
                      </a:r>
                      <a:r>
                        <a:rPr lang="fr-CA" sz="1400" b="1" baseline="0" dirty="0">
                          <a:solidFill>
                            <a:schemeClr val="bg1"/>
                          </a:solidFill>
                          <a:latin typeface="Calibri" panose="020F0502020204030204" pitchFamily="34" charset="0"/>
                          <a:cs typeface="Calibri" panose="020F0502020204030204" pitchFamily="34" charset="0"/>
                        </a:rPr>
                        <a:t> doit apporter</a:t>
                      </a:r>
                      <a:endParaRPr lang="fr-FR" sz="1400" b="1"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extLst>
                  <a:ext uri="{0D108BD9-81ED-4DB2-BD59-A6C34878D82A}">
                    <a16:rowId xmlns:a16="http://schemas.microsoft.com/office/drawing/2014/main" xmlns="" val="10026"/>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CA" sz="1200" b="0" dirty="0">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27"/>
                  </a:ext>
                </a:extLst>
              </a:tr>
              <a:tr h="221834">
                <a:tc gridSpan="5">
                  <a:txBody>
                    <a:bodyPr/>
                    <a:lstStyle/>
                    <a:p>
                      <a:pPr algn="ctr">
                        <a:spcBef>
                          <a:spcPts val="600"/>
                        </a:spcBef>
                      </a:pPr>
                      <a:r>
                        <a:rPr lang="fr-CA" sz="1400" b="1" dirty="0">
                          <a:solidFill>
                            <a:schemeClr val="bg1"/>
                          </a:solidFill>
                          <a:latin typeface="Calibri" panose="020F0502020204030204" pitchFamily="34" charset="0"/>
                          <a:cs typeface="Calibri" panose="020F0502020204030204" pitchFamily="34" charset="0"/>
                        </a:rPr>
                        <a:t>Notes</a:t>
                      </a:r>
                      <a:endParaRPr lang="fr-FR" sz="1400" b="1"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28"/>
                  </a:ext>
                </a:extLst>
              </a:tr>
              <a:tr h="521309">
                <a:tc gridSpan="5">
                  <a:txBody>
                    <a:bodyPr/>
                    <a:lstStyle/>
                    <a:p>
                      <a:pPr marL="180000" indent="-180000">
                        <a:spcBef>
                          <a:spcPts val="600"/>
                        </a:spcBef>
                        <a:buFont typeface="Arial" pitchFamily="34" charset="0"/>
                        <a:buChar char="•"/>
                      </a:pPr>
                      <a:r>
                        <a:rPr lang="fr-CA" sz="1200" b="0" baseline="0" dirty="0">
                          <a:latin typeface="Calibri" panose="020F0502020204030204" pitchFamily="34" charset="0"/>
                          <a:cs typeface="Calibri" panose="020F0502020204030204" pitchFamily="34" charset="0"/>
                        </a:rPr>
                        <a:t>Pour l’intégration des acquis, emprunter les rampes de lancement au bac « Planeurs »</a:t>
                      </a:r>
                      <a:endParaRPr lang="fr-FR" sz="1200" b="0" dirty="0">
                        <a:latin typeface="Calibri" panose="020F0502020204030204" pitchFamily="34" charset="0"/>
                        <a:cs typeface="Calibri" panose="020F0502020204030204" pitchFamily="34" charset="0"/>
                      </a:endParaRPr>
                    </a:p>
                  </a:txBody>
                  <a:tcPr anchor="ctr"/>
                </a:tc>
                <a:tc hMerge="1">
                  <a:txBody>
                    <a:bodyPr/>
                    <a:lstStyle/>
                    <a:p>
                      <a:pPr algn="l"/>
                      <a:endParaRPr lang="fr-FR" sz="1200" dirty="0">
                        <a:latin typeface="Times" pitchFamily="18" charset="0"/>
                        <a:cs typeface="Times" pitchFamily="18" charset="0"/>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xmlns="" val="10029"/>
                  </a:ext>
                </a:extLst>
              </a:tr>
            </a:tbl>
          </a:graphicData>
        </a:graphic>
      </p:graphicFrame>
    </p:spTree>
    <p:extLst>
      <p:ext uri="{BB962C8B-B14F-4D97-AF65-F5344CB8AC3E}">
        <p14:creationId xmlns:p14="http://schemas.microsoft.com/office/powerpoint/2010/main" xmlns="" val="2827875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516380"/>
            <a:ext cx="6858000" cy="723900"/>
          </a:xfrm>
        </p:spPr>
        <p:txBody>
          <a:bodyPr/>
          <a:lstStyle/>
          <a:p>
            <a:r>
              <a:rPr lang="en-US" sz="3000" dirty="0" err="1"/>
              <a:t>Séquence</a:t>
            </a:r>
            <a:r>
              <a:rPr lang="en-US" sz="3000" dirty="0"/>
              <a:t> </a:t>
            </a:r>
            <a:r>
              <a:rPr lang="en-US" sz="3000" dirty="0" err="1"/>
              <a:t>d’enseignement</a:t>
            </a:r>
            <a:endParaRPr lang="en-US" sz="3000" dirty="0"/>
          </a:p>
        </p:txBody>
      </p:sp>
      <p:graphicFrame>
        <p:nvGraphicFramePr>
          <p:cNvPr id="5" name="Tableau 4"/>
          <p:cNvGraphicFramePr>
            <a:graphicFrameLocks noGrp="1"/>
          </p:cNvGraphicFramePr>
          <p:nvPr>
            <p:custDataLst>
              <p:tags r:id="rId2"/>
            </p:custDataLst>
            <p:extLst>
              <p:ext uri="{D42A27DB-BD31-4B8C-83A1-F6EECF244321}">
                <p14:modId xmlns:p14="http://schemas.microsoft.com/office/powerpoint/2010/main" xmlns="" val="2033028653"/>
              </p:ext>
            </p:extLst>
          </p:nvPr>
        </p:nvGraphicFramePr>
        <p:xfrm>
          <a:off x="306572" y="2820971"/>
          <a:ext cx="6279647" cy="4092575"/>
        </p:xfrm>
        <a:graphic>
          <a:graphicData uri="http://schemas.openxmlformats.org/drawingml/2006/table">
            <a:tbl>
              <a:tblPr firstRow="1" bandRow="1">
                <a:tableStyleId>{5C22544A-7EE6-4342-B048-85BDC9FD1C3A}</a:tableStyleId>
              </a:tblPr>
              <a:tblGrid>
                <a:gridCol w="264510">
                  <a:extLst>
                    <a:ext uri="{9D8B030D-6E8A-4147-A177-3AD203B41FA5}">
                      <a16:colId xmlns:a16="http://schemas.microsoft.com/office/drawing/2014/main" xmlns="" val="20000"/>
                    </a:ext>
                  </a:extLst>
                </a:gridCol>
                <a:gridCol w="998638">
                  <a:extLst>
                    <a:ext uri="{9D8B030D-6E8A-4147-A177-3AD203B41FA5}">
                      <a16:colId xmlns:a16="http://schemas.microsoft.com/office/drawing/2014/main" xmlns="" val="20001"/>
                    </a:ext>
                  </a:extLst>
                </a:gridCol>
                <a:gridCol w="2735580">
                  <a:extLst>
                    <a:ext uri="{9D8B030D-6E8A-4147-A177-3AD203B41FA5}">
                      <a16:colId xmlns:a16="http://schemas.microsoft.com/office/drawing/2014/main" xmlns="" val="20002"/>
                    </a:ext>
                  </a:extLst>
                </a:gridCol>
                <a:gridCol w="579120">
                  <a:extLst>
                    <a:ext uri="{9D8B030D-6E8A-4147-A177-3AD203B41FA5}">
                      <a16:colId xmlns:a16="http://schemas.microsoft.com/office/drawing/2014/main" xmlns="" val="20003"/>
                    </a:ext>
                  </a:extLst>
                </a:gridCol>
                <a:gridCol w="762000">
                  <a:extLst>
                    <a:ext uri="{9D8B030D-6E8A-4147-A177-3AD203B41FA5}">
                      <a16:colId xmlns:a16="http://schemas.microsoft.com/office/drawing/2014/main" xmlns="" val="20004"/>
                    </a:ext>
                  </a:extLst>
                </a:gridCol>
                <a:gridCol w="939799">
                  <a:extLst>
                    <a:ext uri="{9D8B030D-6E8A-4147-A177-3AD203B41FA5}">
                      <a16:colId xmlns:a16="http://schemas.microsoft.com/office/drawing/2014/main" xmlns="" val="20005"/>
                    </a:ext>
                  </a:extLst>
                </a:gridCol>
              </a:tblGrid>
              <a:tr h="457200">
                <a:tc gridSpan="2">
                  <a:txBody>
                    <a:bodyPr/>
                    <a:lstStyle/>
                    <a:p>
                      <a:pPr algn="ctr"/>
                      <a:r>
                        <a:rPr lang="fr-FR" sz="1400" dirty="0">
                          <a:latin typeface="Calibri" pitchFamily="34" charset="0"/>
                          <a:cs typeface="Calibri" pitchFamily="34" charset="0"/>
                        </a:rPr>
                        <a:t>Nom</a:t>
                      </a:r>
                      <a:r>
                        <a:rPr lang="fr-FR" sz="1400" baseline="0" dirty="0">
                          <a:latin typeface="Calibri" pitchFamily="34" charset="0"/>
                          <a:cs typeface="Calibri" pitchFamily="34" charset="0"/>
                        </a:rPr>
                        <a:t> </a:t>
                      </a:r>
                      <a:endParaRPr lang="fr-FR" sz="1400" dirty="0">
                        <a:latin typeface="Calibri" pitchFamily="34" charset="0"/>
                        <a:cs typeface="Calibri" pitchFamily="34" charset="0"/>
                      </a:endParaRPr>
                    </a:p>
                  </a:txBody>
                  <a:tcPr anchor="ctr"/>
                </a:tc>
                <a:tc hMerge="1">
                  <a:txBody>
                    <a:bodyPr/>
                    <a:lstStyle/>
                    <a:p>
                      <a:endParaRPr lang="fr-FR"/>
                    </a:p>
                  </a:txBody>
                  <a:tcPr/>
                </a:tc>
                <a:tc>
                  <a:txBody>
                    <a:bodyPr/>
                    <a:lstStyle/>
                    <a:p>
                      <a:pPr algn="ctr"/>
                      <a:r>
                        <a:rPr lang="fr-FR" sz="1400" dirty="0">
                          <a:latin typeface="Calibri" pitchFamily="34" charset="0"/>
                          <a:cs typeface="Calibri" pitchFamily="34" charset="0"/>
                        </a:rPr>
                        <a:t>Description</a:t>
                      </a:r>
                    </a:p>
                  </a:txBody>
                  <a:tcPr anchor="ctr"/>
                </a:tc>
                <a:tc>
                  <a:txBody>
                    <a:bodyPr/>
                    <a:lstStyle/>
                    <a:p>
                      <a:pPr algn="ctr"/>
                      <a:r>
                        <a:rPr lang="fr-FR" sz="1400" dirty="0">
                          <a:latin typeface="Calibri" pitchFamily="34" charset="0"/>
                          <a:cs typeface="Calibri" pitchFamily="34" charset="0"/>
                        </a:rPr>
                        <a:t>Durée</a:t>
                      </a:r>
                    </a:p>
                  </a:txBody>
                  <a:tcPr marL="36000" marR="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latin typeface="Calibri" pitchFamily="34" charset="0"/>
                          <a:cs typeface="Calibri" pitchFamily="34" charset="0"/>
                        </a:rPr>
                        <a:t>Fiche</a:t>
                      </a:r>
                      <a:r>
                        <a:rPr lang="fr-FR" sz="1400" baseline="0" dirty="0">
                          <a:latin typeface="Calibri" pitchFamily="34" charset="0"/>
                          <a:cs typeface="Calibri" pitchFamily="34" charset="0"/>
                        </a:rPr>
                        <a:t>s d’activité</a:t>
                      </a:r>
                      <a:endParaRPr lang="fr-FR" sz="1400" dirty="0">
                        <a:latin typeface="Calibri" pitchFamily="34" charset="0"/>
                        <a:cs typeface="Calibri" pitchFamily="34" charset="0"/>
                      </a:endParaRPr>
                    </a:p>
                  </a:txBody>
                  <a:tcPr marL="36000" marR="36000" anchor="ctr"/>
                </a:tc>
                <a:tc>
                  <a:txBody>
                    <a:bodyPr/>
                    <a:lstStyle/>
                    <a:p>
                      <a:pPr algn="ctr"/>
                      <a:r>
                        <a:rPr lang="fr-FR" sz="1400" dirty="0">
                          <a:latin typeface="Calibri" pitchFamily="34" charset="0"/>
                          <a:cs typeface="Calibri" pitchFamily="34" charset="0"/>
                        </a:rPr>
                        <a:t>Fiches théoriques</a:t>
                      </a:r>
                    </a:p>
                  </a:txBody>
                  <a:tcPr marL="36000" marR="36000" anchor="ctr"/>
                </a:tc>
                <a:extLst>
                  <a:ext uri="{0D108BD9-81ED-4DB2-BD59-A6C34878D82A}">
                    <a16:rowId xmlns:a16="http://schemas.microsoft.com/office/drawing/2014/main" xmlns="" val="10000"/>
                  </a:ext>
                </a:extLst>
              </a:tr>
              <a:tr h="274320">
                <a:tc gridSpan="6">
                  <a:txBody>
                    <a:bodyPr/>
                    <a:lstStyle/>
                    <a:p>
                      <a:pPr algn="ctr"/>
                      <a:r>
                        <a:rPr lang="fr-FR" sz="1200" b="1" dirty="0">
                          <a:latin typeface="Calibri" pitchFamily="34" charset="0"/>
                          <a:cs typeface="Calibri" pitchFamily="34" charset="0"/>
                        </a:rPr>
                        <a:t>Amorce</a:t>
                      </a:r>
                    </a:p>
                  </a:txBody>
                  <a:tcPr anchor="ctr">
                    <a:solidFill>
                      <a:schemeClr val="accent1">
                        <a:lumMod val="60000"/>
                        <a:lumOff val="40000"/>
                      </a:schemeClr>
                    </a:solidFill>
                  </a:tcPr>
                </a:tc>
                <a:tc hMerge="1">
                  <a:txBody>
                    <a:bodyPr/>
                    <a:lstStyle/>
                    <a:p>
                      <a:endParaRPr lang="fr-CA"/>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776989312"/>
                  </a:ext>
                </a:extLst>
              </a:tr>
              <a:tr h="640080">
                <a:tc>
                  <a:txBody>
                    <a:bodyPr/>
                    <a:lstStyle/>
                    <a:p>
                      <a:pPr algn="l"/>
                      <a:r>
                        <a:rPr lang="fr-FR" sz="1200" baseline="0" dirty="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l"/>
                      <a:r>
                        <a:rPr lang="fr-FR" sz="1200" dirty="0">
                          <a:latin typeface="Calibri" pitchFamily="34" charset="0"/>
                          <a:cs typeface="Calibri" pitchFamily="34" charset="0"/>
                        </a:rPr>
                        <a:t>Les ballounes d'eau</a:t>
                      </a:r>
                    </a:p>
                  </a:txBody>
                  <a:tcPr anchor="ctr"/>
                </a:tc>
                <a:tc>
                  <a:txBody>
                    <a:bodyPr/>
                    <a:lstStyle/>
                    <a:p>
                      <a:pPr algn="l"/>
                      <a:r>
                        <a:rPr lang="fr-FR" sz="1200" dirty="0">
                          <a:latin typeface="Calibri" pitchFamily="34" charset="0"/>
                          <a:cs typeface="Calibri" pitchFamily="34" charset="0"/>
                        </a:rPr>
                        <a:t>Présentation d'une situation problème. Idées initiales</a:t>
                      </a:r>
                    </a:p>
                  </a:txBody>
                  <a:tcPr anchor="ctr"/>
                </a:tc>
                <a:tc>
                  <a:txBody>
                    <a:bodyPr/>
                    <a:lstStyle/>
                    <a:p>
                      <a:pPr algn="ctr"/>
                      <a:r>
                        <a:rPr lang="fr-FR" sz="1200" baseline="0" dirty="0">
                          <a:latin typeface="Calibri" pitchFamily="34" charset="0"/>
                          <a:cs typeface="Calibri" pitchFamily="34" charset="0"/>
                        </a:rPr>
                        <a:t>15 min</a:t>
                      </a:r>
                      <a:endParaRPr lang="fr-FR" sz="1200" dirty="0">
                        <a:latin typeface="Calibri" pitchFamily="34" charset="0"/>
                        <a:cs typeface="Calibri" pitchFamily="34" charset="0"/>
                      </a:endParaRPr>
                    </a:p>
                  </a:txBody>
                  <a:tcPr anchor="ctr"/>
                </a:tc>
                <a:tc>
                  <a:txBody>
                    <a:bodyPr/>
                    <a:lstStyle/>
                    <a:p>
                      <a:endParaRPr lang="fr-FR" dirty="0"/>
                    </a:p>
                  </a:txBody>
                  <a:tcPr anchor="ctr"/>
                </a:tc>
                <a:tc>
                  <a:txBody>
                    <a:bodyPr/>
                    <a:lstStyle/>
                    <a:p>
                      <a:endParaRPr lang="fr-FR" dirty="0"/>
                    </a:p>
                  </a:txBody>
                  <a:tcPr anchor="ctr"/>
                </a:tc>
                <a:extLst>
                  <a:ext uri="{0D108BD9-81ED-4DB2-BD59-A6C34878D82A}">
                    <a16:rowId xmlns:a16="http://schemas.microsoft.com/office/drawing/2014/main" xmlns="" val="10002"/>
                  </a:ext>
                </a:extLst>
              </a:tr>
              <a:tr h="274320">
                <a:tc gridSpan="6">
                  <a:txBody>
                    <a:bodyPr/>
                    <a:lstStyle/>
                    <a:p>
                      <a:pPr algn="ctr"/>
                      <a:r>
                        <a:rPr lang="fr-FR" sz="1200" b="1" dirty="0">
                          <a:latin typeface="Calibri" pitchFamily="34" charset="0"/>
                          <a:cs typeface="Calibri" pitchFamily="34" charset="0"/>
                        </a:rPr>
                        <a:t>La chute des billes</a:t>
                      </a:r>
                    </a:p>
                  </a:txBody>
                  <a:tcPr anchor="ctr">
                    <a:solidFill>
                      <a:schemeClr val="accent1">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r h="640080">
                <a:tc>
                  <a:txBody>
                    <a:bodyPr/>
                    <a:lstStyle/>
                    <a:p>
                      <a:pPr algn="l"/>
                      <a:r>
                        <a:rPr lang="fr-FR" sz="1200" dirty="0">
                          <a:latin typeface="Calibri" pitchFamily="34" charset="0"/>
                          <a:cs typeface="Calibri" pitchFamily="34" charset="0"/>
                        </a:rPr>
                        <a:t>2</a:t>
                      </a:r>
                    </a:p>
                  </a:txBody>
                  <a:tcPr anchor="ctr">
                    <a:solidFill>
                      <a:schemeClr val="accent1">
                        <a:lumMod val="20000"/>
                        <a:lumOff val="80000"/>
                      </a:schemeClr>
                    </a:solidFill>
                  </a:tcPr>
                </a:tc>
                <a:tc>
                  <a:txBody>
                    <a:bodyPr/>
                    <a:lstStyle/>
                    <a:p>
                      <a:r>
                        <a:rPr lang="fr-FR" sz="1200" dirty="0">
                          <a:latin typeface="Calibri" pitchFamily="34" charset="0"/>
                        </a:rPr>
                        <a:t>La chute des billes I</a:t>
                      </a:r>
                    </a:p>
                  </a:txBody>
                  <a:tcPr anchor="ctr">
                    <a:solidFill>
                      <a:schemeClr val="accent1">
                        <a:lumMod val="20000"/>
                        <a:lumOff val="80000"/>
                      </a:schemeClr>
                    </a:solidFill>
                  </a:tcPr>
                </a:tc>
                <a:tc>
                  <a:txBody>
                    <a:bodyPr/>
                    <a:lstStyle/>
                    <a:p>
                      <a:pPr algn="l"/>
                      <a:r>
                        <a:rPr lang="fr-FR" sz="1200" dirty="0">
                          <a:latin typeface="Calibri" pitchFamily="34" charset="0"/>
                          <a:cs typeface="Calibri" pitchFamily="34" charset="0"/>
                        </a:rPr>
                        <a:t>Expérience libre sur l’influence de la masse des billes sur</a:t>
                      </a:r>
                      <a:r>
                        <a:rPr lang="fr-FR" sz="1200" baseline="0" dirty="0">
                          <a:latin typeface="Calibri" pitchFamily="34" charset="0"/>
                          <a:cs typeface="Calibri" pitchFamily="34" charset="0"/>
                        </a:rPr>
                        <a:t> le temps de chute</a:t>
                      </a:r>
                    </a:p>
                    <a:p>
                      <a:pPr marL="171450" indent="-171450" algn="l">
                        <a:lnSpc>
                          <a:spcPct val="110000"/>
                        </a:lnSpc>
                        <a:spcBef>
                          <a:spcPts val="0"/>
                        </a:spcBef>
                        <a:spcAft>
                          <a:spcPts val="600"/>
                        </a:spcAft>
                        <a:buFont typeface="Arial" pitchFamily="34" charset="0"/>
                        <a:buNone/>
                      </a:pPr>
                      <a:r>
                        <a:rPr lang="fr-CA" sz="1200" dirty="0">
                          <a:solidFill>
                            <a:srgbClr val="000000"/>
                          </a:solidFill>
                          <a:latin typeface="Calibri" pitchFamily="34" charset="0"/>
                        </a:rPr>
                        <a:t>(avec activité de pesée des billes).</a:t>
                      </a:r>
                    </a:p>
                  </a:txBody>
                  <a:tcPr anchor="ctr">
                    <a:solidFill>
                      <a:schemeClr val="accent1">
                        <a:lumMod val="20000"/>
                        <a:lumOff val="80000"/>
                      </a:schemeClr>
                    </a:solidFill>
                  </a:tcPr>
                </a:tc>
                <a:tc>
                  <a:txBody>
                    <a:bodyPr/>
                    <a:lstStyle/>
                    <a:p>
                      <a:pPr algn="ctr"/>
                      <a:r>
                        <a:rPr lang="fr-FR" sz="1200" dirty="0">
                          <a:latin typeface="Calibri" pitchFamily="34" charset="0"/>
                          <a:cs typeface="Calibri" pitchFamily="34" charset="0"/>
                        </a:rPr>
                        <a:t>70</a:t>
                      </a:r>
                      <a:r>
                        <a:rPr lang="fr-FR" sz="1200" baseline="0" dirty="0">
                          <a:latin typeface="Calibri" pitchFamily="34" charset="0"/>
                          <a:cs typeface="Calibri" pitchFamily="34" charset="0"/>
                        </a:rPr>
                        <a:t> </a:t>
                      </a:r>
                      <a:r>
                        <a:rPr lang="fr-FR" sz="1200" dirty="0">
                          <a:latin typeface="Calibri" pitchFamily="34" charset="0"/>
                          <a:cs typeface="Calibri" pitchFamily="34" charset="0"/>
                        </a:rPr>
                        <a:t>min</a:t>
                      </a:r>
                    </a:p>
                  </a:txBody>
                  <a:tcPr anchor="ctr">
                    <a:solidFill>
                      <a:schemeClr val="accent1">
                        <a:lumMod val="20000"/>
                        <a:lumOff val="80000"/>
                      </a:schemeClr>
                    </a:solidFill>
                  </a:tcPr>
                </a:tc>
                <a:tc>
                  <a:txBody>
                    <a:bodyPr/>
                    <a:lstStyle/>
                    <a:p>
                      <a:pPr algn="ctr"/>
                      <a:r>
                        <a:rPr lang="fr-FR" sz="1200" dirty="0">
                          <a:latin typeface="Calibri" pitchFamily="34" charset="0"/>
                          <a:cs typeface="Calibri" pitchFamily="34" charset="0"/>
                        </a:rPr>
                        <a:t>A-B</a:t>
                      </a:r>
                    </a:p>
                  </a:txBody>
                  <a:tcPr anchor="ctr">
                    <a:solidFill>
                      <a:schemeClr val="accent1">
                        <a:lumMod val="20000"/>
                        <a:lumOff val="80000"/>
                      </a:schemeClr>
                    </a:solidFill>
                  </a:tcPr>
                </a:tc>
                <a:tc>
                  <a:txBody>
                    <a:bodyPr/>
                    <a:lstStyle/>
                    <a:p>
                      <a:pPr algn="ctr"/>
                      <a:r>
                        <a:rPr lang="fr-CA" sz="1200" dirty="0">
                          <a:latin typeface="Calibri" pitchFamily="34" charset="0"/>
                          <a:cs typeface="Calibri" pitchFamily="34" charset="0"/>
                        </a:rPr>
                        <a:t>1</a:t>
                      </a:r>
                      <a:endParaRPr lang="fr-FR" sz="1200" dirty="0">
                        <a:latin typeface="Calibri" pitchFamily="34" charset="0"/>
                        <a:cs typeface="Calibri"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4"/>
                  </a:ext>
                </a:extLst>
              </a:tr>
              <a:tr h="640080">
                <a:tc>
                  <a:txBody>
                    <a:bodyPr/>
                    <a:lstStyle/>
                    <a:p>
                      <a:pPr algn="l"/>
                      <a:r>
                        <a:rPr lang="fr-FR" sz="1200" dirty="0">
                          <a:latin typeface="Calibri" pitchFamily="34" charset="0"/>
                          <a:cs typeface="Calibri" pitchFamily="34" charset="0"/>
                        </a:rPr>
                        <a:t>3</a:t>
                      </a:r>
                    </a:p>
                  </a:txBody>
                  <a:tcPr anchor="ctr">
                    <a:solidFill>
                      <a:schemeClr val="accent1">
                        <a:lumMod val="40000"/>
                        <a:lumOff val="60000"/>
                      </a:schemeClr>
                    </a:solidFill>
                  </a:tcPr>
                </a:tc>
                <a:tc>
                  <a:txBody>
                    <a:bodyPr/>
                    <a:lstStyle/>
                    <a:p>
                      <a:r>
                        <a:rPr lang="fr-FR" sz="1200" dirty="0">
                          <a:latin typeface="Calibri" pitchFamily="34" charset="0"/>
                        </a:rPr>
                        <a:t>La chute des billes II</a:t>
                      </a: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cs typeface="Calibri" pitchFamily="34" charset="0"/>
                        </a:rPr>
                        <a:t>Démonstrations et vidéo</a:t>
                      </a:r>
                      <a:r>
                        <a:rPr lang="fr-FR" sz="1200" baseline="0" dirty="0">
                          <a:latin typeface="Calibri" pitchFamily="34" charset="0"/>
                          <a:cs typeface="Calibri" pitchFamily="34" charset="0"/>
                        </a:rPr>
                        <a:t> sur la résistance de l’air. </a:t>
                      </a:r>
                      <a:r>
                        <a:rPr lang="fr-FR" sz="1200" dirty="0">
                          <a:latin typeface="Calibri" pitchFamily="34" charset="0"/>
                          <a:cs typeface="Calibri" pitchFamily="34" charset="0"/>
                        </a:rPr>
                        <a:t>Reprise de l’expérience sur la chute libre des billes, avec protocole imposé. </a:t>
                      </a:r>
                    </a:p>
                  </a:txBody>
                  <a:tcPr anchor="ctr">
                    <a:solidFill>
                      <a:schemeClr val="accent1">
                        <a:lumMod val="40000"/>
                        <a:lumOff val="60000"/>
                      </a:schemeClr>
                    </a:solidFill>
                  </a:tcPr>
                </a:tc>
                <a:tc>
                  <a:txBody>
                    <a:bodyPr/>
                    <a:lstStyle/>
                    <a:p>
                      <a:pPr algn="ctr"/>
                      <a:r>
                        <a:rPr lang="fr-FR" sz="1200" dirty="0">
                          <a:latin typeface="Calibri" pitchFamily="34" charset="0"/>
                          <a:cs typeface="Calibri" pitchFamily="34" charset="0"/>
                        </a:rPr>
                        <a:t>70 min</a:t>
                      </a:r>
                    </a:p>
                  </a:txBody>
                  <a:tcPr anchor="ctr">
                    <a:solidFill>
                      <a:schemeClr val="accent1">
                        <a:lumMod val="40000"/>
                        <a:lumOff val="60000"/>
                      </a:schemeClr>
                    </a:solidFill>
                  </a:tcPr>
                </a:tc>
                <a:tc>
                  <a:txBody>
                    <a:bodyPr/>
                    <a:lstStyle/>
                    <a:p>
                      <a:pPr algn="ctr"/>
                      <a:r>
                        <a:rPr lang="fr-FR" sz="1200" dirty="0">
                          <a:latin typeface="Calibri" pitchFamily="34" charset="0"/>
                          <a:cs typeface="Calibri" pitchFamily="34" charset="0"/>
                        </a:rPr>
                        <a:t>C</a:t>
                      </a:r>
                    </a:p>
                  </a:txBody>
                  <a:tcPr anchor="ctr">
                    <a:solidFill>
                      <a:schemeClr val="accent1">
                        <a:lumMod val="40000"/>
                        <a:lumOff val="60000"/>
                      </a:schemeClr>
                    </a:solidFill>
                  </a:tcPr>
                </a:tc>
                <a:tc>
                  <a:txBody>
                    <a:bodyPr/>
                    <a:lstStyle/>
                    <a:p>
                      <a:pPr algn="ctr"/>
                      <a:r>
                        <a:rPr lang="fr-CA" sz="1200" dirty="0"/>
                        <a:t>1</a:t>
                      </a:r>
                      <a:endParaRPr lang="fr-FR" sz="1200" dirty="0"/>
                    </a:p>
                  </a:txBody>
                  <a:tcPr anchor="ctr">
                    <a:solidFill>
                      <a:schemeClr val="accent1">
                        <a:lumMod val="40000"/>
                        <a:lumOff val="60000"/>
                      </a:schemeClr>
                    </a:solidFill>
                  </a:tcPr>
                </a:tc>
                <a:extLst>
                  <a:ext uri="{0D108BD9-81ED-4DB2-BD59-A6C34878D82A}">
                    <a16:rowId xmlns:a16="http://schemas.microsoft.com/office/drawing/2014/main" xmlns="" val="3884199207"/>
                  </a:ext>
                </a:extLst>
              </a:tr>
              <a:tr h="274320">
                <a:tc gridSpan="6">
                  <a:txBody>
                    <a:bodyPr/>
                    <a:lstStyle/>
                    <a:p>
                      <a:pPr algn="ctr"/>
                      <a:r>
                        <a:rPr lang="fr-FR" sz="1200" b="1" dirty="0">
                          <a:latin typeface="Calibri" pitchFamily="34" charset="0"/>
                          <a:cs typeface="Calibri" pitchFamily="34" charset="0"/>
                        </a:rPr>
                        <a:t>Intégration des acquis</a:t>
                      </a:r>
                    </a:p>
                  </a:txBody>
                  <a:tcPr anchor="ctr">
                    <a:solidFill>
                      <a:schemeClr val="accent1">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5"/>
                  </a:ext>
                </a:extLst>
              </a:tr>
              <a:tr h="640080">
                <a:tc>
                  <a:txBody>
                    <a:bodyPr/>
                    <a:lstStyle/>
                    <a:p>
                      <a:pPr algn="l"/>
                      <a:r>
                        <a:rPr lang="fr-FR" sz="1200" dirty="0">
                          <a:latin typeface="Calibri" pitchFamily="34" charset="0"/>
                          <a:cs typeface="Calibri" pitchFamily="34" charset="0"/>
                        </a:rPr>
                        <a:t> 4</a:t>
                      </a:r>
                    </a:p>
                  </a:txBody>
                  <a:tcPr>
                    <a:solidFill>
                      <a:schemeClr val="accent1">
                        <a:lumMod val="20000"/>
                        <a:lumOff val="80000"/>
                      </a:schemeClr>
                    </a:solidFill>
                  </a:tcPr>
                </a:tc>
                <a:tc>
                  <a:txBody>
                    <a:bodyPr/>
                    <a:lstStyle/>
                    <a:p>
                      <a:r>
                        <a:rPr lang="fr-FR" sz="1200" dirty="0">
                          <a:latin typeface="Calibri" pitchFamily="34" charset="0"/>
                        </a:rPr>
                        <a:t>Le plan incliné</a:t>
                      </a:r>
                    </a:p>
                  </a:txBody>
                  <a:tcPr anchor="ctr">
                    <a:solidFill>
                      <a:schemeClr val="accent1">
                        <a:lumMod val="20000"/>
                        <a:lumOff val="80000"/>
                      </a:schemeClr>
                    </a:solidFill>
                  </a:tcPr>
                </a:tc>
                <a:tc>
                  <a:txBody>
                    <a:bodyPr/>
                    <a:lstStyle/>
                    <a:p>
                      <a:pPr algn="l"/>
                      <a:r>
                        <a:rPr lang="fr-FR" sz="1200" dirty="0">
                          <a:latin typeface="Calibri" pitchFamily="34" charset="0"/>
                          <a:cs typeface="Calibri" pitchFamily="34" charset="0"/>
                        </a:rPr>
                        <a:t>Utilisation du plan incliné pour tester la chute libre.</a:t>
                      </a:r>
                    </a:p>
                  </a:txBody>
                  <a:tcPr anchor="ctr">
                    <a:solidFill>
                      <a:schemeClr val="accent1">
                        <a:lumMod val="20000"/>
                        <a:lumOff val="80000"/>
                      </a:schemeClr>
                    </a:solidFill>
                  </a:tcPr>
                </a:tc>
                <a:tc>
                  <a:txBody>
                    <a:bodyPr/>
                    <a:lstStyle/>
                    <a:p>
                      <a:pPr algn="ctr"/>
                      <a:r>
                        <a:rPr lang="fr-FR" sz="1200" baseline="0" dirty="0">
                          <a:latin typeface="Calibri" pitchFamily="34" charset="0"/>
                          <a:cs typeface="Calibri" pitchFamily="34" charset="0"/>
                        </a:rPr>
                        <a:t>60+ min</a:t>
                      </a:r>
                      <a:endParaRPr lang="fr-FR" sz="1200" dirty="0">
                        <a:latin typeface="Calibri" pitchFamily="34" charset="0"/>
                        <a:cs typeface="Calibri" pitchFamily="34" charset="0"/>
                      </a:endParaRPr>
                    </a:p>
                  </a:txBody>
                  <a:tcPr anchor="ctr">
                    <a:solidFill>
                      <a:schemeClr val="accent1">
                        <a:lumMod val="20000"/>
                        <a:lumOff val="80000"/>
                      </a:schemeClr>
                    </a:solidFill>
                  </a:tcPr>
                </a:tc>
                <a:tc>
                  <a:txBody>
                    <a:bodyPr/>
                    <a:lstStyle/>
                    <a:p>
                      <a:pPr algn="ctr"/>
                      <a:r>
                        <a:rPr lang="fr-FR" sz="1200" dirty="0">
                          <a:latin typeface="Calibri" pitchFamily="34" charset="0"/>
                        </a:rPr>
                        <a:t>D</a:t>
                      </a:r>
                    </a:p>
                  </a:txBody>
                  <a:tcPr anchor="ctr">
                    <a:solidFill>
                      <a:schemeClr val="accent1">
                        <a:lumMod val="20000"/>
                        <a:lumOff val="80000"/>
                      </a:schemeClr>
                    </a:solidFill>
                  </a:tcPr>
                </a:tc>
                <a:tc>
                  <a:txBody>
                    <a:bodyPr/>
                    <a:lstStyle/>
                    <a:p>
                      <a:pPr algn="ctr"/>
                      <a:r>
                        <a:rPr lang="fr-FR" sz="1200" dirty="0">
                          <a:latin typeface="Calibri" pitchFamily="34" charset="0"/>
                        </a:rPr>
                        <a:t>2</a:t>
                      </a:r>
                    </a:p>
                  </a:txBody>
                  <a:tcPr anchor="ctr">
                    <a:solidFill>
                      <a:schemeClr val="accent1">
                        <a:lumMod val="20000"/>
                        <a:lumOff val="80000"/>
                      </a:schemeClr>
                    </a:solidFill>
                  </a:tcPr>
                </a:tc>
                <a:extLst>
                  <a:ext uri="{0D108BD9-81ED-4DB2-BD59-A6C34878D82A}">
                    <a16:rowId xmlns:a16="http://schemas.microsoft.com/office/drawing/2014/main" xmlns="" val="10006"/>
                  </a:ext>
                </a:extLst>
              </a:tr>
            </a:tbl>
          </a:graphicData>
        </a:graphic>
      </p:graphicFrame>
      <p:sp>
        <p:nvSpPr>
          <p:cNvPr id="6" name="Espace réservé du numéro de diapositive 1"/>
          <p:cNvSpPr>
            <a:spLocks noGrp="1"/>
          </p:cNvSpPr>
          <p:nvPr>
            <p:ph type="sldNum" sz="quarter" idx="12"/>
            <p:custDataLst>
              <p:tags r:id="rId3"/>
            </p:custDataLst>
          </p:nvPr>
        </p:nvSpPr>
        <p:spPr>
          <a:xfrm>
            <a:off x="6007756" y="8002571"/>
            <a:ext cx="850244" cy="1135797"/>
          </a:xfrm>
        </p:spPr>
        <p:txBody>
          <a:bodyPr/>
          <a:lstStyle/>
          <a:p>
            <a:fld id="{027FB875-5C85-AB42-9DC5-178568A424B8}" type="slidenum">
              <a:rPr lang="en-US" smtClean="0"/>
              <a:pPr/>
              <a:t>5</a:t>
            </a:fld>
            <a:endParaRPr lang="en-US" dirty="0"/>
          </a:p>
        </p:txBody>
      </p:sp>
    </p:spTree>
    <p:extLst>
      <p:ext uri="{BB962C8B-B14F-4D97-AF65-F5344CB8AC3E}">
        <p14:creationId xmlns:p14="http://schemas.microsoft.com/office/powerpoint/2010/main" xmlns="" val="4232194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546860"/>
            <a:ext cx="6858000" cy="769620"/>
          </a:xfrm>
        </p:spPr>
        <p:txBody>
          <a:bodyPr/>
          <a:lstStyle/>
          <a:p>
            <a:r>
              <a:rPr lang="en-US" sz="3000" dirty="0"/>
              <a:t>Description des </a:t>
            </a:r>
            <a:r>
              <a:rPr lang="en-US" sz="3000" dirty="0" err="1"/>
              <a:t>activités</a:t>
            </a:r>
            <a:r>
              <a:rPr lang="en-US" sz="3000" dirty="0"/>
              <a:t> </a:t>
            </a:r>
          </a:p>
        </p:txBody>
      </p:sp>
      <p:sp>
        <p:nvSpPr>
          <p:cNvPr id="2" name="Espace réservé du numéro de diapositive 1"/>
          <p:cNvSpPr>
            <a:spLocks noGrp="1"/>
          </p:cNvSpPr>
          <p:nvPr>
            <p:ph type="sldNum" sz="quarter" idx="12"/>
            <p:custDataLst>
              <p:tags r:id="rId2"/>
            </p:custDataLst>
          </p:nvPr>
        </p:nvSpPr>
        <p:spPr>
          <a:xfrm>
            <a:off x="5745708" y="8008203"/>
            <a:ext cx="1112292" cy="1135797"/>
          </a:xfrm>
        </p:spPr>
        <p:txBody>
          <a:bodyPr/>
          <a:lstStyle/>
          <a:p>
            <a:fld id="{027FB875-5C85-AB42-9DC5-178568A424B8}" type="slidenum">
              <a:rPr lang="en-US" smtClean="0"/>
              <a:pPr/>
              <a:t>6</a:t>
            </a:fld>
            <a:endParaRPr lang="en-US" dirty="0"/>
          </a:p>
        </p:txBody>
      </p:sp>
      <p:graphicFrame>
        <p:nvGraphicFramePr>
          <p:cNvPr id="3" name="Tableau 2"/>
          <p:cNvGraphicFramePr>
            <a:graphicFrameLocks noGrp="1"/>
          </p:cNvGraphicFramePr>
          <p:nvPr>
            <p:custDataLst>
              <p:tags r:id="rId3"/>
            </p:custDataLst>
            <p:extLst>
              <p:ext uri="{D42A27DB-BD31-4B8C-83A1-F6EECF244321}">
                <p14:modId xmlns:p14="http://schemas.microsoft.com/office/powerpoint/2010/main" xmlns="" val="1686100654"/>
              </p:ext>
            </p:extLst>
          </p:nvPr>
        </p:nvGraphicFramePr>
        <p:xfrm>
          <a:off x="768940" y="2804160"/>
          <a:ext cx="5374793" cy="200152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val="20000"/>
                    </a:ext>
                  </a:extLst>
                </a:gridCol>
                <a:gridCol w="3074065">
                  <a:extLst>
                    <a:ext uri="{9D8B030D-6E8A-4147-A177-3AD203B41FA5}">
                      <a16:colId xmlns:a16="http://schemas.microsoft.com/office/drawing/2014/main" xmlns="" val="20001"/>
                    </a:ext>
                  </a:extLst>
                </a:gridCol>
                <a:gridCol w="1019283">
                  <a:extLst>
                    <a:ext uri="{9D8B030D-6E8A-4147-A177-3AD203B41FA5}">
                      <a16:colId xmlns:a16="http://schemas.microsoft.com/office/drawing/2014/main" xmlns="" val="20002"/>
                    </a:ext>
                  </a:extLst>
                </a:gridCol>
              </a:tblGrid>
              <a:tr h="518160">
                <a:tc>
                  <a:txBody>
                    <a:bodyPr/>
                    <a:lstStyle/>
                    <a:p>
                      <a:pPr algn="ctr"/>
                      <a:r>
                        <a:rPr lang="fr-FR" sz="1400" baseline="0" dirty="0">
                          <a:latin typeface="Calibri" pitchFamily="34" charset="0"/>
                          <a:cs typeface="Calibri" pitchFamily="34" charset="0"/>
                        </a:rPr>
                        <a:t>Numéro de</a:t>
                      </a:r>
                    </a:p>
                    <a:p>
                      <a:pPr algn="ctr"/>
                      <a:r>
                        <a:rPr lang="fr-FR" sz="1400" baseline="0" dirty="0">
                          <a:latin typeface="Calibri" pitchFamily="34" charset="0"/>
                          <a:cs typeface="Calibri" pitchFamily="34" charset="0"/>
                        </a:rPr>
                        <a:t>l’</a:t>
                      </a:r>
                      <a:r>
                        <a:rPr lang="fr-FR" sz="1400" dirty="0">
                          <a:latin typeface="Calibri" pitchFamily="34" charset="0"/>
                          <a:cs typeface="Calibri" pitchFamily="34" charset="0"/>
                        </a:rPr>
                        <a:t>activité</a:t>
                      </a:r>
                    </a:p>
                  </a:txBody>
                  <a:tcPr anchor="ctr"/>
                </a:tc>
                <a:tc>
                  <a:txBody>
                    <a:bodyPr/>
                    <a:lstStyle/>
                    <a:p>
                      <a:pPr algn="ctr"/>
                      <a:r>
                        <a:rPr lang="fr-FR" sz="1400" dirty="0">
                          <a:latin typeface="Calibri" pitchFamily="34" charset="0"/>
                          <a:cs typeface="Calibri" pitchFamily="34" charset="0"/>
                        </a:rPr>
                        <a:t>Nom</a:t>
                      </a:r>
                    </a:p>
                  </a:txBody>
                  <a:tcPr anchor="ctr"/>
                </a:tc>
                <a:tc>
                  <a:txBody>
                    <a:bodyPr/>
                    <a:lstStyle/>
                    <a:p>
                      <a:pPr algn="ctr"/>
                      <a:r>
                        <a:rPr lang="fr-FR" sz="1400" dirty="0">
                          <a:latin typeface="Calibri" pitchFamily="34" charset="0"/>
                          <a:cs typeface="Calibri" pitchFamily="34" charset="0"/>
                        </a:rPr>
                        <a:t>Page</a:t>
                      </a:r>
                    </a:p>
                  </a:txBody>
                  <a:tcPr anchor="ctr"/>
                </a:tc>
                <a:extLst>
                  <a:ext uri="{0D108BD9-81ED-4DB2-BD59-A6C34878D82A}">
                    <a16:rowId xmlns:a16="http://schemas.microsoft.com/office/drawing/2014/main" xmlns="" val="10000"/>
                  </a:ext>
                </a:extLst>
              </a:tr>
              <a:tr h="370840">
                <a:tc>
                  <a:txBody>
                    <a:bodyPr/>
                    <a:lstStyle/>
                    <a:p>
                      <a:pPr algn="ctr"/>
                      <a:r>
                        <a:rPr lang="fr-FR" sz="1200" dirty="0">
                          <a:latin typeface="Calibri" pitchFamily="34" charset="0"/>
                          <a:cs typeface="Calibri" pitchFamily="34" charset="0"/>
                        </a:rPr>
                        <a:t>1</a:t>
                      </a:r>
                    </a:p>
                  </a:txBody>
                  <a:tcPr anchor="ctr"/>
                </a:tc>
                <a:tc>
                  <a:txBody>
                    <a:bodyPr/>
                    <a:lstStyle/>
                    <a:p>
                      <a:pPr algn="l"/>
                      <a:r>
                        <a:rPr lang="fr-FR" sz="1200" dirty="0">
                          <a:latin typeface="Calibri" pitchFamily="34" charset="0"/>
                          <a:cs typeface="Calibri" pitchFamily="34" charset="0"/>
                        </a:rPr>
                        <a:t>Les </a:t>
                      </a:r>
                      <a:r>
                        <a:rPr lang="fr-FR" sz="1200" dirty="0" err="1">
                          <a:latin typeface="Calibri" pitchFamily="34" charset="0"/>
                          <a:cs typeface="Calibri" pitchFamily="34" charset="0"/>
                        </a:rPr>
                        <a:t>ballounes</a:t>
                      </a:r>
                      <a:r>
                        <a:rPr lang="fr-FR" sz="1200" dirty="0">
                          <a:latin typeface="Calibri" pitchFamily="34" charset="0"/>
                          <a:cs typeface="Calibri" pitchFamily="34" charset="0"/>
                        </a:rPr>
                        <a:t> d’eau</a:t>
                      </a:r>
                    </a:p>
                  </a:txBody>
                  <a:tcPr anchor="ctr"/>
                </a:tc>
                <a:tc>
                  <a:txBody>
                    <a:bodyPr/>
                    <a:lstStyle/>
                    <a:p>
                      <a:pPr algn="ctr"/>
                      <a:r>
                        <a:rPr lang="fr-CA" sz="1200" dirty="0">
                          <a:latin typeface="Calibri" pitchFamily="34" charset="0"/>
                          <a:cs typeface="Calibri" pitchFamily="34" charset="0"/>
                        </a:rPr>
                        <a:t>7</a:t>
                      </a: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999570932"/>
                  </a:ext>
                </a:extLst>
              </a:tr>
              <a:tr h="370840">
                <a:tc>
                  <a:txBody>
                    <a:bodyPr/>
                    <a:lstStyle/>
                    <a:p>
                      <a:pPr algn="ctr"/>
                      <a:r>
                        <a:rPr lang="fr-FR" sz="1200" dirty="0">
                          <a:latin typeface="Calibri" pitchFamily="34" charset="0"/>
                          <a:cs typeface="Calibri" pitchFamily="34" charset="0"/>
                        </a:rPr>
                        <a:t>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cs typeface="Calibri" pitchFamily="34" charset="0"/>
                        </a:rPr>
                        <a:t>Les billes en chute libre I</a:t>
                      </a:r>
                      <a:endParaRPr lang="fr-CA" sz="1200" dirty="0">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8-11</a:t>
                      </a: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950270945"/>
                  </a:ext>
                </a:extLst>
              </a:tr>
              <a:tr h="370840">
                <a:tc>
                  <a:txBody>
                    <a:bodyPr/>
                    <a:lstStyle/>
                    <a:p>
                      <a:pPr algn="ctr"/>
                      <a:r>
                        <a:rPr lang="fr-FR" sz="1200" dirty="0">
                          <a:latin typeface="Calibri" pitchFamily="34" charset="0"/>
                          <a:cs typeface="Calibri" pitchFamily="34" charset="0"/>
                        </a:rPr>
                        <a:t>3</a:t>
                      </a:r>
                    </a:p>
                  </a:txBody>
                  <a:tcPr anchor="ctr"/>
                </a:tc>
                <a:tc>
                  <a:txBody>
                    <a:bodyPr/>
                    <a:lstStyle/>
                    <a:p>
                      <a:pPr algn="l"/>
                      <a:r>
                        <a:rPr lang="fr-FR" sz="1200" dirty="0">
                          <a:latin typeface="Calibri" pitchFamily="34" charset="0"/>
                          <a:cs typeface="Calibri" pitchFamily="34" charset="0"/>
                        </a:rPr>
                        <a:t>Les billes en chute libre II</a:t>
                      </a:r>
                    </a:p>
                  </a:txBody>
                  <a:tcPr anchor="ctr"/>
                </a:tc>
                <a:tc>
                  <a:txBody>
                    <a:bodyPr/>
                    <a:lstStyle/>
                    <a:p>
                      <a:pPr algn="ctr"/>
                      <a:r>
                        <a:rPr lang="fr-FR" sz="1200" dirty="0">
                          <a:latin typeface="Calibri" pitchFamily="34" charset="0"/>
                          <a:cs typeface="Calibri" pitchFamily="34" charset="0"/>
                        </a:rPr>
                        <a:t>12-16</a:t>
                      </a:r>
                    </a:p>
                  </a:txBody>
                  <a:tcPr anchor="ctr"/>
                </a:tc>
                <a:extLst>
                  <a:ext uri="{0D108BD9-81ED-4DB2-BD59-A6C34878D82A}">
                    <a16:rowId xmlns:a16="http://schemas.microsoft.com/office/drawing/2014/main" xmlns="" val="808538504"/>
                  </a:ext>
                </a:extLst>
              </a:tr>
              <a:tr h="370840">
                <a:tc>
                  <a:txBody>
                    <a:bodyPr/>
                    <a:lstStyle/>
                    <a:p>
                      <a:pPr algn="ctr"/>
                      <a:r>
                        <a:rPr lang="fr-FR" sz="1200" dirty="0">
                          <a:latin typeface="Calibri" pitchFamily="34" charset="0"/>
                          <a:cs typeface="Calibri" pitchFamily="34" charset="0"/>
                        </a:rPr>
                        <a:t>4</a:t>
                      </a:r>
                    </a:p>
                  </a:txBody>
                  <a:tcPr anchor="ctr"/>
                </a:tc>
                <a:tc>
                  <a:txBody>
                    <a:bodyPr/>
                    <a:lstStyle/>
                    <a:p>
                      <a:pPr algn="l"/>
                      <a:r>
                        <a:rPr lang="fr-FR" sz="1200" dirty="0">
                          <a:latin typeface="Calibri" pitchFamily="34" charset="0"/>
                          <a:cs typeface="Calibri" pitchFamily="34" charset="0"/>
                        </a:rPr>
                        <a:t>Le plan incliné</a:t>
                      </a:r>
                    </a:p>
                  </a:txBody>
                  <a:tcPr anchor="ctr"/>
                </a:tc>
                <a:tc>
                  <a:txBody>
                    <a:bodyPr/>
                    <a:lstStyle/>
                    <a:p>
                      <a:pPr algn="ctr"/>
                      <a:r>
                        <a:rPr lang="fr-FR" sz="1200" dirty="0">
                          <a:latin typeface="Calibri" pitchFamily="34" charset="0"/>
                          <a:cs typeface="Calibri" pitchFamily="34" charset="0"/>
                        </a:rPr>
                        <a:t>16</a:t>
                      </a: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188608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custDataLst>
              <p:tags r:id="rId1"/>
            </p:custDataLst>
          </p:nvPr>
        </p:nvSpPr>
        <p:spPr>
          <a:xfrm>
            <a:off x="1783081" y="1260000"/>
            <a:ext cx="5004000" cy="7526159"/>
          </a:xfrm>
          <a:prstGeom prst="rect">
            <a:avLst/>
          </a:prstGeom>
          <a:noFill/>
        </p:spPr>
        <p:style>
          <a:lnRef idx="2">
            <a:schemeClr val="accent1"/>
          </a:lnRef>
          <a:fillRef idx="1">
            <a:schemeClr val="lt1"/>
          </a:fillRef>
          <a:effectRef idx="0">
            <a:schemeClr val="accent1"/>
          </a:effectRef>
          <a:fontRef idx="minor">
            <a:schemeClr val="dk1"/>
          </a:fontRef>
        </p:style>
        <p:txBody>
          <a:bodyPr anchor="t">
            <a:noAutofit/>
          </a:bodyPr>
          <a:lstStyle>
            <a:lvl1pPr marL="463550" indent="-463550" algn="l" defTabSz="914400" rtl="0" eaLnBrk="1" latinLnBrk="0" hangingPunct="1">
              <a:spcBef>
                <a:spcPts val="2000"/>
              </a:spcBef>
              <a:buSzPct val="90000"/>
              <a:buFontTx/>
              <a:buBlip>
                <a:blip r:embed="rId9"/>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10"/>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1"/>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1"/>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1"/>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9"/>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11"/>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9"/>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10"/>
              </a:buBlip>
              <a:defRPr lang="en-US" sz="1800" kern="1200" dirty="0">
                <a:solidFill>
                  <a:schemeClr val="dk1"/>
                </a:solidFill>
                <a:latin typeface="+mn-lt"/>
                <a:ea typeface="+mn-ea"/>
                <a:cs typeface="+mn-cs"/>
              </a:defRPr>
            </a:lvl9pPr>
          </a:lstStyle>
          <a:p>
            <a:pPr marL="0" indent="0">
              <a:spcBef>
                <a:spcPts val="600"/>
              </a:spcBef>
              <a:buNone/>
            </a:pPr>
            <a:r>
              <a:rPr lang="fr-CA" i="1" dirty="0">
                <a:latin typeface="Calibri" pitchFamily="34" charset="0"/>
              </a:rPr>
              <a:t>Situation problème</a:t>
            </a:r>
          </a:p>
          <a:p>
            <a:pPr marL="0" indent="0">
              <a:spcBef>
                <a:spcPts val="600"/>
              </a:spcBef>
              <a:buNone/>
            </a:pPr>
            <a:r>
              <a:rPr lang="fr-CA" sz="1200" dirty="0">
                <a:latin typeface="Calibri" pitchFamily="34" charset="0"/>
              </a:rPr>
              <a:t>L’</a:t>
            </a:r>
            <a:r>
              <a:rPr lang="fr-CA" sz="1200" dirty="0" err="1">
                <a:latin typeface="Calibri" pitchFamily="34" charset="0"/>
              </a:rPr>
              <a:t>enseignant.e</a:t>
            </a:r>
            <a:r>
              <a:rPr lang="fr-CA" sz="1200" dirty="0">
                <a:latin typeface="Calibri" pitchFamily="34" charset="0"/>
              </a:rPr>
              <a:t> présente une mise en situation, qui servira de point de départ à une réflexion sur les objets en chute libre :</a:t>
            </a:r>
          </a:p>
          <a:p>
            <a:pPr marL="0" indent="0">
              <a:spcBef>
                <a:spcPts val="600"/>
              </a:spcBef>
              <a:buNone/>
            </a:pPr>
            <a:endParaRPr lang="fr-CA" sz="1200" dirty="0">
              <a:latin typeface="Calibri" pitchFamily="34" charset="0"/>
            </a:endParaRPr>
          </a:p>
          <a:p>
            <a:pPr marL="0" indent="0" algn="ctr">
              <a:spcBef>
                <a:spcPts val="600"/>
              </a:spcBef>
              <a:buNone/>
            </a:pPr>
            <a:r>
              <a:rPr lang="fr-CA" sz="1200" b="1" i="1" dirty="0">
                <a:solidFill>
                  <a:srgbClr val="000000"/>
                </a:solidFill>
                <a:latin typeface="Calibri" pitchFamily="34" charset="0"/>
              </a:rPr>
              <a:t>« Jérôme est un joueur de tours. Il veut lancer deux </a:t>
            </a:r>
            <a:r>
              <a:rPr lang="fr-CA" sz="1200" b="1" i="1" dirty="0" err="1">
                <a:solidFill>
                  <a:srgbClr val="000000"/>
                </a:solidFill>
                <a:latin typeface="Calibri" pitchFamily="34" charset="0"/>
              </a:rPr>
              <a:t>ballounes</a:t>
            </a:r>
            <a:r>
              <a:rPr lang="fr-CA" sz="1200" b="1" i="1" dirty="0">
                <a:solidFill>
                  <a:srgbClr val="000000"/>
                </a:solidFill>
                <a:latin typeface="Calibri" pitchFamily="34" charset="0"/>
              </a:rPr>
              <a:t> d’eau sur ses deux amis, du haut d’une fenêtre du premier étage. Pour que ce soit plus drôle, il faudrait que les deux </a:t>
            </a:r>
            <a:r>
              <a:rPr lang="fr-CA" sz="1200" b="1" i="1" dirty="0" err="1">
                <a:solidFill>
                  <a:srgbClr val="000000"/>
                </a:solidFill>
                <a:latin typeface="Calibri" pitchFamily="34" charset="0"/>
              </a:rPr>
              <a:t>ballounes</a:t>
            </a:r>
            <a:r>
              <a:rPr lang="fr-CA" sz="1200" b="1" i="1" dirty="0">
                <a:solidFill>
                  <a:srgbClr val="000000"/>
                </a:solidFill>
                <a:latin typeface="Calibri" pitchFamily="34" charset="0"/>
              </a:rPr>
              <a:t> frappent ses deux amis exactement en même temps. </a:t>
            </a:r>
          </a:p>
          <a:p>
            <a:pPr marL="0" indent="0" algn="ctr">
              <a:spcBef>
                <a:spcPts val="600"/>
              </a:spcBef>
              <a:buNone/>
            </a:pPr>
            <a:r>
              <a:rPr lang="fr-CA" sz="1200" b="1" i="1" dirty="0">
                <a:solidFill>
                  <a:srgbClr val="000000"/>
                </a:solidFill>
                <a:latin typeface="Calibri" pitchFamily="34" charset="0"/>
              </a:rPr>
              <a:t>En tenant les </a:t>
            </a:r>
            <a:r>
              <a:rPr lang="fr-CA" sz="1200" b="1" i="1" dirty="0" err="1">
                <a:solidFill>
                  <a:srgbClr val="000000"/>
                </a:solidFill>
                <a:latin typeface="Calibri" pitchFamily="34" charset="0"/>
              </a:rPr>
              <a:t>ballounes</a:t>
            </a:r>
            <a:r>
              <a:rPr lang="fr-CA" sz="1200" b="1" i="1" dirty="0">
                <a:solidFill>
                  <a:srgbClr val="000000"/>
                </a:solidFill>
                <a:latin typeface="Calibri" pitchFamily="34" charset="0"/>
              </a:rPr>
              <a:t> dans ses mains, Jérôme réalise qu’elles n’ont pas la même masse. Il ne s’est pas assuré de les remplir avec la même quantité d’eau. </a:t>
            </a:r>
          </a:p>
          <a:p>
            <a:pPr marL="0" indent="0" algn="ctr">
              <a:spcBef>
                <a:spcPts val="600"/>
              </a:spcBef>
              <a:buNone/>
            </a:pPr>
            <a:r>
              <a:rPr lang="fr-CA" sz="1200" b="1" i="1" dirty="0">
                <a:solidFill>
                  <a:srgbClr val="000000"/>
                </a:solidFill>
                <a:latin typeface="Calibri" pitchFamily="34" charset="0"/>
              </a:rPr>
              <a:t>Est-ce que Jérôme devra prendre des précautions particulières pour s’assurer que les deux </a:t>
            </a:r>
            <a:r>
              <a:rPr lang="fr-CA" sz="1200" b="1" i="1" dirty="0" err="1">
                <a:solidFill>
                  <a:srgbClr val="000000"/>
                </a:solidFill>
                <a:latin typeface="Calibri" pitchFamily="34" charset="0"/>
              </a:rPr>
              <a:t>ballounes</a:t>
            </a:r>
            <a:r>
              <a:rPr lang="fr-CA" sz="1200" b="1" i="1" dirty="0">
                <a:solidFill>
                  <a:srgbClr val="000000"/>
                </a:solidFill>
                <a:latin typeface="Calibri" pitchFamily="34" charset="0"/>
              </a:rPr>
              <a:t> arrivent en bas en même temps, et si oui lesquelles ?</a:t>
            </a:r>
          </a:p>
          <a:p>
            <a:pPr marL="0" indent="0" algn="ctr">
              <a:spcBef>
                <a:spcPts val="600"/>
              </a:spcBef>
              <a:buNone/>
            </a:pPr>
            <a:endParaRPr lang="fr-CA" sz="1200" b="1" i="1" dirty="0">
              <a:solidFill>
                <a:srgbClr val="000000"/>
              </a:solidFill>
              <a:latin typeface="Calibri" pitchFamily="34" charset="0"/>
            </a:endParaRPr>
          </a:p>
          <a:p>
            <a:pPr marL="0" indent="0" algn="just">
              <a:spcBef>
                <a:spcPts val="600"/>
              </a:spcBef>
              <a:buNone/>
            </a:pPr>
            <a:r>
              <a:rPr lang="fr-CA" i="1" dirty="0">
                <a:solidFill>
                  <a:srgbClr val="000000"/>
                </a:solidFill>
                <a:latin typeface="Calibri" pitchFamily="34" charset="0"/>
              </a:rPr>
              <a:t>Idées initiales</a:t>
            </a:r>
          </a:p>
          <a:p>
            <a:pPr marL="324000" indent="-324000" algn="just">
              <a:spcBef>
                <a:spcPts val="600"/>
              </a:spcBef>
              <a:buFont typeface="Arial" pitchFamily="34" charset="0"/>
              <a:buChar char="•"/>
            </a:pPr>
            <a:r>
              <a:rPr lang="fr-CA" sz="1200" b="1" dirty="0">
                <a:latin typeface="Calibri" pitchFamily="34" charset="0"/>
              </a:rPr>
              <a:t>Recueillir les idées initiales des élèves</a:t>
            </a:r>
            <a:r>
              <a:rPr lang="fr-CA" sz="1200" dirty="0">
                <a:latin typeface="Calibri" pitchFamily="34" charset="0"/>
              </a:rPr>
              <a:t>. On peut les écrire au tableau, peut-être même les garder pour faire un retour à la toute fin de la thématique (enregistrer au TBI).</a:t>
            </a:r>
          </a:p>
          <a:p>
            <a:pPr marL="324000" indent="-324000" algn="just">
              <a:spcBef>
                <a:spcPts val="600"/>
              </a:spcBef>
              <a:buFont typeface="Arial" pitchFamily="34" charset="0"/>
              <a:buChar char="•"/>
            </a:pPr>
            <a:r>
              <a:rPr lang="fr-CA" sz="1200" b="1" dirty="0">
                <a:latin typeface="Calibri" pitchFamily="34" charset="0"/>
              </a:rPr>
              <a:t>L’</a:t>
            </a:r>
            <a:r>
              <a:rPr lang="fr-CA" sz="1200" b="1" dirty="0" err="1">
                <a:latin typeface="Calibri" pitchFamily="34" charset="0"/>
              </a:rPr>
              <a:t>enseignant.e</a:t>
            </a:r>
            <a:r>
              <a:rPr lang="fr-CA" sz="1200" b="1" dirty="0">
                <a:latin typeface="Calibri" pitchFamily="34" charset="0"/>
              </a:rPr>
              <a:t> ne doit pas commenter ou juger les idées exprimées </a:t>
            </a:r>
            <a:r>
              <a:rPr lang="fr-CA" sz="1200" dirty="0">
                <a:latin typeface="Calibri" pitchFamily="34" charset="0"/>
              </a:rPr>
              <a:t>(les valider ou les infirmer). Les élèves doivent se sentir libres de raisonner et de s’exprimer. Par contre, on peut poser des questions pour aider l’élève à clarifier sa pensée, ou reformuler pour voir si on a bien compris.</a:t>
            </a:r>
          </a:p>
          <a:p>
            <a:pPr marL="324000" indent="-324000" algn="just">
              <a:spcBef>
                <a:spcPts val="600"/>
              </a:spcBef>
              <a:buFont typeface="Arial" pitchFamily="34" charset="0"/>
              <a:buChar char="•"/>
            </a:pPr>
            <a:r>
              <a:rPr lang="fr-CA" sz="1200" b="1" dirty="0">
                <a:latin typeface="Calibri" pitchFamily="34" charset="0"/>
              </a:rPr>
              <a:t>Inviter cependant les </a:t>
            </a:r>
            <a:r>
              <a:rPr lang="fr-CA" sz="1200" b="1" i="1" dirty="0">
                <a:latin typeface="Calibri" pitchFamily="34" charset="0"/>
              </a:rPr>
              <a:t>autres</a:t>
            </a:r>
            <a:r>
              <a:rPr lang="fr-CA" sz="1200" b="1" dirty="0">
                <a:latin typeface="Calibri" pitchFamily="34" charset="0"/>
              </a:rPr>
              <a:t> élèves à commenter. </a:t>
            </a:r>
            <a:r>
              <a:rPr lang="fr-CA" sz="1200" dirty="0">
                <a:latin typeface="Calibri" pitchFamily="34" charset="0"/>
              </a:rPr>
              <a:t>« Êtes-vous d’accord avec cette idée ? Pensez-vous qu’on devrait y apporter des précisions ? » etc.</a:t>
            </a:r>
          </a:p>
          <a:p>
            <a:pPr marL="324000" indent="-324000" algn="just">
              <a:spcBef>
                <a:spcPts val="600"/>
              </a:spcBef>
              <a:buFont typeface="Arial" pitchFamily="34" charset="0"/>
              <a:buChar char="•"/>
            </a:pPr>
            <a:r>
              <a:rPr lang="fr-CA" sz="1200" b="1" dirty="0">
                <a:latin typeface="Calibri" pitchFamily="34" charset="0"/>
              </a:rPr>
              <a:t>Attirer l’attention sur les conditions expérimentales</a:t>
            </a:r>
            <a:r>
              <a:rPr lang="fr-CA" sz="1200" dirty="0">
                <a:latin typeface="Calibri" pitchFamily="34" charset="0"/>
              </a:rPr>
              <a:t>. Si les deux </a:t>
            </a:r>
            <a:r>
              <a:rPr lang="fr-CA" sz="1200" dirty="0" err="1">
                <a:latin typeface="Calibri" pitchFamily="34" charset="0"/>
              </a:rPr>
              <a:t>ballounes</a:t>
            </a:r>
            <a:r>
              <a:rPr lang="fr-CA" sz="1200" dirty="0">
                <a:latin typeface="Calibri" pitchFamily="34" charset="0"/>
              </a:rPr>
              <a:t> n’ont pas la même masse, elles ont à peu près la même forme et la même taille. </a:t>
            </a:r>
            <a:r>
              <a:rPr lang="fr-CA" sz="1200" b="1" i="1" dirty="0">
                <a:latin typeface="Calibri" pitchFamily="34" charset="0"/>
              </a:rPr>
              <a:t>« Qu’est-ce qui pourrait avoir de l’importance ? »</a:t>
            </a:r>
          </a:p>
          <a:p>
            <a:pPr marL="324000" indent="-324000" algn="just">
              <a:spcBef>
                <a:spcPts val="600"/>
              </a:spcBef>
              <a:buFont typeface="Arial" pitchFamily="34" charset="0"/>
              <a:buChar char="•"/>
            </a:pPr>
            <a:r>
              <a:rPr lang="fr-CA" sz="1200" b="1" dirty="0">
                <a:latin typeface="Calibri" pitchFamily="34" charset="0"/>
              </a:rPr>
              <a:t>En terminant, demander aux élèves s’ils peuvent identifier les forces qui sont mises en cause.  </a:t>
            </a:r>
            <a:r>
              <a:rPr lang="fr-CA" sz="1200" dirty="0">
                <a:latin typeface="Calibri" pitchFamily="34" charset="0"/>
              </a:rPr>
              <a:t>La </a:t>
            </a:r>
            <a:r>
              <a:rPr lang="fr-CA" sz="1200" i="1" dirty="0">
                <a:latin typeface="Calibri" pitchFamily="34" charset="0"/>
              </a:rPr>
              <a:t>gravité</a:t>
            </a:r>
            <a:r>
              <a:rPr lang="fr-CA" sz="1200" dirty="0">
                <a:latin typeface="Calibri" pitchFamily="34" charset="0"/>
              </a:rPr>
              <a:t> attire les objets vers la Terre. La </a:t>
            </a:r>
            <a:r>
              <a:rPr lang="fr-CA" sz="1200" i="1" dirty="0">
                <a:latin typeface="Calibri" pitchFamily="34" charset="0"/>
              </a:rPr>
              <a:t>résistance de l’air </a:t>
            </a:r>
            <a:r>
              <a:rPr lang="fr-CA" sz="1200" dirty="0">
                <a:latin typeface="Calibri" pitchFamily="34" charset="0"/>
              </a:rPr>
              <a:t>peut potentiellement ralentir la chute des objets.</a:t>
            </a:r>
            <a:endParaRPr lang="fr-CA" sz="1200" dirty="0">
              <a:solidFill>
                <a:srgbClr val="000000"/>
              </a:solidFill>
              <a:latin typeface="Calibri" pitchFamily="34" charset="0"/>
            </a:endParaRPr>
          </a:p>
        </p:txBody>
      </p:sp>
      <p:sp>
        <p:nvSpPr>
          <p:cNvPr id="18" name="Rectangle 17"/>
          <p:cNvSpPr/>
          <p:nvPr>
            <p:custDataLst>
              <p:tags r:id="rId2"/>
            </p:custDataLst>
          </p:nvPr>
        </p:nvSpPr>
        <p:spPr>
          <a:xfrm>
            <a:off x="46382" y="2636520"/>
            <a:ext cx="1670400" cy="3493264"/>
          </a:xfrm>
          <a:prstGeom prst="rect">
            <a:avLst/>
          </a:prstGeom>
          <a:solidFill>
            <a:schemeClr val="accent2">
              <a:lumMod val="10000"/>
              <a:lumOff val="90000"/>
            </a:schemeClr>
          </a:solidFill>
          <a:ln>
            <a:solidFill>
              <a:schemeClr val="accent1"/>
            </a:solidFill>
          </a:ln>
        </p:spPr>
        <p:txBody>
          <a:bodyPr wrap="square">
            <a:spAutoFit/>
          </a:bodyPr>
          <a:lstStyle/>
          <a:p>
            <a:pPr algn="ctr">
              <a:spcBef>
                <a:spcPts val="600"/>
              </a:spcBef>
            </a:pPr>
            <a:r>
              <a:rPr lang="en-US" sz="1400" b="1" dirty="0">
                <a:latin typeface="Calibri" pitchFamily="34" charset="0"/>
              </a:rPr>
              <a:t>Zone </a:t>
            </a:r>
            <a:r>
              <a:rPr lang="en-US" sz="1400" b="1" dirty="0" err="1">
                <a:latin typeface="Calibri" pitchFamily="34" charset="0"/>
              </a:rPr>
              <a:t>vocabulaire</a:t>
            </a:r>
            <a:endParaRPr lang="fr-FR" sz="600" dirty="0">
              <a:latin typeface="Calibri" pitchFamily="34" charset="0"/>
            </a:endParaRPr>
          </a:p>
          <a:p>
            <a:pPr>
              <a:spcBef>
                <a:spcPts val="600"/>
              </a:spcBef>
            </a:pPr>
            <a:r>
              <a:rPr lang="fr-FR" sz="1200" dirty="0">
                <a:latin typeface="Calibri" pitchFamily="34" charset="0"/>
              </a:rPr>
              <a:t>Gravité, chute libre.</a:t>
            </a:r>
            <a:endParaRPr lang="fr-FR" sz="600" dirty="0">
              <a:latin typeface="Calibri" pitchFamily="34" charset="0"/>
            </a:endParaRPr>
          </a:p>
          <a:p>
            <a:pPr>
              <a:spcBef>
                <a:spcPts val="600"/>
              </a:spcBef>
            </a:pPr>
            <a:r>
              <a:rPr lang="fr-CA" sz="1200" dirty="0">
                <a:latin typeface="Calibri" pitchFamily="34" charset="0"/>
              </a:rPr>
              <a:t>Tout au long de l'activité, on emploiera le terme "plus massif" au lieu de "plus lourd". Ceci s’explique par le fait que le </a:t>
            </a:r>
            <a:r>
              <a:rPr lang="fr-CA" sz="1200" b="1" dirty="0">
                <a:latin typeface="Calibri" pitchFamily="34" charset="0"/>
              </a:rPr>
              <a:t>poids </a:t>
            </a:r>
            <a:r>
              <a:rPr lang="fr-CA" sz="1200" dirty="0">
                <a:latin typeface="Calibri" pitchFamily="34" charset="0"/>
              </a:rPr>
              <a:t>d'un objet dépend de l'endroit où celui-ci se trouve (sur la Terre, sur la Lune ou sur une autre planète) alors que la </a:t>
            </a:r>
            <a:r>
              <a:rPr lang="fr-CA" sz="1200" b="1" dirty="0">
                <a:latin typeface="Calibri" pitchFamily="34" charset="0"/>
              </a:rPr>
              <a:t>masse</a:t>
            </a:r>
            <a:r>
              <a:rPr lang="fr-CA" sz="1200" dirty="0">
                <a:latin typeface="Calibri" pitchFamily="34" charset="0"/>
              </a:rPr>
              <a:t> de cet objet ne changera pas selon l'endroit. </a:t>
            </a:r>
          </a:p>
          <a:p>
            <a:pPr>
              <a:spcBef>
                <a:spcPts val="600"/>
              </a:spcBef>
            </a:pPr>
            <a:r>
              <a:rPr lang="fr-CA" sz="1200" dirty="0">
                <a:latin typeface="Calibri" pitchFamily="34" charset="0"/>
              </a:rPr>
              <a:t>(</a:t>
            </a:r>
            <a:r>
              <a:rPr lang="fr-CA" sz="1100" dirty="0">
                <a:solidFill>
                  <a:srgbClr val="000000"/>
                </a:solidFill>
                <a:latin typeface="Calibri" pitchFamily="34" charset="0"/>
              </a:rPr>
              <a:t>Voir </a:t>
            </a:r>
            <a:r>
              <a:rPr lang="fr-CA" sz="1100" dirty="0">
                <a:solidFill>
                  <a:srgbClr val="000000"/>
                </a:solidFill>
                <a:latin typeface="Calibri" pitchFamily="34" charset="0"/>
                <a:hlinkClick r:id="rId12" action="ppaction://hlinksldjump"/>
              </a:rPr>
              <a:t>Fiche théorique 1</a:t>
            </a:r>
            <a:r>
              <a:rPr lang="fr-CA" sz="1100" dirty="0">
                <a:solidFill>
                  <a:srgbClr val="000000"/>
                </a:solidFill>
                <a:latin typeface="Calibri" pitchFamily="34" charset="0"/>
              </a:rPr>
              <a:t>)</a:t>
            </a:r>
            <a:endParaRPr lang="fr-FR" sz="1200" dirty="0">
              <a:latin typeface="Calibri" pitchFamily="34" charset="0"/>
            </a:endParaRPr>
          </a:p>
        </p:txBody>
      </p:sp>
      <p:graphicFrame>
        <p:nvGraphicFramePr>
          <p:cNvPr id="9" name="Tableau 15"/>
          <p:cNvGraphicFramePr>
            <a:graphicFrameLocks noGrp="1"/>
          </p:cNvGraphicFramePr>
          <p:nvPr>
            <p:custDataLst>
              <p:tags r:id="rId3"/>
            </p:custDataLst>
            <p:extLst>
              <p:ext uri="{D42A27DB-BD31-4B8C-83A1-F6EECF244321}">
                <p14:modId xmlns:p14="http://schemas.microsoft.com/office/powerpoint/2010/main" xmlns="" val="2685670063"/>
              </p:ext>
            </p:extLst>
          </p:nvPr>
        </p:nvGraphicFramePr>
        <p:xfrm>
          <a:off x="46382" y="1260002"/>
          <a:ext cx="1670400" cy="335280"/>
        </p:xfrm>
        <a:graphic>
          <a:graphicData uri="http://schemas.openxmlformats.org/drawingml/2006/table">
            <a:tbl>
              <a:tblPr firstRow="1" bandRow="1">
                <a:tableStyleId>{69CF1AB2-1976-4502-BF36-3FF5EA218861}</a:tableStyleId>
              </a:tblPr>
              <a:tblGrid>
                <a:gridCol w="1670400">
                  <a:extLst>
                    <a:ext uri="{9D8B030D-6E8A-4147-A177-3AD203B41FA5}">
                      <a16:colId xmlns:a16="http://schemas.microsoft.com/office/drawing/2014/main" xmlns="" val="20000"/>
                    </a:ext>
                  </a:extLst>
                </a:gridCol>
              </a:tblGrid>
              <a:tr h="335280">
                <a:tc>
                  <a:txBody>
                    <a:bodyPr/>
                    <a:lstStyle/>
                    <a:p>
                      <a:pPr algn="ctr"/>
                      <a:endParaRPr lang="fr-FR" sz="200" dirty="0">
                        <a:latin typeface="Calibri" pitchFamily="34" charset="0"/>
                        <a:cs typeface="Calibri" pitchFamily="34" charset="0"/>
                      </a:endParaRPr>
                    </a:p>
                    <a:p>
                      <a:pPr algn="ctr"/>
                      <a:r>
                        <a:rPr lang="fr-FR" sz="1400" dirty="0">
                          <a:latin typeface="Calibri" pitchFamily="34" charset="0"/>
                          <a:cs typeface="Calibri" pitchFamily="34" charset="0"/>
                        </a:rPr>
                        <a:t>Durée : </a:t>
                      </a:r>
                      <a:r>
                        <a:rPr lang="fr-FR" sz="1400" b="0" dirty="0">
                          <a:latin typeface="Calibri" pitchFamily="34" charset="0"/>
                          <a:cs typeface="Calibri" pitchFamily="34" charset="0"/>
                        </a:rPr>
                        <a:t>15 minutes</a:t>
                      </a:r>
                      <a:endParaRPr lang="fr-FR" sz="1400" b="0" i="0" dirty="0">
                        <a:solidFill>
                          <a:schemeClr val="tx1"/>
                        </a:solidFill>
                        <a:latin typeface="Calibri" pitchFamily="34" charset="0"/>
                        <a:cs typeface="Calibri" pitchFamily="34" charset="0"/>
                      </a:endParaRPr>
                    </a:p>
                  </a:txBody>
                  <a:tcPr/>
                </a:tc>
                <a:extLst>
                  <a:ext uri="{0D108BD9-81ED-4DB2-BD59-A6C34878D82A}">
                    <a16:rowId xmlns:a16="http://schemas.microsoft.com/office/drawing/2014/main" xmlns="" val="10000"/>
                  </a:ext>
                </a:extLst>
              </a:tr>
            </a:tbl>
          </a:graphicData>
        </a:graphic>
      </p:graphicFrame>
      <p:sp>
        <p:nvSpPr>
          <p:cNvPr id="10" name="Espace réservé du numéro de diapositive 1"/>
          <p:cNvSpPr>
            <a:spLocks noGrp="1"/>
          </p:cNvSpPr>
          <p:nvPr>
            <p:ph type="sldNum" sz="quarter" idx="12"/>
            <p:custDataLst>
              <p:tags r:id="rId4"/>
            </p:custDataLst>
          </p:nvPr>
        </p:nvSpPr>
        <p:spPr>
          <a:xfrm>
            <a:off x="6007756" y="8002571"/>
            <a:ext cx="850244" cy="1135797"/>
          </a:xfrm>
        </p:spPr>
        <p:txBody>
          <a:bodyPr/>
          <a:lstStyle/>
          <a:p>
            <a:fld id="{027FB875-5C85-AB42-9DC5-178568A424B8}" type="slidenum">
              <a:rPr lang="en-US" smtClean="0"/>
              <a:pPr/>
              <a:t>7</a:t>
            </a:fld>
            <a:endParaRPr lang="en-US" dirty="0"/>
          </a:p>
        </p:txBody>
      </p:sp>
      <p:sp>
        <p:nvSpPr>
          <p:cNvPr id="12" name="Title 3"/>
          <p:cNvSpPr txBox="1">
            <a:spLocks/>
          </p:cNvSpPr>
          <p:nvPr>
            <p:custDataLst>
              <p:tags r:id="rId5"/>
            </p:custDataLst>
          </p:nvPr>
        </p:nvSpPr>
        <p:spPr>
          <a:xfrm>
            <a:off x="-5923" y="17192"/>
            <a:ext cx="513566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Amorce </a:t>
            </a:r>
          </a:p>
          <a:p>
            <a:pPr algn="l"/>
            <a:r>
              <a:rPr lang="fr-CA" sz="2400" dirty="0">
                <a:latin typeface="Calibri" pitchFamily="34" charset="0"/>
                <a:cs typeface="Calibri" pitchFamily="34" charset="0"/>
              </a:rPr>
              <a:t>1. Les </a:t>
            </a:r>
            <a:r>
              <a:rPr lang="fr-CA" sz="2400" dirty="0" err="1">
                <a:latin typeface="Calibri" pitchFamily="34" charset="0"/>
                <a:cs typeface="Calibri" pitchFamily="34" charset="0"/>
              </a:rPr>
              <a:t>ballounes</a:t>
            </a:r>
            <a:r>
              <a:rPr lang="fr-CA" sz="2400" dirty="0">
                <a:latin typeface="Calibri" pitchFamily="34" charset="0"/>
                <a:cs typeface="Calibri" pitchFamily="34" charset="0"/>
              </a:rPr>
              <a:t> d’eau</a:t>
            </a:r>
          </a:p>
        </p:txBody>
      </p:sp>
      <p:graphicFrame>
        <p:nvGraphicFramePr>
          <p:cNvPr id="15" name="Espace réservé du contenu 5"/>
          <p:cNvGraphicFramePr>
            <a:graphicFrameLocks/>
          </p:cNvGraphicFramePr>
          <p:nvPr>
            <p:custDataLst>
              <p:tags r:id="rId6"/>
            </p:custDataLst>
            <p:extLst>
              <p:ext uri="{D42A27DB-BD31-4B8C-83A1-F6EECF244321}">
                <p14:modId xmlns:p14="http://schemas.microsoft.com/office/powerpoint/2010/main" xmlns="" val="2019717531"/>
              </p:ext>
            </p:extLst>
          </p:nvPr>
        </p:nvGraphicFramePr>
        <p:xfrm>
          <a:off x="45656" y="1665118"/>
          <a:ext cx="1668844" cy="901552"/>
        </p:xfrm>
        <a:graphic>
          <a:graphicData uri="http://schemas.openxmlformats.org/drawingml/2006/table">
            <a:tbl>
              <a:tblPr firstRow="1" bandRow="1">
                <a:tableStyleId>{5C22544A-7EE6-4342-B048-85BDC9FD1C3A}</a:tableStyleId>
              </a:tblPr>
              <a:tblGrid>
                <a:gridCol w="1668844">
                  <a:extLst>
                    <a:ext uri="{9D8B030D-6E8A-4147-A177-3AD203B41FA5}">
                      <a16:colId xmlns:a16="http://schemas.microsoft.com/office/drawing/2014/main" xmlns="" val="20000"/>
                    </a:ext>
                  </a:extLst>
                </a:gridCol>
              </a:tblGrid>
              <a:tr h="304800">
                <a:tc>
                  <a:txBody>
                    <a:bodyPr/>
                    <a:lstStyle/>
                    <a:p>
                      <a:pPr algn="ctr"/>
                      <a:r>
                        <a:rPr lang="fr-FR" sz="1400" dirty="0">
                          <a:latin typeface="Calibri" pitchFamily="34" charset="0"/>
                        </a:rPr>
                        <a:t>Matériel</a:t>
                      </a:r>
                      <a:r>
                        <a:rPr lang="fr-FR" sz="1400" baseline="0" dirty="0">
                          <a:latin typeface="Calibri" pitchFamily="34" charset="0"/>
                        </a:rPr>
                        <a:t> nécessaire</a:t>
                      </a:r>
                      <a:endParaRPr lang="fr-FR" sz="1400" dirty="0">
                        <a:latin typeface="Calibri" pitchFamily="34" charset="0"/>
                      </a:endParaRPr>
                    </a:p>
                  </a:txBody>
                  <a:tcPr/>
                </a:tc>
                <a:extLst>
                  <a:ext uri="{0D108BD9-81ED-4DB2-BD59-A6C34878D82A}">
                    <a16:rowId xmlns:a16="http://schemas.microsoft.com/office/drawing/2014/main" xmlns="" val="10000"/>
                  </a:ext>
                </a:extLst>
              </a:tr>
              <a:tr h="274320">
                <a:tc>
                  <a:txBody>
                    <a:bodyPr/>
                    <a:lstStyle/>
                    <a:p>
                      <a:pPr algn="ctr"/>
                      <a:r>
                        <a:rPr lang="fr-FR" sz="1200" b="1" dirty="0">
                          <a:latin typeface="Calibri" pitchFamily="34" charset="0"/>
                        </a:rPr>
                        <a:t>Pour l’</a:t>
                      </a:r>
                      <a:r>
                        <a:rPr lang="fr-FR" sz="1200" b="1" dirty="0" err="1">
                          <a:latin typeface="Calibri" pitchFamily="34" charset="0"/>
                        </a:rPr>
                        <a:t>enseignant.e</a:t>
                      </a:r>
                      <a:endParaRPr lang="fr-FR" sz="1200" b="1" dirty="0">
                        <a:latin typeface="Calibri" pitchFamily="34" charset="0"/>
                      </a:endParaRPr>
                    </a:p>
                  </a:txBody>
                  <a:tcPr/>
                </a:tc>
                <a:extLst>
                  <a:ext uri="{0D108BD9-81ED-4DB2-BD59-A6C34878D82A}">
                    <a16:rowId xmlns:a16="http://schemas.microsoft.com/office/drawing/2014/main" xmlns="" val="10001"/>
                  </a:ext>
                </a:extLst>
              </a:tr>
              <a:tr h="322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hlinkClick r:id="rId12" action="ppaction://hlinksldjump"/>
                        </a:rPr>
                        <a:t>Fiche théorique 1</a:t>
                      </a:r>
                      <a:endParaRPr lang="fr-FR" sz="1200" dirty="0">
                        <a:latin typeface="Calibri" pitchFamily="34" charset="0"/>
                      </a:endParaRPr>
                    </a:p>
                  </a:txBody>
                  <a:tcPr/>
                </a:tc>
                <a:extLst>
                  <a:ext uri="{0D108BD9-81ED-4DB2-BD59-A6C34878D82A}">
                    <a16:rowId xmlns:a16="http://schemas.microsoft.com/office/drawing/2014/main" xmlns="" val="10002"/>
                  </a:ext>
                </a:extLst>
              </a:tr>
            </a:tbl>
          </a:graphicData>
        </a:graphic>
      </p:graphicFrame>
      <p:pic>
        <p:nvPicPr>
          <p:cNvPr id="4" name="Image 3">
            <a:extLst>
              <a:ext uri="{FF2B5EF4-FFF2-40B4-BE49-F238E27FC236}">
                <a16:creationId xmlns:a16="http://schemas.microsoft.com/office/drawing/2014/main" xmlns="" id="{6F9A4119-F2C7-9E56-4633-0935B1EA6FD9}"/>
              </a:ext>
            </a:extLst>
          </p:cNvPr>
          <p:cNvPicPr>
            <a:picLocks noChangeAspect="1"/>
          </p:cNvPicPr>
          <p:nvPr>
            <p:custDataLst>
              <p:tags r:id="rId7"/>
            </p:custDataLst>
          </p:nvPr>
        </p:nvPicPr>
        <p:blipFill>
          <a:blip r:embed="rId13"/>
          <a:stretch>
            <a:fillRect/>
          </a:stretch>
        </p:blipFill>
        <p:spPr>
          <a:xfrm>
            <a:off x="4337688" y="-432455"/>
            <a:ext cx="2548349" cy="2548349"/>
          </a:xfrm>
          <a:prstGeom prst="rect">
            <a:avLst/>
          </a:prstGeom>
        </p:spPr>
      </p:pic>
    </p:spTree>
    <p:extLst>
      <p:ext uri="{BB962C8B-B14F-4D97-AF65-F5344CB8AC3E}">
        <p14:creationId xmlns:p14="http://schemas.microsoft.com/office/powerpoint/2010/main" xmlns="" val="1622256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custDataLst>
              <p:tags r:id="rId1"/>
            </p:custDataLst>
          </p:nvPr>
        </p:nvSpPr>
        <p:spPr>
          <a:xfrm>
            <a:off x="1782803" y="1260001"/>
            <a:ext cx="5004000" cy="6969600"/>
          </a:xfrm>
          <a:prstGeom prst="rect">
            <a:avLst/>
          </a:prstGeom>
          <a:noFill/>
        </p:spPr>
        <p:style>
          <a:lnRef idx="2">
            <a:schemeClr val="accent1"/>
          </a:lnRef>
          <a:fillRef idx="1">
            <a:schemeClr val="lt1"/>
          </a:fillRef>
          <a:effectRef idx="0">
            <a:schemeClr val="accent1"/>
          </a:effectRef>
          <a:fontRef idx="minor">
            <a:schemeClr val="dk1"/>
          </a:fontRef>
        </p:style>
        <p:txBody>
          <a:bodyPr anchor="t">
            <a:noAutofit/>
          </a:bodyPr>
          <a:lstStyle>
            <a:lvl1pPr marL="463550" indent="-463550" algn="l" defTabSz="914400" rtl="0" eaLnBrk="1" latinLnBrk="0" hangingPunct="1">
              <a:spcBef>
                <a:spcPts val="2000"/>
              </a:spcBef>
              <a:buSzPct val="90000"/>
              <a:buFontTx/>
              <a:buBlip>
                <a:blip r:embed="rId8"/>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9"/>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0"/>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0"/>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0"/>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8"/>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10"/>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8"/>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9"/>
              </a:buBlip>
              <a:defRPr lang="en-US" sz="1800" kern="1200" dirty="0">
                <a:solidFill>
                  <a:schemeClr val="dk1"/>
                </a:solidFill>
                <a:latin typeface="+mn-lt"/>
                <a:ea typeface="+mn-ea"/>
                <a:cs typeface="+mn-cs"/>
              </a:defRPr>
            </a:lvl9pPr>
          </a:lstStyle>
          <a:p>
            <a:pPr marL="0" indent="0">
              <a:spcBef>
                <a:spcPts val="600"/>
              </a:spcBef>
              <a:buNone/>
            </a:pPr>
            <a:r>
              <a:rPr lang="fr-CA" i="1" dirty="0">
                <a:latin typeface="Calibri" pitchFamily="34" charset="0"/>
              </a:rPr>
              <a:t>Vue d’ensemble</a:t>
            </a:r>
          </a:p>
          <a:p>
            <a:pPr marL="0" indent="0" algn="just">
              <a:spcBef>
                <a:spcPts val="600"/>
              </a:spcBef>
              <a:buNone/>
            </a:pPr>
            <a:r>
              <a:rPr lang="fr-CA" sz="1200" dirty="0">
                <a:latin typeface="Calibri" pitchFamily="34" charset="0"/>
              </a:rPr>
              <a:t>Plutôt que de lancer des </a:t>
            </a:r>
            <a:r>
              <a:rPr lang="fr-CA" sz="1200" dirty="0" err="1">
                <a:latin typeface="Calibri" pitchFamily="34" charset="0"/>
              </a:rPr>
              <a:t>ballounes</a:t>
            </a:r>
            <a:r>
              <a:rPr lang="fr-CA" sz="1200" dirty="0">
                <a:latin typeface="Calibri" pitchFamily="34" charset="0"/>
              </a:rPr>
              <a:t> d’eau, les élèves vont utiliser des billes pour déterminer si la masse des objets a une influence sur la chute libre. Après une activité d’estimation et de pesée des billes, les équipes seront entièrement libres d’établir leur propre protocole. Après l’expérience, les résultats et conclusions ne sont pas commentés. Cependant, l’emphase est placée sur les embûches expérimentales.</a:t>
            </a:r>
          </a:p>
          <a:p>
            <a:pPr marL="0" indent="0" algn="just">
              <a:spcBef>
                <a:spcPts val="600"/>
              </a:spcBef>
              <a:buNone/>
            </a:pPr>
            <a:endParaRPr lang="fr-CA" sz="1200" dirty="0">
              <a:latin typeface="Calibri" pitchFamily="34" charset="0"/>
            </a:endParaRPr>
          </a:p>
          <a:p>
            <a:pPr marL="0" indent="0" algn="just">
              <a:spcBef>
                <a:spcPts val="600"/>
              </a:spcBef>
              <a:buNone/>
            </a:pPr>
            <a:r>
              <a:rPr lang="fr-CA" i="1" dirty="0">
                <a:solidFill>
                  <a:srgbClr val="000000"/>
                </a:solidFill>
                <a:latin typeface="Calibri" pitchFamily="34" charset="0"/>
              </a:rPr>
              <a:t>Déroulement de l’activité</a:t>
            </a:r>
          </a:p>
          <a:p>
            <a:pPr marL="228600" indent="-228600" algn="just">
              <a:spcBef>
                <a:spcPts val="600"/>
              </a:spcBef>
              <a:buFont typeface="+mj-lt"/>
              <a:buAutoNum type="arabicPeriod"/>
            </a:pPr>
            <a:r>
              <a:rPr lang="fr-CA" sz="1200" dirty="0">
                <a:solidFill>
                  <a:srgbClr val="000000"/>
                </a:solidFill>
                <a:latin typeface="Calibri" pitchFamily="34" charset="0"/>
              </a:rPr>
              <a:t>Introduction de l’expérience (10 min.)</a:t>
            </a:r>
          </a:p>
          <a:p>
            <a:pPr marL="228600" indent="-228600" algn="just">
              <a:spcBef>
                <a:spcPts val="600"/>
              </a:spcBef>
              <a:buFont typeface="+mj-lt"/>
              <a:buAutoNum type="arabicPeriod"/>
            </a:pPr>
            <a:r>
              <a:rPr lang="fr-CA" sz="1200" dirty="0">
                <a:solidFill>
                  <a:srgbClr val="000000"/>
                </a:solidFill>
                <a:latin typeface="Calibri" pitchFamily="34" charset="0"/>
              </a:rPr>
              <a:t>Pesée des billes (20 min.)</a:t>
            </a:r>
          </a:p>
          <a:p>
            <a:pPr marL="228600" indent="-228600" algn="just">
              <a:spcBef>
                <a:spcPts val="600"/>
              </a:spcBef>
              <a:buFont typeface="+mj-lt"/>
              <a:buAutoNum type="arabicPeriod"/>
            </a:pPr>
            <a:r>
              <a:rPr lang="fr-CA" sz="1200" dirty="0">
                <a:solidFill>
                  <a:srgbClr val="000000"/>
                </a:solidFill>
                <a:latin typeface="Calibri" pitchFamily="34" charset="0"/>
              </a:rPr>
              <a:t>Hypothèse et élaboration du protocole (20 min.)</a:t>
            </a:r>
          </a:p>
          <a:p>
            <a:pPr marL="228600" indent="-228600" algn="just">
              <a:spcBef>
                <a:spcPts val="600"/>
              </a:spcBef>
              <a:buFont typeface="+mj-lt"/>
              <a:buAutoNum type="arabicPeriod"/>
            </a:pPr>
            <a:r>
              <a:rPr lang="fr-CA" sz="1200" dirty="0">
                <a:solidFill>
                  <a:srgbClr val="000000"/>
                </a:solidFill>
                <a:latin typeface="Calibri" pitchFamily="34" charset="0"/>
              </a:rPr>
              <a:t>Expérimentation (10 min.)</a:t>
            </a:r>
          </a:p>
          <a:p>
            <a:pPr marL="228600" indent="-228600" algn="just">
              <a:spcBef>
                <a:spcPts val="600"/>
              </a:spcBef>
              <a:buFont typeface="+mj-lt"/>
              <a:buAutoNum type="arabicPeriod"/>
            </a:pPr>
            <a:r>
              <a:rPr lang="fr-CA" sz="1200" dirty="0">
                <a:solidFill>
                  <a:srgbClr val="000000"/>
                </a:solidFill>
                <a:latin typeface="Calibri" pitchFamily="34" charset="0"/>
              </a:rPr>
              <a:t>Résultats et discussion (10 min.)</a:t>
            </a:r>
          </a:p>
          <a:p>
            <a:pPr marL="228600" indent="-228600" algn="just">
              <a:spcBef>
                <a:spcPts val="600"/>
              </a:spcBef>
              <a:buNone/>
            </a:pPr>
            <a:endParaRPr lang="fr-CA" sz="1200" dirty="0">
              <a:solidFill>
                <a:srgbClr val="000000"/>
              </a:solidFill>
              <a:latin typeface="Calibri" pitchFamily="34" charset="0"/>
            </a:endParaRPr>
          </a:p>
          <a:p>
            <a:pPr marL="0" indent="0" algn="just">
              <a:spcBef>
                <a:spcPts val="600"/>
              </a:spcBef>
              <a:buNone/>
            </a:pPr>
            <a:r>
              <a:rPr lang="fr-CA" i="1" dirty="0">
                <a:solidFill>
                  <a:srgbClr val="000000"/>
                </a:solidFill>
                <a:latin typeface="Calibri" pitchFamily="34" charset="0"/>
              </a:rPr>
              <a:t>Introduction de l’expérience</a:t>
            </a:r>
          </a:p>
          <a:p>
            <a:pPr marL="0" indent="0" algn="ctr">
              <a:spcBef>
                <a:spcPts val="600"/>
              </a:spcBef>
              <a:buNone/>
            </a:pPr>
            <a:r>
              <a:rPr lang="fr-CA" sz="1200" b="1" i="1" dirty="0">
                <a:solidFill>
                  <a:srgbClr val="000000"/>
                </a:solidFill>
                <a:latin typeface="Calibri" pitchFamily="34" charset="0"/>
              </a:rPr>
              <a:t>« Plutôt que de tester des </a:t>
            </a:r>
            <a:r>
              <a:rPr lang="fr-CA" sz="1200" b="1" i="1" dirty="0" err="1">
                <a:solidFill>
                  <a:srgbClr val="000000"/>
                </a:solidFill>
                <a:latin typeface="Calibri" pitchFamily="34" charset="0"/>
              </a:rPr>
              <a:t>ballounes</a:t>
            </a:r>
            <a:r>
              <a:rPr lang="fr-CA" sz="1200" b="1" i="1" dirty="0">
                <a:solidFill>
                  <a:srgbClr val="000000"/>
                </a:solidFill>
                <a:latin typeface="Calibri" pitchFamily="34" charset="0"/>
              </a:rPr>
              <a:t> d’eau, nous allons réaliser une expérience avec des billes. »</a:t>
            </a:r>
          </a:p>
          <a:p>
            <a:pPr>
              <a:spcBef>
                <a:spcPts val="600"/>
              </a:spcBef>
              <a:buFont typeface="Arial" pitchFamily="34" charset="0"/>
              <a:buChar char="•"/>
            </a:pPr>
            <a:r>
              <a:rPr lang="fr-CA" sz="1200" dirty="0">
                <a:solidFill>
                  <a:srgbClr val="000000"/>
                </a:solidFill>
                <a:latin typeface="Calibri" pitchFamily="34" charset="0"/>
              </a:rPr>
              <a:t>Montrer les billes aux élèves, mais ne </a:t>
            </a:r>
            <a:r>
              <a:rPr lang="fr-CA" sz="1200" b="1" dirty="0">
                <a:solidFill>
                  <a:srgbClr val="000000"/>
                </a:solidFill>
                <a:latin typeface="Calibri" pitchFamily="34" charset="0"/>
              </a:rPr>
              <a:t>pas</a:t>
            </a:r>
            <a:r>
              <a:rPr lang="fr-CA" sz="1200" dirty="0">
                <a:solidFill>
                  <a:srgbClr val="000000"/>
                </a:solidFill>
                <a:latin typeface="Calibri" pitchFamily="34" charset="0"/>
              </a:rPr>
              <a:t> les laisser les manipuler</a:t>
            </a:r>
          </a:p>
          <a:p>
            <a:pPr>
              <a:spcBef>
                <a:spcPts val="600"/>
              </a:spcBef>
              <a:buFont typeface="Arial" pitchFamily="34" charset="0"/>
              <a:buChar char="•"/>
            </a:pPr>
            <a:r>
              <a:rPr lang="fr-CA" sz="1200" dirty="0">
                <a:solidFill>
                  <a:srgbClr val="000000"/>
                </a:solidFill>
                <a:latin typeface="Calibri" pitchFamily="34" charset="0"/>
              </a:rPr>
              <a:t>Demander aux élèves d’identifier les </a:t>
            </a:r>
            <a:r>
              <a:rPr lang="fr-CA" sz="1200" i="1" dirty="0">
                <a:solidFill>
                  <a:srgbClr val="000000"/>
                </a:solidFill>
                <a:latin typeface="Calibri" pitchFamily="34" charset="0"/>
              </a:rPr>
              <a:t>caractéristiques</a:t>
            </a:r>
            <a:r>
              <a:rPr lang="fr-CA" sz="1200" dirty="0">
                <a:solidFill>
                  <a:srgbClr val="000000"/>
                </a:solidFill>
                <a:latin typeface="Calibri" pitchFamily="34" charset="0"/>
              </a:rPr>
              <a:t> des billes  (taille, matière, masse, couleur…).</a:t>
            </a:r>
          </a:p>
          <a:p>
            <a:pPr>
              <a:spcBef>
                <a:spcPts val="600"/>
              </a:spcBef>
              <a:buFont typeface="Arial" pitchFamily="34" charset="0"/>
              <a:buChar char="•"/>
            </a:pPr>
            <a:r>
              <a:rPr lang="fr-CA" sz="1200" dirty="0">
                <a:solidFill>
                  <a:srgbClr val="000000"/>
                </a:solidFill>
                <a:latin typeface="Calibri" pitchFamily="34" charset="0"/>
              </a:rPr>
              <a:t>Demander aux élèves </a:t>
            </a:r>
            <a:r>
              <a:rPr lang="fr-CA" sz="1200" i="1" dirty="0">
                <a:solidFill>
                  <a:srgbClr val="000000"/>
                </a:solidFill>
                <a:latin typeface="Calibri" pitchFamily="34" charset="0"/>
              </a:rPr>
              <a:t>quelle</a:t>
            </a:r>
            <a:r>
              <a:rPr lang="fr-CA" sz="1200" dirty="0">
                <a:solidFill>
                  <a:srgbClr val="000000"/>
                </a:solidFill>
                <a:latin typeface="Calibri" pitchFamily="34" charset="0"/>
              </a:rPr>
              <a:t> caractéristique pourrait avoir un effet sur la vitesse de chute libre (réponse attendue : la masse). </a:t>
            </a:r>
          </a:p>
          <a:p>
            <a:pPr>
              <a:spcBef>
                <a:spcPts val="600"/>
              </a:spcBef>
              <a:buNone/>
            </a:pPr>
            <a:endParaRPr lang="fr-CA" sz="1200" dirty="0">
              <a:solidFill>
                <a:srgbClr val="000000"/>
              </a:solidFill>
              <a:latin typeface="Calibri" pitchFamily="34" charset="0"/>
            </a:endParaRPr>
          </a:p>
          <a:p>
            <a:pPr marL="0" indent="0" algn="ctr">
              <a:spcBef>
                <a:spcPts val="600"/>
              </a:spcBef>
              <a:buNone/>
            </a:pPr>
            <a:r>
              <a:rPr lang="fr-CA" sz="1200" b="1" i="1" dirty="0">
                <a:solidFill>
                  <a:srgbClr val="000000"/>
                </a:solidFill>
                <a:latin typeface="Calibri" pitchFamily="34" charset="0"/>
              </a:rPr>
              <a:t>« Nous allons donc vérifier l'effet qu'a la masse sur le temps de chute. Premièrement, nous allons peser les billes, car en science, on ne peut pas seulement se fier à nos sens : il faut mesurer</a:t>
            </a:r>
            <a:r>
              <a:rPr lang="fr-CA" sz="1200" dirty="0">
                <a:solidFill>
                  <a:srgbClr val="000000"/>
                </a:solidFill>
                <a:latin typeface="Calibri" pitchFamily="34" charset="0"/>
              </a:rPr>
              <a:t>. »</a:t>
            </a:r>
          </a:p>
          <a:p>
            <a:pPr>
              <a:spcBef>
                <a:spcPts val="600"/>
              </a:spcBef>
              <a:buFont typeface="Arial" pitchFamily="34" charset="0"/>
              <a:buChar char="•"/>
            </a:pPr>
            <a:endParaRPr lang="fr-CA" sz="1200" dirty="0">
              <a:solidFill>
                <a:srgbClr val="000000"/>
              </a:solidFill>
              <a:latin typeface="Calibri" pitchFamily="34" charset="0"/>
            </a:endParaRPr>
          </a:p>
        </p:txBody>
      </p:sp>
      <p:graphicFrame>
        <p:nvGraphicFramePr>
          <p:cNvPr id="9" name="Tableau 15"/>
          <p:cNvGraphicFramePr>
            <a:graphicFrameLocks noGrp="1"/>
          </p:cNvGraphicFramePr>
          <p:nvPr>
            <p:custDataLst>
              <p:tags r:id="rId2"/>
            </p:custDataLst>
            <p:extLst>
              <p:ext uri="{D42A27DB-BD31-4B8C-83A1-F6EECF244321}">
                <p14:modId xmlns:p14="http://schemas.microsoft.com/office/powerpoint/2010/main" xmlns="" val="1993177680"/>
              </p:ext>
            </p:extLst>
          </p:nvPr>
        </p:nvGraphicFramePr>
        <p:xfrm>
          <a:off x="46382" y="1260000"/>
          <a:ext cx="1670400" cy="335280"/>
        </p:xfrm>
        <a:graphic>
          <a:graphicData uri="http://schemas.openxmlformats.org/drawingml/2006/table">
            <a:tbl>
              <a:tblPr firstRow="1" bandRow="1">
                <a:tableStyleId>{69CF1AB2-1976-4502-BF36-3FF5EA218861}</a:tableStyleId>
              </a:tblPr>
              <a:tblGrid>
                <a:gridCol w="1670400">
                  <a:extLst>
                    <a:ext uri="{9D8B030D-6E8A-4147-A177-3AD203B41FA5}">
                      <a16:colId xmlns:a16="http://schemas.microsoft.com/office/drawing/2014/main" xmlns="" val="20000"/>
                    </a:ext>
                  </a:extLst>
                </a:gridCol>
              </a:tblGrid>
              <a:tr h="335280">
                <a:tc>
                  <a:txBody>
                    <a:bodyPr/>
                    <a:lstStyle/>
                    <a:p>
                      <a:pPr algn="ctr"/>
                      <a:endParaRPr lang="fr-FR" sz="200" dirty="0">
                        <a:latin typeface="Calibri" pitchFamily="34" charset="0"/>
                        <a:cs typeface="Calibri" pitchFamily="34" charset="0"/>
                      </a:endParaRPr>
                    </a:p>
                    <a:p>
                      <a:pPr algn="ctr"/>
                      <a:r>
                        <a:rPr lang="fr-FR" sz="1400" dirty="0">
                          <a:latin typeface="Calibri" pitchFamily="34" charset="0"/>
                          <a:cs typeface="Calibri" pitchFamily="34" charset="0"/>
                        </a:rPr>
                        <a:t>Durée : </a:t>
                      </a:r>
                      <a:r>
                        <a:rPr lang="fr-FR" sz="1400" b="0" dirty="0">
                          <a:latin typeface="Calibri" pitchFamily="34" charset="0"/>
                          <a:cs typeface="Calibri" pitchFamily="34" charset="0"/>
                        </a:rPr>
                        <a:t>70 minutes</a:t>
                      </a:r>
                      <a:endParaRPr lang="fr-FR" sz="1400" b="0" i="0" dirty="0">
                        <a:solidFill>
                          <a:schemeClr val="tx1"/>
                        </a:solidFill>
                        <a:latin typeface="Calibri" pitchFamily="34" charset="0"/>
                        <a:cs typeface="Calibri" pitchFamily="34" charset="0"/>
                      </a:endParaRPr>
                    </a:p>
                  </a:txBody>
                  <a:tcPr/>
                </a:tc>
                <a:extLst>
                  <a:ext uri="{0D108BD9-81ED-4DB2-BD59-A6C34878D82A}">
                    <a16:rowId xmlns:a16="http://schemas.microsoft.com/office/drawing/2014/main" xmlns="" val="10000"/>
                  </a:ext>
                </a:extLst>
              </a:tr>
            </a:tbl>
          </a:graphicData>
        </a:graphic>
      </p:graphicFrame>
      <p:graphicFrame>
        <p:nvGraphicFramePr>
          <p:cNvPr id="14" name="Espace réservé du contenu 5"/>
          <p:cNvGraphicFramePr>
            <a:graphicFrameLocks/>
          </p:cNvGraphicFramePr>
          <p:nvPr>
            <p:custDataLst>
              <p:tags r:id="rId3"/>
            </p:custDataLst>
            <p:extLst>
              <p:ext uri="{D42A27DB-BD31-4B8C-83A1-F6EECF244321}">
                <p14:modId xmlns:p14="http://schemas.microsoft.com/office/powerpoint/2010/main" xmlns="" val="1713376651"/>
              </p:ext>
            </p:extLst>
          </p:nvPr>
        </p:nvGraphicFramePr>
        <p:xfrm>
          <a:off x="53276" y="1656240"/>
          <a:ext cx="1670400" cy="4154657"/>
        </p:xfrm>
        <a:graphic>
          <a:graphicData uri="http://schemas.openxmlformats.org/drawingml/2006/table">
            <a:tbl>
              <a:tblPr firstRow="1" bandRow="1">
                <a:tableStyleId>{5C22544A-7EE6-4342-B048-85BDC9FD1C3A}</a:tableStyleId>
              </a:tblPr>
              <a:tblGrid>
                <a:gridCol w="229866">
                  <a:extLst>
                    <a:ext uri="{9D8B030D-6E8A-4147-A177-3AD203B41FA5}">
                      <a16:colId xmlns:a16="http://schemas.microsoft.com/office/drawing/2014/main" xmlns="" val="20000"/>
                    </a:ext>
                  </a:extLst>
                </a:gridCol>
                <a:gridCol w="1440534">
                  <a:extLst>
                    <a:ext uri="{9D8B030D-6E8A-4147-A177-3AD203B41FA5}">
                      <a16:colId xmlns:a16="http://schemas.microsoft.com/office/drawing/2014/main" xmlns="" val="20001"/>
                    </a:ext>
                  </a:extLst>
                </a:gridCol>
              </a:tblGrid>
              <a:tr h="304800">
                <a:tc gridSpan="2">
                  <a:txBody>
                    <a:bodyPr/>
                    <a:lstStyle/>
                    <a:p>
                      <a:pPr algn="ctr"/>
                      <a:r>
                        <a:rPr lang="fr-FR" sz="1400" dirty="0">
                          <a:latin typeface="Calibri" pitchFamily="34" charset="0"/>
                        </a:rPr>
                        <a:t>Matériel</a:t>
                      </a:r>
                      <a:r>
                        <a:rPr lang="fr-FR" sz="1400" baseline="0" dirty="0">
                          <a:latin typeface="Calibri" pitchFamily="34" charset="0"/>
                        </a:rPr>
                        <a:t> nécessaire</a:t>
                      </a:r>
                      <a:endParaRPr lang="fr-FR" sz="1400" dirty="0">
                        <a:latin typeface="Calibri" pitchFamily="34" charset="0"/>
                      </a:endParaRPr>
                    </a:p>
                  </a:txBody>
                  <a:tcPr/>
                </a:tc>
                <a:tc hMerge="1">
                  <a:txBody>
                    <a:bodyPr/>
                    <a:lstStyle/>
                    <a:p>
                      <a:endParaRPr lang="fr-FR"/>
                    </a:p>
                  </a:txBody>
                  <a:tcPr/>
                </a:tc>
                <a:extLst>
                  <a:ext uri="{0D108BD9-81ED-4DB2-BD59-A6C34878D82A}">
                    <a16:rowId xmlns:a16="http://schemas.microsoft.com/office/drawing/2014/main" xmlns="" val="10000"/>
                  </a:ext>
                </a:extLst>
              </a:tr>
              <a:tr h="274320">
                <a:tc gridSpan="2">
                  <a:txBody>
                    <a:bodyPr/>
                    <a:lstStyle/>
                    <a:p>
                      <a:pPr algn="ctr"/>
                      <a:r>
                        <a:rPr lang="fr-FR" sz="1200" b="1" dirty="0">
                          <a:latin typeface="Calibri" pitchFamily="34" charset="0"/>
                        </a:rPr>
                        <a:t>Pour l’</a:t>
                      </a:r>
                      <a:r>
                        <a:rPr lang="fr-FR" sz="1200" b="1" dirty="0" err="1">
                          <a:latin typeface="Calibri" pitchFamily="34" charset="0"/>
                        </a:rPr>
                        <a:t>enseignant.e</a:t>
                      </a:r>
                      <a:endParaRPr lang="fr-FR" sz="1200" b="1" dirty="0">
                        <a:latin typeface="Calibri" pitchFamily="34" charset="0"/>
                      </a:endParaRPr>
                    </a:p>
                  </a:txBody>
                  <a:tcPr/>
                </a:tc>
                <a:tc hMerge="1">
                  <a:txBody>
                    <a:bodyPr/>
                    <a:lstStyle/>
                    <a:p>
                      <a:endParaRPr lang="fr-FR"/>
                    </a:p>
                  </a:txBody>
                  <a:tcPr/>
                </a:tc>
                <a:extLst>
                  <a:ext uri="{0D108BD9-81ED-4DB2-BD59-A6C34878D82A}">
                    <a16:rowId xmlns:a16="http://schemas.microsoft.com/office/drawing/2014/main" xmlns="" val="10001"/>
                  </a:ext>
                </a:extLst>
              </a:tr>
              <a:tr h="322432">
                <a:tc>
                  <a:txBody>
                    <a:bodyPr/>
                    <a:lstStyle/>
                    <a:p>
                      <a:pPr algn="ctr"/>
                      <a:r>
                        <a:rPr lang="fr-FR" sz="1200" dirty="0">
                          <a:latin typeface="Calibri" pitchFamily="34" charset="0"/>
                        </a:rPr>
                        <a:t>1</a:t>
                      </a:r>
                    </a:p>
                    <a:p>
                      <a:pPr algn="ctr"/>
                      <a:endParaRPr lang="fr-FR" sz="1200" dirty="0">
                        <a:latin typeface="Calibri" pitchFamily="34" charset="0"/>
                      </a:endParaRPr>
                    </a:p>
                    <a:p>
                      <a:pPr algn="ctr"/>
                      <a:r>
                        <a:rPr lang="fr-FR" sz="1200" dirty="0">
                          <a:latin typeface="Calibri" pitchFamily="34" charset="0"/>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Balance numérique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Calibri" pitchFamily="34" charset="0"/>
                      </a:endParaRPr>
                    </a:p>
                    <a:p>
                      <a:pPr>
                        <a:buNone/>
                      </a:pPr>
                      <a:r>
                        <a:rPr lang="fr-FR" sz="1200" dirty="0">
                          <a:latin typeface="Calibri" pitchFamily="34" charset="0"/>
                        </a:rPr>
                        <a:t>Billes</a:t>
                      </a:r>
                      <a:r>
                        <a:rPr lang="fr-FR" sz="1200" baseline="0" dirty="0">
                          <a:latin typeface="Calibri" pitchFamily="34" charset="0"/>
                        </a:rPr>
                        <a:t> de même grosseur, mais de masses différentes.</a:t>
                      </a:r>
                    </a:p>
                    <a:p>
                      <a:pPr>
                        <a:buNone/>
                      </a:pPr>
                      <a:r>
                        <a:rPr lang="fr-FR" sz="1200" baseline="0" dirty="0">
                          <a:latin typeface="Calibri" pitchFamily="34" charset="0"/>
                        </a:rPr>
                        <a:t>(acier, verre, bois)</a:t>
                      </a:r>
                    </a:p>
                  </a:txBody>
                  <a:tcPr/>
                </a:tc>
                <a:extLst>
                  <a:ext uri="{0D108BD9-81ED-4DB2-BD59-A6C34878D82A}">
                    <a16:rowId xmlns:a16="http://schemas.microsoft.com/office/drawing/2014/main" xmlns="" val="10002"/>
                  </a:ext>
                </a:extLst>
              </a:tr>
              <a:tr h="274320">
                <a:tc gridSpan="2">
                  <a:txBody>
                    <a:bodyPr/>
                    <a:lstStyle/>
                    <a:p>
                      <a:pPr algn="ctr"/>
                      <a:r>
                        <a:rPr lang="fr-FR" sz="1200" b="1" dirty="0">
                          <a:latin typeface="Calibri" pitchFamily="34" charset="0"/>
                        </a:rPr>
                        <a:t>Par élève</a:t>
                      </a:r>
                    </a:p>
                  </a:txBody>
                  <a:tcPr/>
                </a:tc>
                <a:tc hMerge="1">
                  <a:txBody>
                    <a:bodyPr/>
                    <a:lstStyle/>
                    <a:p>
                      <a:endParaRPr lang="fr-FR"/>
                    </a:p>
                  </a:txBody>
                  <a:tcPr/>
                </a:tc>
                <a:extLst>
                  <a:ext uri="{0D108BD9-81ED-4DB2-BD59-A6C34878D82A}">
                    <a16:rowId xmlns:a16="http://schemas.microsoft.com/office/drawing/2014/main" xmlns="" val="10003"/>
                  </a:ext>
                </a:extLst>
              </a:tr>
              <a:tr h="457200">
                <a:tc gridSpan="2">
                  <a:txBody>
                    <a:bodyPr/>
                    <a:lstStyle/>
                    <a:p>
                      <a:pPr>
                        <a:buNone/>
                      </a:pPr>
                      <a:r>
                        <a:rPr lang="fr-FR" sz="1200" dirty="0">
                          <a:latin typeface="Calibri" pitchFamily="34" charset="0"/>
                          <a:hlinkClick r:id="rId11" action="ppaction://hlinksldjump"/>
                        </a:rPr>
                        <a:t>Fiche d’activité A</a:t>
                      </a:r>
                      <a:endParaRPr lang="fr-FR" sz="1200" dirty="0">
                        <a:latin typeface="Calibri" pitchFamily="34" charset="0"/>
                      </a:endParaRPr>
                    </a:p>
                    <a:p>
                      <a:pPr>
                        <a:buNone/>
                      </a:pPr>
                      <a:r>
                        <a:rPr lang="fr-FR" sz="1200" baseline="0" dirty="0">
                          <a:latin typeface="Calibri" pitchFamily="34" charset="0"/>
                          <a:hlinkClick r:id="rId12" action="ppaction://hlinksldjump"/>
                        </a:rPr>
                        <a:t>Fiche d’activité B</a:t>
                      </a:r>
                      <a:endParaRPr lang="fr-FR" sz="1200" baseline="0" dirty="0">
                        <a:latin typeface="Calibri" pitchFamily="34" charset="0"/>
                      </a:endParaRPr>
                    </a:p>
                  </a:txBody>
                  <a:tcPr/>
                </a:tc>
                <a:tc hMerge="1">
                  <a:txBody>
                    <a:bodyPr/>
                    <a:lstStyle/>
                    <a:p>
                      <a:pPr>
                        <a:buNone/>
                      </a:pPr>
                      <a:endParaRPr lang="fr-FR" sz="1200" baseline="0" dirty="0">
                        <a:latin typeface="Calibri" pitchFamily="34" charset="0"/>
                      </a:endParaRPr>
                    </a:p>
                  </a:txBody>
                  <a:tcPr/>
                </a:tc>
                <a:extLst>
                  <a:ext uri="{0D108BD9-81ED-4DB2-BD59-A6C34878D82A}">
                    <a16:rowId xmlns:a16="http://schemas.microsoft.com/office/drawing/2014/main" xmlns="" val="10004"/>
                  </a:ext>
                </a:extLst>
              </a:tr>
              <a:tr h="283697">
                <a:tc gridSpan="2">
                  <a:txBody>
                    <a:bodyPr/>
                    <a:lstStyle/>
                    <a:p>
                      <a:pPr algn="ctr"/>
                      <a:r>
                        <a:rPr lang="fr-FR" sz="1200" b="1" dirty="0">
                          <a:latin typeface="Calibri" pitchFamily="34" charset="0"/>
                        </a:rPr>
                        <a:t>Par équipe de 3 ou 4</a:t>
                      </a:r>
                    </a:p>
                  </a:txBody>
                  <a:tcPr/>
                </a:tc>
                <a:tc hMerge="1">
                  <a:txBody>
                    <a:bodyPr/>
                    <a:lstStyle/>
                    <a:p>
                      <a:pPr>
                        <a:buNone/>
                      </a:pPr>
                      <a:endParaRPr lang="fr-FR" sz="1200" baseline="0" dirty="0">
                        <a:latin typeface="Times New Roman"/>
                      </a:endParaRPr>
                    </a:p>
                  </a:txBody>
                  <a:tcPr/>
                </a:tc>
                <a:extLst>
                  <a:ext uri="{0D108BD9-81ED-4DB2-BD59-A6C34878D82A}">
                    <a16:rowId xmlns:a16="http://schemas.microsoft.com/office/drawing/2014/main" xmlns="" val="10005"/>
                  </a:ext>
                </a:extLst>
              </a:tr>
              <a:tr h="457200">
                <a:tc>
                  <a:txBody>
                    <a:bodyPr/>
                    <a:lstStyle/>
                    <a:p>
                      <a:pPr algn="ctr"/>
                      <a:r>
                        <a:rPr lang="fr-FR" sz="1200" dirty="0">
                          <a:latin typeface="Calibri" pitchFamily="34" charset="0"/>
                        </a:rPr>
                        <a:t>3</a:t>
                      </a:r>
                    </a:p>
                    <a:p>
                      <a:pPr algn="ctr"/>
                      <a:endParaRPr lang="fr-CA" sz="1200" dirty="0">
                        <a:latin typeface="Calibri" pitchFamily="34" charset="0"/>
                      </a:endParaRPr>
                    </a:p>
                    <a:p>
                      <a:pPr algn="ctr"/>
                      <a:endParaRPr lang="fr-CA" sz="1200" dirty="0">
                        <a:latin typeface="Calibri" pitchFamily="34" charset="0"/>
                      </a:endParaRPr>
                    </a:p>
                    <a:p>
                      <a:pPr algn="ctr"/>
                      <a:endParaRPr lang="fr-CA" sz="1200" dirty="0">
                        <a:latin typeface="Calibri" pitchFamily="34" charset="0"/>
                      </a:endParaRPr>
                    </a:p>
                    <a:p>
                      <a:pPr algn="ctr"/>
                      <a:endParaRPr lang="fr-CA" sz="1200" dirty="0">
                        <a:latin typeface="Calibri" pitchFamily="34" charset="0"/>
                      </a:endParaRPr>
                    </a:p>
                    <a:p>
                      <a:pPr algn="ctr"/>
                      <a:r>
                        <a:rPr lang="fr-CA" sz="1200" dirty="0">
                          <a:latin typeface="Calibri" pitchFamily="34" charset="0"/>
                        </a:rPr>
                        <a:t>1</a:t>
                      </a:r>
                      <a:endParaRPr lang="fr-FR" sz="1200" dirty="0">
                        <a:latin typeface="Calibri" pitchFamily="34" charset="0"/>
                      </a:endParaRPr>
                    </a:p>
                  </a:txBody>
                  <a:tcPr/>
                </a:tc>
                <a:tc>
                  <a:txBody>
                    <a:bodyPr/>
                    <a:lstStyle/>
                    <a:p>
                      <a:pPr>
                        <a:buNone/>
                      </a:pPr>
                      <a:r>
                        <a:rPr lang="fr-FR" sz="1200" dirty="0">
                          <a:latin typeface="Calibri" pitchFamily="34" charset="0"/>
                        </a:rPr>
                        <a:t>Billes</a:t>
                      </a:r>
                      <a:r>
                        <a:rPr lang="fr-FR" sz="1200" baseline="0" dirty="0">
                          <a:latin typeface="Calibri" pitchFamily="34" charset="0"/>
                        </a:rPr>
                        <a:t> de même grosseur, mais de masses différentes.</a:t>
                      </a:r>
                    </a:p>
                    <a:p>
                      <a:pPr>
                        <a:buNone/>
                      </a:pPr>
                      <a:r>
                        <a:rPr lang="fr-FR" sz="1200" baseline="0" dirty="0">
                          <a:latin typeface="Calibri" pitchFamily="34" charset="0"/>
                        </a:rPr>
                        <a:t>(acier, verre, bois)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dirty="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Surface </a:t>
                      </a:r>
                      <a:r>
                        <a:rPr lang="fr-FR" sz="1200" dirty="0" err="1">
                          <a:latin typeface="Calibri" pitchFamily="34" charset="0"/>
                        </a:rPr>
                        <a:t>amortissante</a:t>
                      </a:r>
                      <a:endParaRPr lang="fr-FR" sz="1200" dirty="0">
                        <a:latin typeface="Calibri" pitchFamily="34" charset="0"/>
                      </a:endParaRPr>
                    </a:p>
                  </a:txBody>
                  <a:tcPr/>
                </a:tc>
                <a:extLst>
                  <a:ext uri="{0D108BD9-81ED-4DB2-BD59-A6C34878D82A}">
                    <a16:rowId xmlns:a16="http://schemas.microsoft.com/office/drawing/2014/main" xmlns="" val="10006"/>
                  </a:ext>
                </a:extLst>
              </a:tr>
            </a:tbl>
          </a:graphicData>
        </a:graphic>
      </p:graphicFrame>
      <p:sp>
        <p:nvSpPr>
          <p:cNvPr id="10" name="Espace réservé du numéro de diapositive 1"/>
          <p:cNvSpPr>
            <a:spLocks noGrp="1"/>
          </p:cNvSpPr>
          <p:nvPr>
            <p:ph type="sldNum" sz="quarter" idx="12"/>
            <p:custDataLst>
              <p:tags r:id="rId4"/>
            </p:custDataLst>
          </p:nvPr>
        </p:nvSpPr>
        <p:spPr>
          <a:xfrm>
            <a:off x="6007756" y="8002571"/>
            <a:ext cx="850244" cy="1135797"/>
          </a:xfrm>
        </p:spPr>
        <p:txBody>
          <a:bodyPr/>
          <a:lstStyle/>
          <a:p>
            <a:fld id="{027FB875-5C85-AB42-9DC5-178568A424B8}" type="slidenum">
              <a:rPr lang="en-US" smtClean="0"/>
              <a:pPr/>
              <a:t>8</a:t>
            </a:fld>
            <a:endParaRPr lang="en-US" dirty="0"/>
          </a:p>
        </p:txBody>
      </p:sp>
      <p:sp>
        <p:nvSpPr>
          <p:cNvPr id="12" name="Title 3"/>
          <p:cNvSpPr txBox="1">
            <a:spLocks/>
          </p:cNvSpPr>
          <p:nvPr>
            <p:custDataLst>
              <p:tags r:id="rId5"/>
            </p:custDataLst>
          </p:nvPr>
        </p:nvSpPr>
        <p:spPr>
          <a:xfrm>
            <a:off x="-5923" y="17192"/>
            <a:ext cx="513566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2. La chute des billes I </a:t>
            </a:r>
          </a:p>
        </p:txBody>
      </p:sp>
      <p:pic>
        <p:nvPicPr>
          <p:cNvPr id="4" name="Image 3">
            <a:extLst>
              <a:ext uri="{FF2B5EF4-FFF2-40B4-BE49-F238E27FC236}">
                <a16:creationId xmlns:a16="http://schemas.microsoft.com/office/drawing/2014/main" xmlns="" id="{03C41614-5E74-9D4F-839B-4A3A087FE30A}"/>
              </a:ext>
            </a:extLst>
          </p:cNvPr>
          <p:cNvPicPr>
            <a:picLocks noChangeAspect="1"/>
          </p:cNvPicPr>
          <p:nvPr>
            <p:custDataLst>
              <p:tags r:id="rId6"/>
            </p:custDataLst>
          </p:nvPr>
        </p:nvPicPr>
        <p:blipFill>
          <a:blip r:embed="rId13"/>
          <a:stretch>
            <a:fillRect/>
          </a:stretch>
        </p:blipFill>
        <p:spPr>
          <a:xfrm>
            <a:off x="4238454" y="-490404"/>
            <a:ext cx="2548349" cy="2548349"/>
          </a:xfrm>
          <a:prstGeom prst="rect">
            <a:avLst/>
          </a:prstGeom>
        </p:spPr>
      </p:pic>
    </p:spTree>
    <p:extLst>
      <p:ext uri="{BB962C8B-B14F-4D97-AF65-F5344CB8AC3E}">
        <p14:creationId xmlns:p14="http://schemas.microsoft.com/office/powerpoint/2010/main" xmlns="" val="326709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1"/>
          <p:cNvSpPr>
            <a:spLocks noGrp="1"/>
          </p:cNvSpPr>
          <p:nvPr>
            <p:ph type="sldNum" sz="quarter" idx="12"/>
            <p:custDataLst>
              <p:tags r:id="rId1"/>
            </p:custDataLst>
          </p:nvPr>
        </p:nvSpPr>
        <p:spPr>
          <a:xfrm>
            <a:off x="6007756" y="8002571"/>
            <a:ext cx="850244" cy="1135797"/>
          </a:xfrm>
        </p:spPr>
        <p:txBody>
          <a:bodyPr/>
          <a:lstStyle/>
          <a:p>
            <a:fld id="{027FB875-5C85-AB42-9DC5-178568A424B8}" type="slidenum">
              <a:rPr lang="en-US" smtClean="0"/>
              <a:pPr/>
              <a:t>9</a:t>
            </a:fld>
            <a:endParaRPr lang="en-US" dirty="0"/>
          </a:p>
        </p:txBody>
      </p:sp>
      <p:sp>
        <p:nvSpPr>
          <p:cNvPr id="12" name="Title 3"/>
          <p:cNvSpPr txBox="1">
            <a:spLocks/>
          </p:cNvSpPr>
          <p:nvPr>
            <p:custDataLst>
              <p:tags r:id="rId2"/>
            </p:custDataLst>
          </p:nvPr>
        </p:nvSpPr>
        <p:spPr>
          <a:xfrm>
            <a:off x="-5923" y="17192"/>
            <a:ext cx="513566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2. La chute des billes I </a:t>
            </a:r>
            <a:r>
              <a:rPr lang="fr-CA" sz="1800" dirty="0">
                <a:latin typeface="Calibri" pitchFamily="34" charset="0"/>
                <a:cs typeface="Calibri" pitchFamily="34" charset="0"/>
              </a:rPr>
              <a:t>(suite) </a:t>
            </a:r>
          </a:p>
        </p:txBody>
      </p:sp>
      <p:sp>
        <p:nvSpPr>
          <p:cNvPr id="11" name="Rectangle 10"/>
          <p:cNvSpPr/>
          <p:nvPr>
            <p:custDataLst>
              <p:tags r:id="rId3"/>
            </p:custDataLst>
          </p:nvPr>
        </p:nvSpPr>
        <p:spPr>
          <a:xfrm>
            <a:off x="48529" y="1260000"/>
            <a:ext cx="1670400" cy="6076189"/>
          </a:xfrm>
          <a:prstGeom prst="rect">
            <a:avLst/>
          </a:prstGeom>
          <a:solidFill>
            <a:schemeClr val="accent2">
              <a:lumMod val="10000"/>
              <a:lumOff val="90000"/>
            </a:schemeClr>
          </a:solidFill>
          <a:ln>
            <a:solidFill>
              <a:schemeClr val="accent1"/>
            </a:solidFill>
          </a:ln>
        </p:spPr>
        <p:txBody>
          <a:bodyPr wrap="square">
            <a:spAutoFit/>
          </a:bodyPr>
          <a:lstStyle/>
          <a:p>
            <a:pPr algn="ctr">
              <a:spcBef>
                <a:spcPts val="600"/>
              </a:spcBef>
            </a:pPr>
            <a:r>
              <a:rPr lang="en-US" sz="1400" b="1" dirty="0" err="1">
                <a:latin typeface="Calibri" pitchFamily="34" charset="0"/>
              </a:rPr>
              <a:t>Flotte</a:t>
            </a:r>
            <a:r>
              <a:rPr lang="en-US" sz="1400" b="1" dirty="0">
                <a:latin typeface="Calibri" pitchFamily="34" charset="0"/>
              </a:rPr>
              <a:t> </a:t>
            </a:r>
            <a:r>
              <a:rPr lang="en-US" sz="1400" b="1" dirty="0" err="1">
                <a:latin typeface="Calibri" pitchFamily="34" charset="0"/>
              </a:rPr>
              <a:t>ou</a:t>
            </a:r>
            <a:r>
              <a:rPr lang="en-US" sz="1400" b="1" dirty="0">
                <a:latin typeface="Calibri" pitchFamily="34" charset="0"/>
              </a:rPr>
              <a:t> </a:t>
            </a:r>
            <a:r>
              <a:rPr lang="en-US" sz="1400" b="1" dirty="0" err="1">
                <a:latin typeface="Calibri" pitchFamily="34" charset="0"/>
              </a:rPr>
              <a:t>coule</a:t>
            </a:r>
            <a:endParaRPr lang="en-US" sz="1400" b="1" dirty="0">
              <a:latin typeface="Calibri" pitchFamily="34" charset="0"/>
            </a:endParaRPr>
          </a:p>
          <a:p>
            <a:pPr lvl="0">
              <a:spcBef>
                <a:spcPts val="600"/>
              </a:spcBef>
            </a:pPr>
            <a:r>
              <a:rPr lang="fr-CA" sz="1200" dirty="0">
                <a:solidFill>
                  <a:prstClr val="black"/>
                </a:solidFill>
                <a:latin typeface="Calibri" pitchFamily="34" charset="0"/>
              </a:rPr>
              <a:t>Pour estimer la masse des billes, les élèves peuvent se baser sur le principe de flottaison. Si une matière est plus dense que l’eau (masse volumique plus grande), elle coule; si elle est moins dense que l’eau, elle flotte. </a:t>
            </a:r>
          </a:p>
          <a:p>
            <a:pPr lvl="0">
              <a:spcBef>
                <a:spcPts val="600"/>
              </a:spcBef>
            </a:pPr>
            <a:r>
              <a:rPr lang="fr-CA" sz="1200" dirty="0">
                <a:solidFill>
                  <a:prstClr val="black"/>
                </a:solidFill>
                <a:latin typeface="Calibri" pitchFamily="34" charset="0"/>
              </a:rPr>
              <a:t>La question qu’on doit se poser est alors la suivante : selon mon expérience, est-ce que cette bille flotterait ou coulerait ? Si elle flottait, cela voudrait dire qu’elle aurait une masse </a:t>
            </a:r>
            <a:r>
              <a:rPr lang="fr-CA" sz="1200" i="1" dirty="0">
                <a:solidFill>
                  <a:prstClr val="black"/>
                </a:solidFill>
                <a:latin typeface="Calibri" pitchFamily="34" charset="0"/>
              </a:rPr>
              <a:t>inférieure</a:t>
            </a:r>
            <a:r>
              <a:rPr lang="fr-CA" sz="1200" dirty="0">
                <a:solidFill>
                  <a:prstClr val="black"/>
                </a:solidFill>
                <a:latin typeface="Calibri" pitchFamily="34" charset="0"/>
              </a:rPr>
              <a:t> à 8.2 g (la masse du même volume d’eau). Si on croit que la bille coulerait, cela voudrait dire qu’elle aurait une masse </a:t>
            </a:r>
            <a:r>
              <a:rPr lang="fr-CA" sz="1200" i="1" dirty="0">
                <a:solidFill>
                  <a:prstClr val="black"/>
                </a:solidFill>
                <a:latin typeface="Calibri" pitchFamily="34" charset="0"/>
              </a:rPr>
              <a:t>supérieure</a:t>
            </a:r>
            <a:r>
              <a:rPr lang="fr-CA" sz="1200" dirty="0">
                <a:solidFill>
                  <a:prstClr val="black"/>
                </a:solidFill>
                <a:latin typeface="Calibri" pitchFamily="34" charset="0"/>
              </a:rPr>
              <a:t> à 8.2 g.</a:t>
            </a:r>
          </a:p>
          <a:p>
            <a:pPr lvl="0">
              <a:spcBef>
                <a:spcPts val="600"/>
              </a:spcBef>
            </a:pPr>
            <a:r>
              <a:rPr lang="fr-CA" sz="1200" dirty="0">
                <a:solidFill>
                  <a:prstClr val="black"/>
                </a:solidFill>
                <a:latin typeface="Calibri" pitchFamily="34" charset="0"/>
              </a:rPr>
              <a:t>L’enseignant est libre d’aiguiller les élèves vers cet indice supplémentaire.</a:t>
            </a:r>
            <a:endParaRPr lang="fr-FR" sz="1200" dirty="0">
              <a:latin typeface="Calibri" pitchFamily="34" charset="0"/>
            </a:endParaRPr>
          </a:p>
        </p:txBody>
      </p:sp>
      <p:sp>
        <p:nvSpPr>
          <p:cNvPr id="7" name="Content Placeholder 4"/>
          <p:cNvSpPr txBox="1">
            <a:spLocks/>
          </p:cNvSpPr>
          <p:nvPr>
            <p:custDataLst>
              <p:tags r:id="rId4"/>
            </p:custDataLst>
          </p:nvPr>
        </p:nvSpPr>
        <p:spPr>
          <a:xfrm>
            <a:off x="1782803" y="1260000"/>
            <a:ext cx="5004000" cy="7678259"/>
          </a:xfrm>
          <a:prstGeom prst="rect">
            <a:avLst/>
          </a:prstGeom>
          <a:noFill/>
        </p:spPr>
        <p:style>
          <a:lnRef idx="2">
            <a:schemeClr val="accent1"/>
          </a:lnRef>
          <a:fillRef idx="1">
            <a:schemeClr val="lt1"/>
          </a:fillRef>
          <a:effectRef idx="0">
            <a:schemeClr val="accent1"/>
          </a:effectRef>
          <a:fontRef idx="minor">
            <a:schemeClr val="dk1"/>
          </a:fontRef>
        </p:style>
        <p:txBody>
          <a:bodyPr anchor="t">
            <a:noAutofit/>
          </a:bodyPr>
          <a:lstStyle>
            <a:lvl1pPr marL="463550" indent="-463550" algn="l" defTabSz="914400" rtl="0" eaLnBrk="1" latinLnBrk="0" hangingPunct="1">
              <a:spcBef>
                <a:spcPts val="2000"/>
              </a:spcBef>
              <a:buSzPct val="90000"/>
              <a:buFontTx/>
              <a:buBlip>
                <a:blip r:embed="rId7"/>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8"/>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9"/>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9"/>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9"/>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7"/>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9"/>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7"/>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8"/>
              </a:buBlip>
              <a:defRPr lang="en-US" sz="1800" kern="1200" dirty="0">
                <a:solidFill>
                  <a:schemeClr val="dk1"/>
                </a:solidFill>
                <a:latin typeface="+mn-lt"/>
                <a:ea typeface="+mn-ea"/>
                <a:cs typeface="+mn-cs"/>
              </a:defRPr>
            </a:lvl9pPr>
          </a:lstStyle>
          <a:p>
            <a:pPr marL="0" indent="0">
              <a:spcBef>
                <a:spcPts val="600"/>
              </a:spcBef>
              <a:buNone/>
            </a:pPr>
            <a:r>
              <a:rPr lang="fr-CA" i="1" dirty="0">
                <a:latin typeface="Calibri" pitchFamily="34" charset="0"/>
              </a:rPr>
              <a:t>Pesée des billes</a:t>
            </a:r>
          </a:p>
          <a:p>
            <a:pPr marL="0" indent="0" algn="just">
              <a:spcBef>
                <a:spcPts val="600"/>
              </a:spcBef>
              <a:buNone/>
            </a:pPr>
            <a:r>
              <a:rPr lang="fr-CA" sz="1200" dirty="0">
                <a:latin typeface="Calibri" pitchFamily="34" charset="0"/>
              </a:rPr>
              <a:t>La pesée des billes ouvre la porte à une activité d’estimation. Cette activité n’est pas essentielle à l’expérience de chute libre des billes, et pourrait donc être ignorée. Il demeurerait cependant important de peser les billes, afin de valider leurs masses comparatives de manière objective.</a:t>
            </a:r>
          </a:p>
          <a:p>
            <a:pPr marL="0" indent="0" algn="just">
              <a:spcBef>
                <a:spcPts val="600"/>
              </a:spcBef>
              <a:buNone/>
            </a:pPr>
            <a:endParaRPr lang="fr-CA" sz="1200" dirty="0">
              <a:latin typeface="Calibri" pitchFamily="34" charset="0"/>
            </a:endParaRPr>
          </a:p>
          <a:p>
            <a:pPr marL="0" indent="0" algn="just">
              <a:spcBef>
                <a:spcPts val="600"/>
              </a:spcBef>
              <a:buNone/>
            </a:pPr>
            <a:r>
              <a:rPr lang="fr-CA" sz="1400" b="1" dirty="0">
                <a:latin typeface="Calibri" pitchFamily="34" charset="0"/>
              </a:rPr>
              <a:t>Activité d’estimation</a:t>
            </a:r>
          </a:p>
          <a:p>
            <a:pPr marL="0" indent="0" algn="just">
              <a:spcBef>
                <a:spcPts val="600"/>
              </a:spcBef>
              <a:buNone/>
            </a:pPr>
            <a:r>
              <a:rPr lang="fr-CA" sz="1200" dirty="0">
                <a:latin typeface="Calibri" pitchFamily="34" charset="0"/>
              </a:rPr>
              <a:t>Distribuer la </a:t>
            </a:r>
            <a:r>
              <a:rPr lang="fr-CA" sz="1200" b="1" dirty="0">
                <a:latin typeface="Calibri" pitchFamily="34" charset="0"/>
              </a:rPr>
              <a:t>fiche d’activité A </a:t>
            </a:r>
            <a:r>
              <a:rPr lang="fr-CA" sz="1200" dirty="0">
                <a:latin typeface="Calibri" pitchFamily="34" charset="0"/>
              </a:rPr>
              <a:t>et remplir ensemble :</a:t>
            </a:r>
          </a:p>
          <a:p>
            <a:pPr marL="228600" indent="-228600" algn="just">
              <a:spcBef>
                <a:spcPts val="600"/>
              </a:spcBef>
              <a:buFont typeface="+mj-lt"/>
              <a:buAutoNum type="arabicPeriod"/>
            </a:pPr>
            <a:r>
              <a:rPr lang="fr-CA" sz="1200" b="1" dirty="0">
                <a:latin typeface="Calibri" pitchFamily="34" charset="0"/>
              </a:rPr>
              <a:t>Demander aux élèves d’écrire leur hypothèse dans le premier tableau</a:t>
            </a:r>
            <a:r>
              <a:rPr lang="fr-CA" sz="1200" dirty="0">
                <a:latin typeface="Calibri" pitchFamily="34" charset="0"/>
              </a:rPr>
              <a:t>. L’hypothèse est individuelle.</a:t>
            </a:r>
          </a:p>
          <a:p>
            <a:pPr marL="228600" indent="-228600" algn="just">
              <a:spcBef>
                <a:spcPts val="600"/>
              </a:spcBef>
              <a:buFont typeface="+mj-lt"/>
              <a:buAutoNum type="arabicPeriod"/>
            </a:pPr>
            <a:r>
              <a:rPr lang="fr-CA" sz="1200" b="1" dirty="0">
                <a:latin typeface="Calibri" pitchFamily="34" charset="0"/>
              </a:rPr>
              <a:t>Voir ensemble le fonctionnement de la balance numérique</a:t>
            </a:r>
            <a:r>
              <a:rPr lang="fr-CA" sz="1200" dirty="0">
                <a:latin typeface="Calibri" pitchFamily="34" charset="0"/>
              </a:rPr>
              <a:t>. Il faudra peut-être trouver une façon d’empêcher les billes de tomber du plateau. Si les élèves s’aident avec un objet (gommette, petit contenant), il faudra penser à déduire la masse de cet objet de la mesure (ou utiliser la fonction « tare » de la balance !).</a:t>
            </a:r>
          </a:p>
          <a:p>
            <a:pPr marL="228600" indent="-228600" algn="just">
              <a:spcBef>
                <a:spcPts val="600"/>
              </a:spcBef>
              <a:buFont typeface="+mj-lt"/>
              <a:buAutoNum type="arabicPeriod"/>
            </a:pPr>
            <a:r>
              <a:rPr lang="fr-CA" sz="1200" b="1" dirty="0">
                <a:latin typeface="Calibri" pitchFamily="34" charset="0"/>
              </a:rPr>
              <a:t>Dans le deuxième tableau, on s’amuse à estimer la masse de chaque bille, au fur et à mesure. </a:t>
            </a:r>
            <a:r>
              <a:rPr lang="fr-CA" sz="1200" dirty="0">
                <a:latin typeface="Calibri" pitchFamily="34" charset="0"/>
              </a:rPr>
              <a:t>La première bille est la plus difficile à estimer, étant donné l’absence de point de référence. À la discrétion de l’</a:t>
            </a:r>
            <a:r>
              <a:rPr lang="fr-CA" sz="1200" dirty="0" err="1">
                <a:latin typeface="Calibri" pitchFamily="34" charset="0"/>
              </a:rPr>
              <a:t>enseignant.e</a:t>
            </a:r>
            <a:r>
              <a:rPr lang="fr-CA" sz="1200" dirty="0">
                <a:latin typeface="Calibri" pitchFamily="34" charset="0"/>
              </a:rPr>
              <a:t>, donner l’indice suivant :</a:t>
            </a:r>
          </a:p>
          <a:p>
            <a:pPr marL="679450" lvl="1" indent="-228600" algn="just">
              <a:buFont typeface="Arial" pitchFamily="34" charset="0"/>
              <a:buChar char="•"/>
            </a:pPr>
            <a:r>
              <a:rPr lang="fr-CA" sz="1200" b="1" i="1" dirty="0">
                <a:latin typeface="Calibri" pitchFamily="34" charset="0"/>
              </a:rPr>
              <a:t>« Si cette bille était faite d’eau (même volume), à sa masse serait de 8.2 grammes »</a:t>
            </a:r>
            <a:r>
              <a:rPr lang="fr-CA" sz="1200" dirty="0">
                <a:latin typeface="Calibri" pitchFamily="34" charset="0"/>
              </a:rPr>
              <a:t> (voir encadré pour ce que cela implique).</a:t>
            </a:r>
          </a:p>
          <a:p>
            <a:pPr marL="679450" lvl="1" indent="-228600" algn="just">
              <a:buFont typeface="Arial" pitchFamily="34" charset="0"/>
              <a:buChar char="•"/>
            </a:pPr>
            <a:r>
              <a:rPr lang="fr-CA" sz="1200" dirty="0">
                <a:latin typeface="Calibri" pitchFamily="34" charset="0"/>
              </a:rPr>
              <a:t>Si les élèves se demandent comment il est possible de connaître cette information et/ou si l’</a:t>
            </a:r>
            <a:r>
              <a:rPr lang="fr-CA" sz="1200" dirty="0" err="1">
                <a:latin typeface="Calibri" pitchFamily="34" charset="0"/>
              </a:rPr>
              <a:t>enseignant.e</a:t>
            </a:r>
            <a:r>
              <a:rPr lang="fr-CA" sz="1200" dirty="0">
                <a:latin typeface="Calibri" pitchFamily="34" charset="0"/>
              </a:rPr>
              <a:t> est </a:t>
            </a:r>
            <a:r>
              <a:rPr lang="fr-CA" sz="1200" dirty="0" err="1">
                <a:latin typeface="Calibri" pitchFamily="34" charset="0"/>
              </a:rPr>
              <a:t>prêt.e</a:t>
            </a:r>
            <a:r>
              <a:rPr lang="fr-CA" sz="1200" dirty="0">
                <a:latin typeface="Calibri" pitchFamily="34" charset="0"/>
              </a:rPr>
              <a:t> à faire un peu de math avancées, expliquer qu’à partir du diamètre (2.5 cm) on peut calculer le volume (</a:t>
            </a:r>
            <a:r>
              <a:rPr lang="fr-CA" sz="900" dirty="0">
                <a:latin typeface="Calibri" pitchFamily="34" charset="0"/>
              </a:rPr>
              <a:t>4/3</a:t>
            </a:r>
            <a:r>
              <a:rPr lang="el-GR" sz="900" dirty="0">
                <a:latin typeface="Calibri" pitchFamily="34" charset="0"/>
              </a:rPr>
              <a:t> </a:t>
            </a:r>
            <a:r>
              <a:rPr lang="el-GR" sz="1200" dirty="0">
                <a:latin typeface="Calibri" pitchFamily="34" charset="0"/>
              </a:rPr>
              <a:t>π </a:t>
            </a:r>
            <a:r>
              <a:rPr lang="fr-CA" sz="1200" dirty="0">
                <a:latin typeface="Calibri" pitchFamily="34" charset="0"/>
              </a:rPr>
              <a:t>r³), or puisque par définition 1 cm³ d’eau = 1 ml = 1 g (système métrique), 8.2 cm³ d’eau = 8.2 g.</a:t>
            </a:r>
          </a:p>
          <a:p>
            <a:pPr marL="228600" indent="-228600" algn="just">
              <a:spcBef>
                <a:spcPts val="600"/>
              </a:spcBef>
              <a:buFont typeface="+mj-lt"/>
              <a:buAutoNum type="arabicPeriod" startAt="4"/>
            </a:pPr>
            <a:r>
              <a:rPr lang="fr-CA" sz="1200" b="1" dirty="0">
                <a:latin typeface="Calibri" pitchFamily="34" charset="0"/>
              </a:rPr>
              <a:t>Un(e) volontaire pèse la première bille. </a:t>
            </a:r>
            <a:r>
              <a:rPr lang="fr-CA" sz="1200" dirty="0">
                <a:latin typeface="Calibri" pitchFamily="34" charset="0"/>
              </a:rPr>
              <a:t>L’élève dont l’estimation était le plus près aura le privilège de peser la bille suivante. Mais avant, il faut estimer à nouveau ! </a:t>
            </a:r>
          </a:p>
          <a:p>
            <a:pPr marL="228600" indent="-228600" algn="just">
              <a:spcBef>
                <a:spcPts val="600"/>
              </a:spcBef>
              <a:buFont typeface="+mj-lt"/>
              <a:buAutoNum type="arabicPeriod" startAt="4"/>
            </a:pPr>
            <a:r>
              <a:rPr lang="fr-CA" sz="1200" b="1" dirty="0">
                <a:latin typeface="Calibri" pitchFamily="34" charset="0"/>
              </a:rPr>
              <a:t>Reprendre les étapes 3 et 4 avec les deux autres billes. </a:t>
            </a:r>
            <a:r>
              <a:rPr lang="fr-CA" sz="1200" dirty="0">
                <a:latin typeface="Calibri" pitchFamily="34" charset="0"/>
              </a:rPr>
              <a:t>Avec les indices accumulés, l’estimation devrait être de plus en plus facile.</a:t>
            </a:r>
          </a:p>
          <a:p>
            <a:pPr marL="228600" indent="-228600" algn="just">
              <a:spcBef>
                <a:spcPts val="600"/>
              </a:spcBef>
              <a:buNone/>
            </a:pPr>
            <a:endParaRPr lang="fr-CA" sz="1200" dirty="0">
              <a:latin typeface="Calibri" pitchFamily="34" charset="0"/>
            </a:endParaRPr>
          </a:p>
          <a:p>
            <a:pPr marL="228600" indent="-228600" algn="just">
              <a:spcBef>
                <a:spcPts val="600"/>
              </a:spcBef>
              <a:buNone/>
            </a:pPr>
            <a:r>
              <a:rPr lang="fr-CA" sz="1200" dirty="0">
                <a:latin typeface="Calibri" pitchFamily="34" charset="0"/>
              </a:rPr>
              <a:t>Une fois les pesées complétées, demander aux élèves de remplir le dernier tableau de la fiche d’activité.</a:t>
            </a:r>
          </a:p>
          <a:p>
            <a:pPr marL="0" indent="0" algn="just">
              <a:spcBef>
                <a:spcPts val="600"/>
              </a:spcBef>
              <a:buNone/>
            </a:pPr>
            <a:endParaRPr lang="fr-CA" sz="1200" dirty="0">
              <a:latin typeface="Calibri" pitchFamily="34" charset="0"/>
            </a:endParaRPr>
          </a:p>
          <a:p>
            <a:pPr>
              <a:spcBef>
                <a:spcPts val="600"/>
              </a:spcBef>
              <a:buFont typeface="Arial" pitchFamily="34" charset="0"/>
              <a:buChar char="•"/>
            </a:pPr>
            <a:endParaRPr lang="fr-CA" sz="1200" dirty="0">
              <a:solidFill>
                <a:srgbClr val="000000"/>
              </a:solidFill>
              <a:latin typeface="Calibri" pitchFamily="34" charset="0"/>
            </a:endParaRPr>
          </a:p>
        </p:txBody>
      </p:sp>
      <p:pic>
        <p:nvPicPr>
          <p:cNvPr id="2" name="Image 1">
            <a:extLst>
              <a:ext uri="{FF2B5EF4-FFF2-40B4-BE49-F238E27FC236}">
                <a16:creationId xmlns:a16="http://schemas.microsoft.com/office/drawing/2014/main" xmlns="" id="{AC7546DE-2C84-3DC8-D38A-A9B4039EC73E}"/>
              </a:ext>
            </a:extLst>
          </p:cNvPr>
          <p:cNvPicPr>
            <a:picLocks noChangeAspect="1"/>
          </p:cNvPicPr>
          <p:nvPr>
            <p:custDataLst>
              <p:tags r:id="rId5"/>
            </p:custDataLst>
          </p:nvPr>
        </p:nvPicPr>
        <p:blipFill>
          <a:blip r:embed="rId10"/>
          <a:stretch>
            <a:fillRect/>
          </a:stretch>
        </p:blipFill>
        <p:spPr>
          <a:xfrm>
            <a:off x="4238454" y="-490404"/>
            <a:ext cx="2548349" cy="2548349"/>
          </a:xfrm>
          <a:prstGeom prst="rect">
            <a:avLst/>
          </a:prstGeom>
        </p:spPr>
      </p:pic>
    </p:spTree>
    <p:extLst>
      <p:ext uri="{BB962C8B-B14F-4D97-AF65-F5344CB8AC3E}">
        <p14:creationId xmlns:p14="http://schemas.microsoft.com/office/powerpoint/2010/main" xmlns="" val="33657254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7"/>
</p:tagLst>
</file>

<file path=ppt/tags/tag107.xml><?xml version="1.0" encoding="utf-8"?>
<p:tagLst xmlns:a="http://schemas.openxmlformats.org/drawingml/2006/main" xmlns:r="http://schemas.openxmlformats.org/officeDocument/2006/relationships" xmlns:p="http://schemas.openxmlformats.org/presentationml/2006/main">
  <p:tag name="NUM" val="8"/>
</p:tagLst>
</file>

<file path=ppt/tags/tag108.xml><?xml version="1.0" encoding="utf-8"?>
<p:tagLst xmlns:a="http://schemas.openxmlformats.org/drawingml/2006/main" xmlns:r="http://schemas.openxmlformats.org/officeDocument/2006/relationships" xmlns:p="http://schemas.openxmlformats.org/presentationml/2006/main">
  <p:tag name="NUM" val="9"/>
</p:tagLst>
</file>

<file path=ppt/tags/tag109.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8"/>
</p:tagLst>
</file>

<file path=ppt/tags/tag91.xml><?xml version="1.0" encoding="utf-8"?>
<p:tagLst xmlns:a="http://schemas.openxmlformats.org/drawingml/2006/main" xmlns:r="http://schemas.openxmlformats.org/officeDocument/2006/relationships" xmlns:p="http://schemas.openxmlformats.org/presentationml/2006/main">
  <p:tag name="NUM" val="9"/>
</p:tagLst>
</file>

<file path=ppt/tags/tag92.xml><?xml version="1.0" encoding="utf-8"?>
<p:tagLst xmlns:a="http://schemas.openxmlformats.org/drawingml/2006/main" xmlns:r="http://schemas.openxmlformats.org/officeDocument/2006/relationships" xmlns:p="http://schemas.openxmlformats.org/presentationml/2006/main">
  <p:tag name="NUM" val="10"/>
</p:tagLst>
</file>

<file path=ppt/tags/tag93.xml><?xml version="1.0" encoding="utf-8"?>
<p:tagLst xmlns:a="http://schemas.openxmlformats.org/drawingml/2006/main" xmlns:r="http://schemas.openxmlformats.org/officeDocument/2006/relationships" xmlns:p="http://schemas.openxmlformats.org/presentationml/2006/main">
  <p:tag name="NUM" val="11"/>
</p:tagLst>
</file>

<file path=ppt/tags/tag94.xml><?xml version="1.0" encoding="utf-8"?>
<p:tagLst xmlns:a="http://schemas.openxmlformats.org/drawingml/2006/main" xmlns:r="http://schemas.openxmlformats.org/officeDocument/2006/relationships" xmlns:p="http://schemas.openxmlformats.org/presentationml/2006/main">
  <p:tag name="NUM" val="12"/>
</p:tagLst>
</file>

<file path=ppt/tags/tag95.xml><?xml version="1.0" encoding="utf-8"?>
<p:tagLst xmlns:a="http://schemas.openxmlformats.org/drawingml/2006/main" xmlns:r="http://schemas.openxmlformats.org/officeDocument/2006/relationships" xmlns:p="http://schemas.openxmlformats.org/presentationml/2006/main">
  <p:tag name="NUM" val="13"/>
</p:tagLst>
</file>

<file path=ppt/tags/tag96.xml><?xml version="1.0" encoding="utf-8"?>
<p:tagLst xmlns:a="http://schemas.openxmlformats.org/drawingml/2006/main" xmlns:r="http://schemas.openxmlformats.org/officeDocument/2006/relationships" xmlns:p="http://schemas.openxmlformats.org/presentationml/2006/main">
  <p:tag name="NUM" val="14"/>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kwell">
  <a:themeElements>
    <a:clrScheme name="Carnet de croqui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22842</TotalTime>
  <Words>3497</Words>
  <Application>Microsoft Office PowerPoint</Application>
  <PresentationFormat>Format US (216 x 279 mm)</PresentationFormat>
  <Paragraphs>816</Paragraphs>
  <Slides>28</Slides>
  <Notes>9</Notes>
  <HiddenSlides>0</HiddenSlides>
  <MMClips>0</MMClips>
  <ScaleCrop>false</ScaleCrop>
  <HeadingPairs>
    <vt:vector size="4" baseType="variant">
      <vt:variant>
        <vt:lpstr>Thème</vt:lpstr>
      </vt:variant>
      <vt:variant>
        <vt:i4>2</vt:i4>
      </vt:variant>
      <vt:variant>
        <vt:lpstr>Titres des diapositives</vt:lpstr>
      </vt:variant>
      <vt:variant>
        <vt:i4>28</vt:i4>
      </vt:variant>
    </vt:vector>
  </HeadingPairs>
  <TitlesOfParts>
    <vt:vector size="30" baseType="lpstr">
      <vt:lpstr>Inkwell</vt:lpstr>
      <vt:lpstr>1_Inkwell</vt:lpstr>
      <vt:lpstr>Diapositive 1</vt:lpstr>
      <vt:lpstr>Table des matières</vt:lpstr>
      <vt:lpstr>Présentation  de la situation d’apprentissage</vt:lpstr>
      <vt:lpstr>Gravité (6e année) – Matériel </vt:lpstr>
      <vt:lpstr>Séquence d’enseignement</vt:lpstr>
      <vt:lpstr>Description des activités </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Fiches théoriques</vt:lpstr>
      <vt:lpstr>Diapositive 19</vt:lpstr>
      <vt:lpstr>Évaluation</vt:lpstr>
      <vt:lpstr>Grille d’évaluation 1 Grille de comportement </vt:lpstr>
      <vt:lpstr>Quiz 1 Titre</vt:lpstr>
      <vt:lpstr>Fiches d’activité</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sylvain beauchamp</cp:lastModifiedBy>
  <cp:revision>977</cp:revision>
  <dcterms:created xsi:type="dcterms:W3CDTF">2014-07-29T20:22:02Z</dcterms:created>
  <dcterms:modified xsi:type="dcterms:W3CDTF">2022-09-09T19:32:44Z</dcterms:modified>
</cp:coreProperties>
</file>