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287.xml" ContentType="application/vnd.openxmlformats-officedocument.presentationml.tags+xml"/>
  <Override PartName="/ppt/slides/slide38.xml" ContentType="application/vnd.openxmlformats-officedocument.presentationml.slide+xml"/>
  <Override PartName="/ppt/slideLayouts/slideLayout48.xml" ContentType="application/vnd.openxmlformats-officedocument.presentationml.slideLayout+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notesSlides/notesSlide5.xml" ContentType="application/vnd.openxmlformats-officedocument.presentationml.notesSlide+xml"/>
  <Override PartName="/ppt/tags/tag288.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 id="2147483750" r:id="rId2"/>
    <p:sldMasterId id="2147483783" r:id="rId3"/>
  </p:sldMasterIdLst>
  <p:notesMasterIdLst>
    <p:notesMasterId r:id="rId54"/>
  </p:notesMasterIdLst>
  <p:handoutMasterIdLst>
    <p:handoutMasterId r:id="rId55"/>
  </p:handoutMasterIdLst>
  <p:sldIdLst>
    <p:sldId id="256" r:id="rId4"/>
    <p:sldId id="330" r:id="rId5"/>
    <p:sldId id="309" r:id="rId6"/>
    <p:sldId id="259" r:id="rId7"/>
    <p:sldId id="358" r:id="rId8"/>
    <p:sldId id="267" r:id="rId9"/>
    <p:sldId id="332" r:id="rId10"/>
    <p:sldId id="313" r:id="rId11"/>
    <p:sldId id="334" r:id="rId12"/>
    <p:sldId id="335" r:id="rId13"/>
    <p:sldId id="336" r:id="rId14"/>
    <p:sldId id="337" r:id="rId15"/>
    <p:sldId id="340" r:id="rId16"/>
    <p:sldId id="341" r:id="rId17"/>
    <p:sldId id="342" r:id="rId18"/>
    <p:sldId id="343" r:id="rId19"/>
    <p:sldId id="344" r:id="rId20"/>
    <p:sldId id="350" r:id="rId21"/>
    <p:sldId id="355" r:id="rId22"/>
    <p:sldId id="356" r:id="rId23"/>
    <p:sldId id="270" r:id="rId24"/>
    <p:sldId id="359" r:id="rId25"/>
    <p:sldId id="277" r:id="rId26"/>
    <p:sldId id="338" r:id="rId27"/>
    <p:sldId id="284" r:id="rId28"/>
    <p:sldId id="333" r:id="rId29"/>
    <p:sldId id="285" r:id="rId30"/>
    <p:sldId id="286" r:id="rId31"/>
    <p:sldId id="292" r:id="rId32"/>
    <p:sldId id="310" r:id="rId33"/>
    <p:sldId id="260" r:id="rId34"/>
    <p:sldId id="298" r:id="rId35"/>
    <p:sldId id="320" r:id="rId36"/>
    <p:sldId id="331" r:id="rId37"/>
    <p:sldId id="319" r:id="rId38"/>
    <p:sldId id="345" r:id="rId39"/>
    <p:sldId id="347" r:id="rId40"/>
    <p:sldId id="328" r:id="rId41"/>
    <p:sldId id="348" r:id="rId42"/>
    <p:sldId id="329" r:id="rId43"/>
    <p:sldId id="349" r:id="rId44"/>
    <p:sldId id="268" r:id="rId45"/>
    <p:sldId id="317" r:id="rId46"/>
    <p:sldId id="265" r:id="rId47"/>
    <p:sldId id="283" r:id="rId48"/>
    <p:sldId id="351" r:id="rId49"/>
    <p:sldId id="352" r:id="rId50"/>
    <p:sldId id="353" r:id="rId51"/>
    <p:sldId id="289" r:id="rId52"/>
    <p:sldId id="354" r:id="rId53"/>
  </p:sldIdLst>
  <p:sldSz cx="6858000" cy="9144000" type="letter"/>
  <p:notesSz cx="9037638"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initials="M" lastIdx="6" clrIdx="0"/>
  <p:cmAuthor id="1" name="Catherine Bilodeau" initials="CB" lastIdx="8" clrIdx="1">
    <p:extLst>
      <p:ext uri="{19B8F6BF-5375-455C-9EA6-DF929625EA0E}">
        <p15:presenceInfo xmlns:p15="http://schemas.microsoft.com/office/powerpoint/2012/main" xmlns="" userId="S-1-5-21-3063593225-374916677-3672185921-4126" providerId="AD"/>
      </p:ext>
    </p:extLst>
  </p:cmAuthor>
  <p:cmAuthor id="2" name="Catherine" initials="C" lastIdx="6" clrIdx="2">
    <p:extLst>
      <p:ext uri="{19B8F6BF-5375-455C-9EA6-DF929625EA0E}">
        <p15:presenceInfo xmlns:p15="http://schemas.microsoft.com/office/powerpoint/2012/main" xmlns="" userId="Catherine" providerId="None"/>
      </p:ext>
    </p:extLst>
  </p:cmAuthor>
  <p:cmAuthor id="3" name="Guillaume Poliquin" initials="GP" lastIdx="22" clrIdx="3">
    <p:extLst>
      <p:ext uri="{19B8F6BF-5375-455C-9EA6-DF929625EA0E}">
        <p15:presenceInfo xmlns:p15="http://schemas.microsoft.com/office/powerpoint/2012/main" xmlns="" userId="S-1-5-21-1875730492-2871649377-920409342-184767" providerId="AD"/>
      </p:ext>
    </p:extLst>
  </p:cmAuthor>
  <p:cmAuthor id="4" name="Cath Bilodeau" initials="CB" lastIdx="1" clrIdx="4">
    <p:extLst>
      <p:ext uri="{19B8F6BF-5375-455C-9EA6-DF929625EA0E}">
        <p15:presenceInfo xmlns:p15="http://schemas.microsoft.com/office/powerpoint/2012/main" xmlns="" userId="8f21ca2b30dbda06" providerId="Windows Live"/>
      </p:ext>
    </p:extLst>
  </p:cmAuthor>
  <p:cmAuthor id="5" name="Guillaume Poliquin" initials="GP [2]" lastIdx="3" clrIdx="5">
    <p:extLst>
      <p:ext uri="{19B8F6BF-5375-455C-9EA6-DF929625EA0E}">
        <p15:presenceInfo xmlns:p15="http://schemas.microsoft.com/office/powerpoint/2012/main" xmlns="" userId="a719b2a9744396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BD5C6"/>
    <a:srgbClr val="A9D7BB"/>
    <a:srgbClr val="C0E2CD"/>
    <a:srgbClr val="B3EFC6"/>
    <a:srgbClr val="A3FFD1"/>
    <a:srgbClr val="99FFCC"/>
    <a:srgbClr val="66FFFF"/>
    <a:srgbClr val="66FFCC"/>
    <a:srgbClr val="96D8DA"/>
    <a:srgbClr val="CFA0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1" autoAdjust="0"/>
    <p:restoredTop sz="94280" autoAdjust="0"/>
  </p:normalViewPr>
  <p:slideViewPr>
    <p:cSldViewPr snapToGrid="0" snapToObjects="1">
      <p:cViewPr>
        <p:scale>
          <a:sx n="100" d="100"/>
          <a:sy n="100" d="100"/>
        </p:scale>
        <p:origin x="-1622" y="2011"/>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16310" cy="35512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19237" y="0"/>
            <a:ext cx="3916310" cy="355124"/>
          </a:xfrm>
          <a:prstGeom prst="rect">
            <a:avLst/>
          </a:prstGeom>
        </p:spPr>
        <p:txBody>
          <a:bodyPr vert="horz" lIns="91440" tIns="45720" rIns="91440" bIns="45720" rtlCol="0"/>
          <a:lstStyle>
            <a:lvl1pPr algn="r">
              <a:defRPr sz="1200"/>
            </a:lvl1pPr>
          </a:lstStyle>
          <a:p>
            <a:fld id="{EEDA5BFF-7705-5642-BD99-59DF111890FB}" type="datetimeFigureOut">
              <a:rPr lang="fr-FR" smtClean="0"/>
              <a:pPr/>
              <a:t>05/07/2022</a:t>
            </a:fld>
            <a:endParaRPr lang="fr-FR"/>
          </a:p>
        </p:txBody>
      </p:sp>
      <p:sp>
        <p:nvSpPr>
          <p:cNvPr id="4" name="Espace réservé du pied de page 3"/>
          <p:cNvSpPr>
            <a:spLocks noGrp="1"/>
          </p:cNvSpPr>
          <p:nvPr>
            <p:ph type="ftr" sz="quarter" idx="2"/>
          </p:nvPr>
        </p:nvSpPr>
        <p:spPr>
          <a:xfrm>
            <a:off x="0" y="6746119"/>
            <a:ext cx="3916310" cy="35512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19237" y="6746119"/>
            <a:ext cx="3916310" cy="355124"/>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xmlns=""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16310" cy="35512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19237" y="0"/>
            <a:ext cx="3916310" cy="355124"/>
          </a:xfrm>
          <a:prstGeom prst="rect">
            <a:avLst/>
          </a:prstGeom>
        </p:spPr>
        <p:txBody>
          <a:bodyPr vert="horz" lIns="91440" tIns="45720" rIns="91440" bIns="45720" rtlCol="0"/>
          <a:lstStyle>
            <a:lvl1pPr algn="r">
              <a:defRPr sz="1200"/>
            </a:lvl1pPr>
          </a:lstStyle>
          <a:p>
            <a:fld id="{970ACE14-1FD2-674A-BBD0-0641EEBB04C6}" type="datetimeFigureOut">
              <a:rPr lang="fr-FR" smtClean="0"/>
              <a:pPr/>
              <a:t>05/07/2022</a:t>
            </a:fld>
            <a:endParaRPr lang="fr-FR"/>
          </a:p>
        </p:txBody>
      </p:sp>
      <p:sp>
        <p:nvSpPr>
          <p:cNvPr id="4" name="Espace réservé de l'image des diapositives 3"/>
          <p:cNvSpPr>
            <a:spLocks noGrp="1" noRot="1" noChangeAspect="1"/>
          </p:cNvSpPr>
          <p:nvPr>
            <p:ph type="sldImg" idx="2"/>
          </p:nvPr>
        </p:nvSpPr>
        <p:spPr>
          <a:xfrm>
            <a:off x="3521075" y="533400"/>
            <a:ext cx="1995488" cy="26622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03764" y="3373676"/>
            <a:ext cx="7230110" cy="3196114"/>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6746119"/>
            <a:ext cx="3916310" cy="35512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19237" y="6746119"/>
            <a:ext cx="3916310" cy="355124"/>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xmlns=""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21075" y="533400"/>
            <a:ext cx="1995488" cy="26622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xmlns="" val="235923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21075" y="533400"/>
            <a:ext cx="1995488" cy="26622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xmlns="" val="65964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21075" y="533400"/>
            <a:ext cx="1995488" cy="26622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p14="http://schemas.microsoft.com/office/powerpoint/2010/main" xmlns="" val="423250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21075" y="533400"/>
            <a:ext cx="1995488" cy="26622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42</a:t>
            </a:fld>
            <a:endParaRPr lang="fr-FR"/>
          </a:p>
        </p:txBody>
      </p:sp>
    </p:spTree>
    <p:extLst>
      <p:ext uri="{BB962C8B-B14F-4D97-AF65-F5344CB8AC3E}">
        <p14:creationId xmlns:p14="http://schemas.microsoft.com/office/powerpoint/2010/main" xmlns="" val="345359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21075" y="533400"/>
            <a:ext cx="1995488" cy="26622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44</a:t>
            </a:fld>
            <a:endParaRPr lang="fr-FR"/>
          </a:p>
        </p:txBody>
      </p:sp>
    </p:spTree>
    <p:extLst>
      <p:ext uri="{BB962C8B-B14F-4D97-AF65-F5344CB8AC3E}">
        <p14:creationId xmlns:p14="http://schemas.microsoft.com/office/powerpoint/2010/main" xmlns="" val="63756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354" rtl="0" eaLnBrk="1" latinLnBrk="0" hangingPunct="1">
              <a:lnSpc>
                <a:spcPts val="5000"/>
              </a:lnSpc>
              <a:spcBef>
                <a:spcPct val="0"/>
              </a:spcBef>
              <a:buNone/>
              <a:defRPr sz="4600" kern="120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7"/>
            <a:ext cx="4857750" cy="1565451"/>
          </a:xfrm>
        </p:spPr>
        <p:txBody>
          <a:bodyPr vert="horz" lIns="91440" tIns="0" rIns="45720" bIns="0" rtlCol="0">
            <a:normAutofit/>
          </a:bodyPr>
          <a:lstStyle>
            <a:lvl1pPr marL="0" indent="0" algn="l" defTabSz="914354" rtl="0" eaLnBrk="1" latinLnBrk="0" hangingPunct="1">
              <a:lnSpc>
                <a:spcPts val="2600"/>
              </a:lnSpc>
              <a:spcBef>
                <a:spcPts val="0"/>
              </a:spcBef>
              <a:buSzPct val="90000"/>
              <a:buFontTx/>
              <a:buNone/>
              <a:defRPr sz="2200" kern="1200">
                <a:solidFill>
                  <a:schemeClr val="tx1"/>
                </a:solidFill>
                <a:latin typeface="Calibri" panose="020F0502020204030204" pitchFamily="34" charset="0"/>
                <a:ea typeface="+mn-ea"/>
                <a:cs typeface="+mn-cs"/>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354"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2022-07-05</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354"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354"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648" indent="-344470">
              <a:tabLst/>
              <a:defRPr sz="1800"/>
            </a:lvl6pPr>
            <a:lvl7pPr marL="2290648" indent="-344470">
              <a:tabLst/>
              <a:defRPr sz="1800"/>
            </a:lvl7pPr>
            <a:lvl8pPr marL="2290648" indent="-344470">
              <a:tabLst/>
              <a:defRPr sz="1800"/>
            </a:lvl8pPr>
            <a:lvl9pPr marL="2290648" indent="-344470">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21"/>
            <a:ext cx="2674620" cy="5408083"/>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2022-07-05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2022-07-05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1"/>
            <a:ext cx="2674620" cy="7503331"/>
          </a:xfrm>
        </p:spPr>
        <p:txBody>
          <a:bodyPr/>
          <a:lstStyle>
            <a:lvl1pPr>
              <a:defRPr sz="2200"/>
            </a:lvl1pPr>
            <a:lvl2pPr>
              <a:defRPr sz="2000"/>
            </a:lvl2pPr>
            <a:lvl3pPr>
              <a:defRPr sz="1800"/>
            </a:lvl3pPr>
            <a:lvl4pPr>
              <a:defRPr sz="1800"/>
            </a:lvl4pPr>
            <a:lvl5pPr>
              <a:defRPr sz="1800"/>
            </a:lvl5pPr>
            <a:lvl6pPr>
              <a:defRPr sz="2000"/>
            </a:lvl6pPr>
            <a:lvl7pPr marL="2290648" indent="-344470">
              <a:defRPr sz="2000"/>
            </a:lvl7pPr>
            <a:lvl8pPr marL="2290648" indent="-344470">
              <a:defRPr sz="2000"/>
            </a:lvl8pPr>
            <a:lvl9pPr marL="2290648" indent="-344470">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5"/>
            <a:ext cx="2672954" cy="2884228"/>
          </a:xfrm>
        </p:spPr>
        <p:txBody>
          <a:bodyPr/>
          <a:lstStyle>
            <a:lvl1pPr marL="0" indent="0">
              <a:spcBef>
                <a:spcPts val="60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9"/>
            <a:ext cx="2674620" cy="2884228"/>
          </a:xfrm>
        </p:spPr>
        <p:txBody>
          <a:bodyPr/>
          <a:lstStyle>
            <a:lvl1pPr marL="0" indent="0">
              <a:spcBef>
                <a:spcPts val="60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grpSp>
      <p:sp>
        <p:nvSpPr>
          <p:cNvPr id="12" name="Picture Placeholder 9"/>
          <p:cNvSpPr>
            <a:spLocks noGrp="1"/>
          </p:cNvSpPr>
          <p:nvPr>
            <p:ph type="pic" sz="quarter" idx="14"/>
          </p:nvPr>
        </p:nvSpPr>
        <p:spPr>
          <a:xfrm rot="21421631">
            <a:off x="606595" y="890083"/>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400"/>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grpSp>
      <p:sp>
        <p:nvSpPr>
          <p:cNvPr id="17" name="Picture Placeholder 9"/>
          <p:cNvSpPr>
            <a:spLocks noGrp="1"/>
          </p:cNvSpPr>
          <p:nvPr>
            <p:ph type="pic" sz="quarter" idx="16"/>
          </p:nvPr>
        </p:nvSpPr>
        <p:spPr>
          <a:xfrm rot="21214351">
            <a:off x="368295" y="4910109"/>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6"/>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grpSp>
      <p:sp>
        <p:nvSpPr>
          <p:cNvPr id="13" name="Picture Placeholder 9"/>
          <p:cNvSpPr>
            <a:spLocks noGrp="1"/>
          </p:cNvSpPr>
          <p:nvPr>
            <p:ph type="pic" sz="quarter" idx="15"/>
          </p:nvPr>
        </p:nvSpPr>
        <p:spPr>
          <a:xfrm rot="232774">
            <a:off x="260349" y="53738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9"/>
            <a:ext cx="2674620" cy="2884228"/>
          </a:xfrm>
        </p:spPr>
        <p:txBody>
          <a:bodyPr/>
          <a:lstStyle>
            <a:lvl1pPr marL="0" indent="0">
              <a:spcBef>
                <a:spcPts val="60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4" y="505469"/>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20"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grpSp>
      <p:sp>
        <p:nvSpPr>
          <p:cNvPr id="17" name="Picture Placeholder 9"/>
          <p:cNvSpPr>
            <a:spLocks noGrp="1"/>
          </p:cNvSpPr>
          <p:nvPr>
            <p:ph type="pic" sz="quarter" idx="17"/>
          </p:nvPr>
        </p:nvSpPr>
        <p:spPr>
          <a:xfrm rot="21420000">
            <a:off x="224366" y="406667"/>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2022-07-05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2022-07-05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4" y="601136"/>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6"/>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2022-07-05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354" rtl="0" eaLnBrk="1" latinLnBrk="0" hangingPunct="1">
              <a:lnSpc>
                <a:spcPts val="5000"/>
              </a:lnSpc>
              <a:spcBef>
                <a:spcPct val="0"/>
              </a:spcBef>
              <a:buNone/>
              <a:defRPr sz="4600" kern="120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7"/>
            <a:ext cx="4857750" cy="1565451"/>
          </a:xfrm>
        </p:spPr>
        <p:txBody>
          <a:bodyPr vert="horz" lIns="91440" tIns="0" rIns="45720" bIns="0" rtlCol="0">
            <a:normAutofit/>
          </a:bodyPr>
          <a:lstStyle>
            <a:lvl1pPr marL="0" indent="0" algn="l" defTabSz="914354" rtl="0" eaLnBrk="1" latinLnBrk="0" hangingPunct="1">
              <a:lnSpc>
                <a:spcPts val="2600"/>
              </a:lnSpc>
              <a:spcBef>
                <a:spcPts val="0"/>
              </a:spcBef>
              <a:buSzPct val="90000"/>
              <a:buFontTx/>
              <a:buNone/>
              <a:defRPr sz="2200" kern="1200">
                <a:solidFill>
                  <a:schemeClr val="tx1"/>
                </a:solidFill>
                <a:latin typeface="Calibri" panose="020F0502020204030204" pitchFamily="34" charset="0"/>
                <a:ea typeface="+mn-ea"/>
                <a:cs typeface="+mn-cs"/>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354"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354"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354"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915755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78578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3"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31290834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3"/>
            <a:ext cx="5829300" cy="1816100"/>
          </a:xfrm>
        </p:spPr>
        <p:txBody>
          <a:bodyPr vert="horz" lIns="45720" tIns="0" rIns="45720" bIns="0" rtlCol="0" anchor="b" anchorCtr="0">
            <a:noAutofit/>
          </a:bodyPr>
          <a:lstStyle>
            <a:lvl1pPr algn="l" defTabSz="914354" rtl="0" eaLnBrk="1" latinLnBrk="0" hangingPunct="1">
              <a:lnSpc>
                <a:spcPts val="5000"/>
              </a:lnSpc>
              <a:spcBef>
                <a:spcPct val="0"/>
              </a:spcBef>
              <a:buNone/>
              <a:defRPr sz="4600" b="1" kern="1200" cap="none" baseline="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anose="020F0502020204030204" pitchFamily="34" charset="0"/>
                <a:ea typeface="+mn-ea"/>
                <a:cs typeface="+mn-cs"/>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marL="0" lvl="0" indent="0" algn="l" defTabSz="914354"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4471469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2"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4"/>
            <a:ext cx="4000500" cy="1310783"/>
          </a:xfrm>
        </p:spPr>
        <p:txBody>
          <a:bodyPr tIns="0" rIns="45720" bIns="0" anchor="t" anchorCtr="0"/>
          <a:lstStyle>
            <a:lvl1pPr marL="0" indent="0">
              <a:spcBef>
                <a:spcPct val="0"/>
              </a:spcBef>
              <a:buNone/>
              <a:defRPr sz="22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6898840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7"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grpSp>
      <p:sp>
        <p:nvSpPr>
          <p:cNvPr id="12" name="Picture Placeholder 9"/>
          <p:cNvSpPr>
            <a:spLocks noGrp="1"/>
          </p:cNvSpPr>
          <p:nvPr>
            <p:ph type="pic" sz="quarter" idx="15"/>
          </p:nvPr>
        </p:nvSpPr>
        <p:spPr>
          <a:xfrm rot="21240000">
            <a:off x="643260"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90" y="6974545"/>
            <a:ext cx="4149719" cy="1153457"/>
          </a:xfrm>
        </p:spPr>
        <p:txBody>
          <a:bodyPr/>
          <a:lstStyle>
            <a:lvl1pPr marL="0" indent="0">
              <a:spcBef>
                <a:spcPct val="0"/>
              </a:spcBef>
              <a:buNone/>
              <a:defRPr sz="22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99894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21"/>
            <a:ext cx="2674620" cy="5408083"/>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21"/>
            <a:ext cx="2674620" cy="5408083"/>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73849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92"/>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7"/>
            <a:ext cx="2674620" cy="4821767"/>
          </a:xfrm>
        </p:spPr>
        <p:txBody>
          <a:bodyPr/>
          <a:lstStyle>
            <a:lvl1pPr>
              <a:defRPr sz="2200"/>
            </a:lvl1pPr>
            <a:lvl2pPr>
              <a:defRPr sz="2000"/>
            </a:lvl2pPr>
            <a:lvl3pPr>
              <a:defRPr sz="1800"/>
            </a:lvl3pPr>
            <a:lvl4pPr>
              <a:defRPr sz="1600"/>
            </a:lvl4pPr>
            <a:lvl5pPr>
              <a:defRPr sz="1600"/>
            </a:lvl5pPr>
            <a:lvl6pPr marL="2290648" indent="-344470">
              <a:defRPr sz="1600"/>
            </a:lvl6pPr>
            <a:lvl7pPr marL="2290648" indent="-344470">
              <a:defRPr sz="1600"/>
            </a:lvl7pPr>
            <a:lvl8pPr marL="2290648" indent="-344470">
              <a:defRPr sz="1600"/>
            </a:lvl8pPr>
            <a:lvl9pPr marL="2290648" indent="-344470">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92"/>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7"/>
            <a:ext cx="2674620" cy="4821767"/>
          </a:xfrm>
        </p:spPr>
        <p:txBody>
          <a:bodyPr/>
          <a:lstStyle>
            <a:lvl1pPr>
              <a:defRPr sz="2200"/>
            </a:lvl1pPr>
            <a:lvl2pPr>
              <a:defRPr sz="2000"/>
            </a:lvl2pPr>
            <a:lvl3pPr>
              <a:defRPr sz="1800"/>
            </a:lvl3pPr>
            <a:lvl4pPr>
              <a:defRPr sz="1600"/>
            </a:lvl4pPr>
            <a:lvl5pPr>
              <a:defRPr sz="1600"/>
            </a:lvl5pPr>
            <a:lvl6pPr marL="2290648" indent="-344470">
              <a:defRPr sz="1600"/>
            </a:lvl6pPr>
            <a:lvl7pPr marL="2290648" indent="-344470">
              <a:defRPr sz="1600"/>
            </a:lvl7pPr>
            <a:lvl8pPr marL="2290648" indent="-344470">
              <a:defRPr sz="1600"/>
            </a:lvl8pPr>
            <a:lvl9pPr marL="2290648" indent="-344470">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2022-07-05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2"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3"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2"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3" y="2529387"/>
            <a:ext cx="2421731" cy="190500"/>
          </a:xfrm>
          <a:prstGeom prst="rect">
            <a:avLst/>
          </a:prstGeom>
        </p:spPr>
      </p:pic>
    </p:spTree>
    <p:extLst>
      <p:ext uri="{BB962C8B-B14F-4D97-AF65-F5344CB8AC3E}">
        <p14:creationId xmlns:p14="http://schemas.microsoft.com/office/powerpoint/2010/main" xmlns="" val="43386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30715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3"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2022-07-05</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648" indent="-344470">
              <a:tabLst/>
              <a:defRPr sz="1800"/>
            </a:lvl6pPr>
            <a:lvl7pPr marL="2290648" indent="-344470">
              <a:tabLst/>
              <a:defRPr sz="1800"/>
            </a:lvl7pPr>
            <a:lvl8pPr marL="2290648" indent="-344470">
              <a:tabLst/>
              <a:defRPr sz="1800"/>
            </a:lvl8pPr>
            <a:lvl9pPr marL="2290648" indent="-344470">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21"/>
            <a:ext cx="2674620" cy="5408083"/>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256019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917349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2022-07-05</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17428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2022-07-05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4386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1"/>
            <a:ext cx="2674620" cy="7503331"/>
          </a:xfrm>
        </p:spPr>
        <p:txBody>
          <a:bodyPr/>
          <a:lstStyle>
            <a:lvl1pPr>
              <a:defRPr sz="2200"/>
            </a:lvl1pPr>
            <a:lvl2pPr>
              <a:defRPr sz="2000"/>
            </a:lvl2pPr>
            <a:lvl3pPr>
              <a:defRPr sz="1800"/>
            </a:lvl3pPr>
            <a:lvl4pPr>
              <a:defRPr sz="1800"/>
            </a:lvl4pPr>
            <a:lvl5pPr>
              <a:defRPr sz="1800"/>
            </a:lvl5pPr>
            <a:lvl6pPr>
              <a:defRPr sz="2000"/>
            </a:lvl6pPr>
            <a:lvl7pPr marL="2290648" indent="-344470">
              <a:defRPr sz="2000"/>
            </a:lvl7pPr>
            <a:lvl8pPr marL="2290648" indent="-344470">
              <a:defRPr sz="2000"/>
            </a:lvl8pPr>
            <a:lvl9pPr marL="2290648" indent="-344470">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5"/>
            <a:ext cx="2672954" cy="2884228"/>
          </a:xfrm>
        </p:spPr>
        <p:txBody>
          <a:bodyPr/>
          <a:lstStyle>
            <a:lvl1pPr marL="0" indent="0">
              <a:spcBef>
                <a:spcPts val="60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3924723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9"/>
            <a:ext cx="2674620" cy="2884228"/>
          </a:xfrm>
        </p:spPr>
        <p:txBody>
          <a:bodyPr/>
          <a:lstStyle>
            <a:lvl1pPr marL="0" indent="0">
              <a:spcBef>
                <a:spcPts val="60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grpSp>
      <p:sp>
        <p:nvSpPr>
          <p:cNvPr id="12" name="Picture Placeholder 9"/>
          <p:cNvSpPr>
            <a:spLocks noGrp="1"/>
          </p:cNvSpPr>
          <p:nvPr>
            <p:ph type="pic" sz="quarter" idx="14"/>
          </p:nvPr>
        </p:nvSpPr>
        <p:spPr>
          <a:xfrm rot="21421631">
            <a:off x="606595" y="890083"/>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xmlns="" val="370488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400"/>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grpSp>
      <p:sp>
        <p:nvSpPr>
          <p:cNvPr id="17" name="Picture Placeholder 9"/>
          <p:cNvSpPr>
            <a:spLocks noGrp="1"/>
          </p:cNvSpPr>
          <p:nvPr>
            <p:ph type="pic" sz="quarter" idx="16"/>
          </p:nvPr>
        </p:nvSpPr>
        <p:spPr>
          <a:xfrm rot="21214351">
            <a:off x="368295" y="4910109"/>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6"/>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grpSp>
      <p:sp>
        <p:nvSpPr>
          <p:cNvPr id="13" name="Picture Placeholder 9"/>
          <p:cNvSpPr>
            <a:spLocks noGrp="1"/>
          </p:cNvSpPr>
          <p:nvPr>
            <p:ph type="pic" sz="quarter" idx="15"/>
          </p:nvPr>
        </p:nvSpPr>
        <p:spPr>
          <a:xfrm rot="232774">
            <a:off x="260349" y="53738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9"/>
            <a:ext cx="2674620" cy="2884228"/>
          </a:xfrm>
        </p:spPr>
        <p:txBody>
          <a:bodyPr/>
          <a:lstStyle>
            <a:lvl1pPr marL="0" indent="0">
              <a:spcBef>
                <a:spcPts val="60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417645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4" y="505469"/>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20"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xmlns="" val="379695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grpSp>
      <p:sp>
        <p:nvSpPr>
          <p:cNvPr id="17" name="Picture Placeholder 9"/>
          <p:cNvSpPr>
            <a:spLocks noGrp="1"/>
          </p:cNvSpPr>
          <p:nvPr>
            <p:ph type="pic" sz="quarter" idx="17"/>
          </p:nvPr>
        </p:nvSpPr>
        <p:spPr>
          <a:xfrm rot="21420000">
            <a:off x="224366" y="406667"/>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latin typeface="Calibri" panose="020F0502020204030204"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2022-07-05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383365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390091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3"/>
            <a:ext cx="5829300" cy="1816100"/>
          </a:xfrm>
        </p:spPr>
        <p:txBody>
          <a:bodyPr vert="horz" lIns="45720" tIns="0" rIns="45720" bIns="0" rtlCol="0" anchor="b" anchorCtr="0">
            <a:noAutofit/>
          </a:bodyPr>
          <a:lstStyle>
            <a:lvl1pPr algn="l" defTabSz="914354" rtl="0" eaLnBrk="1" latinLnBrk="0" hangingPunct="1">
              <a:lnSpc>
                <a:spcPts val="5000"/>
              </a:lnSpc>
              <a:spcBef>
                <a:spcPct val="0"/>
              </a:spcBef>
              <a:buNone/>
              <a:defRPr sz="4600" b="1" kern="1200" cap="none" baseline="0">
                <a:solidFill>
                  <a:schemeClr val="tx1"/>
                </a:solidFill>
                <a:latin typeface="Calibri" panose="020F0502020204030204"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anose="020F0502020204030204" pitchFamily="34" charset="0"/>
                <a:ea typeface="+mn-ea"/>
                <a:cs typeface="+mn-cs"/>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marL="0" lvl="0" indent="0" algn="l" defTabSz="914354"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2022-07-05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4" y="601136"/>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6"/>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204790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6336169"/>
            <a:ext cx="6858000" cy="281728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8" name="Forme libre 7"/>
          <p:cNvSpPr>
            <a:spLocks/>
          </p:cNvSpPr>
          <p:nvPr/>
        </p:nvSpPr>
        <p:spPr bwMode="auto">
          <a:xfrm>
            <a:off x="4579144" y="0"/>
            <a:ext cx="2278856" cy="9144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re 8"/>
          <p:cNvSpPr>
            <a:spLocks noGrp="1"/>
          </p:cNvSpPr>
          <p:nvPr>
            <p:ph type="ctrTitle"/>
          </p:nvPr>
        </p:nvSpPr>
        <p:spPr>
          <a:xfrm>
            <a:off x="321798" y="4450080"/>
            <a:ext cx="4860036" cy="306832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324788" y="2059749"/>
            <a:ext cx="4860036" cy="2336800"/>
          </a:xfrm>
        </p:spPr>
        <p:txBody>
          <a:bodyPr tIns="0" rIns="45720" bIns="0" anchor="b">
            <a:normAutofit/>
          </a:bodyPr>
          <a:lstStyle>
            <a:lvl1pPr marL="0" indent="0" algn="r">
              <a:buNone/>
              <a:defRPr sz="2000">
                <a:solidFill>
                  <a:schemeClr val="tx1"/>
                </a:solidFill>
                <a:effectLst/>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546CF23-E5EC-ED46-A59E-7EB04A0B66AF}" type="datetime1">
              <a:rPr lang="fr-CA" smtClean="0"/>
              <a:pPr/>
              <a:t>2022-07-05</a:t>
            </a:fld>
            <a:endParaRPr lang="en-US"/>
          </a:p>
        </p:txBody>
      </p:sp>
      <p:sp>
        <p:nvSpPr>
          <p:cNvPr id="19" name="Espace réservé du pied de page 18"/>
          <p:cNvSpPr>
            <a:spLocks noGrp="1"/>
          </p:cNvSpPr>
          <p:nvPr>
            <p:ph type="ftr" sz="quarter" idx="11"/>
          </p:nvPr>
        </p:nvSpPr>
        <p:spPr/>
        <p:txBody>
          <a:bodyPr/>
          <a:lstStyle/>
          <a:p>
            <a:endParaRPr lang="en-US"/>
          </a:p>
        </p:txBody>
      </p:sp>
      <p:sp>
        <p:nvSpPr>
          <p:cNvPr id="27" name="Espace réservé du numéro de diapositive 26"/>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546CF23-E5EC-ED46-A59E-7EB04A0B66AF}" type="datetime1">
              <a:rPr lang="fr-CA" smtClean="0"/>
              <a:pPr/>
              <a:t>2022-07-05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6336169"/>
            <a:ext cx="6858000" cy="281728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9" name="Forme libre 8"/>
          <p:cNvSpPr>
            <a:spLocks/>
          </p:cNvSpPr>
          <p:nvPr/>
        </p:nvSpPr>
        <p:spPr bwMode="auto">
          <a:xfrm>
            <a:off x="4579144" y="0"/>
            <a:ext cx="2278856" cy="9144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2" name="Titre 1"/>
          <p:cNvSpPr>
            <a:spLocks noGrp="1"/>
          </p:cNvSpPr>
          <p:nvPr>
            <p:ph type="title"/>
          </p:nvPr>
        </p:nvSpPr>
        <p:spPr>
          <a:xfrm>
            <a:off x="514350" y="4778453"/>
            <a:ext cx="4972050" cy="2435151"/>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14350" y="3314401"/>
            <a:ext cx="4972050" cy="1422251"/>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A546CF23-E5EC-ED46-A59E-7EB04A0B66AF}" type="datetime1">
              <a:rPr lang="fr-CA" smtClean="0"/>
              <a:pPr/>
              <a:t>2022-07-05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5600700" cy="1524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342900" y="2133604"/>
            <a:ext cx="2743200" cy="6034617"/>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3200400" y="2133604"/>
            <a:ext cx="2743200" cy="6034617"/>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546CF23-E5EC-ED46-A59E-7EB04A0B66AF}" type="datetime1">
              <a:rPr lang="fr-CA" smtClean="0"/>
              <a:pPr/>
              <a:t>2022-07-05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6172200" cy="1524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42902" y="7315200"/>
            <a:ext cx="3030141" cy="11176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3483771" y="7315200"/>
            <a:ext cx="3031331" cy="11176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342902" y="2022550"/>
            <a:ext cx="3030141"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3483771" y="2022550"/>
            <a:ext cx="3031331"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546CF23-E5EC-ED46-A59E-7EB04A0B66AF}" type="datetime1">
              <a:rPr lang="fr-CA" smtClean="0"/>
              <a:pPr/>
              <a:t>2022-07-05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65760"/>
            <a:ext cx="5602986" cy="1524000"/>
          </a:xfrm>
        </p:spPr>
        <p:txBody>
          <a:bodyPr anchor="ctr"/>
          <a:lstStyle>
            <a:lvl1pPr algn="l">
              <a:defRPr sz="4600"/>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A546CF23-E5EC-ED46-A59E-7EB04A0B66AF}" type="datetime1">
              <a:rPr lang="fr-CA" smtClean="0"/>
              <a:pPr/>
              <a:t>2022-07-05</a:t>
            </a:fld>
            <a:endParaRPr lang="en-US"/>
          </a:p>
        </p:txBody>
      </p:sp>
      <p:sp>
        <p:nvSpPr>
          <p:cNvPr id="8" name="Espace réservé du numéro de diapositive 7"/>
          <p:cNvSpPr>
            <a:spLocks noGrp="1"/>
          </p:cNvSpPr>
          <p:nvPr>
            <p:ph type="sldNum" sz="quarter" idx="11"/>
          </p:nvPr>
        </p:nvSpPr>
        <p:spPr/>
        <p:txBody>
          <a:bodyPr/>
          <a:lstStyle/>
          <a:p>
            <a:fld id="{027FB875-5C85-AB42-9DC5-178568A424B8}" type="slidenum">
              <a:rPr lang="en-US" smtClean="0"/>
              <a:pPr/>
              <a:t>‹N°›</a:t>
            </a:fld>
            <a:endParaRPr lang="en-US"/>
          </a:p>
        </p:txBody>
      </p:sp>
      <p:sp>
        <p:nvSpPr>
          <p:cNvPr id="9" name="Espace réservé du pied de page 8"/>
          <p:cNvSpPr>
            <a:spLocks noGrp="1"/>
          </p:cNvSpPr>
          <p:nvPr>
            <p:ph type="ftr" sz="quarter" idx="12"/>
          </p:nvPr>
        </p:nvSpPr>
        <p:spPr/>
        <p:txBody>
          <a:bodyPr/>
          <a:lstStyle/>
          <a:p>
            <a:endParaRPr lang="en-US"/>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46CF23-E5EC-ED46-A59E-7EB04A0B66AF}" type="datetime1">
              <a:rPr lang="fr-CA" smtClean="0"/>
              <a:pPr/>
              <a:t>2022-07-05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1580705"/>
            <a:ext cx="2400300" cy="973667"/>
          </a:xfrm>
        </p:spPr>
        <p:txBody>
          <a:bodyPr tIns="0" bIns="0" anchor="t"/>
          <a:lstStyle>
            <a:lvl1pPr algn="l">
              <a:buNone/>
              <a:defRPr sz="1800" b="1">
                <a:solidFill>
                  <a:schemeClr val="accent1"/>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342900" y="285899"/>
            <a:ext cx="2057400" cy="12192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42900" y="2641600"/>
            <a:ext cx="5314950" cy="508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546CF23-E5EC-ED46-A59E-7EB04A0B66AF}" type="datetime1">
              <a:rPr lang="fr-CA" smtClean="0"/>
              <a:pPr/>
              <a:t>2022-07-05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a:xfrm>
            <a:off x="6117336" y="8562756"/>
            <a:ext cx="571500" cy="486833"/>
          </a:xfrm>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167551" y="2274279"/>
            <a:ext cx="2290401" cy="1671744"/>
          </a:xfrm>
        </p:spPr>
        <p:txBody>
          <a:bodyPr anchor="b"/>
          <a:lstStyle>
            <a:lvl1pPr algn="l">
              <a:buNone/>
              <a:defRPr sz="2200" b="1">
                <a:solidFill>
                  <a:schemeClr val="accent1"/>
                </a:solidFill>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799221" y="1359876"/>
            <a:ext cx="3086100" cy="54864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4167550" y="3998356"/>
            <a:ext cx="2290400" cy="3551309"/>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342900" y="8562756"/>
            <a:ext cx="1600200" cy="486833"/>
          </a:xfrm>
        </p:spPr>
        <p:txBody>
          <a:bodyPr/>
          <a:lstStyle/>
          <a:p>
            <a:fld id="{A546CF23-E5EC-ED46-A59E-7EB04A0B66AF}" type="datetime1">
              <a:rPr lang="fr-CA" smtClean="0"/>
              <a:pPr/>
              <a:t>2022-07-05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2"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4"/>
            <a:ext cx="4000500" cy="1310783"/>
          </a:xfrm>
        </p:spPr>
        <p:txBody>
          <a:bodyPr tIns="0" rIns="45720" bIns="0" anchor="t" anchorCtr="0"/>
          <a:lstStyle>
            <a:lvl1pPr marL="0" indent="0">
              <a:spcBef>
                <a:spcPct val="0"/>
              </a:spcBef>
              <a:buNone/>
              <a:defRPr sz="22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2022-07-05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546CF23-E5EC-ED46-A59E-7EB04A0B66AF}" type="datetime1">
              <a:rPr lang="fr-CA" smtClean="0"/>
              <a:pPr/>
              <a:t>2022-07-05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8"/>
            <a:ext cx="1543050" cy="780203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342900" y="366188"/>
            <a:ext cx="4514850" cy="780203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546CF23-E5EC-ED46-A59E-7EB04A0B66AF}" type="datetime1">
              <a:rPr lang="fr-CA" smtClean="0"/>
              <a:pPr/>
              <a:t>2022-07-05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7"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latin typeface="Calibri" panose="020F0502020204030204" pitchFamily="34" charset="0"/>
              </a:endParaRPr>
            </a:p>
          </p:txBody>
        </p:sp>
      </p:grpSp>
      <p:sp>
        <p:nvSpPr>
          <p:cNvPr id="12" name="Picture Placeholder 9"/>
          <p:cNvSpPr>
            <a:spLocks noGrp="1"/>
          </p:cNvSpPr>
          <p:nvPr>
            <p:ph type="pic" sz="quarter" idx="15"/>
          </p:nvPr>
        </p:nvSpPr>
        <p:spPr>
          <a:xfrm rot="21240000">
            <a:off x="643260"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90" y="6974545"/>
            <a:ext cx="4149719" cy="1153457"/>
          </a:xfrm>
        </p:spPr>
        <p:txBody>
          <a:bodyPr/>
          <a:lstStyle>
            <a:lvl1pPr marL="0" indent="0">
              <a:spcBef>
                <a:spcPct val="0"/>
              </a:spcBef>
              <a:buNone/>
              <a:defRPr sz="22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21"/>
            <a:ext cx="2674620" cy="5408083"/>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21"/>
            <a:ext cx="2674620" cy="5408083"/>
          </a:xfrm>
        </p:spPr>
        <p:txBody>
          <a:bodyPr/>
          <a:lstStyle>
            <a:lvl1pPr>
              <a:defRPr sz="2200"/>
            </a:lvl1pPr>
            <a:lvl2pPr>
              <a:defRPr sz="2000"/>
            </a:lvl2pPr>
            <a:lvl3pPr>
              <a:defRPr sz="1800"/>
            </a:lvl3pPr>
            <a:lvl4pPr>
              <a:defRPr sz="1800"/>
            </a:lvl4pPr>
            <a:lvl5pPr>
              <a:defRPr sz="1800"/>
            </a:lvl5pPr>
            <a:lvl6pPr marL="2290648" indent="-344470">
              <a:defRPr sz="1800"/>
            </a:lvl6pPr>
            <a:lvl7pPr marL="2290648" indent="-344470">
              <a:defRPr sz="1800"/>
            </a:lvl7pPr>
            <a:lvl8pPr marL="2290648" indent="-344470">
              <a:defRPr sz="1800"/>
            </a:lvl8pPr>
            <a:lvl9pPr marL="2290648" indent="-344470">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92"/>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7"/>
            <a:ext cx="2674620" cy="4821767"/>
          </a:xfrm>
        </p:spPr>
        <p:txBody>
          <a:bodyPr/>
          <a:lstStyle>
            <a:lvl1pPr>
              <a:defRPr sz="2200"/>
            </a:lvl1pPr>
            <a:lvl2pPr>
              <a:defRPr sz="2000"/>
            </a:lvl2pPr>
            <a:lvl3pPr>
              <a:defRPr sz="1800"/>
            </a:lvl3pPr>
            <a:lvl4pPr>
              <a:defRPr sz="1600"/>
            </a:lvl4pPr>
            <a:lvl5pPr>
              <a:defRPr sz="1600"/>
            </a:lvl5pPr>
            <a:lvl6pPr marL="2290648" indent="-344470">
              <a:defRPr sz="1600"/>
            </a:lvl6pPr>
            <a:lvl7pPr marL="2290648" indent="-344470">
              <a:defRPr sz="1600"/>
            </a:lvl7pPr>
            <a:lvl8pPr marL="2290648" indent="-344470">
              <a:defRPr sz="1600"/>
            </a:lvl8pPr>
            <a:lvl9pPr marL="2290648" indent="-344470">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92"/>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7"/>
            <a:ext cx="2674620" cy="4821767"/>
          </a:xfrm>
        </p:spPr>
        <p:txBody>
          <a:bodyPr/>
          <a:lstStyle>
            <a:lvl1pPr>
              <a:defRPr sz="2200"/>
            </a:lvl1pPr>
            <a:lvl2pPr>
              <a:defRPr sz="2000"/>
            </a:lvl2pPr>
            <a:lvl3pPr>
              <a:defRPr sz="1800"/>
            </a:lvl3pPr>
            <a:lvl4pPr>
              <a:defRPr sz="1600"/>
            </a:lvl4pPr>
            <a:lvl5pPr>
              <a:defRPr sz="1600"/>
            </a:lvl5pPr>
            <a:lvl6pPr marL="2290648" indent="-344470">
              <a:defRPr sz="1600"/>
            </a:lvl6pPr>
            <a:lvl7pPr marL="2290648" indent="-344470">
              <a:defRPr sz="1600"/>
            </a:lvl7pPr>
            <a:lvl8pPr marL="2290648" indent="-344470">
              <a:defRPr sz="1600"/>
            </a:lvl8pPr>
            <a:lvl9pPr marL="2290648" indent="-344470">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2022-07-05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2"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3"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2"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3"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2022-07-05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9.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3"/>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2022-07-05</a:t>
            </a:fld>
            <a:endParaRPr lang="en-US"/>
          </a:p>
        </p:txBody>
      </p:sp>
      <p:sp>
        <p:nvSpPr>
          <p:cNvPr id="5" name="Footer Placeholder 4"/>
          <p:cNvSpPr>
            <a:spLocks noGrp="1"/>
          </p:cNvSpPr>
          <p:nvPr>
            <p:ph type="ftr" sz="quarter" idx="3"/>
          </p:nvPr>
        </p:nvSpPr>
        <p:spPr>
          <a:xfrm>
            <a:off x="2956958"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4"/>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354" rtl="0" eaLnBrk="1" latinLnBrk="0" hangingPunct="1">
        <a:spcBef>
          <a:spcPct val="0"/>
        </a:spcBef>
        <a:buNone/>
        <a:defRPr sz="4600" kern="1200">
          <a:solidFill>
            <a:schemeClr val="tx1"/>
          </a:solidFill>
          <a:latin typeface="Calibri" panose="020F0502020204030204" pitchFamily="34" charset="0"/>
          <a:ea typeface="+mj-ea"/>
          <a:cs typeface="+mj-cs"/>
        </a:defRPr>
      </a:lvl1pPr>
    </p:titleStyle>
    <p:bodyStyle>
      <a:lvl1pPr marL="463527" indent="-463527" algn="l" defTabSz="914354" rtl="0" eaLnBrk="1" latinLnBrk="0" hangingPunct="1">
        <a:spcBef>
          <a:spcPts val="2000"/>
        </a:spcBef>
        <a:buSzPct val="90000"/>
        <a:buFontTx/>
        <a:buBlip>
          <a:blip r:embed="rId23"/>
        </a:buBlip>
        <a:defRPr sz="2400" kern="1200">
          <a:solidFill>
            <a:schemeClr val="tx1"/>
          </a:solidFill>
          <a:latin typeface="Calibri" panose="020F0502020204030204" pitchFamily="34" charset="0"/>
          <a:ea typeface="+mn-ea"/>
          <a:cs typeface="+mn-cs"/>
        </a:defRPr>
      </a:lvl1pPr>
      <a:lvl2pPr marL="914354" indent="-457178" algn="l" defTabSz="914354" rtl="0" eaLnBrk="1" latinLnBrk="0" hangingPunct="1">
        <a:spcBef>
          <a:spcPts val="600"/>
        </a:spcBef>
        <a:buSzPct val="90000"/>
        <a:buFontTx/>
        <a:buBlip>
          <a:blip r:embed="rId24"/>
        </a:buBlip>
        <a:defRPr sz="2200" kern="1200">
          <a:solidFill>
            <a:schemeClr val="tx1"/>
          </a:solidFill>
          <a:latin typeface="Calibri" panose="020F0502020204030204" pitchFamily="34" charset="0"/>
          <a:ea typeface="+mn-ea"/>
          <a:cs typeface="+mn-cs"/>
        </a:defRPr>
      </a:lvl2pPr>
      <a:lvl3pPr marL="1255651" indent="-341297" algn="l" defTabSz="914354" rtl="0" eaLnBrk="1" latinLnBrk="0" hangingPunct="1">
        <a:spcBef>
          <a:spcPts val="600"/>
        </a:spcBef>
        <a:buSzPct val="90000"/>
        <a:buFontTx/>
        <a:buBlip>
          <a:blip r:embed="rId25"/>
        </a:buBlip>
        <a:defRPr sz="2000" kern="1200">
          <a:solidFill>
            <a:schemeClr val="tx1"/>
          </a:solidFill>
          <a:latin typeface="Calibri" panose="020F0502020204030204" pitchFamily="34" charset="0"/>
          <a:ea typeface="+mn-ea"/>
          <a:cs typeface="+mn-cs"/>
        </a:defRPr>
      </a:lvl3pPr>
      <a:lvl4pPr marL="1596945" indent="-341297" algn="l" defTabSz="914354"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4pPr>
      <a:lvl5pPr marL="1938242" indent="-341297" algn="l" defTabSz="914354"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5pPr>
      <a:lvl6pPr marL="2290648" indent="-344470" algn="l" defTabSz="914354"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594" indent="-344470" algn="l" defTabSz="914354"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064" indent="-344470" algn="l" defTabSz="914354"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2948" indent="-344470" algn="l" defTabSz="914354"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3"/>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2022-07-05</a:t>
            </a:fld>
            <a:endParaRPr lang="en-US">
              <a:solidFill>
                <a:prstClr val="black"/>
              </a:solidFill>
            </a:endParaRPr>
          </a:p>
        </p:txBody>
      </p:sp>
      <p:sp>
        <p:nvSpPr>
          <p:cNvPr id="5" name="Footer Placeholder 4"/>
          <p:cNvSpPr>
            <a:spLocks noGrp="1"/>
          </p:cNvSpPr>
          <p:nvPr>
            <p:ph type="ftr" sz="quarter" idx="3"/>
          </p:nvPr>
        </p:nvSpPr>
        <p:spPr>
          <a:xfrm>
            <a:off x="2956958"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4"/>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354" rtl="0" eaLnBrk="1" latinLnBrk="0" hangingPunct="1">
        <a:spcBef>
          <a:spcPct val="0"/>
        </a:spcBef>
        <a:buNone/>
        <a:defRPr sz="4600" kern="1200">
          <a:solidFill>
            <a:schemeClr val="tx1"/>
          </a:solidFill>
          <a:latin typeface="Calibri" panose="020F0502020204030204" pitchFamily="34" charset="0"/>
          <a:ea typeface="+mj-ea"/>
          <a:cs typeface="+mj-cs"/>
        </a:defRPr>
      </a:lvl1pPr>
    </p:titleStyle>
    <p:bodyStyle>
      <a:lvl1pPr marL="463527" indent="-463527" algn="l" defTabSz="914354" rtl="0" eaLnBrk="1" latinLnBrk="0" hangingPunct="1">
        <a:spcBef>
          <a:spcPts val="2000"/>
        </a:spcBef>
        <a:buSzPct val="90000"/>
        <a:buFontTx/>
        <a:buBlip>
          <a:blip r:embed="rId23"/>
        </a:buBlip>
        <a:defRPr sz="2400" kern="1200">
          <a:solidFill>
            <a:schemeClr val="tx1"/>
          </a:solidFill>
          <a:latin typeface="Calibri" panose="020F0502020204030204" pitchFamily="34" charset="0"/>
          <a:ea typeface="+mn-ea"/>
          <a:cs typeface="+mn-cs"/>
        </a:defRPr>
      </a:lvl1pPr>
      <a:lvl2pPr marL="914354" indent="-457178" algn="l" defTabSz="914354" rtl="0" eaLnBrk="1" latinLnBrk="0" hangingPunct="1">
        <a:spcBef>
          <a:spcPts val="600"/>
        </a:spcBef>
        <a:buSzPct val="90000"/>
        <a:buFontTx/>
        <a:buBlip>
          <a:blip r:embed="rId24"/>
        </a:buBlip>
        <a:defRPr sz="2200" kern="1200">
          <a:solidFill>
            <a:schemeClr val="tx1"/>
          </a:solidFill>
          <a:latin typeface="Calibri" panose="020F0502020204030204" pitchFamily="34" charset="0"/>
          <a:ea typeface="+mn-ea"/>
          <a:cs typeface="+mn-cs"/>
        </a:defRPr>
      </a:lvl2pPr>
      <a:lvl3pPr marL="1255651" indent="-341297" algn="l" defTabSz="914354" rtl="0" eaLnBrk="1" latinLnBrk="0" hangingPunct="1">
        <a:spcBef>
          <a:spcPts val="600"/>
        </a:spcBef>
        <a:buSzPct val="90000"/>
        <a:buFontTx/>
        <a:buBlip>
          <a:blip r:embed="rId25"/>
        </a:buBlip>
        <a:defRPr sz="2000" kern="1200">
          <a:solidFill>
            <a:schemeClr val="tx1"/>
          </a:solidFill>
          <a:latin typeface="Calibri" panose="020F0502020204030204" pitchFamily="34" charset="0"/>
          <a:ea typeface="+mn-ea"/>
          <a:cs typeface="+mn-cs"/>
        </a:defRPr>
      </a:lvl3pPr>
      <a:lvl4pPr marL="1596945" indent="-341297" algn="l" defTabSz="914354"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4pPr>
      <a:lvl5pPr marL="1938242" indent="-341297" algn="l" defTabSz="914354" rtl="0" eaLnBrk="1" latinLnBrk="0" hangingPunct="1">
        <a:spcBef>
          <a:spcPts val="600"/>
        </a:spcBef>
        <a:buSzPct val="90000"/>
        <a:buFontTx/>
        <a:buBlip>
          <a:blip r:embed="rId25"/>
        </a:buBlip>
        <a:defRPr sz="1800" kern="1200">
          <a:solidFill>
            <a:schemeClr val="tx1"/>
          </a:solidFill>
          <a:latin typeface="Calibri" panose="020F0502020204030204" pitchFamily="34" charset="0"/>
          <a:ea typeface="+mn-ea"/>
          <a:cs typeface="+mn-cs"/>
        </a:defRPr>
      </a:lvl5pPr>
      <a:lvl6pPr marL="2290648" indent="-344470" algn="l" defTabSz="914354"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594" indent="-344470" algn="l" defTabSz="914354"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064" indent="-344470" algn="l" defTabSz="914354"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2948" indent="-344470" algn="l" defTabSz="914354"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6336169"/>
            <a:ext cx="6858000" cy="281728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16" name="Forme libre 15"/>
          <p:cNvSpPr>
            <a:spLocks/>
          </p:cNvSpPr>
          <p:nvPr/>
        </p:nvSpPr>
        <p:spPr bwMode="auto">
          <a:xfrm>
            <a:off x="5486400" y="0"/>
            <a:ext cx="1371600" cy="9144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Espace réservé du titre 8"/>
          <p:cNvSpPr>
            <a:spLocks noGrp="1"/>
          </p:cNvSpPr>
          <p:nvPr>
            <p:ph type="title"/>
          </p:nvPr>
        </p:nvSpPr>
        <p:spPr>
          <a:xfrm>
            <a:off x="342900" y="366184"/>
            <a:ext cx="5600700" cy="1524000"/>
          </a:xfrm>
          <a:prstGeom prst="rect">
            <a:avLst/>
          </a:prstGeom>
        </p:spPr>
        <p:txBody>
          <a:bodyPr vert="horz" lIns="45720" rIns="45720" anchor="ctr">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342900" y="2133604"/>
            <a:ext cx="5600700" cy="6034617"/>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342900" y="8562756"/>
            <a:ext cx="1600200" cy="486833"/>
          </a:xfrm>
          <a:prstGeom prst="rect">
            <a:avLst/>
          </a:prstGeom>
        </p:spPr>
        <p:txBody>
          <a:bodyPr vert="horz" bIns="0" anchor="b"/>
          <a:lstStyle>
            <a:lvl1pPr algn="l" eaLnBrk="1" latinLnBrk="0" hangingPunct="1">
              <a:defRPr kumimoji="0" sz="1000">
                <a:solidFill>
                  <a:schemeClr val="tx2">
                    <a:shade val="50000"/>
                  </a:schemeClr>
                </a:solidFill>
              </a:defRPr>
            </a:lvl1pPr>
          </a:lstStyle>
          <a:p>
            <a:fld id="{A546CF23-E5EC-ED46-A59E-7EB04A0B66AF}" type="datetime1">
              <a:rPr lang="fr-CA" smtClean="0"/>
              <a:pPr/>
              <a:t>2022-07-05</a:t>
            </a:fld>
            <a:endParaRPr lang="en-US"/>
          </a:p>
        </p:txBody>
      </p:sp>
      <p:sp>
        <p:nvSpPr>
          <p:cNvPr id="22" name="Espace réservé du pied de page 21"/>
          <p:cNvSpPr>
            <a:spLocks noGrp="1"/>
          </p:cNvSpPr>
          <p:nvPr>
            <p:ph type="ftr" sz="quarter" idx="3"/>
          </p:nvPr>
        </p:nvSpPr>
        <p:spPr>
          <a:xfrm>
            <a:off x="2343150" y="8562756"/>
            <a:ext cx="2171700" cy="486833"/>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Espace réservé du numéro de diapositive 17"/>
          <p:cNvSpPr>
            <a:spLocks noGrp="1"/>
          </p:cNvSpPr>
          <p:nvPr>
            <p:ph type="sldNum" sz="quarter" idx="4"/>
          </p:nvPr>
        </p:nvSpPr>
        <p:spPr>
          <a:xfrm>
            <a:off x="6115050" y="8562756"/>
            <a:ext cx="571500" cy="486833"/>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27FB875-5C85-AB42-9DC5-178568A424B8}"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03" indent="-384029"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41" indent="-274306"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790" indent="-25602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096" indent="-237733"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97" indent="-18287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699" indent="-18287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144" indent="-18287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589" indent="-18287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604" indent="-18287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4"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2"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3.png"/><Relationship Id="rId3" Type="http://schemas.openxmlformats.org/officeDocument/2006/relationships/tags" Target="../tags/tag45.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14.png"/><Relationship Id="rId5" Type="http://schemas.openxmlformats.org/officeDocument/2006/relationships/tags" Target="../tags/tag47.xml"/><Relationship Id="rId10" Type="http://schemas.openxmlformats.org/officeDocument/2006/relationships/slide" Target="slide36.xml"/><Relationship Id="rId4" Type="http://schemas.openxmlformats.org/officeDocument/2006/relationships/tags" Target="../tags/tag46.xml"/><Relationship Id="rId9" Type="http://schemas.openxmlformats.org/officeDocument/2006/relationships/hyperlink" Target="https://www.youtube.com/watch?v=Ct-lOOUqmyY" TargetMode="External"/><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image" Target="../media/image15.png"/><Relationship Id="rId4" Type="http://schemas.openxmlformats.org/officeDocument/2006/relationships/tags" Target="../tags/tag52.xml"/><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hyperlink" Target="https://www.youtube.com/watch?v=028tWJGCSdM" TargetMode="Externa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hyperlink" Target="https://www.youtube.com/watch?v=61cLWlZOiB8"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slide" Target="slide35.xml"/><Relationship Id="rId5" Type="http://schemas.openxmlformats.org/officeDocument/2006/relationships/tags" Target="../tags/tag60.xml"/><Relationship Id="rId10" Type="http://schemas.openxmlformats.org/officeDocument/2006/relationships/image" Target="../media/image6.jpeg"/><Relationship Id="rId4" Type="http://schemas.openxmlformats.org/officeDocument/2006/relationships/tags" Target="../tags/tag59.xml"/><Relationship Id="rId9" Type="http://schemas.openxmlformats.org/officeDocument/2006/relationships/slideLayout" Target="../slideLayouts/slideLayout7.xml"/><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6.xml"/><Relationship Id="rId7"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5.png"/><Relationship Id="rId5" Type="http://schemas.openxmlformats.org/officeDocument/2006/relationships/tags" Target="../tags/tag68.xml"/><Relationship Id="rId10" Type="http://schemas.openxmlformats.org/officeDocument/2006/relationships/slide" Target="slide43.xml"/><Relationship Id="rId4" Type="http://schemas.openxmlformats.org/officeDocument/2006/relationships/tags" Target="../tags/tag67.xml"/><Relationship Id="rId9" Type="http://schemas.openxmlformats.org/officeDocument/2006/relationships/slide" Target="slide25.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5.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13.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microsoft.com/office/2007/relationships/hdphoto" Target="../media/hdphoto1.wdp"/><Relationship Id="rId5" Type="http://schemas.openxmlformats.org/officeDocument/2006/relationships/tags" Target="../tags/tag74.xml"/><Relationship Id="rId10" Type="http://schemas.openxmlformats.org/officeDocument/2006/relationships/image" Target="../media/image14.png"/><Relationship Id="rId4" Type="http://schemas.openxmlformats.org/officeDocument/2006/relationships/tags" Target="../tags/tag73.xml"/><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5.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slide" Target="slide45.xml"/><Relationship Id="rId5" Type="http://schemas.openxmlformats.org/officeDocument/2006/relationships/tags" Target="../tags/tag81.xml"/><Relationship Id="rId10" Type="http://schemas.openxmlformats.org/officeDocument/2006/relationships/image" Target="../media/image6.jpeg"/><Relationship Id="rId4" Type="http://schemas.openxmlformats.org/officeDocument/2006/relationships/tags" Target="../tags/tag80.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92.xml"/><Relationship Id="rId13" Type="http://schemas.microsoft.com/office/2007/relationships/hdphoto" Target="../media/hdphoto1.wdp"/><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slide" Target="slide45.xml"/><Relationship Id="rId5" Type="http://schemas.openxmlformats.org/officeDocument/2006/relationships/tags" Target="../tags/tag89.xml"/><Relationship Id="rId15" Type="http://schemas.openxmlformats.org/officeDocument/2006/relationships/image" Target="../media/image15.png"/><Relationship Id="rId10" Type="http://schemas.openxmlformats.org/officeDocument/2006/relationships/image" Target="../media/image6.jpeg"/><Relationship Id="rId4" Type="http://schemas.openxmlformats.org/officeDocument/2006/relationships/tags" Target="../tags/tag88.xml"/><Relationship Id="rId9" Type="http://schemas.openxmlformats.org/officeDocument/2006/relationships/slideLayout" Target="../slideLayouts/slideLayout7.xml"/><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15.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slide" Target="slide48.xml"/><Relationship Id="rId5" Type="http://schemas.openxmlformats.org/officeDocument/2006/relationships/tags" Target="../tags/tag97.xml"/><Relationship Id="rId10" Type="http://schemas.openxmlformats.org/officeDocument/2006/relationships/slide" Target="slide36.xml"/><Relationship Id="rId4" Type="http://schemas.openxmlformats.org/officeDocument/2006/relationships/tags" Target="../tags/tag96.xml"/><Relationship Id="rId9"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microsoft.com/office/2007/relationships/hdphoto" Target="../media/hdphoto1.wdp"/><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14.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slide" Target="slide50.xml"/><Relationship Id="rId5" Type="http://schemas.openxmlformats.org/officeDocument/2006/relationships/tags" Target="../tags/tag107.xml"/><Relationship Id="rId15" Type="http://schemas.openxmlformats.org/officeDocument/2006/relationships/image" Target="../media/image15.png"/><Relationship Id="rId10" Type="http://schemas.openxmlformats.org/officeDocument/2006/relationships/slide" Target="slide36.xml"/><Relationship Id="rId4" Type="http://schemas.openxmlformats.org/officeDocument/2006/relationships/tags" Target="../tags/tag106.xml"/><Relationship Id="rId9" Type="http://schemas.openxmlformats.org/officeDocument/2006/relationships/image" Target="../media/image6.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hyperlink" Target="https://youtu.be/5uehU7QOYAA"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12.xml"/><Relationship Id="rId7" Type="http://schemas.openxmlformats.org/officeDocument/2006/relationships/slideLayout" Target="../slideLayouts/slideLayout7.xml"/><Relationship Id="rId12" Type="http://schemas.openxmlformats.org/officeDocument/2006/relationships/image" Target="../media/image1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3.png"/><Relationship Id="rId5" Type="http://schemas.openxmlformats.org/officeDocument/2006/relationships/tags" Target="../tags/tag114.xml"/><Relationship Id="rId10" Type="http://schemas.microsoft.com/office/2007/relationships/hdphoto" Target="../media/hdphoto1.wdp"/><Relationship Id="rId4" Type="http://schemas.openxmlformats.org/officeDocument/2006/relationships/tags" Target="../tags/tag113.xml"/><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6.jpeg"/><Relationship Id="rId4"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1.xml"/><Relationship Id="rId7"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127.xml"/><Relationship Id="rId7" Type="http://schemas.openxmlformats.org/officeDocument/2006/relationships/image" Target="../media/image6.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7.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20.png"/><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9.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18.png"/><Relationship Id="rId5" Type="http://schemas.openxmlformats.org/officeDocument/2006/relationships/tags" Target="../tags/tag134.xml"/><Relationship Id="rId10" Type="http://schemas.openxmlformats.org/officeDocument/2006/relationships/image" Target="../media/image17.png"/><Relationship Id="rId4" Type="http://schemas.openxmlformats.org/officeDocument/2006/relationships/tags" Target="../tags/tag133.xml"/><Relationship Id="rId9" Type="http://schemas.openxmlformats.org/officeDocument/2006/relationships/slideLayout" Target="../slideLayouts/slideLayout7.xml"/><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image" Target="../media/image17.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22.jpeg"/><Relationship Id="rId5" Type="http://schemas.openxmlformats.org/officeDocument/2006/relationships/tags" Target="../tags/tag142.xml"/><Relationship Id="rId10" Type="http://schemas.openxmlformats.org/officeDocument/2006/relationships/slideLayout" Target="../slideLayouts/slideLayout7.xml"/><Relationship Id="rId4" Type="http://schemas.openxmlformats.org/officeDocument/2006/relationships/tags" Target="../tags/tag141.xml"/><Relationship Id="rId9" Type="http://schemas.openxmlformats.org/officeDocument/2006/relationships/tags" Target="../tags/tag146.xml"/></Relationships>
</file>

<file path=ppt/slides/_rels/slide2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6.jpeg"/><Relationship Id="rId4"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6.jpeg"/><Relationship Id="rId5" Type="http://schemas.openxmlformats.org/officeDocument/2006/relationships/slideLayout" Target="../slideLayouts/slideLayout27.xml"/><Relationship Id="rId4" Type="http://schemas.openxmlformats.org/officeDocument/2006/relationships/tags" Target="../tags/tag153.xml"/></Relationships>
</file>

<file path=ppt/slides/_rels/slide28.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slideLayout" Target="../slideLayouts/slideLayout27.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s>
</file>

<file path=ppt/slides/_rels/slide29.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7.xml"/><Relationship Id="rId5" Type="http://schemas.openxmlformats.org/officeDocument/2006/relationships/tags" Target="../tags/tag164.xml"/><Relationship Id="rId4" Type="http://schemas.openxmlformats.org/officeDocument/2006/relationships/tags" Target="../tags/tag16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67.xml"/><Relationship Id="rId7" Type="http://schemas.openxmlformats.org/officeDocument/2006/relationships/slide" Target="slide4.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6.jpeg"/><Relationship Id="rId5" Type="http://schemas.openxmlformats.org/officeDocument/2006/relationships/slideLayout" Target="../slideLayouts/slideLayout44.xml"/><Relationship Id="rId4" Type="http://schemas.openxmlformats.org/officeDocument/2006/relationships/tags" Target="../tags/tag168.xml"/></Relationships>
</file>

<file path=ppt/slides/_rels/slide31.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image" Target="../media/image13.pn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slide" Target="slide4.xml"/><Relationship Id="rId2" Type="http://schemas.openxmlformats.org/officeDocument/2006/relationships/tags" Target="../tags/tag170.xml"/><Relationship Id="rId16" Type="http://schemas.openxmlformats.org/officeDocument/2006/relationships/image" Target="../media/image24.png"/><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image" Target="../media/image23.png"/><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image" Target="../media/image25.png"/><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Layout" Target="../slideLayouts/slideLayout7.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image" Target="../media/image26.png"/><Relationship Id="rId2" Type="http://schemas.openxmlformats.org/officeDocument/2006/relationships/tags" Target="../tags/tag193.xml"/><Relationship Id="rId16" Type="http://schemas.openxmlformats.org/officeDocument/2006/relationships/image" Target="../media/image27.png"/><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tags" Target="../tags/tag198.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6.jpeg"/><Relationship Id="rId4"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21.pn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20.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15.png"/><Relationship Id="rId5" Type="http://schemas.openxmlformats.org/officeDocument/2006/relationships/tags" Target="../tags/tag212.xml"/><Relationship Id="rId10" Type="http://schemas.openxmlformats.org/officeDocument/2006/relationships/image" Target="../media/image17.png"/><Relationship Id="rId4" Type="http://schemas.openxmlformats.org/officeDocument/2006/relationships/tags" Target="../tags/tag211.xml"/><Relationship Id="rId9"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28.png"/><Relationship Id="rId5" Type="http://schemas.openxmlformats.org/officeDocument/2006/relationships/tags" Target="../tags/tag220.xml"/><Relationship Id="rId10" Type="http://schemas.openxmlformats.org/officeDocument/2006/relationships/slideLayout" Target="../slideLayouts/slideLayout7.xml"/><Relationship Id="rId4" Type="http://schemas.openxmlformats.org/officeDocument/2006/relationships/tags" Target="../tags/tag219.xml"/><Relationship Id="rId9" Type="http://schemas.openxmlformats.org/officeDocument/2006/relationships/tags" Target="../tags/tag224.xml"/></Relationships>
</file>

<file path=ppt/slides/_rels/slide37.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image" Target="../media/image28.png"/><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slideLayout" Target="../slideLayouts/slideLayout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s>
</file>

<file path=ppt/slides/_rels/slide38.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image" Target="../media/image29.png"/><Relationship Id="rId4" Type="http://schemas.openxmlformats.org/officeDocument/2006/relationships/tags" Target="../tags/tag239.xml"/><Relationship Id="rId9"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image" Target="../media/image29.png"/><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slideLayout" Target="../slideLayouts/slideLayout7.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 Target="slide30.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jpeg"/><Relationship Id="rId5" Type="http://schemas.openxmlformats.org/officeDocument/2006/relationships/tags" Target="../tags/tag16.xml"/><Relationship Id="rId15" Type="http://schemas.microsoft.com/office/2007/relationships/hdphoto" Target="../media/hdphoto1.wdp"/><Relationship Id="rId10" Type="http://schemas.openxmlformats.org/officeDocument/2006/relationships/notesSlide" Target="../notesSlides/notesSlide3.xml"/><Relationship Id="rId4" Type="http://schemas.openxmlformats.org/officeDocument/2006/relationships/tags" Target="../tags/tag15.xml"/><Relationship Id="rId9" Type="http://schemas.openxmlformats.org/officeDocument/2006/relationships/slideLayout" Target="../slideLayouts/slideLayout7.xml"/><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tags" Target="../tags/tag262.xml"/><Relationship Id="rId3" Type="http://schemas.openxmlformats.org/officeDocument/2006/relationships/tags" Target="../tags/tag257.xml"/><Relationship Id="rId7" Type="http://schemas.openxmlformats.org/officeDocument/2006/relationships/tags" Target="../tags/tag261.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image" Target="../media/image29.png"/><Relationship Id="rId5" Type="http://schemas.openxmlformats.org/officeDocument/2006/relationships/tags" Target="../tags/tag259.xml"/><Relationship Id="rId10" Type="http://schemas.openxmlformats.org/officeDocument/2006/relationships/slideLayout" Target="../slideLayouts/slideLayout7.xml"/><Relationship Id="rId4" Type="http://schemas.openxmlformats.org/officeDocument/2006/relationships/tags" Target="../tags/tag258.xml"/><Relationship Id="rId9" Type="http://schemas.openxmlformats.org/officeDocument/2006/relationships/tags" Target="../tags/tag263.xml"/></Relationships>
</file>

<file path=ppt/slides/_rels/slide41.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29.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s>
</file>

<file path=ppt/slides/_rels/slide42.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27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79.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280.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81.xml"/></Relationships>
</file>

<file path=ppt/slides/_rels/slide4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284.xml"/><Relationship Id="rId7" Type="http://schemas.openxmlformats.org/officeDocument/2006/relationships/image" Target="../media/image34.jpe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Layout" Target="../slideLayouts/slideLayout7.xml"/><Relationship Id="rId5" Type="http://schemas.openxmlformats.org/officeDocument/2006/relationships/tags" Target="../tags/tag286.xml"/><Relationship Id="rId4" Type="http://schemas.openxmlformats.org/officeDocument/2006/relationships/tags" Target="../tags/tag285.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288.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91.xml"/><Relationship Id="rId7" Type="http://schemas.openxmlformats.org/officeDocument/2006/relationships/image" Target="../media/image34.jpe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7.xml"/><Relationship Id="rId5" Type="http://schemas.openxmlformats.org/officeDocument/2006/relationships/tags" Target="../tags/tag293.xml"/><Relationship Id="rId4" Type="http://schemas.openxmlformats.org/officeDocument/2006/relationships/tags" Target="../tags/tag292.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6.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13.png"/><Relationship Id="rId17" Type="http://schemas.openxmlformats.org/officeDocument/2006/relationships/image" Target="../media/image15.png"/><Relationship Id="rId2" Type="http://schemas.openxmlformats.org/officeDocument/2006/relationships/tags" Target="../tags/tag25.xml"/><Relationship Id="rId16" Type="http://schemas.openxmlformats.org/officeDocument/2006/relationships/slide" Target="slide31.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hyperlink" Target="https://www.youtube.com/watch?v=c-N2K0q5m48&amp;list=PL525ZU55fXEzF9p-1lPjfPGVNbRHiOC4i&amp;index=1" TargetMode="External"/><Relationship Id="rId5" Type="http://schemas.openxmlformats.org/officeDocument/2006/relationships/tags" Target="../tags/tag28.xml"/><Relationship Id="rId15" Type="http://schemas.openxmlformats.org/officeDocument/2006/relationships/image" Target="../media/image9.png"/><Relationship Id="rId10" Type="http://schemas.openxmlformats.org/officeDocument/2006/relationships/hyperlink" Target="https://www.youtube.com/watch?v=oi-DET12uPs&amp;list=PL525ZU55fXEzF9p-1lPjfPGVNbRHiOC4i&amp;index=2" TargetMode="External"/><Relationship Id="rId4" Type="http://schemas.openxmlformats.org/officeDocument/2006/relationships/tags" Target="../tags/tag27.xml"/><Relationship Id="rId9" Type="http://schemas.openxmlformats.org/officeDocument/2006/relationships/image" Target="../media/image6.jpe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15.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 Target="slide2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 Target="slide43.xml"/><Relationship Id="rId5" Type="http://schemas.openxmlformats.org/officeDocument/2006/relationships/tags" Target="../tags/tag35.xml"/><Relationship Id="rId10" Type="http://schemas.openxmlformats.org/officeDocument/2006/relationships/image" Target="../media/image6.jpeg"/><Relationship Id="rId4" Type="http://schemas.openxmlformats.org/officeDocument/2006/relationships/tags" Target="../tags/tag34.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5.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jpeg"/><Relationship Id="rId5" Type="http://schemas.openxmlformats.org/officeDocument/2006/relationships/slideLayout" Target="../slideLayouts/slideLayout7.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texte, carte de visite, graphiques vectoriels&#10;&#10;Description générée automatiquement">
            <a:extLst>
              <a:ext uri="{FF2B5EF4-FFF2-40B4-BE49-F238E27FC236}">
                <a16:creationId xmlns:a16="http://schemas.microsoft.com/office/drawing/2014/main" xmlns="" id="{574F9671-3AD5-0679-8812-DD730D6A83EA}"/>
              </a:ext>
            </a:extLst>
          </p:cNvPr>
          <p:cNvPicPr>
            <a:picLocks noChangeAspect="1"/>
          </p:cNvPicPr>
          <p:nvPr/>
        </p:nvPicPr>
        <p:blipFill>
          <a:blip r:embed="rId3"/>
          <a:stretch>
            <a:fillRect/>
          </a:stretch>
        </p:blipFill>
        <p:spPr>
          <a:xfrm>
            <a:off x="0" y="0"/>
            <a:ext cx="6858000" cy="9141970"/>
          </a:xfrm>
          <a:prstGeom prst="rect">
            <a:avLst/>
          </a:prstGeom>
        </p:spPr>
      </p:pic>
    </p:spTree>
    <p:extLst>
      <p:ext uri="{BB962C8B-B14F-4D97-AF65-F5344CB8AC3E}">
        <p14:creationId xmlns:p14="http://schemas.microsoft.com/office/powerpoint/2010/main" xmlns="" val="5377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10</a:t>
            </a:fld>
            <a:endParaRPr lang="en-US"/>
          </a:p>
        </p:txBody>
      </p:sp>
      <p:sp>
        <p:nvSpPr>
          <p:cNvPr id="12" name="Content Placeholder 4"/>
          <p:cNvSpPr>
            <a:spLocks noGrp="1"/>
          </p:cNvSpPr>
          <p:nvPr>
            <p:ph sz="half" idx="1"/>
            <p:custDataLst>
              <p:tags r:id="rId2"/>
            </p:custDataLst>
          </p:nvPr>
        </p:nvSpPr>
        <p:spPr>
          <a:xfrm>
            <a:off x="68581" y="1249909"/>
            <a:ext cx="6707728" cy="7789402"/>
          </a:xfrm>
        </p:spPr>
        <p:style>
          <a:lnRef idx="2">
            <a:schemeClr val="accent1"/>
          </a:lnRef>
          <a:fillRef idx="1">
            <a:schemeClr val="lt1"/>
          </a:fillRef>
          <a:effectRef idx="0">
            <a:schemeClr val="accent1"/>
          </a:effectRef>
          <a:fontRef idx="minor">
            <a:schemeClr val="dk1"/>
          </a:fontRef>
        </p:style>
        <p:txBody>
          <a:bodyPr>
            <a:normAutofit/>
          </a:bodyPr>
          <a:lstStyle/>
          <a:p>
            <a:pPr marL="228600" indent="-228600" algn="just" defTabSz="457200">
              <a:spcBef>
                <a:spcPts val="600"/>
              </a:spcBef>
              <a:buSzTx/>
              <a:buNone/>
              <a:defRPr/>
            </a:pPr>
            <a:r>
              <a:rPr lang="fr-CA" sz="1400" b="1" dirty="0">
                <a:solidFill>
                  <a:prstClr val="black"/>
                </a:solidFill>
                <a:latin typeface="Calibri" panose="020F0502020204030204" pitchFamily="34" charset="0"/>
                <a:cs typeface="Calibri" panose="020F0502020204030204" pitchFamily="34" charset="0"/>
              </a:rPr>
              <a:t>Élaboration du protocole et réalisation de l’expérience</a:t>
            </a:r>
          </a:p>
          <a:p>
            <a:pPr marL="0" indent="0" algn="just">
              <a:spcBef>
                <a:spcPts val="600"/>
              </a:spcBef>
              <a:buNone/>
            </a:pPr>
            <a:r>
              <a:rPr lang="fr-CA" sz="1200" dirty="0">
                <a:solidFill>
                  <a:schemeClr val="tx1"/>
                </a:solidFill>
                <a:latin typeface="Calibri" panose="020F0502020204030204" pitchFamily="34" charset="0"/>
                <a:cs typeface="Calibri" panose="020F0502020204030204" pitchFamily="34" charset="0"/>
              </a:rPr>
              <a:t>Pour le premier défi, le protocole </a:t>
            </a:r>
            <a:r>
              <a:rPr lang="fr-CA" sz="1200" i="1" dirty="0">
                <a:solidFill>
                  <a:schemeClr val="tx1"/>
                </a:solidFill>
                <a:latin typeface="Calibri" panose="020F0502020204030204" pitchFamily="34" charset="0"/>
                <a:cs typeface="Calibri" panose="020F0502020204030204" pitchFamily="34" charset="0"/>
              </a:rPr>
              <a:t>et</a:t>
            </a:r>
            <a:r>
              <a:rPr lang="fr-CA" sz="1200" dirty="0">
                <a:solidFill>
                  <a:schemeClr val="tx1"/>
                </a:solidFill>
                <a:latin typeface="Calibri" panose="020F0502020204030204" pitchFamily="34" charset="0"/>
                <a:cs typeface="Calibri" panose="020F0502020204030204" pitchFamily="34" charset="0"/>
              </a:rPr>
              <a:t> l’expérience se font en plénière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aux élèves d’identifier le matériel nécessaire et la façon de l’utiliser (protocole). </a:t>
            </a:r>
            <a:r>
              <a:rPr lang="fr-CA" sz="1200" dirty="0">
                <a:latin typeface="Calibri" panose="020F0502020204030204" pitchFamily="34" charset="0"/>
                <a:cs typeface="Calibri" panose="020F0502020204030204" pitchFamily="34" charset="0"/>
              </a:rPr>
              <a:t>Tout prendre en note au tableau.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Une fois que tout le monde est d’accord avec le protocole au tableau, les élèves le recopient sur leur fiche d’activité</a:t>
            </a:r>
            <a:r>
              <a:rPr lang="fr-CA" sz="1200" dirty="0">
                <a:latin typeface="Calibri" panose="020F0502020204030204" pitchFamily="34" charset="0"/>
                <a:cs typeface="Calibri" panose="020F0502020204030204" pitchFamily="34" charset="0"/>
              </a:rPr>
              <a:t>. Dans le cas d’un protocole trop long, les élèves peuvent numéroter les lignes de la section « Ajustements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b="1" dirty="0">
                <a:latin typeface="Calibri" panose="020F0502020204030204" pitchFamily="34" charset="0"/>
                <a:cs typeface="Calibri" panose="020F0502020204030204" pitchFamily="34" charset="0"/>
              </a:rPr>
              <a:t>e réalise l’expérience en démonstration. </a:t>
            </a:r>
            <a:r>
              <a:rPr lang="fr-CA" sz="1200" dirty="0">
                <a:latin typeface="Calibri" panose="020F0502020204030204" pitchFamily="34" charset="0"/>
                <a:cs typeface="Calibri" panose="020F0502020204030204" pitchFamily="34" charset="0"/>
              </a:rPr>
              <a:t>Suivre le protocole à la lettre (voir encadré). Faire exprès pour faire des erreurs là où le protocole n’est pas assez précis. (Par exemple, tenir les feuilles loin du bord, ou encore mesurer loin des doigts, où de l’espace s’insère entre les feuilles.)</a:t>
            </a: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Le cas échéant, demander aux élèves d’apporter les </a:t>
            </a:r>
            <a:r>
              <a:rPr lang="fr-CA" sz="1200" b="1" dirty="0">
                <a:latin typeface="Calibri" panose="020F0502020204030204" pitchFamily="34" charset="0"/>
                <a:cs typeface="Calibri" panose="020F0502020204030204" pitchFamily="34" charset="0"/>
              </a:rPr>
              <a:t>ajustements nécessaires au protocole</a:t>
            </a:r>
            <a:r>
              <a:rPr lang="fr-CA" sz="1200" dirty="0">
                <a:latin typeface="Calibri" panose="020F0502020204030204" pitchFamily="34" charset="0"/>
                <a:cs typeface="Calibri" panose="020F0502020204030204" pitchFamily="34" charset="0"/>
              </a:rPr>
              <a:t>.</a:t>
            </a:r>
          </a:p>
          <a:p>
            <a:pPr marL="228600" lvl="0" indent="-228600" algn="just">
              <a:spcBef>
                <a:spcPts val="600"/>
              </a:spcBef>
              <a:buFont typeface="+mj-lt"/>
              <a:buAutoNum type="arabicPeriod"/>
            </a:pPr>
            <a:r>
              <a:rPr lang="fr-FR" sz="1200" dirty="0">
                <a:latin typeface="Calibri" panose="020F0502020204030204" pitchFamily="34" charset="0"/>
                <a:cs typeface="Calibri" panose="020F0502020204030204" pitchFamily="34" charset="0"/>
              </a:rPr>
              <a:t>Pour tous les défis, les élèves devront utiliser</a:t>
            </a:r>
            <a:r>
              <a:rPr lang="fr-FR" sz="1200" b="1" dirty="0">
                <a:latin typeface="Calibri" panose="020F0502020204030204" pitchFamily="34" charset="0"/>
                <a:cs typeface="Calibri" panose="020F0502020204030204" pitchFamily="34" charset="0"/>
              </a:rPr>
              <a:t> </a:t>
            </a:r>
            <a:r>
              <a:rPr lang="fr-FR" sz="1200" dirty="0">
                <a:latin typeface="Calibri" panose="020F0502020204030204" pitchFamily="34" charset="0"/>
                <a:cs typeface="Calibri" panose="020F0502020204030204" pitchFamily="34" charset="0"/>
              </a:rPr>
              <a:t>leur </a:t>
            </a:r>
            <a:r>
              <a:rPr lang="fr-FR" sz="1200" b="1" dirty="0">
                <a:latin typeface="Calibri" panose="020F0502020204030204" pitchFamily="34" charset="0"/>
                <a:cs typeface="Calibri" panose="020F0502020204030204" pitchFamily="34" charset="0"/>
              </a:rPr>
              <a:t>calculatrice </a:t>
            </a:r>
            <a:r>
              <a:rPr lang="fr-FR" sz="1200" dirty="0">
                <a:latin typeface="Calibri" panose="020F0502020204030204" pitchFamily="34" charset="0"/>
                <a:cs typeface="Calibri" panose="020F0502020204030204" pitchFamily="34" charset="0"/>
              </a:rPr>
              <a:t>et arrondir les réponses au </a:t>
            </a:r>
            <a:r>
              <a:rPr lang="fr-FR" sz="1200" b="1" dirty="0">
                <a:latin typeface="Calibri" panose="020F0502020204030204" pitchFamily="34" charset="0"/>
                <a:cs typeface="Calibri" panose="020F0502020204030204" pitchFamily="34" charset="0"/>
              </a:rPr>
              <a:t>centième près</a:t>
            </a:r>
            <a:r>
              <a:rPr lang="fr-FR" sz="1200" dirty="0">
                <a:latin typeface="Calibri" panose="020F0502020204030204" pitchFamily="34" charset="0"/>
                <a:cs typeface="Calibri" panose="020F0502020204030204" pitchFamily="34" charset="0"/>
              </a:rPr>
              <a:t>. En notant la réponse, ne pas oublier </a:t>
            </a:r>
            <a:r>
              <a:rPr lang="fr-FR" sz="1200" b="1" dirty="0">
                <a:latin typeface="Calibri" panose="020F0502020204030204" pitchFamily="34" charset="0"/>
                <a:cs typeface="Calibri" panose="020F0502020204030204" pitchFamily="34" charset="0"/>
              </a:rPr>
              <a:t>l’unité de mesure</a:t>
            </a:r>
            <a:r>
              <a:rPr lang="fr-FR" sz="1200" dirty="0">
                <a:latin typeface="Calibri" panose="020F0502020204030204" pitchFamily="34" charset="0"/>
                <a:cs typeface="Calibri" panose="020F0502020204030204" pitchFamily="34" charset="0"/>
              </a:rPr>
              <a:t>.</a:t>
            </a:r>
          </a:p>
          <a:p>
            <a:pPr marL="3960000" indent="0" algn="ctr">
              <a:spcBef>
                <a:spcPts val="600"/>
              </a:spcBef>
              <a:buNone/>
            </a:pPr>
            <a:r>
              <a:rPr lang="fr-CA" sz="1400" b="1" dirty="0">
                <a:latin typeface="Calibri" panose="020F0502020204030204" pitchFamily="34" charset="0"/>
                <a:cs typeface="Calibri" panose="020F0502020204030204" pitchFamily="34" charset="0"/>
              </a:rPr>
              <a:t>Exemples de protocole finaux</a:t>
            </a:r>
          </a:p>
          <a:p>
            <a:pPr marL="3960000" indent="0" algn="just">
              <a:spcBef>
                <a:spcPts val="600"/>
              </a:spcBef>
              <a:buNone/>
            </a:pPr>
            <a:r>
              <a:rPr lang="fr-CA" sz="1200" b="1" dirty="0">
                <a:latin typeface="Calibri" panose="020F0502020204030204" pitchFamily="34" charset="0"/>
                <a:cs typeface="Calibri" panose="020F0502020204030204" pitchFamily="34" charset="0"/>
              </a:rPr>
              <a:t>Avec un livre :</a:t>
            </a:r>
            <a:endParaRPr lang="fr-CA" sz="1200" dirty="0">
              <a:latin typeface="Calibri" panose="020F0502020204030204" pitchFamily="34" charset="0"/>
              <a:cs typeface="Calibri" panose="020F0502020204030204" pitchFamily="34" charset="0"/>
            </a:endParaRP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Écraser 200 pages d’un livre entre ses doigts, près du bord.</a:t>
            </a: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Avec une règle, mesurer (en mm) l’épaisseur de ces 200 pages, là où elles sont bien écrasées. </a:t>
            </a: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Déterminer sur combien de </a:t>
            </a:r>
            <a:r>
              <a:rPr lang="fr-CA" sz="1200" i="1" dirty="0">
                <a:latin typeface="Calibri" panose="020F0502020204030204" pitchFamily="34" charset="0"/>
                <a:cs typeface="Calibri" panose="020F0502020204030204" pitchFamily="34" charset="0"/>
              </a:rPr>
              <a:t>feuilles</a:t>
            </a:r>
            <a:r>
              <a:rPr lang="fr-CA" sz="1200" dirty="0">
                <a:latin typeface="Calibri" panose="020F0502020204030204" pitchFamily="34" charset="0"/>
                <a:cs typeface="Calibri" panose="020F0502020204030204" pitchFamily="34" charset="0"/>
              </a:rPr>
              <a:t> tiennent les 200 </a:t>
            </a:r>
            <a:r>
              <a:rPr lang="fr-CA" sz="1200" i="1" dirty="0">
                <a:latin typeface="Calibri" panose="020F0502020204030204" pitchFamily="34" charset="0"/>
                <a:cs typeface="Calibri" panose="020F0502020204030204" pitchFamily="34" charset="0"/>
              </a:rPr>
              <a:t>pages</a:t>
            </a:r>
            <a:r>
              <a:rPr lang="fr-CA" sz="1200" dirty="0">
                <a:latin typeface="Calibri" panose="020F0502020204030204" pitchFamily="34" charset="0"/>
                <a:cs typeface="Calibri" panose="020F0502020204030204" pitchFamily="34" charset="0"/>
              </a:rPr>
              <a:t>.</a:t>
            </a: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Diviser l’épaisseur des feuilles par le nombre de feuilles.</a:t>
            </a:r>
          </a:p>
          <a:p>
            <a:pPr marL="3960000" indent="0" algn="just">
              <a:spcBef>
                <a:spcPts val="600"/>
              </a:spcBef>
              <a:buNone/>
            </a:pPr>
            <a:r>
              <a:rPr lang="fr-CA" sz="1200" b="1" dirty="0">
                <a:latin typeface="Calibri" panose="020F0502020204030204" pitchFamily="34" charset="0"/>
                <a:cs typeface="Calibri" panose="020F0502020204030204" pitchFamily="34" charset="0"/>
              </a:rPr>
              <a:t>Avec des feuilles :</a:t>
            </a:r>
            <a:endParaRPr lang="fr-CA" sz="1200" dirty="0">
              <a:latin typeface="Calibri" panose="020F0502020204030204" pitchFamily="34" charset="0"/>
              <a:cs typeface="Calibri" panose="020F0502020204030204" pitchFamily="34" charset="0"/>
            </a:endParaRP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Compter les feuilles d’une grosse pile.</a:t>
            </a: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Écraser les feuilles de la pile entre ses doigts, près du bord.</a:t>
            </a: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Avec une règle, mesurer (en mm) l’épaisseur de ces 200 pages, là où elles sont bien écrasées. </a:t>
            </a:r>
          </a:p>
          <a:p>
            <a:pPr marL="39600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Diviser l’épaisseur des feuilles par le nombre de feuilles.</a:t>
            </a:r>
          </a:p>
          <a:p>
            <a:pPr marL="0" indent="0" algn="just">
              <a:spcBef>
                <a:spcPts val="600"/>
              </a:spcBef>
              <a:buNone/>
            </a:pPr>
            <a:endParaRPr lang="en-US" sz="1200" i="1" dirty="0">
              <a:latin typeface="Calibri" panose="020F0502020204030204" pitchFamily="34" charset="0"/>
            </a:endParaRPr>
          </a:p>
          <a:p>
            <a:pPr marL="228600" indent="-228600" algn="just" defTabSz="457200">
              <a:spcBef>
                <a:spcPts val="600"/>
              </a:spcBef>
              <a:buSzTx/>
              <a:buNone/>
              <a:defRPr/>
            </a:pPr>
            <a:endParaRPr lang="fr-CA" sz="1200" b="1" dirty="0">
              <a:solidFill>
                <a:prstClr val="black"/>
              </a:solidFill>
              <a:latin typeface="Calibri" panose="020F0502020204030204" pitchFamily="34" charset="0"/>
              <a:cs typeface="Calibri" panose="020F0502020204030204" pitchFamily="34" charset="0"/>
            </a:endParaRPr>
          </a:p>
        </p:txBody>
      </p:sp>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2. </a:t>
            </a:r>
            <a:r>
              <a:rPr lang="fr-FR" sz="2400" dirty="0">
                <a:latin typeface="Calibri" panose="020F0502020204030204" pitchFamily="34" charset="0"/>
                <a:cs typeface="Calibri" panose="020F0502020204030204" pitchFamily="34" charset="0"/>
              </a:rPr>
              <a:t>Le défi de la feuille de papier </a:t>
            </a:r>
            <a:r>
              <a:rPr lang="fr-FR" sz="1800" dirty="0">
                <a:latin typeface="Calibri" panose="020F0502020204030204" pitchFamily="34" charset="0"/>
                <a:cs typeface="Calibri" panose="020F0502020204030204" pitchFamily="34" charset="0"/>
              </a:rPr>
              <a:t>(suite)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Rectangle 6"/>
          <p:cNvSpPr/>
          <p:nvPr>
            <p:custDataLst>
              <p:tags r:id="rId4"/>
            </p:custDataLst>
          </p:nvPr>
        </p:nvSpPr>
        <p:spPr>
          <a:xfrm>
            <a:off x="115652" y="4345275"/>
            <a:ext cx="3670339" cy="4647426"/>
          </a:xfrm>
          <a:prstGeom prst="rect">
            <a:avLst/>
          </a:prstGeom>
          <a:solidFill>
            <a:srgbClr val="ABD5C6"/>
          </a:solidFill>
          <a:ln w="19050">
            <a:solidFill>
              <a:srgbClr val="ABD5C6"/>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Précision</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et progression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dans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les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protocoles</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a:spcBef>
                <a:spcPts val="600"/>
              </a:spcBef>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Avant que</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la classe se lance dans la thématique « </a:t>
            </a:r>
            <a:r>
              <a:rPr kumimoji="0" lang="fr-CA"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Cylindre gradué », l’</a:t>
            </a:r>
            <a:r>
              <a:rPr kumimoji="0" lang="fr-CA" sz="12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enseignant</a:t>
            </a:r>
            <a:r>
              <a:rPr kumimoji="0" lang="fr-CA" sz="1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t>
            </a:r>
            <a:r>
              <a:rPr kumimoji="0" lang="fr-CA" sz="12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e</a:t>
            </a:r>
            <a:r>
              <a:rPr kumimoji="0" lang="fr-CA"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devrait visionner la vidéo suivante </a:t>
            </a:r>
            <a:r>
              <a:rPr kumimoji="0" lang="fr-CA" sz="12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lang="fr-FR" sz="1200" dirty="0">
                <a:latin typeface="Calibri" panose="020F0502020204030204" pitchFamily="34" charset="0"/>
                <a:cs typeface="Calibri" panose="020F0502020204030204" pitchFamily="34" charset="0"/>
                <a:hlinkClick r:id="rId9"/>
              </a:rPr>
              <a:t>https://www.youtube.com/watch?v=Ct-lOOUqmyY</a:t>
            </a:r>
            <a:r>
              <a:rPr lang="fr-CA" sz="1200" b="1" dirty="0">
                <a:solidFill>
                  <a:prstClr val="black"/>
                </a:solidFill>
                <a:latin typeface="Calibri" panose="020F0502020204030204" pitchFamily="34" charset="0"/>
                <a:cs typeface="Calibri" panose="020F0502020204030204" pitchFamily="34" charset="0"/>
              </a:rPr>
              <a:t> </a:t>
            </a:r>
            <a:r>
              <a:rPr lang="fr-CA" sz="1200" dirty="0">
                <a:solidFill>
                  <a:prstClr val="black"/>
                </a:solidFill>
                <a:latin typeface="Calibri" panose="020F0502020204030204" pitchFamily="34" charset="0"/>
                <a:cs typeface="Calibri" panose="020F0502020204030204" pitchFamily="34" charset="0"/>
              </a:rPr>
              <a:t>(malheureusement en anglais)</a:t>
            </a:r>
            <a:r>
              <a:rPr lang="fr-CA" sz="1200" baseline="0" dirty="0">
                <a:solidFill>
                  <a:prstClr val="black"/>
                </a:solidFill>
                <a:latin typeface="Calibri" panose="020F0502020204030204" pitchFamily="34" charset="0"/>
                <a:cs typeface="Calibri" panose="020F0502020204030204" pitchFamily="34" charset="0"/>
              </a:rPr>
              <a:t>.</a:t>
            </a:r>
          </a:p>
          <a:p>
            <a:pPr>
              <a:spcBef>
                <a:spcPts val="600"/>
              </a:spcBef>
              <a:defRPr/>
            </a:pPr>
            <a:r>
              <a:rPr kumimoji="0" lang="fr-CA"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On y voit bien comment évaluer la précision d’un protocole : en essayant de le suivre </a:t>
            </a:r>
            <a:r>
              <a:rPr kumimoji="0" lang="fr-CA" sz="1200" b="0" i="1"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à la lettre</a:t>
            </a:r>
            <a:r>
              <a:rPr kumimoji="0" lang="fr-CA"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a:t>
            </a:r>
          </a:p>
          <a:p>
            <a:pPr>
              <a:spcBef>
                <a:spcPts val="600"/>
              </a:spcBef>
              <a:defRPr/>
            </a:pPr>
            <a:r>
              <a:rPr lang="fr-CA" sz="1200" baseline="0" dirty="0">
                <a:solidFill>
                  <a:prstClr val="black"/>
                </a:solidFill>
                <a:latin typeface="Calibri" panose="020F0502020204030204" pitchFamily="34" charset="0"/>
                <a:cs typeface="Calibri" panose="020F0502020204030204" pitchFamily="34" charset="0"/>
              </a:rPr>
              <a:t>La thématique compte 6 défis. Pour les 4 premiers défis,</a:t>
            </a:r>
            <a:r>
              <a:rPr lang="fr-CA" sz="1200" dirty="0">
                <a:solidFill>
                  <a:prstClr val="black"/>
                </a:solidFill>
                <a:latin typeface="Calibri" panose="020F0502020204030204" pitchFamily="34" charset="0"/>
                <a:cs typeface="Calibri" panose="020F0502020204030204" pitchFamily="34" charset="0"/>
              </a:rPr>
              <a:t> le protocole sera élaboré en plénière. À chaque </a:t>
            </a:r>
            <a:r>
              <a:rPr lang="fr-CA" sz="1200" dirty="0">
                <a:solidFill>
                  <a:prstClr val="black"/>
                </a:solidFill>
                <a:latin typeface="Calibri" panose="020F0502020204030204" pitchFamily="34" charset="0"/>
              </a:rPr>
              <a:t>fois, l’</a:t>
            </a:r>
            <a:r>
              <a:rPr lang="fr-CA" sz="1200" dirty="0" err="1">
                <a:solidFill>
                  <a:prstClr val="black"/>
                </a:solidFill>
                <a:latin typeface="Calibri" panose="020F0502020204030204" pitchFamily="34" charset="0"/>
              </a:rPr>
              <a:t>enseignant-e</a:t>
            </a:r>
            <a:r>
              <a:rPr lang="fr-CA" sz="1200" dirty="0">
                <a:solidFill>
                  <a:prstClr val="black"/>
                </a:solidFill>
                <a:latin typeface="Calibri" panose="020F0502020204030204" pitchFamily="34" charset="0"/>
              </a:rPr>
              <a:t> appliquera le principe de la vidéo pour aider les élèves à préciser leur protocole.</a:t>
            </a:r>
          </a:p>
          <a:p>
            <a:pPr>
              <a:spcBef>
                <a:spcPts val="600"/>
              </a:spcBef>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Pour</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le défi 5, le protocole sera élaboré en équipe de 2, puis évalué par une autre équipe.</a:t>
            </a:r>
          </a:p>
          <a:p>
            <a:pPr>
              <a:spcBef>
                <a:spcPts val="600"/>
              </a:spcBef>
              <a:defRPr/>
            </a:pPr>
            <a:r>
              <a:rPr lang="fr-CA" sz="1200" dirty="0">
                <a:solidFill>
                  <a:prstClr val="black"/>
                </a:solidFill>
                <a:latin typeface="Calibri" panose="020F0502020204030204" pitchFamily="34" charset="0"/>
              </a:rPr>
              <a:t>Pour le défi 6, le protocole sera élaboré en équipe de 2, puis évalué par l’</a:t>
            </a:r>
            <a:r>
              <a:rPr lang="fr-CA" sz="1200" dirty="0" err="1">
                <a:solidFill>
                  <a:prstClr val="black"/>
                </a:solidFill>
                <a:latin typeface="Calibri" panose="020F0502020204030204" pitchFamily="34" charset="0"/>
              </a:rPr>
              <a:t>enseignant-e</a:t>
            </a:r>
            <a:r>
              <a:rPr lang="fr-CA" sz="1200" dirty="0">
                <a:solidFill>
                  <a:prstClr val="black"/>
                </a:solidFill>
                <a:latin typeface="Calibri" panose="020F0502020204030204" pitchFamily="34" charset="0"/>
              </a:rPr>
              <a:t> (note finale).</a:t>
            </a:r>
          </a:p>
          <a:p>
            <a:pPr>
              <a:spcBef>
                <a:spcPts val="600"/>
              </a:spcBef>
              <a:defRPr/>
            </a:pPr>
            <a:r>
              <a:rPr lang="fr-CA" sz="1200" b="1" dirty="0">
                <a:solidFill>
                  <a:prstClr val="black"/>
                </a:solidFill>
                <a:latin typeface="Calibri" panose="020F0502020204030204" pitchFamily="34" charset="0"/>
              </a:rPr>
              <a:t>Dans tous les cas, attention de ne pas aller </a:t>
            </a:r>
            <a:r>
              <a:rPr lang="fr-CA" sz="1200" b="1" i="1" dirty="0">
                <a:solidFill>
                  <a:prstClr val="black"/>
                </a:solidFill>
                <a:latin typeface="Calibri" panose="020F0502020204030204" pitchFamily="34" charset="0"/>
              </a:rPr>
              <a:t>trop</a:t>
            </a:r>
            <a:r>
              <a:rPr lang="fr-CA" sz="1200" b="1" dirty="0">
                <a:solidFill>
                  <a:prstClr val="black"/>
                </a:solidFill>
                <a:latin typeface="Calibri" panose="020F0502020204030204" pitchFamily="34" charset="0"/>
              </a:rPr>
              <a:t> loin dans la précision ! </a:t>
            </a:r>
            <a:r>
              <a:rPr lang="fr-CA" sz="1200" dirty="0">
                <a:solidFill>
                  <a:prstClr val="black"/>
                </a:solidFill>
                <a:latin typeface="Calibri" panose="020F0502020204030204" pitchFamily="34" charset="0"/>
              </a:rPr>
              <a:t>Par exemple, il sera toujours sous-entendu que les élèves prennent en note leurs mesures, laissent des traces de leurs calculs, écrivent avec un crayon, etc. </a:t>
            </a:r>
            <a:r>
              <a:rPr lang="fr-CA" sz="1200" i="1" dirty="0">
                <a:solidFill>
                  <a:prstClr val="black"/>
                </a:solidFill>
                <a:latin typeface="Calibri" panose="020F0502020204030204" pitchFamily="34" charset="0"/>
              </a:rPr>
              <a:t>Être précis dans le protocole, ça veut dire </a:t>
            </a:r>
            <a:r>
              <a:rPr lang="fr-CA" sz="1200" b="1" i="1" dirty="0">
                <a:solidFill>
                  <a:prstClr val="black"/>
                </a:solidFill>
                <a:latin typeface="Calibri" panose="020F0502020204030204" pitchFamily="34" charset="0"/>
              </a:rPr>
              <a:t>ne pas oublier de noter des étapes importantes</a:t>
            </a:r>
            <a:r>
              <a:rPr lang="fr-CA" sz="1200" i="1" dirty="0">
                <a:solidFill>
                  <a:prstClr val="black"/>
                </a:solidFill>
                <a:latin typeface="Calibri" panose="020F0502020204030204" pitchFamily="34" charset="0"/>
              </a:rPr>
              <a:t>. </a:t>
            </a:r>
            <a:r>
              <a:rPr lang="fr-CA" sz="1200" dirty="0">
                <a:solidFill>
                  <a:prstClr val="black"/>
                </a:solidFill>
                <a:latin typeface="Calibri" panose="020F0502020204030204" pitchFamily="34" charset="0"/>
              </a:rPr>
              <a:t>(Pour plus d’information, voir les </a:t>
            </a:r>
            <a:r>
              <a:rPr lang="fr-FR" sz="1200" dirty="0">
                <a:solidFill>
                  <a:prstClr val="black"/>
                </a:solidFill>
                <a:latin typeface="Calibri" panose="020F0502020204030204" pitchFamily="34" charset="0"/>
                <a:hlinkClick r:id="rId10" action="ppaction://hlinksldjump"/>
              </a:rPr>
              <a:t>fiches TBI-2, 3 et 4</a:t>
            </a:r>
            <a:r>
              <a:rPr lang="fr-CA" sz="1200" dirty="0">
                <a:solidFill>
                  <a:prstClr val="black"/>
                </a:solidFill>
                <a:latin typeface="Calibri" panose="020F0502020204030204" pitchFamily="34" charset="0"/>
              </a:rPr>
              <a:t>)</a:t>
            </a:r>
            <a:endParaRPr lang="fr-CA" sz="1200" i="1" dirty="0">
              <a:solidFill>
                <a:prstClr val="black"/>
              </a:solidFill>
              <a:latin typeface="Calibri" panose="020F0502020204030204" pitchFamily="34" charset="0"/>
            </a:endParaRPr>
          </a:p>
        </p:txBody>
      </p:sp>
      <p:sp>
        <p:nvSpPr>
          <p:cNvPr id="10" name="Espace réservé du numéro de diapositive 1"/>
          <p:cNvSpPr txBox="1">
            <a:spLocks/>
          </p:cNvSpPr>
          <p:nvPr>
            <p:custDataLst>
              <p:tags r:id="rId5"/>
            </p:custDataLst>
          </p:nvPr>
        </p:nvSpPr>
        <p:spPr>
          <a:xfrm>
            <a:off x="5212080" y="7998694"/>
            <a:ext cx="163269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grpSp>
        <p:nvGrpSpPr>
          <p:cNvPr id="8" name="Groupe 7">
            <a:extLst>
              <a:ext uri="{FF2B5EF4-FFF2-40B4-BE49-F238E27FC236}">
                <a16:creationId xmlns:a16="http://schemas.microsoft.com/office/drawing/2014/main" xmlns="" id="{45B446EA-1D1D-1E4A-8A73-85F83C7FB431}"/>
              </a:ext>
            </a:extLst>
          </p:cNvPr>
          <p:cNvGrpSpPr/>
          <p:nvPr>
            <p:custDataLst>
              <p:tags r:id="rId6"/>
            </p:custDataLst>
          </p:nvPr>
        </p:nvGrpSpPr>
        <p:grpSpPr>
          <a:xfrm>
            <a:off x="5875020" y="6452909"/>
            <a:ext cx="611571" cy="569901"/>
            <a:chOff x="398511" y="7375861"/>
            <a:chExt cx="846012" cy="772510"/>
          </a:xfrm>
        </p:grpSpPr>
        <p:pic>
          <p:nvPicPr>
            <p:cNvPr id="9" name="Image 8">
              <a:extLst>
                <a:ext uri="{FF2B5EF4-FFF2-40B4-BE49-F238E27FC236}">
                  <a16:creationId xmlns:a16="http://schemas.microsoft.com/office/drawing/2014/main" xmlns="" id="{8F6444EA-8E14-C244-90D7-5838F1C4CE17}"/>
                </a:ext>
              </a:extLst>
            </p:cNvPr>
            <p:cNvPicPr>
              <a:picLocks noChangeAspect="1"/>
            </p:cNvPicPr>
            <p:nvPr/>
          </p:nvPicPr>
          <p:blipFill>
            <a:blip r:embed="rId11">
              <a:grayscl/>
              <a:extLst>
                <a:ext uri="{BEBA8EAE-BF5A-486C-A8C5-ECC9F3942E4B}">
                  <a14:imgProps xmlns:a14="http://schemas.microsoft.com/office/drawing/2010/main" xmlns="">
                    <a14:imgLayer r:embed="rId12">
                      <a14:imgEffect>
                        <a14:saturation sat="400000"/>
                      </a14:imgEffect>
                    </a14:imgLayer>
                  </a14:imgProps>
                </a:ext>
                <a:ext uri="{28A0092B-C50C-407E-A947-70E740481C1C}">
                  <a14:useLocalDpi xmlns:a14="http://schemas.microsoft.com/office/drawing/2010/main" xmlns="" val="0"/>
                </a:ext>
              </a:extLst>
            </a:blip>
            <a:stretch>
              <a:fillRect/>
            </a:stretch>
          </p:blipFill>
          <p:spPr>
            <a:xfrm>
              <a:off x="561419" y="7375861"/>
              <a:ext cx="536575" cy="772510"/>
            </a:xfrm>
            <a:prstGeom prst="rect">
              <a:avLst/>
            </a:prstGeom>
          </p:spPr>
        </p:pic>
        <p:pic>
          <p:nvPicPr>
            <p:cNvPr id="11" name="Picture 4" descr="Mathematik, Sig, Summe">
              <a:extLst>
                <a:ext uri="{FF2B5EF4-FFF2-40B4-BE49-F238E27FC236}">
                  <a16:creationId xmlns:a16="http://schemas.microsoft.com/office/drawing/2014/main" xmlns="" id="{3BCEEAD1-296E-2640-8B01-965B931EC5C8}"/>
                </a:ext>
              </a:extLst>
            </p:cNvPr>
            <p:cNvPicPr>
              <a:picLocks noChangeAspect="1" noChangeArrowheads="1"/>
            </p:cNvPicPr>
            <p:nvPr/>
          </p:nvPicPr>
          <p:blipFill>
            <a:blip r:embed="rId13"/>
            <a:srcRect/>
            <a:stretch>
              <a:fillRect/>
            </a:stretch>
          </p:blipFill>
          <p:spPr bwMode="auto">
            <a:xfrm rot="5400000">
              <a:off x="399817" y="7789385"/>
              <a:ext cx="185423" cy="188035"/>
            </a:xfrm>
            <a:prstGeom prst="rect">
              <a:avLst/>
            </a:prstGeom>
            <a:noFill/>
          </p:spPr>
        </p:pic>
        <p:sp>
          <p:nvSpPr>
            <p:cNvPr id="13" name="ZoneTexte 12">
              <a:extLst>
                <a:ext uri="{FF2B5EF4-FFF2-40B4-BE49-F238E27FC236}">
                  <a16:creationId xmlns:a16="http://schemas.microsoft.com/office/drawing/2014/main" xmlns="" id="{702491E2-2E9A-1B4A-B889-DA716DB45D19}"/>
                </a:ext>
              </a:extLst>
            </p:cNvPr>
            <p:cNvSpPr txBox="1"/>
            <p:nvPr/>
          </p:nvSpPr>
          <p:spPr>
            <a:xfrm>
              <a:off x="864538" y="7673232"/>
              <a:ext cx="379985" cy="400110"/>
            </a:xfrm>
            <a:prstGeom prst="rect">
              <a:avLst/>
            </a:prstGeom>
            <a:noFill/>
          </p:spPr>
          <p:txBody>
            <a:bodyPr wrap="square" rtlCol="0">
              <a:spAutoFit/>
            </a:bodyPr>
            <a:lstStyle/>
            <a:p>
              <a:r>
                <a:rPr lang="fr-CA" sz="2000" b="1" dirty="0">
                  <a:effectLst>
                    <a:outerShdw blurRad="38100" dist="38100" dir="2700000" algn="tl">
                      <a:srgbClr val="000000">
                        <a:alpha val="43137"/>
                      </a:srgbClr>
                    </a:outerShdw>
                  </a:effectLst>
                </a:rPr>
                <a:t>S</a:t>
              </a:r>
            </a:p>
          </p:txBody>
        </p:sp>
      </p:grpSp>
      <p:pic>
        <p:nvPicPr>
          <p:cNvPr id="16" name="Image 15">
            <a:extLst>
              <a:ext uri="{FF2B5EF4-FFF2-40B4-BE49-F238E27FC236}">
                <a16:creationId xmlns:a16="http://schemas.microsoft.com/office/drawing/2014/main" xmlns="" id="{8C7D016B-8152-8FFA-72B7-872AC02A427C}"/>
              </a:ext>
            </a:extLst>
          </p:cNvPr>
          <p:cNvPicPr>
            <a:picLocks noChangeAspect="1"/>
          </p:cNvPicPr>
          <p:nvPr/>
        </p:nvPicPr>
        <p:blipFill>
          <a:blip r:embed="rId14"/>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11</a:t>
            </a:fld>
            <a:endParaRPr lang="en-US"/>
          </a:p>
        </p:txBody>
      </p:sp>
      <p:sp>
        <p:nvSpPr>
          <p:cNvPr id="12" name="Content Placeholder 4"/>
          <p:cNvSpPr>
            <a:spLocks noGrp="1"/>
          </p:cNvSpPr>
          <p:nvPr>
            <p:ph sz="half" idx="1"/>
            <p:custDataLst>
              <p:tags r:id="rId2"/>
            </p:custDataLst>
          </p:nvPr>
        </p:nvSpPr>
        <p:spPr>
          <a:xfrm>
            <a:off x="1836421" y="1249910"/>
            <a:ext cx="4977987" cy="7803796"/>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fr-CA" sz="2400" i="1" dirty="0">
                <a:latin typeface="Calibri" panose="020F0502020204030204" pitchFamily="34" charset="0"/>
              </a:rPr>
              <a:t>Vue d’ensemble</a:t>
            </a:r>
          </a:p>
          <a:p>
            <a:pPr marL="0" indent="0" algn="just">
              <a:spcBef>
                <a:spcPts val="600"/>
              </a:spcBef>
              <a:buNone/>
            </a:pPr>
            <a:r>
              <a:rPr lang="fr-CA" sz="1200" dirty="0">
                <a:latin typeface="Calibri" panose="020F0502020204030204" pitchFamily="34" charset="0"/>
              </a:rPr>
              <a:t>Une première série d’expériences – en démonstration – montre que 1) un objet immergé dans un contenant d’eau fait monter le niveau, et 2) c’est le </a:t>
            </a:r>
            <a:r>
              <a:rPr lang="fr-CA" sz="1200" i="1" dirty="0">
                <a:latin typeface="Calibri" panose="020F0502020204030204" pitchFamily="34" charset="0"/>
              </a:rPr>
              <a:t>volume</a:t>
            </a:r>
            <a:r>
              <a:rPr lang="fr-CA" sz="1200" dirty="0">
                <a:latin typeface="Calibri" panose="020F0502020204030204" pitchFamily="34" charset="0"/>
              </a:rPr>
              <a:t> de l’objet qui fait monter le niveau; la </a:t>
            </a:r>
            <a:r>
              <a:rPr lang="fr-CA" sz="1200" i="1" dirty="0">
                <a:latin typeface="Calibri" panose="020F0502020204030204" pitchFamily="34" charset="0"/>
              </a:rPr>
              <a:t>masse</a:t>
            </a:r>
            <a:r>
              <a:rPr lang="fr-CA" sz="1200" dirty="0">
                <a:latin typeface="Calibri" panose="020F0502020204030204" pitchFamily="34" charset="0"/>
              </a:rPr>
              <a:t> n’a pas d’importance. </a:t>
            </a:r>
          </a:p>
          <a:p>
            <a:pPr marL="0" indent="0" algn="just">
              <a:spcBef>
                <a:spcPts val="600"/>
              </a:spcBef>
              <a:buNone/>
            </a:pPr>
            <a:r>
              <a:rPr lang="fr-CA" sz="1200" dirty="0">
                <a:latin typeface="Calibri" panose="020F0502020204030204" pitchFamily="34" charset="0"/>
              </a:rPr>
              <a:t>Une nouvelle expérience – en démonstration – montre que 1 millilitre d’eau occupe un espace de 1 centimètre cube. (Cette deuxième démonstration constitue une</a:t>
            </a:r>
            <a:r>
              <a:rPr lang="fr-CA" sz="1200" i="1" dirty="0">
                <a:latin typeface="Calibri" panose="020F0502020204030204" pitchFamily="34" charset="0"/>
              </a:rPr>
              <a:t> préparation mathématique.</a:t>
            </a:r>
            <a:r>
              <a:rPr lang="fr-CA" sz="1200" dirty="0">
                <a:latin typeface="Calibri" panose="020F0502020204030204" pitchFamily="34" charset="0"/>
              </a:rPr>
              <a:t>) </a:t>
            </a:r>
          </a:p>
          <a:p>
            <a:pPr marL="0" indent="0" algn="just">
              <a:spcBef>
                <a:spcPts val="600"/>
              </a:spcBef>
              <a:buNone/>
            </a:pPr>
            <a:r>
              <a:rPr lang="fr-CA" sz="1200" dirty="0">
                <a:latin typeface="Calibri" panose="020F0502020204030204" pitchFamily="34" charset="0"/>
                <a:cs typeface="Calibri" panose="020F0502020204030204" pitchFamily="34" charset="0"/>
              </a:rPr>
              <a:t>Pour le défi principal – qui consiste à trouver le volume d’un morceau irrégulier de pâte à modeler – l’élaboration du protocole se fait en plénière mais l’expérience est réalisée par les élèves, en équipes de 2.</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lvl="0" indent="0" algn="just">
              <a:spcBef>
                <a:spcPts val="600"/>
              </a:spcBef>
              <a:buNone/>
            </a:pPr>
            <a:r>
              <a:rPr lang="fr-CA" sz="2400" i="1" dirty="0">
                <a:solidFill>
                  <a:prstClr val="black"/>
                </a:solidFill>
                <a:latin typeface="Calibri" panose="020F0502020204030204" pitchFamily="34" charset="0"/>
                <a:cs typeface="Calibri" panose="020F0502020204030204" pitchFamily="34" charset="0"/>
              </a:rPr>
              <a:t>Déroulement de l’activité</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Le changement de niveau – 15 minutes</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Préparation mathématique : millilitres vs centimètres cubes – 10 minutes</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Le défi de la pâte à modeler – 50 minutes</a:t>
            </a:r>
          </a:p>
          <a:p>
            <a:pPr marL="228600" indent="-228600" algn="just">
              <a:spcBef>
                <a:spcPts val="600"/>
              </a:spcBef>
              <a:buNone/>
            </a:pPr>
            <a:endParaRPr lang="fr-CA" sz="1200" dirty="0">
              <a:solidFill>
                <a:prstClr val="black"/>
              </a:solidFill>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Le changement de niveau</a:t>
            </a:r>
          </a:p>
          <a:p>
            <a:pPr marL="0" indent="0" algn="just">
              <a:spcBef>
                <a:spcPts val="600"/>
              </a:spcBef>
              <a:buNone/>
            </a:pPr>
            <a:r>
              <a:rPr lang="fr-CA" sz="1400" b="1" dirty="0">
                <a:latin typeface="Calibri" panose="020F0502020204030204" pitchFamily="34" charset="0"/>
                <a:cs typeface="Calibri" panose="020F0502020204030204" pitchFamily="34" charset="0"/>
              </a:rPr>
              <a:t>Première expérience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Sur un cylindre gradué ou un verre rempli à moitié d’eau, faire une marque pour montrer le niveau de l’eau. </a:t>
            </a:r>
            <a:r>
              <a:rPr lang="fr-CA" sz="1200" dirty="0">
                <a:latin typeface="Calibri" panose="020F0502020204030204" pitchFamily="34" charset="0"/>
                <a:cs typeface="Calibri" panose="020F0502020204030204" pitchFamily="34" charset="0"/>
              </a:rPr>
              <a:t>Cela est fait devant les élèves.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Montrer le premier contenant hermétique </a:t>
            </a:r>
            <a:r>
              <a:rPr lang="fr-CA" sz="1200" dirty="0">
                <a:latin typeface="Calibri" panose="020F0502020204030204" pitchFamily="34" charset="0"/>
                <a:cs typeface="Calibri" panose="020F0502020204030204" pitchFamily="34" charset="0"/>
              </a:rPr>
              <a:t>(celui qui contient de la pâte à modeler seulement).</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aux élèves ce qui se passera avec le niveau d’eau si ce contenant coule au fond du cylindre. </a:t>
            </a:r>
            <a:r>
              <a:rPr lang="fr-CA" sz="1200" dirty="0">
                <a:latin typeface="Calibri" panose="020F0502020204030204" pitchFamily="34" charset="0"/>
                <a:cs typeface="Calibri" panose="020F0502020204030204" pitchFamily="34" charset="0"/>
              </a:rPr>
              <a:t>Recueillir leurs idées initiales.</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à un volontaire de réaliser l’expérience. </a:t>
            </a:r>
            <a:endParaRPr lang="fr-CA" sz="1200"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Faire une nouvelle marque sur le cylindre</a:t>
            </a:r>
            <a:r>
              <a:rPr lang="fr-CA" sz="1200" dirty="0">
                <a:latin typeface="Calibri" panose="020F0502020204030204" pitchFamily="34" charset="0"/>
                <a:cs typeface="Calibri" panose="020F0502020204030204" pitchFamily="34" charset="0"/>
              </a:rPr>
              <a:t>, pour montrer jusqu’où le niveau a monté. </a:t>
            </a:r>
          </a:p>
          <a:p>
            <a:pPr marL="228600" indent="-228600" algn="just">
              <a:spcBef>
                <a:spcPts val="600"/>
              </a:spcBef>
              <a:buNone/>
            </a:pPr>
            <a:r>
              <a:rPr lang="fr-CA" sz="1200" dirty="0">
                <a:solidFill>
                  <a:prstClr val="black"/>
                </a:solidFill>
                <a:latin typeface="Calibri" panose="020F0502020204030204" pitchFamily="34" charset="0"/>
                <a:cs typeface="Calibri" panose="020F0502020204030204" pitchFamily="34" charset="0"/>
              </a:rPr>
              <a:t>Avant de faire la deuxième expérience, récupérer le contenant mais laisser les marques sur le cylindre.</a:t>
            </a:r>
          </a:p>
          <a:p>
            <a:pPr marL="228600" indent="-228600" algn="just">
              <a:spcBef>
                <a:spcPts val="600"/>
              </a:spcBef>
              <a:buNone/>
            </a:pPr>
            <a:r>
              <a:rPr lang="fr-CA" sz="1200" dirty="0">
                <a:solidFill>
                  <a:prstClr val="black"/>
                </a:solidFill>
                <a:latin typeface="Calibri" panose="020F0502020204030204" pitchFamily="34" charset="0"/>
                <a:cs typeface="Calibri" panose="020F0502020204030204" pitchFamily="34" charset="0"/>
              </a:rPr>
              <a:t>Au besoin, remettre de l’eau afin que le niveau soit toujours à la marque initiale.</a:t>
            </a:r>
            <a:endParaRPr lang="en-US" sz="1200" dirty="0">
              <a:latin typeface="Calibri" panose="020F0502020204030204" pitchFamily="34" charset="0"/>
            </a:endParaRPr>
          </a:p>
        </p:txBody>
      </p:sp>
      <p:graphicFrame>
        <p:nvGraphicFramePr>
          <p:cNvPr id="11" name="Espace réservé du contenu 5"/>
          <p:cNvGraphicFramePr>
            <a:graphicFrameLocks noGrp="1"/>
          </p:cNvGraphicFramePr>
          <p:nvPr>
            <p:ph sz="half" idx="1"/>
            <p:custDataLst>
              <p:tags r:id="rId3"/>
            </p:custDataLst>
            <p:extLst>
              <p:ext uri="{D42A27DB-BD31-4B8C-83A1-F6EECF244321}">
                <p14:modId xmlns:p14="http://schemas.microsoft.com/office/powerpoint/2010/main" xmlns="" val="969476432"/>
              </p:ext>
            </p:extLst>
          </p:nvPr>
        </p:nvGraphicFramePr>
        <p:xfrm>
          <a:off x="55467" y="1665085"/>
          <a:ext cx="1721531" cy="4084320"/>
        </p:xfrm>
        <a:graphic>
          <a:graphicData uri="http://schemas.openxmlformats.org/drawingml/2006/table">
            <a:tbl>
              <a:tblPr firstRow="1" bandRow="1">
                <a:tableStyleId>{5C22544A-7EE6-4342-B048-85BDC9FD1C3A}</a:tableStyleId>
              </a:tblPr>
              <a:tblGrid>
                <a:gridCol w="1721531">
                  <a:extLst>
                    <a:ext uri="{9D8B030D-6E8A-4147-A177-3AD203B41FA5}">
                      <a16:colId xmlns:a16="http://schemas.microsoft.com/office/drawing/2014/main" xmlns="" val="20000"/>
                    </a:ext>
                  </a:extLst>
                </a:gridCol>
              </a:tblGrid>
              <a:tr h="242697">
                <a:tc>
                  <a:txBody>
                    <a:bodyPr/>
                    <a:lstStyle/>
                    <a:p>
                      <a:pPr algn="ctr">
                        <a:lnSpc>
                          <a:spcPct val="100000"/>
                        </a:lnSpc>
                        <a:spcBef>
                          <a:spcPts val="600"/>
                        </a:spcBef>
                      </a:pPr>
                      <a:r>
                        <a:rPr lang="fr-FR" sz="1400" dirty="0">
                          <a:latin typeface="Calibri" panose="020F0502020204030204" pitchFamily="34" charset="0"/>
                        </a:rPr>
                        <a:t>Matériel</a:t>
                      </a:r>
                      <a:r>
                        <a:rPr lang="fr-FR" sz="1400" baseline="0" dirty="0">
                          <a:latin typeface="Calibri" panose="020F0502020204030204" pitchFamily="34" charset="0"/>
                        </a:rPr>
                        <a:t> nécessaire</a:t>
                      </a:r>
                    </a:p>
                    <a:p>
                      <a:pPr algn="ctr">
                        <a:lnSpc>
                          <a:spcPct val="100000"/>
                        </a:lnSpc>
                        <a:spcBef>
                          <a:spcPts val="600"/>
                        </a:spcBef>
                      </a:pPr>
                      <a:r>
                        <a:rPr lang="fr-CA" sz="1200" baseline="0" dirty="0">
                          <a:latin typeface="Calibri" panose="020F0502020204030204" pitchFamily="34" charset="0"/>
                        </a:rPr>
                        <a:t>(Le changement de niveau)</a:t>
                      </a:r>
                      <a:endParaRPr lang="fr-FR" sz="1200" dirty="0">
                        <a:latin typeface="Calibri" panose="020F0502020204030204" pitchFamily="34" charset="0"/>
                      </a:endParaRPr>
                    </a:p>
                  </a:txBody>
                  <a:tcPr/>
                </a:tc>
                <a:extLst>
                  <a:ext uri="{0D108BD9-81ED-4DB2-BD59-A6C34878D82A}">
                    <a16:rowId xmlns:a16="http://schemas.microsoft.com/office/drawing/2014/main" xmlns="" val="10000"/>
                  </a:ext>
                </a:extLst>
              </a:tr>
              <a:tr h="217650">
                <a:tc>
                  <a:txBody>
                    <a:bodyPr/>
                    <a:lstStyle/>
                    <a:p>
                      <a:pPr algn="ctr">
                        <a:lnSpc>
                          <a:spcPct val="100000"/>
                        </a:lnSpc>
                        <a:spcBef>
                          <a:spcPts val="600"/>
                        </a:spcBef>
                      </a:pPr>
                      <a:r>
                        <a:rPr lang="fr-CA" sz="1200" b="1" dirty="0">
                          <a:latin typeface="Calibri" panose="020F0502020204030204" pitchFamily="34" charset="0"/>
                          <a:cs typeface="Calibri" panose="020F0502020204030204" pitchFamily="34" charset="0"/>
                        </a:rPr>
                        <a:t>Pour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b="1" dirty="0">
                          <a:latin typeface="Calibri" panose="020F0502020204030204" pitchFamily="34" charset="0"/>
                          <a:cs typeface="Calibri" panose="020F0502020204030204" pitchFamily="34" charset="0"/>
                        </a:rPr>
                        <a:t>e</a:t>
                      </a:r>
                      <a:endParaRPr lang="fr-FR"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0">
                <a:tc>
                  <a:txBody>
                    <a:bodyPr/>
                    <a:lstStyle/>
                    <a:p>
                      <a:pPr>
                        <a:lnSpc>
                          <a:spcPct val="100000"/>
                        </a:lnSpc>
                        <a:spcBef>
                          <a:spcPts val="600"/>
                        </a:spcBef>
                      </a:pPr>
                      <a:r>
                        <a:rPr lang="fr-FR" sz="1200" dirty="0">
                          <a:latin typeface="Calibri" panose="020F0502020204030204" pitchFamily="34" charset="0"/>
                        </a:rPr>
                        <a:t>Cylindre gradué (100 ml)</a:t>
                      </a:r>
                    </a:p>
                  </a:txBody>
                  <a:tcPr/>
                </a:tc>
                <a:extLst>
                  <a:ext uri="{0D108BD9-81ED-4DB2-BD59-A6C34878D82A}">
                    <a16:rowId xmlns:a16="http://schemas.microsoft.com/office/drawing/2014/main" xmlns="" val="10002"/>
                  </a:ext>
                </a:extLst>
              </a:tr>
              <a:tr h="850323">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Contenant hermétique rempli de pâte à modeler </a:t>
                      </a:r>
                      <a:r>
                        <a:rPr lang="fr-FR" sz="1050" b="1" dirty="0">
                          <a:latin typeface="Calibri" panose="020F0502020204030204" pitchFamily="34" charset="0"/>
                        </a:rPr>
                        <a:t>(contenant</a:t>
                      </a:r>
                      <a:r>
                        <a:rPr lang="fr-FR" sz="1050" b="1" baseline="0" dirty="0">
                          <a:latin typeface="Calibri" panose="020F0502020204030204" pitchFamily="34" charset="0"/>
                        </a:rPr>
                        <a:t> a</a:t>
                      </a:r>
                      <a:r>
                        <a:rPr lang="fr-FR" sz="1050" b="1" dirty="0">
                          <a:latin typeface="Calibri" panose="020F0502020204030204" pitchFamily="34" charset="0"/>
                        </a:rPr>
                        <a:t>ssez</a:t>
                      </a:r>
                      <a:r>
                        <a:rPr lang="fr-FR" sz="1050" b="1" baseline="0" dirty="0">
                          <a:latin typeface="Calibri" panose="020F0502020204030204" pitchFamily="34" charset="0"/>
                        </a:rPr>
                        <a:t> petit pour </a:t>
                      </a:r>
                      <a:r>
                        <a:rPr lang="fr-FR" sz="1050" b="1" dirty="0">
                          <a:latin typeface="Calibri" panose="020F0502020204030204" pitchFamily="34" charset="0"/>
                        </a:rPr>
                        <a:t>entrer dans le cylindre gradué)</a:t>
                      </a:r>
                      <a:endParaRPr lang="fr-FR" sz="1050" dirty="0">
                        <a:latin typeface="Calibri" panose="020F0502020204030204" pitchFamily="34" charset="0"/>
                      </a:endParaRPr>
                    </a:p>
                  </a:txBody>
                  <a:tcPr/>
                </a:tc>
                <a:extLst>
                  <a:ext uri="{0D108BD9-81ED-4DB2-BD59-A6C34878D82A}">
                    <a16:rowId xmlns:a16="http://schemas.microsoft.com/office/drawing/2014/main" xmlns="" val="2844369109"/>
                  </a:ext>
                </a:extLst>
              </a:tr>
              <a:tr h="1118237">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Contenant hermétique rempli de pâte à modeler </a:t>
                      </a:r>
                      <a:r>
                        <a:rPr lang="fr-FR" sz="1200" i="1" dirty="0">
                          <a:latin typeface="Calibri" panose="020F0502020204030204" pitchFamily="34" charset="0"/>
                        </a:rPr>
                        <a:t>et</a:t>
                      </a:r>
                      <a:r>
                        <a:rPr lang="fr-FR" sz="1200" i="1" baseline="0" dirty="0">
                          <a:latin typeface="Calibri" panose="020F0502020204030204" pitchFamily="34" charset="0"/>
                        </a:rPr>
                        <a:t> </a:t>
                      </a:r>
                      <a:r>
                        <a:rPr lang="fr-FR" sz="1200" i="0" baseline="0" dirty="0">
                          <a:latin typeface="Calibri" panose="020F0502020204030204" pitchFamily="34" charset="0"/>
                        </a:rPr>
                        <a:t>de rondelles de métal </a:t>
                      </a:r>
                      <a:r>
                        <a:rPr lang="fr-FR" sz="1000" b="1" dirty="0">
                          <a:latin typeface="Calibri" panose="020F0502020204030204" pitchFamily="34" charset="0"/>
                        </a:rPr>
                        <a:t>(contenant</a:t>
                      </a:r>
                      <a:r>
                        <a:rPr lang="fr-FR" sz="1000" b="1" baseline="0" dirty="0">
                          <a:latin typeface="Calibri" panose="020F0502020204030204" pitchFamily="34" charset="0"/>
                        </a:rPr>
                        <a:t> de taille identique au précédent</a:t>
                      </a:r>
                      <a:r>
                        <a:rPr lang="fr-FR" sz="1000" b="1" dirty="0">
                          <a:latin typeface="Calibri" panose="020F0502020204030204" pitchFamily="34" charset="0"/>
                        </a:rPr>
                        <a:t>; mettre le plus de rondelles possible)</a:t>
                      </a:r>
                      <a:endParaRPr lang="fr-FR" sz="1000" dirty="0">
                        <a:latin typeface="Calibri" panose="020F0502020204030204" pitchFamily="34" charset="0"/>
                      </a:endParaRPr>
                    </a:p>
                  </a:txBody>
                  <a:tcPr/>
                </a:tc>
                <a:extLst>
                  <a:ext uri="{0D108BD9-81ED-4DB2-BD59-A6C34878D82A}">
                    <a16:rowId xmlns:a16="http://schemas.microsoft.com/office/drawing/2014/main" xmlns="" val="270063625"/>
                  </a:ext>
                </a:extLst>
              </a:tr>
              <a:tr h="17209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Marqueur effaçable</a:t>
                      </a:r>
                    </a:p>
                  </a:txBody>
                  <a:tcPr/>
                </a:tc>
                <a:extLst>
                  <a:ext uri="{0D108BD9-81ED-4DB2-BD59-A6C34878D82A}">
                    <a16:rowId xmlns:a16="http://schemas.microsoft.com/office/drawing/2014/main" xmlns="" val="1439777383"/>
                  </a:ext>
                </a:extLst>
              </a:tr>
              <a:tr h="217216">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Eau</a:t>
                      </a:r>
                    </a:p>
                  </a:txBody>
                  <a:tcPr/>
                </a:tc>
                <a:extLst>
                  <a:ext uri="{0D108BD9-81ED-4DB2-BD59-A6C34878D82A}">
                    <a16:rowId xmlns:a16="http://schemas.microsoft.com/office/drawing/2014/main" xmlns="" val="2450717164"/>
                  </a:ext>
                </a:extLst>
              </a:tr>
            </a:tbl>
          </a:graphicData>
        </a:graphic>
      </p:graphicFrame>
      <p:graphicFrame>
        <p:nvGraphicFramePr>
          <p:cNvPr id="13" name="Tableau 12"/>
          <p:cNvGraphicFramePr>
            <a:graphicFrameLocks noGrp="1"/>
          </p:cNvGraphicFramePr>
          <p:nvPr>
            <p:custDataLst>
              <p:tags r:id="rId4"/>
            </p:custDataLst>
            <p:extLst>
              <p:ext uri="{D42A27DB-BD31-4B8C-83A1-F6EECF244321}">
                <p14:modId xmlns:p14="http://schemas.microsoft.com/office/powerpoint/2010/main" xmlns="" val="195101862"/>
              </p:ext>
            </p:extLst>
          </p:nvPr>
        </p:nvGraphicFramePr>
        <p:xfrm>
          <a:off x="58341" y="124991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75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sp>
        <p:nvSpPr>
          <p:cNvPr id="14" name="Title 3"/>
          <p:cNvSpPr txBox="1">
            <a:spLocks/>
          </p:cNvSpPr>
          <p:nvPr>
            <p:custDataLst>
              <p:tags r:id="rId5"/>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3. </a:t>
            </a:r>
            <a:r>
              <a:rPr lang="fr-FR" sz="2400" dirty="0">
                <a:latin typeface="Calibri" panose="020F0502020204030204" pitchFamily="34" charset="0"/>
                <a:cs typeface="Calibri" panose="020F0502020204030204" pitchFamily="34" charset="0"/>
              </a:rPr>
              <a:t>Le défi de la pâte à modeler</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6"/>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9" name="Rectangle 8"/>
          <p:cNvSpPr/>
          <p:nvPr>
            <p:custDataLst>
              <p:tags r:id="rId7"/>
            </p:custDataLst>
          </p:nvPr>
        </p:nvSpPr>
        <p:spPr>
          <a:xfrm>
            <a:off x="54976" y="5798820"/>
            <a:ext cx="1721531" cy="3308598"/>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b="1" dirty="0">
                <a:solidFill>
                  <a:prstClr val="black"/>
                </a:solidFill>
                <a:latin typeface="Calibri" panose="020F0502020204030204" pitchFamily="34" charset="0"/>
              </a:rPr>
              <a:t>Gestion du temps</a:t>
            </a:r>
          </a:p>
          <a:p>
            <a:pPr>
              <a:spcBef>
                <a:spcPts val="600"/>
              </a:spcBef>
              <a:buNone/>
            </a:pPr>
            <a:r>
              <a:rPr lang="fr-CA" sz="1200" dirty="0">
                <a:latin typeface="Calibri" panose="020F0502020204030204" pitchFamily="34" charset="0"/>
                <a:cs typeface="Calibri" panose="020F0502020204030204" pitchFamily="34" charset="0"/>
              </a:rPr>
              <a:t>Il est toujours possible de mettre fin à une séance de science en plein milieu d’une activité. </a:t>
            </a:r>
          </a:p>
          <a:p>
            <a:pPr>
              <a:spcBef>
                <a:spcPts val="600"/>
              </a:spcBef>
              <a:buNone/>
            </a:pPr>
            <a:r>
              <a:rPr lang="fr-CA" sz="1200" dirty="0">
                <a:latin typeface="Calibri" panose="020F0502020204030204" pitchFamily="34" charset="0"/>
                <a:cs typeface="Calibri" panose="020F0502020204030204" pitchFamily="34" charset="0"/>
              </a:rPr>
              <a:t>Par exemple, on peut </a:t>
            </a:r>
            <a:r>
              <a:rPr lang="fr-CA" sz="1200" u="sng" dirty="0">
                <a:latin typeface="Calibri" panose="020F0502020204030204" pitchFamily="34" charset="0"/>
                <a:cs typeface="Calibri" panose="020F0502020204030204" pitchFamily="34" charset="0"/>
              </a:rPr>
              <a:t>arrêter entre deux démonstrations, ou encore entre le protocole et l’expérimentation</a:t>
            </a:r>
            <a:r>
              <a:rPr lang="fr-CA" sz="1200" dirty="0">
                <a:latin typeface="Calibri" panose="020F0502020204030204" pitchFamily="34" charset="0"/>
                <a:cs typeface="Calibri" panose="020F0502020204030204" pitchFamily="34" charset="0"/>
              </a:rPr>
              <a:t>. </a:t>
            </a:r>
          </a:p>
          <a:p>
            <a:pPr>
              <a:spcBef>
                <a:spcPts val="600"/>
              </a:spcBef>
              <a:buNone/>
            </a:pPr>
            <a:r>
              <a:rPr lang="fr-CA" sz="1200" dirty="0">
                <a:latin typeface="Calibri" panose="020F0502020204030204" pitchFamily="34" charset="0"/>
                <a:cs typeface="Calibri" panose="020F0502020204030204" pitchFamily="34" charset="0"/>
              </a:rPr>
              <a:t>Au début de la séance suivante, </a:t>
            </a:r>
            <a:r>
              <a:rPr lang="fr-CA" sz="1200" u="sng" dirty="0">
                <a:latin typeface="Calibri" panose="020F0502020204030204" pitchFamily="34" charset="0"/>
                <a:cs typeface="Calibri" panose="020F0502020204030204" pitchFamily="34" charset="0"/>
              </a:rPr>
              <a:t>on récapitule et on reprend </a:t>
            </a:r>
            <a:r>
              <a:rPr lang="fr-CA" sz="1200" dirty="0">
                <a:latin typeface="Calibri" panose="020F0502020204030204" pitchFamily="34" charset="0"/>
                <a:cs typeface="Calibri" panose="020F0502020204030204" pitchFamily="34" charset="0"/>
              </a:rPr>
              <a:t>là où on était rendu.</a:t>
            </a:r>
          </a:p>
        </p:txBody>
      </p:sp>
      <p:pic>
        <p:nvPicPr>
          <p:cNvPr id="16" name="Image 15">
            <a:extLst>
              <a:ext uri="{FF2B5EF4-FFF2-40B4-BE49-F238E27FC236}">
                <a16:creationId xmlns:a16="http://schemas.microsoft.com/office/drawing/2014/main" xmlns="" id="{95DB1A69-6457-D224-0DFE-2928078521F0}"/>
              </a:ext>
            </a:extLst>
          </p:cNvPr>
          <p:cNvPicPr>
            <a:picLocks noChangeAspect="1"/>
          </p:cNvPicPr>
          <p:nvPr/>
        </p:nvPicPr>
        <p:blipFill>
          <a:blip r:embed="rId10"/>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12</a:t>
            </a:fld>
            <a:endParaRPr lang="en-US"/>
          </a:p>
        </p:txBody>
      </p:sp>
      <p:sp>
        <p:nvSpPr>
          <p:cNvPr id="12" name="Content Placeholder 4"/>
          <p:cNvSpPr>
            <a:spLocks noGrp="1"/>
          </p:cNvSpPr>
          <p:nvPr>
            <p:ph sz="half" idx="1"/>
            <p:custDataLst>
              <p:tags r:id="rId2"/>
            </p:custDataLst>
          </p:nvPr>
        </p:nvSpPr>
        <p:spPr>
          <a:xfrm>
            <a:off x="1836421" y="1249910"/>
            <a:ext cx="4977987" cy="7803796"/>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fr-CA" sz="1400" b="1" dirty="0">
                <a:latin typeface="Calibri" panose="020F0502020204030204" pitchFamily="34" charset="0"/>
                <a:cs typeface="Calibri" panose="020F0502020204030204" pitchFamily="34" charset="0"/>
              </a:rPr>
              <a:t>Deuxième expérience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Montrer le deuxième contenant hermétique </a:t>
            </a:r>
            <a:r>
              <a:rPr lang="fr-CA" sz="1200" dirty="0">
                <a:latin typeface="Calibri" panose="020F0502020204030204" pitchFamily="34" charset="0"/>
                <a:cs typeface="Calibri" panose="020F0502020204030204" pitchFamily="34" charset="0"/>
              </a:rPr>
              <a:t>(celui qui contient des rondelles en métal).</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à quelques volontaires de prendre les deux contenants dans leurs mains, pour comparer leurs masses</a:t>
            </a:r>
            <a:r>
              <a:rPr lang="fr-CA" sz="1200" dirty="0">
                <a:latin typeface="Calibri" panose="020F0502020204030204" pitchFamily="34" charset="0"/>
                <a:cs typeface="Calibri" panose="020F0502020204030204" pitchFamily="34" charset="0"/>
              </a:rPr>
              <a:t>. Leurs témoignages confirmeront que la masse du deuxième contenant est plus grande.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Souligner que bien que leurs masses soient différentes, les deux contenants ont le même </a:t>
            </a:r>
            <a:r>
              <a:rPr lang="fr-CA" sz="1200" b="1" i="1" dirty="0">
                <a:latin typeface="Calibri" panose="020F0502020204030204" pitchFamily="34" charset="0"/>
                <a:cs typeface="Calibri" panose="020F0502020204030204" pitchFamily="34" charset="0"/>
              </a:rPr>
              <a:t>volume</a:t>
            </a:r>
            <a:r>
              <a:rPr lang="fr-CA" sz="1200" dirty="0">
                <a:latin typeface="Calibri" panose="020F0502020204030204" pitchFamily="34" charset="0"/>
                <a:cs typeface="Calibri" panose="020F0502020204030204" pitchFamily="34" charset="0"/>
              </a:rPr>
              <a:t>. Au besoin, s’assurer que les élèves comprennent bien la distinction entre les deux. </a:t>
            </a:r>
            <a:r>
              <a:rPr lang="fr-CA" sz="1200" b="1" i="1" dirty="0">
                <a:latin typeface="Calibri" panose="020F0502020204030204" pitchFamily="34" charset="0"/>
                <a:cs typeface="Calibri" panose="020F0502020204030204" pitchFamily="34" charset="0"/>
              </a:rPr>
              <a:t>« Est-ce que quelqu’un peut me dire, dans ses mots, quelle est la différence entre la masse et le volume ?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aux élèves ce qui se passera avec le niveau d’eau si le deuxième contenant, plus massif, coule au fond du cylindre. </a:t>
            </a:r>
            <a:r>
              <a:rPr lang="fr-CA" sz="1200" dirty="0">
                <a:latin typeface="Calibri" panose="020F0502020204030204" pitchFamily="34" charset="0"/>
                <a:cs typeface="Calibri" panose="020F0502020204030204" pitchFamily="34" charset="0"/>
              </a:rPr>
              <a:t>Le niveau montera-t-il plus haut qu’avec le contenant précédent ? Moins haut ? À la même hauteur que celle qui est déjà marquée sur le cylindre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à un volontaire de réaliser l’expérience.  </a:t>
            </a:r>
            <a:r>
              <a:rPr lang="fr-CA" sz="1200" dirty="0">
                <a:latin typeface="Calibri" panose="020F0502020204030204" pitchFamily="34" charset="0"/>
                <a:cs typeface="Calibri" panose="020F0502020204030204" pitchFamily="34" charset="0"/>
              </a:rPr>
              <a:t>Le niveau monte de la même façon qu’avant.</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à un volontaire de conclure, dans ses mots, ce qui vient d’être démontré. </a:t>
            </a:r>
            <a:r>
              <a:rPr lang="fr-CA" sz="1200" dirty="0">
                <a:latin typeface="Calibri" panose="020F0502020204030204" pitchFamily="34" charset="0"/>
                <a:cs typeface="Calibri" panose="020F0502020204030204" pitchFamily="34" charset="0"/>
              </a:rPr>
              <a:t>L’énoncé devrait ressembler à ceci : </a:t>
            </a:r>
          </a:p>
          <a:p>
            <a:pPr marL="0" indent="0" algn="ctr">
              <a:spcBef>
                <a:spcPts val="600"/>
              </a:spcBef>
              <a:buNone/>
            </a:pPr>
            <a:r>
              <a:rPr lang="fr-CA" sz="1200" b="1" i="1" dirty="0">
                <a:latin typeface="Calibri" panose="020F0502020204030204" pitchFamily="34" charset="0"/>
                <a:cs typeface="Calibri" panose="020F0502020204030204" pitchFamily="34" charset="0"/>
              </a:rPr>
              <a:t>« C’est le </a:t>
            </a:r>
            <a:r>
              <a:rPr lang="fr-CA" sz="1200" b="1" dirty="0">
                <a:latin typeface="Calibri" panose="020F0502020204030204" pitchFamily="34" charset="0"/>
                <a:cs typeface="Calibri" panose="020F0502020204030204" pitchFamily="34" charset="0"/>
              </a:rPr>
              <a:t>volume</a:t>
            </a:r>
            <a:r>
              <a:rPr lang="fr-CA" sz="1200" b="1" i="1" dirty="0">
                <a:latin typeface="Calibri" panose="020F0502020204030204" pitchFamily="34" charset="0"/>
                <a:cs typeface="Calibri" panose="020F0502020204030204" pitchFamily="34" charset="0"/>
              </a:rPr>
              <a:t> d’un objet qui détermine quelle quantité d’eau est déplacée quand on l’immerge. La </a:t>
            </a:r>
            <a:r>
              <a:rPr lang="fr-CA" sz="1200" b="1" dirty="0">
                <a:latin typeface="Calibri" panose="020F0502020204030204" pitchFamily="34" charset="0"/>
                <a:cs typeface="Calibri" panose="020F0502020204030204" pitchFamily="34" charset="0"/>
              </a:rPr>
              <a:t>masse</a:t>
            </a:r>
            <a:r>
              <a:rPr lang="fr-CA" sz="1200" b="1" i="1" dirty="0">
                <a:latin typeface="Calibri" panose="020F0502020204030204" pitchFamily="34" charset="0"/>
                <a:cs typeface="Calibri" panose="020F0502020204030204" pitchFamily="34" charset="0"/>
              </a:rPr>
              <a:t> ne fait pas de différence (à part qu’un objet peu massif ne déplacera pas d’eau s’il n’arrive même pas à couler !). »</a:t>
            </a:r>
          </a:p>
          <a:p>
            <a:pPr marL="0" indent="0" algn="just">
              <a:spcBef>
                <a:spcPts val="600"/>
              </a:spcBef>
              <a:buNone/>
            </a:pPr>
            <a:r>
              <a:rPr lang="fr-CA" sz="2400" i="1" dirty="0">
                <a:latin typeface="Calibri" panose="020F0502020204030204" pitchFamily="34" charset="0"/>
                <a:cs typeface="Calibri" panose="020F0502020204030204" pitchFamily="34" charset="0"/>
              </a:rPr>
              <a:t>Préparation mathématique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Afficher la fiche TBI-1. </a:t>
            </a:r>
            <a:r>
              <a:rPr lang="fr-CA" sz="1200" dirty="0">
                <a:latin typeface="Calibri" panose="020F0502020204030204" pitchFamily="34" charset="0"/>
                <a:cs typeface="Calibri" panose="020F0502020204030204" pitchFamily="34" charset="0"/>
              </a:rPr>
              <a:t>Elle sera remplie en plénière, au fur et à mesure.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Mettre de l’eau dans le cylindre gradué. </a:t>
            </a:r>
            <a:r>
              <a:rPr lang="fr-CA" sz="1200" dirty="0">
                <a:latin typeface="Calibri" panose="020F0502020204030204" pitchFamily="34" charset="0"/>
                <a:cs typeface="Calibri" panose="020F0502020204030204" pitchFamily="34" charset="0"/>
              </a:rPr>
              <a:t>Environ la moitié. Il est préférable que la quantité soit en dizaines entières (</a:t>
            </a:r>
            <a:r>
              <a:rPr lang="fr-CA" sz="1200" dirty="0" err="1">
                <a:latin typeface="Calibri" panose="020F0502020204030204" pitchFamily="34" charset="0"/>
                <a:cs typeface="Calibri" panose="020F0502020204030204" pitchFamily="34" charset="0"/>
              </a:rPr>
              <a:t>e.g</a:t>
            </a:r>
            <a:r>
              <a:rPr lang="fr-CA" sz="1200" dirty="0">
                <a:latin typeface="Calibri" panose="020F0502020204030204" pitchFamily="34" charset="0"/>
                <a:cs typeface="Calibri" panose="020F0502020204030204" pitchFamily="34" charset="0"/>
              </a:rPr>
              <a:t>. 40, 50, ou 60 ml).</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aux élèves de deviner de combien de ml le niveau d’eau montera si on ajoute </a:t>
            </a:r>
            <a:r>
              <a:rPr lang="fr-CA" sz="1200" b="1" i="1" dirty="0">
                <a:latin typeface="Calibri" panose="020F0502020204030204" pitchFamily="34" charset="0"/>
                <a:cs typeface="Calibri" panose="020F0502020204030204" pitchFamily="34" charset="0"/>
              </a:rPr>
              <a:t>x </a:t>
            </a:r>
            <a:r>
              <a:rPr lang="fr-CA" sz="1200" b="1" dirty="0" err="1">
                <a:latin typeface="Calibri" panose="020F0502020204030204" pitchFamily="34" charset="0"/>
                <a:cs typeface="Calibri" panose="020F0502020204030204" pitchFamily="34" charset="0"/>
              </a:rPr>
              <a:t>centicubes</a:t>
            </a:r>
            <a:r>
              <a:rPr lang="fr-CA" sz="1200" b="1"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Il est préférable que le nombre de </a:t>
            </a:r>
            <a:r>
              <a:rPr lang="fr-CA" sz="1200" dirty="0" err="1">
                <a:latin typeface="Calibri" panose="020F0502020204030204" pitchFamily="34" charset="0"/>
                <a:cs typeface="Calibri" panose="020F0502020204030204" pitchFamily="34" charset="0"/>
              </a:rPr>
              <a:t>centicubes</a:t>
            </a:r>
            <a:r>
              <a:rPr lang="fr-CA" sz="1200" dirty="0">
                <a:latin typeface="Calibri" panose="020F0502020204030204" pitchFamily="34" charset="0"/>
                <a:cs typeface="Calibri" panose="020F0502020204030204" pitchFamily="34" charset="0"/>
              </a:rPr>
              <a:t> soit en dizaines entières.</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à un volontaire de réaliser l’expérience</a:t>
            </a:r>
            <a:r>
              <a:rPr lang="fr-CA" sz="1200" dirty="0">
                <a:latin typeface="Calibri" panose="020F0502020204030204" pitchFamily="34" charset="0"/>
                <a:cs typeface="Calibri" panose="020F0502020204030204" pitchFamily="34" charset="0"/>
              </a:rPr>
              <a:t>.</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Compléter la fiche TBI-1 et conclure.</a:t>
            </a:r>
          </a:p>
          <a:p>
            <a:pPr marL="228600" indent="-228600" algn="just">
              <a:spcBef>
                <a:spcPts val="600"/>
              </a:spcBef>
              <a:buNone/>
            </a:pPr>
            <a:r>
              <a:rPr lang="fr-CA" sz="1200" i="1" dirty="0">
                <a:latin typeface="Calibri" panose="020F0502020204030204" pitchFamily="34" charset="0"/>
                <a:cs typeface="Calibri" panose="020F0502020204030204" pitchFamily="34" charset="0"/>
              </a:rPr>
              <a:t>La fiche théorique 2 présente une alternative à cette expérience, pour les écoles qui sont équipées de cubes de carton. Noter que cette alternative est plus délicate et nécessite plus de temps.</a:t>
            </a:r>
          </a:p>
          <a:p>
            <a:pPr marL="228600" indent="-228600" algn="just">
              <a:spcBef>
                <a:spcPts val="600"/>
              </a:spcBef>
              <a:buNone/>
            </a:pPr>
            <a:endParaRPr lang="fr-CA" sz="1200" b="1" dirty="0">
              <a:latin typeface="Calibri" panose="020F0502020204030204" pitchFamily="34" charset="0"/>
              <a:cs typeface="Calibri" panose="020F0502020204030204" pitchFamily="34" charset="0"/>
            </a:endParaRPr>
          </a:p>
        </p:txBody>
      </p:sp>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3. </a:t>
            </a:r>
            <a:r>
              <a:rPr lang="fr-FR" sz="2400" dirty="0">
                <a:latin typeface="Calibri" panose="020F0502020204030204" pitchFamily="34" charset="0"/>
                <a:cs typeface="Calibri" panose="020F0502020204030204" pitchFamily="34" charset="0"/>
              </a:rPr>
              <a:t>Le défi de la pâte à modeler </a:t>
            </a:r>
            <a:r>
              <a:rPr lang="fr-FR" sz="1800" dirty="0">
                <a:latin typeface="Calibri" panose="020F0502020204030204" pitchFamily="34" charset="0"/>
                <a:cs typeface="Calibri" panose="020F0502020204030204" pitchFamily="34" charset="0"/>
              </a:rPr>
              <a:t>(suite)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4"/>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15" name="Rectangle 14"/>
          <p:cNvSpPr/>
          <p:nvPr>
            <p:custDataLst>
              <p:tags r:id="rId5"/>
            </p:custDataLst>
          </p:nvPr>
        </p:nvSpPr>
        <p:spPr>
          <a:xfrm>
            <a:off x="34591" y="1238035"/>
            <a:ext cx="1778080" cy="4785926"/>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b="1" dirty="0">
                <a:solidFill>
                  <a:prstClr val="black"/>
                </a:solidFill>
                <a:latin typeface="Calibri" panose="020F0502020204030204" pitchFamily="34" charset="0"/>
              </a:rPr>
              <a:t>Volume, masse et poids</a:t>
            </a:r>
          </a:p>
          <a:p>
            <a:pPr lvl="0">
              <a:spcBef>
                <a:spcPts val="600"/>
              </a:spcBef>
              <a:defRPr/>
            </a:pPr>
            <a:r>
              <a:rPr lang="fr-CA" sz="1200" b="1" dirty="0">
                <a:latin typeface="Calibri" panose="020F0502020204030204" pitchFamily="34" charset="0"/>
                <a:cs typeface="Calibri" panose="020F0502020204030204" pitchFamily="34" charset="0"/>
              </a:rPr>
              <a:t>Différence masse/poids :</a:t>
            </a:r>
          </a:p>
          <a:p>
            <a:pPr lvl="0">
              <a:spcBef>
                <a:spcPts val="600"/>
              </a:spcBef>
              <a:defRPr/>
            </a:pPr>
            <a:r>
              <a:rPr lang="fr-CA" sz="1200" dirty="0">
                <a:latin typeface="Calibri" panose="020F0502020204030204" pitchFamily="34" charset="0"/>
                <a:cs typeface="Calibri" panose="020F0502020204030204" pitchFamily="34" charset="0"/>
              </a:rPr>
              <a:t>La </a:t>
            </a:r>
            <a:r>
              <a:rPr lang="fr-CA" sz="1200" b="1" dirty="0">
                <a:latin typeface="Calibri" panose="020F0502020204030204" pitchFamily="34" charset="0"/>
                <a:cs typeface="Calibri" panose="020F0502020204030204" pitchFamily="34" charset="0"/>
              </a:rPr>
              <a:t>masse</a:t>
            </a:r>
            <a:r>
              <a:rPr lang="fr-CA" sz="1200" dirty="0">
                <a:latin typeface="Calibri" panose="020F0502020204030204" pitchFamily="34" charset="0"/>
                <a:cs typeface="Calibri" panose="020F0502020204030204" pitchFamily="34" charset="0"/>
              </a:rPr>
              <a:t> d’un objet est la quantité de matière avec laquelle un objet est constitué. L’unité utilisée est le </a:t>
            </a:r>
            <a:r>
              <a:rPr lang="fr-CA" sz="1200" i="1" dirty="0">
                <a:latin typeface="Calibri" panose="020F0502020204030204" pitchFamily="34" charset="0"/>
                <a:cs typeface="Calibri" panose="020F0502020204030204" pitchFamily="34" charset="0"/>
              </a:rPr>
              <a:t>gramme</a:t>
            </a:r>
            <a:r>
              <a:rPr lang="fr-CA" sz="1200" dirty="0">
                <a:latin typeface="Calibri" panose="020F0502020204030204" pitchFamily="34" charset="0"/>
                <a:cs typeface="Calibri" panose="020F0502020204030204" pitchFamily="34" charset="0"/>
              </a:rPr>
              <a:t> (g).</a:t>
            </a:r>
          </a:p>
          <a:p>
            <a:pPr>
              <a:spcBef>
                <a:spcPts val="600"/>
              </a:spcBef>
              <a:defRPr/>
            </a:pPr>
            <a:r>
              <a:rPr lang="fr-CA" sz="1200" dirty="0">
                <a:latin typeface="Calibri" panose="020F0502020204030204" pitchFamily="34" charset="0"/>
                <a:cs typeface="Calibri" panose="020F0502020204030204" pitchFamily="34" charset="0"/>
              </a:rPr>
              <a:t>Le </a:t>
            </a:r>
            <a:r>
              <a:rPr lang="fr-CA" sz="1200" b="1" dirty="0">
                <a:latin typeface="Calibri" panose="020F0502020204030204" pitchFamily="34" charset="0"/>
                <a:cs typeface="Calibri" panose="020F0502020204030204" pitchFamily="34" charset="0"/>
              </a:rPr>
              <a:t>poids</a:t>
            </a:r>
            <a:r>
              <a:rPr lang="fr-CA" sz="1200" dirty="0">
                <a:latin typeface="Calibri" panose="020F0502020204030204" pitchFamily="34" charset="0"/>
                <a:cs typeface="Calibri" panose="020F0502020204030204" pitchFamily="34" charset="0"/>
              </a:rPr>
              <a:t> d’un objet est la force avec laquelle la Terre (ou tout autre astre) nous attire vers elle. L’unité de cette force est le </a:t>
            </a:r>
            <a:r>
              <a:rPr lang="fr-CA" sz="1200" i="1" dirty="0">
                <a:latin typeface="Calibri" panose="020F0502020204030204" pitchFamily="34" charset="0"/>
                <a:cs typeface="Calibri" panose="020F0502020204030204" pitchFamily="34" charset="0"/>
              </a:rPr>
              <a:t>newton</a:t>
            </a:r>
            <a:r>
              <a:rPr lang="fr-CA" sz="1200" dirty="0">
                <a:latin typeface="Calibri" panose="020F0502020204030204" pitchFamily="34" charset="0"/>
                <a:cs typeface="Calibri" panose="020F0502020204030204" pitchFamily="34" charset="0"/>
              </a:rPr>
              <a:t> (N).</a:t>
            </a:r>
          </a:p>
          <a:p>
            <a:pPr lvl="0">
              <a:spcBef>
                <a:spcPts val="600"/>
              </a:spcBef>
              <a:defRPr/>
            </a:pPr>
            <a:r>
              <a:rPr lang="fr-CA" sz="1200" dirty="0">
                <a:latin typeface="Calibri" panose="020F0502020204030204" pitchFamily="34" charset="0"/>
                <a:cs typeface="Calibri" panose="020F0502020204030204" pitchFamily="34" charset="0"/>
              </a:rPr>
              <a:t>La masse d’un objet est donc </a:t>
            </a:r>
            <a:r>
              <a:rPr lang="fr-CA" sz="1200" i="1" dirty="0">
                <a:latin typeface="Calibri" panose="020F0502020204030204" pitchFamily="34" charset="0"/>
                <a:cs typeface="Calibri" panose="020F0502020204030204" pitchFamily="34" charset="0"/>
              </a:rPr>
              <a:t>universelle </a:t>
            </a:r>
            <a:r>
              <a:rPr lang="fr-CA" sz="1200" dirty="0">
                <a:latin typeface="Calibri" panose="020F0502020204030204" pitchFamily="34" charset="0"/>
                <a:cs typeface="Calibri" panose="020F0502020204030204" pitchFamily="34" charset="0"/>
              </a:rPr>
              <a:t>(la même partout dans l'Univers); le poids, cependant, varie selon le champ gravitationnel.</a:t>
            </a:r>
            <a:endParaRPr lang="fr-CA" sz="1200" dirty="0">
              <a:solidFill>
                <a:prstClr val="black"/>
              </a:solidFill>
              <a:latin typeface="Calibri" panose="020F0502020204030204" pitchFamily="34" charset="0"/>
              <a:cs typeface="Calibri" panose="020F0502020204030204" pitchFamily="34" charset="0"/>
            </a:endParaRPr>
          </a:p>
          <a:p>
            <a:pPr lvl="0">
              <a:spcBef>
                <a:spcPts val="600"/>
              </a:spcBef>
              <a:defRPr/>
            </a:pPr>
            <a:r>
              <a:rPr lang="fr-CA" sz="1200" b="1" dirty="0">
                <a:solidFill>
                  <a:prstClr val="black"/>
                </a:solidFill>
                <a:latin typeface="Calibri" panose="020F0502020204030204" pitchFamily="34" charset="0"/>
                <a:cs typeface="Calibri" panose="020F0502020204030204" pitchFamily="34" charset="0"/>
              </a:rPr>
              <a:t>Volume : </a:t>
            </a:r>
            <a:r>
              <a:rPr lang="fr-CA" sz="1200" dirty="0">
                <a:solidFill>
                  <a:prstClr val="black"/>
                </a:solidFill>
                <a:latin typeface="Calibri" panose="020F0502020204030204" pitchFamily="34" charset="0"/>
                <a:cs typeface="Calibri" panose="020F0502020204030204" pitchFamily="34" charset="0"/>
              </a:rPr>
              <a:t>Le volume est la mesure de l’espace occupé par un corps.</a:t>
            </a:r>
          </a:p>
        </p:txBody>
      </p:sp>
      <p:graphicFrame>
        <p:nvGraphicFramePr>
          <p:cNvPr id="17" name="Espace réservé du contenu 5"/>
          <p:cNvGraphicFramePr>
            <a:graphicFrameLocks noGrp="1"/>
          </p:cNvGraphicFramePr>
          <p:nvPr>
            <p:ph sz="half" idx="1"/>
            <p:custDataLst>
              <p:tags r:id="rId6"/>
            </p:custDataLst>
            <p:extLst>
              <p:ext uri="{D42A27DB-BD31-4B8C-83A1-F6EECF244321}">
                <p14:modId xmlns:p14="http://schemas.microsoft.com/office/powerpoint/2010/main" xmlns="" val="1511394562"/>
              </p:ext>
            </p:extLst>
          </p:nvPr>
        </p:nvGraphicFramePr>
        <p:xfrm>
          <a:off x="26971" y="6101562"/>
          <a:ext cx="1778081" cy="1935480"/>
        </p:xfrm>
        <a:graphic>
          <a:graphicData uri="http://schemas.openxmlformats.org/drawingml/2006/table">
            <a:tbl>
              <a:tblPr firstRow="1" bandRow="1">
                <a:tableStyleId>{5C22544A-7EE6-4342-B048-85BDC9FD1C3A}</a:tableStyleId>
              </a:tblPr>
              <a:tblGrid>
                <a:gridCol w="1778081">
                  <a:extLst>
                    <a:ext uri="{9D8B030D-6E8A-4147-A177-3AD203B41FA5}">
                      <a16:colId xmlns:a16="http://schemas.microsoft.com/office/drawing/2014/main" xmlns="" val="20000"/>
                    </a:ext>
                  </a:extLst>
                </a:gridCol>
              </a:tblGrid>
              <a:tr h="352425">
                <a:tc>
                  <a:txBody>
                    <a:bodyPr/>
                    <a:lstStyle/>
                    <a:p>
                      <a:pPr algn="ctr">
                        <a:lnSpc>
                          <a:spcPct val="100000"/>
                        </a:lnSpc>
                        <a:spcBef>
                          <a:spcPts val="600"/>
                        </a:spcBef>
                      </a:pPr>
                      <a:r>
                        <a:rPr lang="fr-FR" sz="1400" dirty="0">
                          <a:latin typeface="Calibri" panose="020F0502020204030204" pitchFamily="34" charset="0"/>
                        </a:rPr>
                        <a:t>Matériel</a:t>
                      </a:r>
                      <a:r>
                        <a:rPr lang="fr-FR" sz="1400" baseline="0" dirty="0">
                          <a:latin typeface="Calibri" panose="020F0502020204030204" pitchFamily="34" charset="0"/>
                        </a:rPr>
                        <a:t> nécessaire</a:t>
                      </a:r>
                    </a:p>
                    <a:p>
                      <a:pPr algn="ctr">
                        <a:lnSpc>
                          <a:spcPct val="100000"/>
                        </a:lnSpc>
                        <a:spcBef>
                          <a:spcPts val="600"/>
                        </a:spcBef>
                      </a:pPr>
                      <a:r>
                        <a:rPr lang="fr-CA" sz="1200" baseline="0" dirty="0">
                          <a:latin typeface="Calibri" panose="020F0502020204030204" pitchFamily="34" charset="0"/>
                        </a:rPr>
                        <a:t>(Préparation math)</a:t>
                      </a:r>
                      <a:endParaRPr lang="fr-FR" sz="1200" dirty="0">
                        <a:latin typeface="Calibri" panose="020F0502020204030204" pitchFamily="34" charset="0"/>
                      </a:endParaRPr>
                    </a:p>
                  </a:txBody>
                  <a:tcPr/>
                </a:tc>
                <a:extLst>
                  <a:ext uri="{0D108BD9-81ED-4DB2-BD59-A6C34878D82A}">
                    <a16:rowId xmlns:a16="http://schemas.microsoft.com/office/drawing/2014/main" xmlns="" val="10000"/>
                  </a:ext>
                </a:extLst>
              </a:tr>
              <a:tr h="171450">
                <a:tc>
                  <a:txBody>
                    <a:bodyPr/>
                    <a:lstStyle/>
                    <a:p>
                      <a:pPr algn="ctr">
                        <a:lnSpc>
                          <a:spcPct val="100000"/>
                        </a:lnSpc>
                        <a:spcBef>
                          <a:spcPts val="600"/>
                        </a:spcBef>
                      </a:pPr>
                      <a:r>
                        <a:rPr lang="fr-CA" sz="1200" b="1" dirty="0">
                          <a:latin typeface="Calibri" panose="020F0502020204030204" pitchFamily="34" charset="0"/>
                          <a:cs typeface="Calibri" panose="020F0502020204030204" pitchFamily="34" charset="0"/>
                        </a:rPr>
                        <a:t>Pour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b="1" dirty="0">
                          <a:latin typeface="Calibri" panose="020F0502020204030204" pitchFamily="34" charset="0"/>
                          <a:cs typeface="Calibri" panose="020F0502020204030204" pitchFamily="34" charset="0"/>
                        </a:rPr>
                        <a:t>e</a:t>
                      </a:r>
                      <a:endParaRPr lang="fr-FR"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262890">
                <a:tc>
                  <a:txBody>
                    <a:bodyPr/>
                    <a:lstStyle/>
                    <a:p>
                      <a:pPr>
                        <a:lnSpc>
                          <a:spcPct val="100000"/>
                        </a:lnSpc>
                        <a:spcBef>
                          <a:spcPts val="600"/>
                        </a:spcBef>
                      </a:pPr>
                      <a:r>
                        <a:rPr lang="fr-FR" sz="1200" dirty="0">
                          <a:latin typeface="Calibri" panose="020F0502020204030204" pitchFamily="34" charset="0"/>
                        </a:rPr>
                        <a:t>Cylindre gradué (100 ml)</a:t>
                      </a:r>
                    </a:p>
                  </a:txBody>
                  <a:tcPr/>
                </a:tc>
                <a:extLst>
                  <a:ext uri="{0D108BD9-81ED-4DB2-BD59-A6C34878D82A}">
                    <a16:rowId xmlns:a16="http://schemas.microsoft.com/office/drawing/2014/main" xmlns="" val="10002"/>
                  </a:ext>
                </a:extLst>
              </a:tr>
              <a:tr h="199233">
                <a:tc>
                  <a:txBody>
                    <a:bodyPr/>
                    <a:lstStyle/>
                    <a:p>
                      <a:pPr>
                        <a:lnSpc>
                          <a:spcPct val="100000"/>
                        </a:lnSpc>
                        <a:spcBef>
                          <a:spcPts val="600"/>
                        </a:spcBef>
                      </a:pPr>
                      <a:r>
                        <a:rPr lang="fr-CA" sz="1200" dirty="0">
                          <a:latin typeface="Calibri" panose="020F0502020204030204" pitchFamily="34" charset="0"/>
                        </a:rPr>
                        <a:t>10-30 </a:t>
                      </a:r>
                      <a:r>
                        <a:rPr lang="fr-CA" sz="1200" dirty="0" err="1">
                          <a:latin typeface="Calibri" panose="020F0502020204030204" pitchFamily="34" charset="0"/>
                        </a:rPr>
                        <a:t>Centicubes</a:t>
                      </a:r>
                      <a:endParaRPr lang="fr-FR" sz="1200" dirty="0">
                        <a:latin typeface="Calibri" panose="020F0502020204030204" pitchFamily="34" charset="0"/>
                      </a:endParaRPr>
                    </a:p>
                  </a:txBody>
                  <a:tcPr/>
                </a:tc>
                <a:extLst>
                  <a:ext uri="{0D108BD9-81ED-4DB2-BD59-A6C34878D82A}">
                    <a16:rowId xmlns:a16="http://schemas.microsoft.com/office/drawing/2014/main" xmlns="" val="2844719200"/>
                  </a:ext>
                </a:extLst>
              </a:tr>
              <a:tr h="0">
                <a:tc>
                  <a:txBody>
                    <a:bodyPr/>
                    <a:lstStyle/>
                    <a:p>
                      <a:pPr marL="0" marR="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Eau</a:t>
                      </a:r>
                    </a:p>
                  </a:txBody>
                  <a:tcPr/>
                </a:tc>
                <a:extLst>
                  <a:ext uri="{0D108BD9-81ED-4DB2-BD59-A6C34878D82A}">
                    <a16:rowId xmlns:a16="http://schemas.microsoft.com/office/drawing/2014/main" xmlns="" val="503733941"/>
                  </a:ext>
                </a:extLst>
              </a:tr>
              <a:tr h="26289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hlinkClick r:id="rId11" action="ppaction://hlinksldjump"/>
                        </a:rPr>
                        <a:t>Fiche TBI-1</a:t>
                      </a:r>
                      <a:endParaRPr lang="fr-FR" sz="1200" dirty="0">
                        <a:latin typeface="Calibri" panose="020F0502020204030204" pitchFamily="34" charset="0"/>
                      </a:endParaRPr>
                    </a:p>
                  </a:txBody>
                  <a:tcPr/>
                </a:tc>
                <a:extLst>
                  <a:ext uri="{0D108BD9-81ED-4DB2-BD59-A6C34878D82A}">
                    <a16:rowId xmlns:a16="http://schemas.microsoft.com/office/drawing/2014/main" xmlns="" val="3825109122"/>
                  </a:ext>
                </a:extLst>
              </a:tr>
            </a:tbl>
          </a:graphicData>
        </a:graphic>
      </p:graphicFrame>
      <p:sp>
        <p:nvSpPr>
          <p:cNvPr id="19" name="Larme 18"/>
          <p:cNvSpPr/>
          <p:nvPr>
            <p:custDataLst>
              <p:tags r:id="rId7"/>
            </p:custDataLst>
          </p:nvPr>
        </p:nvSpPr>
        <p:spPr>
          <a:xfrm flipH="1">
            <a:off x="5381924" y="6194643"/>
            <a:ext cx="330367" cy="343317"/>
          </a:xfrm>
          <a:prstGeom prst="teardrop">
            <a:avLst/>
          </a:prstGeom>
          <a:solidFill>
            <a:srgbClr val="00B050"/>
          </a:solidFill>
          <a:ln w="28575" cmpd="tri">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dirty="0">
                <a:solidFill>
                  <a:schemeClr val="tx1"/>
                </a:solidFill>
                <a:latin typeface="Calibri" panose="020F0502020204030204" pitchFamily="34" charset="0"/>
                <a:cs typeface="Calibri" panose="020F0502020204030204" pitchFamily="34" charset="0"/>
              </a:rPr>
              <a:t>E</a:t>
            </a:r>
            <a:endParaRPr lang="fr-FR" sz="2000" b="1" dirty="0">
              <a:solidFill>
                <a:schemeClr val="tx1"/>
              </a:solidFill>
              <a:latin typeface="Calibri" panose="020F0502020204030204" pitchFamily="34" charset="0"/>
              <a:cs typeface="Calibri" panose="020F0502020204030204" pitchFamily="34" charset="0"/>
            </a:endParaRPr>
          </a:p>
        </p:txBody>
      </p:sp>
      <p:sp>
        <p:nvSpPr>
          <p:cNvPr id="20" name="Rectangle 19"/>
          <p:cNvSpPr/>
          <p:nvPr>
            <p:custDataLst>
              <p:tags r:id="rId8"/>
            </p:custDataLst>
          </p:nvPr>
        </p:nvSpPr>
        <p:spPr>
          <a:xfrm>
            <a:off x="26971" y="8114643"/>
            <a:ext cx="1778081" cy="938719"/>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b="1" dirty="0">
                <a:solidFill>
                  <a:prstClr val="black"/>
                </a:solidFill>
                <a:latin typeface="Calibri" panose="020F0502020204030204" pitchFamily="34" charset="0"/>
              </a:rPr>
              <a:t>Pour l’enseignant</a:t>
            </a:r>
            <a:r>
              <a:rPr kumimoji="0" lang="fr-CA"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400" b="1" dirty="0">
                <a:solidFill>
                  <a:prstClr val="black"/>
                </a:solidFill>
                <a:latin typeface="Calibri" panose="020F0502020204030204" pitchFamily="34" charset="0"/>
              </a:rPr>
              <a:t>e</a:t>
            </a:r>
          </a:p>
          <a:p>
            <a:pPr lvl="0">
              <a:spcBef>
                <a:spcPts val="600"/>
              </a:spcBef>
              <a:defRPr/>
            </a:pPr>
            <a:r>
              <a:rPr lang="fr-CA" sz="1200" dirty="0">
                <a:latin typeface="Calibri" panose="020F0502020204030204" pitchFamily="34" charset="0"/>
                <a:cs typeface="Calibri" panose="020F0502020204030204" pitchFamily="34" charset="0"/>
              </a:rPr>
              <a:t>Vidéo pour comprendre </a:t>
            </a:r>
            <a:r>
              <a:rPr lang="fr-CA" sz="1200" dirty="0" err="1">
                <a:latin typeface="Calibri" panose="020F0502020204030204" pitchFamily="34" charset="0"/>
                <a:cs typeface="Calibri" panose="020F0502020204030204" pitchFamily="34" charset="0"/>
              </a:rPr>
              <a:t>pouquoi</a:t>
            </a:r>
            <a:r>
              <a:rPr lang="fr-CA" sz="1200" dirty="0">
                <a:latin typeface="Calibri" panose="020F0502020204030204" pitchFamily="34" charset="0"/>
                <a:cs typeface="Calibri" panose="020F0502020204030204" pitchFamily="34" charset="0"/>
              </a:rPr>
              <a:t> 1 ml = 1 cm</a:t>
            </a:r>
            <a:r>
              <a:rPr lang="fr-CA" sz="1200" baseline="30000" dirty="0">
                <a:latin typeface="Calibri" panose="020F0502020204030204" pitchFamily="34" charset="0"/>
                <a:cs typeface="Calibri" panose="020F0502020204030204" pitchFamily="34" charset="0"/>
              </a:rPr>
              <a:t>3 </a:t>
            </a:r>
            <a:r>
              <a:rPr lang="fr-CA" sz="1200"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hlinkClick r:id="rId12"/>
              </a:rPr>
              <a:t>ici</a:t>
            </a:r>
            <a:r>
              <a:rPr lang="fr-CA" sz="1200" dirty="0">
                <a:latin typeface="Calibri" panose="020F0502020204030204" pitchFamily="34" charset="0"/>
                <a:cs typeface="Calibri" panose="020F0502020204030204" pitchFamily="34" charset="0"/>
              </a:rPr>
              <a:t>. </a:t>
            </a:r>
            <a:r>
              <a:rPr lang="fr-CA" sz="1200" dirty="0">
                <a:solidFill>
                  <a:prstClr val="black"/>
                </a:solidFill>
                <a:latin typeface="Calibri" panose="020F0502020204030204" pitchFamily="34" charset="0"/>
                <a:cs typeface="Calibri" panose="020F0502020204030204" pitchFamily="34" charset="0"/>
              </a:rPr>
              <a:t>Démonstration : </a:t>
            </a:r>
            <a:r>
              <a:rPr lang="fr-CA" sz="1200" dirty="0">
                <a:solidFill>
                  <a:prstClr val="black"/>
                </a:solidFill>
                <a:latin typeface="Calibri" panose="020F0502020204030204" pitchFamily="34" charset="0"/>
                <a:cs typeface="Calibri" panose="020F0502020204030204" pitchFamily="34" charset="0"/>
                <a:hlinkClick r:id="rId13"/>
              </a:rPr>
              <a:t>ici</a:t>
            </a:r>
            <a:endParaRPr lang="fr-CA" sz="1200" dirty="0">
              <a:solidFill>
                <a:prstClr val="black"/>
              </a:solidFill>
              <a:latin typeface="Calibri" panose="020F050202020403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xmlns="" id="{47E9CA92-3E0F-9ECD-4DA4-829CD2A3D0D0}"/>
              </a:ext>
            </a:extLst>
          </p:cNvPr>
          <p:cNvPicPr>
            <a:picLocks noChangeAspect="1"/>
          </p:cNvPicPr>
          <p:nvPr/>
        </p:nvPicPr>
        <p:blipFill>
          <a:blip r:embed="rId14"/>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13</a:t>
            </a:fld>
            <a:endParaRPr lang="en-US"/>
          </a:p>
        </p:txBody>
      </p:sp>
      <p:sp>
        <p:nvSpPr>
          <p:cNvPr id="12" name="Content Placeholder 4"/>
          <p:cNvSpPr>
            <a:spLocks noGrp="1"/>
          </p:cNvSpPr>
          <p:nvPr>
            <p:ph sz="half" idx="1"/>
            <p:custDataLst>
              <p:tags r:id="rId2"/>
            </p:custDataLst>
          </p:nvPr>
        </p:nvSpPr>
        <p:spPr>
          <a:xfrm>
            <a:off x="1836421" y="1249910"/>
            <a:ext cx="4977987" cy="7803796"/>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endParaRPr lang="fr-CA" sz="800" i="1"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Le défi de la pâte à modeler</a:t>
            </a:r>
          </a:p>
          <a:p>
            <a:pPr marL="228600" indent="-228600" algn="just" defTabSz="457200">
              <a:spcBef>
                <a:spcPts val="600"/>
              </a:spcBef>
              <a:buSzTx/>
              <a:buNone/>
              <a:defRPr/>
            </a:pPr>
            <a:r>
              <a:rPr lang="fr-CA" sz="1400" b="1" dirty="0">
                <a:solidFill>
                  <a:prstClr val="black"/>
                </a:solidFill>
                <a:latin typeface="Calibri" panose="020F0502020204030204" pitchFamily="34" charset="0"/>
                <a:cs typeface="Calibri" panose="020F0502020204030204" pitchFamily="34" charset="0"/>
              </a:rPr>
              <a:t>Présentation du problème et solution</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Distribuer la fiche d’activité C. </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Faire lire la question de découverte par un élève. </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Trouver la solution en plénière. Au besoin, discuter des points suivants :</a:t>
            </a:r>
          </a:p>
          <a:p>
            <a:pPr marL="0" indent="0" algn="ctr">
              <a:spcBef>
                <a:spcPts val="600"/>
              </a:spcBef>
              <a:buNone/>
            </a:pPr>
            <a:r>
              <a:rPr lang="fr-CA" sz="1200" b="1" i="1" dirty="0">
                <a:latin typeface="Calibri" panose="020F0502020204030204" pitchFamily="34" charset="0"/>
                <a:cs typeface="Calibri" panose="020F0502020204030204" pitchFamily="34" charset="0"/>
              </a:rPr>
              <a:t>« Comment calcule-t-on le volume d’un cube ? Le volume d’un prisme rectangulaire ? »</a:t>
            </a:r>
            <a:r>
              <a:rPr lang="fr-CA" sz="1200" b="1"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(longueur x largeur x hauteur)</a:t>
            </a:r>
          </a:p>
          <a:p>
            <a:pPr marL="0" indent="0" algn="ctr">
              <a:spcBef>
                <a:spcPts val="600"/>
              </a:spcBef>
              <a:buNone/>
            </a:pPr>
            <a:r>
              <a:rPr lang="fr-CA" sz="1200" b="1" i="1" dirty="0">
                <a:latin typeface="Calibri" panose="020F0502020204030204" pitchFamily="34" charset="0"/>
                <a:cs typeface="Calibri" panose="020F0502020204030204" pitchFamily="34" charset="0"/>
              </a:rPr>
              <a:t>« Peut-on utiliser cette technique pour trouver le volume de notre pâte à modeler ?</a:t>
            </a:r>
            <a:r>
              <a:rPr lang="fr-CA" sz="1200" i="1" dirty="0">
                <a:latin typeface="Calibri" panose="020F0502020204030204" pitchFamily="34" charset="0"/>
                <a:cs typeface="Calibri" panose="020F0502020204030204" pitchFamily="34" charset="0"/>
              </a:rPr>
              <a:t> » </a:t>
            </a:r>
            <a:r>
              <a:rPr lang="fr-CA" sz="1200" dirty="0">
                <a:latin typeface="Calibri" panose="020F0502020204030204" pitchFamily="34" charset="0"/>
                <a:cs typeface="Calibri" panose="020F0502020204030204" pitchFamily="34" charset="0"/>
              </a:rPr>
              <a:t>(Non, car forme irrégulière)</a:t>
            </a:r>
          </a:p>
          <a:p>
            <a:pPr marL="0" indent="0" algn="just">
              <a:spcBef>
                <a:spcPts val="600"/>
              </a:spcBef>
              <a:buNone/>
            </a:pPr>
            <a:r>
              <a:rPr lang="fr-CA" sz="1200" dirty="0">
                <a:latin typeface="Calibri" panose="020F0502020204030204" pitchFamily="34" charset="0"/>
                <a:cs typeface="Calibri" panose="020F0502020204030204" pitchFamily="34" charset="0"/>
              </a:rPr>
              <a:t>Remodeler le morceau pour en faire un cube est une solution intéressante,  car même si la forme change, le volume reste le même. Toutefois, cette solution est proscrite, car le but de ce défi est justement de trouver une solution au problème de la forme irrégulière.</a:t>
            </a:r>
          </a:p>
          <a:p>
            <a:pPr marL="25200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La solution consiste à utiliser le cylindre gradué avec de l’eau. </a:t>
            </a:r>
          </a:p>
          <a:p>
            <a:pPr marL="25200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Si les élèves n’arrivent pas à trouver, leur demander de faire un parallèle entre ce problème et la préparation mathématique.</a:t>
            </a:r>
            <a:r>
              <a:rPr lang="fr-CA" sz="1200" b="1" dirty="0">
                <a:solidFill>
                  <a:prstClr val="black"/>
                </a:solidFill>
                <a:latin typeface="Calibri" panose="020F0502020204030204" pitchFamily="34" charset="0"/>
              </a:rPr>
              <a:t> </a:t>
            </a:r>
            <a:endParaRPr lang="fr-CA" sz="1200" dirty="0">
              <a:latin typeface="Calibri" panose="020F0502020204030204" pitchFamily="34" charset="0"/>
            </a:endParaRP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228600" indent="-228600" algn="just" defTabSz="457200">
              <a:spcBef>
                <a:spcPts val="600"/>
              </a:spcBef>
              <a:buSzTx/>
              <a:buNone/>
              <a:defRPr/>
            </a:pPr>
            <a:r>
              <a:rPr lang="fr-CA" sz="1400" b="1" dirty="0">
                <a:solidFill>
                  <a:prstClr val="black"/>
                </a:solidFill>
                <a:latin typeface="Calibri" panose="020F0502020204030204" pitchFamily="34" charset="0"/>
                <a:cs typeface="Calibri" panose="020F0502020204030204" pitchFamily="34" charset="0"/>
              </a:rPr>
              <a:t>Élaboration du protocole</a:t>
            </a:r>
          </a:p>
          <a:p>
            <a:pPr marL="0" indent="0" algn="just">
              <a:spcBef>
                <a:spcPts val="600"/>
              </a:spcBef>
              <a:buNone/>
            </a:pPr>
            <a:r>
              <a:rPr lang="fr-CA" sz="1200" dirty="0">
                <a:solidFill>
                  <a:schemeClr val="tx1"/>
                </a:solidFill>
                <a:latin typeface="Calibri" panose="020F0502020204030204" pitchFamily="34" charset="0"/>
                <a:cs typeface="Calibri" panose="020F0502020204030204" pitchFamily="34" charset="0"/>
              </a:rPr>
              <a:t>Pour ce deuxième défi, le protocole se fait en plénière, mais l’expérience (et les ajustements au protocole) se fait par équipe de 2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aux élèves d’identifier le matériel nécessaire et la façon de l’utiliser (protocole). </a:t>
            </a:r>
            <a:r>
              <a:rPr lang="fr-CA" sz="1200" dirty="0">
                <a:latin typeface="Calibri" panose="020F0502020204030204" pitchFamily="34" charset="0"/>
                <a:cs typeface="Calibri" panose="020F0502020204030204" pitchFamily="34" charset="0"/>
              </a:rPr>
              <a:t>Tout prendre en note au tableau.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Une fois que tout le monde est d’accord avec le protocole au tableau, les élèves le recopient sur leur fiche d’activité</a:t>
            </a:r>
            <a:r>
              <a:rPr lang="fr-CA" sz="1200" dirty="0">
                <a:latin typeface="Calibri" panose="020F0502020204030204" pitchFamily="34" charset="0"/>
                <a:cs typeface="Calibri" panose="020F0502020204030204" pitchFamily="34" charset="0"/>
              </a:rPr>
              <a:t>. Dans le cas d’un protocole trop long, les élèves peuvent numéroter des lignes de la section « Ajustements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à un volontaire d’expliquer, dans ses mots, comment lire un </a:t>
            </a:r>
            <a:r>
              <a:rPr lang="fr-CA" sz="1200" b="1" i="1" dirty="0">
                <a:latin typeface="Calibri" panose="020F0502020204030204" pitchFamily="34" charset="0"/>
                <a:cs typeface="Calibri" panose="020F0502020204030204" pitchFamily="34" charset="0"/>
              </a:rPr>
              <a:t>cylindre gradué</a:t>
            </a:r>
            <a:r>
              <a:rPr lang="fr-CA" sz="1200" b="1"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Au besoin, compléter avec les informations qui se trouvent dans l’encadré de la page suivante.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Demander à un volontaire d’expliquer, dans ses mots, ce qu’est un </a:t>
            </a:r>
            <a:r>
              <a:rPr lang="fr-CA" sz="1200" b="1" i="1" dirty="0">
                <a:latin typeface="Calibri" panose="020F0502020204030204" pitchFamily="34" charset="0"/>
                <a:cs typeface="Calibri" panose="020F0502020204030204" pitchFamily="34" charset="0"/>
              </a:rPr>
              <a:t>schéma</a:t>
            </a:r>
            <a:r>
              <a:rPr lang="fr-CA" sz="1200" b="1"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Au besoin, compléter avec les informations qui se trouvent dans l’encadré de la page suivante.</a:t>
            </a:r>
            <a:endParaRPr lang="fr-CA" sz="1200" dirty="0">
              <a:solidFill>
                <a:prstClr val="black"/>
              </a:solidFill>
              <a:latin typeface="Calibri" panose="020F0502020204030204" pitchFamily="34" charset="0"/>
              <a:cs typeface="Calibri" panose="020F0502020204030204" pitchFamily="34" charset="0"/>
            </a:endParaRPr>
          </a:p>
        </p:txBody>
      </p:sp>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3. </a:t>
            </a:r>
            <a:r>
              <a:rPr lang="fr-FR" sz="2400" dirty="0">
                <a:latin typeface="Calibri" panose="020F0502020204030204" pitchFamily="34" charset="0"/>
                <a:cs typeface="Calibri" panose="020F0502020204030204" pitchFamily="34" charset="0"/>
              </a:rPr>
              <a:t>Le défi de la pâte à modeler </a:t>
            </a:r>
            <a:r>
              <a:rPr lang="fr-FR" sz="1800" dirty="0">
                <a:latin typeface="Calibri" panose="020F0502020204030204" pitchFamily="34" charset="0"/>
                <a:cs typeface="Calibri" panose="020F0502020204030204" pitchFamily="34" charset="0"/>
              </a:rPr>
              <a:t>(suite)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4"/>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graphicFrame>
        <p:nvGraphicFramePr>
          <p:cNvPr id="13"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3399172384"/>
              </p:ext>
            </p:extLst>
          </p:nvPr>
        </p:nvGraphicFramePr>
        <p:xfrm>
          <a:off x="53341" y="1238035"/>
          <a:ext cx="1722120" cy="382016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xmlns="" val="20000"/>
                    </a:ext>
                  </a:extLst>
                </a:gridCol>
              </a:tblGrid>
              <a:tr h="251719">
                <a:tc>
                  <a:txBody>
                    <a:bodyPr/>
                    <a:lstStyle/>
                    <a:p>
                      <a:pPr algn="ctr"/>
                      <a:r>
                        <a:rPr lang="fr-FR" sz="1400" dirty="0">
                          <a:latin typeface="Calibri" panose="020F0502020204030204" pitchFamily="34" charset="0"/>
                        </a:rPr>
                        <a:t>Matériel</a:t>
                      </a:r>
                      <a:r>
                        <a:rPr lang="fr-FR" sz="1400" baseline="0" dirty="0">
                          <a:latin typeface="Calibri" panose="020F0502020204030204" pitchFamily="34" charset="0"/>
                        </a:rPr>
                        <a:t> nécessaire</a:t>
                      </a:r>
                    </a:p>
                    <a:p>
                      <a:pPr algn="ctr"/>
                      <a:r>
                        <a:rPr lang="fr-CA" sz="1200" baseline="0" dirty="0">
                          <a:latin typeface="Calibri" panose="020F0502020204030204" pitchFamily="34" charset="0"/>
                        </a:rPr>
                        <a:t>(Défi de la pâte à modeler)</a:t>
                      </a:r>
                      <a:endParaRPr lang="fr-FR" sz="1200" dirty="0">
                        <a:latin typeface="Calibri" panose="020F0502020204030204" pitchFamily="34" charset="0"/>
                      </a:endParaRPr>
                    </a:p>
                  </a:txBody>
                  <a:tcPr/>
                </a:tc>
                <a:extLst>
                  <a:ext uri="{0D108BD9-81ED-4DB2-BD59-A6C34878D82A}">
                    <a16:rowId xmlns:a16="http://schemas.microsoft.com/office/drawing/2014/main" xmlns="" val="10000"/>
                  </a:ext>
                </a:extLst>
              </a:tr>
              <a:tr h="226547">
                <a:tc>
                  <a:txBody>
                    <a:bodyPr/>
                    <a:lstStyle/>
                    <a:p>
                      <a:pPr algn="ctr"/>
                      <a:r>
                        <a:rPr lang="fr-CA" sz="1200" b="1" dirty="0">
                          <a:latin typeface="Calibri" panose="020F0502020204030204" pitchFamily="34" charset="0"/>
                        </a:rPr>
                        <a:t>Pour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b="1" dirty="0">
                          <a:latin typeface="Calibri" panose="020F0502020204030204" pitchFamily="34" charset="0"/>
                        </a:rPr>
                        <a:t>e</a:t>
                      </a:r>
                      <a:endParaRPr lang="fr-FR" sz="1200" b="1" dirty="0">
                        <a:latin typeface="Calibri" panose="020F0502020204030204" pitchFamily="34" charset="0"/>
                      </a:endParaRPr>
                    </a:p>
                  </a:txBody>
                  <a:tcPr/>
                </a:tc>
                <a:extLst>
                  <a:ext uri="{0D108BD9-81ED-4DB2-BD59-A6C34878D82A}">
                    <a16:rowId xmlns:a16="http://schemas.microsoft.com/office/drawing/2014/main" xmlns="" val="10001"/>
                  </a:ext>
                </a:extLst>
              </a:tr>
              <a:tr h="226547">
                <a:tc>
                  <a:txBody>
                    <a:bodyPr/>
                    <a:lstStyle/>
                    <a:p>
                      <a:pPr algn="l"/>
                      <a:r>
                        <a:rPr lang="fr-CA" sz="1200" b="0" dirty="0">
                          <a:latin typeface="Calibri" panose="020F0502020204030204" pitchFamily="34" charset="0"/>
                          <a:hlinkClick r:id="rId9" action="ppaction://hlinksldjump"/>
                        </a:rPr>
                        <a:t>Fiche théorique 3</a:t>
                      </a:r>
                      <a:endParaRPr lang="fr-FR" sz="1200" b="0" dirty="0">
                        <a:latin typeface="Calibri" panose="020F0502020204030204" pitchFamily="34" charset="0"/>
                      </a:endParaRPr>
                    </a:p>
                  </a:txBody>
                  <a:tcPr/>
                </a:tc>
                <a:extLst>
                  <a:ext uri="{0D108BD9-81ED-4DB2-BD59-A6C34878D82A}">
                    <a16:rowId xmlns:a16="http://schemas.microsoft.com/office/drawing/2014/main" xmlns="" val="10003"/>
                  </a:ext>
                </a:extLst>
              </a:tr>
              <a:tr h="226547">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FR" sz="1200" b="1" dirty="0">
                          <a:latin typeface="Calibri" panose="020F0502020204030204" pitchFamily="34" charset="0"/>
                        </a:rPr>
                        <a:t>Par équipe de 2</a:t>
                      </a:r>
                    </a:p>
                  </a:txBody>
                  <a:tcPr/>
                </a:tc>
                <a:extLst>
                  <a:ext uri="{0D108BD9-81ED-4DB2-BD59-A6C34878D82A}">
                    <a16:rowId xmlns:a16="http://schemas.microsoft.com/office/drawing/2014/main" xmlns="" val="10004"/>
                  </a:ext>
                </a:extLst>
              </a:tr>
              <a:tr h="201651">
                <a:tc>
                  <a:txBody>
                    <a:bodyPr/>
                    <a:lstStyle/>
                    <a:p>
                      <a:pPr>
                        <a:spcBef>
                          <a:spcPts val="600"/>
                        </a:spcBef>
                      </a:pPr>
                      <a:r>
                        <a:rPr lang="fr-FR" sz="1200" dirty="0">
                          <a:latin typeface="Calibri" panose="020F0502020204030204" pitchFamily="34" charset="0"/>
                        </a:rPr>
                        <a:t>Cylindre gradué (100 ml)</a:t>
                      </a:r>
                    </a:p>
                  </a:txBody>
                  <a:tcPr/>
                </a:tc>
                <a:extLst>
                  <a:ext uri="{0D108BD9-81ED-4DB2-BD59-A6C34878D82A}">
                    <a16:rowId xmlns:a16="http://schemas.microsoft.com/office/drawing/2014/main" xmlns="" val="10002"/>
                  </a:ext>
                </a:extLst>
              </a:tr>
              <a:tr h="955040">
                <a:tc>
                  <a:txBody>
                    <a:bodyPr/>
                    <a:lstStyle/>
                    <a:p>
                      <a:pPr>
                        <a:spcBef>
                          <a:spcPts val="600"/>
                        </a:spcBef>
                      </a:pPr>
                      <a:r>
                        <a:rPr lang="fr-FR" sz="1200" dirty="0">
                          <a:latin typeface="Calibri" panose="020F0502020204030204" pitchFamily="34" charset="0"/>
                        </a:rPr>
                        <a:t>Morceau</a:t>
                      </a:r>
                      <a:r>
                        <a:rPr lang="fr-FR" sz="1200" baseline="0" dirty="0">
                          <a:latin typeface="Calibri" panose="020F0502020204030204" pitchFamily="34" charset="0"/>
                        </a:rPr>
                        <a:t> de p</a:t>
                      </a:r>
                      <a:r>
                        <a:rPr lang="fr-FR" sz="1200" dirty="0">
                          <a:latin typeface="Calibri" panose="020F0502020204030204" pitchFamily="34" charset="0"/>
                        </a:rPr>
                        <a:t>âte à modeler </a:t>
                      </a:r>
                      <a:r>
                        <a:rPr lang="fr-FR" sz="1050" b="1" dirty="0">
                          <a:latin typeface="Calibri" panose="020F0502020204030204" pitchFamily="34" charset="0"/>
                        </a:rPr>
                        <a:t>(ou autre objet  de forme quelconque qui coule et qui entre dans un cylindre de 100 ml)</a:t>
                      </a:r>
                    </a:p>
                  </a:txBody>
                  <a:tcPr/>
                </a:tc>
                <a:extLst>
                  <a:ext uri="{0D108BD9-81ED-4DB2-BD59-A6C34878D82A}">
                    <a16:rowId xmlns:a16="http://schemas.microsoft.com/office/drawing/2014/main" xmlns="" val="336174490"/>
                  </a:ext>
                </a:extLst>
              </a:tr>
              <a:tr h="225962">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Eau (pot solo)</a:t>
                      </a:r>
                    </a:p>
                  </a:txBody>
                  <a:tcPr/>
                </a:tc>
                <a:extLst>
                  <a:ext uri="{0D108BD9-81ED-4DB2-BD59-A6C34878D82A}">
                    <a16:rowId xmlns:a16="http://schemas.microsoft.com/office/drawing/2014/main" xmlns="" val="423881784"/>
                  </a:ext>
                </a:extLst>
              </a:tr>
              <a:tr h="246247">
                <a:tc>
                  <a:txBody>
                    <a:bodyPr/>
                    <a:lstStyle/>
                    <a:p>
                      <a:pPr algn="ctr"/>
                      <a:r>
                        <a:rPr lang="fr-FR" sz="1200" b="1" dirty="0">
                          <a:latin typeface="Calibri" panose="020F0502020204030204" pitchFamily="34" charset="0"/>
                        </a:rPr>
                        <a:t>Par élève</a:t>
                      </a:r>
                    </a:p>
                  </a:txBody>
                  <a:tcPr/>
                </a:tc>
                <a:extLst>
                  <a:ext uri="{0D108BD9-81ED-4DB2-BD59-A6C34878D82A}">
                    <a16:rowId xmlns:a16="http://schemas.microsoft.com/office/drawing/2014/main" xmlns="" val="1848206893"/>
                  </a:ext>
                </a:extLst>
              </a:tr>
              <a:tr h="266700">
                <a:tc>
                  <a:txBody>
                    <a:bodyPr/>
                    <a:lstStyle/>
                    <a:p>
                      <a:pPr algn="l">
                        <a:spcBef>
                          <a:spcPts val="600"/>
                        </a:spcBef>
                      </a:pPr>
                      <a:r>
                        <a:rPr lang="fr-CA" sz="1200" dirty="0">
                          <a:latin typeface="Calibri" panose="020F0502020204030204" pitchFamily="34" charset="0"/>
                          <a:hlinkClick r:id="rId10" action="ppaction://hlinksldjump"/>
                        </a:rPr>
                        <a:t>Fiche d’activité C</a:t>
                      </a:r>
                      <a:endParaRPr lang="fr-CA" sz="1200" dirty="0">
                        <a:latin typeface="Calibri" panose="020F0502020204030204" pitchFamily="34" charset="0"/>
                      </a:endParaRPr>
                    </a:p>
                  </a:txBody>
                  <a:tcPr/>
                </a:tc>
                <a:extLst>
                  <a:ext uri="{0D108BD9-81ED-4DB2-BD59-A6C34878D82A}">
                    <a16:rowId xmlns:a16="http://schemas.microsoft.com/office/drawing/2014/main" xmlns="" val="1586137789"/>
                  </a:ext>
                </a:extLst>
              </a:tr>
              <a:tr h="26670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rPr>
                        <a:t>Crayon</a:t>
                      </a:r>
                      <a:r>
                        <a:rPr lang="fr-CA" sz="1200" baseline="0" dirty="0">
                          <a:latin typeface="Calibri" panose="020F0502020204030204" pitchFamily="34" charset="0"/>
                        </a:rPr>
                        <a:t>, calculatrice</a:t>
                      </a:r>
                      <a:endParaRPr lang="fr-FR" sz="1200" dirty="0">
                        <a:latin typeface="Calibri" panose="020F0502020204030204" pitchFamily="34" charset="0"/>
                      </a:endParaRPr>
                    </a:p>
                  </a:txBody>
                  <a:tcPr/>
                </a:tc>
                <a:extLst>
                  <a:ext uri="{0D108BD9-81ED-4DB2-BD59-A6C34878D82A}">
                    <a16:rowId xmlns:a16="http://schemas.microsoft.com/office/drawing/2014/main" xmlns="" val="139264940"/>
                  </a:ext>
                </a:extLst>
              </a:tr>
            </a:tbl>
          </a:graphicData>
        </a:graphic>
      </p:graphicFrame>
      <p:sp>
        <p:nvSpPr>
          <p:cNvPr id="9" name="Rectangle 8"/>
          <p:cNvSpPr/>
          <p:nvPr>
            <p:custDataLst>
              <p:tags r:id="rId6"/>
            </p:custDataLst>
          </p:nvPr>
        </p:nvSpPr>
        <p:spPr>
          <a:xfrm>
            <a:off x="50721" y="8095148"/>
            <a:ext cx="1721531" cy="954107"/>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dirty="0">
                <a:solidFill>
                  <a:prstClr val="black"/>
                </a:solidFill>
                <a:latin typeface="Calibri" panose="020F0502020204030204" pitchFamily="34" charset="0"/>
              </a:rPr>
              <a:t>Pour un exemple de fiche d’activité </a:t>
            </a:r>
            <a:r>
              <a:rPr lang="fr-CA" sz="1400" i="1" dirty="0">
                <a:solidFill>
                  <a:prstClr val="black"/>
                </a:solidFill>
                <a:latin typeface="Calibri" panose="020F0502020204030204" pitchFamily="34" charset="0"/>
              </a:rPr>
              <a:t>complétée</a:t>
            </a:r>
            <a:r>
              <a:rPr lang="fr-CA" sz="1400" dirty="0">
                <a:solidFill>
                  <a:prstClr val="black"/>
                </a:solidFill>
                <a:latin typeface="Calibri" panose="020F0502020204030204" pitchFamily="34" charset="0"/>
              </a:rPr>
              <a:t>, voir la </a:t>
            </a:r>
            <a:r>
              <a:rPr lang="fr-CA" sz="1400" dirty="0">
                <a:solidFill>
                  <a:prstClr val="black"/>
                </a:solidFill>
                <a:latin typeface="Calibri" panose="020F0502020204030204" pitchFamily="34" charset="0"/>
                <a:hlinkClick r:id="rId9" action="ppaction://hlinksldjump"/>
              </a:rPr>
              <a:t>Fiche théorique 3 </a:t>
            </a:r>
            <a:endParaRPr lang="fr-CA" sz="1200" dirty="0">
              <a:solidFill>
                <a:prstClr val="black"/>
              </a:solidFill>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xmlns="" id="{E7CF13D3-16E6-809C-E04E-876D534CC13E}"/>
              </a:ext>
            </a:extLst>
          </p:cNvPr>
          <p:cNvPicPr>
            <a:picLocks noChangeAspect="1"/>
          </p:cNvPicPr>
          <p:nvPr/>
        </p:nvPicPr>
        <p:blipFill>
          <a:blip r:embed="rId11"/>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14</a:t>
            </a:fld>
            <a:endParaRPr lang="en-US"/>
          </a:p>
        </p:txBody>
      </p:sp>
      <p:sp>
        <p:nvSpPr>
          <p:cNvPr id="12" name="Content Placeholder 4"/>
          <p:cNvSpPr>
            <a:spLocks noGrp="1"/>
          </p:cNvSpPr>
          <p:nvPr>
            <p:ph sz="half" idx="1"/>
            <p:custDataLst>
              <p:tags r:id="rId2"/>
            </p:custDataLst>
          </p:nvPr>
        </p:nvSpPr>
        <p:spPr>
          <a:xfrm>
            <a:off x="45720" y="1249910"/>
            <a:ext cx="6751319" cy="7803796"/>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endParaRPr lang="fr-CA" sz="800" i="1" dirty="0">
              <a:latin typeface="Calibri" panose="020F0502020204030204" pitchFamily="34" charset="0"/>
              <a:cs typeface="Calibri" panose="020F0502020204030204" pitchFamily="34" charset="0"/>
            </a:endParaRPr>
          </a:p>
          <a:p>
            <a:pPr marL="0" indent="0" algn="just">
              <a:spcBef>
                <a:spcPts val="600"/>
              </a:spcBef>
              <a:buNone/>
            </a:pPr>
            <a:endParaRPr lang="fr-CA" sz="2400" i="1"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endParaRPr lang="fr-CA" sz="2400" b="1" i="1"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endParaRPr lang="fr-CA" sz="2400" b="1" i="1"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endParaRPr lang="fr-CA" sz="2400" b="1" i="1"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endParaRPr lang="fr-CA" sz="2400" b="1" i="1"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endParaRPr lang="fr-CA" sz="2400" b="1" i="1"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endParaRPr lang="fr-CA" sz="2400" b="1" i="1" dirty="0">
              <a:latin typeface="Calibri" panose="020F0502020204030204" pitchFamily="34" charset="0"/>
              <a:cs typeface="Calibri" panose="020F0502020204030204" pitchFamily="34" charset="0"/>
            </a:endParaRPr>
          </a:p>
          <a:p>
            <a:pPr marL="228600" indent="-228600" algn="just">
              <a:spcBef>
                <a:spcPts val="600"/>
              </a:spcBef>
              <a:buNone/>
            </a:pPr>
            <a:endParaRPr lang="fr-CA" sz="2400" b="1" i="1" dirty="0">
              <a:latin typeface="Calibri" panose="020F0502020204030204" pitchFamily="34" charset="0"/>
              <a:cs typeface="Calibri" panose="020F0502020204030204" pitchFamily="34" charset="0"/>
            </a:endParaRPr>
          </a:p>
          <a:p>
            <a:pPr marL="228600" indent="-228600" algn="just">
              <a:spcBef>
                <a:spcPts val="600"/>
              </a:spcBef>
              <a:buNone/>
            </a:pPr>
            <a:r>
              <a:rPr lang="fr-CA" sz="1400" b="1" dirty="0">
                <a:latin typeface="Calibri" panose="020F0502020204030204" pitchFamily="34" charset="0"/>
                <a:cs typeface="Calibri" panose="020F0502020204030204" pitchFamily="34" charset="0"/>
              </a:rPr>
              <a:t>Réalisation de l’expérience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Avant de distribuer le matériel, donner les directives suivantes :</a:t>
            </a:r>
          </a:p>
          <a:p>
            <a:pPr marL="679427" lvl="1" indent="-228600" algn="just">
              <a:buFont typeface="Arial" pitchFamily="34" charset="0"/>
              <a:buChar char="•"/>
            </a:pPr>
            <a:r>
              <a:rPr lang="fr-CA" sz="1200" dirty="0">
                <a:latin typeface="Calibri" panose="020F0502020204030204" pitchFamily="34" charset="0"/>
                <a:cs typeface="Calibri" panose="020F0502020204030204" pitchFamily="34" charset="0"/>
              </a:rPr>
              <a:t>Suivre le protocole </a:t>
            </a:r>
            <a:r>
              <a:rPr lang="fr-CA" sz="1200" i="1" dirty="0">
                <a:latin typeface="Calibri" panose="020F0502020204030204" pitchFamily="34" charset="0"/>
                <a:cs typeface="Calibri" panose="020F0502020204030204" pitchFamily="34" charset="0"/>
              </a:rPr>
              <a:t>à la lettre</a:t>
            </a:r>
            <a:r>
              <a:rPr lang="fr-CA" sz="1200" dirty="0">
                <a:latin typeface="Calibri" panose="020F0502020204030204" pitchFamily="34" charset="0"/>
                <a:cs typeface="Calibri" panose="020F0502020204030204" pitchFamily="34" charset="0"/>
              </a:rPr>
              <a:t>, comme il a été démontré lors de l’expérience précédente.</a:t>
            </a:r>
          </a:p>
          <a:p>
            <a:pPr marL="679427" lvl="1" indent="-228600" algn="just">
              <a:buFont typeface="Arial" pitchFamily="34" charset="0"/>
              <a:buChar char="•"/>
            </a:pPr>
            <a:r>
              <a:rPr lang="fr-CA" sz="1200" dirty="0">
                <a:latin typeface="Calibri" panose="020F0502020204030204" pitchFamily="34" charset="0"/>
                <a:cs typeface="Calibri" panose="020F0502020204030204" pitchFamily="34" charset="0"/>
              </a:rPr>
              <a:t>Si des étapes importantes ne sont pas dans le protocole, les ajouter dans « Ajustements ».</a:t>
            </a:r>
          </a:p>
          <a:p>
            <a:pPr marL="679427" lvl="1" indent="-228600" algn="just">
              <a:buFont typeface="Arial" pitchFamily="34" charset="0"/>
              <a:buChar char="•"/>
            </a:pPr>
            <a:r>
              <a:rPr lang="fr-CA" sz="1200" dirty="0">
                <a:latin typeface="Calibri" panose="020F0502020204030204" pitchFamily="34" charset="0"/>
                <a:cs typeface="Calibri" panose="020F0502020204030204" pitchFamily="34" charset="0"/>
              </a:rPr>
              <a:t>Ne pas oublier de remplir </a:t>
            </a:r>
            <a:r>
              <a:rPr lang="fr-CA" sz="1200" i="1" dirty="0">
                <a:latin typeface="Calibri" panose="020F0502020204030204" pitchFamily="34" charset="0"/>
                <a:cs typeface="Calibri" panose="020F0502020204030204" pitchFamily="34" charset="0"/>
              </a:rPr>
              <a:t>toutes</a:t>
            </a:r>
            <a:r>
              <a:rPr lang="fr-CA" sz="1200" dirty="0">
                <a:latin typeface="Calibri" panose="020F0502020204030204" pitchFamily="34" charset="0"/>
                <a:cs typeface="Calibri" panose="020F0502020204030204" pitchFamily="34" charset="0"/>
              </a:rPr>
              <a:t> les sections de la fiche d’activité.</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Distribuer le matériel</a:t>
            </a:r>
            <a:r>
              <a:rPr lang="fr-CA" sz="1200" dirty="0">
                <a:latin typeface="Calibri" panose="020F0502020204030204" pitchFamily="34" charset="0"/>
                <a:cs typeface="Calibri" panose="020F0502020204030204" pitchFamily="34" charset="0"/>
              </a:rPr>
              <a:t>. Les équipes se lancent dans l’expérimentation. Pendant l’expérience, aider les équipes qui éprouvent le plus de difficulté, de manière à ce que toutes terminent à peu près en même temps.</a:t>
            </a:r>
          </a:p>
          <a:p>
            <a:pPr marL="228600" indent="-228600" algn="just">
              <a:spcBef>
                <a:spcPts val="600"/>
              </a:spcBef>
              <a:buNone/>
            </a:pPr>
            <a:endParaRPr lang="fr-CA" sz="1200" dirty="0">
              <a:latin typeface="Calibri" panose="020F0502020204030204" pitchFamily="34" charset="0"/>
              <a:cs typeface="Calibri" panose="020F0502020204030204" pitchFamily="34" charset="0"/>
            </a:endParaRPr>
          </a:p>
          <a:p>
            <a:pPr marL="228600" indent="-228600" algn="just" defTabSz="457200">
              <a:spcBef>
                <a:spcPts val="600"/>
              </a:spcBef>
              <a:buSzTx/>
              <a:buNone/>
              <a:defRPr/>
            </a:pPr>
            <a:r>
              <a:rPr lang="fr-CA" sz="1400" b="1" dirty="0">
                <a:solidFill>
                  <a:prstClr val="black"/>
                </a:solidFill>
                <a:latin typeface="Calibri" panose="020F0502020204030204" pitchFamily="34" charset="0"/>
                <a:cs typeface="Calibri" panose="020F0502020204030204" pitchFamily="34" charset="0"/>
              </a:rPr>
              <a:t>Retour en groupe</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Il est toujours conseillé </a:t>
            </a:r>
            <a:r>
              <a:rPr lang="fr-CA" sz="1200" b="1" dirty="0">
                <a:solidFill>
                  <a:prstClr val="black"/>
                </a:solidFill>
                <a:latin typeface="Calibri" panose="020F0502020204030204" pitchFamily="34" charset="0"/>
                <a:cs typeface="Calibri" panose="020F0502020204030204" pitchFamily="34" charset="0"/>
              </a:rPr>
              <a:t>de ramasser</a:t>
            </a:r>
            <a:r>
              <a:rPr lang="fr-CA" sz="1200" dirty="0">
                <a:solidFill>
                  <a:prstClr val="black"/>
                </a:solidFill>
                <a:latin typeface="Calibri" panose="020F0502020204030204" pitchFamily="34" charset="0"/>
                <a:cs typeface="Calibri" panose="020F0502020204030204" pitchFamily="34" charset="0"/>
              </a:rPr>
              <a:t> le matériel et faire le </a:t>
            </a:r>
            <a:r>
              <a:rPr lang="fr-CA" sz="1200" b="1" dirty="0">
                <a:solidFill>
                  <a:prstClr val="black"/>
                </a:solidFill>
                <a:latin typeface="Calibri" panose="020F0502020204030204" pitchFamily="34" charset="0"/>
                <a:cs typeface="Calibri" panose="020F0502020204030204" pitchFamily="34" charset="0"/>
              </a:rPr>
              <a:t>ménage</a:t>
            </a:r>
            <a:r>
              <a:rPr lang="fr-CA" sz="1200" dirty="0">
                <a:solidFill>
                  <a:prstClr val="black"/>
                </a:solidFill>
                <a:latin typeface="Calibri" panose="020F0502020204030204" pitchFamily="34" charset="0"/>
                <a:cs typeface="Calibri" panose="020F0502020204030204" pitchFamily="34" charset="0"/>
              </a:rPr>
              <a:t> </a:t>
            </a:r>
            <a:r>
              <a:rPr lang="fr-CA" sz="1200" i="1" dirty="0">
                <a:solidFill>
                  <a:prstClr val="black"/>
                </a:solidFill>
                <a:latin typeface="Calibri" panose="020F0502020204030204" pitchFamily="34" charset="0"/>
                <a:cs typeface="Calibri" panose="020F0502020204030204" pitchFamily="34" charset="0"/>
              </a:rPr>
              <a:t>avant</a:t>
            </a:r>
            <a:r>
              <a:rPr lang="fr-CA" sz="1200" dirty="0">
                <a:solidFill>
                  <a:prstClr val="black"/>
                </a:solidFill>
                <a:latin typeface="Calibri" panose="020F0502020204030204" pitchFamily="34" charset="0"/>
                <a:cs typeface="Calibri" panose="020F0502020204030204" pitchFamily="34" charset="0"/>
              </a:rPr>
              <a:t> de faire le retour !</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Demander aux équipes de partager les </a:t>
            </a:r>
            <a:r>
              <a:rPr lang="fr-CA" sz="1200" b="1" dirty="0">
                <a:solidFill>
                  <a:prstClr val="black"/>
                </a:solidFill>
                <a:latin typeface="Calibri" panose="020F0502020204030204" pitchFamily="34" charset="0"/>
                <a:cs typeface="Calibri" panose="020F0502020204030204" pitchFamily="34" charset="0"/>
              </a:rPr>
              <a:t>difficultés</a:t>
            </a:r>
            <a:r>
              <a:rPr lang="fr-CA" sz="1200" dirty="0">
                <a:solidFill>
                  <a:prstClr val="black"/>
                </a:solidFill>
                <a:latin typeface="Calibri" panose="020F0502020204030204" pitchFamily="34" charset="0"/>
                <a:cs typeface="Calibri" panose="020F0502020204030204" pitchFamily="34" charset="0"/>
              </a:rPr>
              <a:t> qu’elles ont pu rencontrer, ainsi que les </a:t>
            </a:r>
            <a:r>
              <a:rPr lang="fr-CA" sz="1200" b="1" dirty="0">
                <a:solidFill>
                  <a:prstClr val="black"/>
                </a:solidFill>
                <a:latin typeface="Calibri" panose="020F0502020204030204" pitchFamily="34" charset="0"/>
                <a:cs typeface="Calibri" panose="020F0502020204030204" pitchFamily="34" charset="0"/>
              </a:rPr>
              <a:t>ajustements</a:t>
            </a:r>
            <a:r>
              <a:rPr lang="fr-CA" sz="1200" dirty="0">
                <a:solidFill>
                  <a:prstClr val="black"/>
                </a:solidFill>
                <a:latin typeface="Calibri" panose="020F0502020204030204" pitchFamily="34" charset="0"/>
                <a:cs typeface="Calibri" panose="020F0502020204030204" pitchFamily="34" charset="0"/>
              </a:rPr>
              <a:t> qu’elles ont pu devoir apporter.</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Valider les </a:t>
            </a:r>
            <a:r>
              <a:rPr lang="fr-CA" sz="1200" b="1" dirty="0">
                <a:solidFill>
                  <a:prstClr val="black"/>
                </a:solidFill>
                <a:latin typeface="Calibri" panose="020F0502020204030204" pitchFamily="34" charset="0"/>
                <a:cs typeface="Calibri" panose="020F0502020204030204" pitchFamily="34" charset="0"/>
              </a:rPr>
              <a:t>calculs</a:t>
            </a:r>
            <a:r>
              <a:rPr lang="fr-CA" sz="1200" dirty="0">
                <a:solidFill>
                  <a:prstClr val="black"/>
                </a:solidFill>
                <a:latin typeface="Calibri" panose="020F0502020204030204" pitchFamily="34" charset="0"/>
                <a:cs typeface="Calibri" panose="020F0502020204030204" pitchFamily="34" charset="0"/>
              </a:rPr>
              <a:t> qui ont dû être effectués.</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S’assurer que la bonne </a:t>
            </a:r>
            <a:r>
              <a:rPr lang="fr-CA" sz="1200" b="1" dirty="0">
                <a:solidFill>
                  <a:prstClr val="black"/>
                </a:solidFill>
                <a:latin typeface="Calibri" panose="020F0502020204030204" pitchFamily="34" charset="0"/>
                <a:cs typeface="Calibri" panose="020F0502020204030204" pitchFamily="34" charset="0"/>
              </a:rPr>
              <a:t>unité de mesure </a:t>
            </a:r>
            <a:r>
              <a:rPr lang="fr-CA" sz="1200" dirty="0">
                <a:solidFill>
                  <a:prstClr val="black"/>
                </a:solidFill>
                <a:latin typeface="Calibri" panose="020F0502020204030204" pitchFamily="34" charset="0"/>
                <a:cs typeface="Calibri" panose="020F0502020204030204" pitchFamily="34" charset="0"/>
              </a:rPr>
              <a:t>a été utilisée pour noter les résultats.</a:t>
            </a:r>
          </a:p>
          <a:p>
            <a:pPr marL="228600" indent="-228600" algn="just" defTabSz="457200">
              <a:spcBef>
                <a:spcPts val="600"/>
              </a:spcBef>
              <a:buSzTx/>
              <a:buFont typeface="+mj-lt"/>
              <a:buAutoNum type="arabicPeriod"/>
              <a:defRPr/>
            </a:pPr>
            <a:endParaRPr lang="fr-CA" sz="1200" dirty="0">
              <a:solidFill>
                <a:prstClr val="black"/>
              </a:solidFill>
              <a:latin typeface="Calibri" panose="020F0502020204030204" pitchFamily="34" charset="0"/>
              <a:cs typeface="Calibri" panose="020F0502020204030204" pitchFamily="34" charset="0"/>
            </a:endParaRPr>
          </a:p>
        </p:txBody>
      </p:sp>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3. </a:t>
            </a:r>
            <a:r>
              <a:rPr lang="fr-FR" sz="2400" dirty="0">
                <a:latin typeface="Calibri" panose="020F0502020204030204" pitchFamily="34" charset="0"/>
                <a:cs typeface="Calibri" panose="020F0502020204030204" pitchFamily="34" charset="0"/>
              </a:rPr>
              <a:t>Le défi de la pâte à modeler </a:t>
            </a:r>
            <a:r>
              <a:rPr lang="fr-FR" sz="1800" dirty="0">
                <a:latin typeface="Calibri" panose="020F0502020204030204" pitchFamily="34" charset="0"/>
                <a:cs typeface="Calibri" panose="020F0502020204030204" pitchFamily="34" charset="0"/>
              </a:rPr>
              <a:t>(suite)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4"/>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16" name="Rectangle 15"/>
          <p:cNvSpPr/>
          <p:nvPr>
            <p:custDataLst>
              <p:tags r:id="rId5"/>
            </p:custDataLst>
          </p:nvPr>
        </p:nvSpPr>
        <p:spPr>
          <a:xfrm>
            <a:off x="213019" y="1570560"/>
            <a:ext cx="2995001" cy="3123932"/>
          </a:xfrm>
          <a:prstGeom prst="rect">
            <a:avLst/>
          </a:prstGeom>
          <a:solidFill>
            <a:srgbClr val="ABD5C6"/>
          </a:solidFill>
          <a:ln>
            <a:solidFill>
              <a:srgbClr val="ABD5C6"/>
            </a:solidFill>
          </a:ln>
        </p:spPr>
        <p:txBody>
          <a:bodyPr wrap="square" anchor="t">
            <a:spAutoFit/>
          </a:bodyPr>
          <a:lstStyle/>
          <a:p>
            <a:pPr algn="ctr">
              <a:spcBef>
                <a:spcPts val="600"/>
              </a:spcBef>
            </a:pPr>
            <a:r>
              <a:rPr lang="fr-CA" sz="1400" b="1" dirty="0">
                <a:latin typeface="Calibri" panose="020F0502020204030204" pitchFamily="34" charset="0"/>
              </a:rPr>
              <a:t>Utiliser un cylindre gradué</a:t>
            </a:r>
          </a:p>
          <a:p>
            <a:pPr>
              <a:spcBef>
                <a:spcPts val="600"/>
              </a:spcBef>
            </a:pPr>
            <a:r>
              <a:rPr lang="fr-CA" sz="1200" dirty="0">
                <a:latin typeface="Calibri" panose="020F0502020204030204" pitchFamily="34" charset="0"/>
              </a:rPr>
              <a:t>Pour lire le cylindre gradué avec précision, le déposer sur une surface plane et placer ses yeux à la même hauteur que la substance (le </a:t>
            </a:r>
            <a:r>
              <a:rPr lang="fr-CA" sz="1200" i="1" dirty="0">
                <a:latin typeface="Calibri" panose="020F0502020204030204" pitchFamily="34" charset="0"/>
              </a:rPr>
              <a:t>haut</a:t>
            </a:r>
            <a:r>
              <a:rPr lang="fr-CA" sz="1200" dirty="0">
                <a:latin typeface="Calibri" panose="020F0502020204030204" pitchFamily="34" charset="0"/>
              </a:rPr>
              <a:t> du liquide). La graduation indique le volume et se lit comme une règle.</a:t>
            </a:r>
          </a:p>
          <a:p>
            <a:pPr>
              <a:spcBef>
                <a:spcPts val="600"/>
              </a:spcBef>
            </a:pPr>
            <a:r>
              <a:rPr lang="fr-CA" sz="1200" dirty="0">
                <a:latin typeface="Calibri" panose="020F0502020204030204" pitchFamily="34" charset="0"/>
              </a:rPr>
              <a:t>La petite couche courbée qui se forme généralement sur le dessus des liquides s’appelle le </a:t>
            </a:r>
            <a:r>
              <a:rPr lang="fr-CA" sz="1200" i="1" dirty="0">
                <a:latin typeface="Calibri" panose="020F0502020204030204" pitchFamily="34" charset="0"/>
              </a:rPr>
              <a:t>ménisque</a:t>
            </a:r>
            <a:r>
              <a:rPr lang="fr-CA" sz="1200" dirty="0">
                <a:latin typeface="Calibri" panose="020F0502020204030204" pitchFamily="34" charset="0"/>
              </a:rPr>
              <a:t>. Vu de côté, le ménisque se présente comme une </a:t>
            </a:r>
            <a:r>
              <a:rPr lang="fr-CA" sz="1200" i="1" dirty="0">
                <a:latin typeface="Calibri" panose="020F0502020204030204" pitchFamily="34" charset="0"/>
              </a:rPr>
              <a:t>deuxième</a:t>
            </a:r>
            <a:r>
              <a:rPr lang="fr-CA" sz="1200" dirty="0">
                <a:latin typeface="Calibri" panose="020F0502020204030204" pitchFamily="34" charset="0"/>
              </a:rPr>
              <a:t> ligne. (C’ est plus facile à voir avec un cylindre est en verre.) </a:t>
            </a:r>
          </a:p>
          <a:p>
            <a:pPr>
              <a:spcBef>
                <a:spcPts val="600"/>
              </a:spcBef>
            </a:pPr>
            <a:r>
              <a:rPr lang="fr-CA" sz="1200" dirty="0">
                <a:latin typeface="Calibri" panose="020F0502020204030204" pitchFamily="34" charset="0"/>
              </a:rPr>
              <a:t>Il faut toujours prendre la mesure en </a:t>
            </a:r>
            <a:r>
              <a:rPr lang="fr-CA" sz="1200" i="1" dirty="0">
                <a:latin typeface="Calibri" panose="020F0502020204030204" pitchFamily="34" charset="0"/>
              </a:rPr>
              <a:t>dessous</a:t>
            </a:r>
            <a:r>
              <a:rPr lang="fr-CA" sz="1200" dirty="0">
                <a:latin typeface="Calibri" panose="020F0502020204030204" pitchFamily="34" charset="0"/>
              </a:rPr>
              <a:t> du ménisque, c’est-à-dire à partir de la ligne la plus </a:t>
            </a:r>
            <a:r>
              <a:rPr lang="fr-CA" sz="1200" i="1" dirty="0">
                <a:latin typeface="Calibri" panose="020F0502020204030204" pitchFamily="34" charset="0"/>
              </a:rPr>
              <a:t>basse</a:t>
            </a:r>
            <a:r>
              <a:rPr lang="fr-CA" sz="1200" dirty="0">
                <a:latin typeface="Calibri" panose="020F0502020204030204" pitchFamily="34" charset="0"/>
              </a:rPr>
              <a:t>.</a:t>
            </a:r>
          </a:p>
        </p:txBody>
      </p:sp>
      <p:sp>
        <p:nvSpPr>
          <p:cNvPr id="15" name="Rectangle 14"/>
          <p:cNvSpPr/>
          <p:nvPr>
            <p:custDataLst>
              <p:tags r:id="rId6"/>
            </p:custDataLst>
          </p:nvPr>
        </p:nvSpPr>
        <p:spPr>
          <a:xfrm>
            <a:off x="3436620" y="1570560"/>
            <a:ext cx="3202413" cy="3123932"/>
          </a:xfrm>
          <a:prstGeom prst="rect">
            <a:avLst/>
          </a:prstGeom>
          <a:solidFill>
            <a:srgbClr val="ABD5C6"/>
          </a:solidFill>
          <a:ln>
            <a:solidFill>
              <a:srgbClr val="ABD5C6"/>
            </a:solidFill>
          </a:ln>
        </p:spPr>
        <p:txBody>
          <a:bodyPr wrap="square" anchor="t">
            <a:spAutoFit/>
          </a:bodyPr>
          <a:lstStyle/>
          <a:p>
            <a:pPr algn="ctr">
              <a:spcBef>
                <a:spcPts val="600"/>
              </a:spcBef>
            </a:pPr>
            <a:r>
              <a:rPr lang="fr-CA" sz="1400" b="1" dirty="0">
                <a:latin typeface="Calibri" pitchFamily="34" charset="0"/>
                <a:cs typeface="Calibri" pitchFamily="34" charset="0"/>
              </a:rPr>
              <a:t>Le schéma</a:t>
            </a:r>
          </a:p>
          <a:p>
            <a:pPr>
              <a:spcBef>
                <a:spcPts val="600"/>
              </a:spcBef>
            </a:pPr>
            <a:r>
              <a:rPr lang="fr-FR" sz="1200" dirty="0">
                <a:latin typeface="Calibri" pitchFamily="34" charset="0"/>
                <a:cs typeface="Calibri" pitchFamily="34" charset="0"/>
              </a:rPr>
              <a:t>Un schéma est une illustration </a:t>
            </a:r>
            <a:r>
              <a:rPr lang="fr-FR" sz="1200" i="1" dirty="0">
                <a:latin typeface="Calibri" pitchFamily="34" charset="0"/>
                <a:cs typeface="Calibri" pitchFamily="34" charset="0"/>
              </a:rPr>
              <a:t>simple </a:t>
            </a:r>
            <a:r>
              <a:rPr lang="fr-FR" sz="1200" dirty="0">
                <a:latin typeface="Calibri" pitchFamily="34" charset="0"/>
                <a:cs typeface="Calibri" pitchFamily="34" charset="0"/>
              </a:rPr>
              <a:t>ayant pour objectif d’aider à expliquer ou à montrer quelque chose. </a:t>
            </a:r>
          </a:p>
          <a:p>
            <a:pPr>
              <a:spcBef>
                <a:spcPts val="600"/>
              </a:spcBef>
            </a:pPr>
            <a:r>
              <a:rPr lang="fr-FR" sz="1200" dirty="0">
                <a:latin typeface="Calibri" pitchFamily="34" charset="0"/>
                <a:cs typeface="Calibri" pitchFamily="34" charset="0"/>
              </a:rPr>
              <a:t>Contrairement à un dessin, on n'attend pas d'un schéma qu'il soit beau. Ce n'est pas un concours d’art ! Il faut juste qu'il soit facile à comprendre. </a:t>
            </a:r>
          </a:p>
          <a:p>
            <a:pPr>
              <a:spcBef>
                <a:spcPts val="600"/>
              </a:spcBef>
            </a:pPr>
            <a:r>
              <a:rPr lang="fr-CA" sz="1200" dirty="0">
                <a:latin typeface="Calibri" pitchFamily="34" charset="0"/>
                <a:cs typeface="Calibri" pitchFamily="34" charset="0"/>
              </a:rPr>
              <a:t>Les scientifiques ont souvent recours à la schématisation lorsque vient le temps de planifier leurs expériences ou de décrire leurs résultats. Pour que tout soit clair, on peut identifier les parties du schéma, et peut-être utiliser des abréviations, des numéros, des symboles… N’importe quoi qui est simple et pratique, et aide à la compréhension. </a:t>
            </a:r>
          </a:p>
        </p:txBody>
      </p:sp>
      <p:grpSp>
        <p:nvGrpSpPr>
          <p:cNvPr id="17" name="Groupe 16">
            <a:extLst>
              <a:ext uri="{FF2B5EF4-FFF2-40B4-BE49-F238E27FC236}">
                <a16:creationId xmlns:a16="http://schemas.microsoft.com/office/drawing/2014/main" xmlns="" id="{45B446EA-1D1D-1E4A-8A73-85F83C7FB431}"/>
              </a:ext>
            </a:extLst>
          </p:cNvPr>
          <p:cNvGrpSpPr/>
          <p:nvPr>
            <p:custDataLst>
              <p:tags r:id="rId7"/>
            </p:custDataLst>
          </p:nvPr>
        </p:nvGrpSpPr>
        <p:grpSpPr>
          <a:xfrm>
            <a:off x="5141528" y="8056643"/>
            <a:ext cx="611571" cy="569901"/>
            <a:chOff x="398511" y="7375861"/>
            <a:chExt cx="846012" cy="772510"/>
          </a:xfrm>
        </p:grpSpPr>
        <p:pic>
          <p:nvPicPr>
            <p:cNvPr id="19" name="Image 18">
              <a:extLst>
                <a:ext uri="{FF2B5EF4-FFF2-40B4-BE49-F238E27FC236}">
                  <a16:creationId xmlns:a16="http://schemas.microsoft.com/office/drawing/2014/main" xmlns="" id="{8F6444EA-8E14-C244-90D7-5838F1C4CE17}"/>
                </a:ext>
              </a:extLst>
            </p:cNvPr>
            <p:cNvPicPr>
              <a:picLocks noChangeAspect="1"/>
            </p:cNvPicPr>
            <p:nvPr/>
          </p:nvPicPr>
          <p:blipFill>
            <a:blip r:embed="rId10">
              <a:grayscl/>
              <a:extLst>
                <a:ext uri="{BEBA8EAE-BF5A-486C-A8C5-ECC9F3942E4B}">
                  <a14:imgProps xmlns:a14="http://schemas.microsoft.com/office/drawing/2010/main" xmlns="">
                    <a14:imgLayer r:embed="rId11">
                      <a14:imgEffect>
                        <a14:saturation sat="400000"/>
                      </a14:imgEffect>
                    </a14:imgLayer>
                  </a14:imgProps>
                </a:ext>
                <a:ext uri="{28A0092B-C50C-407E-A947-70E740481C1C}">
                  <a14:useLocalDpi xmlns:a14="http://schemas.microsoft.com/office/drawing/2010/main" xmlns="" val="0"/>
                </a:ext>
              </a:extLst>
            </a:blip>
            <a:stretch>
              <a:fillRect/>
            </a:stretch>
          </p:blipFill>
          <p:spPr>
            <a:xfrm>
              <a:off x="561419" y="7375861"/>
              <a:ext cx="536575" cy="772510"/>
            </a:xfrm>
            <a:prstGeom prst="rect">
              <a:avLst/>
            </a:prstGeom>
          </p:spPr>
        </p:pic>
        <p:pic>
          <p:nvPicPr>
            <p:cNvPr id="20" name="Picture 4" descr="Mathematik, Sig, Summe">
              <a:extLst>
                <a:ext uri="{FF2B5EF4-FFF2-40B4-BE49-F238E27FC236}">
                  <a16:creationId xmlns:a16="http://schemas.microsoft.com/office/drawing/2014/main" xmlns="" id="{3BCEEAD1-296E-2640-8B01-965B931EC5C8}"/>
                </a:ext>
              </a:extLst>
            </p:cNvPr>
            <p:cNvPicPr>
              <a:picLocks noChangeAspect="1" noChangeArrowheads="1"/>
            </p:cNvPicPr>
            <p:nvPr/>
          </p:nvPicPr>
          <p:blipFill>
            <a:blip r:embed="rId12"/>
            <a:srcRect/>
            <a:stretch>
              <a:fillRect/>
            </a:stretch>
          </p:blipFill>
          <p:spPr bwMode="auto">
            <a:xfrm rot="5400000">
              <a:off x="399817" y="7789385"/>
              <a:ext cx="185423" cy="188035"/>
            </a:xfrm>
            <a:prstGeom prst="rect">
              <a:avLst/>
            </a:prstGeom>
            <a:noFill/>
          </p:spPr>
        </p:pic>
        <p:sp>
          <p:nvSpPr>
            <p:cNvPr id="21" name="ZoneTexte 20">
              <a:extLst>
                <a:ext uri="{FF2B5EF4-FFF2-40B4-BE49-F238E27FC236}">
                  <a16:creationId xmlns:a16="http://schemas.microsoft.com/office/drawing/2014/main" xmlns="" id="{702491E2-2E9A-1B4A-B889-DA716DB45D19}"/>
                </a:ext>
              </a:extLst>
            </p:cNvPr>
            <p:cNvSpPr txBox="1"/>
            <p:nvPr/>
          </p:nvSpPr>
          <p:spPr>
            <a:xfrm>
              <a:off x="864538" y="7673232"/>
              <a:ext cx="379985" cy="400110"/>
            </a:xfrm>
            <a:prstGeom prst="rect">
              <a:avLst/>
            </a:prstGeom>
            <a:noFill/>
          </p:spPr>
          <p:txBody>
            <a:bodyPr wrap="square" rtlCol="0">
              <a:spAutoFit/>
            </a:bodyPr>
            <a:lstStyle/>
            <a:p>
              <a:r>
                <a:rPr lang="fr-CA" sz="2000" b="1" dirty="0">
                  <a:effectLst>
                    <a:outerShdw blurRad="38100" dist="38100" dir="2700000" algn="tl">
                      <a:srgbClr val="000000">
                        <a:alpha val="43137"/>
                      </a:srgbClr>
                    </a:outerShdw>
                  </a:effectLst>
                </a:rPr>
                <a:t>S</a:t>
              </a:r>
            </a:p>
          </p:txBody>
        </p:sp>
      </p:grpSp>
      <p:pic>
        <p:nvPicPr>
          <p:cNvPr id="18" name="Image 17">
            <a:extLst>
              <a:ext uri="{FF2B5EF4-FFF2-40B4-BE49-F238E27FC236}">
                <a16:creationId xmlns:a16="http://schemas.microsoft.com/office/drawing/2014/main" xmlns="" id="{8CBC8CF3-2011-2305-75F7-AEDDED34A93F}"/>
              </a:ext>
            </a:extLst>
          </p:cNvPr>
          <p:cNvPicPr>
            <a:picLocks noChangeAspect="1"/>
          </p:cNvPicPr>
          <p:nvPr/>
        </p:nvPicPr>
        <p:blipFill>
          <a:blip r:embed="rId13"/>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15</a:t>
            </a:fld>
            <a:endParaRPr lang="en-US"/>
          </a:p>
        </p:txBody>
      </p:sp>
      <p:sp>
        <p:nvSpPr>
          <p:cNvPr id="12" name="Content Placeholder 4"/>
          <p:cNvSpPr>
            <a:spLocks noGrp="1"/>
          </p:cNvSpPr>
          <p:nvPr>
            <p:ph sz="half" idx="1"/>
            <p:custDataLst>
              <p:tags r:id="rId2"/>
            </p:custDataLst>
          </p:nvPr>
        </p:nvSpPr>
        <p:spPr>
          <a:xfrm>
            <a:off x="1836421" y="1249910"/>
            <a:ext cx="4977987" cy="638533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fr-CA" sz="2400" i="1" dirty="0">
                <a:latin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 défi consiste à trouver le volume d’un bouchon de liège. L’élaboration du protocole se fait en plénière mais l’expérience est réalisée par les élèves, en équipes de 2.</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lvl="0" indent="0" algn="just">
              <a:spcBef>
                <a:spcPts val="600"/>
              </a:spcBef>
              <a:buNone/>
            </a:pPr>
            <a:r>
              <a:rPr lang="fr-CA" sz="2400" i="1" dirty="0">
                <a:solidFill>
                  <a:prstClr val="black"/>
                </a:solidFill>
                <a:latin typeface="Calibri" panose="020F0502020204030204" pitchFamily="34" charset="0"/>
                <a:cs typeface="Calibri" panose="020F0502020204030204" pitchFamily="34" charset="0"/>
              </a:rPr>
              <a:t>Déroulement de l’activité</a:t>
            </a:r>
          </a:p>
          <a:p>
            <a:pPr marL="252000" indent="-252000" algn="just">
              <a:spcBef>
                <a:spcPts val="600"/>
              </a:spcBef>
              <a:buFont typeface="Arial" pitchFamily="34" charset="0"/>
              <a:buChar char="•"/>
            </a:pPr>
            <a:r>
              <a:rPr lang="en-US" sz="1200" b="1" dirty="0" err="1">
                <a:latin typeface="Calibri" panose="020F0502020204030204" pitchFamily="34" charset="0"/>
              </a:rPr>
              <a:t>Dans</a:t>
            </a:r>
            <a:r>
              <a:rPr lang="en-US" sz="1200" b="1" dirty="0">
                <a:latin typeface="Calibri" panose="020F0502020204030204" pitchFamily="34" charset="0"/>
              </a:rPr>
              <a:t> </a:t>
            </a:r>
            <a:r>
              <a:rPr lang="en-US" sz="1200" b="1" dirty="0" err="1">
                <a:latin typeface="Calibri" panose="020F0502020204030204" pitchFamily="34" charset="0"/>
              </a:rPr>
              <a:t>ses</a:t>
            </a:r>
            <a:r>
              <a:rPr lang="en-US" sz="1200" b="1" dirty="0">
                <a:latin typeface="Calibri" panose="020F0502020204030204" pitchFamily="34" charset="0"/>
              </a:rPr>
              <a:t> </a:t>
            </a:r>
            <a:r>
              <a:rPr lang="en-US" sz="1200" b="1" dirty="0" err="1">
                <a:latin typeface="Calibri" panose="020F0502020204030204" pitchFamily="34" charset="0"/>
              </a:rPr>
              <a:t>grandes</a:t>
            </a:r>
            <a:r>
              <a:rPr lang="en-US" sz="1200" b="1" dirty="0">
                <a:latin typeface="Calibri" panose="020F0502020204030204" pitchFamily="34" charset="0"/>
              </a:rPr>
              <a:t> </a:t>
            </a:r>
            <a:r>
              <a:rPr lang="en-US" sz="1200" b="1" dirty="0" err="1">
                <a:latin typeface="Calibri" panose="020F0502020204030204" pitchFamily="34" charset="0"/>
              </a:rPr>
              <a:t>lignes</a:t>
            </a:r>
            <a:r>
              <a:rPr lang="en-US" sz="1200" b="1" dirty="0">
                <a:latin typeface="Calibri" panose="020F0502020204030204" pitchFamily="34" charset="0"/>
              </a:rPr>
              <a:t>, </a:t>
            </a:r>
            <a:r>
              <a:rPr lang="en-US" sz="1200" b="1" dirty="0" err="1">
                <a:latin typeface="Calibri" panose="020F0502020204030204" pitchFamily="34" charset="0"/>
              </a:rPr>
              <a:t>cette</a:t>
            </a:r>
            <a:r>
              <a:rPr lang="en-US" sz="1200" b="1" dirty="0">
                <a:latin typeface="Calibri" panose="020F0502020204030204" pitchFamily="34" charset="0"/>
              </a:rPr>
              <a:t> </a:t>
            </a:r>
            <a:r>
              <a:rPr lang="en-US" sz="1200" b="1" dirty="0" err="1">
                <a:latin typeface="Calibri" panose="020F0502020204030204" pitchFamily="34" charset="0"/>
              </a:rPr>
              <a:t>activité</a:t>
            </a:r>
            <a:r>
              <a:rPr lang="en-US" sz="1200" b="1" dirty="0">
                <a:latin typeface="Calibri" panose="020F0502020204030204" pitchFamily="34" charset="0"/>
              </a:rPr>
              <a:t> se </a:t>
            </a:r>
            <a:r>
              <a:rPr lang="en-US" sz="1200" b="1" dirty="0" err="1">
                <a:latin typeface="Calibri" panose="020F0502020204030204" pitchFamily="34" charset="0"/>
              </a:rPr>
              <a:t>déroule</a:t>
            </a:r>
            <a:r>
              <a:rPr lang="en-US" sz="1200" b="1" dirty="0">
                <a:latin typeface="Calibri" panose="020F0502020204030204" pitchFamily="34" charset="0"/>
              </a:rPr>
              <a:t> </a:t>
            </a:r>
            <a:r>
              <a:rPr lang="en-US" sz="1200" b="1" dirty="0" err="1">
                <a:latin typeface="Calibri" panose="020F0502020204030204" pitchFamily="34" charset="0"/>
              </a:rPr>
              <a:t>comme</a:t>
            </a:r>
            <a:r>
              <a:rPr lang="en-US" sz="1200" b="1" dirty="0">
                <a:latin typeface="Calibri" panose="020F0502020204030204" pitchFamily="34" charset="0"/>
              </a:rPr>
              <a:t> </a:t>
            </a:r>
            <a:r>
              <a:rPr lang="en-US" sz="1200" b="1" dirty="0" err="1">
                <a:latin typeface="Calibri" panose="020F0502020204030204" pitchFamily="34" charset="0"/>
              </a:rPr>
              <a:t>celle</a:t>
            </a:r>
            <a:r>
              <a:rPr lang="en-US" sz="1200" b="1" dirty="0">
                <a:latin typeface="Calibri" panose="020F0502020204030204" pitchFamily="34" charset="0"/>
              </a:rPr>
              <a:t> qui </a:t>
            </a:r>
            <a:r>
              <a:rPr lang="en-US" sz="1200" b="1" dirty="0" err="1">
                <a:latin typeface="Calibri" panose="020F0502020204030204" pitchFamily="34" charset="0"/>
              </a:rPr>
              <a:t>précède</a:t>
            </a:r>
            <a:r>
              <a:rPr lang="en-US" sz="1200" b="1" dirty="0">
                <a:latin typeface="Calibri" panose="020F0502020204030204" pitchFamily="34" charset="0"/>
              </a:rPr>
              <a:t> </a:t>
            </a:r>
            <a:r>
              <a:rPr lang="en-US" sz="1200" dirty="0">
                <a:latin typeface="Calibri" panose="020F0502020204030204" pitchFamily="34" charset="0"/>
              </a:rPr>
              <a:t>(</a:t>
            </a:r>
            <a:r>
              <a:rPr lang="en-US" sz="1200" dirty="0" err="1">
                <a:latin typeface="Calibri" panose="020F0502020204030204" pitchFamily="34" charset="0"/>
              </a:rPr>
              <a:t>défi</a:t>
            </a:r>
            <a:r>
              <a:rPr lang="en-US" sz="1200" dirty="0">
                <a:latin typeface="Calibri" panose="020F0502020204030204" pitchFamily="34" charset="0"/>
              </a:rPr>
              <a:t> de la </a:t>
            </a:r>
            <a:r>
              <a:rPr lang="en-US" sz="1200" dirty="0" err="1">
                <a:latin typeface="Calibri" panose="020F0502020204030204" pitchFamily="34" charset="0"/>
              </a:rPr>
              <a:t>pâte</a:t>
            </a:r>
            <a:r>
              <a:rPr lang="en-US" sz="1200" dirty="0">
                <a:latin typeface="Calibri" panose="020F0502020204030204" pitchFamily="34" charset="0"/>
              </a:rPr>
              <a:t> à modeler – pages 12-13).</a:t>
            </a:r>
          </a:p>
          <a:p>
            <a:pPr marL="252000" indent="-252000" algn="just">
              <a:spcBef>
                <a:spcPts val="600"/>
              </a:spcBef>
              <a:buFont typeface="Arial" pitchFamily="34" charset="0"/>
              <a:buChar char="•"/>
            </a:pPr>
            <a:r>
              <a:rPr lang="en-US" sz="1200" b="1" dirty="0">
                <a:latin typeface="Calibri" panose="020F0502020204030204" pitchFamily="34" charset="0"/>
              </a:rPr>
              <a:t>La </a:t>
            </a:r>
            <a:r>
              <a:rPr lang="en-US" sz="1200" b="1" dirty="0" err="1">
                <a:latin typeface="Calibri" panose="020F0502020204030204" pitchFamily="34" charset="0"/>
              </a:rPr>
              <a:t>difficulté</a:t>
            </a:r>
            <a:r>
              <a:rPr lang="en-US" sz="1200" b="1" dirty="0">
                <a:latin typeface="Calibri" panose="020F0502020204030204" pitchFamily="34" charset="0"/>
              </a:rPr>
              <a:t> que les </a:t>
            </a:r>
            <a:r>
              <a:rPr lang="en-US" sz="1200" b="1" dirty="0" err="1">
                <a:latin typeface="Calibri" panose="020F0502020204030204" pitchFamily="34" charset="0"/>
              </a:rPr>
              <a:t>élèves</a:t>
            </a:r>
            <a:r>
              <a:rPr lang="en-US" sz="1200" b="1" dirty="0">
                <a:latin typeface="Calibri" panose="020F0502020204030204" pitchFamily="34" charset="0"/>
              </a:rPr>
              <a:t> </a:t>
            </a:r>
            <a:r>
              <a:rPr lang="en-US" sz="1200" b="1" dirty="0" err="1">
                <a:latin typeface="Calibri" panose="020F0502020204030204" pitchFamily="34" charset="0"/>
              </a:rPr>
              <a:t>vont</a:t>
            </a:r>
            <a:r>
              <a:rPr lang="en-US" sz="1200" b="1" dirty="0">
                <a:latin typeface="Calibri" panose="020F0502020204030204" pitchFamily="34" charset="0"/>
              </a:rPr>
              <a:t> </a:t>
            </a:r>
            <a:r>
              <a:rPr lang="en-US" sz="1200" b="1" dirty="0" err="1">
                <a:latin typeface="Calibri" panose="020F0502020204030204" pitchFamily="34" charset="0"/>
              </a:rPr>
              <a:t>rencontrer</a:t>
            </a:r>
            <a:r>
              <a:rPr lang="en-US" sz="1200" b="1" dirty="0">
                <a:latin typeface="Calibri" panose="020F0502020204030204" pitchFamily="34" charset="0"/>
              </a:rPr>
              <a:t> </a:t>
            </a:r>
            <a:r>
              <a:rPr lang="en-US" sz="1200" b="1" dirty="0" err="1">
                <a:latin typeface="Calibri" panose="020F0502020204030204" pitchFamily="34" charset="0"/>
              </a:rPr>
              <a:t>est</a:t>
            </a:r>
            <a:r>
              <a:rPr lang="en-US" sz="1200" b="1" dirty="0">
                <a:latin typeface="Calibri" panose="020F0502020204030204" pitchFamily="34" charset="0"/>
              </a:rPr>
              <a:t> que le bouchon de </a:t>
            </a:r>
            <a:r>
              <a:rPr lang="en-US" sz="1200" b="1" dirty="0" err="1">
                <a:latin typeface="Calibri" panose="020F0502020204030204" pitchFamily="34" charset="0"/>
              </a:rPr>
              <a:t>liège</a:t>
            </a:r>
            <a:r>
              <a:rPr lang="en-US" sz="1200" b="1" dirty="0">
                <a:latin typeface="Calibri" panose="020F0502020204030204" pitchFamily="34" charset="0"/>
              </a:rPr>
              <a:t> </a:t>
            </a:r>
            <a:r>
              <a:rPr lang="en-US" sz="1200" b="1" i="1" dirty="0" err="1">
                <a:latin typeface="Calibri" panose="020F0502020204030204" pitchFamily="34" charset="0"/>
              </a:rPr>
              <a:t>flotte</a:t>
            </a:r>
            <a:r>
              <a:rPr lang="en-US" sz="1200" dirty="0">
                <a:latin typeface="Calibri" panose="020F0502020204030204" pitchFamily="34" charset="0"/>
              </a:rPr>
              <a:t>. Il ne sera possible de </a:t>
            </a:r>
            <a:r>
              <a:rPr lang="en-US" sz="1200" dirty="0" err="1">
                <a:latin typeface="Calibri" panose="020F0502020204030204" pitchFamily="34" charset="0"/>
              </a:rPr>
              <a:t>mesurer</a:t>
            </a:r>
            <a:r>
              <a:rPr lang="en-US" sz="1200" dirty="0">
                <a:latin typeface="Calibri" panose="020F0502020204030204" pitchFamily="34" charset="0"/>
              </a:rPr>
              <a:t> son volume que </a:t>
            </a:r>
            <a:r>
              <a:rPr lang="en-US" sz="1200" dirty="0" err="1">
                <a:latin typeface="Calibri" panose="020F0502020204030204" pitchFamily="34" charset="0"/>
              </a:rPr>
              <a:t>si</a:t>
            </a:r>
            <a:r>
              <a:rPr lang="en-US" sz="1200" dirty="0">
                <a:latin typeface="Calibri" panose="020F0502020204030204" pitchFamily="34" charset="0"/>
              </a:rPr>
              <a:t> on le </a:t>
            </a:r>
            <a:r>
              <a:rPr lang="en-US" sz="1200" i="1" dirty="0">
                <a:latin typeface="Calibri" panose="020F0502020204030204" pitchFamily="34" charset="0"/>
              </a:rPr>
              <a:t>force</a:t>
            </a:r>
            <a:r>
              <a:rPr lang="en-US" sz="1200" dirty="0">
                <a:latin typeface="Calibri" panose="020F0502020204030204" pitchFamily="34" charset="0"/>
              </a:rPr>
              <a:t> à </a:t>
            </a:r>
            <a:r>
              <a:rPr lang="en-US" sz="1200" dirty="0" err="1">
                <a:latin typeface="Calibri" panose="020F0502020204030204" pitchFamily="34" charset="0"/>
              </a:rPr>
              <a:t>entrer</a:t>
            </a:r>
            <a:r>
              <a:rPr lang="en-US" sz="1200" dirty="0">
                <a:latin typeface="Calibri" panose="020F0502020204030204" pitchFamily="34" charset="0"/>
              </a:rPr>
              <a:t> sous </a:t>
            </a:r>
            <a:r>
              <a:rPr lang="en-US" sz="1200" dirty="0" err="1">
                <a:latin typeface="Calibri" panose="020F0502020204030204" pitchFamily="34" charset="0"/>
              </a:rPr>
              <a:t>l’eau</a:t>
            </a:r>
            <a:r>
              <a:rPr lang="en-US" sz="1200" dirty="0">
                <a:latin typeface="Calibri" panose="020F0502020204030204" pitchFamily="34" charset="0"/>
              </a:rPr>
              <a:t>.</a:t>
            </a:r>
          </a:p>
          <a:p>
            <a:pPr marL="252000" indent="-252000" algn="just">
              <a:spcBef>
                <a:spcPts val="600"/>
              </a:spcBef>
              <a:buFont typeface="Arial" pitchFamily="34" charset="0"/>
              <a:buChar char="•"/>
            </a:pPr>
            <a:r>
              <a:rPr lang="en-US" sz="1200" b="1" dirty="0" err="1">
                <a:latin typeface="Calibri" panose="020F0502020204030204" pitchFamily="34" charset="0"/>
              </a:rPr>
              <a:t>Laisser</a:t>
            </a:r>
            <a:r>
              <a:rPr lang="en-US" sz="1200" b="1" dirty="0">
                <a:latin typeface="Calibri" panose="020F0502020204030204" pitchFamily="34" charset="0"/>
              </a:rPr>
              <a:t> les </a:t>
            </a:r>
            <a:r>
              <a:rPr lang="en-US" sz="1200" b="1" dirty="0" err="1">
                <a:latin typeface="Calibri" panose="020F0502020204030204" pitchFamily="34" charset="0"/>
              </a:rPr>
              <a:t>élèves</a:t>
            </a:r>
            <a:r>
              <a:rPr lang="en-US" sz="1200" b="1" dirty="0">
                <a:latin typeface="Calibri" panose="020F0502020204030204" pitchFamily="34" charset="0"/>
              </a:rPr>
              <a:t> se </a:t>
            </a:r>
            <a:r>
              <a:rPr lang="en-US" sz="1200" b="1" dirty="0" err="1">
                <a:latin typeface="Calibri" panose="020F0502020204030204" pitchFamily="34" charset="0"/>
              </a:rPr>
              <a:t>tromper</a:t>
            </a:r>
            <a:r>
              <a:rPr lang="en-US" sz="1200" b="1" dirty="0">
                <a:latin typeface="Calibri" panose="020F0502020204030204" pitchFamily="34" charset="0"/>
              </a:rPr>
              <a:t> ! </a:t>
            </a:r>
            <a:r>
              <a:rPr lang="en-US" sz="1200" dirty="0">
                <a:latin typeface="Calibri" panose="020F0502020204030204" pitchFamily="34" charset="0"/>
              </a:rPr>
              <a:t>Ne </a:t>
            </a:r>
            <a:r>
              <a:rPr lang="en-US" sz="1200" dirty="0" err="1">
                <a:latin typeface="Calibri" panose="020F0502020204030204" pitchFamily="34" charset="0"/>
              </a:rPr>
              <a:t>rien</a:t>
            </a:r>
            <a:r>
              <a:rPr lang="en-US" sz="1200" dirty="0">
                <a:latin typeface="Calibri" panose="020F0502020204030204" pitchFamily="34" charset="0"/>
              </a:rPr>
              <a:t> dire </a:t>
            </a:r>
            <a:r>
              <a:rPr lang="en-US" sz="1200" dirty="0" err="1">
                <a:latin typeface="Calibri" panose="020F0502020204030204" pitchFamily="34" charset="0"/>
              </a:rPr>
              <a:t>si</a:t>
            </a:r>
            <a:r>
              <a:rPr lang="en-US" sz="1200" dirty="0">
                <a:latin typeface="Calibri" panose="020F0502020204030204" pitchFamily="34" charset="0"/>
              </a:rPr>
              <a:t> </a:t>
            </a:r>
            <a:r>
              <a:rPr lang="en-US" sz="1200" dirty="0" err="1">
                <a:latin typeface="Calibri" panose="020F0502020204030204" pitchFamily="34" charset="0"/>
              </a:rPr>
              <a:t>personne</a:t>
            </a:r>
            <a:r>
              <a:rPr lang="en-US" sz="1200" dirty="0">
                <a:latin typeface="Calibri" panose="020F0502020204030204" pitchFamily="34" charset="0"/>
              </a:rPr>
              <a:t> ne </a:t>
            </a:r>
            <a:r>
              <a:rPr lang="en-US" sz="1200" dirty="0" err="1">
                <a:latin typeface="Calibri" panose="020F0502020204030204" pitchFamily="34" charset="0"/>
              </a:rPr>
              <a:t>soulève</a:t>
            </a:r>
            <a:r>
              <a:rPr lang="en-US" sz="1200" dirty="0">
                <a:latin typeface="Calibri" panose="020F0502020204030204" pitchFamily="34" charset="0"/>
              </a:rPr>
              <a:t> la </a:t>
            </a:r>
            <a:r>
              <a:rPr lang="en-US" sz="1200" dirty="0" err="1">
                <a:latin typeface="Calibri" panose="020F0502020204030204" pitchFamily="34" charset="0"/>
              </a:rPr>
              <a:t>problématique</a:t>
            </a:r>
            <a:r>
              <a:rPr lang="en-US" sz="1200" dirty="0">
                <a:latin typeface="Calibri" panose="020F0502020204030204" pitchFamily="34" charset="0"/>
              </a:rPr>
              <a:t> pendant </a:t>
            </a:r>
            <a:r>
              <a:rPr lang="en-US" sz="1200" dirty="0" err="1">
                <a:latin typeface="Calibri" panose="020F0502020204030204" pitchFamily="34" charset="0"/>
              </a:rPr>
              <a:t>l’élaboration</a:t>
            </a:r>
            <a:r>
              <a:rPr lang="en-US" sz="1200" dirty="0">
                <a:latin typeface="Calibri" panose="020F0502020204030204" pitchFamily="34" charset="0"/>
              </a:rPr>
              <a:t> du </a:t>
            </a:r>
            <a:r>
              <a:rPr lang="en-US" sz="1200" dirty="0" err="1">
                <a:latin typeface="Calibri" panose="020F0502020204030204" pitchFamily="34" charset="0"/>
              </a:rPr>
              <a:t>protocole</a:t>
            </a:r>
            <a:r>
              <a:rPr lang="en-US" sz="1200" dirty="0">
                <a:latin typeface="Calibri" panose="020F0502020204030204" pitchFamily="34" charset="0"/>
              </a:rPr>
              <a:t>. </a:t>
            </a:r>
            <a:r>
              <a:rPr lang="en-US" sz="1200" dirty="0" err="1">
                <a:latin typeface="Calibri" panose="020F0502020204030204" pitchFamily="34" charset="0"/>
              </a:rPr>
              <a:t>Ils</a:t>
            </a:r>
            <a:r>
              <a:rPr lang="en-US" sz="1200" dirty="0">
                <a:latin typeface="Calibri" panose="020F0502020204030204" pitchFamily="34" charset="0"/>
              </a:rPr>
              <a:t> </a:t>
            </a:r>
            <a:r>
              <a:rPr lang="en-US" sz="1200" dirty="0" err="1">
                <a:latin typeface="Calibri" panose="020F0502020204030204" pitchFamily="34" charset="0"/>
              </a:rPr>
              <a:t>découvriront</a:t>
            </a:r>
            <a:r>
              <a:rPr lang="en-US" sz="1200" dirty="0">
                <a:latin typeface="Calibri" panose="020F0502020204030204" pitchFamily="34" charset="0"/>
              </a:rPr>
              <a:t> la </a:t>
            </a:r>
            <a:r>
              <a:rPr lang="en-US" sz="1200" dirty="0" err="1">
                <a:latin typeface="Calibri" panose="020F0502020204030204" pitchFamily="34" charset="0"/>
              </a:rPr>
              <a:t>difficulté</a:t>
            </a:r>
            <a:r>
              <a:rPr lang="en-US" sz="1200" dirty="0">
                <a:latin typeface="Calibri" panose="020F0502020204030204" pitchFamily="34" charset="0"/>
              </a:rPr>
              <a:t> pendant </a:t>
            </a:r>
            <a:r>
              <a:rPr lang="en-US" sz="1200" dirty="0" err="1">
                <a:latin typeface="Calibri" panose="020F0502020204030204" pitchFamily="34" charset="0"/>
              </a:rPr>
              <a:t>l’expérimentation</a:t>
            </a:r>
            <a:r>
              <a:rPr lang="en-US" sz="1200" dirty="0">
                <a:latin typeface="Calibri" panose="020F0502020204030204" pitchFamily="34" charset="0"/>
              </a:rPr>
              <a:t>.</a:t>
            </a:r>
          </a:p>
          <a:p>
            <a:pPr marL="0" indent="0" algn="just">
              <a:spcBef>
                <a:spcPts val="600"/>
              </a:spcBef>
              <a:buNone/>
            </a:pPr>
            <a:r>
              <a:rPr lang="en-US" sz="1200" dirty="0">
                <a:latin typeface="Calibri" panose="020F0502020204030204" pitchFamily="34" charset="0"/>
              </a:rPr>
              <a:t>Au </a:t>
            </a:r>
            <a:r>
              <a:rPr lang="en-US" sz="1200" dirty="0" err="1">
                <a:latin typeface="Calibri" panose="020F0502020204030204" pitchFamily="34" charset="0"/>
              </a:rPr>
              <a:t>besoin</a:t>
            </a:r>
            <a:r>
              <a:rPr lang="en-US" sz="1200" dirty="0">
                <a:latin typeface="Calibri" panose="020F0502020204030204" pitchFamily="34" charset="0"/>
              </a:rPr>
              <a:t>, faire </a:t>
            </a:r>
            <a:r>
              <a:rPr lang="en-US" sz="1200" dirty="0" err="1">
                <a:latin typeface="Calibri" panose="020F0502020204030204" pitchFamily="34" charset="0"/>
              </a:rPr>
              <a:t>une</a:t>
            </a:r>
            <a:r>
              <a:rPr lang="en-US" sz="1200" dirty="0">
                <a:latin typeface="Calibri" panose="020F0502020204030204" pitchFamily="34" charset="0"/>
              </a:rPr>
              <a:t> pause pendant </a:t>
            </a:r>
            <a:r>
              <a:rPr lang="en-US" sz="1200" dirty="0" err="1">
                <a:latin typeface="Calibri" panose="020F0502020204030204" pitchFamily="34" charset="0"/>
              </a:rPr>
              <a:t>l’expérimentation</a:t>
            </a:r>
            <a:r>
              <a:rPr lang="en-US" sz="1200" dirty="0">
                <a:latin typeface="Calibri" panose="020F0502020204030204" pitchFamily="34" charset="0"/>
              </a:rPr>
              <a:t>, </a:t>
            </a:r>
            <a:r>
              <a:rPr lang="en-US" sz="1200" dirty="0" err="1">
                <a:latin typeface="Calibri" panose="020F0502020204030204" pitchFamily="34" charset="0"/>
              </a:rPr>
              <a:t>afin</a:t>
            </a:r>
            <a:r>
              <a:rPr lang="en-US" sz="1200" dirty="0">
                <a:latin typeface="Calibri" panose="020F0502020204030204" pitchFamily="34" charset="0"/>
              </a:rPr>
              <a:t> de </a:t>
            </a:r>
            <a:r>
              <a:rPr lang="en-US" sz="1200" dirty="0" err="1">
                <a:latin typeface="Calibri" panose="020F0502020204030204" pitchFamily="34" charset="0"/>
              </a:rPr>
              <a:t>revenir</a:t>
            </a:r>
            <a:r>
              <a:rPr lang="en-US" sz="1200" dirty="0">
                <a:latin typeface="Calibri" panose="020F0502020204030204" pitchFamily="34" charset="0"/>
              </a:rPr>
              <a:t> en </a:t>
            </a:r>
            <a:r>
              <a:rPr lang="en-US" sz="1200" dirty="0" err="1">
                <a:latin typeface="Calibri" panose="020F0502020204030204" pitchFamily="34" charset="0"/>
              </a:rPr>
              <a:t>plénière</a:t>
            </a:r>
            <a:r>
              <a:rPr lang="en-US" sz="1200" dirty="0">
                <a:latin typeface="Calibri" panose="020F0502020204030204" pitchFamily="34" charset="0"/>
              </a:rPr>
              <a:t> </a:t>
            </a:r>
            <a:r>
              <a:rPr lang="en-US" sz="1200" dirty="0" err="1">
                <a:latin typeface="Calibri" panose="020F0502020204030204" pitchFamily="34" charset="0"/>
              </a:rPr>
              <a:t>sur</a:t>
            </a:r>
            <a:r>
              <a:rPr lang="en-US" sz="1200" dirty="0">
                <a:latin typeface="Calibri" panose="020F0502020204030204" pitchFamily="34" charset="0"/>
              </a:rPr>
              <a:t> les </a:t>
            </a:r>
            <a:r>
              <a:rPr lang="en-US" sz="1200" dirty="0" err="1">
                <a:latin typeface="Calibri" panose="020F0502020204030204" pitchFamily="34" charset="0"/>
              </a:rPr>
              <a:t>ajustements</a:t>
            </a:r>
            <a:r>
              <a:rPr lang="en-US" sz="1200" dirty="0">
                <a:latin typeface="Calibri" panose="020F0502020204030204" pitchFamily="34" charset="0"/>
              </a:rPr>
              <a:t> à </a:t>
            </a:r>
            <a:r>
              <a:rPr lang="en-US" sz="1200" dirty="0" err="1">
                <a:latin typeface="Calibri" panose="020F0502020204030204" pitchFamily="34" charset="0"/>
              </a:rPr>
              <a:t>apporter</a:t>
            </a:r>
            <a:r>
              <a:rPr lang="en-US" sz="1200" dirty="0">
                <a:latin typeface="Calibri" panose="020F0502020204030204" pitchFamily="34" charset="0"/>
              </a:rPr>
              <a:t> au </a:t>
            </a:r>
            <a:r>
              <a:rPr lang="en-US" sz="1200" dirty="0" err="1">
                <a:latin typeface="Calibri" panose="020F0502020204030204" pitchFamily="34" charset="0"/>
              </a:rPr>
              <a:t>protocole</a:t>
            </a:r>
            <a:r>
              <a:rPr lang="en-US" sz="1200" dirty="0">
                <a:latin typeface="Calibri" panose="020F0502020204030204" pitchFamily="34" charset="0"/>
              </a:rPr>
              <a:t>.</a:t>
            </a:r>
          </a:p>
          <a:p>
            <a:pPr marL="0" indent="0" algn="just">
              <a:spcBef>
                <a:spcPts val="600"/>
              </a:spcBef>
              <a:buNone/>
            </a:pPr>
            <a:r>
              <a:rPr lang="en-US" sz="1400" b="1" dirty="0" err="1">
                <a:latin typeface="Calibri" panose="020F0502020204030204" pitchFamily="34" charset="0"/>
              </a:rPr>
              <a:t>Enjeux</a:t>
            </a:r>
            <a:r>
              <a:rPr lang="en-US" sz="1400" b="1" dirty="0">
                <a:latin typeface="Calibri" panose="020F0502020204030204" pitchFamily="34" charset="0"/>
              </a:rPr>
              <a:t> </a:t>
            </a:r>
            <a:r>
              <a:rPr lang="en-US" sz="1400" b="1" dirty="0" err="1">
                <a:latin typeface="Calibri" panose="020F0502020204030204" pitchFamily="34" charset="0"/>
              </a:rPr>
              <a:t>entourant</a:t>
            </a:r>
            <a:r>
              <a:rPr lang="en-US" sz="1400" b="1" dirty="0">
                <a:latin typeface="Calibri" panose="020F0502020204030204" pitchFamily="34" charset="0"/>
              </a:rPr>
              <a:t> la solution</a:t>
            </a:r>
          </a:p>
          <a:p>
            <a:pPr marL="0" indent="0" algn="just">
              <a:spcBef>
                <a:spcPts val="600"/>
              </a:spcBef>
              <a:buNone/>
            </a:pPr>
            <a:r>
              <a:rPr lang="en-US" sz="1200" b="1" dirty="0">
                <a:latin typeface="Calibri" panose="020F0502020204030204" pitchFamily="34" charset="0"/>
              </a:rPr>
              <a:t>Pour </a:t>
            </a:r>
            <a:r>
              <a:rPr lang="en-US" sz="1200" b="1" dirty="0" err="1">
                <a:latin typeface="Calibri" panose="020F0502020204030204" pitchFamily="34" charset="0"/>
              </a:rPr>
              <a:t>pousser</a:t>
            </a:r>
            <a:r>
              <a:rPr lang="en-US" sz="1200" b="1" dirty="0">
                <a:latin typeface="Calibri" panose="020F0502020204030204" pitchFamily="34" charset="0"/>
              </a:rPr>
              <a:t> </a:t>
            </a:r>
            <a:r>
              <a:rPr lang="en-US" sz="1200" b="1" dirty="0" err="1">
                <a:latin typeface="Calibri" panose="020F0502020204030204" pitchFamily="34" charset="0"/>
              </a:rPr>
              <a:t>sur</a:t>
            </a:r>
            <a:r>
              <a:rPr lang="en-US" sz="1200" b="1" dirty="0">
                <a:latin typeface="Calibri" panose="020F0502020204030204" pitchFamily="34" charset="0"/>
              </a:rPr>
              <a:t> le </a:t>
            </a:r>
            <a:r>
              <a:rPr lang="en-US" sz="1200" b="1" dirty="0" err="1">
                <a:latin typeface="Calibri" panose="020F0502020204030204" pitchFamily="34" charset="0"/>
              </a:rPr>
              <a:t>bouchon</a:t>
            </a:r>
            <a:r>
              <a:rPr lang="en-US" sz="1200" b="1" dirty="0">
                <a:latin typeface="Calibri" panose="020F0502020204030204" pitchFamily="34" charset="0"/>
              </a:rPr>
              <a:t>, les </a:t>
            </a:r>
            <a:r>
              <a:rPr lang="en-US" sz="1200" b="1" dirty="0" err="1">
                <a:latin typeface="Calibri" panose="020F0502020204030204" pitchFamily="34" charset="0"/>
              </a:rPr>
              <a:t>équipes</a:t>
            </a:r>
            <a:r>
              <a:rPr lang="en-US" sz="1200" b="1" dirty="0">
                <a:latin typeface="Calibri" panose="020F0502020204030204" pitchFamily="34" charset="0"/>
              </a:rPr>
              <a:t> </a:t>
            </a:r>
            <a:r>
              <a:rPr lang="en-US" sz="1200" b="1" dirty="0" err="1">
                <a:latin typeface="Calibri" panose="020F0502020204030204" pitchFamily="34" charset="0"/>
              </a:rPr>
              <a:t>pourraient</a:t>
            </a:r>
            <a:r>
              <a:rPr lang="en-US" sz="1200" b="1" dirty="0">
                <a:latin typeface="Calibri" panose="020F0502020204030204" pitchFamily="34" charset="0"/>
              </a:rPr>
              <a:t> </a:t>
            </a:r>
            <a:r>
              <a:rPr lang="en-US" sz="1200" b="1" dirty="0" err="1">
                <a:latin typeface="Calibri" panose="020F0502020204030204" pitchFamily="34" charset="0"/>
              </a:rPr>
              <a:t>utiliser</a:t>
            </a:r>
            <a:r>
              <a:rPr lang="en-US" sz="1200" b="1" dirty="0">
                <a:latin typeface="Calibri" panose="020F0502020204030204" pitchFamily="34" charset="0"/>
              </a:rPr>
              <a:t> </a:t>
            </a:r>
            <a:r>
              <a:rPr lang="en-US" sz="1200" b="1" dirty="0" err="1">
                <a:latin typeface="Calibri" panose="020F0502020204030204" pitchFamily="34" charset="0"/>
              </a:rPr>
              <a:t>leur</a:t>
            </a:r>
            <a:r>
              <a:rPr lang="en-US" sz="1200" b="1" dirty="0">
                <a:latin typeface="Calibri" panose="020F0502020204030204" pitchFamily="34" charset="0"/>
              </a:rPr>
              <a:t> </a:t>
            </a:r>
            <a:r>
              <a:rPr lang="en-US" sz="1200" b="1" dirty="0" err="1">
                <a:latin typeface="Calibri" panose="020F0502020204030204" pitchFamily="34" charset="0"/>
              </a:rPr>
              <a:t>doigt</a:t>
            </a:r>
            <a:r>
              <a:rPr lang="en-US" sz="1200" b="1" dirty="0">
                <a:latin typeface="Calibri" panose="020F0502020204030204" pitchFamily="34" charset="0"/>
              </a:rPr>
              <a:t> </a:t>
            </a:r>
            <a:r>
              <a:rPr lang="en-US" sz="1200" b="1" dirty="0" err="1">
                <a:latin typeface="Calibri" panose="020F0502020204030204" pitchFamily="34" charset="0"/>
              </a:rPr>
              <a:t>ou</a:t>
            </a:r>
            <a:r>
              <a:rPr lang="en-US" sz="1200" b="1" dirty="0">
                <a:latin typeface="Calibri" panose="020F0502020204030204" pitchFamily="34" charset="0"/>
              </a:rPr>
              <a:t> encore un crayon</a:t>
            </a:r>
            <a:r>
              <a:rPr lang="en-US" sz="1200" dirty="0">
                <a:latin typeface="Calibri" panose="020F0502020204030204" pitchFamily="34" charset="0"/>
              </a:rPr>
              <a:t>. Les </a:t>
            </a:r>
            <a:r>
              <a:rPr lang="en-US" sz="1200" dirty="0" err="1">
                <a:latin typeface="Calibri" panose="020F0502020204030204" pitchFamily="34" charset="0"/>
              </a:rPr>
              <a:t>laisser</a:t>
            </a:r>
            <a:r>
              <a:rPr lang="en-US" sz="1200" dirty="0">
                <a:latin typeface="Calibri" panose="020F0502020204030204" pitchFamily="34" charset="0"/>
              </a:rPr>
              <a:t> </a:t>
            </a:r>
            <a:r>
              <a:rPr lang="en-US" sz="1200" dirty="0" err="1">
                <a:latin typeface="Calibri" panose="020F0502020204030204" pitchFamily="34" charset="0"/>
              </a:rPr>
              <a:t>exprimer</a:t>
            </a:r>
            <a:r>
              <a:rPr lang="en-US" sz="1200" dirty="0">
                <a:latin typeface="Calibri" panose="020F0502020204030204" pitchFamily="34" charset="0"/>
              </a:rPr>
              <a:t> des </a:t>
            </a:r>
            <a:r>
              <a:rPr lang="en-US" sz="1200" dirty="0" err="1">
                <a:latin typeface="Calibri" panose="020F0502020204030204" pitchFamily="34" charset="0"/>
              </a:rPr>
              <a:t>idées</a:t>
            </a:r>
            <a:r>
              <a:rPr lang="en-US" sz="1200" dirty="0">
                <a:latin typeface="Calibri" panose="020F0502020204030204" pitchFamily="34" charset="0"/>
              </a:rPr>
              <a:t> </a:t>
            </a:r>
            <a:r>
              <a:rPr lang="en-US" sz="1200" dirty="0" err="1">
                <a:latin typeface="Calibri" panose="020F0502020204030204" pitchFamily="34" charset="0"/>
              </a:rPr>
              <a:t>initiales</a:t>
            </a:r>
            <a:r>
              <a:rPr lang="en-US" sz="1200" dirty="0">
                <a:latin typeface="Calibri" panose="020F0502020204030204" pitchFamily="34" charset="0"/>
              </a:rPr>
              <a:t> </a:t>
            </a:r>
            <a:r>
              <a:rPr lang="en-US" sz="1200" dirty="0" err="1">
                <a:latin typeface="Calibri" panose="020F0502020204030204" pitchFamily="34" charset="0"/>
              </a:rPr>
              <a:t>avant</a:t>
            </a:r>
            <a:r>
              <a:rPr lang="en-US" sz="1200" dirty="0">
                <a:latin typeface="Calibri" panose="020F0502020204030204" pitchFamily="34" charset="0"/>
              </a:rPr>
              <a:t> de </a:t>
            </a:r>
            <a:r>
              <a:rPr lang="en-US" sz="1200" dirty="0" err="1">
                <a:latin typeface="Calibri" panose="020F0502020204030204" pitchFamily="34" charset="0"/>
              </a:rPr>
              <a:t>mettre</a:t>
            </a:r>
            <a:r>
              <a:rPr lang="en-US" sz="1200" dirty="0">
                <a:latin typeface="Calibri" panose="020F0502020204030204" pitchFamily="34" charset="0"/>
              </a:rPr>
              <a:t> des </a:t>
            </a:r>
            <a:r>
              <a:rPr lang="en-US" sz="1200" dirty="0" err="1">
                <a:latin typeface="Calibri" panose="020F0502020204030204" pitchFamily="34" charset="0"/>
              </a:rPr>
              <a:t>compte-gouttes</a:t>
            </a:r>
            <a:r>
              <a:rPr lang="en-US" sz="1200" dirty="0">
                <a:latin typeface="Calibri" panose="020F0502020204030204" pitchFamily="34" charset="0"/>
              </a:rPr>
              <a:t> à </a:t>
            </a:r>
            <a:r>
              <a:rPr lang="en-US" sz="1200" dirty="0" err="1">
                <a:latin typeface="Calibri" panose="020F0502020204030204" pitchFamily="34" charset="0"/>
              </a:rPr>
              <a:t>leur</a:t>
            </a:r>
            <a:r>
              <a:rPr lang="en-US" sz="1200" dirty="0">
                <a:latin typeface="Calibri" panose="020F0502020204030204" pitchFamily="34" charset="0"/>
              </a:rPr>
              <a:t> disposition .</a:t>
            </a:r>
          </a:p>
          <a:p>
            <a:pPr marL="0" indent="0" algn="just">
              <a:spcBef>
                <a:spcPts val="600"/>
              </a:spcBef>
              <a:buNone/>
            </a:pPr>
            <a:r>
              <a:rPr lang="en-US" sz="1200" b="1" dirty="0" err="1">
                <a:latin typeface="Calibri" panose="020F0502020204030204" pitchFamily="34" charset="0"/>
              </a:rPr>
              <a:t>Peu</a:t>
            </a:r>
            <a:r>
              <a:rPr lang="en-US" sz="1200" b="1" dirty="0">
                <a:latin typeface="Calibri" panose="020F0502020204030204" pitchFamily="34" charset="0"/>
              </a:rPr>
              <a:t> </a:t>
            </a:r>
            <a:r>
              <a:rPr lang="en-US" sz="1200" b="1" dirty="0" err="1">
                <a:latin typeface="Calibri" panose="020F0502020204030204" pitchFamily="34" charset="0"/>
              </a:rPr>
              <a:t>importe</a:t>
            </a:r>
            <a:r>
              <a:rPr lang="en-US" sz="1200" b="1" dirty="0">
                <a:latin typeface="Calibri" panose="020F0502020204030204" pitchFamily="34" charset="0"/>
              </a:rPr>
              <a:t> </a:t>
            </a:r>
            <a:r>
              <a:rPr lang="en-US" sz="1200" b="1" dirty="0" err="1">
                <a:latin typeface="Calibri" panose="020F0502020204030204" pitchFamily="34" charset="0"/>
              </a:rPr>
              <a:t>l’objet</a:t>
            </a:r>
            <a:r>
              <a:rPr lang="en-US" sz="1200" b="1" dirty="0">
                <a:latin typeface="Calibri" panose="020F0502020204030204" pitchFamily="34" charset="0"/>
              </a:rPr>
              <a:t> </a:t>
            </a:r>
            <a:r>
              <a:rPr lang="en-US" sz="1200" b="1" dirty="0" err="1">
                <a:latin typeface="Calibri" panose="020F0502020204030204" pitchFamily="34" charset="0"/>
              </a:rPr>
              <a:t>utilisé</a:t>
            </a:r>
            <a:r>
              <a:rPr lang="en-US" sz="1200" b="1" dirty="0">
                <a:latin typeface="Calibri" panose="020F0502020204030204" pitchFamily="34" charset="0"/>
              </a:rPr>
              <a:t> pour </a:t>
            </a:r>
            <a:r>
              <a:rPr lang="en-US" sz="1200" b="1" dirty="0" err="1">
                <a:latin typeface="Calibri" panose="020F0502020204030204" pitchFamily="34" charset="0"/>
              </a:rPr>
              <a:t>pousser</a:t>
            </a:r>
            <a:r>
              <a:rPr lang="en-US" sz="1200" b="1" dirty="0">
                <a:latin typeface="Calibri" panose="020F0502020204030204" pitchFamily="34" charset="0"/>
              </a:rPr>
              <a:t>, </a:t>
            </a:r>
            <a:r>
              <a:rPr lang="en-US" sz="1200" b="1" dirty="0" err="1">
                <a:latin typeface="Calibri" panose="020F0502020204030204" pitchFamily="34" charset="0"/>
              </a:rPr>
              <a:t>il</a:t>
            </a:r>
            <a:r>
              <a:rPr lang="en-US" sz="1200" b="1" dirty="0">
                <a:latin typeface="Calibri" panose="020F0502020204030204" pitchFamily="34" charset="0"/>
              </a:rPr>
              <a:t> ne </a:t>
            </a:r>
            <a:r>
              <a:rPr lang="en-US" sz="1200" b="1" dirty="0" err="1">
                <a:latin typeface="Calibri" panose="020F0502020204030204" pitchFamily="34" charset="0"/>
              </a:rPr>
              <a:t>faut</a:t>
            </a:r>
            <a:r>
              <a:rPr lang="en-US" sz="1200" b="1" dirty="0">
                <a:latin typeface="Calibri" panose="020F0502020204030204" pitchFamily="34" charset="0"/>
              </a:rPr>
              <a:t> pas </a:t>
            </a:r>
            <a:r>
              <a:rPr lang="en-US" sz="1200" b="1" dirty="0" err="1">
                <a:latin typeface="Calibri" panose="020F0502020204030204" pitchFamily="34" charset="0"/>
              </a:rPr>
              <a:t>qu’il</a:t>
            </a:r>
            <a:r>
              <a:rPr lang="en-US" sz="1200" b="1" dirty="0">
                <a:latin typeface="Calibri" panose="020F0502020204030204" pitchFamily="34" charset="0"/>
              </a:rPr>
              <a:t> se </a:t>
            </a:r>
            <a:r>
              <a:rPr lang="en-US" sz="1200" b="1" dirty="0" err="1">
                <a:latin typeface="Calibri" panose="020F0502020204030204" pitchFamily="34" charset="0"/>
              </a:rPr>
              <a:t>retrouve</a:t>
            </a:r>
            <a:r>
              <a:rPr lang="en-US" sz="1200" b="1" dirty="0">
                <a:latin typeface="Calibri" panose="020F0502020204030204" pitchFamily="34" charset="0"/>
              </a:rPr>
              <a:t> en tout </a:t>
            </a:r>
            <a:r>
              <a:rPr lang="en-US" sz="1200" b="1" dirty="0" err="1">
                <a:latin typeface="Calibri" panose="020F0502020204030204" pitchFamily="34" charset="0"/>
              </a:rPr>
              <a:t>ou</a:t>
            </a:r>
            <a:r>
              <a:rPr lang="en-US" sz="1200" b="1" dirty="0">
                <a:latin typeface="Calibri" panose="020F0502020204030204" pitchFamily="34" charset="0"/>
              </a:rPr>
              <a:t> en </a:t>
            </a:r>
            <a:r>
              <a:rPr lang="en-US" sz="1200" b="1" dirty="0" err="1">
                <a:latin typeface="Calibri" panose="020F0502020204030204" pitchFamily="34" charset="0"/>
              </a:rPr>
              <a:t>partie</a:t>
            </a:r>
            <a:r>
              <a:rPr lang="en-US" sz="1200" b="1" dirty="0">
                <a:latin typeface="Calibri" panose="020F0502020204030204" pitchFamily="34" charset="0"/>
              </a:rPr>
              <a:t> </a:t>
            </a:r>
            <a:r>
              <a:rPr lang="en-US" sz="1200" b="1" dirty="0" err="1">
                <a:latin typeface="Calibri" panose="020F0502020204030204" pitchFamily="34" charset="0"/>
              </a:rPr>
              <a:t>sous</a:t>
            </a:r>
            <a:r>
              <a:rPr lang="en-US" sz="1200" b="1" dirty="0">
                <a:latin typeface="Calibri" panose="020F0502020204030204" pitchFamily="34" charset="0"/>
              </a:rPr>
              <a:t> </a:t>
            </a:r>
            <a:r>
              <a:rPr lang="en-US" sz="1200" b="1" dirty="0" err="1">
                <a:latin typeface="Calibri" panose="020F0502020204030204" pitchFamily="34" charset="0"/>
              </a:rPr>
              <a:t>l’eau</a:t>
            </a:r>
            <a:r>
              <a:rPr lang="en-US" sz="1200" b="1" dirty="0">
                <a:latin typeface="Calibri" panose="020F0502020204030204" pitchFamily="34" charset="0"/>
              </a:rPr>
              <a:t>, car </a:t>
            </a:r>
            <a:r>
              <a:rPr lang="en-US" sz="1200" b="1" dirty="0" err="1">
                <a:latin typeface="Calibri" panose="020F0502020204030204" pitchFamily="34" charset="0"/>
              </a:rPr>
              <a:t>sinon</a:t>
            </a:r>
            <a:r>
              <a:rPr lang="en-US" sz="1200" b="1" dirty="0">
                <a:latin typeface="Calibri" panose="020F0502020204030204" pitchFamily="34" charset="0"/>
              </a:rPr>
              <a:t> le volume de </a:t>
            </a:r>
            <a:r>
              <a:rPr lang="en-US" sz="1200" b="1" dirty="0" err="1">
                <a:latin typeface="Calibri" panose="020F0502020204030204" pitchFamily="34" charset="0"/>
              </a:rPr>
              <a:t>l’objet</a:t>
            </a:r>
            <a:r>
              <a:rPr lang="en-US" sz="1200" b="1" dirty="0">
                <a:latin typeface="Calibri" panose="020F0502020204030204" pitchFamily="34" charset="0"/>
              </a:rPr>
              <a:t> </a:t>
            </a:r>
            <a:r>
              <a:rPr lang="en-US" sz="1200" b="1" dirty="0" err="1">
                <a:latin typeface="Calibri" panose="020F0502020204030204" pitchFamily="34" charset="0"/>
              </a:rPr>
              <a:t>déplacera</a:t>
            </a:r>
            <a:r>
              <a:rPr lang="en-US" sz="1200" b="1" dirty="0">
                <a:latin typeface="Calibri" panose="020F0502020204030204" pitchFamily="34" charset="0"/>
              </a:rPr>
              <a:t> </a:t>
            </a:r>
            <a:r>
              <a:rPr lang="en-US" sz="1200" b="1" dirty="0" err="1">
                <a:latin typeface="Calibri" panose="020F0502020204030204" pitchFamily="34" charset="0"/>
              </a:rPr>
              <a:t>aussi</a:t>
            </a:r>
            <a:r>
              <a:rPr lang="en-US" sz="1200" b="1" dirty="0">
                <a:latin typeface="Calibri" panose="020F0502020204030204" pitchFamily="34" charset="0"/>
              </a:rPr>
              <a:t> </a:t>
            </a:r>
            <a:r>
              <a:rPr lang="en-US" sz="1200" b="1" dirty="0" err="1">
                <a:latin typeface="Calibri" panose="020F0502020204030204" pitchFamily="34" charset="0"/>
              </a:rPr>
              <a:t>une</a:t>
            </a:r>
            <a:r>
              <a:rPr lang="en-US" sz="1200" b="1" dirty="0">
                <a:latin typeface="Calibri" panose="020F0502020204030204" pitchFamily="34" charset="0"/>
              </a:rPr>
              <a:t> </a:t>
            </a:r>
            <a:r>
              <a:rPr lang="en-US" sz="1200" b="1" dirty="0" err="1">
                <a:latin typeface="Calibri" panose="020F0502020204030204" pitchFamily="34" charset="0"/>
              </a:rPr>
              <a:t>quantité</a:t>
            </a:r>
            <a:r>
              <a:rPr lang="en-US" sz="1200" b="1" dirty="0">
                <a:latin typeface="Calibri" panose="020F0502020204030204" pitchFamily="34" charset="0"/>
              </a:rPr>
              <a:t> </a:t>
            </a:r>
            <a:r>
              <a:rPr lang="en-US" sz="1200" b="1" dirty="0" err="1">
                <a:latin typeface="Calibri" panose="020F0502020204030204" pitchFamily="34" charset="0"/>
              </a:rPr>
              <a:t>d’eau</a:t>
            </a:r>
            <a:r>
              <a:rPr lang="en-US" sz="1200" b="1" dirty="0">
                <a:latin typeface="Calibri" panose="020F0502020204030204" pitchFamily="34" charset="0"/>
              </a:rPr>
              <a:t>, </a:t>
            </a:r>
            <a:r>
              <a:rPr lang="en-US" sz="1200" b="1" dirty="0" err="1">
                <a:latin typeface="Calibri" panose="020F0502020204030204" pitchFamily="34" charset="0"/>
              </a:rPr>
              <a:t>ce</a:t>
            </a:r>
            <a:r>
              <a:rPr lang="en-US" sz="1200" b="1" dirty="0">
                <a:latin typeface="Calibri" panose="020F0502020204030204" pitchFamily="34" charset="0"/>
              </a:rPr>
              <a:t> qui </a:t>
            </a:r>
            <a:r>
              <a:rPr lang="en-US" sz="1200" b="1" dirty="0" err="1">
                <a:latin typeface="Calibri" panose="020F0502020204030204" pitchFamily="34" charset="0"/>
              </a:rPr>
              <a:t>faussera</a:t>
            </a:r>
            <a:r>
              <a:rPr lang="en-US" sz="1200" b="1" dirty="0">
                <a:latin typeface="Calibri" panose="020F0502020204030204" pitchFamily="34" charset="0"/>
              </a:rPr>
              <a:t> le </a:t>
            </a:r>
            <a:r>
              <a:rPr lang="en-US" sz="1200" b="1" dirty="0" err="1">
                <a:latin typeface="Calibri" panose="020F0502020204030204" pitchFamily="34" charset="0"/>
              </a:rPr>
              <a:t>résultat</a:t>
            </a:r>
            <a:r>
              <a:rPr lang="en-US" sz="1200" b="1" dirty="0">
                <a:latin typeface="Calibri" panose="020F0502020204030204" pitchFamily="34" charset="0"/>
              </a:rPr>
              <a:t>. </a:t>
            </a:r>
            <a:r>
              <a:rPr lang="en-US" sz="1200" dirty="0">
                <a:latin typeface="Calibri" panose="020F0502020204030204" pitchFamily="34" charset="0"/>
              </a:rPr>
              <a:t>Il </a:t>
            </a:r>
            <a:r>
              <a:rPr lang="en-US" sz="1200" dirty="0" err="1">
                <a:latin typeface="Calibri" panose="020F0502020204030204" pitchFamily="34" charset="0"/>
              </a:rPr>
              <a:t>faut</a:t>
            </a:r>
            <a:r>
              <a:rPr lang="en-US" sz="1200" dirty="0">
                <a:latin typeface="Calibri" panose="020F0502020204030204" pitchFamily="34" charset="0"/>
              </a:rPr>
              <a:t> </a:t>
            </a:r>
            <a:r>
              <a:rPr lang="en-US" sz="1200" dirty="0" err="1">
                <a:latin typeface="Calibri" panose="020F0502020204030204" pitchFamily="34" charset="0"/>
              </a:rPr>
              <a:t>donc</a:t>
            </a:r>
            <a:r>
              <a:rPr lang="en-US" sz="1200" dirty="0">
                <a:latin typeface="Calibri" panose="020F0502020204030204" pitchFamily="34" charset="0"/>
              </a:rPr>
              <a:t> </a:t>
            </a:r>
            <a:r>
              <a:rPr lang="en-US" sz="1200" dirty="0" err="1">
                <a:latin typeface="Calibri" panose="020F0502020204030204" pitchFamily="34" charset="0"/>
              </a:rPr>
              <a:t>pousser</a:t>
            </a:r>
            <a:r>
              <a:rPr lang="en-US" sz="1200" dirty="0">
                <a:latin typeface="Calibri" panose="020F0502020204030204" pitchFamily="34" charset="0"/>
              </a:rPr>
              <a:t> </a:t>
            </a:r>
            <a:r>
              <a:rPr lang="en-US" sz="1200" dirty="0" err="1">
                <a:latin typeface="Calibri" panose="020F0502020204030204" pitchFamily="34" charset="0"/>
              </a:rPr>
              <a:t>sur</a:t>
            </a:r>
            <a:r>
              <a:rPr lang="en-US" sz="1200" dirty="0">
                <a:latin typeface="Calibri" panose="020F0502020204030204" pitchFamily="34" charset="0"/>
              </a:rPr>
              <a:t> le </a:t>
            </a:r>
            <a:r>
              <a:rPr lang="en-US" sz="1200" dirty="0" err="1">
                <a:latin typeface="Calibri" panose="020F0502020204030204" pitchFamily="34" charset="0"/>
              </a:rPr>
              <a:t>bouchon</a:t>
            </a:r>
            <a:r>
              <a:rPr lang="en-US" sz="1200" dirty="0">
                <a:latin typeface="Calibri" panose="020F0502020204030204" pitchFamily="34" charset="0"/>
              </a:rPr>
              <a:t> </a:t>
            </a:r>
            <a:r>
              <a:rPr lang="en-US" sz="1200" dirty="0" err="1">
                <a:latin typeface="Calibri" panose="020F0502020204030204" pitchFamily="34" charset="0"/>
              </a:rPr>
              <a:t>jusqu’à</a:t>
            </a:r>
            <a:r>
              <a:rPr lang="en-US" sz="1200" dirty="0">
                <a:latin typeface="Calibri" panose="020F0502020204030204" pitchFamily="34" charset="0"/>
              </a:rPr>
              <a:t> </a:t>
            </a:r>
            <a:r>
              <a:rPr lang="en-US" sz="1200" dirty="0" err="1">
                <a:latin typeface="Calibri" panose="020F0502020204030204" pitchFamily="34" charset="0"/>
              </a:rPr>
              <a:t>ce</a:t>
            </a:r>
            <a:r>
              <a:rPr lang="en-US" sz="1200" dirty="0">
                <a:latin typeface="Calibri" panose="020F0502020204030204" pitchFamily="34" charset="0"/>
              </a:rPr>
              <a:t> </a:t>
            </a:r>
            <a:r>
              <a:rPr lang="en-US" sz="1200" dirty="0" err="1">
                <a:latin typeface="Calibri" panose="020F0502020204030204" pitchFamily="34" charset="0"/>
              </a:rPr>
              <a:t>qu’il</a:t>
            </a:r>
            <a:r>
              <a:rPr lang="en-US" sz="1200" dirty="0">
                <a:latin typeface="Calibri" panose="020F0502020204030204" pitchFamily="34" charset="0"/>
              </a:rPr>
              <a:t> se </a:t>
            </a:r>
            <a:r>
              <a:rPr lang="en-US" sz="1200" dirty="0" err="1">
                <a:latin typeface="Calibri" panose="020F0502020204030204" pitchFamily="34" charset="0"/>
              </a:rPr>
              <a:t>retrouve</a:t>
            </a:r>
            <a:r>
              <a:rPr lang="en-US" sz="1200" dirty="0">
                <a:latin typeface="Calibri" panose="020F0502020204030204" pitchFamily="34" charset="0"/>
              </a:rPr>
              <a:t> </a:t>
            </a:r>
            <a:r>
              <a:rPr lang="en-US" sz="1200" i="1" dirty="0">
                <a:latin typeface="Calibri" panose="020F0502020204030204" pitchFamily="34" charset="0"/>
              </a:rPr>
              <a:t>tout </a:t>
            </a:r>
            <a:r>
              <a:rPr lang="en-US" sz="1200" i="1" dirty="0" err="1">
                <a:latin typeface="Calibri" panose="020F0502020204030204" pitchFamily="34" charset="0"/>
              </a:rPr>
              <a:t>juste</a:t>
            </a:r>
            <a:r>
              <a:rPr lang="en-US" sz="1200" i="1" dirty="0">
                <a:latin typeface="Calibri" panose="020F0502020204030204" pitchFamily="34" charset="0"/>
              </a:rPr>
              <a:t> </a:t>
            </a:r>
            <a:r>
              <a:rPr lang="en-US" sz="1200" dirty="0" err="1">
                <a:latin typeface="Calibri" panose="020F0502020204030204" pitchFamily="34" charset="0"/>
              </a:rPr>
              <a:t>sous</a:t>
            </a:r>
            <a:r>
              <a:rPr lang="en-US" sz="1200" dirty="0">
                <a:latin typeface="Calibri" panose="020F0502020204030204" pitchFamily="34" charset="0"/>
              </a:rPr>
              <a:t> le </a:t>
            </a:r>
            <a:r>
              <a:rPr lang="en-US" sz="1200" dirty="0" err="1">
                <a:latin typeface="Calibri" panose="020F0502020204030204" pitchFamily="34" charset="0"/>
              </a:rPr>
              <a:t>niveau</a:t>
            </a:r>
            <a:r>
              <a:rPr lang="en-US" sz="1200" dirty="0">
                <a:latin typeface="Calibri" panose="020F0502020204030204" pitchFamily="34" charset="0"/>
              </a:rPr>
              <a:t> de </a:t>
            </a:r>
            <a:r>
              <a:rPr lang="en-US" sz="1200" dirty="0" err="1">
                <a:latin typeface="Calibri" panose="020F0502020204030204" pitchFamily="34" charset="0"/>
              </a:rPr>
              <a:t>l’eau</a:t>
            </a:r>
            <a:r>
              <a:rPr lang="en-US" sz="1200" dirty="0">
                <a:latin typeface="Calibri" panose="020F0502020204030204" pitchFamily="34" charset="0"/>
              </a:rPr>
              <a:t>. Le </a:t>
            </a:r>
            <a:r>
              <a:rPr lang="en-US" sz="1200" dirty="0" err="1">
                <a:latin typeface="Calibri" panose="020F0502020204030204" pitchFamily="34" charset="0"/>
              </a:rPr>
              <a:t>protocole</a:t>
            </a:r>
            <a:r>
              <a:rPr lang="en-US" sz="1200" dirty="0">
                <a:latin typeface="Calibri" panose="020F0502020204030204" pitchFamily="34" charset="0"/>
              </a:rPr>
              <a:t> </a:t>
            </a:r>
            <a:r>
              <a:rPr lang="en-US" sz="1200" dirty="0" err="1">
                <a:latin typeface="Calibri" panose="020F0502020204030204" pitchFamily="34" charset="0"/>
              </a:rPr>
              <a:t>devra</a:t>
            </a:r>
            <a:r>
              <a:rPr lang="en-US" sz="1200" dirty="0">
                <a:latin typeface="Calibri" panose="020F0502020204030204" pitchFamily="34" charset="0"/>
              </a:rPr>
              <a:t> </a:t>
            </a:r>
            <a:r>
              <a:rPr lang="en-US" sz="1200" dirty="0" err="1">
                <a:latin typeface="Calibri" panose="020F0502020204030204" pitchFamily="34" charset="0"/>
              </a:rPr>
              <a:t>refléter</a:t>
            </a:r>
            <a:r>
              <a:rPr lang="en-US" sz="1200" dirty="0">
                <a:latin typeface="Calibri" panose="020F0502020204030204" pitchFamily="34" charset="0"/>
              </a:rPr>
              <a:t> </a:t>
            </a:r>
            <a:r>
              <a:rPr lang="en-US" sz="1200" dirty="0" err="1">
                <a:latin typeface="Calibri" panose="020F0502020204030204" pitchFamily="34" charset="0"/>
              </a:rPr>
              <a:t>cette</a:t>
            </a:r>
            <a:r>
              <a:rPr lang="en-US" sz="1200" dirty="0">
                <a:latin typeface="Calibri" panose="020F0502020204030204" pitchFamily="34" charset="0"/>
              </a:rPr>
              <a:t> </a:t>
            </a:r>
            <a:r>
              <a:rPr lang="en-US" sz="1200" dirty="0" err="1">
                <a:latin typeface="Calibri" panose="020F0502020204030204" pitchFamily="34" charset="0"/>
              </a:rPr>
              <a:t>précision</a:t>
            </a:r>
            <a:r>
              <a:rPr lang="en-US" sz="1200" dirty="0">
                <a:latin typeface="Calibri" panose="020F0502020204030204" pitchFamily="34" charset="0"/>
              </a:rPr>
              <a:t>. </a:t>
            </a:r>
            <a:r>
              <a:rPr lang="en-US" sz="1200" u="sng" dirty="0" err="1">
                <a:latin typeface="Calibri" panose="020F0502020204030204" pitchFamily="34" charset="0"/>
              </a:rPr>
              <a:t>Ici</a:t>
            </a:r>
            <a:r>
              <a:rPr lang="en-US" sz="1200" u="sng" dirty="0">
                <a:latin typeface="Calibri" panose="020F0502020204030204" pitchFamily="34" charset="0"/>
              </a:rPr>
              <a:t> </a:t>
            </a:r>
            <a:r>
              <a:rPr lang="en-US" sz="1200" u="sng" dirty="0" err="1">
                <a:latin typeface="Calibri" panose="020F0502020204030204" pitchFamily="34" charset="0"/>
              </a:rPr>
              <a:t>aussi</a:t>
            </a:r>
            <a:r>
              <a:rPr lang="en-US" sz="1200" u="sng" dirty="0">
                <a:latin typeface="Calibri" panose="020F0502020204030204" pitchFamily="34" charset="0"/>
              </a:rPr>
              <a:t>, on </a:t>
            </a:r>
            <a:r>
              <a:rPr lang="en-US" sz="1200" u="sng" dirty="0" err="1">
                <a:latin typeface="Calibri" panose="020F0502020204030204" pitchFamily="34" charset="0"/>
              </a:rPr>
              <a:t>peut</a:t>
            </a:r>
            <a:r>
              <a:rPr lang="en-US" sz="1200" u="sng" dirty="0">
                <a:latin typeface="Calibri" panose="020F0502020204030204" pitchFamily="34" charset="0"/>
              </a:rPr>
              <a:t> </a:t>
            </a:r>
            <a:r>
              <a:rPr lang="en-US" sz="1200" u="sng" dirty="0" err="1">
                <a:latin typeface="Calibri" panose="020F0502020204030204" pitchFamily="34" charset="0"/>
              </a:rPr>
              <a:t>laisser</a:t>
            </a:r>
            <a:r>
              <a:rPr lang="en-US" sz="1200" u="sng" dirty="0">
                <a:latin typeface="Calibri" panose="020F0502020204030204" pitchFamily="34" charset="0"/>
              </a:rPr>
              <a:t> les </a:t>
            </a:r>
            <a:r>
              <a:rPr lang="en-US" sz="1200" u="sng" dirty="0" err="1">
                <a:latin typeface="Calibri" panose="020F0502020204030204" pitchFamily="34" charset="0"/>
              </a:rPr>
              <a:t>élèves</a:t>
            </a:r>
            <a:r>
              <a:rPr lang="en-US" sz="1200" u="sng" dirty="0">
                <a:latin typeface="Calibri" panose="020F0502020204030204" pitchFamily="34" charset="0"/>
              </a:rPr>
              <a:t> se </a:t>
            </a:r>
            <a:r>
              <a:rPr lang="en-US" sz="1200" u="sng" dirty="0" err="1">
                <a:latin typeface="Calibri" panose="020F0502020204030204" pitchFamily="34" charset="0"/>
              </a:rPr>
              <a:t>tromper</a:t>
            </a:r>
            <a:r>
              <a:rPr lang="en-US" sz="1200" u="sng" dirty="0">
                <a:latin typeface="Calibri" panose="020F0502020204030204" pitchFamily="34" charset="0"/>
              </a:rPr>
              <a:t> !</a:t>
            </a:r>
          </a:p>
          <a:p>
            <a:pPr marL="0" indent="0" algn="just">
              <a:spcBef>
                <a:spcPts val="600"/>
              </a:spcBef>
              <a:buNone/>
            </a:pPr>
            <a:r>
              <a:rPr lang="en-US" sz="1200" dirty="0">
                <a:latin typeface="Calibri" panose="020F0502020204030204" pitchFamily="34" charset="0"/>
              </a:rPr>
              <a:t> </a:t>
            </a:r>
          </a:p>
          <a:p>
            <a:pPr marL="0" indent="0" algn="just">
              <a:spcBef>
                <a:spcPts val="600"/>
              </a:spcBef>
              <a:buNone/>
            </a:pPr>
            <a:endParaRPr lang="en-US" sz="1200" dirty="0">
              <a:latin typeface="Calibri" panose="020F0502020204030204" pitchFamily="34" charset="0"/>
            </a:endParaRPr>
          </a:p>
          <a:p>
            <a:pPr marL="0" indent="0" algn="just">
              <a:spcBef>
                <a:spcPts val="600"/>
              </a:spcBef>
              <a:buNone/>
            </a:pPr>
            <a:endParaRPr lang="en-US" sz="1200" dirty="0">
              <a:latin typeface="Calibri" panose="020F0502020204030204" pitchFamily="34" charset="0"/>
            </a:endParaRPr>
          </a:p>
          <a:p>
            <a:pPr marL="0" indent="0" algn="just">
              <a:spcBef>
                <a:spcPts val="600"/>
              </a:spcBef>
              <a:buNone/>
            </a:pPr>
            <a:endParaRPr lang="en-US" sz="1200" dirty="0">
              <a:latin typeface="Calibri" panose="020F0502020204030204" pitchFamily="34" charset="0"/>
            </a:endParaRPr>
          </a:p>
        </p:txBody>
      </p:sp>
      <p:graphicFrame>
        <p:nvGraphicFramePr>
          <p:cNvPr id="13" name="Tableau 12"/>
          <p:cNvGraphicFramePr>
            <a:graphicFrameLocks noGrp="1"/>
          </p:cNvGraphicFramePr>
          <p:nvPr>
            <p:custDataLst>
              <p:tags r:id="rId3"/>
            </p:custDataLst>
            <p:extLst>
              <p:ext uri="{D42A27DB-BD31-4B8C-83A1-F6EECF244321}">
                <p14:modId xmlns:p14="http://schemas.microsoft.com/office/powerpoint/2010/main" xmlns="" val="195101862"/>
              </p:ext>
            </p:extLst>
          </p:nvPr>
        </p:nvGraphicFramePr>
        <p:xfrm>
          <a:off x="58341" y="124991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30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sp>
        <p:nvSpPr>
          <p:cNvPr id="14" name="Title 3"/>
          <p:cNvSpPr txBox="1">
            <a:spLocks/>
          </p:cNvSpPr>
          <p:nvPr>
            <p:custDataLst>
              <p:tags r:id="rId4"/>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4. </a:t>
            </a:r>
            <a:r>
              <a:rPr lang="fr-FR" sz="2400" dirty="0">
                <a:latin typeface="Calibri" panose="020F0502020204030204" pitchFamily="34" charset="0"/>
                <a:cs typeface="Calibri" panose="020F0502020204030204" pitchFamily="34" charset="0"/>
              </a:rPr>
              <a:t>Le défi du bouchon de liège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Rectangle 8"/>
          <p:cNvSpPr/>
          <p:nvPr>
            <p:custDataLst>
              <p:tags r:id="rId5"/>
            </p:custDataLst>
          </p:nvPr>
        </p:nvSpPr>
        <p:spPr>
          <a:xfrm>
            <a:off x="73581" y="7306076"/>
            <a:ext cx="6580692" cy="1800493"/>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b="1" dirty="0">
                <a:solidFill>
                  <a:prstClr val="black"/>
                </a:solidFill>
                <a:latin typeface="Calibri" panose="020F0502020204030204" pitchFamily="34" charset="0"/>
              </a:rPr>
              <a:t>Exemple de protocole final</a:t>
            </a:r>
          </a:p>
          <a:p>
            <a:pPr marL="228600" indent="-228600" algn="just">
              <a:spcBef>
                <a:spcPts val="600"/>
              </a:spcBef>
              <a:buFont typeface="+mj-lt"/>
              <a:buAutoNum type="arabicPeriod"/>
            </a:pPr>
            <a:r>
              <a:rPr lang="fr-CA" sz="1200" dirty="0">
                <a:latin typeface="Calibri" panose="020F0502020204030204" pitchFamily="34" charset="0"/>
              </a:rPr>
              <a:t>Remplir un cylindre gradué d’eau de façon à ce qu’il reste assez d’espace pour le bouchon. </a:t>
            </a:r>
          </a:p>
          <a:p>
            <a:pPr marL="228600" indent="-228600" algn="just">
              <a:spcBef>
                <a:spcPts val="600"/>
              </a:spcBef>
              <a:buFont typeface="+mj-lt"/>
              <a:buAutoNum type="arabicPeriod"/>
            </a:pPr>
            <a:r>
              <a:rPr lang="fr-CA" sz="1200" dirty="0">
                <a:latin typeface="Calibri" panose="020F0502020204030204" pitchFamily="34" charset="0"/>
              </a:rPr>
              <a:t>Noter la quantité initiale d’eau.</a:t>
            </a:r>
          </a:p>
          <a:p>
            <a:pPr marL="228600" indent="-228600" algn="just">
              <a:spcBef>
                <a:spcPts val="600"/>
              </a:spcBef>
              <a:buFont typeface="+mj-lt"/>
              <a:buAutoNum type="arabicPeriod"/>
            </a:pPr>
            <a:r>
              <a:rPr lang="fr-CA" sz="1200" dirty="0">
                <a:latin typeface="Calibri" panose="020F0502020204030204" pitchFamily="34" charset="0"/>
              </a:rPr>
              <a:t>Ajouter le bouchon et pousser avec le compte-goutte jusqu’à ce que le bouchon disparaisse sous la surface. </a:t>
            </a:r>
          </a:p>
          <a:p>
            <a:pPr marL="228600" indent="-228600" algn="just">
              <a:spcBef>
                <a:spcPts val="600"/>
              </a:spcBef>
              <a:buFont typeface="+mj-lt"/>
              <a:buAutoNum type="arabicPeriod"/>
            </a:pPr>
            <a:r>
              <a:rPr lang="fr-CA" sz="1200" dirty="0">
                <a:latin typeface="Calibri" panose="020F0502020204030204" pitchFamily="34" charset="0"/>
              </a:rPr>
              <a:t>Noter la nouvelle quantité d’eau.</a:t>
            </a:r>
          </a:p>
          <a:p>
            <a:pPr marL="228600" indent="-228600" algn="just">
              <a:spcBef>
                <a:spcPts val="600"/>
              </a:spcBef>
              <a:buFont typeface="+mj-lt"/>
              <a:buAutoNum type="arabicPeriod"/>
            </a:pPr>
            <a:r>
              <a:rPr lang="fr-CA" sz="1200" dirty="0">
                <a:latin typeface="Calibri" panose="020F0502020204030204" pitchFamily="34" charset="0"/>
                <a:cs typeface="Calibri" panose="020F0502020204030204" pitchFamily="34" charset="0"/>
              </a:rPr>
              <a:t>Soustraire la quantité initiale de la quantité finale, puis convertir l’unité de mesure.</a:t>
            </a:r>
          </a:p>
        </p:txBody>
      </p:sp>
      <p:graphicFrame>
        <p:nvGraphicFramePr>
          <p:cNvPr id="16" name="Espace réservé du contenu 5"/>
          <p:cNvGraphicFramePr>
            <a:graphicFrameLocks noGrp="1"/>
          </p:cNvGraphicFramePr>
          <p:nvPr>
            <p:ph sz="half" idx="1"/>
            <p:custDataLst>
              <p:tags r:id="rId6"/>
            </p:custDataLst>
            <p:extLst>
              <p:ext uri="{D42A27DB-BD31-4B8C-83A1-F6EECF244321}">
                <p14:modId xmlns:p14="http://schemas.microsoft.com/office/powerpoint/2010/main" xmlns="" val="615255613"/>
              </p:ext>
            </p:extLst>
          </p:nvPr>
        </p:nvGraphicFramePr>
        <p:xfrm>
          <a:off x="53341" y="1676630"/>
          <a:ext cx="1722120" cy="249936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xmlns="" val="20000"/>
                    </a:ext>
                  </a:extLst>
                </a:gridCol>
              </a:tblGrid>
              <a:tr h="196676">
                <a:tc>
                  <a:txBody>
                    <a:bodyPr/>
                    <a:lstStyle/>
                    <a:p>
                      <a:pPr algn="ctr"/>
                      <a:r>
                        <a:rPr lang="fr-FR" sz="1400" dirty="0">
                          <a:latin typeface="Calibri" panose="020F0502020204030204" pitchFamily="34" charset="0"/>
                        </a:rPr>
                        <a:t>Matériel</a:t>
                      </a:r>
                      <a:r>
                        <a:rPr lang="fr-FR" sz="1400" baseline="0" dirty="0">
                          <a:latin typeface="Calibri" panose="020F0502020204030204" pitchFamily="34" charset="0"/>
                        </a:rPr>
                        <a:t> nécessaire</a:t>
                      </a:r>
                    </a:p>
                  </a:txBody>
                  <a:tcPr/>
                </a:tc>
                <a:extLst>
                  <a:ext uri="{0D108BD9-81ED-4DB2-BD59-A6C34878D82A}">
                    <a16:rowId xmlns:a16="http://schemas.microsoft.com/office/drawing/2014/main" xmlns="" val="10000"/>
                  </a:ext>
                </a:extLst>
              </a:tr>
              <a:tr h="177008">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FR" sz="1200" b="1" dirty="0">
                          <a:latin typeface="Calibri" panose="020F0502020204030204" pitchFamily="34" charset="0"/>
                        </a:rPr>
                        <a:t>Par équipe de 2</a:t>
                      </a:r>
                    </a:p>
                  </a:txBody>
                  <a:tcPr/>
                </a:tc>
                <a:extLst>
                  <a:ext uri="{0D108BD9-81ED-4DB2-BD59-A6C34878D82A}">
                    <a16:rowId xmlns:a16="http://schemas.microsoft.com/office/drawing/2014/main" xmlns="" val="10001"/>
                  </a:ext>
                </a:extLst>
              </a:tr>
              <a:tr h="262890">
                <a:tc>
                  <a:txBody>
                    <a:bodyPr/>
                    <a:lstStyle/>
                    <a:p>
                      <a:pPr>
                        <a:spcBef>
                          <a:spcPts val="600"/>
                        </a:spcBef>
                      </a:pPr>
                      <a:r>
                        <a:rPr lang="fr-FR" sz="1200" dirty="0">
                          <a:latin typeface="Calibri" panose="020F0502020204030204" pitchFamily="34" charset="0"/>
                        </a:rPr>
                        <a:t>Cylindre gradué (100 ml)</a:t>
                      </a:r>
                    </a:p>
                  </a:txBody>
                  <a:tcPr/>
                </a:tc>
                <a:extLst>
                  <a:ext uri="{0D108BD9-81ED-4DB2-BD59-A6C34878D82A}">
                    <a16:rowId xmlns:a16="http://schemas.microsoft.com/office/drawing/2014/main" xmlns="" val="10002"/>
                  </a:ext>
                </a:extLst>
              </a:tr>
              <a:tr h="177504">
                <a:tc>
                  <a:txBody>
                    <a:bodyPr/>
                    <a:lstStyle/>
                    <a:p>
                      <a:pPr>
                        <a:spcBef>
                          <a:spcPts val="600"/>
                        </a:spcBef>
                      </a:pPr>
                      <a:r>
                        <a:rPr lang="fr-FR" sz="1200" dirty="0">
                          <a:latin typeface="Calibri" panose="020F0502020204030204" pitchFamily="34" charset="0"/>
                        </a:rPr>
                        <a:t>Bouchon de liège</a:t>
                      </a:r>
                    </a:p>
                  </a:txBody>
                  <a:tcPr/>
                </a:tc>
                <a:extLst>
                  <a:ext uri="{0D108BD9-81ED-4DB2-BD59-A6C34878D82A}">
                    <a16:rowId xmlns:a16="http://schemas.microsoft.com/office/drawing/2014/main" xmlns="" val="1094386161"/>
                  </a:ext>
                </a:extLst>
              </a:tr>
              <a:tr h="160730">
                <a:tc>
                  <a:txBody>
                    <a:bodyPr/>
                    <a:lstStyle/>
                    <a:p>
                      <a:pPr>
                        <a:spcBef>
                          <a:spcPts val="600"/>
                        </a:spcBef>
                      </a:pPr>
                      <a:r>
                        <a:rPr lang="fr-CA" sz="1200" b="0" dirty="0">
                          <a:latin typeface="Calibri" panose="020F0502020204030204" pitchFamily="34" charset="0"/>
                        </a:rPr>
                        <a:t>Compte-goutte</a:t>
                      </a:r>
                      <a:endParaRPr lang="fr-FR" sz="1000" b="0" dirty="0">
                        <a:latin typeface="Calibri" panose="020F0502020204030204" pitchFamily="34" charset="0"/>
                      </a:endParaRPr>
                    </a:p>
                  </a:txBody>
                  <a:tcPr/>
                </a:tc>
                <a:extLst>
                  <a:ext uri="{0D108BD9-81ED-4DB2-BD59-A6C34878D82A}">
                    <a16:rowId xmlns:a16="http://schemas.microsoft.com/office/drawing/2014/main" xmlns="" val="644024047"/>
                  </a:ext>
                </a:extLst>
              </a:tr>
              <a:tr h="26289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Eau (pot solo)</a:t>
                      </a:r>
                    </a:p>
                  </a:txBody>
                  <a:tcPr/>
                </a:tc>
                <a:extLst>
                  <a:ext uri="{0D108BD9-81ED-4DB2-BD59-A6C34878D82A}">
                    <a16:rowId xmlns:a16="http://schemas.microsoft.com/office/drawing/2014/main" xmlns="" val="3741039717"/>
                  </a:ext>
                </a:extLst>
              </a:tr>
              <a:tr h="177008">
                <a:tc>
                  <a:txBody>
                    <a:bodyPr/>
                    <a:lstStyle/>
                    <a:p>
                      <a:pPr algn="ctr"/>
                      <a:r>
                        <a:rPr lang="fr-FR" sz="1200" b="1" dirty="0">
                          <a:latin typeface="Calibri" panose="020F0502020204030204" pitchFamily="34" charset="0"/>
                        </a:rPr>
                        <a:t>Par élève</a:t>
                      </a:r>
                    </a:p>
                  </a:txBody>
                  <a:tcPr/>
                </a:tc>
                <a:extLst>
                  <a:ext uri="{0D108BD9-81ED-4DB2-BD59-A6C34878D82A}">
                    <a16:rowId xmlns:a16="http://schemas.microsoft.com/office/drawing/2014/main" xmlns="" val="1848206893"/>
                  </a:ext>
                </a:extLst>
              </a:tr>
              <a:tr h="266700">
                <a:tc>
                  <a:txBody>
                    <a:bodyPr/>
                    <a:lstStyle/>
                    <a:p>
                      <a:pPr algn="l">
                        <a:spcBef>
                          <a:spcPts val="600"/>
                        </a:spcBef>
                      </a:pPr>
                      <a:r>
                        <a:rPr lang="fr-CA" sz="1200" dirty="0">
                          <a:latin typeface="Calibri" panose="020F0502020204030204" pitchFamily="34" charset="0"/>
                          <a:hlinkClick r:id="rId11" action="ppaction://hlinksldjump"/>
                        </a:rPr>
                        <a:t>Fiche d’activité D</a:t>
                      </a:r>
                      <a:endParaRPr lang="fr-CA" sz="1200" dirty="0">
                        <a:latin typeface="Calibri" panose="020F0502020204030204" pitchFamily="34" charset="0"/>
                      </a:endParaRPr>
                    </a:p>
                  </a:txBody>
                  <a:tcPr/>
                </a:tc>
                <a:extLst>
                  <a:ext uri="{0D108BD9-81ED-4DB2-BD59-A6C34878D82A}">
                    <a16:rowId xmlns:a16="http://schemas.microsoft.com/office/drawing/2014/main" xmlns="" val="1586137789"/>
                  </a:ext>
                </a:extLst>
              </a:tr>
              <a:tr h="26670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rPr>
                        <a:t>Crayon</a:t>
                      </a:r>
                      <a:r>
                        <a:rPr lang="fr-CA" sz="1200" baseline="0" dirty="0">
                          <a:latin typeface="Calibri" panose="020F0502020204030204" pitchFamily="34" charset="0"/>
                        </a:rPr>
                        <a:t>, calculatrice</a:t>
                      </a:r>
                      <a:endParaRPr lang="fr-FR" sz="1200" dirty="0">
                        <a:latin typeface="Calibri" panose="020F0502020204030204" pitchFamily="34" charset="0"/>
                      </a:endParaRPr>
                    </a:p>
                  </a:txBody>
                  <a:tcPr/>
                </a:tc>
                <a:extLst>
                  <a:ext uri="{0D108BD9-81ED-4DB2-BD59-A6C34878D82A}">
                    <a16:rowId xmlns:a16="http://schemas.microsoft.com/office/drawing/2014/main" xmlns="" val="2095888791"/>
                  </a:ext>
                </a:extLst>
              </a:tr>
            </a:tbl>
          </a:graphicData>
        </a:graphic>
      </p:graphicFrame>
      <p:sp>
        <p:nvSpPr>
          <p:cNvPr id="10" name="Espace réservé du numéro de diapositive 1"/>
          <p:cNvSpPr txBox="1">
            <a:spLocks/>
          </p:cNvSpPr>
          <p:nvPr>
            <p:custDataLst>
              <p:tags r:id="rId7"/>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17" name="Rectangle 16"/>
          <p:cNvSpPr/>
          <p:nvPr>
            <p:custDataLst>
              <p:tags r:id="rId8"/>
            </p:custDataLst>
          </p:nvPr>
        </p:nvSpPr>
        <p:spPr>
          <a:xfrm>
            <a:off x="73581" y="5669280"/>
            <a:ext cx="1694259" cy="1492716"/>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b="1" dirty="0">
                <a:solidFill>
                  <a:prstClr val="black"/>
                </a:solidFill>
                <a:latin typeface="Calibri" panose="020F0502020204030204" pitchFamily="34" charset="0"/>
              </a:rPr>
              <a:t>Ajustements</a:t>
            </a:r>
          </a:p>
          <a:p>
            <a:pPr lvl="0">
              <a:spcBef>
                <a:spcPts val="600"/>
              </a:spcBef>
              <a:defRPr/>
            </a:pPr>
            <a:r>
              <a:rPr lang="fr-CA" sz="1200" dirty="0">
                <a:solidFill>
                  <a:prstClr val="black"/>
                </a:solidFill>
                <a:latin typeface="Calibri" panose="020F0502020204030204" pitchFamily="34" charset="0"/>
              </a:rPr>
              <a:t>Le cas échéant, les élèves ne doivent pas oublier d’apporter les modifications requises au tableau du matériel et au schéma !</a:t>
            </a:r>
          </a:p>
        </p:txBody>
      </p:sp>
      <p:pic>
        <p:nvPicPr>
          <p:cNvPr id="15" name="Image 14">
            <a:extLst>
              <a:ext uri="{FF2B5EF4-FFF2-40B4-BE49-F238E27FC236}">
                <a16:creationId xmlns:a16="http://schemas.microsoft.com/office/drawing/2014/main" xmlns="" id="{B03252BC-5118-09EA-398C-224329269878}"/>
              </a:ext>
            </a:extLst>
          </p:cNvPr>
          <p:cNvPicPr>
            <a:picLocks noChangeAspect="1"/>
          </p:cNvPicPr>
          <p:nvPr/>
        </p:nvPicPr>
        <p:blipFill>
          <a:blip r:embed="rId12"/>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0"/>
            <a:lum/>
          </a:blip>
          <a:srcRect/>
          <a:stretch>
            <a:fillRect/>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36421" y="1249910"/>
            <a:ext cx="4977987" cy="700255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fr-CA" sz="2400" i="1" dirty="0">
                <a:latin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 défi consiste à trouver le volume d’un trombone. L’élaboration du protocole se fait en plénière mais l’expérience est réalisée par les élèves, en équipes de 2 (voir encadré pour expérience finale).</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lvl="0" indent="0" algn="just">
              <a:spcBef>
                <a:spcPts val="600"/>
              </a:spcBef>
              <a:buNone/>
            </a:pPr>
            <a:r>
              <a:rPr lang="fr-CA" sz="2400" i="1" dirty="0">
                <a:solidFill>
                  <a:prstClr val="black"/>
                </a:solidFill>
                <a:latin typeface="Calibri" panose="020F0502020204030204" pitchFamily="34" charset="0"/>
                <a:cs typeface="Calibri" panose="020F0502020204030204" pitchFamily="34" charset="0"/>
              </a:rPr>
              <a:t>Déroulement de l’activité</a:t>
            </a:r>
          </a:p>
          <a:p>
            <a:pPr marL="252000" indent="-252000" algn="just">
              <a:spcBef>
                <a:spcPts val="600"/>
              </a:spcBef>
              <a:buFont typeface="Arial" pitchFamily="34" charset="0"/>
              <a:buChar char="•"/>
            </a:pPr>
            <a:r>
              <a:rPr lang="fr-CA" sz="1200" b="1" dirty="0">
                <a:latin typeface="Calibri" panose="020F0502020204030204" pitchFamily="34" charset="0"/>
              </a:rPr>
              <a:t>Dans ses grandes lignes, cette activité se déroule comme celles qui précèdent </a:t>
            </a:r>
            <a:r>
              <a:rPr lang="fr-CA" sz="1200" dirty="0">
                <a:latin typeface="Calibri" panose="020F0502020204030204" pitchFamily="34" charset="0"/>
              </a:rPr>
              <a:t>(défi de la pâte à modeler et défi du bouchon de liège).</a:t>
            </a:r>
          </a:p>
          <a:p>
            <a:pPr marL="252000" indent="-252000" algn="just">
              <a:spcBef>
                <a:spcPts val="600"/>
              </a:spcBef>
              <a:buFont typeface="Arial" pitchFamily="34" charset="0"/>
              <a:buChar char="•"/>
            </a:pPr>
            <a:r>
              <a:rPr lang="fr-CA" sz="1200" b="1" dirty="0">
                <a:latin typeface="Calibri" panose="020F0502020204030204" pitchFamily="34" charset="0"/>
              </a:rPr>
              <a:t>La difficulté que les élèves vont rencontrer est que le volume d’un seul trombone est trop petit pour le cylindre gradué </a:t>
            </a:r>
            <a:r>
              <a:rPr lang="fr-CA" sz="1200" dirty="0">
                <a:latin typeface="Calibri" panose="020F0502020204030204" pitchFamily="34" charset="0"/>
              </a:rPr>
              <a:t>(moins de 1 </a:t>
            </a:r>
            <a:r>
              <a:rPr lang="fr-CA" sz="1200" dirty="0">
                <a:latin typeface="Times" pitchFamily="18" charset="0"/>
                <a:cs typeface="Times" pitchFamily="18" charset="0"/>
              </a:rPr>
              <a:t>cm³)</a:t>
            </a:r>
            <a:r>
              <a:rPr lang="fr-CA" sz="1200" dirty="0">
                <a:latin typeface="Calibri" panose="020F0502020204030204" pitchFamily="34" charset="0"/>
              </a:rPr>
              <a:t>. La solution consistera à mesurer le volume de </a:t>
            </a:r>
            <a:r>
              <a:rPr lang="fr-CA" sz="1200" i="1" dirty="0">
                <a:latin typeface="Calibri" panose="020F0502020204030204" pitchFamily="34" charset="0"/>
              </a:rPr>
              <a:t>plusieurs</a:t>
            </a:r>
            <a:r>
              <a:rPr lang="fr-CA" sz="1200" dirty="0">
                <a:latin typeface="Calibri" panose="020F0502020204030204" pitchFamily="34" charset="0"/>
              </a:rPr>
              <a:t> trombones, et de diviser le volume par le nombre de trombones.</a:t>
            </a:r>
          </a:p>
          <a:p>
            <a:pPr marL="252000" indent="-252000" algn="just">
              <a:spcBef>
                <a:spcPts val="600"/>
              </a:spcBef>
              <a:buFont typeface="Arial" pitchFamily="34" charset="0"/>
              <a:buChar char="•"/>
            </a:pPr>
            <a:r>
              <a:rPr lang="fr-CA" sz="1200" b="1" dirty="0">
                <a:latin typeface="Calibri" panose="020F0502020204030204" pitchFamily="34" charset="0"/>
              </a:rPr>
              <a:t>Laisser les élèves se tromper ! </a:t>
            </a:r>
            <a:r>
              <a:rPr lang="fr-CA" sz="1200" dirty="0">
                <a:latin typeface="Calibri" panose="020F0502020204030204" pitchFamily="34" charset="0"/>
              </a:rPr>
              <a:t>Ne rien dire si personne ne soulève la problématique pendant l’élaboration du protocole. Ils découvriront la difficulté pendant l’expérimentation.</a:t>
            </a:r>
          </a:p>
          <a:p>
            <a:pPr marL="0" indent="0" algn="just">
              <a:spcBef>
                <a:spcPts val="600"/>
              </a:spcBef>
              <a:buNone/>
            </a:pPr>
            <a:r>
              <a:rPr lang="fr-CA" sz="1200" dirty="0">
                <a:latin typeface="Calibri" panose="020F0502020204030204" pitchFamily="34" charset="0"/>
              </a:rPr>
              <a:t>Au besoin, faire une pause pendant l’expérimentation, afin de revenir en plénière sur les ajustements à apporter au protocole.</a:t>
            </a:r>
          </a:p>
          <a:p>
            <a:pPr marL="0" indent="0" algn="just">
              <a:spcBef>
                <a:spcPts val="600"/>
              </a:spcBef>
              <a:buNone/>
            </a:pPr>
            <a:r>
              <a:rPr lang="fr-CA" sz="1400" b="1" dirty="0">
                <a:latin typeface="Calibri" panose="020F0502020204030204" pitchFamily="34" charset="0"/>
              </a:rPr>
              <a:t>La solution</a:t>
            </a:r>
          </a:p>
          <a:p>
            <a:pPr marL="0" indent="0" algn="just">
              <a:spcBef>
                <a:spcPts val="600"/>
              </a:spcBef>
              <a:buNone/>
            </a:pPr>
            <a:r>
              <a:rPr lang="fr-CA" sz="1200" b="1" dirty="0">
                <a:latin typeface="Calibri" panose="020F0502020204030204" pitchFamily="34" charset="0"/>
              </a:rPr>
              <a:t>Si les élèves ont de la difficulté à trouver la solution : </a:t>
            </a:r>
          </a:p>
          <a:p>
            <a:pPr marL="252000" indent="-252000" algn="just">
              <a:spcBef>
                <a:spcPts val="600"/>
              </a:spcBef>
              <a:buFont typeface="Arial" pitchFamily="34" charset="0"/>
              <a:buChar char="•"/>
            </a:pPr>
            <a:r>
              <a:rPr lang="fr-CA" sz="1200" dirty="0">
                <a:latin typeface="Calibri" panose="020F0502020204030204" pitchFamily="34" charset="0"/>
              </a:rPr>
              <a:t>Premier indice : </a:t>
            </a:r>
            <a:r>
              <a:rPr lang="fr-CA" sz="1200" b="1" i="1" dirty="0">
                <a:latin typeface="Calibri" panose="020F0502020204030204" pitchFamily="34" charset="0"/>
              </a:rPr>
              <a:t>« La solution se trouve dans un des défis que nous avons déjà réalisés ».</a:t>
            </a:r>
          </a:p>
          <a:p>
            <a:pPr marL="252000" indent="-252000" algn="just">
              <a:spcBef>
                <a:spcPts val="600"/>
              </a:spcBef>
              <a:buFont typeface="Arial" pitchFamily="34" charset="0"/>
              <a:buChar char="•"/>
            </a:pPr>
            <a:r>
              <a:rPr lang="fr-CA" sz="1200" dirty="0">
                <a:latin typeface="Calibri" panose="020F0502020204030204" pitchFamily="34" charset="0"/>
              </a:rPr>
              <a:t>Deuxième indice : </a:t>
            </a:r>
            <a:r>
              <a:rPr lang="fr-CA" sz="1200" b="1" i="1" dirty="0">
                <a:latin typeface="Calibri" panose="020F0502020204030204" pitchFamily="34" charset="0"/>
              </a:rPr>
              <a:t>« Pensez à ce que nous avons fait pour trouver l’épaisseur d’une feuille. »</a:t>
            </a:r>
            <a:endParaRPr lang="fr-CA" sz="1200" dirty="0">
              <a:latin typeface="Calibri" panose="020F0502020204030204" pitchFamily="34" charset="0"/>
            </a:endParaRPr>
          </a:p>
          <a:p>
            <a:pPr marL="0" indent="0" algn="just">
              <a:spcBef>
                <a:spcPts val="600"/>
              </a:spcBef>
              <a:buNone/>
            </a:pPr>
            <a:r>
              <a:rPr lang="fr-CA" sz="1200" b="1" dirty="0">
                <a:latin typeface="Calibri" panose="020F0502020204030204" pitchFamily="34" charset="0"/>
              </a:rPr>
              <a:t>Noter que la solution présente 2 variantes équivalentes :</a:t>
            </a:r>
          </a:p>
          <a:p>
            <a:pPr marL="228600" indent="-228600" algn="just">
              <a:spcBef>
                <a:spcPts val="600"/>
              </a:spcBef>
              <a:buFont typeface="+mj-lt"/>
              <a:buAutoNum type="arabicPeriod"/>
            </a:pPr>
            <a:r>
              <a:rPr lang="fr-CA" sz="1200" dirty="0">
                <a:latin typeface="Calibri" panose="020F0502020204030204" pitchFamily="34" charset="0"/>
              </a:rPr>
              <a:t>On détermine de combien de ml nous voulons que le niveau augmente (</a:t>
            </a:r>
            <a:r>
              <a:rPr lang="fr-CA" sz="1200" dirty="0" err="1">
                <a:latin typeface="Calibri" panose="020F0502020204030204" pitchFamily="34" charset="0"/>
              </a:rPr>
              <a:t>e.g</a:t>
            </a:r>
            <a:r>
              <a:rPr lang="fr-CA" sz="1200" dirty="0">
                <a:latin typeface="Calibri" panose="020F0502020204030204" pitchFamily="34" charset="0"/>
              </a:rPr>
              <a:t>. 5 ml) et on ajoute assez de trombones pour atteindre cet objectif.</a:t>
            </a:r>
          </a:p>
          <a:p>
            <a:pPr marL="228600" indent="-228600" algn="just">
              <a:spcBef>
                <a:spcPts val="600"/>
              </a:spcBef>
              <a:buFont typeface="+mj-lt"/>
              <a:buAutoNum type="arabicPeriod"/>
            </a:pPr>
            <a:r>
              <a:rPr lang="fr-CA" sz="1200" dirty="0">
                <a:latin typeface="Calibri" panose="020F0502020204030204" pitchFamily="34" charset="0"/>
              </a:rPr>
              <a:t>On détermine combien de trombones on veut ajouter (</a:t>
            </a:r>
            <a:r>
              <a:rPr lang="fr-CA" sz="1200" dirty="0" err="1">
                <a:latin typeface="Calibri" panose="020F0502020204030204" pitchFamily="34" charset="0"/>
              </a:rPr>
              <a:t>e.g</a:t>
            </a:r>
            <a:r>
              <a:rPr lang="fr-CA" sz="1200" dirty="0">
                <a:latin typeface="Calibri" panose="020F0502020204030204" pitchFamily="34" charset="0"/>
              </a:rPr>
              <a:t>. 20) et on observe de combien de ml le niveau a augmenté. </a:t>
            </a:r>
          </a:p>
          <a:p>
            <a:pPr marL="252000" indent="-252000" algn="just">
              <a:spcBef>
                <a:spcPts val="600"/>
              </a:spcBef>
              <a:buNone/>
            </a:pPr>
            <a:endParaRPr lang="fr-CA" sz="1200" dirty="0">
              <a:latin typeface="Calibri" panose="020F0502020204030204" pitchFamily="34" charset="0"/>
            </a:endParaRPr>
          </a:p>
        </p:txBody>
      </p:sp>
      <p:graphicFrame>
        <p:nvGraphicFramePr>
          <p:cNvPr id="13" name="Tableau 12"/>
          <p:cNvGraphicFramePr>
            <a:graphicFrameLocks noGrp="1"/>
          </p:cNvGraphicFramePr>
          <p:nvPr>
            <p:custDataLst>
              <p:tags r:id="rId2"/>
            </p:custDataLst>
            <p:extLst>
              <p:ext uri="{D42A27DB-BD31-4B8C-83A1-F6EECF244321}">
                <p14:modId xmlns:p14="http://schemas.microsoft.com/office/powerpoint/2010/main" xmlns="" val="195101862"/>
              </p:ext>
            </p:extLst>
          </p:nvPr>
        </p:nvGraphicFramePr>
        <p:xfrm>
          <a:off x="58341" y="124991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30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5. </a:t>
            </a:r>
            <a:r>
              <a:rPr lang="fr-FR" sz="2400" dirty="0">
                <a:latin typeface="Calibri" panose="020F0502020204030204" pitchFamily="34" charset="0"/>
                <a:cs typeface="Calibri" panose="020F0502020204030204" pitchFamily="34" charset="0"/>
              </a:rPr>
              <a:t>Le défi du trombone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Rectangle 8"/>
          <p:cNvSpPr/>
          <p:nvPr>
            <p:custDataLst>
              <p:tags r:id="rId4"/>
            </p:custDataLst>
          </p:nvPr>
        </p:nvSpPr>
        <p:spPr>
          <a:xfrm>
            <a:off x="65961" y="3947842"/>
            <a:ext cx="1694259" cy="3200876"/>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b="1" dirty="0">
                <a:solidFill>
                  <a:prstClr val="black"/>
                </a:solidFill>
                <a:latin typeface="Calibri" pitchFamily="34" charset="0"/>
                <a:cs typeface="Calibri" pitchFamily="34" charset="0"/>
              </a:rPr>
              <a:t>Calculatrice</a:t>
            </a:r>
          </a:p>
          <a:p>
            <a:pPr>
              <a:spcBef>
                <a:spcPts val="600"/>
              </a:spcBef>
            </a:pPr>
            <a:r>
              <a:rPr lang="fr-CA" sz="1200" dirty="0">
                <a:latin typeface="Calibri" pitchFamily="34" charset="0"/>
                <a:cs typeface="Calibri" pitchFamily="34" charset="0"/>
              </a:rPr>
              <a:t>Pour ce défi, l’</a:t>
            </a:r>
            <a:r>
              <a:rPr lang="fr-CA" sz="1200" dirty="0" err="1">
                <a:latin typeface="Calibri" pitchFamily="34" charset="0"/>
                <a:cs typeface="Calibri" pitchFamily="34" charset="0"/>
              </a:rPr>
              <a:t>utilisa-tion</a:t>
            </a:r>
            <a:r>
              <a:rPr lang="fr-CA" sz="1200" dirty="0">
                <a:latin typeface="Calibri" pitchFamily="34" charset="0"/>
                <a:cs typeface="Calibri" pitchFamily="34" charset="0"/>
              </a:rPr>
              <a:t> de la calculatrice s’avérera essentielle. </a:t>
            </a:r>
          </a:p>
          <a:p>
            <a:pPr marL="108000" indent="-108000">
              <a:spcBef>
                <a:spcPts val="600"/>
              </a:spcBef>
              <a:buFont typeface="Arial" pitchFamily="34" charset="0"/>
              <a:buChar char="•"/>
            </a:pPr>
            <a:r>
              <a:rPr lang="fr-CA" sz="1200" dirty="0">
                <a:latin typeface="Calibri" pitchFamily="34" charset="0"/>
                <a:cs typeface="Calibri" pitchFamily="34" charset="0"/>
              </a:rPr>
              <a:t>Arrondir le résultat final au centième près.</a:t>
            </a:r>
          </a:p>
          <a:p>
            <a:pPr marL="108000" indent="-108000">
              <a:spcBef>
                <a:spcPts val="600"/>
              </a:spcBef>
              <a:buFont typeface="Arial" pitchFamily="34" charset="0"/>
              <a:buChar char="•"/>
            </a:pPr>
            <a:r>
              <a:rPr lang="fr-CA" sz="1200" dirty="0">
                <a:latin typeface="Calibri" pitchFamily="34" charset="0"/>
                <a:cs typeface="Calibri" pitchFamily="34" charset="0"/>
              </a:rPr>
              <a:t>Pas obligé de mettre la calculatrice dans la liste du matériel.</a:t>
            </a:r>
          </a:p>
          <a:p>
            <a:pPr>
              <a:spcBef>
                <a:spcPts val="600"/>
              </a:spcBef>
            </a:pPr>
            <a:r>
              <a:rPr lang="fr-CA" sz="1200" dirty="0">
                <a:latin typeface="Calibri" pitchFamily="34" charset="0"/>
                <a:cs typeface="Calibri" pitchFamily="34" charset="0"/>
              </a:rPr>
              <a:t>(Nous pouvons </a:t>
            </a:r>
            <a:r>
              <a:rPr lang="fr-CA" sz="1200" dirty="0" err="1">
                <a:latin typeface="Calibri" pitchFamily="34" charset="0"/>
                <a:cs typeface="Calibri" pitchFamily="34" charset="0"/>
              </a:rPr>
              <a:t>consi-dérer</a:t>
            </a:r>
            <a:r>
              <a:rPr lang="fr-CA" sz="1200" dirty="0">
                <a:latin typeface="Calibri" pitchFamily="34" charset="0"/>
                <a:cs typeface="Calibri" pitchFamily="34" charset="0"/>
              </a:rPr>
              <a:t> qu’elle fait partie du matériel de base des laboratoire, comme les crayons et les effaces !)</a:t>
            </a:r>
          </a:p>
        </p:txBody>
      </p:sp>
      <p:graphicFrame>
        <p:nvGraphicFramePr>
          <p:cNvPr id="16"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1660582245"/>
              </p:ext>
            </p:extLst>
          </p:nvPr>
        </p:nvGraphicFramePr>
        <p:xfrm>
          <a:off x="53341" y="1676631"/>
          <a:ext cx="1722120" cy="222504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xmlns="" val="20000"/>
                    </a:ext>
                  </a:extLst>
                </a:gridCol>
              </a:tblGrid>
              <a:tr h="227095">
                <a:tc>
                  <a:txBody>
                    <a:bodyPr/>
                    <a:lstStyle/>
                    <a:p>
                      <a:pPr algn="ctr"/>
                      <a:r>
                        <a:rPr lang="fr-FR" sz="1400" dirty="0">
                          <a:latin typeface="Calibri" panose="020F0502020204030204" pitchFamily="34" charset="0"/>
                        </a:rPr>
                        <a:t>Matériel</a:t>
                      </a:r>
                      <a:r>
                        <a:rPr lang="fr-FR" sz="1400" baseline="0" dirty="0">
                          <a:latin typeface="Calibri" panose="020F0502020204030204" pitchFamily="34" charset="0"/>
                        </a:rPr>
                        <a:t> nécessaire</a:t>
                      </a:r>
                    </a:p>
                  </a:txBody>
                  <a:tcPr/>
                </a:tc>
                <a:extLst>
                  <a:ext uri="{0D108BD9-81ED-4DB2-BD59-A6C34878D82A}">
                    <a16:rowId xmlns:a16="http://schemas.microsoft.com/office/drawing/2014/main" xmlns="" val="10000"/>
                  </a:ext>
                </a:extLst>
              </a:tr>
              <a:tr h="204386">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FR" sz="1200" b="1" dirty="0">
                          <a:latin typeface="Calibri" panose="020F0502020204030204" pitchFamily="34" charset="0"/>
                        </a:rPr>
                        <a:t>Par équipe de 2</a:t>
                      </a:r>
                    </a:p>
                  </a:txBody>
                  <a:tcPr/>
                </a:tc>
                <a:extLst>
                  <a:ext uri="{0D108BD9-81ED-4DB2-BD59-A6C34878D82A}">
                    <a16:rowId xmlns:a16="http://schemas.microsoft.com/office/drawing/2014/main" xmlns="" val="10001"/>
                  </a:ext>
                </a:extLst>
              </a:tr>
              <a:tr h="264160">
                <a:tc>
                  <a:txBody>
                    <a:bodyPr/>
                    <a:lstStyle/>
                    <a:p>
                      <a:pPr>
                        <a:spcBef>
                          <a:spcPts val="600"/>
                        </a:spcBef>
                      </a:pPr>
                      <a:r>
                        <a:rPr lang="fr-FR" sz="1200" dirty="0">
                          <a:latin typeface="Calibri" panose="020F0502020204030204" pitchFamily="34" charset="0"/>
                        </a:rPr>
                        <a:t>Cylindre gradué (100 ml)</a:t>
                      </a:r>
                    </a:p>
                  </a:txBody>
                  <a:tcPr/>
                </a:tc>
                <a:extLst>
                  <a:ext uri="{0D108BD9-81ED-4DB2-BD59-A6C34878D82A}">
                    <a16:rowId xmlns:a16="http://schemas.microsoft.com/office/drawing/2014/main" xmlns="" val="10002"/>
                  </a:ext>
                </a:extLst>
              </a:tr>
              <a:tr h="165628">
                <a:tc>
                  <a:txBody>
                    <a:bodyPr/>
                    <a:lstStyle/>
                    <a:p>
                      <a:pPr>
                        <a:spcBef>
                          <a:spcPts val="600"/>
                        </a:spcBef>
                      </a:pPr>
                      <a:r>
                        <a:rPr lang="fr-FR" sz="1200" dirty="0">
                          <a:latin typeface="Calibri" panose="020F0502020204030204" pitchFamily="34" charset="0"/>
                        </a:rPr>
                        <a:t>Trombones</a:t>
                      </a:r>
                    </a:p>
                  </a:txBody>
                  <a:tcPr/>
                </a:tc>
                <a:extLst>
                  <a:ext uri="{0D108BD9-81ED-4DB2-BD59-A6C34878D82A}">
                    <a16:rowId xmlns:a16="http://schemas.microsoft.com/office/drawing/2014/main" xmlns="" val="3130434629"/>
                  </a:ext>
                </a:extLst>
              </a:tr>
              <a:tr h="26416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Eau (pot solo)</a:t>
                      </a:r>
                    </a:p>
                  </a:txBody>
                  <a:tcPr/>
                </a:tc>
                <a:extLst>
                  <a:ext uri="{0D108BD9-81ED-4DB2-BD59-A6C34878D82A}">
                    <a16:rowId xmlns:a16="http://schemas.microsoft.com/office/drawing/2014/main" xmlns="" val="219663777"/>
                  </a:ext>
                </a:extLst>
              </a:tr>
              <a:tr h="204386">
                <a:tc>
                  <a:txBody>
                    <a:bodyPr/>
                    <a:lstStyle/>
                    <a:p>
                      <a:pPr algn="ctr"/>
                      <a:r>
                        <a:rPr lang="fr-FR" sz="1200" b="1" dirty="0">
                          <a:latin typeface="Calibri" panose="020F0502020204030204" pitchFamily="34" charset="0"/>
                        </a:rPr>
                        <a:t>Par élève</a:t>
                      </a:r>
                    </a:p>
                  </a:txBody>
                  <a:tcPr/>
                </a:tc>
                <a:extLst>
                  <a:ext uri="{0D108BD9-81ED-4DB2-BD59-A6C34878D82A}">
                    <a16:rowId xmlns:a16="http://schemas.microsoft.com/office/drawing/2014/main" xmlns="" val="1848206893"/>
                  </a:ext>
                </a:extLst>
              </a:tr>
              <a:tr h="266700">
                <a:tc>
                  <a:txBody>
                    <a:bodyPr/>
                    <a:lstStyle/>
                    <a:p>
                      <a:pPr algn="l">
                        <a:spcBef>
                          <a:spcPts val="600"/>
                        </a:spcBef>
                      </a:pPr>
                      <a:r>
                        <a:rPr lang="fr-CA" sz="1200" dirty="0">
                          <a:latin typeface="Calibri" panose="020F0502020204030204" pitchFamily="34" charset="0"/>
                          <a:hlinkClick r:id="rId11" action="ppaction://hlinksldjump"/>
                        </a:rPr>
                        <a:t>Fiche d’activité E</a:t>
                      </a:r>
                      <a:endParaRPr lang="fr-CA" sz="1200" dirty="0">
                        <a:latin typeface="Calibri" panose="020F0502020204030204" pitchFamily="34" charset="0"/>
                      </a:endParaRPr>
                    </a:p>
                  </a:txBody>
                  <a:tcPr/>
                </a:tc>
                <a:extLst>
                  <a:ext uri="{0D108BD9-81ED-4DB2-BD59-A6C34878D82A}">
                    <a16:rowId xmlns:a16="http://schemas.microsoft.com/office/drawing/2014/main" xmlns="" val="1586137789"/>
                  </a:ext>
                </a:extLst>
              </a:tr>
              <a:tr h="26670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rPr>
                        <a:t>Crayon</a:t>
                      </a:r>
                      <a:r>
                        <a:rPr lang="fr-CA" sz="1200" baseline="0" dirty="0">
                          <a:latin typeface="Calibri" panose="020F0502020204030204" pitchFamily="34" charset="0"/>
                        </a:rPr>
                        <a:t>, calculatrice</a:t>
                      </a:r>
                      <a:endParaRPr lang="fr-FR" sz="1200" dirty="0">
                        <a:latin typeface="Calibri" panose="020F0502020204030204" pitchFamily="34" charset="0"/>
                      </a:endParaRPr>
                    </a:p>
                  </a:txBody>
                  <a:tcPr/>
                </a:tc>
                <a:extLst>
                  <a:ext uri="{0D108BD9-81ED-4DB2-BD59-A6C34878D82A}">
                    <a16:rowId xmlns:a16="http://schemas.microsoft.com/office/drawing/2014/main" xmlns="" val="2660160739"/>
                  </a:ext>
                </a:extLst>
              </a:tr>
            </a:tbl>
          </a:graphicData>
        </a:graphic>
      </p:graphicFrame>
      <p:sp>
        <p:nvSpPr>
          <p:cNvPr id="10" name="Espace réservé du numéro de diapositive 1"/>
          <p:cNvSpPr txBox="1">
            <a:spLocks/>
          </p:cNvSpPr>
          <p:nvPr>
            <p:custDataLst>
              <p:tags r:id="rId6"/>
            </p:custDataLst>
          </p:nvPr>
        </p:nvSpPr>
        <p:spPr>
          <a:xfrm>
            <a:off x="5031252" y="7993098"/>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grpSp>
        <p:nvGrpSpPr>
          <p:cNvPr id="11" name="Groupe 10">
            <a:extLst>
              <a:ext uri="{FF2B5EF4-FFF2-40B4-BE49-F238E27FC236}">
                <a16:creationId xmlns:a16="http://schemas.microsoft.com/office/drawing/2014/main" xmlns="" id="{45B446EA-1D1D-1E4A-8A73-85F83C7FB431}"/>
              </a:ext>
            </a:extLst>
          </p:cNvPr>
          <p:cNvGrpSpPr/>
          <p:nvPr>
            <p:custDataLst>
              <p:tags r:id="rId7"/>
            </p:custDataLst>
          </p:nvPr>
        </p:nvGrpSpPr>
        <p:grpSpPr>
          <a:xfrm>
            <a:off x="1163890" y="7410170"/>
            <a:ext cx="611571" cy="569901"/>
            <a:chOff x="398511" y="7375861"/>
            <a:chExt cx="846012" cy="772510"/>
          </a:xfrm>
        </p:grpSpPr>
        <p:pic>
          <p:nvPicPr>
            <p:cNvPr id="15" name="Image 14">
              <a:extLst>
                <a:ext uri="{FF2B5EF4-FFF2-40B4-BE49-F238E27FC236}">
                  <a16:creationId xmlns:a16="http://schemas.microsoft.com/office/drawing/2014/main" xmlns="" id="{8F6444EA-8E14-C244-90D7-5838F1C4CE17}"/>
                </a:ext>
              </a:extLst>
            </p:cNvPr>
            <p:cNvPicPr>
              <a:picLocks noChangeAspect="1"/>
            </p:cNvPicPr>
            <p:nvPr/>
          </p:nvPicPr>
          <p:blipFill>
            <a:blip r:embed="rId12">
              <a:grayscl/>
              <a:extLst>
                <a:ext uri="{BEBA8EAE-BF5A-486C-A8C5-ECC9F3942E4B}">
                  <a14:imgProps xmlns:a14="http://schemas.microsoft.com/office/drawing/2010/main" xmlns="">
                    <a14:imgLayer r:embed="rId13">
                      <a14:imgEffect>
                        <a14:saturation sat="400000"/>
                      </a14:imgEffect>
                    </a14:imgLayer>
                  </a14:imgProps>
                </a:ext>
                <a:ext uri="{28A0092B-C50C-407E-A947-70E740481C1C}">
                  <a14:useLocalDpi xmlns:a14="http://schemas.microsoft.com/office/drawing/2010/main" xmlns="" val="0"/>
                </a:ext>
              </a:extLst>
            </a:blip>
            <a:stretch>
              <a:fillRect/>
            </a:stretch>
          </p:blipFill>
          <p:spPr>
            <a:xfrm>
              <a:off x="561419" y="7375861"/>
              <a:ext cx="536575" cy="772510"/>
            </a:xfrm>
            <a:prstGeom prst="rect">
              <a:avLst/>
            </a:prstGeom>
          </p:spPr>
        </p:pic>
        <p:pic>
          <p:nvPicPr>
            <p:cNvPr id="17" name="Picture 4" descr="Mathematik, Sig, Summe">
              <a:extLst>
                <a:ext uri="{FF2B5EF4-FFF2-40B4-BE49-F238E27FC236}">
                  <a16:creationId xmlns:a16="http://schemas.microsoft.com/office/drawing/2014/main" xmlns="" id="{3BCEEAD1-296E-2640-8B01-965B931EC5C8}"/>
                </a:ext>
              </a:extLst>
            </p:cNvPr>
            <p:cNvPicPr>
              <a:picLocks noChangeAspect="1" noChangeArrowheads="1"/>
            </p:cNvPicPr>
            <p:nvPr/>
          </p:nvPicPr>
          <p:blipFill>
            <a:blip r:embed="rId14"/>
            <a:srcRect/>
            <a:stretch>
              <a:fillRect/>
            </a:stretch>
          </p:blipFill>
          <p:spPr bwMode="auto">
            <a:xfrm rot="5400000">
              <a:off x="399817" y="7789385"/>
              <a:ext cx="185423" cy="188035"/>
            </a:xfrm>
            <a:prstGeom prst="rect">
              <a:avLst/>
            </a:prstGeom>
            <a:noFill/>
          </p:spPr>
        </p:pic>
        <p:sp>
          <p:nvSpPr>
            <p:cNvPr id="19" name="ZoneTexte 18">
              <a:extLst>
                <a:ext uri="{FF2B5EF4-FFF2-40B4-BE49-F238E27FC236}">
                  <a16:creationId xmlns:a16="http://schemas.microsoft.com/office/drawing/2014/main" xmlns="" id="{702491E2-2E9A-1B4A-B889-DA716DB45D19}"/>
                </a:ext>
              </a:extLst>
            </p:cNvPr>
            <p:cNvSpPr txBox="1"/>
            <p:nvPr/>
          </p:nvSpPr>
          <p:spPr>
            <a:xfrm>
              <a:off x="864538" y="7673232"/>
              <a:ext cx="379985" cy="400110"/>
            </a:xfrm>
            <a:prstGeom prst="rect">
              <a:avLst/>
            </a:prstGeom>
            <a:noFill/>
          </p:spPr>
          <p:txBody>
            <a:bodyPr wrap="square" rtlCol="0">
              <a:spAutoFit/>
            </a:bodyPr>
            <a:lstStyle/>
            <a:p>
              <a:r>
                <a:rPr lang="fr-CA" sz="2000" b="1" dirty="0">
                  <a:effectLst>
                    <a:outerShdw blurRad="38100" dist="38100" dir="2700000" algn="tl">
                      <a:srgbClr val="000000">
                        <a:alpha val="43137"/>
                      </a:srgbClr>
                    </a:outerShdw>
                  </a:effectLst>
                </a:rPr>
                <a:t>S</a:t>
              </a:r>
            </a:p>
          </p:txBody>
        </p:sp>
      </p:grpSp>
      <p:sp>
        <p:nvSpPr>
          <p:cNvPr id="20" name="Rectangle 19"/>
          <p:cNvSpPr/>
          <p:nvPr>
            <p:custDataLst>
              <p:tags r:id="rId8"/>
            </p:custDataLst>
          </p:nvPr>
        </p:nvSpPr>
        <p:spPr>
          <a:xfrm>
            <a:off x="65960" y="8054058"/>
            <a:ext cx="5168979" cy="1015663"/>
          </a:xfrm>
          <a:prstGeom prst="rect">
            <a:avLst/>
          </a:prstGeom>
          <a:solidFill>
            <a:srgbClr val="ABD5C6"/>
          </a:solidFill>
          <a:ln>
            <a:solidFill>
              <a:srgbClr val="ABD5C6"/>
            </a:solidFill>
          </a:ln>
        </p:spPr>
        <p:txBody>
          <a:bodyPr wrap="square" anchor="t">
            <a:spAutoFit/>
          </a:bodyPr>
          <a:lstStyle/>
          <a:p>
            <a:pPr lvl="0" algn="ctr">
              <a:spcBef>
                <a:spcPts val="600"/>
              </a:spcBef>
              <a:defRPr/>
            </a:pPr>
            <a:r>
              <a:rPr lang="fr-CA" sz="1400" b="1" dirty="0">
                <a:solidFill>
                  <a:prstClr val="black"/>
                </a:solidFill>
                <a:latin typeface="Calibri" panose="020F0502020204030204" pitchFamily="34" charset="0"/>
              </a:rPr>
              <a:t>Combien de trombones ?</a:t>
            </a:r>
          </a:p>
          <a:p>
            <a:pPr>
              <a:spcBef>
                <a:spcPts val="600"/>
              </a:spcBef>
            </a:pPr>
            <a:r>
              <a:rPr lang="fr-CA" sz="1200" dirty="0">
                <a:latin typeface="Calibri" panose="020F0502020204030204" pitchFamily="34" charset="0"/>
              </a:rPr>
              <a:t>S’il manque de trombones pour que toutes les équipes réalisent l’expérience finale en même temps, certaines équipes devront attendre leur tour. </a:t>
            </a:r>
          </a:p>
          <a:p>
            <a:pPr>
              <a:spcBef>
                <a:spcPts val="600"/>
              </a:spcBef>
            </a:pPr>
            <a:r>
              <a:rPr lang="fr-CA" sz="1200" dirty="0">
                <a:latin typeface="Calibri" panose="020F0502020204030204" pitchFamily="34" charset="0"/>
                <a:cs typeface="Times" pitchFamily="18" charset="0"/>
              </a:rPr>
              <a:t>Une autre solution est de réaliser l’expérience finale en </a:t>
            </a:r>
            <a:r>
              <a:rPr lang="fr-CA" sz="1200" b="1" dirty="0">
                <a:latin typeface="Calibri" panose="020F0502020204030204" pitchFamily="34" charset="0"/>
                <a:cs typeface="Times" pitchFamily="18" charset="0"/>
              </a:rPr>
              <a:t>plénière</a:t>
            </a:r>
            <a:r>
              <a:rPr lang="fr-CA" sz="1200" dirty="0">
                <a:latin typeface="Calibri" panose="020F0502020204030204" pitchFamily="34" charset="0"/>
                <a:cs typeface="Times" pitchFamily="18" charset="0"/>
              </a:rPr>
              <a:t>.</a:t>
            </a:r>
            <a:endParaRPr lang="fr-CA" sz="1200" dirty="0">
              <a:latin typeface="Times" pitchFamily="18" charset="0"/>
              <a:cs typeface="Times" pitchFamily="18" charset="0"/>
            </a:endParaRPr>
          </a:p>
        </p:txBody>
      </p:sp>
      <p:pic>
        <p:nvPicPr>
          <p:cNvPr id="18" name="Image 17">
            <a:extLst>
              <a:ext uri="{FF2B5EF4-FFF2-40B4-BE49-F238E27FC236}">
                <a16:creationId xmlns:a16="http://schemas.microsoft.com/office/drawing/2014/main" xmlns="" id="{793ACD06-CCB3-6242-CA02-A536FC2B22C0}"/>
              </a:ext>
            </a:extLst>
          </p:cNvPr>
          <p:cNvPicPr>
            <a:picLocks noChangeAspect="1"/>
          </p:cNvPicPr>
          <p:nvPr/>
        </p:nvPicPr>
        <p:blipFill>
          <a:blip r:embed="rId15"/>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17</a:t>
            </a:fld>
            <a:endParaRPr lang="en-US"/>
          </a:p>
        </p:txBody>
      </p:sp>
      <p:sp>
        <p:nvSpPr>
          <p:cNvPr id="12" name="Content Placeholder 4"/>
          <p:cNvSpPr>
            <a:spLocks noGrp="1"/>
          </p:cNvSpPr>
          <p:nvPr>
            <p:ph sz="half" idx="1"/>
            <p:custDataLst>
              <p:tags r:id="rId2"/>
            </p:custDataLst>
          </p:nvPr>
        </p:nvSpPr>
        <p:spPr>
          <a:xfrm>
            <a:off x="1836421" y="1249910"/>
            <a:ext cx="4977987" cy="7803796"/>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fr-CA" sz="2400" i="1" dirty="0">
                <a:latin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 défi consiste à trouver le volume d’une goutte d’eau. L’élaboration du protocole se fait </a:t>
            </a:r>
            <a:r>
              <a:rPr lang="fr-CA" sz="1200" i="1" dirty="0">
                <a:latin typeface="Calibri" panose="020F0502020204030204" pitchFamily="34" charset="0"/>
                <a:cs typeface="Calibri" panose="020F0502020204030204" pitchFamily="34" charset="0"/>
              </a:rPr>
              <a:t>en équipe de 2</a:t>
            </a:r>
            <a:r>
              <a:rPr lang="fr-CA" sz="1200" dirty="0">
                <a:latin typeface="Calibri" panose="020F0502020204030204" pitchFamily="34" charset="0"/>
                <a:cs typeface="Calibri" panose="020F0502020204030204" pitchFamily="34" charset="0"/>
              </a:rPr>
              <a:t>. Après l’expérimentation,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dirty="0">
                <a:latin typeface="Calibri" panose="020F0502020204030204" pitchFamily="34" charset="0"/>
                <a:cs typeface="Calibri" panose="020F0502020204030204" pitchFamily="34" charset="0"/>
              </a:rPr>
              <a:t>e prépare les équipes à une activité d’évaluation, en regardant des exemples de protocoles avec eux. Ensuite, chaque équipe évalue le protocole d’une autre.</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lvl="0" indent="0" algn="just">
              <a:spcBef>
                <a:spcPts val="600"/>
              </a:spcBef>
              <a:buNone/>
            </a:pPr>
            <a:r>
              <a:rPr lang="fr-CA" sz="2400" i="1" dirty="0">
                <a:solidFill>
                  <a:prstClr val="black"/>
                </a:solidFill>
                <a:latin typeface="Calibri" panose="020F0502020204030204" pitchFamily="34" charset="0"/>
                <a:cs typeface="Calibri" panose="020F0502020204030204" pitchFamily="34" charset="0"/>
              </a:rPr>
              <a:t>Déroulement de l’activité</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Le défi de la goutte d’eau – 40 minutes</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Évaluation d’un protocole en plénière – 15 minutes</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Évaluation d’un protocole en plénière – 15 minutes</a:t>
            </a:r>
          </a:p>
          <a:p>
            <a:pPr marL="0" indent="0" algn="just">
              <a:spcBef>
                <a:spcPts val="600"/>
              </a:spcBef>
              <a:buNone/>
            </a:pPr>
            <a:endParaRPr lang="fr-CA" sz="1200" dirty="0">
              <a:latin typeface="Calibri" panose="020F0502020204030204" pitchFamily="34" charset="0"/>
            </a:endParaRPr>
          </a:p>
          <a:p>
            <a:pPr marL="0" indent="0" algn="just">
              <a:spcBef>
                <a:spcPts val="600"/>
              </a:spcBef>
              <a:buNone/>
            </a:pPr>
            <a:r>
              <a:rPr lang="fr-CA" sz="2400" i="1" dirty="0">
                <a:latin typeface="Calibri" panose="020F0502020204030204" pitchFamily="34" charset="0"/>
              </a:rPr>
              <a:t>Le défi de la goutte d’eau</a:t>
            </a:r>
          </a:p>
          <a:p>
            <a:pPr marL="252000" indent="-252000" algn="just">
              <a:spcBef>
                <a:spcPts val="600"/>
              </a:spcBef>
              <a:buFont typeface="Arial" pitchFamily="34" charset="0"/>
              <a:buChar char="•"/>
            </a:pPr>
            <a:r>
              <a:rPr lang="fr-CA" sz="1200" b="1" dirty="0">
                <a:latin typeface="Calibri" panose="020F0502020204030204" pitchFamily="34" charset="0"/>
              </a:rPr>
              <a:t>Cette fois-ci, les équipes doivent élaborer leur protocole elles-mêmes. </a:t>
            </a:r>
            <a:r>
              <a:rPr lang="fr-CA" sz="1200" dirty="0">
                <a:latin typeface="Calibri" panose="020F0502020204030204" pitchFamily="34" charset="0"/>
              </a:rPr>
              <a:t>Avant de se lancer dans l’expérimentation,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dirty="0">
                <a:latin typeface="Calibri" panose="020F0502020204030204" pitchFamily="34" charset="0"/>
              </a:rPr>
              <a:t>e doit vérifier qu’un protocole est écrit. (Ne pas distribuer le matériel avant !) Pas besoin que le protocole soit </a:t>
            </a:r>
            <a:r>
              <a:rPr lang="fr-CA" sz="1200" i="1" dirty="0">
                <a:latin typeface="Calibri" panose="020F0502020204030204" pitchFamily="34" charset="0"/>
              </a:rPr>
              <a:t>parfait</a:t>
            </a:r>
            <a:r>
              <a:rPr lang="fr-CA" sz="1200" dirty="0">
                <a:latin typeface="Calibri" panose="020F0502020204030204" pitchFamily="34" charset="0"/>
              </a:rPr>
              <a:t> : des lacunes pourront être identifiées lors de l’expérimentation (ajustements au protocole).</a:t>
            </a:r>
            <a:endParaRPr lang="fr-CA" sz="1200" b="1" dirty="0">
              <a:latin typeface="Calibri" panose="020F0502020204030204" pitchFamily="34" charset="0"/>
            </a:endParaRPr>
          </a:p>
          <a:p>
            <a:pPr marL="252000" indent="-252000" algn="just">
              <a:spcBef>
                <a:spcPts val="600"/>
              </a:spcBef>
              <a:buFont typeface="Arial" pitchFamily="34" charset="0"/>
              <a:buChar char="•"/>
            </a:pPr>
            <a:r>
              <a:rPr lang="fr-CA" sz="1200" b="1" dirty="0">
                <a:latin typeface="Calibri" panose="020F0502020204030204" pitchFamily="34" charset="0"/>
              </a:rPr>
              <a:t>Prévenir les élèves que les protocoles </a:t>
            </a:r>
            <a:r>
              <a:rPr lang="fr-CA" sz="1200" b="1" i="1" dirty="0">
                <a:latin typeface="Calibri" panose="020F0502020204030204" pitchFamily="34" charset="0"/>
              </a:rPr>
              <a:t>finaux</a:t>
            </a:r>
            <a:r>
              <a:rPr lang="fr-CA" sz="1200" b="1" dirty="0">
                <a:latin typeface="Calibri" panose="020F0502020204030204" pitchFamily="34" charset="0"/>
              </a:rPr>
              <a:t> </a:t>
            </a:r>
            <a:r>
              <a:rPr lang="fr-CA" sz="1200" dirty="0">
                <a:latin typeface="Calibri" panose="020F0502020204030204" pitchFamily="34" charset="0"/>
              </a:rPr>
              <a:t>(après expérimentation et ajustements)</a:t>
            </a:r>
            <a:r>
              <a:rPr lang="fr-CA" sz="1200" b="1" dirty="0">
                <a:latin typeface="Calibri" panose="020F0502020204030204" pitchFamily="34" charset="0"/>
              </a:rPr>
              <a:t> seront évalués.</a:t>
            </a:r>
          </a:p>
          <a:p>
            <a:pPr marL="252000" indent="-252000" algn="just">
              <a:spcBef>
                <a:spcPts val="600"/>
              </a:spcBef>
              <a:buFont typeface="Arial" pitchFamily="34" charset="0"/>
              <a:buChar char="•"/>
            </a:pPr>
            <a:r>
              <a:rPr lang="fr-CA" sz="1200" b="1" dirty="0">
                <a:latin typeface="Calibri" panose="020F0502020204030204" pitchFamily="34" charset="0"/>
              </a:rPr>
              <a:t>Utiliser le cylindre gradué de 10 ml. </a:t>
            </a:r>
            <a:r>
              <a:rPr lang="fr-CA" sz="1200" dirty="0">
                <a:latin typeface="Calibri" panose="020F0502020204030204" pitchFamily="34" charset="0"/>
              </a:rPr>
              <a:t>Les cylindres de 100 ml ne sont pas assez précis; il faudrait compter trop de gouttes (trop long) pour avoir une mesure claire. </a:t>
            </a:r>
            <a:r>
              <a:rPr lang="fr-CA" sz="1200" u="sng" dirty="0">
                <a:latin typeface="Calibri" panose="020F0502020204030204" pitchFamily="34" charset="0"/>
              </a:rPr>
              <a:t>Ne </a:t>
            </a:r>
            <a:r>
              <a:rPr lang="fr-CA" sz="1200" b="1" u="sng" dirty="0">
                <a:latin typeface="Calibri" panose="020F0502020204030204" pitchFamily="34" charset="0"/>
              </a:rPr>
              <a:t>pas</a:t>
            </a:r>
            <a:r>
              <a:rPr lang="fr-CA" sz="1200" u="sng" dirty="0">
                <a:latin typeface="Calibri" panose="020F0502020204030204" pitchFamily="34" charset="0"/>
              </a:rPr>
              <a:t> attendre que les élèves découvrent ce problème pour distribuer le bon cylindre !</a:t>
            </a:r>
          </a:p>
          <a:p>
            <a:pPr marL="252000" indent="-252000" algn="just">
              <a:spcBef>
                <a:spcPts val="600"/>
              </a:spcBef>
              <a:buFont typeface="Arial" pitchFamily="34" charset="0"/>
              <a:buChar char="•"/>
            </a:pPr>
            <a:r>
              <a:rPr lang="fr-CA" sz="1200" b="1" dirty="0">
                <a:latin typeface="Calibri" panose="020F0502020204030204" pitchFamily="34" charset="0"/>
              </a:rPr>
              <a:t>Les équipes ne devraient pas avoir de difficulté à trouver la solution. </a:t>
            </a:r>
            <a:r>
              <a:rPr lang="fr-CA" sz="1200" dirty="0">
                <a:latin typeface="Calibri" panose="020F0502020204030204" pitchFamily="34" charset="0"/>
              </a:rPr>
              <a:t>Conceptuellement, la solution est identique à celle du trombone et de la feuille de papier.</a:t>
            </a:r>
            <a:endParaRPr lang="fr-CA" sz="1400" b="1" dirty="0">
              <a:latin typeface="Calibri" panose="020F0502020204030204" pitchFamily="34" charset="0"/>
            </a:endParaRPr>
          </a:p>
          <a:p>
            <a:pPr marL="252000" indent="-252000" algn="just">
              <a:spcBef>
                <a:spcPts val="600"/>
              </a:spcBef>
              <a:buFont typeface="Arial" pitchFamily="34" charset="0"/>
              <a:buChar char="•"/>
            </a:pPr>
            <a:r>
              <a:rPr lang="fr-CA" sz="1200" b="1" dirty="0">
                <a:latin typeface="Calibri" panose="020F0502020204030204" pitchFamily="34" charset="0"/>
              </a:rPr>
              <a:t>Comme avec le trombone, la solution présente 2 variantes :</a:t>
            </a:r>
          </a:p>
          <a:p>
            <a:pPr marL="228600" indent="-228600" algn="just">
              <a:spcBef>
                <a:spcPts val="600"/>
              </a:spcBef>
              <a:buFont typeface="+mj-lt"/>
              <a:buAutoNum type="arabicPeriod"/>
            </a:pPr>
            <a:r>
              <a:rPr lang="fr-CA" sz="1200" dirty="0">
                <a:latin typeface="Calibri" panose="020F0502020204030204" pitchFamily="34" charset="0"/>
              </a:rPr>
              <a:t>On détermine de combien de ml nous voulons que le niveau augmente (</a:t>
            </a:r>
            <a:r>
              <a:rPr lang="fr-CA" sz="1200" dirty="0" err="1">
                <a:latin typeface="Calibri" panose="020F0502020204030204" pitchFamily="34" charset="0"/>
              </a:rPr>
              <a:t>e.g</a:t>
            </a:r>
            <a:r>
              <a:rPr lang="fr-CA" sz="1200" dirty="0">
                <a:latin typeface="Calibri" panose="020F0502020204030204" pitchFamily="34" charset="0"/>
              </a:rPr>
              <a:t>. 2 ml) et on compte assez de gouttes pour atteindre cet objectif.</a:t>
            </a:r>
          </a:p>
          <a:p>
            <a:pPr marL="228600" indent="-228600" algn="just">
              <a:spcBef>
                <a:spcPts val="600"/>
              </a:spcBef>
              <a:buFont typeface="+mj-lt"/>
              <a:buAutoNum type="arabicPeriod"/>
            </a:pPr>
            <a:r>
              <a:rPr lang="fr-CA" sz="1200" dirty="0">
                <a:latin typeface="Calibri" panose="020F0502020204030204" pitchFamily="34" charset="0"/>
              </a:rPr>
              <a:t>On détermine combien de gouttes on veut ajouter (</a:t>
            </a:r>
            <a:r>
              <a:rPr lang="fr-CA" sz="1200" dirty="0" err="1">
                <a:latin typeface="Calibri" panose="020F0502020204030204" pitchFamily="34" charset="0"/>
              </a:rPr>
              <a:t>e.g</a:t>
            </a:r>
            <a:r>
              <a:rPr lang="fr-CA" sz="1200" dirty="0">
                <a:latin typeface="Calibri" panose="020F0502020204030204" pitchFamily="34" charset="0"/>
              </a:rPr>
              <a:t>. 20) et on observe de combien de ml le niveau a augmenté. </a:t>
            </a:r>
          </a:p>
          <a:p>
            <a:pPr marL="228600" indent="-228600" algn="just">
              <a:spcBef>
                <a:spcPts val="600"/>
              </a:spcBef>
              <a:buNone/>
            </a:pPr>
            <a:r>
              <a:rPr lang="fr-CA" sz="1200" dirty="0">
                <a:latin typeface="Calibri" panose="020F0502020204030204" pitchFamily="34" charset="0"/>
              </a:rPr>
              <a:t>Il n’y a pas de variante meilleure que l’autre.</a:t>
            </a:r>
          </a:p>
          <a:p>
            <a:pPr marL="228600" indent="-228600" algn="just">
              <a:spcBef>
                <a:spcPts val="600"/>
              </a:spcBef>
              <a:buNone/>
            </a:pPr>
            <a:endParaRPr lang="fr-CA" sz="1200" dirty="0">
              <a:latin typeface="Calibri" panose="020F0502020204030204" pitchFamily="34" charset="0"/>
            </a:endParaRPr>
          </a:p>
          <a:p>
            <a:pPr marL="228600" indent="-228600" algn="just">
              <a:spcBef>
                <a:spcPts val="600"/>
              </a:spcBef>
              <a:buFont typeface="+mj-lt"/>
              <a:buAutoNum type="arabicPeriod"/>
            </a:pPr>
            <a:endParaRPr lang="fr-CA" sz="1200" dirty="0">
              <a:latin typeface="Calibri" panose="020F0502020204030204" pitchFamily="34" charset="0"/>
            </a:endParaRPr>
          </a:p>
          <a:p>
            <a:pPr marL="252000" indent="-252000" algn="just">
              <a:spcBef>
                <a:spcPts val="600"/>
              </a:spcBef>
              <a:buNone/>
            </a:pPr>
            <a:endParaRPr lang="fr-CA" sz="1200" dirty="0">
              <a:latin typeface="Calibri" panose="020F0502020204030204" pitchFamily="34" charset="0"/>
            </a:endParaRPr>
          </a:p>
        </p:txBody>
      </p:sp>
      <p:graphicFrame>
        <p:nvGraphicFramePr>
          <p:cNvPr id="13" name="Tableau 12"/>
          <p:cNvGraphicFramePr>
            <a:graphicFrameLocks noGrp="1"/>
          </p:cNvGraphicFramePr>
          <p:nvPr>
            <p:custDataLst>
              <p:tags r:id="rId3"/>
            </p:custDataLst>
            <p:extLst>
              <p:ext uri="{D42A27DB-BD31-4B8C-83A1-F6EECF244321}">
                <p14:modId xmlns:p14="http://schemas.microsoft.com/office/powerpoint/2010/main" xmlns="" val="195101862"/>
              </p:ext>
            </p:extLst>
          </p:nvPr>
        </p:nvGraphicFramePr>
        <p:xfrm>
          <a:off x="58341" y="124991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70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sp>
        <p:nvSpPr>
          <p:cNvPr id="14" name="Title 3"/>
          <p:cNvSpPr txBox="1">
            <a:spLocks/>
          </p:cNvSpPr>
          <p:nvPr>
            <p:custDataLst>
              <p:tags r:id="rId4"/>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6. </a:t>
            </a:r>
            <a:r>
              <a:rPr lang="fr-FR" sz="2400" dirty="0">
                <a:latin typeface="Calibri" panose="020F0502020204030204" pitchFamily="34" charset="0"/>
                <a:cs typeface="Calibri" panose="020F0502020204030204" pitchFamily="34" charset="0"/>
              </a:rPr>
              <a:t>Le défi de la goutte d’eau</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aphicFrame>
        <p:nvGraphicFramePr>
          <p:cNvPr id="16"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1946215332"/>
              </p:ext>
            </p:extLst>
          </p:nvPr>
        </p:nvGraphicFramePr>
        <p:xfrm>
          <a:off x="53341" y="1676631"/>
          <a:ext cx="1722120" cy="277368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xmlns="" val="20000"/>
                    </a:ext>
                  </a:extLst>
                </a:gridCol>
              </a:tblGrid>
              <a:tr h="227095">
                <a:tc>
                  <a:txBody>
                    <a:bodyPr/>
                    <a:lstStyle/>
                    <a:p>
                      <a:pPr algn="ctr"/>
                      <a:r>
                        <a:rPr lang="fr-FR" sz="1400" dirty="0">
                          <a:latin typeface="Calibri" panose="020F0502020204030204" pitchFamily="34" charset="0"/>
                        </a:rPr>
                        <a:t>Matériel</a:t>
                      </a:r>
                      <a:r>
                        <a:rPr lang="fr-FR" sz="1400" baseline="0" dirty="0">
                          <a:latin typeface="Calibri" panose="020F0502020204030204" pitchFamily="34" charset="0"/>
                        </a:rPr>
                        <a:t> nécessaire</a:t>
                      </a:r>
                    </a:p>
                  </a:txBody>
                  <a:tcPr/>
                </a:tc>
                <a:extLst>
                  <a:ext uri="{0D108BD9-81ED-4DB2-BD59-A6C34878D82A}">
                    <a16:rowId xmlns:a16="http://schemas.microsoft.com/office/drawing/2014/main" xmlns="" val="10000"/>
                  </a:ext>
                </a:extLst>
              </a:tr>
              <a:tr h="204386">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CA" sz="1200" b="1" dirty="0">
                          <a:latin typeface="Calibri" panose="020F0502020204030204" pitchFamily="34" charset="0"/>
                        </a:rPr>
                        <a:t>Pour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b="1" dirty="0">
                          <a:latin typeface="Calibri" panose="020F0502020204030204" pitchFamily="34" charset="0"/>
                        </a:rPr>
                        <a:t>e</a:t>
                      </a:r>
                      <a:endParaRPr lang="fr-FR" sz="1200" b="1" dirty="0">
                        <a:latin typeface="Calibri" panose="020F0502020204030204" pitchFamily="34" charset="0"/>
                      </a:endParaRPr>
                    </a:p>
                  </a:txBody>
                  <a:tcPr/>
                </a:tc>
                <a:extLst>
                  <a:ext uri="{0D108BD9-81ED-4DB2-BD59-A6C34878D82A}">
                    <a16:rowId xmlns:a16="http://schemas.microsoft.com/office/drawing/2014/main" xmlns="" val="10001"/>
                  </a:ext>
                </a:extLst>
              </a:tr>
              <a:tr h="204386">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200" b="0" dirty="0">
                          <a:latin typeface="Calibri" panose="020F0502020204030204" pitchFamily="34" charset="0"/>
                          <a:hlinkClick r:id="rId10" action="ppaction://hlinksldjump"/>
                        </a:rPr>
                        <a:t>Fiche TBI-2, 3 et 4</a:t>
                      </a:r>
                      <a:endParaRPr lang="fr-FR" sz="1200" b="0" dirty="0">
                        <a:latin typeface="Calibri" panose="020F0502020204030204" pitchFamily="34" charset="0"/>
                      </a:endParaRPr>
                    </a:p>
                  </a:txBody>
                  <a:tcPr/>
                </a:tc>
                <a:extLst>
                  <a:ext uri="{0D108BD9-81ED-4DB2-BD59-A6C34878D82A}">
                    <a16:rowId xmlns:a16="http://schemas.microsoft.com/office/drawing/2014/main" xmlns="" val="10003"/>
                  </a:ext>
                </a:extLst>
              </a:tr>
              <a:tr h="204386">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FR" sz="1200" b="1" dirty="0">
                          <a:latin typeface="Calibri" panose="020F0502020204030204" pitchFamily="34" charset="0"/>
                        </a:rPr>
                        <a:t>Par</a:t>
                      </a:r>
                      <a:r>
                        <a:rPr lang="fr-FR" sz="1200" b="1" baseline="0" dirty="0">
                          <a:latin typeface="Calibri" panose="020F0502020204030204" pitchFamily="34" charset="0"/>
                        </a:rPr>
                        <a:t> </a:t>
                      </a:r>
                      <a:r>
                        <a:rPr lang="fr-FR" sz="1200" b="1" dirty="0">
                          <a:latin typeface="Calibri" panose="020F0502020204030204" pitchFamily="34" charset="0"/>
                        </a:rPr>
                        <a:t>équipe de 2</a:t>
                      </a:r>
                    </a:p>
                  </a:txBody>
                  <a:tcPr/>
                </a:tc>
                <a:extLst>
                  <a:ext uri="{0D108BD9-81ED-4DB2-BD59-A6C34878D82A}">
                    <a16:rowId xmlns:a16="http://schemas.microsoft.com/office/drawing/2014/main" xmlns="" val="10004"/>
                  </a:ext>
                </a:extLst>
              </a:tr>
              <a:tr h="264160">
                <a:tc>
                  <a:txBody>
                    <a:bodyPr/>
                    <a:lstStyle/>
                    <a:p>
                      <a:pPr>
                        <a:spcBef>
                          <a:spcPts val="600"/>
                        </a:spcBef>
                      </a:pPr>
                      <a:r>
                        <a:rPr lang="fr-FR" sz="1200" dirty="0">
                          <a:latin typeface="Calibri" panose="020F0502020204030204" pitchFamily="34" charset="0"/>
                        </a:rPr>
                        <a:t>Cylindre gradué (</a:t>
                      </a:r>
                      <a:r>
                        <a:rPr lang="fr-FR" sz="1200" b="1" dirty="0">
                          <a:latin typeface="Calibri" panose="020F0502020204030204" pitchFamily="34" charset="0"/>
                        </a:rPr>
                        <a:t>10</a:t>
                      </a:r>
                      <a:r>
                        <a:rPr lang="fr-FR" sz="1200" dirty="0">
                          <a:latin typeface="Calibri" panose="020F0502020204030204" pitchFamily="34" charset="0"/>
                        </a:rPr>
                        <a:t> ml)</a:t>
                      </a:r>
                    </a:p>
                  </a:txBody>
                  <a:tcPr/>
                </a:tc>
                <a:extLst>
                  <a:ext uri="{0D108BD9-81ED-4DB2-BD59-A6C34878D82A}">
                    <a16:rowId xmlns:a16="http://schemas.microsoft.com/office/drawing/2014/main" xmlns="" val="10002"/>
                  </a:ext>
                </a:extLst>
              </a:tr>
              <a:tr h="163253">
                <a:tc>
                  <a:txBody>
                    <a:bodyPr/>
                    <a:lstStyle/>
                    <a:p>
                      <a:pPr>
                        <a:spcBef>
                          <a:spcPts val="600"/>
                        </a:spcBef>
                      </a:pPr>
                      <a:r>
                        <a:rPr lang="fr-FR" sz="1200" dirty="0">
                          <a:latin typeface="Calibri" panose="020F0502020204030204" pitchFamily="34" charset="0"/>
                        </a:rPr>
                        <a:t>Compte-goutte</a:t>
                      </a:r>
                    </a:p>
                  </a:txBody>
                  <a:tcPr/>
                </a:tc>
                <a:extLst>
                  <a:ext uri="{0D108BD9-81ED-4DB2-BD59-A6C34878D82A}">
                    <a16:rowId xmlns:a16="http://schemas.microsoft.com/office/drawing/2014/main" xmlns="" val="2205710757"/>
                  </a:ext>
                </a:extLst>
              </a:tr>
              <a:tr h="26416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rPr>
                        <a:t>Eau (pot solo)</a:t>
                      </a:r>
                    </a:p>
                  </a:txBody>
                  <a:tcPr/>
                </a:tc>
                <a:extLst>
                  <a:ext uri="{0D108BD9-81ED-4DB2-BD59-A6C34878D82A}">
                    <a16:rowId xmlns:a16="http://schemas.microsoft.com/office/drawing/2014/main" xmlns="" val="3396475237"/>
                  </a:ext>
                </a:extLst>
              </a:tr>
              <a:tr h="204386">
                <a:tc>
                  <a:txBody>
                    <a:bodyPr/>
                    <a:lstStyle/>
                    <a:p>
                      <a:pPr algn="ctr"/>
                      <a:r>
                        <a:rPr lang="fr-FR" sz="1200" b="1" dirty="0">
                          <a:latin typeface="Calibri" panose="020F0502020204030204" pitchFamily="34" charset="0"/>
                        </a:rPr>
                        <a:t>Par élève</a:t>
                      </a:r>
                    </a:p>
                  </a:txBody>
                  <a:tcPr/>
                </a:tc>
                <a:extLst>
                  <a:ext uri="{0D108BD9-81ED-4DB2-BD59-A6C34878D82A}">
                    <a16:rowId xmlns:a16="http://schemas.microsoft.com/office/drawing/2014/main" xmlns="" val="1848206893"/>
                  </a:ext>
                </a:extLst>
              </a:tr>
              <a:tr h="266700">
                <a:tc>
                  <a:txBody>
                    <a:bodyPr/>
                    <a:lstStyle/>
                    <a:p>
                      <a:pPr algn="l">
                        <a:spcBef>
                          <a:spcPts val="600"/>
                        </a:spcBef>
                      </a:pPr>
                      <a:r>
                        <a:rPr lang="fr-FR" sz="1200" dirty="0">
                          <a:latin typeface="Calibri" panose="020F0502020204030204" pitchFamily="34" charset="0"/>
                          <a:hlinkClick r:id="rId11" action="ppaction://hlinksldjump"/>
                        </a:rPr>
                        <a:t>Fiches d’activité F et G</a:t>
                      </a:r>
                      <a:endParaRPr lang="fr-CA" sz="1200" dirty="0">
                        <a:latin typeface="Calibri" panose="020F0502020204030204" pitchFamily="34" charset="0"/>
                      </a:endParaRPr>
                    </a:p>
                  </a:txBody>
                  <a:tcPr/>
                </a:tc>
                <a:extLst>
                  <a:ext uri="{0D108BD9-81ED-4DB2-BD59-A6C34878D82A}">
                    <a16:rowId xmlns:a16="http://schemas.microsoft.com/office/drawing/2014/main" xmlns="" val="1586137789"/>
                  </a:ext>
                </a:extLst>
              </a:tr>
              <a:tr h="26670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rPr>
                        <a:t>Crayon</a:t>
                      </a:r>
                      <a:r>
                        <a:rPr lang="fr-CA" sz="1200" baseline="0" dirty="0">
                          <a:latin typeface="Calibri" panose="020F0502020204030204" pitchFamily="34" charset="0"/>
                        </a:rPr>
                        <a:t>, calculatrice</a:t>
                      </a:r>
                      <a:endParaRPr lang="fr-FR" sz="1200" dirty="0">
                        <a:latin typeface="Calibri" panose="020F0502020204030204" pitchFamily="34" charset="0"/>
                      </a:endParaRPr>
                    </a:p>
                  </a:txBody>
                  <a:tcPr/>
                </a:tc>
                <a:extLst>
                  <a:ext uri="{0D108BD9-81ED-4DB2-BD59-A6C34878D82A}">
                    <a16:rowId xmlns:a16="http://schemas.microsoft.com/office/drawing/2014/main" xmlns="" val="2482247400"/>
                  </a:ext>
                </a:extLst>
              </a:tr>
            </a:tbl>
          </a:graphicData>
        </a:graphic>
      </p:graphicFrame>
      <p:sp>
        <p:nvSpPr>
          <p:cNvPr id="10" name="Espace réservé du numéro de diapositive 1"/>
          <p:cNvSpPr txBox="1">
            <a:spLocks/>
          </p:cNvSpPr>
          <p:nvPr>
            <p:custDataLst>
              <p:tags r:id="rId6"/>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20" name="Rectangle 19"/>
          <p:cNvSpPr/>
          <p:nvPr>
            <p:custDataLst>
              <p:tags r:id="rId7"/>
            </p:custDataLst>
          </p:nvPr>
        </p:nvSpPr>
        <p:spPr>
          <a:xfrm>
            <a:off x="58341" y="4518660"/>
            <a:ext cx="1709499" cy="4262705"/>
          </a:xfrm>
          <a:prstGeom prst="rect">
            <a:avLst/>
          </a:prstGeom>
          <a:solidFill>
            <a:srgbClr val="ABD5C6"/>
          </a:solidFill>
          <a:ln>
            <a:solidFill>
              <a:srgbClr val="ABD5C6"/>
            </a:solidFill>
          </a:ln>
        </p:spPr>
        <p:txBody>
          <a:bodyPr wrap="square">
            <a:spAutoFit/>
          </a:bodyPr>
          <a:lstStyle/>
          <a:p>
            <a:pPr algn="ctr">
              <a:spcBef>
                <a:spcPts val="600"/>
              </a:spcBef>
            </a:pPr>
            <a:r>
              <a:rPr lang="en-US" sz="1400" b="1" dirty="0" err="1">
                <a:latin typeface="Calibri" panose="020F0502020204030204" pitchFamily="34" charset="0"/>
              </a:rPr>
              <a:t>Conseils</a:t>
            </a:r>
            <a:r>
              <a:rPr lang="en-US" sz="1400" b="1" dirty="0">
                <a:latin typeface="Calibri" panose="020F0502020204030204" pitchFamily="34" charset="0"/>
              </a:rPr>
              <a:t> </a:t>
            </a:r>
            <a:r>
              <a:rPr lang="en-US" sz="1400" b="1" dirty="0" err="1">
                <a:latin typeface="Calibri" panose="020F0502020204030204" pitchFamily="34" charset="0"/>
              </a:rPr>
              <a:t>relatifs</a:t>
            </a:r>
            <a:r>
              <a:rPr lang="en-US" sz="1400" b="1" dirty="0">
                <a:latin typeface="Calibri" panose="020F0502020204030204" pitchFamily="34" charset="0"/>
              </a:rPr>
              <a:t> au </a:t>
            </a:r>
            <a:r>
              <a:rPr lang="en-US" sz="1400" b="1" dirty="0" err="1">
                <a:latin typeface="Calibri" panose="020F0502020204030204" pitchFamily="34" charset="0"/>
              </a:rPr>
              <a:t>compte-goutte</a:t>
            </a:r>
            <a:endParaRPr lang="en-US" sz="1400" b="1" dirty="0">
              <a:latin typeface="Calibri" panose="020F0502020204030204" pitchFamily="34" charset="0"/>
            </a:endParaRPr>
          </a:p>
          <a:p>
            <a:pPr>
              <a:spcBef>
                <a:spcPts val="600"/>
              </a:spcBef>
              <a:buNone/>
            </a:pPr>
            <a:r>
              <a:rPr lang="fr-CA" sz="1200" dirty="0">
                <a:latin typeface="Calibri" panose="020F0502020204030204" pitchFamily="34" charset="0"/>
              </a:rPr>
              <a:t>Pour avoir des gouttes les plus uniformes possible, tenir le compte-goutte </a:t>
            </a:r>
            <a:r>
              <a:rPr lang="fr-CA" sz="1200" b="1" dirty="0" err="1">
                <a:latin typeface="Calibri" panose="020F0502020204030204" pitchFamily="34" charset="0"/>
              </a:rPr>
              <a:t>vertica-lement</a:t>
            </a:r>
            <a:r>
              <a:rPr lang="fr-CA" sz="1200" b="1" dirty="0">
                <a:latin typeface="Calibri" panose="020F0502020204030204" pitchFamily="34" charset="0"/>
              </a:rPr>
              <a:t> </a:t>
            </a:r>
            <a:r>
              <a:rPr lang="fr-CA" sz="1200" dirty="0">
                <a:latin typeface="Calibri" panose="020F0502020204030204" pitchFamily="34" charset="0"/>
              </a:rPr>
              <a:t>et s’assurer que les gouttes tombent au fond du cylindre sans couler le long du verre.</a:t>
            </a:r>
          </a:p>
          <a:p>
            <a:pPr>
              <a:spcBef>
                <a:spcPts val="600"/>
              </a:spcBef>
              <a:buNone/>
            </a:pPr>
            <a:r>
              <a:rPr lang="fr-CA" sz="1200" dirty="0">
                <a:latin typeface="Calibri" panose="020F0502020204030204" pitchFamily="34" charset="0"/>
              </a:rPr>
              <a:t>Pour ne pas faire d’erreurs, les élèves devront être </a:t>
            </a:r>
            <a:r>
              <a:rPr lang="fr-CA" sz="1200" b="1" dirty="0">
                <a:latin typeface="Calibri" panose="020F0502020204030204" pitchFamily="34" charset="0"/>
              </a:rPr>
              <a:t>patients et attentionnés</a:t>
            </a:r>
            <a:r>
              <a:rPr lang="fr-CA" sz="1200" dirty="0">
                <a:latin typeface="Calibri" panose="020F0502020204030204" pitchFamily="34" charset="0"/>
              </a:rPr>
              <a:t>, comme de vrais scientifiques !</a:t>
            </a:r>
          </a:p>
          <a:p>
            <a:pPr>
              <a:spcBef>
                <a:spcPts val="600"/>
              </a:spcBef>
              <a:buNone/>
            </a:pPr>
            <a:r>
              <a:rPr lang="en-US" sz="1200" dirty="0">
                <a:latin typeface="Calibri" panose="020F0502020204030204" pitchFamily="34" charset="0"/>
              </a:rPr>
              <a:t>Il </a:t>
            </a:r>
            <a:r>
              <a:rPr lang="en-US" sz="1200" dirty="0" err="1">
                <a:latin typeface="Calibri" panose="020F0502020204030204" pitchFamily="34" charset="0"/>
              </a:rPr>
              <a:t>peut</a:t>
            </a:r>
            <a:r>
              <a:rPr lang="en-US" sz="1200" dirty="0">
                <a:latin typeface="Calibri" panose="020F0502020204030204" pitchFamily="34" charset="0"/>
              </a:rPr>
              <a:t> </a:t>
            </a:r>
            <a:r>
              <a:rPr lang="en-US" sz="1200" dirty="0" err="1">
                <a:latin typeface="Calibri" panose="020F0502020204030204" pitchFamily="34" charset="0"/>
              </a:rPr>
              <a:t>être</a:t>
            </a:r>
            <a:r>
              <a:rPr lang="en-US" sz="1200" dirty="0">
                <a:latin typeface="Calibri" panose="020F0502020204030204" pitchFamily="34" charset="0"/>
              </a:rPr>
              <a:t> </a:t>
            </a:r>
            <a:r>
              <a:rPr lang="en-US" sz="1200" dirty="0" err="1">
                <a:latin typeface="Calibri" panose="020F0502020204030204" pitchFamily="34" charset="0"/>
              </a:rPr>
              <a:t>avisé</a:t>
            </a:r>
            <a:r>
              <a:rPr lang="en-US" sz="1200" dirty="0">
                <a:latin typeface="Calibri" panose="020F0502020204030204" pitchFamily="34" charset="0"/>
              </a:rPr>
              <a:t> de les </a:t>
            </a:r>
            <a:r>
              <a:rPr lang="en-US" sz="1200" dirty="0" err="1">
                <a:latin typeface="Calibri" panose="020F0502020204030204" pitchFamily="34" charset="0"/>
              </a:rPr>
              <a:t>laisser</a:t>
            </a:r>
            <a:r>
              <a:rPr lang="en-US" sz="1200" dirty="0">
                <a:latin typeface="Calibri" panose="020F0502020204030204" pitchFamily="34" charset="0"/>
              </a:rPr>
              <a:t> se </a:t>
            </a:r>
            <a:r>
              <a:rPr lang="en-US" sz="1200" b="1" dirty="0" err="1">
                <a:latin typeface="Calibri" panose="020F0502020204030204" pitchFamily="34" charset="0"/>
              </a:rPr>
              <a:t>pratiquer</a:t>
            </a:r>
            <a:r>
              <a:rPr lang="en-US" sz="1200" dirty="0">
                <a:latin typeface="Calibri" panose="020F0502020204030204" pitchFamily="34" charset="0"/>
              </a:rPr>
              <a:t> à faire </a:t>
            </a:r>
            <a:r>
              <a:rPr lang="en-US" sz="1200" dirty="0" err="1">
                <a:latin typeface="Calibri" panose="020F0502020204030204" pitchFamily="34" charset="0"/>
              </a:rPr>
              <a:t>tomber</a:t>
            </a:r>
            <a:r>
              <a:rPr lang="en-US" sz="1200" dirty="0">
                <a:latin typeface="Calibri" panose="020F0502020204030204" pitchFamily="34" charset="0"/>
              </a:rPr>
              <a:t> des gouttes dans le pot solo </a:t>
            </a:r>
            <a:r>
              <a:rPr lang="en-US" sz="1200" dirty="0" err="1">
                <a:latin typeface="Calibri" panose="020F0502020204030204" pitchFamily="34" charset="0"/>
              </a:rPr>
              <a:t>avant</a:t>
            </a:r>
            <a:r>
              <a:rPr lang="en-US" sz="1200" dirty="0">
                <a:latin typeface="Calibri" panose="020F0502020204030204" pitchFamily="34" charset="0"/>
              </a:rPr>
              <a:t> de se lancer dans </a:t>
            </a:r>
            <a:r>
              <a:rPr lang="en-US" sz="1200" dirty="0" err="1">
                <a:latin typeface="Calibri" panose="020F0502020204030204" pitchFamily="34" charset="0"/>
              </a:rPr>
              <a:t>l’expérimentation</a:t>
            </a:r>
            <a:r>
              <a:rPr lang="en-US" sz="1200" dirty="0">
                <a:latin typeface="Calibri" panose="020F0502020204030204" pitchFamily="34" charset="0"/>
              </a:rPr>
              <a:t>.</a:t>
            </a:r>
          </a:p>
        </p:txBody>
      </p:sp>
      <p:pic>
        <p:nvPicPr>
          <p:cNvPr id="15" name="Image 14">
            <a:extLst>
              <a:ext uri="{FF2B5EF4-FFF2-40B4-BE49-F238E27FC236}">
                <a16:creationId xmlns:a16="http://schemas.microsoft.com/office/drawing/2014/main" xmlns="" id="{9F5E68AE-9248-C8B3-B29B-CE6940DD0136}"/>
              </a:ext>
            </a:extLst>
          </p:cNvPr>
          <p:cNvPicPr>
            <a:picLocks noChangeAspect="1"/>
          </p:cNvPicPr>
          <p:nvPr/>
        </p:nvPicPr>
        <p:blipFill>
          <a:blip r:embed="rId12"/>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48355" y="1249910"/>
            <a:ext cx="6758434" cy="512803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fr-CA" sz="2400" i="1" dirty="0">
                <a:latin typeface="Calibri" panose="020F0502020204030204" pitchFamily="34" charset="0"/>
              </a:rPr>
              <a:t>Évaluation d’un protocole en plénière</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Ramasser les protocoles des équipes.</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Demander à la classe de résumer ce qui fait un </a:t>
            </a:r>
            <a:r>
              <a:rPr lang="fr-CA" sz="1200" i="1" dirty="0">
                <a:solidFill>
                  <a:prstClr val="black"/>
                </a:solidFill>
                <a:latin typeface="Calibri" panose="020F0502020204030204" pitchFamily="34" charset="0"/>
                <a:cs typeface="Calibri" panose="020F0502020204030204" pitchFamily="34" charset="0"/>
              </a:rPr>
              <a:t>bon</a:t>
            </a:r>
            <a:r>
              <a:rPr lang="fr-CA" sz="1200" dirty="0">
                <a:solidFill>
                  <a:prstClr val="black"/>
                </a:solidFill>
                <a:latin typeface="Calibri" panose="020F0502020204030204" pitchFamily="34" charset="0"/>
                <a:cs typeface="Calibri" panose="020F0502020204030204" pitchFamily="34" charset="0"/>
              </a:rPr>
              <a:t> protocole.</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Afficher la fiche TBI-2 (page 1/2) et demander aux élèves d’identifier les lacunes du protocole.</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Voir ensemble la solution à la page suivante (2/2)</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Répéter l’exercice avec les fiches TBI-3 et 4.</a:t>
            </a:r>
          </a:p>
          <a:p>
            <a:pPr marL="228600" indent="-228600" algn="just">
              <a:spcBef>
                <a:spcPts val="600"/>
              </a:spcBef>
              <a:buNone/>
            </a:pPr>
            <a:endParaRPr lang="fr-CA" sz="1200" dirty="0">
              <a:latin typeface="Calibri" panose="020F0502020204030204" pitchFamily="34" charset="0"/>
            </a:endParaRPr>
          </a:p>
          <a:p>
            <a:pPr marL="0" indent="0" algn="just">
              <a:spcBef>
                <a:spcPts val="600"/>
              </a:spcBef>
              <a:buNone/>
            </a:pPr>
            <a:r>
              <a:rPr lang="fr-CA" sz="2400" i="1" dirty="0">
                <a:latin typeface="Calibri" panose="020F0502020204030204" pitchFamily="34" charset="0"/>
              </a:rPr>
              <a:t>Évaluation d’un protocole en équipe</a:t>
            </a:r>
          </a:p>
          <a:p>
            <a:pPr marL="228600" indent="-228600" algn="just">
              <a:spcBef>
                <a:spcPts val="600"/>
              </a:spcBef>
              <a:buFont typeface="+mj-lt"/>
              <a:buAutoNum type="arabicPeriod"/>
            </a:pPr>
            <a:r>
              <a:rPr lang="fr-CA" sz="1200" dirty="0">
                <a:latin typeface="Calibri" panose="020F0502020204030204" pitchFamily="34" charset="0"/>
              </a:rPr>
              <a:t>Distribuer les fiches d’activité G.</a:t>
            </a:r>
          </a:p>
          <a:p>
            <a:pPr marL="228600" indent="-228600" algn="just">
              <a:spcBef>
                <a:spcPts val="600"/>
              </a:spcBef>
              <a:buFont typeface="+mj-lt"/>
              <a:buAutoNum type="arabicPeriod"/>
            </a:pPr>
            <a:r>
              <a:rPr lang="fr-CA" sz="1200" dirty="0">
                <a:latin typeface="Calibri" panose="020F0502020204030204" pitchFamily="34" charset="0"/>
              </a:rPr>
              <a:t>Distribuer un protocole à chaque équipe. (L’activité peut aussi se faire individuellement)</a:t>
            </a:r>
          </a:p>
          <a:p>
            <a:pPr marL="228600" indent="-228600" algn="just">
              <a:spcBef>
                <a:spcPts val="600"/>
              </a:spcBef>
              <a:buFont typeface="+mj-lt"/>
              <a:buAutoNum type="arabicPeriod"/>
            </a:pPr>
            <a:r>
              <a:rPr lang="fr-CA" sz="1200" dirty="0">
                <a:latin typeface="Calibri" panose="020F0502020204030204" pitchFamily="34" charset="0"/>
              </a:rPr>
              <a:t>Les élèves évaluent le protocole d’</a:t>
            </a:r>
            <a:r>
              <a:rPr lang="fr-CA" sz="1200" dirty="0" err="1">
                <a:latin typeface="Calibri" panose="020F0502020204030204" pitchFamily="34" charset="0"/>
              </a:rPr>
              <a:t>un.e</a:t>
            </a:r>
            <a:r>
              <a:rPr lang="fr-CA" sz="1200" dirty="0">
                <a:latin typeface="Calibri" panose="020F0502020204030204" pitchFamily="34" charset="0"/>
              </a:rPr>
              <a:t> autre. </a:t>
            </a:r>
            <a:r>
              <a:rPr lang="fr-CA" sz="1200" b="1" i="1" dirty="0">
                <a:latin typeface="Calibri" panose="020F0502020204030204" pitchFamily="34" charset="0"/>
              </a:rPr>
              <a:t>Sur la fiche d’évaluation (G), encourager les évaluateurs à laisser des commentaires ou des notes supplémentaires. Par exemple, identifier le numéro de l’étape du protocole qui n’est pas assez explicite.</a:t>
            </a:r>
          </a:p>
          <a:p>
            <a:pPr marL="228600" indent="-228600" algn="just">
              <a:spcBef>
                <a:spcPts val="600"/>
              </a:spcBef>
              <a:buFont typeface="+mj-lt"/>
              <a:buAutoNum type="arabicPeriod"/>
            </a:pPr>
            <a:r>
              <a:rPr lang="fr-CA" sz="1200" dirty="0">
                <a:latin typeface="Calibri" panose="020F0502020204030204" pitchFamily="34" charset="0"/>
              </a:rPr>
              <a:t>Après l’évaluation, les protocoles sont remis à leurs auteurs, de même que la fiche d’évaluation correspondante.</a:t>
            </a:r>
          </a:p>
          <a:p>
            <a:pPr marL="228600" indent="-228600" algn="just">
              <a:spcBef>
                <a:spcPts val="600"/>
              </a:spcBef>
              <a:buNone/>
            </a:pPr>
            <a:r>
              <a:rPr lang="fr-CA" sz="1200" dirty="0">
                <a:latin typeface="Calibri" panose="020F0502020204030204" pitchFamily="34" charset="0"/>
              </a:rPr>
              <a:t>Faire un retour en groupe :</a:t>
            </a:r>
          </a:p>
          <a:p>
            <a:pPr marL="679427" lvl="1" indent="-228600" algn="just">
              <a:buFont typeface="Arial" pitchFamily="34" charset="0"/>
              <a:buChar char="•"/>
            </a:pPr>
            <a:r>
              <a:rPr lang="fr-CA" sz="1200" dirty="0">
                <a:latin typeface="Calibri" panose="020F0502020204030204" pitchFamily="34" charset="0"/>
              </a:rPr>
              <a:t>Était-ce facile de faire l’évaluation ? </a:t>
            </a:r>
          </a:p>
          <a:p>
            <a:pPr marL="679427" lvl="1" indent="-228600" algn="just">
              <a:buFont typeface="Arial" pitchFamily="34" charset="0"/>
              <a:buChar char="•"/>
            </a:pPr>
            <a:r>
              <a:rPr lang="fr-CA" sz="1200" dirty="0">
                <a:latin typeface="Calibri" panose="020F0502020204030204" pitchFamily="34" charset="0"/>
              </a:rPr>
              <a:t>L’évaluation reçue était-elle utile ?</a:t>
            </a:r>
          </a:p>
          <a:p>
            <a:pPr marL="228600" indent="-228600" algn="just">
              <a:spcBef>
                <a:spcPts val="600"/>
              </a:spcBef>
              <a:buFont typeface="+mj-lt"/>
              <a:buAutoNum type="arabicPeriod"/>
            </a:pPr>
            <a:endParaRPr lang="fr-CA" sz="1200" dirty="0">
              <a:latin typeface="Calibri" panose="020F0502020204030204" pitchFamily="34" charset="0"/>
            </a:endParaRPr>
          </a:p>
          <a:p>
            <a:pPr marL="252000" indent="-252000" algn="just">
              <a:spcBef>
                <a:spcPts val="600"/>
              </a:spcBef>
              <a:buNone/>
            </a:pPr>
            <a:endParaRPr lang="fr-CA" sz="1200" dirty="0">
              <a:latin typeface="Calibri" panose="020F0502020204030204" pitchFamily="34" charset="0"/>
            </a:endParaRPr>
          </a:p>
        </p:txBody>
      </p:sp>
      <p:sp>
        <p:nvSpPr>
          <p:cNvPr id="14" name="Title 3"/>
          <p:cNvSpPr txBox="1">
            <a:spLocks/>
          </p:cNvSpPr>
          <p:nvPr>
            <p:custDataLst>
              <p:tags r:id="rId2"/>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6. </a:t>
            </a:r>
            <a:r>
              <a:rPr lang="fr-FR" sz="2400" dirty="0">
                <a:latin typeface="Calibri" panose="020F0502020204030204" pitchFamily="34" charset="0"/>
                <a:cs typeface="Calibri" panose="020F0502020204030204" pitchFamily="34" charset="0"/>
              </a:rPr>
              <a:t>Le défi de la goutte d’eau </a:t>
            </a:r>
            <a:r>
              <a:rPr lang="fr-FR" sz="1800" dirty="0">
                <a:latin typeface="Calibri" panose="020F0502020204030204" pitchFamily="34" charset="0"/>
                <a:cs typeface="Calibri" panose="020F0502020204030204" pitchFamily="34" charset="0"/>
              </a:rPr>
              <a:t>(suite)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3"/>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pic>
        <p:nvPicPr>
          <p:cNvPr id="7" name="Image 6">
            <a:extLst>
              <a:ext uri="{FF2B5EF4-FFF2-40B4-BE49-F238E27FC236}">
                <a16:creationId xmlns:a16="http://schemas.microsoft.com/office/drawing/2014/main" xmlns="" id="{BCD66A7C-1B09-93C6-A43F-8F6998D1CB99}"/>
              </a:ext>
            </a:extLst>
          </p:cNvPr>
          <p:cNvPicPr>
            <a:picLocks noChangeAspect="1"/>
          </p:cNvPicPr>
          <p:nvPr/>
        </p:nvPicPr>
        <p:blipFill>
          <a:blip r:embed="rId6"/>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36421" y="1249910"/>
            <a:ext cx="4977987" cy="768366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fr-CA" sz="2400" i="1" dirty="0">
                <a:latin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 défi consiste à trouver </a:t>
            </a:r>
            <a:r>
              <a:rPr lang="fr-CA" sz="1200" i="1" dirty="0">
                <a:latin typeface="Calibri" panose="020F0502020204030204" pitchFamily="34" charset="0"/>
                <a:cs typeface="Calibri" panose="020F0502020204030204" pitchFamily="34" charset="0"/>
              </a:rPr>
              <a:t>rapidement</a:t>
            </a:r>
            <a:r>
              <a:rPr lang="fr-CA" sz="1200" dirty="0">
                <a:latin typeface="Calibri" panose="020F0502020204030204" pitchFamily="34" charset="0"/>
                <a:cs typeface="Calibri" panose="020F0502020204030204" pitchFamily="34" charset="0"/>
              </a:rPr>
              <a:t> combien de gouttes d’eau sont nécessaires pour remplir un verre. L’élaboration du protocole se fait en équipe de 2 – pour être éventuellement évalué par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dirty="0">
                <a:latin typeface="Calibri" panose="020F0502020204030204" pitchFamily="34" charset="0"/>
                <a:cs typeface="Calibri" panose="020F0502020204030204" pitchFamily="34" charset="0"/>
              </a:rPr>
              <a:t>e.</a:t>
            </a:r>
          </a:p>
          <a:p>
            <a:pPr marL="0" indent="0" algn="just">
              <a:spcBef>
                <a:spcPts val="600"/>
              </a:spcBef>
              <a:buNone/>
            </a:pPr>
            <a:r>
              <a:rPr lang="fr-CA" sz="1200" dirty="0">
                <a:latin typeface="Calibri" panose="020F0502020204030204" pitchFamily="34" charset="0"/>
                <a:cs typeface="Calibri" panose="020F0502020204030204" pitchFamily="34" charset="0"/>
              </a:rPr>
              <a:t>À ce stade, le protocole devrait être maîtrisé. Par contre, la solution du défi ne ressemble à aucune autre vue précédemment.</a:t>
            </a:r>
          </a:p>
          <a:p>
            <a:pPr marL="0" indent="0" algn="just">
              <a:spcBef>
                <a:spcPts val="600"/>
              </a:spcBef>
              <a:buNone/>
            </a:pPr>
            <a:endParaRPr lang="fr-CA" sz="1200" dirty="0">
              <a:latin typeface="Calibri" panose="020F0502020204030204" pitchFamily="34" charset="0"/>
            </a:endParaRPr>
          </a:p>
          <a:p>
            <a:pPr marL="0" indent="0" algn="just">
              <a:spcBef>
                <a:spcPts val="600"/>
              </a:spcBef>
              <a:buNone/>
            </a:pPr>
            <a:r>
              <a:rPr lang="fr-CA" sz="2400" i="1" dirty="0">
                <a:latin typeface="Calibri" panose="020F0502020204030204" pitchFamily="34" charset="0"/>
              </a:rPr>
              <a:t>Le défi du verre d’eau</a:t>
            </a:r>
          </a:p>
          <a:p>
            <a:pPr marL="252000" indent="-252000" algn="just">
              <a:spcBef>
                <a:spcPts val="600"/>
              </a:spcBef>
              <a:buFont typeface="Arial" pitchFamily="34" charset="0"/>
              <a:buChar char="•"/>
            </a:pPr>
            <a:r>
              <a:rPr lang="fr-CA" sz="1200" b="1" dirty="0">
                <a:latin typeface="Calibri" panose="020F0502020204030204" pitchFamily="34" charset="0"/>
              </a:rPr>
              <a:t>Dans ses grandes lignes, cette activité se déroule comme celle qui précède </a:t>
            </a:r>
            <a:r>
              <a:rPr lang="fr-CA" sz="1200" dirty="0">
                <a:latin typeface="Calibri" panose="020F0502020204030204" pitchFamily="34" charset="0"/>
              </a:rPr>
              <a:t>(défi de la goutte d’eau).</a:t>
            </a:r>
          </a:p>
          <a:p>
            <a:pPr marL="252000" indent="-252000" algn="just">
              <a:spcBef>
                <a:spcPts val="600"/>
              </a:spcBef>
              <a:buFont typeface="Arial" pitchFamily="34" charset="0"/>
              <a:buChar char="•"/>
            </a:pPr>
            <a:r>
              <a:rPr lang="fr-CA" sz="1200" b="1" dirty="0">
                <a:latin typeface="Calibri" panose="020F0502020204030204" pitchFamily="34" charset="0"/>
              </a:rPr>
              <a:t>La liste du matériel. </a:t>
            </a:r>
            <a:r>
              <a:rPr lang="fr-CA" sz="1200" dirty="0">
                <a:latin typeface="Calibri" panose="020F0502020204030204" pitchFamily="34" charset="0"/>
              </a:rPr>
              <a:t>À la différence des autres défis, la liste du matériel est </a:t>
            </a:r>
            <a:r>
              <a:rPr lang="fr-CA" sz="1200" i="1" dirty="0">
                <a:latin typeface="Calibri" panose="020F0502020204030204" pitchFamily="34" charset="0"/>
              </a:rPr>
              <a:t>donnée</a:t>
            </a:r>
            <a:r>
              <a:rPr lang="fr-CA" sz="1200" dirty="0">
                <a:latin typeface="Calibri" panose="020F0502020204030204" pitchFamily="34" charset="0"/>
              </a:rPr>
              <a:t> (et fixe).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dirty="0">
                <a:latin typeface="Calibri" panose="020F0502020204030204" pitchFamily="34" charset="0"/>
              </a:rPr>
              <a:t>e devra présenter ce matériel une fois la question lancée.</a:t>
            </a:r>
            <a:endParaRPr lang="fr-CA" sz="1200" b="1" dirty="0">
              <a:latin typeface="Calibri" panose="020F0502020204030204" pitchFamily="34" charset="0"/>
            </a:endParaRPr>
          </a:p>
          <a:p>
            <a:pPr marL="252000" indent="-252000" algn="just">
              <a:spcBef>
                <a:spcPts val="600"/>
              </a:spcBef>
              <a:buFont typeface="Arial" pitchFamily="34" charset="0"/>
              <a:buChar char="•"/>
            </a:pPr>
            <a:r>
              <a:rPr lang="fr-CA" sz="1200" b="1" dirty="0">
                <a:latin typeface="Calibri" panose="020F0502020204030204" pitchFamily="34" charset="0"/>
              </a:rPr>
              <a:t>Limite de temps : </a:t>
            </a:r>
            <a:r>
              <a:rPr lang="fr-CA" sz="1200" dirty="0">
                <a:latin typeface="Calibri" panose="020F0502020204030204" pitchFamily="34" charset="0"/>
              </a:rPr>
              <a:t>Après avoir fait lire la question de départ (section 1 de la fiche), spécifier que la solution au problème doit être </a:t>
            </a:r>
            <a:r>
              <a:rPr lang="fr-CA" sz="1200" i="1" dirty="0">
                <a:latin typeface="Calibri" panose="020F0502020204030204" pitchFamily="34" charset="0"/>
              </a:rPr>
              <a:t>rapide</a:t>
            </a:r>
            <a:r>
              <a:rPr lang="fr-CA" sz="1200" dirty="0">
                <a:latin typeface="Calibri" panose="020F0502020204030204" pitchFamily="34" charset="0"/>
              </a:rPr>
              <a:t>. Compter les gouttes une à une, jusqu’à ce que le verre soit plein prendrait beaucoup plus de temps que ce qui est alloué.</a:t>
            </a:r>
          </a:p>
          <a:p>
            <a:pPr marL="252000" indent="-252000" algn="just">
              <a:spcBef>
                <a:spcPts val="600"/>
              </a:spcBef>
              <a:buFont typeface="Arial" pitchFamily="34" charset="0"/>
              <a:buChar char="•"/>
            </a:pPr>
            <a:r>
              <a:rPr lang="fr-CA" sz="1200" b="1" dirty="0">
                <a:latin typeface="Calibri" panose="020F0502020204030204" pitchFamily="34" charset="0"/>
              </a:rPr>
              <a:t>Définition d’un verre « plein ». </a:t>
            </a:r>
            <a:r>
              <a:rPr lang="fr-CA" sz="1200" dirty="0">
                <a:latin typeface="Calibri" panose="020F0502020204030204" pitchFamily="34" charset="0"/>
              </a:rPr>
              <a:t>Pour éviter les dégâts, ne pas le remplir jusqu’au rebord. S’entendre avec les élèves sur une marque à atteindre sur le verre.</a:t>
            </a:r>
          </a:p>
          <a:p>
            <a:pPr marL="252000" indent="-252000" algn="just">
              <a:spcBef>
                <a:spcPts val="600"/>
              </a:spcBef>
              <a:buFont typeface="Arial" pitchFamily="34" charset="0"/>
              <a:buChar char="•"/>
            </a:pPr>
            <a:r>
              <a:rPr lang="fr-CA" sz="1200" b="1" dirty="0">
                <a:latin typeface="Calibri" panose="020F0502020204030204" pitchFamily="34" charset="0"/>
              </a:rPr>
              <a:t>Équipes en difficulté. </a:t>
            </a:r>
            <a:r>
              <a:rPr lang="fr-CA" sz="1200" dirty="0">
                <a:latin typeface="Calibri" panose="020F0502020204030204" pitchFamily="34" charset="0"/>
              </a:rPr>
              <a:t>Au besoin, donner les indices suivants (dans l’ordre) :</a:t>
            </a:r>
          </a:p>
          <a:p>
            <a:pPr marL="702827" lvl="1" indent="-252000" algn="just">
              <a:buFont typeface="+mj-lt"/>
              <a:buAutoNum type="arabicPeriod"/>
            </a:pPr>
            <a:r>
              <a:rPr lang="fr-CA" sz="1200" dirty="0">
                <a:latin typeface="Calibri" panose="020F0502020204030204" pitchFamily="34" charset="0"/>
              </a:rPr>
              <a:t>« </a:t>
            </a:r>
            <a:r>
              <a:rPr lang="fr-CA" sz="1200" b="1" dirty="0">
                <a:latin typeface="Calibri" panose="020F0502020204030204" pitchFamily="34" charset="0"/>
              </a:rPr>
              <a:t>Tout </a:t>
            </a:r>
            <a:r>
              <a:rPr lang="fr-CA" sz="1200" b="1" i="1" dirty="0">
                <a:latin typeface="Calibri" panose="020F0502020204030204" pitchFamily="34" charset="0"/>
              </a:rPr>
              <a:t>le matériel est nécessaire. </a:t>
            </a:r>
            <a:r>
              <a:rPr lang="fr-CA" sz="1200" b="1" dirty="0">
                <a:latin typeface="Calibri" panose="020F0502020204030204" pitchFamily="34" charset="0"/>
              </a:rPr>
              <a:t>»</a:t>
            </a:r>
          </a:p>
          <a:p>
            <a:pPr marL="702827" lvl="1" indent="-252000" algn="just">
              <a:buFont typeface="+mj-lt"/>
              <a:buAutoNum type="arabicPeriod"/>
            </a:pPr>
            <a:r>
              <a:rPr lang="fr-CA" sz="1200" dirty="0">
                <a:latin typeface="Calibri" panose="020F0502020204030204" pitchFamily="34" charset="0"/>
              </a:rPr>
              <a:t>« </a:t>
            </a:r>
            <a:r>
              <a:rPr lang="fr-CA" sz="1200" b="1" i="1" dirty="0">
                <a:latin typeface="Calibri" panose="020F0502020204030204" pitchFamily="34" charset="0"/>
              </a:rPr>
              <a:t>Il faut avoir à compter le </a:t>
            </a:r>
            <a:r>
              <a:rPr lang="fr-CA" sz="1200" b="1" dirty="0">
                <a:latin typeface="Calibri" panose="020F0502020204030204" pitchFamily="34" charset="0"/>
              </a:rPr>
              <a:t>moins</a:t>
            </a:r>
            <a:r>
              <a:rPr lang="fr-CA" sz="1200" b="1" i="1" dirty="0">
                <a:latin typeface="Calibri" panose="020F0502020204030204" pitchFamily="34" charset="0"/>
              </a:rPr>
              <a:t> de gouttes possible. »</a:t>
            </a:r>
          </a:p>
          <a:p>
            <a:pPr marL="702827" lvl="1" indent="-252000" algn="just">
              <a:buFont typeface="+mj-lt"/>
              <a:buAutoNum type="arabicPeriod"/>
            </a:pPr>
            <a:r>
              <a:rPr lang="fr-CA" sz="1200" dirty="0">
                <a:latin typeface="Calibri" panose="020F0502020204030204" pitchFamily="34" charset="0"/>
              </a:rPr>
              <a:t>Révéler la 1</a:t>
            </a:r>
            <a:r>
              <a:rPr lang="fr-CA" sz="1200" baseline="30000" dirty="0">
                <a:latin typeface="Calibri" panose="020F0502020204030204" pitchFamily="34" charset="0"/>
              </a:rPr>
              <a:t>e</a:t>
            </a:r>
            <a:r>
              <a:rPr lang="fr-CA" sz="1200" dirty="0">
                <a:latin typeface="Calibri" panose="020F0502020204030204" pitchFamily="34" charset="0"/>
              </a:rPr>
              <a:t> étape du protocole (voir encadré).</a:t>
            </a:r>
          </a:p>
          <a:p>
            <a:pPr marL="252000" indent="-252000" algn="just">
              <a:spcBef>
                <a:spcPts val="600"/>
              </a:spcBef>
              <a:buFont typeface="Arial" pitchFamily="34" charset="0"/>
              <a:buChar char="•"/>
            </a:pPr>
            <a:r>
              <a:rPr lang="fr-CA" sz="1200" b="1" dirty="0">
                <a:solidFill>
                  <a:schemeClr val="tx1"/>
                </a:solidFill>
                <a:latin typeface="Calibri" panose="020F0502020204030204" pitchFamily="34" charset="0"/>
              </a:rPr>
              <a:t>Retour en groupe. </a:t>
            </a:r>
            <a:r>
              <a:rPr lang="fr-CA" sz="1200" dirty="0">
                <a:solidFill>
                  <a:schemeClr val="tx1"/>
                </a:solidFill>
                <a:latin typeface="Calibri" panose="020F0502020204030204" pitchFamily="34" charset="0"/>
              </a:rPr>
              <a:t>Comme d’habitude, d</a:t>
            </a:r>
            <a:r>
              <a:rPr lang="fr-CA" sz="1200" dirty="0">
                <a:solidFill>
                  <a:prstClr val="black"/>
                </a:solidFill>
                <a:latin typeface="Calibri" panose="020F0502020204030204" pitchFamily="34" charset="0"/>
                <a:cs typeface="Calibri" panose="020F0502020204030204" pitchFamily="34" charset="0"/>
              </a:rPr>
              <a:t>emander aux équipes de partager les difficultés qu’elles ont pu rencontrer, ainsi que les ajustements qu’elles ont pu devoir apporter.</a:t>
            </a:r>
          </a:p>
          <a:p>
            <a:pPr marL="252000" indent="-252000" algn="just">
              <a:spcBef>
                <a:spcPts val="600"/>
              </a:spcBef>
              <a:buFont typeface="Arial" pitchFamily="34" charset="0"/>
              <a:buChar char="•"/>
            </a:pPr>
            <a:r>
              <a:rPr lang="fr-CA" sz="1200" b="1" dirty="0">
                <a:solidFill>
                  <a:prstClr val="black"/>
                </a:solidFill>
                <a:latin typeface="Calibri" panose="020F0502020204030204" pitchFamily="34" charset="0"/>
                <a:cs typeface="Calibri" panose="020F0502020204030204" pitchFamily="34" charset="0"/>
              </a:rPr>
              <a:t>Résultats</a:t>
            </a:r>
            <a:r>
              <a:rPr lang="fr-CA" sz="1200" dirty="0">
                <a:solidFill>
                  <a:prstClr val="black"/>
                </a:solidFill>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Pour ce défi, même en suivant les conseils pour l’utilisation du compte-goutte présentés pour le défi 3, les résultats varient beaucoup d’une équipe à l’autre. Raison de plus pour mettre l’accent sur la démarche.</a:t>
            </a:r>
          </a:p>
          <a:p>
            <a:pPr marL="0" lvl="1" indent="0" algn="just">
              <a:buNone/>
            </a:pPr>
            <a:endParaRPr lang="fr-CA" sz="1200" dirty="0">
              <a:latin typeface="Calibri" panose="020F0502020204030204" pitchFamily="34" charset="0"/>
            </a:endParaRPr>
          </a:p>
        </p:txBody>
      </p:sp>
      <p:graphicFrame>
        <p:nvGraphicFramePr>
          <p:cNvPr id="13" name="Tableau 12"/>
          <p:cNvGraphicFramePr>
            <a:graphicFrameLocks noGrp="1"/>
          </p:cNvGraphicFramePr>
          <p:nvPr>
            <p:custDataLst>
              <p:tags r:id="rId2"/>
            </p:custDataLst>
            <p:extLst>
              <p:ext uri="{D42A27DB-BD31-4B8C-83A1-F6EECF244321}">
                <p14:modId xmlns:p14="http://schemas.microsoft.com/office/powerpoint/2010/main" xmlns="" val="195101862"/>
              </p:ext>
            </p:extLst>
          </p:nvPr>
        </p:nvGraphicFramePr>
        <p:xfrm>
          <a:off x="58341" y="124991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40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7. </a:t>
            </a:r>
            <a:r>
              <a:rPr lang="fr-FR" sz="2400" dirty="0">
                <a:latin typeface="Calibri" panose="020F0502020204030204" pitchFamily="34" charset="0"/>
                <a:cs typeface="Calibri" panose="020F0502020204030204" pitchFamily="34" charset="0"/>
              </a:rPr>
              <a:t>Le défi du verre d’eau</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aphicFrame>
        <p:nvGraphicFramePr>
          <p:cNvPr id="16" name="Espace réservé du contenu 5"/>
          <p:cNvGraphicFramePr>
            <a:graphicFrameLocks noGrp="1"/>
          </p:cNvGraphicFramePr>
          <p:nvPr>
            <p:ph sz="half" idx="1"/>
            <p:custDataLst>
              <p:tags r:id="rId4"/>
            </p:custDataLst>
            <p:extLst>
              <p:ext uri="{D42A27DB-BD31-4B8C-83A1-F6EECF244321}">
                <p14:modId xmlns:p14="http://schemas.microsoft.com/office/powerpoint/2010/main" xmlns="" val="249173355"/>
              </p:ext>
            </p:extLst>
          </p:nvPr>
        </p:nvGraphicFramePr>
        <p:xfrm>
          <a:off x="53341" y="1652881"/>
          <a:ext cx="1722120" cy="350520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xmlns="" val="20000"/>
                    </a:ext>
                  </a:extLst>
                </a:gridCol>
              </a:tblGrid>
              <a:tr h="227095">
                <a:tc>
                  <a:txBody>
                    <a:bodyPr/>
                    <a:lstStyle/>
                    <a:p>
                      <a:pPr algn="ctr"/>
                      <a:r>
                        <a:rPr lang="fr-FR" sz="1400" dirty="0">
                          <a:latin typeface="Calibri" panose="020F0502020204030204" pitchFamily="34" charset="0"/>
                        </a:rPr>
                        <a:t>Matériel</a:t>
                      </a:r>
                      <a:r>
                        <a:rPr lang="fr-FR" sz="1400" baseline="0" dirty="0">
                          <a:latin typeface="Calibri" panose="020F0502020204030204" pitchFamily="34" charset="0"/>
                        </a:rPr>
                        <a:t> nécessaire</a:t>
                      </a:r>
                    </a:p>
                  </a:txBody>
                  <a:tcPr/>
                </a:tc>
                <a:extLst>
                  <a:ext uri="{0D108BD9-81ED-4DB2-BD59-A6C34878D82A}">
                    <a16:rowId xmlns:a16="http://schemas.microsoft.com/office/drawing/2014/main" xmlns="" val="10000"/>
                  </a:ext>
                </a:extLst>
              </a:tr>
              <a:tr h="204386">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CA" sz="1200" b="1" dirty="0">
                          <a:latin typeface="Calibri" panose="020F0502020204030204" pitchFamily="34" charset="0"/>
                        </a:rPr>
                        <a:t>Pour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b="1" dirty="0">
                          <a:latin typeface="Calibri" panose="020F0502020204030204" pitchFamily="34" charset="0"/>
                        </a:rPr>
                        <a:t>e</a:t>
                      </a:r>
                      <a:endParaRPr lang="fr-FR" sz="1200" b="1" dirty="0">
                        <a:latin typeface="Calibri" panose="020F0502020204030204" pitchFamily="34" charset="0"/>
                      </a:endParaRPr>
                    </a:p>
                  </a:txBody>
                  <a:tcPr/>
                </a:tc>
                <a:extLst>
                  <a:ext uri="{0D108BD9-81ED-4DB2-BD59-A6C34878D82A}">
                    <a16:rowId xmlns:a16="http://schemas.microsoft.com/office/drawing/2014/main" xmlns="" val="10001"/>
                  </a:ext>
                </a:extLst>
              </a:tr>
              <a:tr h="0">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200" b="0" dirty="0">
                          <a:latin typeface="Calibri" panose="020F0502020204030204" pitchFamily="34" charset="0"/>
                          <a:hlinkClick r:id="rId10" action="ppaction://hlinksldjump"/>
                        </a:rPr>
                        <a:t>Fiche TBI-2, 3 et 4</a:t>
                      </a:r>
                      <a:endParaRPr lang="fr-FR" sz="1200" b="0" dirty="0">
                        <a:latin typeface="Calibri" panose="020F0502020204030204" pitchFamily="34" charset="0"/>
                      </a:endParaRPr>
                    </a:p>
                  </a:txBody>
                  <a:tcPr/>
                </a:tc>
                <a:extLst>
                  <a:ext uri="{0D108BD9-81ED-4DB2-BD59-A6C34878D82A}">
                    <a16:rowId xmlns:a16="http://schemas.microsoft.com/office/drawing/2014/main" xmlns="" val="10003"/>
                  </a:ext>
                </a:extLst>
              </a:tr>
              <a:tr h="0">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FR" sz="1200" b="1" dirty="0">
                          <a:latin typeface="Calibri" panose="020F0502020204030204" pitchFamily="34" charset="0"/>
                        </a:rPr>
                        <a:t>Par</a:t>
                      </a:r>
                      <a:r>
                        <a:rPr lang="fr-FR" sz="1200" b="1" baseline="0" dirty="0">
                          <a:latin typeface="Calibri" panose="020F0502020204030204" pitchFamily="34" charset="0"/>
                        </a:rPr>
                        <a:t> </a:t>
                      </a:r>
                      <a:r>
                        <a:rPr lang="fr-FR" sz="1200" b="1" dirty="0">
                          <a:latin typeface="Calibri" panose="020F0502020204030204" pitchFamily="34" charset="0"/>
                        </a:rPr>
                        <a:t>équipe de 2</a:t>
                      </a:r>
                    </a:p>
                  </a:txBody>
                  <a:tcPr/>
                </a:tc>
                <a:extLst>
                  <a:ext uri="{0D108BD9-81ED-4DB2-BD59-A6C34878D82A}">
                    <a16:rowId xmlns:a16="http://schemas.microsoft.com/office/drawing/2014/main" xmlns="" val="10004"/>
                  </a:ext>
                </a:extLst>
              </a:tr>
              <a:tr h="0">
                <a:tc>
                  <a:txBody>
                    <a:bodyPr/>
                    <a:lstStyle/>
                    <a:p>
                      <a:pPr>
                        <a:spcBef>
                          <a:spcPts val="600"/>
                        </a:spcBef>
                      </a:pPr>
                      <a:r>
                        <a:rPr lang="fr-FR" sz="1200" dirty="0">
                          <a:latin typeface="Calibri" panose="020F0502020204030204" pitchFamily="34" charset="0"/>
                        </a:rPr>
                        <a:t>Compte-goutte</a:t>
                      </a:r>
                    </a:p>
                  </a:txBody>
                  <a:tcPr/>
                </a:tc>
                <a:extLst>
                  <a:ext uri="{0D108BD9-81ED-4DB2-BD59-A6C34878D82A}">
                    <a16:rowId xmlns:a16="http://schemas.microsoft.com/office/drawing/2014/main" xmlns="" val="10002"/>
                  </a:ext>
                </a:extLst>
              </a:tr>
              <a:tr h="0">
                <a:tc>
                  <a:txBody>
                    <a:bodyPr/>
                    <a:lstStyle/>
                    <a:p>
                      <a:pPr>
                        <a:spcBef>
                          <a:spcPts val="600"/>
                        </a:spcBef>
                      </a:pPr>
                      <a:r>
                        <a:rPr lang="fr-FR" sz="1200" dirty="0">
                          <a:latin typeface="Calibri" panose="020F0502020204030204" pitchFamily="34" charset="0"/>
                        </a:rPr>
                        <a:t>Eau (pot solo)</a:t>
                      </a:r>
                    </a:p>
                  </a:txBody>
                  <a:tcPr/>
                </a:tc>
                <a:extLst>
                  <a:ext uri="{0D108BD9-81ED-4DB2-BD59-A6C34878D82A}">
                    <a16:rowId xmlns:a16="http://schemas.microsoft.com/office/drawing/2014/main" xmlns="" val="1751911769"/>
                  </a:ext>
                </a:extLst>
              </a:tr>
              <a:tr h="0">
                <a:tc>
                  <a:txBody>
                    <a:bodyPr/>
                    <a:lstStyle/>
                    <a:p>
                      <a:pPr>
                        <a:spcBef>
                          <a:spcPts val="600"/>
                        </a:spcBef>
                      </a:pPr>
                      <a:r>
                        <a:rPr lang="fr-CA" sz="1200" dirty="0">
                          <a:latin typeface="Calibri" panose="020F0502020204030204" pitchFamily="34" charset="0"/>
                        </a:rPr>
                        <a:t>Verre en plastique</a:t>
                      </a:r>
                    </a:p>
                  </a:txBody>
                  <a:tcPr/>
                </a:tc>
                <a:extLst>
                  <a:ext uri="{0D108BD9-81ED-4DB2-BD59-A6C34878D82A}">
                    <a16:rowId xmlns:a16="http://schemas.microsoft.com/office/drawing/2014/main" xmlns="" val="4122592036"/>
                  </a:ext>
                </a:extLst>
              </a:tr>
              <a:tr h="0">
                <a:tc>
                  <a:txBody>
                    <a:bodyPr/>
                    <a:lstStyle/>
                    <a:p>
                      <a:pPr>
                        <a:spcBef>
                          <a:spcPts val="600"/>
                        </a:spcBef>
                      </a:pPr>
                      <a:r>
                        <a:rPr lang="fr-CA" sz="1200" dirty="0">
                          <a:latin typeface="Calibri" panose="020F0502020204030204" pitchFamily="34" charset="0"/>
                        </a:rPr>
                        <a:t>Bouchon en plastique</a:t>
                      </a:r>
                    </a:p>
                  </a:txBody>
                  <a:tcPr/>
                </a:tc>
                <a:extLst>
                  <a:ext uri="{0D108BD9-81ED-4DB2-BD59-A6C34878D82A}">
                    <a16:rowId xmlns:a16="http://schemas.microsoft.com/office/drawing/2014/main" xmlns="" val="2147001435"/>
                  </a:ext>
                </a:extLst>
              </a:tr>
              <a:tr h="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rPr>
                        <a:t>Verre à médicament (« shooter »)</a:t>
                      </a:r>
                      <a:endParaRPr lang="fr-FR" sz="1200" dirty="0">
                        <a:latin typeface="Calibri" panose="020F0502020204030204" pitchFamily="34" charset="0"/>
                      </a:endParaRPr>
                    </a:p>
                  </a:txBody>
                  <a:tcPr/>
                </a:tc>
                <a:extLst>
                  <a:ext uri="{0D108BD9-81ED-4DB2-BD59-A6C34878D82A}">
                    <a16:rowId xmlns:a16="http://schemas.microsoft.com/office/drawing/2014/main" xmlns="" val="1486792846"/>
                  </a:ext>
                </a:extLst>
              </a:tr>
              <a:tr h="0">
                <a:tc>
                  <a:txBody>
                    <a:bodyPr/>
                    <a:lstStyle/>
                    <a:p>
                      <a:pPr algn="ctr"/>
                      <a:r>
                        <a:rPr lang="fr-FR" sz="1200" b="1" dirty="0">
                          <a:latin typeface="Calibri" panose="020F0502020204030204" pitchFamily="34" charset="0"/>
                        </a:rPr>
                        <a:t>Par élève</a:t>
                      </a:r>
                    </a:p>
                  </a:txBody>
                  <a:tcPr/>
                </a:tc>
                <a:extLst>
                  <a:ext uri="{0D108BD9-81ED-4DB2-BD59-A6C34878D82A}">
                    <a16:rowId xmlns:a16="http://schemas.microsoft.com/office/drawing/2014/main" xmlns="" val="1848206893"/>
                  </a:ext>
                </a:extLst>
              </a:tr>
              <a:tr h="266700">
                <a:tc>
                  <a:txBody>
                    <a:bodyPr/>
                    <a:lstStyle/>
                    <a:p>
                      <a:pPr algn="l">
                        <a:spcBef>
                          <a:spcPts val="600"/>
                        </a:spcBef>
                      </a:pPr>
                      <a:r>
                        <a:rPr lang="fr-FR" sz="1200" dirty="0">
                          <a:latin typeface="Calibri" panose="020F0502020204030204" pitchFamily="34" charset="0"/>
                          <a:hlinkClick r:id="rId11" action="ppaction://hlinksldjump"/>
                        </a:rPr>
                        <a:t>Fiches d’activité H</a:t>
                      </a:r>
                      <a:endParaRPr lang="fr-CA" sz="1200" dirty="0">
                        <a:latin typeface="Calibri" panose="020F0502020204030204" pitchFamily="34" charset="0"/>
                      </a:endParaRPr>
                    </a:p>
                  </a:txBody>
                  <a:tcPr/>
                </a:tc>
                <a:extLst>
                  <a:ext uri="{0D108BD9-81ED-4DB2-BD59-A6C34878D82A}">
                    <a16:rowId xmlns:a16="http://schemas.microsoft.com/office/drawing/2014/main" xmlns="" val="1586137789"/>
                  </a:ext>
                </a:extLst>
              </a:tr>
              <a:tr h="26670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rPr>
                        <a:t>Crayon</a:t>
                      </a:r>
                      <a:r>
                        <a:rPr lang="fr-CA" sz="1200" baseline="0" dirty="0">
                          <a:latin typeface="Calibri" panose="020F0502020204030204" pitchFamily="34" charset="0"/>
                        </a:rPr>
                        <a:t>, calculatrice</a:t>
                      </a:r>
                      <a:endParaRPr lang="fr-FR" sz="1200" dirty="0">
                        <a:latin typeface="Calibri" panose="020F0502020204030204" pitchFamily="34" charset="0"/>
                      </a:endParaRPr>
                    </a:p>
                  </a:txBody>
                  <a:tcPr/>
                </a:tc>
                <a:extLst>
                  <a:ext uri="{0D108BD9-81ED-4DB2-BD59-A6C34878D82A}">
                    <a16:rowId xmlns:a16="http://schemas.microsoft.com/office/drawing/2014/main" xmlns="" val="1773403143"/>
                  </a:ext>
                </a:extLst>
              </a:tr>
            </a:tbl>
          </a:graphicData>
        </a:graphic>
      </p:graphicFrame>
      <p:sp>
        <p:nvSpPr>
          <p:cNvPr id="10" name="Espace réservé du numéro de diapositive 1"/>
          <p:cNvSpPr txBox="1">
            <a:spLocks/>
          </p:cNvSpPr>
          <p:nvPr>
            <p:custDataLst>
              <p:tags r:id="rId5"/>
            </p:custDataLst>
          </p:nvPr>
        </p:nvSpPr>
        <p:spPr>
          <a:xfrm>
            <a:off x="5036859" y="8008203"/>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20" name="Rectangle 19"/>
          <p:cNvSpPr/>
          <p:nvPr>
            <p:custDataLst>
              <p:tags r:id="rId6"/>
            </p:custDataLst>
          </p:nvPr>
        </p:nvSpPr>
        <p:spPr>
          <a:xfrm>
            <a:off x="62596" y="5189451"/>
            <a:ext cx="1709499" cy="3754874"/>
          </a:xfrm>
          <a:prstGeom prst="rect">
            <a:avLst/>
          </a:prstGeom>
          <a:solidFill>
            <a:srgbClr val="ABD5C6"/>
          </a:solidFill>
          <a:ln>
            <a:solidFill>
              <a:srgbClr val="ABD5C6"/>
            </a:solidFill>
          </a:ln>
        </p:spPr>
        <p:txBody>
          <a:bodyPr wrap="square">
            <a:spAutoFit/>
          </a:bodyPr>
          <a:lstStyle/>
          <a:p>
            <a:pPr algn="ctr">
              <a:spcBef>
                <a:spcPts val="600"/>
              </a:spcBef>
            </a:pPr>
            <a:r>
              <a:rPr lang="fr-CA" sz="1400" b="1" dirty="0">
                <a:latin typeface="Calibri" panose="020F0502020204030204" pitchFamily="34" charset="0"/>
                <a:cs typeface="Calibri" panose="020F0502020204030204" pitchFamily="34" charset="0"/>
              </a:rPr>
              <a:t>Solution au défi</a:t>
            </a:r>
          </a:p>
          <a:p>
            <a:pPr marL="228600" lvl="1" indent="-228600">
              <a:spcBef>
                <a:spcPts val="600"/>
              </a:spcBef>
              <a:buFont typeface="+mj-lt"/>
              <a:buAutoNum type="arabicPeriod"/>
            </a:pPr>
            <a:r>
              <a:rPr lang="fr-CA" sz="1200" dirty="0">
                <a:latin typeface="Calibri" panose="020F0502020204030204" pitchFamily="34" charset="0"/>
              </a:rPr>
              <a:t>Compter le nb de gouttes qu’il faut pour remplir un bouchon.</a:t>
            </a:r>
          </a:p>
          <a:p>
            <a:pPr marL="228600" lvl="1" indent="-228600">
              <a:spcBef>
                <a:spcPts val="600"/>
              </a:spcBef>
              <a:buFont typeface="+mj-lt"/>
              <a:buAutoNum type="arabicPeriod"/>
            </a:pPr>
            <a:r>
              <a:rPr lang="fr-CA" sz="1200" dirty="0">
                <a:latin typeface="Calibri" panose="020F0502020204030204" pitchFamily="34" charset="0"/>
              </a:rPr>
              <a:t>Compter le nb de bouchons nécessaire pour remplir le verre à médicament.</a:t>
            </a:r>
          </a:p>
          <a:p>
            <a:pPr marL="228600" lvl="1" indent="-228600">
              <a:spcBef>
                <a:spcPts val="600"/>
              </a:spcBef>
              <a:buFont typeface="+mj-lt"/>
              <a:buAutoNum type="arabicPeriod"/>
            </a:pPr>
            <a:r>
              <a:rPr lang="fr-CA" sz="1200" dirty="0">
                <a:latin typeface="Calibri" panose="020F0502020204030204" pitchFamily="34" charset="0"/>
              </a:rPr>
              <a:t>Compter le nb de verre à médicament nécessaire pour remplir le verre.</a:t>
            </a:r>
          </a:p>
          <a:p>
            <a:pPr marL="228600" lvl="1" indent="-228600">
              <a:spcBef>
                <a:spcPts val="600"/>
              </a:spcBef>
              <a:buFont typeface="+mj-lt"/>
              <a:buAutoNum type="arabicPeriod"/>
            </a:pPr>
            <a:r>
              <a:rPr lang="fr-CA" sz="1200" dirty="0">
                <a:latin typeface="Calibri" panose="020F0502020204030204" pitchFamily="34" charset="0"/>
              </a:rPr>
              <a:t>Nb de gouttes dans le verre = résultat de l’étape 1 x résultat de l’étape 2 x résultat de l’étape 3. </a:t>
            </a:r>
          </a:p>
        </p:txBody>
      </p:sp>
      <p:grpSp>
        <p:nvGrpSpPr>
          <p:cNvPr id="17" name="Groupe 16">
            <a:extLst>
              <a:ext uri="{FF2B5EF4-FFF2-40B4-BE49-F238E27FC236}">
                <a16:creationId xmlns:a16="http://schemas.microsoft.com/office/drawing/2014/main" xmlns="" id="{45B446EA-1D1D-1E4A-8A73-85F83C7FB431}"/>
              </a:ext>
            </a:extLst>
          </p:cNvPr>
          <p:cNvGrpSpPr/>
          <p:nvPr>
            <p:custDataLst>
              <p:tags r:id="rId7"/>
            </p:custDataLst>
          </p:nvPr>
        </p:nvGrpSpPr>
        <p:grpSpPr>
          <a:xfrm>
            <a:off x="4020633" y="8419024"/>
            <a:ext cx="611571" cy="569901"/>
            <a:chOff x="398511" y="7375861"/>
            <a:chExt cx="846012" cy="772510"/>
          </a:xfrm>
        </p:grpSpPr>
        <p:pic>
          <p:nvPicPr>
            <p:cNvPr id="19" name="Image 18">
              <a:extLst>
                <a:ext uri="{FF2B5EF4-FFF2-40B4-BE49-F238E27FC236}">
                  <a16:creationId xmlns:a16="http://schemas.microsoft.com/office/drawing/2014/main" xmlns="" id="{8F6444EA-8E14-C244-90D7-5838F1C4CE17}"/>
                </a:ext>
              </a:extLst>
            </p:cNvPr>
            <p:cNvPicPr>
              <a:picLocks noChangeAspect="1"/>
            </p:cNvPicPr>
            <p:nvPr/>
          </p:nvPicPr>
          <p:blipFill>
            <a:blip r:embed="rId12">
              <a:grayscl/>
              <a:extLst>
                <a:ext uri="{BEBA8EAE-BF5A-486C-A8C5-ECC9F3942E4B}">
                  <a14:imgProps xmlns:a14="http://schemas.microsoft.com/office/drawing/2010/main" xmlns="">
                    <a14:imgLayer r:embed="rId13">
                      <a14:imgEffect>
                        <a14:saturation sat="400000"/>
                      </a14:imgEffect>
                    </a14:imgLayer>
                  </a14:imgProps>
                </a:ext>
                <a:ext uri="{28A0092B-C50C-407E-A947-70E740481C1C}">
                  <a14:useLocalDpi xmlns:a14="http://schemas.microsoft.com/office/drawing/2010/main" xmlns="" val="0"/>
                </a:ext>
              </a:extLst>
            </a:blip>
            <a:stretch>
              <a:fillRect/>
            </a:stretch>
          </p:blipFill>
          <p:spPr>
            <a:xfrm>
              <a:off x="561419" y="7375861"/>
              <a:ext cx="536575" cy="772510"/>
            </a:xfrm>
            <a:prstGeom prst="rect">
              <a:avLst/>
            </a:prstGeom>
          </p:spPr>
        </p:pic>
        <p:pic>
          <p:nvPicPr>
            <p:cNvPr id="21" name="Picture 4" descr="Mathematik, Sig, Summe">
              <a:extLst>
                <a:ext uri="{FF2B5EF4-FFF2-40B4-BE49-F238E27FC236}">
                  <a16:creationId xmlns:a16="http://schemas.microsoft.com/office/drawing/2014/main" xmlns="" id="{3BCEEAD1-296E-2640-8B01-965B931EC5C8}"/>
                </a:ext>
              </a:extLst>
            </p:cNvPr>
            <p:cNvPicPr>
              <a:picLocks noChangeAspect="1" noChangeArrowheads="1"/>
            </p:cNvPicPr>
            <p:nvPr/>
          </p:nvPicPr>
          <p:blipFill>
            <a:blip r:embed="rId14"/>
            <a:srcRect/>
            <a:stretch>
              <a:fillRect/>
            </a:stretch>
          </p:blipFill>
          <p:spPr bwMode="auto">
            <a:xfrm rot="5400000">
              <a:off x="399817" y="7789385"/>
              <a:ext cx="185423" cy="188035"/>
            </a:xfrm>
            <a:prstGeom prst="rect">
              <a:avLst/>
            </a:prstGeom>
            <a:noFill/>
          </p:spPr>
        </p:pic>
        <p:sp>
          <p:nvSpPr>
            <p:cNvPr id="22" name="ZoneTexte 21">
              <a:extLst>
                <a:ext uri="{FF2B5EF4-FFF2-40B4-BE49-F238E27FC236}">
                  <a16:creationId xmlns:a16="http://schemas.microsoft.com/office/drawing/2014/main" xmlns="" id="{702491E2-2E9A-1B4A-B889-DA716DB45D19}"/>
                </a:ext>
              </a:extLst>
            </p:cNvPr>
            <p:cNvSpPr txBox="1"/>
            <p:nvPr/>
          </p:nvSpPr>
          <p:spPr>
            <a:xfrm>
              <a:off x="864538" y="7673232"/>
              <a:ext cx="379985" cy="400110"/>
            </a:xfrm>
            <a:prstGeom prst="rect">
              <a:avLst/>
            </a:prstGeom>
            <a:noFill/>
          </p:spPr>
          <p:txBody>
            <a:bodyPr wrap="square" rtlCol="0">
              <a:spAutoFit/>
            </a:bodyPr>
            <a:lstStyle/>
            <a:p>
              <a:r>
                <a:rPr lang="fr-CA" sz="2000" b="1" dirty="0">
                  <a:effectLst>
                    <a:outerShdw blurRad="38100" dist="38100" dir="2700000" algn="tl">
                      <a:srgbClr val="000000">
                        <a:alpha val="43137"/>
                      </a:srgbClr>
                    </a:outerShdw>
                  </a:effectLst>
                </a:rPr>
                <a:t>S</a:t>
              </a:r>
            </a:p>
          </p:txBody>
        </p:sp>
      </p:grpSp>
      <p:pic>
        <p:nvPicPr>
          <p:cNvPr id="18" name="Image 17">
            <a:extLst>
              <a:ext uri="{FF2B5EF4-FFF2-40B4-BE49-F238E27FC236}">
                <a16:creationId xmlns:a16="http://schemas.microsoft.com/office/drawing/2014/main" xmlns="" id="{6B432E72-5D17-592A-2B73-9C5F4BB4D577}"/>
              </a:ext>
            </a:extLst>
          </p:cNvPr>
          <p:cNvPicPr>
            <a:picLocks noChangeAspect="1"/>
          </p:cNvPicPr>
          <p:nvPr/>
        </p:nvPicPr>
        <p:blipFill>
          <a:blip r:embed="rId15"/>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39240"/>
            <a:ext cx="4274057" cy="871396"/>
          </a:xfrm>
        </p:spPr>
        <p:txBody>
          <a:bodyPr/>
          <a:lstStyle/>
          <a:p>
            <a:r>
              <a:rPr lang="en-US" sz="3000" dirty="0">
                <a:cs typeface="Calibri" panose="020F0502020204030204" pitchFamily="34" charset="0"/>
              </a:rPr>
              <a:t>Table des </a:t>
            </a:r>
            <a:r>
              <a:rPr lang="en-US" sz="3000" dirty="0" err="1">
                <a:cs typeface="Calibri" panose="020F0502020204030204" pitchFamily="34" charset="0"/>
              </a:rPr>
              <a:t>matières</a:t>
            </a:r>
            <a:endParaRPr lang="en-US" sz="3000" dirty="0">
              <a:cs typeface="Calibri" panose="020F0502020204030204" pitchFamily="34" charset="0"/>
            </a:endParaRPr>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xmlns="" val="643090390"/>
              </p:ext>
            </p:extLst>
          </p:nvPr>
        </p:nvGraphicFramePr>
        <p:xfrm>
          <a:off x="737272" y="2762874"/>
          <a:ext cx="5374793" cy="3337560"/>
        </p:xfrm>
        <a:graphic>
          <a:graphicData uri="http://schemas.openxmlformats.org/drawingml/2006/table">
            <a:tbl>
              <a:tblPr firstRow="1" bandRow="1">
                <a:tableStyleId>{69CF1AB2-1976-4502-BF36-3FF5EA218861}</a:tableStyleId>
              </a:tblPr>
              <a:tblGrid>
                <a:gridCol w="4717532">
                  <a:extLst>
                    <a:ext uri="{9D8B030D-6E8A-4147-A177-3AD203B41FA5}">
                      <a16:colId xmlns:a16="http://schemas.microsoft.com/office/drawing/2014/main" xmlns="" val="20000"/>
                    </a:ext>
                  </a:extLst>
                </a:gridCol>
                <a:gridCol w="657261">
                  <a:extLst>
                    <a:ext uri="{9D8B030D-6E8A-4147-A177-3AD203B41FA5}">
                      <a16:colId xmlns:a16="http://schemas.microsoft.com/office/drawing/2014/main" xmlns="" val="20002"/>
                    </a:ext>
                  </a:extLst>
                </a:gridCol>
              </a:tblGrid>
              <a:tr h="370840">
                <a:tc>
                  <a:txBody>
                    <a:bodyPr/>
                    <a:lstStyle/>
                    <a:p>
                      <a:r>
                        <a:rPr lang="fr-FR" sz="1600" b="0" dirty="0">
                          <a:latin typeface="Calibri" panose="020F0502020204030204" pitchFamily="34" charset="0"/>
                        </a:rPr>
                        <a:t>Présentation de la situation d’apprentissage</a:t>
                      </a:r>
                    </a:p>
                  </a:txBody>
                  <a:tcPr anchor="ctr">
                    <a:solidFill>
                      <a:schemeClr val="accent1">
                        <a:lumMod val="20000"/>
                        <a:lumOff val="80000"/>
                      </a:schemeClr>
                    </a:solidFill>
                  </a:tcPr>
                </a:tc>
                <a:tc>
                  <a:txBody>
                    <a:bodyPr/>
                    <a:lstStyle/>
                    <a:p>
                      <a:pPr algn="ctr"/>
                      <a:r>
                        <a:rPr lang="fr-FR" sz="1600" b="0" dirty="0">
                          <a:latin typeface="Calibri" panose="020F0502020204030204" pitchFamily="34" charset="0"/>
                        </a:rPr>
                        <a:t>p.3</a:t>
                      </a:r>
                    </a:p>
                  </a:txBody>
                  <a:tcPr anchor="ctr">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r>
                        <a:rPr lang="fr-FR" sz="1600" b="0" dirty="0">
                          <a:latin typeface="Calibri" panose="020F0502020204030204" pitchFamily="34" charset="0"/>
                        </a:rPr>
                        <a:t>Séquence d’enseignement</a:t>
                      </a:r>
                    </a:p>
                  </a:txBody>
                  <a:tcPr anchor="ctr">
                    <a:solidFill>
                      <a:schemeClr val="accent1">
                        <a:lumMod val="40000"/>
                        <a:lumOff val="60000"/>
                      </a:schemeClr>
                    </a:solidFill>
                  </a:tcPr>
                </a:tc>
                <a:tc>
                  <a:txBody>
                    <a:bodyPr/>
                    <a:lstStyle/>
                    <a:p>
                      <a:pPr algn="ctr"/>
                      <a:r>
                        <a:rPr lang="fr-FR" sz="1600" b="0" dirty="0">
                          <a:latin typeface="Calibri" panose="020F0502020204030204" pitchFamily="34" charset="0"/>
                        </a:rPr>
                        <a:t>p.4</a:t>
                      </a:r>
                    </a:p>
                  </a:txBody>
                  <a:tcPr anchor="ctr">
                    <a:solidFill>
                      <a:schemeClr val="accent1">
                        <a:lumMod val="40000"/>
                        <a:lumOff val="60000"/>
                      </a:schemeClr>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dirty="0">
                          <a:latin typeface="Calibri" panose="020F0502020204030204" pitchFamily="34" charset="0"/>
                        </a:rPr>
                        <a:t>Fiche matériel pour le bac</a:t>
                      </a:r>
                      <a:endParaRPr lang="fr-FR" sz="1600" b="0" dirty="0">
                        <a:latin typeface="Calibri" panose="020F0502020204030204" pitchFamily="34" charset="0"/>
                      </a:endParaRPr>
                    </a:p>
                  </a:txBody>
                  <a:tcPr anchor="ctr">
                    <a:solidFill>
                      <a:schemeClr val="accent1">
                        <a:lumMod val="20000"/>
                        <a:lumOff val="80000"/>
                      </a:schemeClr>
                    </a:solidFill>
                  </a:tcPr>
                </a:tc>
                <a:tc>
                  <a:txBody>
                    <a:bodyPr/>
                    <a:lstStyle/>
                    <a:p>
                      <a:pPr algn="ctr"/>
                      <a:r>
                        <a:rPr lang="fr-FR" sz="1600" b="0" dirty="0">
                          <a:latin typeface="Calibri" panose="020F0502020204030204" pitchFamily="34" charset="0"/>
                        </a:rPr>
                        <a:t>p.5</a:t>
                      </a:r>
                    </a:p>
                  </a:txBody>
                  <a:tcPr anchor="ct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600" b="0" dirty="0">
                          <a:latin typeface="Calibri" panose="020F0502020204030204" pitchFamily="34" charset="0"/>
                        </a:rPr>
                        <a:t>Description</a:t>
                      </a:r>
                      <a:r>
                        <a:rPr lang="fr-FR" sz="1600" b="0" baseline="0" dirty="0">
                          <a:latin typeface="Calibri" panose="020F0502020204030204" pitchFamily="34" charset="0"/>
                        </a:rPr>
                        <a:t> des activités</a:t>
                      </a:r>
                      <a:endParaRPr lang="fr-FR" sz="1600" b="0" dirty="0">
                        <a:latin typeface="Calibri" panose="020F0502020204030204" pitchFamily="34" charset="0"/>
                      </a:endParaRPr>
                    </a:p>
                  </a:txBody>
                  <a:tcPr anchor="ctr">
                    <a:solidFill>
                      <a:schemeClr val="accent1">
                        <a:lumMod val="40000"/>
                        <a:lumOff val="60000"/>
                      </a:schemeClr>
                    </a:solidFill>
                  </a:tcPr>
                </a:tc>
                <a:tc>
                  <a:txBody>
                    <a:bodyPr/>
                    <a:lstStyle/>
                    <a:p>
                      <a:pPr algn="ctr"/>
                      <a:r>
                        <a:rPr lang="fr-FR" sz="1600" b="0" dirty="0">
                          <a:latin typeface="Calibri" panose="020F0502020204030204" pitchFamily="34" charset="0"/>
                        </a:rPr>
                        <a:t>p.6</a:t>
                      </a:r>
                    </a:p>
                  </a:txBody>
                  <a:tcPr anchor="ctr">
                    <a:solidFill>
                      <a:schemeClr val="accent1">
                        <a:lumMod val="40000"/>
                        <a:lumOff val="60000"/>
                      </a:schemeClr>
                    </a:solidFill>
                  </a:tcPr>
                </a:tc>
                <a:extLst>
                  <a:ext uri="{0D108BD9-81ED-4DB2-BD59-A6C34878D82A}">
                    <a16:rowId xmlns:a16="http://schemas.microsoft.com/office/drawing/2014/main" xmlns="" val="10004"/>
                  </a:ext>
                </a:extLst>
              </a:tr>
              <a:tr h="370840">
                <a:tc>
                  <a:txBody>
                    <a:bodyPr/>
                    <a:lstStyle/>
                    <a:p>
                      <a:r>
                        <a:rPr lang="fr-CA" sz="1600" b="0" dirty="0">
                          <a:latin typeface="Calibri" panose="020F0502020204030204" pitchFamily="34" charset="0"/>
                        </a:rPr>
                        <a:t>Fiches théoriques</a:t>
                      </a:r>
                      <a:endParaRPr lang="fr-FR" sz="1600" b="0" dirty="0">
                        <a:latin typeface="Calibri" panose="020F0502020204030204" pitchFamily="34" charset="0"/>
                      </a:endParaRPr>
                    </a:p>
                  </a:txBody>
                  <a:tcPr anchor="ctr">
                    <a:solidFill>
                      <a:schemeClr val="accent1">
                        <a:lumMod val="20000"/>
                        <a:lumOff val="80000"/>
                      </a:schemeClr>
                    </a:solidFill>
                  </a:tcPr>
                </a:tc>
                <a:tc>
                  <a:txBody>
                    <a:bodyPr/>
                    <a:lstStyle/>
                    <a:p>
                      <a:pPr algn="ctr"/>
                      <a:r>
                        <a:rPr lang="fr-CA" sz="1600" b="0" dirty="0">
                          <a:latin typeface="Calibri" panose="020F0502020204030204" pitchFamily="34" charset="0"/>
                        </a:rPr>
                        <a:t>p.21</a:t>
                      </a:r>
                      <a:endParaRPr lang="fr-FR" sz="1600" b="0" dirty="0">
                        <a:latin typeface="Calibri" panose="020F0502020204030204"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6"/>
                  </a:ext>
                </a:extLst>
              </a:tr>
              <a:tr h="370840">
                <a:tc>
                  <a:txBody>
                    <a:bodyPr/>
                    <a:lstStyle/>
                    <a:p>
                      <a:r>
                        <a:rPr lang="fr-FR" sz="1600" b="0" dirty="0">
                          <a:latin typeface="Calibri" panose="020F0502020204030204" pitchFamily="34" charset="0"/>
                        </a:rPr>
                        <a:t>Évaluations</a:t>
                      </a:r>
                    </a:p>
                  </a:txBody>
                  <a:tcPr anchor="ctr">
                    <a:solidFill>
                      <a:schemeClr val="accent1">
                        <a:lumMod val="40000"/>
                        <a:lumOff val="60000"/>
                      </a:schemeClr>
                    </a:solidFill>
                  </a:tcPr>
                </a:tc>
                <a:tc>
                  <a:txBody>
                    <a:bodyPr/>
                    <a:lstStyle/>
                    <a:p>
                      <a:pPr algn="ctr"/>
                      <a:r>
                        <a:rPr lang="fr-FR" sz="1600" b="0" dirty="0">
                          <a:latin typeface="Calibri" panose="020F0502020204030204" pitchFamily="34" charset="0"/>
                        </a:rPr>
                        <a:t>p.26</a:t>
                      </a:r>
                    </a:p>
                  </a:txBody>
                  <a:tcPr anchor="ctr">
                    <a:solidFill>
                      <a:schemeClr val="accent1">
                        <a:lumMod val="40000"/>
                        <a:lumOff val="60000"/>
                      </a:schemeClr>
                    </a:solidFill>
                  </a:tcPr>
                </a:tc>
                <a:extLst>
                  <a:ext uri="{0D108BD9-81ED-4DB2-BD59-A6C34878D82A}">
                    <a16:rowId xmlns:a16="http://schemas.microsoft.com/office/drawing/2014/main" xmlns="" val="10007"/>
                  </a:ext>
                </a:extLst>
              </a:tr>
              <a:tr h="370840">
                <a:tc>
                  <a:txBody>
                    <a:bodyPr/>
                    <a:lstStyle/>
                    <a:p>
                      <a:r>
                        <a:rPr lang="fr-CA" sz="1600" b="0" dirty="0">
                          <a:latin typeface="Calibri" panose="020F0502020204030204" pitchFamily="34" charset="0"/>
                        </a:rPr>
                        <a:t>Préalables mathématiques</a:t>
                      </a:r>
                      <a:endParaRPr lang="fr-FR" sz="1600" b="0" dirty="0">
                        <a:latin typeface="Calibri" panose="020F0502020204030204" pitchFamily="34" charset="0"/>
                      </a:endParaRPr>
                    </a:p>
                  </a:txBody>
                  <a:tcPr anchor="ctr">
                    <a:solidFill>
                      <a:schemeClr val="accent1">
                        <a:lumMod val="20000"/>
                        <a:lumOff val="80000"/>
                      </a:schemeClr>
                    </a:solidFill>
                  </a:tcPr>
                </a:tc>
                <a:tc>
                  <a:txBody>
                    <a:bodyPr/>
                    <a:lstStyle/>
                    <a:p>
                      <a:pPr algn="ctr"/>
                      <a:r>
                        <a:rPr lang="fr-CA" sz="1600" b="0" dirty="0">
                          <a:latin typeface="Calibri" panose="020F0502020204030204" pitchFamily="34" charset="0"/>
                        </a:rPr>
                        <a:t>p.30</a:t>
                      </a:r>
                      <a:endParaRPr lang="fr-FR" sz="1600" b="0" dirty="0">
                        <a:latin typeface="Calibri" panose="020F0502020204030204" pitchFamily="34" charset="0"/>
                      </a:endParaRPr>
                    </a:p>
                  </a:txBody>
                  <a:tcPr anchor="ctr">
                    <a:solidFill>
                      <a:schemeClr val="accent1">
                        <a:lumMod val="20000"/>
                        <a:lumOff val="80000"/>
                      </a:schemeClr>
                    </a:solidFill>
                  </a:tcPr>
                </a:tc>
                <a:extLst>
                  <a:ext uri="{0D108BD9-81ED-4DB2-BD59-A6C34878D82A}">
                    <a16:rowId xmlns:a16="http://schemas.microsoft.com/office/drawing/2014/main" xmlns="" val="10008"/>
                  </a:ext>
                </a:extLst>
              </a:tr>
              <a:tr h="370840">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600" b="0" dirty="0">
                          <a:latin typeface="Calibri" panose="020F0502020204030204" pitchFamily="34" charset="0"/>
                        </a:rPr>
                        <a:t>Fiches TNI</a:t>
                      </a:r>
                      <a:r>
                        <a:rPr lang="fr-FR" sz="1600" b="0" baseline="0" dirty="0">
                          <a:latin typeface="Calibri" panose="020F0502020204030204" pitchFamily="34" charset="0"/>
                        </a:rPr>
                        <a:t> </a:t>
                      </a:r>
                      <a:r>
                        <a:rPr lang="fr-FR" sz="1200" b="0" baseline="0" dirty="0">
                          <a:latin typeface="Calibri" panose="020F0502020204030204" pitchFamily="34" charset="0"/>
                        </a:rPr>
                        <a:t>(à afficher)</a:t>
                      </a:r>
                      <a:endParaRPr lang="fr-FR" sz="1200" b="0" dirty="0">
                        <a:latin typeface="Calibri" panose="020F0502020204030204" pitchFamily="34" charset="0"/>
                      </a:endParaRPr>
                    </a:p>
                  </a:txBody>
                  <a:tcPr anchor="ctr">
                    <a:solidFill>
                      <a:schemeClr val="accent1">
                        <a:lumMod val="40000"/>
                        <a:lumOff val="60000"/>
                      </a:schemeClr>
                    </a:solidFill>
                  </a:tcPr>
                </a:tc>
                <a:tc>
                  <a:txBody>
                    <a:bodyPr/>
                    <a:lstStyle/>
                    <a:p>
                      <a:pPr algn="ctr"/>
                      <a:r>
                        <a:rPr lang="fr-CA" sz="1600" b="0" dirty="0">
                          <a:latin typeface="Calibri" panose="020F0502020204030204" pitchFamily="34" charset="0"/>
                        </a:rPr>
                        <a:t>p.34</a:t>
                      </a:r>
                      <a:endParaRPr lang="fr-FR" sz="1600" b="0" dirty="0">
                        <a:latin typeface="Calibri" panose="020F0502020204030204" pitchFamily="34" charset="0"/>
                      </a:endParaRPr>
                    </a:p>
                  </a:txBody>
                  <a:tcPr anchor="ctr">
                    <a:solidFill>
                      <a:schemeClr val="accent1">
                        <a:lumMod val="40000"/>
                        <a:lumOff val="60000"/>
                      </a:schemeClr>
                    </a:solidFill>
                  </a:tcPr>
                </a:tc>
                <a:extLst>
                  <a:ext uri="{0D108BD9-81ED-4DB2-BD59-A6C34878D82A}">
                    <a16:rowId xmlns:a16="http://schemas.microsoft.com/office/drawing/2014/main" xmlns="" val="10009"/>
                  </a:ext>
                </a:extLst>
              </a:tr>
              <a:tr h="370840">
                <a:tc>
                  <a:txBody>
                    <a:bodyPr/>
                    <a:lstStyle/>
                    <a:p>
                      <a:r>
                        <a:rPr lang="fr-FR" sz="1600" b="0" dirty="0">
                          <a:latin typeface="Calibri" panose="020F0502020204030204" pitchFamily="34" charset="0"/>
                        </a:rPr>
                        <a:t>Fiches d’activité </a:t>
                      </a:r>
                      <a:r>
                        <a:rPr lang="fr-FR" sz="1200" b="0" dirty="0">
                          <a:latin typeface="Calibri" panose="020F0502020204030204" pitchFamily="34" charset="0"/>
                        </a:rPr>
                        <a:t>(à imprimer)</a:t>
                      </a:r>
                    </a:p>
                  </a:txBody>
                  <a:tcPr anchor="ctr">
                    <a:solidFill>
                      <a:schemeClr val="accent1">
                        <a:lumMod val="20000"/>
                        <a:lumOff val="80000"/>
                      </a:schemeClr>
                    </a:solidFill>
                  </a:tcPr>
                </a:tc>
                <a:tc>
                  <a:txBody>
                    <a:bodyPr/>
                    <a:lstStyle/>
                    <a:p>
                      <a:pPr algn="ctr"/>
                      <a:r>
                        <a:rPr lang="fr-FR" sz="1600" b="0" dirty="0">
                          <a:latin typeface="Calibri" panose="020F0502020204030204" pitchFamily="34" charset="0"/>
                        </a:rPr>
                        <a:t>p.42</a:t>
                      </a:r>
                    </a:p>
                  </a:txBody>
                  <a:tcPr anchor="ctr">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2</a:t>
            </a:fld>
            <a:endParaRPr lang="en-US" dirty="0"/>
          </a:p>
        </p:txBody>
      </p:sp>
      <p:grpSp>
        <p:nvGrpSpPr>
          <p:cNvPr id="2" name="Groupe 1">
            <a:extLst>
              <a:ext uri="{FF2B5EF4-FFF2-40B4-BE49-F238E27FC236}">
                <a16:creationId xmlns:a16="http://schemas.microsoft.com/office/drawing/2014/main" xmlns="" id="{45266D1E-B825-6F69-0743-2E4D5B83B82F}"/>
              </a:ext>
            </a:extLst>
          </p:cNvPr>
          <p:cNvGrpSpPr/>
          <p:nvPr/>
        </p:nvGrpSpPr>
        <p:grpSpPr>
          <a:xfrm>
            <a:off x="1741670" y="6440249"/>
            <a:ext cx="3365995" cy="414724"/>
            <a:chOff x="1052724" y="6591058"/>
            <a:chExt cx="3365995" cy="414724"/>
          </a:xfrm>
        </p:grpSpPr>
        <p:pic>
          <p:nvPicPr>
            <p:cNvPr id="8" name="Image 7">
              <a:hlinkClick r:id="rId7"/>
              <a:extLst>
                <a:ext uri="{FF2B5EF4-FFF2-40B4-BE49-F238E27FC236}">
                  <a16:creationId xmlns:a16="http://schemas.microsoft.com/office/drawing/2014/main" xmlns="" id="{96F18824-4139-02EC-0F3A-B7878376929B}"/>
                </a:ext>
              </a:extLst>
            </p:cNvPr>
            <p:cNvPicPr>
              <a:picLocks noChangeAspect="1"/>
            </p:cNvPicPr>
            <p:nvPr>
              <p:custDataLst>
                <p:tags r:id="rId4"/>
              </p:custDataLst>
            </p:nvPr>
          </p:nvPicPr>
          <p:blipFill>
            <a:blip r:embed="rId8" cstate="print">
              <a:clrChange>
                <a:clrFrom>
                  <a:srgbClr val="F8FDF7"/>
                </a:clrFrom>
                <a:clrTo>
                  <a:srgbClr val="F8FDF7">
                    <a:alpha val="0"/>
                  </a:srgbClr>
                </a:clrTo>
              </a:clrChange>
              <a:extLst>
                <a:ext uri="{28A0092B-C50C-407E-A947-70E740481C1C}">
                  <a14:useLocalDpi xmlns:a14="http://schemas.microsoft.com/office/drawing/2010/main" xmlns="" val="0"/>
                </a:ext>
              </a:extLst>
            </a:blip>
            <a:stretch>
              <a:fillRect/>
            </a:stretch>
          </p:blipFill>
          <p:spPr>
            <a:xfrm>
              <a:off x="3865041" y="6591058"/>
              <a:ext cx="553678" cy="414724"/>
            </a:xfrm>
            <a:prstGeom prst="rect">
              <a:avLst/>
            </a:prstGeom>
          </p:spPr>
        </p:pic>
        <p:sp>
          <p:nvSpPr>
            <p:cNvPr id="10" name="ZoneTexte 9">
              <a:extLst>
                <a:ext uri="{FF2B5EF4-FFF2-40B4-BE49-F238E27FC236}">
                  <a16:creationId xmlns:a16="http://schemas.microsoft.com/office/drawing/2014/main" xmlns="" id="{FB98247A-E0EC-5DF4-D4FF-C3212FE9C529}"/>
                </a:ext>
              </a:extLst>
            </p:cNvPr>
            <p:cNvSpPr txBox="1"/>
            <p:nvPr>
              <p:custDataLst>
                <p:tags r:id="rId5"/>
              </p:custDataLst>
            </p:nvPr>
          </p:nvSpPr>
          <p:spPr>
            <a:xfrm>
              <a:off x="1052724" y="6591058"/>
              <a:ext cx="2696308" cy="338554"/>
            </a:xfrm>
            <a:prstGeom prst="rect">
              <a:avLst/>
            </a:prstGeom>
            <a:noFill/>
          </p:spPr>
          <p:txBody>
            <a:bodyPr wrap="square" rtlCol="0">
              <a:spAutoFit/>
            </a:bodyPr>
            <a:lstStyle/>
            <a:p>
              <a:pPr algn="r"/>
              <a:r>
                <a:rPr lang="fr-CA" sz="1600" kern="0" dirty="0">
                  <a:latin typeface="Calibri" panose="020F0502020204030204" pitchFamily="34" charset="0"/>
                  <a:cs typeface="Calibri" panose="020F0502020204030204" pitchFamily="34" charset="0"/>
                </a:rPr>
                <a:t>Présentation du matériel :</a:t>
              </a:r>
              <a:endParaRPr lang="fr-CA"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xmlns="" val="156926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36421" y="1249910"/>
            <a:ext cx="4977987" cy="544045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10000"/>
              </a:lnSpc>
              <a:spcBef>
                <a:spcPts val="600"/>
              </a:spcBef>
              <a:buNone/>
            </a:pPr>
            <a:r>
              <a:rPr lang="fr-CA" sz="2400" i="1" dirty="0">
                <a:latin typeface="Calibri" panose="020F0502020204030204" pitchFamily="34" charset="0"/>
                <a:cs typeface="Calibri" panose="020F0502020204030204" pitchFamily="34" charset="0"/>
              </a:rPr>
              <a:t>Objectivation</a:t>
            </a:r>
          </a:p>
          <a:p>
            <a:pPr marL="228600" indent="-228600" algn="just">
              <a:lnSpc>
                <a:spcPct val="110000"/>
              </a:lnSpc>
              <a:spcBef>
                <a:spcPts val="600"/>
              </a:spcBef>
              <a:buFont typeface="+mj-lt"/>
              <a:buAutoNum type="arabicPeriod"/>
            </a:pPr>
            <a:r>
              <a:rPr lang="fr-CA" sz="1200" dirty="0">
                <a:latin typeface="Calibri" panose="020F0502020204030204" pitchFamily="34" charset="0"/>
                <a:cs typeface="Calibri" panose="020F0502020204030204" pitchFamily="34" charset="0"/>
              </a:rPr>
              <a:t>Afficher au TBI les observations et commentaires que les élèves avaient exprimés lors du visionnement des témoignages de scientifiques (amorce).</a:t>
            </a:r>
          </a:p>
          <a:p>
            <a:pPr marL="228600" indent="-228600" algn="just">
              <a:lnSpc>
                <a:spcPct val="110000"/>
              </a:lnSpc>
              <a:spcBef>
                <a:spcPts val="600"/>
              </a:spcBef>
              <a:buFont typeface="+mj-lt"/>
              <a:buAutoNum type="arabicPeriod"/>
            </a:pPr>
            <a:r>
              <a:rPr lang="fr-CA" sz="1200" dirty="0">
                <a:latin typeface="Calibri" panose="020F0502020204030204" pitchFamily="34" charset="0"/>
                <a:cs typeface="Calibri" panose="020F0502020204030204" pitchFamily="34" charset="0"/>
              </a:rPr>
              <a:t>Demander aux élèves de trouver des </a:t>
            </a:r>
            <a:r>
              <a:rPr lang="fr-CA" sz="1200" b="1" dirty="0">
                <a:latin typeface="Calibri" panose="020F0502020204030204" pitchFamily="34" charset="0"/>
                <a:cs typeface="Calibri" panose="020F0502020204030204" pitchFamily="34" charset="0"/>
              </a:rPr>
              <a:t>points communs </a:t>
            </a:r>
            <a:r>
              <a:rPr lang="fr-CA" sz="1200" dirty="0">
                <a:latin typeface="Calibri" panose="020F0502020204030204" pitchFamily="34" charset="0"/>
                <a:cs typeface="Calibri" panose="020F0502020204030204" pitchFamily="34" charset="0"/>
              </a:rPr>
              <a:t>entre ce qui a été vécu en classe au cours des dernières semaines, et ce qui avait été dit au sujet du métier de </a:t>
            </a:r>
            <a:r>
              <a:rPr lang="fr-CA" sz="1200" dirty="0" err="1">
                <a:latin typeface="Calibri" panose="020F0502020204030204" pitchFamily="34" charset="0"/>
                <a:cs typeface="Calibri" panose="020F0502020204030204" pitchFamily="34" charset="0"/>
              </a:rPr>
              <a:t>chercheur.euse</a:t>
            </a:r>
            <a:r>
              <a:rPr lang="fr-CA" sz="1200" dirty="0">
                <a:latin typeface="Calibri" panose="020F0502020204030204" pitchFamily="34" charset="0"/>
                <a:cs typeface="Calibri" panose="020F0502020204030204" pitchFamily="34" charset="0"/>
              </a:rPr>
              <a:t>. (Travail d’équipe, communication, rencontrer des problèmes…)</a:t>
            </a:r>
          </a:p>
          <a:p>
            <a:pPr marL="228600" indent="-228600" algn="just">
              <a:lnSpc>
                <a:spcPct val="110000"/>
              </a:lnSpc>
              <a:spcBef>
                <a:spcPts val="600"/>
              </a:spcBef>
              <a:buFont typeface="+mj-lt"/>
              <a:buAutoNum type="arabicPeriod"/>
            </a:pPr>
            <a:r>
              <a:rPr lang="fr-CA" sz="1200" dirty="0">
                <a:latin typeface="Calibri" panose="020F0502020204030204" pitchFamily="34" charset="0"/>
                <a:cs typeface="Calibri" panose="020F0502020204030204" pitchFamily="34" charset="0"/>
              </a:rPr>
              <a:t>Demander aux élèves d’identifier un aspect de la science qu’ils ont vécu en classe mais qui n’avait </a:t>
            </a:r>
            <a:r>
              <a:rPr lang="fr-CA" sz="1200" b="1" dirty="0">
                <a:latin typeface="Calibri" panose="020F0502020204030204" pitchFamily="34" charset="0"/>
                <a:cs typeface="Calibri" panose="020F0502020204030204" pitchFamily="34" charset="0"/>
              </a:rPr>
              <a:t>pas</a:t>
            </a:r>
            <a:r>
              <a:rPr lang="fr-CA" sz="1200" dirty="0">
                <a:latin typeface="Calibri" panose="020F0502020204030204" pitchFamily="34" charset="0"/>
                <a:cs typeface="Calibri" panose="020F0502020204030204" pitchFamily="34" charset="0"/>
              </a:rPr>
              <a:t> été mentionné dans les vidéos. (Importance des mathématiques dans de nombreuses disciplines scientifiques !)</a:t>
            </a:r>
          </a:p>
          <a:p>
            <a:pPr marL="228600" indent="-228600" algn="just">
              <a:lnSpc>
                <a:spcPct val="110000"/>
              </a:lnSpc>
              <a:spcBef>
                <a:spcPts val="600"/>
              </a:spcBef>
              <a:buNone/>
            </a:pPr>
            <a:endParaRPr lang="fr-CA" sz="1200" b="1" dirty="0">
              <a:latin typeface="Calibri" panose="020F0502020204030204" pitchFamily="34" charset="0"/>
              <a:cs typeface="Calibri" panose="020F0502020204030204" pitchFamily="34" charset="0"/>
            </a:endParaRPr>
          </a:p>
          <a:p>
            <a:pPr marL="228600" indent="-228600" algn="just">
              <a:lnSpc>
                <a:spcPct val="110000"/>
              </a:lnSpc>
              <a:spcBef>
                <a:spcPts val="600"/>
              </a:spcBef>
              <a:buNone/>
            </a:pPr>
            <a:r>
              <a:rPr lang="fr-CA" sz="1200" b="1" dirty="0">
                <a:latin typeface="Calibri" panose="020F0502020204030204" pitchFamily="34" charset="0"/>
                <a:cs typeface="Calibri" panose="020F0502020204030204" pitchFamily="34" charset="0"/>
              </a:rPr>
              <a:t>Indice</a:t>
            </a:r>
            <a:r>
              <a:rPr lang="fr-CA" sz="1200" dirty="0">
                <a:latin typeface="Calibri" panose="020F0502020204030204" pitchFamily="34" charset="0"/>
                <a:cs typeface="Calibri" panose="020F0502020204030204" pitchFamily="34" charset="0"/>
              </a:rPr>
              <a:t>. Si les élèves n’arrivent pas à répondre à la dernière question, attirer leur attention sur la présence du super-héro MS sur leurs fiches d’activité.</a:t>
            </a:r>
          </a:p>
          <a:p>
            <a:pPr marL="228600" indent="-228600" algn="ctr">
              <a:lnSpc>
                <a:spcPct val="110000"/>
              </a:lnSpc>
              <a:spcBef>
                <a:spcPts val="600"/>
              </a:spcBef>
              <a:buNone/>
            </a:pPr>
            <a:r>
              <a:rPr lang="fr-CA" sz="1200" b="1" i="1" dirty="0">
                <a:latin typeface="Calibri" panose="020F0502020204030204" pitchFamily="34" charset="0"/>
                <a:cs typeface="Calibri" panose="020F0502020204030204" pitchFamily="34" charset="0"/>
              </a:rPr>
              <a:t>« De quoi le super-héro vous parle-t-il ? Dans quelle section des fiches apparaît-il ? » </a:t>
            </a:r>
            <a:r>
              <a:rPr lang="fr-CA" sz="1200" dirty="0">
                <a:latin typeface="Calibri" panose="020F0502020204030204" pitchFamily="34" charset="0"/>
                <a:cs typeface="Calibri" panose="020F0502020204030204" pitchFamily="34" charset="0"/>
              </a:rPr>
              <a:t>(calculs mathématiques)</a:t>
            </a:r>
            <a:endParaRPr lang="fr-CA" sz="1200" b="1" i="1" dirty="0">
              <a:latin typeface="Calibri" panose="020F0502020204030204" pitchFamily="34" charset="0"/>
              <a:cs typeface="Calibri" panose="020F0502020204030204" pitchFamily="34" charset="0"/>
            </a:endParaRPr>
          </a:p>
          <a:p>
            <a:pPr marL="228600" indent="-228600" algn="just">
              <a:lnSpc>
                <a:spcPct val="110000"/>
              </a:lnSpc>
              <a:spcBef>
                <a:spcPts val="600"/>
              </a:spcBef>
              <a:buNone/>
            </a:pPr>
            <a:endParaRPr lang="fr-CA" sz="1200" b="1" dirty="0">
              <a:latin typeface="Calibri" panose="020F0502020204030204" pitchFamily="34" charset="0"/>
              <a:cs typeface="Calibri" panose="020F0502020204030204" pitchFamily="34" charset="0"/>
            </a:endParaRPr>
          </a:p>
          <a:p>
            <a:pPr marL="228600" indent="-228600" algn="just">
              <a:lnSpc>
                <a:spcPct val="110000"/>
              </a:lnSpc>
              <a:spcBef>
                <a:spcPts val="600"/>
              </a:spcBef>
              <a:buNone/>
            </a:pPr>
            <a:r>
              <a:rPr lang="fr-CA" sz="1200" b="1" dirty="0">
                <a:latin typeface="Calibri" panose="020F0502020204030204" pitchFamily="34" charset="0"/>
                <a:cs typeface="Calibri" panose="020F0502020204030204" pitchFamily="34" charset="0"/>
              </a:rPr>
              <a:t>Discuter de l’apport des mathématiques dans la réalisation des défis</a:t>
            </a:r>
            <a:r>
              <a:rPr lang="fr-CA" sz="1200" dirty="0">
                <a:latin typeface="Calibri" panose="020F0502020204030204" pitchFamily="34" charset="0"/>
                <a:cs typeface="Calibri" panose="020F0502020204030204" pitchFamily="34" charset="0"/>
              </a:rPr>
              <a:t> </a:t>
            </a:r>
          </a:p>
          <a:p>
            <a:pPr algn="just">
              <a:lnSpc>
                <a:spcPct val="110000"/>
              </a:lnSpc>
              <a:spcBef>
                <a:spcPts val="600"/>
              </a:spcBef>
              <a:buFontTx/>
              <a:buChar char="-"/>
            </a:pPr>
            <a:r>
              <a:rPr lang="fr-CA" sz="1200" dirty="0">
                <a:latin typeface="Calibri" panose="020F0502020204030204" pitchFamily="34" charset="0"/>
                <a:cs typeface="Calibri" panose="020F0502020204030204" pitchFamily="34" charset="0"/>
              </a:rPr>
              <a:t>Quels contenus mathématiques ont été utilisés ?</a:t>
            </a:r>
          </a:p>
          <a:p>
            <a:pPr algn="just">
              <a:lnSpc>
                <a:spcPct val="110000"/>
              </a:lnSpc>
              <a:spcBef>
                <a:spcPts val="600"/>
              </a:spcBef>
              <a:buFontTx/>
              <a:buChar char="-"/>
            </a:pPr>
            <a:r>
              <a:rPr lang="fr-CA" sz="1200" dirty="0">
                <a:latin typeface="Calibri" panose="020F0502020204030204" pitchFamily="34" charset="0"/>
                <a:cs typeface="Calibri" panose="020F0502020204030204" pitchFamily="34" charset="0"/>
              </a:rPr>
              <a:t>Aurait-il été possible de réaliser les expériences sans utiliser les mathématiques ?</a:t>
            </a:r>
          </a:p>
        </p:txBody>
      </p:sp>
      <p:graphicFrame>
        <p:nvGraphicFramePr>
          <p:cNvPr id="13" name="Tableau 12"/>
          <p:cNvGraphicFramePr>
            <a:graphicFrameLocks noGrp="1"/>
          </p:cNvGraphicFramePr>
          <p:nvPr>
            <p:custDataLst>
              <p:tags r:id="rId2"/>
            </p:custDataLst>
            <p:extLst>
              <p:ext uri="{D42A27DB-BD31-4B8C-83A1-F6EECF244321}">
                <p14:modId xmlns:p14="http://schemas.microsoft.com/office/powerpoint/2010/main" xmlns="" val="195101862"/>
              </p:ext>
            </p:extLst>
          </p:nvPr>
        </p:nvGraphicFramePr>
        <p:xfrm>
          <a:off x="58341" y="124991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10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Intégration des acquis</a:t>
            </a:r>
          </a:p>
          <a:p>
            <a:pPr lvl="0" algn="l">
              <a:defRPr/>
            </a:pPr>
            <a:r>
              <a:rPr lang="fr-CA" sz="2400" dirty="0">
                <a:latin typeface="Calibri" panose="020F0502020204030204" pitchFamily="34" charset="0"/>
                <a:cs typeface="Calibri" panose="020F0502020204030204" pitchFamily="34" charset="0"/>
              </a:rPr>
              <a:t>8. </a:t>
            </a:r>
            <a:r>
              <a:rPr lang="fr-FR" sz="2400" dirty="0">
                <a:latin typeface="Calibri" panose="020F0502020204030204" pitchFamily="34" charset="0"/>
                <a:cs typeface="Calibri" panose="020F0502020204030204" pitchFamily="34" charset="0"/>
              </a:rPr>
              <a:t>Le lien math - science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4"/>
            </p:custDataLst>
          </p:nvPr>
        </p:nvSpPr>
        <p:spPr>
          <a:xfrm>
            <a:off x="5023632" y="7998694"/>
            <a:ext cx="1821141"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grpSp>
        <p:nvGrpSpPr>
          <p:cNvPr id="3" name="Groupe 16">
            <a:extLst>
              <a:ext uri="{FF2B5EF4-FFF2-40B4-BE49-F238E27FC236}">
                <a16:creationId xmlns:a16="http://schemas.microsoft.com/office/drawing/2014/main" xmlns="" id="{45B446EA-1D1D-1E4A-8A73-85F83C7FB431}"/>
              </a:ext>
            </a:extLst>
          </p:cNvPr>
          <p:cNvGrpSpPr/>
          <p:nvPr>
            <p:custDataLst>
              <p:tags r:id="rId5"/>
            </p:custDataLst>
          </p:nvPr>
        </p:nvGrpSpPr>
        <p:grpSpPr>
          <a:xfrm>
            <a:off x="1156269" y="4050829"/>
            <a:ext cx="611571" cy="569901"/>
            <a:chOff x="398511" y="7375861"/>
            <a:chExt cx="846012" cy="772510"/>
          </a:xfrm>
        </p:grpSpPr>
        <p:pic>
          <p:nvPicPr>
            <p:cNvPr id="19" name="Image 18">
              <a:extLst>
                <a:ext uri="{FF2B5EF4-FFF2-40B4-BE49-F238E27FC236}">
                  <a16:creationId xmlns:a16="http://schemas.microsoft.com/office/drawing/2014/main" xmlns="" id="{8F6444EA-8E14-C244-90D7-5838F1C4CE17}"/>
                </a:ext>
              </a:extLst>
            </p:cNvPr>
            <p:cNvPicPr>
              <a:picLocks noChangeAspect="1"/>
            </p:cNvPicPr>
            <p:nvPr/>
          </p:nvPicPr>
          <p:blipFill>
            <a:blip r:embed="rId9">
              <a:grayscl/>
              <a:extLst>
                <a:ext uri="{BEBA8EAE-BF5A-486C-A8C5-ECC9F3942E4B}">
                  <a14:imgProps xmlns:a14="http://schemas.microsoft.com/office/drawing/2010/main" xmlns="">
                    <a14:imgLayer r:embed="rId10">
                      <a14:imgEffect>
                        <a14:saturation sat="400000"/>
                      </a14:imgEffect>
                    </a14:imgLayer>
                  </a14:imgProps>
                </a:ext>
                <a:ext uri="{28A0092B-C50C-407E-A947-70E740481C1C}">
                  <a14:useLocalDpi xmlns:a14="http://schemas.microsoft.com/office/drawing/2010/main" xmlns="" val="0"/>
                </a:ext>
              </a:extLst>
            </a:blip>
            <a:stretch>
              <a:fillRect/>
            </a:stretch>
          </p:blipFill>
          <p:spPr>
            <a:xfrm>
              <a:off x="561419" y="7375861"/>
              <a:ext cx="536575" cy="772510"/>
            </a:xfrm>
            <a:prstGeom prst="rect">
              <a:avLst/>
            </a:prstGeom>
          </p:spPr>
        </p:pic>
        <p:pic>
          <p:nvPicPr>
            <p:cNvPr id="21" name="Picture 4" descr="Mathematik, Sig, Summe">
              <a:extLst>
                <a:ext uri="{FF2B5EF4-FFF2-40B4-BE49-F238E27FC236}">
                  <a16:creationId xmlns:a16="http://schemas.microsoft.com/office/drawing/2014/main" xmlns="" id="{3BCEEAD1-296E-2640-8B01-965B931EC5C8}"/>
                </a:ext>
              </a:extLst>
            </p:cNvPr>
            <p:cNvPicPr>
              <a:picLocks noChangeAspect="1" noChangeArrowheads="1"/>
            </p:cNvPicPr>
            <p:nvPr/>
          </p:nvPicPr>
          <p:blipFill>
            <a:blip r:embed="rId11"/>
            <a:srcRect/>
            <a:stretch>
              <a:fillRect/>
            </a:stretch>
          </p:blipFill>
          <p:spPr bwMode="auto">
            <a:xfrm rot="5400000">
              <a:off x="399817" y="7789385"/>
              <a:ext cx="185423" cy="188035"/>
            </a:xfrm>
            <a:prstGeom prst="rect">
              <a:avLst/>
            </a:prstGeom>
            <a:noFill/>
          </p:spPr>
        </p:pic>
        <p:sp>
          <p:nvSpPr>
            <p:cNvPr id="22" name="ZoneTexte 21">
              <a:extLst>
                <a:ext uri="{FF2B5EF4-FFF2-40B4-BE49-F238E27FC236}">
                  <a16:creationId xmlns:a16="http://schemas.microsoft.com/office/drawing/2014/main" xmlns="" id="{702491E2-2E9A-1B4A-B889-DA716DB45D19}"/>
                </a:ext>
              </a:extLst>
            </p:cNvPr>
            <p:cNvSpPr txBox="1"/>
            <p:nvPr/>
          </p:nvSpPr>
          <p:spPr>
            <a:xfrm>
              <a:off x="864538" y="7673232"/>
              <a:ext cx="379985" cy="400110"/>
            </a:xfrm>
            <a:prstGeom prst="rect">
              <a:avLst/>
            </a:prstGeom>
            <a:noFill/>
          </p:spPr>
          <p:txBody>
            <a:bodyPr wrap="square" rtlCol="0">
              <a:spAutoFit/>
            </a:bodyPr>
            <a:lstStyle/>
            <a:p>
              <a:r>
                <a:rPr lang="fr-CA" sz="2000" b="1" dirty="0">
                  <a:effectLst>
                    <a:outerShdw blurRad="38100" dist="38100" dir="2700000" algn="tl">
                      <a:srgbClr val="000000">
                        <a:alpha val="43137"/>
                      </a:srgbClr>
                    </a:outerShdw>
                  </a:effectLst>
                </a:rPr>
                <a:t>S</a:t>
              </a:r>
            </a:p>
          </p:txBody>
        </p:sp>
      </p:grpSp>
      <p:sp>
        <p:nvSpPr>
          <p:cNvPr id="17" name="Larme 16"/>
          <p:cNvSpPr/>
          <p:nvPr>
            <p:custDataLst>
              <p:tags r:id="rId6"/>
            </p:custDataLst>
          </p:nvPr>
        </p:nvSpPr>
        <p:spPr>
          <a:xfrm flipH="1">
            <a:off x="6405713" y="5478363"/>
            <a:ext cx="330367" cy="343317"/>
          </a:xfrm>
          <a:prstGeom prst="teardrop">
            <a:avLst/>
          </a:prstGeom>
          <a:solidFill>
            <a:srgbClr val="00B050"/>
          </a:solidFill>
          <a:ln w="28575" cmpd="tri">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dirty="0">
                <a:solidFill>
                  <a:schemeClr val="tx1"/>
                </a:solidFill>
                <a:latin typeface="Times" pitchFamily="18" charset="0"/>
                <a:cs typeface="Times" pitchFamily="18" charset="0"/>
              </a:rPr>
              <a:t>E</a:t>
            </a:r>
            <a:endParaRPr lang="fr-FR" sz="2000" b="1" dirty="0">
              <a:solidFill>
                <a:schemeClr val="tx1"/>
              </a:solidFill>
              <a:latin typeface="Times" pitchFamily="18" charset="0"/>
              <a:cs typeface="Times" pitchFamily="18" charset="0"/>
            </a:endParaRPr>
          </a:p>
        </p:txBody>
      </p:sp>
      <p:pic>
        <p:nvPicPr>
          <p:cNvPr id="16" name="Image 15">
            <a:extLst>
              <a:ext uri="{FF2B5EF4-FFF2-40B4-BE49-F238E27FC236}">
                <a16:creationId xmlns:a16="http://schemas.microsoft.com/office/drawing/2014/main" xmlns="" id="{55F0BAD2-5B64-D906-188E-5311BA873818}"/>
              </a:ext>
            </a:extLst>
          </p:cNvPr>
          <p:cNvPicPr>
            <a:picLocks noChangeAspect="1"/>
          </p:cNvPicPr>
          <p:nvPr/>
        </p:nvPicPr>
        <p:blipFill>
          <a:blip r:embed="rId12"/>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493520"/>
            <a:ext cx="4274057" cy="871396"/>
          </a:xfrm>
        </p:spPr>
        <p:txBody>
          <a:bodyPr/>
          <a:lstStyle/>
          <a:p>
            <a:r>
              <a:rPr lang="en-US" sz="3000" dirty="0" smtClean="0"/>
              <a:t>Fiches </a:t>
            </a:r>
            <a:r>
              <a:rPr lang="en-US" sz="3000" dirty="0" err="1" smtClean="0"/>
              <a:t>théoriques</a:t>
            </a:r>
            <a:endParaRPr lang="en-US" sz="3000" dirty="0"/>
          </a:p>
        </p:txBody>
      </p:sp>
      <p:sp>
        <p:nvSpPr>
          <p:cNvPr id="2" name="Espace réservé du numéro de diapositive 1"/>
          <p:cNvSpPr>
            <a:spLocks noGrp="1"/>
          </p:cNvSpPr>
          <p:nvPr>
            <p:ph type="sldNum" sz="quarter" idx="12"/>
            <p:custDataLst>
              <p:tags r:id="rId2"/>
            </p:custDataLst>
          </p:nvPr>
        </p:nvSpPr>
        <p:spPr>
          <a:xfrm>
            <a:off x="5496064" y="8008203"/>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21</a:t>
            </a:fld>
            <a:endParaRPr lang="en-US" dirty="0">
              <a:gradFill>
                <a:gsLst>
                  <a:gs pos="0">
                    <a:prstClr val="black">
                      <a:alpha val="10000"/>
                    </a:prstClr>
                  </a:gs>
                  <a:gs pos="100000">
                    <a:prstClr val="black">
                      <a:alpha val="10000"/>
                    </a:prstClr>
                  </a:gs>
                </a:gsLst>
                <a:lin ang="5400000" scaled="0"/>
              </a:gradFill>
            </a:endParaRPr>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1091480800"/>
              </p:ext>
            </p:extLst>
          </p:nvPr>
        </p:nvGraphicFramePr>
        <p:xfrm>
          <a:off x="741604" y="2788920"/>
          <a:ext cx="5374793" cy="166116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48640">
                <a:tc>
                  <a:txBody>
                    <a:bodyPr/>
                    <a:lstStyle/>
                    <a:p>
                      <a:pPr algn="ctr"/>
                      <a:r>
                        <a:rPr lang="fr-FR" sz="1500" baseline="0" dirty="0">
                          <a:latin typeface="Calibri" panose="020F0502020204030204" pitchFamily="34" charset="0"/>
                        </a:rPr>
                        <a:t>Numéro de</a:t>
                      </a:r>
                    </a:p>
                    <a:p>
                      <a:pPr algn="ctr"/>
                      <a:r>
                        <a:rPr lang="fr-FR" sz="1500" baseline="0" dirty="0">
                          <a:latin typeface="Calibri" panose="020F0502020204030204" pitchFamily="34" charset="0"/>
                        </a:rPr>
                        <a:t>la fiche</a:t>
                      </a:r>
                      <a:endParaRPr lang="fr-FR" sz="1500" dirty="0">
                        <a:latin typeface="Calibri" panose="020F0502020204030204" pitchFamily="34" charset="0"/>
                      </a:endParaRP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anose="020F0502020204030204" pitchFamily="34" charset="0"/>
                        </a:rPr>
                        <a:t>1</a:t>
                      </a:r>
                    </a:p>
                  </a:txBody>
                  <a:tcPr anchor="ctr"/>
                </a:tc>
                <a:tc>
                  <a:txBody>
                    <a:bodyPr/>
                    <a:lstStyle/>
                    <a:p>
                      <a:r>
                        <a:rPr lang="fr-FR" sz="1200" dirty="0">
                          <a:latin typeface="Calibri" panose="020F0502020204030204" pitchFamily="34" charset="0"/>
                        </a:rPr>
                        <a:t>Correction </a:t>
                      </a:r>
                      <a:r>
                        <a:rPr lang="fr-FR" sz="1200" baseline="0" dirty="0">
                          <a:latin typeface="Calibri" panose="020F0502020204030204" pitchFamily="34" charset="0"/>
                        </a:rPr>
                        <a:t>de la préparation mathématique A</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22</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anose="020F0502020204030204" pitchFamily="34" charset="0"/>
                        </a:rPr>
                        <a:t>2</a:t>
                      </a:r>
                    </a:p>
                  </a:txBody>
                  <a:tcPr anchor="ctr"/>
                </a:tc>
                <a:tc>
                  <a:txBody>
                    <a:bodyPr/>
                    <a:lstStyle/>
                    <a:p>
                      <a:r>
                        <a:rPr lang="fr-FR" sz="1200" dirty="0">
                          <a:latin typeface="Calibri" panose="020F0502020204030204" pitchFamily="34" charset="0"/>
                        </a:rPr>
                        <a:t>Alternative à l’expérience des </a:t>
                      </a:r>
                      <a:r>
                        <a:rPr lang="fr-FR" sz="1200" dirty="0" err="1">
                          <a:latin typeface="Calibri" panose="020F0502020204030204" pitchFamily="34" charset="0"/>
                        </a:rPr>
                        <a:t>centicubes</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23-24</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CA" sz="1200" dirty="0">
                          <a:latin typeface="Calibri" panose="020F0502020204030204" pitchFamily="34" charset="0"/>
                        </a:rPr>
                        <a:t>3</a:t>
                      </a:r>
                      <a:endParaRPr lang="fr-FR" sz="1200" dirty="0">
                        <a:latin typeface="Calibri" panose="020F0502020204030204" pitchFamily="34" charset="0"/>
                      </a:endParaRPr>
                    </a:p>
                  </a:txBody>
                  <a:tcPr anchor="ctr"/>
                </a:tc>
                <a:tc>
                  <a:txBody>
                    <a:bodyPr/>
                    <a:lstStyle/>
                    <a:p>
                      <a:r>
                        <a:rPr lang="fr-CA" sz="1200" dirty="0">
                          <a:latin typeface="Calibri" panose="020F0502020204030204" pitchFamily="34" charset="0"/>
                        </a:rPr>
                        <a:t>Exemple</a:t>
                      </a:r>
                      <a:r>
                        <a:rPr lang="fr-CA" sz="1200" baseline="0" dirty="0">
                          <a:latin typeface="Calibri" panose="020F0502020204030204" pitchFamily="34" charset="0"/>
                        </a:rPr>
                        <a:t> de Fiche d’activité C</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25</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3433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custDataLst>
              <p:tags r:id="rId1"/>
            </p:custDataLst>
          </p:nvPr>
        </p:nvSpPr>
        <p:spPr>
          <a:xfrm>
            <a:off x="69255" y="4347468"/>
            <a:ext cx="1958864" cy="2416046"/>
          </a:xfrm>
          <a:prstGeom prst="rect">
            <a:avLst/>
          </a:prstGeom>
          <a:solidFill>
            <a:srgbClr val="ABD5C6"/>
          </a:solidFill>
          <a:ln w="19050">
            <a:solidFill>
              <a:srgbClr val="ABD5C6"/>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Exemples de questions pour guider les élèves</a:t>
            </a:r>
          </a:p>
          <a:p>
            <a:pPr marL="171442" marR="0" lvl="0" indent="-171442" defTabSz="457200" rtl="0" eaLnBrk="1" fontAlgn="auto" latinLnBrk="0" hangingPunct="1">
              <a:lnSpc>
                <a:spcPct val="100000"/>
              </a:lnSpc>
              <a:spcBef>
                <a:spcPts val="600"/>
              </a:spcBef>
              <a:spcAft>
                <a:spcPts val="0"/>
              </a:spcAft>
              <a:buClrTx/>
              <a:buSzTx/>
              <a:buFontTx/>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Quelle information connaît-on </a:t>
            </a:r>
            <a:r>
              <a:rPr kumimoji="0" lang="fr-CA" sz="1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sur le tout </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171442" marR="0" lvl="0" indent="-171442" defTabSz="457200" rtl="0" eaLnBrk="1" fontAlgn="auto" latinLnBrk="0" hangingPunct="1">
              <a:lnSpc>
                <a:spcPct val="100000"/>
              </a:lnSpc>
              <a:spcBef>
                <a:spcPts val="600"/>
              </a:spcBef>
              <a:spcAft>
                <a:spcPts val="0"/>
              </a:spcAft>
              <a:buClrTx/>
              <a:buSzTx/>
              <a:buFontTx/>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Combien </a:t>
            </a:r>
            <a:r>
              <a:rPr kumimoji="0" lang="fr-CA" sz="1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de parties égales</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y a-t-il dans ce tout?</a:t>
            </a:r>
          </a:p>
          <a:p>
            <a:pPr marL="171442" marR="0" lvl="0" indent="-171442" defTabSz="457200" rtl="0" eaLnBrk="1" fontAlgn="auto" latinLnBrk="0" hangingPunct="1">
              <a:lnSpc>
                <a:spcPct val="100000"/>
              </a:lnSpc>
              <a:spcBef>
                <a:spcPts val="600"/>
              </a:spcBef>
              <a:spcAft>
                <a:spcPts val="0"/>
              </a:spcAft>
              <a:buClrTx/>
              <a:buSzTx/>
              <a:buFontTx/>
              <a:buChar char="-"/>
              <a:tabLst/>
              <a:defRPr/>
            </a:pPr>
            <a:r>
              <a:rPr kumimoji="0" lang="fr-CA" sz="1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Quel calcul </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doit-on faire pour déduire l’information des parties égales ?</a:t>
            </a:r>
          </a:p>
        </p:txBody>
      </p:sp>
      <p:sp>
        <p:nvSpPr>
          <p:cNvPr id="10" name="Rectangle 9"/>
          <p:cNvSpPr/>
          <p:nvPr>
            <p:custDataLst>
              <p:tags r:id="rId2"/>
            </p:custDataLst>
          </p:nvPr>
        </p:nvSpPr>
        <p:spPr>
          <a:xfrm>
            <a:off x="69255" y="1241869"/>
            <a:ext cx="1961159" cy="2939266"/>
          </a:xfrm>
          <a:prstGeom prst="rect">
            <a:avLst/>
          </a:prstGeom>
          <a:solidFill>
            <a:srgbClr val="ABD5C6"/>
          </a:solidFill>
          <a:ln w="19050">
            <a:solidFill>
              <a:srgbClr val="ABD5C6"/>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Exemple</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plus simple</a:t>
            </a: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 cas de difficulté avec le partage, proposer un exercice « de transition », plus simple, par exemple :</a:t>
            </a:r>
          </a:p>
          <a:p>
            <a:pPr marL="0" marR="0" lvl="0" indent="0" algn="just" defTabSz="457200" rtl="0" eaLnBrk="1" fontAlgn="auto" latinLnBrk="0" hangingPunct="1">
              <a:lnSpc>
                <a:spcPct val="100000"/>
              </a:lnSpc>
              <a:spcBef>
                <a:spcPts val="600"/>
              </a:spcBef>
              <a:spcAft>
                <a:spcPts val="0"/>
              </a:spcAft>
              <a:buClrTx/>
              <a:buSzTx/>
              <a:buFontTx/>
              <a:buNone/>
              <a:tabLst/>
              <a:defRPr/>
            </a:pPr>
            <a:r>
              <a:rPr lang="fr-CA" sz="1200" dirty="0">
                <a:solidFill>
                  <a:prstClr val="black"/>
                </a:solidFill>
                <a:latin typeface="Calibri" panose="020F0502020204030204" pitchFamily="34" charset="0"/>
              </a:rPr>
              <a:t>« </a:t>
            </a:r>
            <a:r>
              <a:rPr lang="fr-CA" sz="1200" i="1" dirty="0">
                <a:solidFill>
                  <a:prstClr val="black"/>
                </a:solidFill>
                <a:latin typeface="Calibri" panose="020F0502020204030204" pitchFamily="34" charset="0"/>
              </a:rPr>
              <a:t>Dans un groupe d’amis, tout le monde a le même nombre de ballons. Il y a 8 ballons et 4 personnes. Combien de ballons a chaque personne ?</a:t>
            </a:r>
            <a:r>
              <a:rPr lang="fr-CA" sz="1200" dirty="0">
                <a:solidFill>
                  <a:prstClr val="black"/>
                </a:solidFill>
                <a:latin typeface="Calibri" panose="020F0502020204030204" pitchFamily="34" charset="0"/>
              </a:rPr>
              <a:t> » </a:t>
            </a: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CA"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Réflé</a:t>
            </a:r>
            <a:r>
              <a:rPr lang="fr-CA" sz="1200" dirty="0" err="1">
                <a:solidFill>
                  <a:prstClr val="black"/>
                </a:solidFill>
                <a:latin typeface="Calibri" panose="020F0502020204030204" pitchFamily="34" charset="0"/>
              </a:rPr>
              <a:t>chir</a:t>
            </a:r>
            <a:r>
              <a:rPr lang="fr-CA" sz="1200" dirty="0">
                <a:solidFill>
                  <a:prstClr val="black"/>
                </a:solidFill>
                <a:latin typeface="Calibri" panose="020F0502020204030204" pitchFamily="34" charset="0"/>
              </a:rPr>
              <a:t> sur l’opération à effectuer, et faire un lien avec l’exercice de la fiche.</a:t>
            </a: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Title 3"/>
          <p:cNvSpPr>
            <a:spLocks noGrp="1"/>
          </p:cNvSpPr>
          <p:nvPr>
            <p:ph type="title"/>
            <p:custDataLst>
              <p:tags r:id="rId3"/>
            </p:custDataLst>
          </p:nvPr>
        </p:nvSpPr>
        <p:spPr>
          <a:xfrm>
            <a:off x="2295" y="-6573"/>
            <a:ext cx="6689692" cy="1415658"/>
          </a:xfrm>
        </p:spPr>
        <p:txBody>
          <a:bodyPr/>
          <a:lstStyle/>
          <a:p>
            <a:pPr algn="l"/>
            <a:r>
              <a:rPr lang="en-US" sz="3000" dirty="0"/>
              <a:t>Fiche </a:t>
            </a:r>
            <a:r>
              <a:rPr lang="en-US" sz="3000" dirty="0" err="1"/>
              <a:t>théorique</a:t>
            </a:r>
            <a:r>
              <a:rPr lang="en-US" sz="3000" dirty="0"/>
              <a:t> 1</a:t>
            </a:r>
            <a:br>
              <a:rPr lang="en-US" sz="3000" dirty="0"/>
            </a:br>
            <a:r>
              <a:rPr lang="en-US" sz="2400" dirty="0"/>
              <a:t>Correction de la </a:t>
            </a:r>
            <a:r>
              <a:rPr lang="en-US" sz="2400" dirty="0" err="1"/>
              <a:t>préparation</a:t>
            </a:r>
            <a:r>
              <a:rPr lang="en-US" sz="2400" dirty="0"/>
              <a:t> </a:t>
            </a:r>
            <a:r>
              <a:rPr lang="en-US" sz="2400" dirty="0" err="1"/>
              <a:t>mathématique</a:t>
            </a:r>
            <a:r>
              <a:rPr lang="en-US" sz="2400" dirty="0"/>
              <a:t> A</a:t>
            </a:r>
            <a:r>
              <a:rPr lang="en-US" sz="3000" i="1" dirty="0"/>
              <a:t/>
            </a:r>
            <a:br>
              <a:rPr lang="en-US" sz="3000" i="1" dirty="0"/>
            </a:br>
            <a:endParaRPr lang="en-US" sz="3000" dirty="0"/>
          </a:p>
        </p:txBody>
      </p:sp>
      <p:sp>
        <p:nvSpPr>
          <p:cNvPr id="7" name="Espace réservé du numéro de diapositive 1"/>
          <p:cNvSpPr txBox="1">
            <a:spLocks/>
          </p:cNvSpPr>
          <p:nvPr>
            <p:custDataLst>
              <p:tags r:id="rId4"/>
            </p:custDataLst>
          </p:nvPr>
        </p:nvSpPr>
        <p:spPr>
          <a:xfrm>
            <a:off x="5234940" y="8002504"/>
            <a:ext cx="1609833"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sp>
        <p:nvSpPr>
          <p:cNvPr id="9" name="Content Placeholder 4">
            <a:extLst>
              <a:ext uri="{FF2B5EF4-FFF2-40B4-BE49-F238E27FC236}">
                <a16:creationId xmlns:a16="http://schemas.microsoft.com/office/drawing/2014/main" xmlns:mc="http://schemas.openxmlformats.org/markup-compatibility/2006" xmlns="" id="{6443CCFA-BD88-19E4-C05A-3758554E5D41}"/>
              </a:ext>
            </a:extLst>
          </p:cNvPr>
          <p:cNvSpPr>
            <a:spLocks noGrp="1" noRot="1" noChangeAspect="1" noMove="1" noResize="1" noEditPoints="1" noAdjustHandles="1" noChangeArrowheads="1" noChangeShapeType="1" noTextEdit="1"/>
          </p:cNvSpPr>
          <p:nvPr>
            <p:ph sz="half" idx="1"/>
            <p:custDataLst>
              <p:tags r:id="rId5"/>
            </p:custDataLst>
          </p:nvPr>
        </p:nvSpPr>
        <p:spPr>
          <a:xfrm>
            <a:off x="2095079" y="1249910"/>
            <a:ext cx="4719329" cy="7751586"/>
          </a:xfrm>
          <a:blipFill>
            <a:blip r:embed="rId9"/>
            <a:stretch>
              <a:fillRect l="-1287" t="-314"/>
            </a:stretch>
          </a:blipFill>
          <a:ln>
            <a:solidFill>
              <a:srgbClr val="C00000"/>
            </a:solidFill>
          </a:ln>
        </p:spPr>
        <p:txBody>
          <a:bodyPr/>
          <a:lstStyle/>
          <a:p>
            <a:pPr>
              <a:buNone/>
            </a:pPr>
            <a:endParaRPr lang="fr-CA" dirty="0">
              <a:noFill/>
            </a:endParaRPr>
          </a:p>
        </p:txBody>
      </p:sp>
      <p:sp>
        <p:nvSpPr>
          <p:cNvPr id="11" name="Espace réservé du numéro de diapositive 1">
            <a:extLst>
              <a:ext uri="{FF2B5EF4-FFF2-40B4-BE49-F238E27FC236}">
                <a16:creationId xmlns:a16="http://schemas.microsoft.com/office/drawing/2014/main" xmlns="" id="{F4656F78-0F1B-36BF-B075-B95692DBF756}"/>
              </a:ext>
            </a:extLst>
          </p:cNvPr>
          <p:cNvSpPr>
            <a:spLocks noGrp="1"/>
          </p:cNvSpPr>
          <p:nvPr>
            <p:ph type="sldNum" sz="quarter" idx="12"/>
            <p:custDataLst>
              <p:tags r:id="rId6"/>
            </p:custDataLst>
          </p:nvPr>
        </p:nvSpPr>
        <p:spPr>
          <a:xfrm>
            <a:off x="5387340" y="8154904"/>
            <a:ext cx="1609833" cy="1135797"/>
          </a:xfrm>
        </p:spPr>
        <p:txBody>
          <a:bodyPr/>
          <a:lstStyle/>
          <a:p>
            <a:fld id="{027FB875-5C85-AB42-9DC5-178568A424B8}" type="slidenum">
              <a:rPr lang="en-US" smtClean="0"/>
              <a:pPr/>
              <a:t>22</a:t>
            </a:fld>
            <a:endParaRPr lang="en-US" dirty="0"/>
          </a:p>
        </p:txBody>
      </p:sp>
    </p:spTree>
    <p:extLst>
      <p:ext uri="{BB962C8B-B14F-4D97-AF65-F5344CB8AC3E}">
        <p14:creationId xmlns:p14="http://schemas.microsoft.com/office/powerpoint/2010/main" xmlns="" val="52372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2082524" y="1178243"/>
            <a:ext cx="4708910" cy="6647497"/>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a:solidFill>
                  <a:schemeClr val="tx1"/>
                </a:solidFill>
                <a:latin typeface="Calibri" panose="020F0502020204030204" pitchFamily="34" charset="0"/>
                <a:cs typeface="Calibri" panose="020F0502020204030204" pitchFamily="34" charset="0"/>
              </a:rPr>
              <a:t>Le cube de sel</a:t>
            </a:r>
          </a:p>
          <a:p>
            <a:pPr marL="0" indent="0" algn="just">
              <a:spcBef>
                <a:spcPts val="600"/>
              </a:spcBef>
              <a:buNone/>
            </a:pPr>
            <a:r>
              <a:rPr lang="fr-CA" sz="1200" b="1" dirty="0">
                <a:solidFill>
                  <a:schemeClr val="tx1"/>
                </a:solidFill>
                <a:latin typeface="Calibri" panose="020F0502020204030204" pitchFamily="34" charset="0"/>
                <a:cs typeface="Calibri" panose="020F0502020204030204" pitchFamily="34" charset="0"/>
              </a:rPr>
              <a:t>Objectif : Établir un lien entre capacité et volume</a:t>
            </a:r>
            <a:r>
              <a:rPr lang="fr-CA" sz="1200" dirty="0">
                <a:solidFill>
                  <a:schemeClr val="tx1"/>
                </a:solidFill>
                <a:latin typeface="Calibri" panose="020F0502020204030204" pitchFamily="34" charset="0"/>
                <a:cs typeface="Calibri" panose="020F0502020204030204" pitchFamily="34" charset="0"/>
              </a:rPr>
              <a:t>  (ml et cm</a:t>
            </a:r>
            <a:r>
              <a:rPr lang="fr-CA" sz="1200" baseline="30000" dirty="0">
                <a:solidFill>
                  <a:schemeClr val="tx1"/>
                </a:solidFill>
                <a:latin typeface="Calibri" panose="020F0502020204030204" pitchFamily="34" charset="0"/>
                <a:cs typeface="Calibri" panose="020F0502020204030204" pitchFamily="34" charset="0"/>
              </a:rPr>
              <a:t>3</a:t>
            </a:r>
            <a:r>
              <a:rPr lang="fr-CA" sz="1200" dirty="0">
                <a:solidFill>
                  <a:schemeClr val="tx1"/>
                </a:solidFill>
                <a:latin typeface="Calibri" panose="020F0502020204030204" pitchFamily="34" charset="0"/>
                <a:cs typeface="Calibri" panose="020F0502020204030204" pitchFamily="34" charset="0"/>
              </a:rPr>
              <a:t>)</a:t>
            </a:r>
          </a:p>
          <a:p>
            <a:pPr marL="228600" indent="-228600" algn="just">
              <a:spcBef>
                <a:spcPts val="600"/>
              </a:spcBef>
              <a:buFont typeface="+mj-lt"/>
              <a:buAutoNum type="arabicPeriod"/>
            </a:pPr>
            <a:r>
              <a:rPr lang="fr-CA" sz="1200" b="1" dirty="0">
                <a:solidFill>
                  <a:schemeClr val="tx1"/>
                </a:solidFill>
                <a:latin typeface="Calibri" panose="020F0502020204030204" pitchFamily="34" charset="0"/>
                <a:cs typeface="Calibri" panose="020F0502020204030204" pitchFamily="34" charset="0"/>
              </a:rPr>
              <a:t>Amorcer une discussion </a:t>
            </a:r>
            <a:r>
              <a:rPr lang="fr-CA" sz="1200" dirty="0">
                <a:solidFill>
                  <a:schemeClr val="tx1"/>
                </a:solidFill>
                <a:latin typeface="Calibri" panose="020F0502020204030204" pitchFamily="34" charset="0"/>
                <a:cs typeface="Calibri" panose="020F0502020204030204" pitchFamily="34" charset="0"/>
              </a:rPr>
              <a:t>: Qu’est-ce que le « volume » d’un objet ? (</a:t>
            </a:r>
            <a:r>
              <a:rPr lang="fr-CA" sz="1200" i="1" dirty="0">
                <a:solidFill>
                  <a:schemeClr val="tx1"/>
                </a:solidFill>
                <a:latin typeface="Calibri" panose="020F0502020204030204" pitchFamily="34" charset="0"/>
                <a:cs typeface="Calibri" panose="020F0502020204030204" pitchFamily="34" charset="0"/>
              </a:rPr>
              <a:t>Exemple de réponse attendue : une mesure de la place/l’espace qu’il occupe</a:t>
            </a:r>
            <a:r>
              <a:rPr lang="fr-CA" sz="1200" dirty="0">
                <a:solidFill>
                  <a:schemeClr val="tx1"/>
                </a:solidFill>
                <a:latin typeface="Calibri" panose="020F0502020204030204" pitchFamily="34" charset="0"/>
                <a:cs typeface="Calibri" panose="020F0502020204030204" pitchFamily="34" charset="0"/>
              </a:rPr>
              <a:t>.)</a:t>
            </a:r>
          </a:p>
          <a:p>
            <a:pPr marL="228600" indent="-228600" algn="just">
              <a:spcBef>
                <a:spcPts val="600"/>
              </a:spcBef>
              <a:buFont typeface="+mj-lt"/>
              <a:buAutoNum type="arabicPeriod"/>
            </a:pPr>
            <a:r>
              <a:rPr lang="fr-CA" sz="1200" b="1" dirty="0">
                <a:solidFill>
                  <a:schemeClr val="tx1"/>
                </a:solidFill>
                <a:latin typeface="Calibri" panose="020F0502020204030204" pitchFamily="34" charset="0"/>
                <a:cs typeface="Calibri" panose="020F0502020204030204" pitchFamily="34" charset="0"/>
              </a:rPr>
              <a:t>En équipe de deux, les élèves calculent le volume du cube. </a:t>
            </a:r>
            <a:r>
              <a:rPr lang="fr-CA" sz="1200" dirty="0">
                <a:solidFill>
                  <a:schemeClr val="tx1"/>
                </a:solidFill>
                <a:latin typeface="Calibri" panose="020F0502020204030204" pitchFamily="34" charset="0"/>
                <a:cs typeface="Calibri" panose="020F0502020204030204" pitchFamily="34" charset="0"/>
              </a:rPr>
              <a:t>On suggère d’utiliser des </a:t>
            </a:r>
            <a:r>
              <a:rPr lang="fr-CA" sz="1200" dirty="0" err="1">
                <a:solidFill>
                  <a:schemeClr val="tx1"/>
                </a:solidFill>
                <a:latin typeface="Calibri" panose="020F0502020204030204" pitchFamily="34" charset="0"/>
                <a:cs typeface="Calibri" panose="020F0502020204030204" pitchFamily="34" charset="0"/>
              </a:rPr>
              <a:t>centicubes</a:t>
            </a:r>
            <a:r>
              <a:rPr lang="fr-CA" sz="1200" dirty="0">
                <a:solidFill>
                  <a:schemeClr val="tx1"/>
                </a:solidFill>
                <a:latin typeface="Calibri" panose="020F0502020204030204" pitchFamily="34" charset="0"/>
                <a:cs typeface="Calibri" panose="020F0502020204030204" pitchFamily="34" charset="0"/>
              </a:rPr>
              <a:t> pour remplir le cube. Il suffit alors de compter combien de </a:t>
            </a:r>
            <a:r>
              <a:rPr lang="fr-CA" sz="1200" dirty="0" err="1">
                <a:solidFill>
                  <a:schemeClr val="tx1"/>
                </a:solidFill>
                <a:latin typeface="Calibri" panose="020F0502020204030204" pitchFamily="34" charset="0"/>
                <a:cs typeface="Calibri" panose="020F0502020204030204" pitchFamily="34" charset="0"/>
              </a:rPr>
              <a:t>centicubes</a:t>
            </a:r>
            <a:r>
              <a:rPr lang="fr-CA" sz="1200" dirty="0">
                <a:solidFill>
                  <a:schemeClr val="tx1"/>
                </a:solidFill>
                <a:latin typeface="Calibri" panose="020F0502020204030204" pitchFamily="34" charset="0"/>
                <a:cs typeface="Calibri" panose="020F0502020204030204" pitchFamily="34" charset="0"/>
              </a:rPr>
              <a:t>, mesurant chacun 1 cm</a:t>
            </a:r>
            <a:r>
              <a:rPr lang="fr-CA" sz="1200" baseline="30000" dirty="0">
                <a:solidFill>
                  <a:schemeClr val="tx1"/>
                </a:solidFill>
                <a:latin typeface="Calibri" panose="020F0502020204030204" pitchFamily="34" charset="0"/>
                <a:cs typeface="Calibri" panose="020F0502020204030204" pitchFamily="34" charset="0"/>
              </a:rPr>
              <a:t>3</a:t>
            </a:r>
            <a:r>
              <a:rPr lang="fr-CA" sz="1200" dirty="0">
                <a:solidFill>
                  <a:schemeClr val="tx1"/>
                </a:solidFill>
                <a:latin typeface="Calibri" panose="020F0502020204030204" pitchFamily="34" charset="0"/>
                <a:cs typeface="Calibri" panose="020F0502020204030204" pitchFamily="34" charset="0"/>
              </a:rPr>
              <a:t>, ont été nécessaires (27).</a:t>
            </a:r>
          </a:p>
          <a:p>
            <a:pPr marL="228600" indent="-228600" algn="just">
              <a:spcBef>
                <a:spcPts val="600"/>
              </a:spcBef>
              <a:buFont typeface="+mj-lt"/>
              <a:buAutoNum type="arabicPeriod"/>
            </a:pPr>
            <a:r>
              <a:rPr lang="fr-CA" sz="1200" b="1" dirty="0">
                <a:solidFill>
                  <a:schemeClr val="tx1"/>
                </a:solidFill>
                <a:latin typeface="Calibri" panose="020F0502020204030204" pitchFamily="34" charset="0"/>
                <a:cs typeface="Calibri" panose="020F0502020204030204" pitchFamily="34" charset="0"/>
              </a:rPr>
              <a:t>Discussion</a:t>
            </a:r>
            <a:r>
              <a:rPr lang="fr-CA" sz="1200" dirty="0">
                <a:solidFill>
                  <a:schemeClr val="tx1"/>
                </a:solidFill>
                <a:latin typeface="Calibri" panose="020F0502020204030204" pitchFamily="34" charset="0"/>
                <a:cs typeface="Calibri" panose="020F0502020204030204" pitchFamily="34" charset="0"/>
              </a:rPr>
              <a:t> : </a:t>
            </a:r>
            <a:r>
              <a:rPr lang="fr-CA" sz="1200" b="1" i="1" dirty="0">
                <a:solidFill>
                  <a:schemeClr val="tx1"/>
                </a:solidFill>
                <a:latin typeface="Calibri" panose="020F0502020204030204" pitchFamily="34" charset="0"/>
                <a:cs typeface="Calibri" panose="020F0502020204030204" pitchFamily="34" charset="0"/>
              </a:rPr>
              <a:t>« Le volume du cube est de 27 centimètres cubes. Selon vous, quelle est sa capacité en millilitres ? Par exemple, combien de millilitres de sel pourrions-nous mettre dans le cube ? » </a:t>
            </a:r>
            <a:r>
              <a:rPr lang="fr-CA" sz="1200" dirty="0">
                <a:solidFill>
                  <a:schemeClr val="tx1"/>
                </a:solidFill>
                <a:latin typeface="Calibri" panose="020F0502020204030204" pitchFamily="34" charset="0"/>
                <a:cs typeface="Calibri" panose="020F0502020204030204" pitchFamily="34" charset="0"/>
              </a:rPr>
              <a:t>Les élèves émettent des hypothèses.</a:t>
            </a:r>
          </a:p>
          <a:p>
            <a:pPr marL="228600" indent="-228600" algn="just">
              <a:spcBef>
                <a:spcPts val="600"/>
              </a:spcBef>
              <a:buFont typeface="+mj-lt"/>
              <a:buAutoNum type="arabicPeriod"/>
            </a:pPr>
            <a:r>
              <a:rPr lang="fr-CA" sz="1200" b="1" dirty="0">
                <a:solidFill>
                  <a:schemeClr val="tx1"/>
                </a:solidFill>
                <a:latin typeface="Calibri" panose="020F0502020204030204" pitchFamily="34" charset="0"/>
                <a:cs typeface="Calibri" panose="020F0502020204030204" pitchFamily="34" charset="0"/>
              </a:rPr>
              <a:t>Chaque équipe vérifie une hypothèse. </a:t>
            </a:r>
            <a:r>
              <a:rPr lang="fr-CA" sz="1200" dirty="0">
                <a:solidFill>
                  <a:schemeClr val="tx1"/>
                </a:solidFill>
                <a:latin typeface="Calibri" panose="020F0502020204030204" pitchFamily="34" charset="0"/>
                <a:cs typeface="Calibri" panose="020F0502020204030204" pitchFamily="34" charset="0"/>
              </a:rPr>
              <a:t>Ils s’agit de mesurer la quantité hypothétique de sel dans un cylindre gradué de 100 ml, puis de transférer dans le cube de carton. (Il faut parfois « tapoter » le cube sur la table pour s’assurer que le sel est bien entré et nivelé.)</a:t>
            </a:r>
          </a:p>
          <a:p>
            <a:pPr marL="228600" indent="-228600" algn="just">
              <a:spcBef>
                <a:spcPts val="600"/>
              </a:spcBef>
              <a:buFont typeface="+mj-lt"/>
              <a:buAutoNum type="arabicPeriod"/>
            </a:pPr>
            <a:r>
              <a:rPr lang="fr-CA" sz="1200" b="1" dirty="0">
                <a:solidFill>
                  <a:schemeClr val="tx1"/>
                </a:solidFill>
                <a:latin typeface="Calibri" panose="020F0502020204030204" pitchFamily="34" charset="0"/>
                <a:cs typeface="Calibri" panose="020F0502020204030204" pitchFamily="34" charset="0"/>
              </a:rPr>
              <a:t>Retour en groupe sur les résultats. </a:t>
            </a:r>
            <a:r>
              <a:rPr lang="fr-CA" sz="1200" dirty="0">
                <a:solidFill>
                  <a:schemeClr val="tx1"/>
                </a:solidFill>
                <a:latin typeface="Calibri" panose="020F0502020204030204" pitchFamily="34" charset="0"/>
                <a:cs typeface="Calibri" panose="020F0502020204030204" pitchFamily="34" charset="0"/>
              </a:rPr>
              <a:t>Observer que le cube contient exactement 27 ml</a:t>
            </a:r>
            <a:r>
              <a:rPr lang="fr-CA" sz="1200" dirty="0">
                <a:latin typeface="Calibri" panose="020F0502020204030204" pitchFamily="34" charset="0"/>
                <a:cs typeface="Calibri" panose="020F0502020204030204" pitchFamily="34" charset="0"/>
              </a:rPr>
              <a:t>.</a:t>
            </a:r>
          </a:p>
          <a:p>
            <a:pPr marL="228600" indent="-228600" algn="just">
              <a:spcBef>
                <a:spcPts val="600"/>
              </a:spcBef>
              <a:buFont typeface="+mj-lt"/>
              <a:buAutoNum type="arabicPeriod"/>
            </a:pPr>
            <a:r>
              <a:rPr lang="fr-CA" sz="1200" b="1" dirty="0">
                <a:solidFill>
                  <a:schemeClr val="tx1"/>
                </a:solidFill>
                <a:latin typeface="Calibri" panose="020F0502020204030204" pitchFamily="34" charset="0"/>
                <a:cs typeface="Calibri" panose="020F0502020204030204" pitchFamily="34" charset="0"/>
              </a:rPr>
              <a:t>Afficher et remplir en groupe la </a:t>
            </a:r>
            <a:r>
              <a:rPr lang="fr-CA" sz="1200" b="1" dirty="0">
                <a:solidFill>
                  <a:schemeClr val="tx1"/>
                </a:solidFill>
                <a:latin typeface="Calibri" panose="020F0502020204030204" pitchFamily="34" charset="0"/>
                <a:cs typeface="Calibri" panose="020F0502020204030204" pitchFamily="34" charset="0"/>
                <a:hlinkClick r:id="rId8" action="ppaction://hlinksldjump"/>
              </a:rPr>
              <a:t>deuxième page </a:t>
            </a:r>
            <a:r>
              <a:rPr lang="fr-CA" sz="1200" b="1" dirty="0">
                <a:solidFill>
                  <a:schemeClr val="tx1"/>
                </a:solidFill>
                <a:latin typeface="Calibri" panose="020F0502020204030204" pitchFamily="34" charset="0"/>
                <a:cs typeface="Calibri" panose="020F0502020204030204" pitchFamily="34" charset="0"/>
              </a:rPr>
              <a:t>de la Fiche théorique 2.</a:t>
            </a:r>
            <a:r>
              <a:rPr lang="fr-CA" sz="1200" dirty="0">
                <a:solidFill>
                  <a:schemeClr val="tx1"/>
                </a:solidFill>
                <a:latin typeface="Calibri" panose="020F0502020204030204" pitchFamily="34" charset="0"/>
                <a:cs typeface="Calibri" panose="020F0502020204030204" pitchFamily="34" charset="0"/>
              </a:rPr>
              <a:t> Voici des suggestions de questions pour guider la réflexion et amener les élèves à la déduction que 1 ml = 1 cm</a:t>
            </a:r>
            <a:r>
              <a:rPr lang="fr-CA" sz="1200" baseline="30000" dirty="0">
                <a:solidFill>
                  <a:schemeClr val="tx1"/>
                </a:solidFill>
                <a:latin typeface="Calibri" panose="020F0502020204030204" pitchFamily="34" charset="0"/>
                <a:cs typeface="Calibri" panose="020F0502020204030204" pitchFamily="34" charset="0"/>
              </a:rPr>
              <a:t>3</a:t>
            </a:r>
            <a:r>
              <a:rPr lang="fr-CA" sz="1200" dirty="0">
                <a:solidFill>
                  <a:schemeClr val="tx1"/>
                </a:solidFill>
                <a:latin typeface="Calibri" panose="020F0502020204030204" pitchFamily="34" charset="0"/>
                <a:cs typeface="Calibri" panose="020F0502020204030204" pitchFamily="34" charset="0"/>
              </a:rPr>
              <a:t>:</a:t>
            </a:r>
          </a:p>
          <a:p>
            <a:pPr marL="0" indent="0" algn="just">
              <a:spcBef>
                <a:spcPts val="600"/>
              </a:spcBef>
              <a:buNone/>
            </a:pPr>
            <a:r>
              <a:rPr lang="fr-CA" sz="1200" i="1" dirty="0">
                <a:solidFill>
                  <a:schemeClr val="tx1"/>
                </a:solidFill>
                <a:latin typeface="Calibri" panose="020F0502020204030204" pitchFamily="34" charset="0"/>
                <a:cs typeface="Calibri" panose="020F0502020204030204" pitchFamily="34" charset="0"/>
              </a:rPr>
              <a:t>« Y a-t-il une différence entre l’espace occupé par l’air dans le cube (vide) et l’espace occupé par le sable dans le cylindre gradué ?</a:t>
            </a:r>
          </a:p>
          <a:p>
            <a:pPr marL="0" indent="0" algn="just">
              <a:spcBef>
                <a:spcPts val="600"/>
              </a:spcBef>
              <a:buNone/>
            </a:pPr>
            <a:r>
              <a:rPr lang="fr-CA" sz="1200" i="1" dirty="0">
                <a:solidFill>
                  <a:schemeClr val="tx1"/>
                </a:solidFill>
                <a:latin typeface="Calibri" panose="020F0502020204030204" pitchFamily="34" charset="0"/>
                <a:cs typeface="Calibri" panose="020F0502020204030204" pitchFamily="34" charset="0"/>
              </a:rPr>
              <a:t>Si tu remplissais ton cube d’eau et que tu versais ensuite l’eau contenue dans un cylindre gradué, quelle quantité d’eau en ml aurais-tu?</a:t>
            </a:r>
          </a:p>
          <a:p>
            <a:pPr marL="0" indent="0" algn="just">
              <a:spcBef>
                <a:spcPts val="600"/>
              </a:spcBef>
              <a:buNone/>
            </a:pPr>
            <a:r>
              <a:rPr lang="fr-CA" sz="1200" i="1" dirty="0">
                <a:solidFill>
                  <a:schemeClr val="tx1"/>
                </a:solidFill>
                <a:latin typeface="Calibri" panose="020F0502020204030204" pitchFamily="34" charset="0"/>
                <a:cs typeface="Calibri" panose="020F0502020204030204" pitchFamily="34" charset="0"/>
              </a:rPr>
              <a:t>D’après toi, si je prenais un cube plus grand, disons avec un volume de 64 cm</a:t>
            </a:r>
            <a:r>
              <a:rPr lang="fr-CA" sz="1200" i="1" baseline="30000" dirty="0">
                <a:solidFill>
                  <a:schemeClr val="tx1"/>
                </a:solidFill>
                <a:latin typeface="Calibri" panose="020F0502020204030204" pitchFamily="34" charset="0"/>
                <a:cs typeface="Calibri" panose="020F0502020204030204" pitchFamily="34" charset="0"/>
              </a:rPr>
              <a:t>3</a:t>
            </a:r>
            <a:r>
              <a:rPr lang="fr-CA" sz="1200" i="1" dirty="0">
                <a:solidFill>
                  <a:schemeClr val="tx1"/>
                </a:solidFill>
                <a:latin typeface="Calibri" panose="020F0502020204030204" pitchFamily="34" charset="0"/>
                <a:cs typeface="Calibri" panose="020F0502020204030204" pitchFamily="34" charset="0"/>
              </a:rPr>
              <a:t>, quelle quantité de sel (ou de sucre) (en ml) contiendrait-il ? »</a:t>
            </a:r>
          </a:p>
          <a:p>
            <a:pPr marL="0" indent="0" algn="just">
              <a:spcBef>
                <a:spcPts val="600"/>
              </a:spcBef>
              <a:buNone/>
            </a:pPr>
            <a:r>
              <a:rPr lang="fr-CA" sz="1200" b="1" dirty="0">
                <a:solidFill>
                  <a:schemeClr val="tx1"/>
                </a:solidFill>
                <a:latin typeface="Calibri" panose="020F0502020204030204" pitchFamily="34" charset="0"/>
                <a:cs typeface="Calibri" panose="020F0502020204030204" pitchFamily="34" charset="0"/>
              </a:rPr>
              <a:t>Conclusion </a:t>
            </a:r>
            <a:r>
              <a:rPr lang="fr-CA" sz="1200" dirty="0">
                <a:solidFill>
                  <a:schemeClr val="tx1"/>
                </a:solidFill>
                <a:latin typeface="Calibri" panose="020F0502020204030204" pitchFamily="34" charset="0"/>
                <a:cs typeface="Calibri" panose="020F0502020204030204" pitchFamily="34" charset="0"/>
              </a:rPr>
              <a:t>: 1 ml = 1 cm</a:t>
            </a:r>
            <a:r>
              <a:rPr lang="fr-CA" sz="1200" baseline="30000" dirty="0">
                <a:solidFill>
                  <a:schemeClr val="tx1"/>
                </a:solidFill>
                <a:latin typeface="Calibri" panose="020F0502020204030204" pitchFamily="34" charset="0"/>
                <a:cs typeface="Calibri" panose="020F0502020204030204" pitchFamily="34" charset="0"/>
              </a:rPr>
              <a:t>3</a:t>
            </a:r>
            <a:endParaRPr lang="fr-CA" sz="1200" dirty="0">
              <a:solidFill>
                <a:schemeClr val="tx1"/>
              </a:solidFill>
              <a:latin typeface="Calibri" panose="020F0502020204030204" pitchFamily="34" charset="0"/>
              <a:cs typeface="Calibri" panose="020F0502020204030204" pitchFamily="34" charset="0"/>
            </a:endParaRPr>
          </a:p>
          <a:p>
            <a:pPr marL="0" indent="0" algn="just">
              <a:spcBef>
                <a:spcPts val="600"/>
              </a:spcBef>
              <a:buNone/>
            </a:pPr>
            <a:endParaRPr lang="en-US" sz="1200" dirty="0">
              <a:solidFill>
                <a:schemeClr val="tx1"/>
              </a:solidFill>
              <a:latin typeface="Calibri" panose="020F0502020204030204" pitchFamily="34" charset="0"/>
              <a:cs typeface="Calibri" panose="020F0502020204030204" pitchFamily="34" charset="0"/>
            </a:endParaRPr>
          </a:p>
          <a:p>
            <a:pPr marL="0" indent="0" algn="just">
              <a:spcBef>
                <a:spcPts val="600"/>
              </a:spcBef>
              <a:buFontTx/>
              <a:buChar char="-"/>
            </a:pPr>
            <a:endParaRPr lang="en-US" sz="1000" dirty="0">
              <a:solidFill>
                <a:schemeClr val="tx1"/>
              </a:solidFill>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234940" y="8002504"/>
            <a:ext cx="1609833" cy="1135797"/>
          </a:xfrm>
        </p:spPr>
        <p:txBody>
          <a:bodyPr/>
          <a:lstStyle/>
          <a:p>
            <a:fld id="{027FB875-5C85-AB42-9DC5-178568A424B8}" type="slidenum">
              <a:rPr lang="en-US" smtClean="0"/>
              <a:pPr/>
              <a:t>23</a:t>
            </a:fld>
            <a:endParaRPr lang="en-US" dirty="0"/>
          </a:p>
        </p:txBody>
      </p:sp>
      <p:graphicFrame>
        <p:nvGraphicFramePr>
          <p:cNvPr id="13" name="Tableau 12"/>
          <p:cNvGraphicFramePr>
            <a:graphicFrameLocks noGrp="1"/>
          </p:cNvGraphicFramePr>
          <p:nvPr>
            <p:custDataLst>
              <p:tags r:id="rId3"/>
            </p:custDataLst>
            <p:extLst>
              <p:ext uri="{D42A27DB-BD31-4B8C-83A1-F6EECF244321}">
                <p14:modId xmlns:p14="http://schemas.microsoft.com/office/powerpoint/2010/main" xmlns="" val="1299934250"/>
              </p:ext>
            </p:extLst>
          </p:nvPr>
        </p:nvGraphicFramePr>
        <p:xfrm>
          <a:off x="80473" y="1188201"/>
          <a:ext cx="1926402" cy="365760"/>
        </p:xfrm>
        <a:graphic>
          <a:graphicData uri="http://schemas.openxmlformats.org/drawingml/2006/table">
            <a:tbl>
              <a:tblPr firstRow="1" bandRow="1">
                <a:tableStyleId>{69CF1AB2-1976-4502-BF36-3FF5EA218861}</a:tableStyleId>
              </a:tblPr>
              <a:tblGrid>
                <a:gridCol w="1926402">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30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graphicFrame>
        <p:nvGraphicFramePr>
          <p:cNvPr id="19" name="Espace réservé du contenu 5"/>
          <p:cNvGraphicFramePr>
            <a:graphicFrameLocks noGrp="1"/>
          </p:cNvGraphicFramePr>
          <p:nvPr>
            <p:ph sz="half" idx="1"/>
            <p:custDataLst>
              <p:tags r:id="rId4"/>
            </p:custDataLst>
            <p:extLst>
              <p:ext uri="{D42A27DB-BD31-4B8C-83A1-F6EECF244321}">
                <p14:modId xmlns:p14="http://schemas.microsoft.com/office/powerpoint/2010/main" xmlns="" val="1963779914"/>
              </p:ext>
            </p:extLst>
          </p:nvPr>
        </p:nvGraphicFramePr>
        <p:xfrm>
          <a:off x="69257" y="1629406"/>
          <a:ext cx="1949650" cy="3154680"/>
        </p:xfrm>
        <a:graphic>
          <a:graphicData uri="http://schemas.openxmlformats.org/drawingml/2006/table">
            <a:tbl>
              <a:tblPr firstRow="1" bandRow="1">
                <a:tableStyleId>{5C22544A-7EE6-4342-B048-85BDC9FD1C3A}</a:tableStyleId>
              </a:tblPr>
              <a:tblGrid>
                <a:gridCol w="373508">
                  <a:extLst>
                    <a:ext uri="{9D8B030D-6E8A-4147-A177-3AD203B41FA5}">
                      <a16:colId xmlns:a16="http://schemas.microsoft.com/office/drawing/2014/main" xmlns="" val="20000"/>
                    </a:ext>
                  </a:extLst>
                </a:gridCol>
                <a:gridCol w="377393">
                  <a:extLst>
                    <a:ext uri="{9D8B030D-6E8A-4147-A177-3AD203B41FA5}">
                      <a16:colId xmlns:a16="http://schemas.microsoft.com/office/drawing/2014/main" xmlns="" val="20001"/>
                    </a:ext>
                  </a:extLst>
                </a:gridCol>
                <a:gridCol w="1198749">
                  <a:extLst>
                    <a:ext uri="{9D8B030D-6E8A-4147-A177-3AD203B41FA5}">
                      <a16:colId xmlns:a16="http://schemas.microsoft.com/office/drawing/2014/main" xmlns="" val="20002"/>
                    </a:ext>
                  </a:extLst>
                </a:gridCol>
              </a:tblGrid>
              <a:tr h="320040">
                <a:tc gridSpan="3">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tc hMerge="1">
                  <a:txBody>
                    <a:bodyPr/>
                    <a:lstStyle/>
                    <a:p>
                      <a:endParaRPr lang="fr-CA"/>
                    </a:p>
                  </a:txBody>
                  <a:tcPr/>
                </a:tc>
                <a:extLst>
                  <a:ext uri="{0D108BD9-81ED-4DB2-BD59-A6C34878D82A}">
                    <a16:rowId xmlns:a16="http://schemas.microsoft.com/office/drawing/2014/main" xmlns="" val="10000"/>
                  </a:ext>
                </a:extLst>
              </a:tr>
              <a:tr h="259080">
                <a:tc gridSpan="3">
                  <a:txBody>
                    <a:bodyPr/>
                    <a:lstStyle/>
                    <a:p>
                      <a:pPr algn="ctr"/>
                      <a:r>
                        <a:rPr lang="fr-FR" sz="1200" b="1" dirty="0">
                          <a:latin typeface="Calibri" panose="020F0502020204030204" pitchFamily="34" charset="0"/>
                          <a:cs typeface="Calibri" panose="020F0502020204030204" pitchFamily="34" charset="0"/>
                        </a:rPr>
                        <a:t>Pour l’enseignant</a:t>
                      </a:r>
                    </a:p>
                  </a:txBody>
                  <a:tcPr/>
                </a:tc>
                <a:tc hMerge="1">
                  <a:txBody>
                    <a:bodyPr/>
                    <a:lstStyle/>
                    <a:p>
                      <a:endParaRPr lang="fr-FR"/>
                    </a:p>
                  </a:txBody>
                  <a:tcPr/>
                </a:tc>
                <a:tc hMerge="1">
                  <a:txBody>
                    <a:bodyPr/>
                    <a:lstStyle/>
                    <a:p>
                      <a:endParaRPr lang="fr-CA"/>
                    </a:p>
                  </a:txBody>
                  <a:tcPr/>
                </a:tc>
                <a:extLst>
                  <a:ext uri="{0D108BD9-81ED-4DB2-BD59-A6C34878D82A}">
                    <a16:rowId xmlns:a16="http://schemas.microsoft.com/office/drawing/2014/main" xmlns="" val="10001"/>
                  </a:ext>
                </a:extLst>
              </a:tr>
              <a:tr h="259080">
                <a:tc gridSpan="2">
                  <a:txBody>
                    <a:bodyPr/>
                    <a:lstStyle/>
                    <a:p>
                      <a:pPr algn="ctr"/>
                      <a:r>
                        <a:rPr lang="fr-FR" sz="1200" dirty="0">
                          <a:latin typeface="Calibri" panose="020F0502020204030204" pitchFamily="34" charset="0"/>
                          <a:cs typeface="Calibri" panose="020F0502020204030204" pitchFamily="34" charset="0"/>
                        </a:rPr>
                        <a:t>500 ml</a:t>
                      </a:r>
                    </a:p>
                  </a:txBody>
                  <a:tcPr/>
                </a:tc>
                <a:tc hMerge="1">
                  <a:txBody>
                    <a:bodyPr/>
                    <a:lstStyle/>
                    <a:p>
                      <a:pPr lvl="0"/>
                      <a:endParaRPr lang="fr-CA" sz="1100" kern="1200" dirty="0">
                        <a:solidFill>
                          <a:schemeClr val="dk1"/>
                        </a:solidFill>
                        <a:latin typeface="Times New Roman" pitchFamily="18" charset="0"/>
                        <a:ea typeface="+mn-ea"/>
                        <a:cs typeface="Times New Roman" pitchFamily="18" charset="0"/>
                      </a:endParaRPr>
                    </a:p>
                  </a:txBody>
                  <a:tcPr/>
                </a:tc>
                <a:tc>
                  <a:txBody>
                    <a:bodyPr/>
                    <a:lstStyle/>
                    <a:p>
                      <a:pPr lvl="0"/>
                      <a:r>
                        <a:rPr lang="fr-CA" sz="1200" kern="1200" dirty="0">
                          <a:latin typeface="Calibri" panose="020F0502020204030204" pitchFamily="34" charset="0"/>
                          <a:cs typeface="Calibri" panose="020F0502020204030204" pitchFamily="34" charset="0"/>
                        </a:rPr>
                        <a:t>Sel ou sucre</a:t>
                      </a:r>
                      <a:endParaRPr lang="fr-CA" sz="12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0002"/>
                  </a:ext>
                </a:extLst>
              </a:tr>
              <a:tr h="259080">
                <a:tc gridSpan="3">
                  <a:txBody>
                    <a:bodyPr/>
                    <a:lstStyle/>
                    <a:p>
                      <a:pPr algn="l"/>
                      <a:r>
                        <a:rPr lang="fr-CA" sz="1200" dirty="0">
                          <a:latin typeface="Calibri" panose="020F0502020204030204" pitchFamily="34" charset="0"/>
                          <a:cs typeface="Calibri" panose="020F0502020204030204" pitchFamily="34" charset="0"/>
                          <a:hlinkClick r:id="rId9" action="ppaction://hlinksldjump"/>
                        </a:rPr>
                        <a:t>Fiche théorique 2</a:t>
                      </a:r>
                      <a:endParaRPr lang="fr-FR" sz="1200" dirty="0">
                        <a:latin typeface="Calibri" panose="020F0502020204030204" pitchFamily="34" charset="0"/>
                        <a:cs typeface="Calibri" panose="020F0502020204030204" pitchFamily="34" charset="0"/>
                      </a:endParaRPr>
                    </a:p>
                  </a:txBody>
                  <a:tcPr/>
                </a:tc>
                <a:tc hMerge="1">
                  <a:txBody>
                    <a:bodyPr/>
                    <a:lstStyle/>
                    <a:p>
                      <a:endParaRPr lang="fr-FR"/>
                    </a:p>
                  </a:txBody>
                  <a:tcPr/>
                </a:tc>
                <a:tc hMerge="1">
                  <a:txBody>
                    <a:bodyPr/>
                    <a:lstStyle/>
                    <a:p>
                      <a:pPr lvl="0"/>
                      <a:endParaRPr lang="fr-CA" sz="1200" kern="1200" dirty="0">
                        <a:solidFill>
                          <a:schemeClr val="dk1"/>
                        </a:solidFill>
                        <a:latin typeface="Times New Roman"/>
                        <a:ea typeface="+mn-ea"/>
                        <a:cs typeface="Times New Roman"/>
                      </a:endParaRPr>
                    </a:p>
                  </a:txBody>
                  <a:tcPr>
                    <a:solidFill>
                      <a:srgbClr val="EAE8EA"/>
                    </a:solidFill>
                  </a:tcPr>
                </a:tc>
                <a:extLst>
                  <a:ext uri="{0D108BD9-81ED-4DB2-BD59-A6C34878D82A}">
                    <a16:rowId xmlns:a16="http://schemas.microsoft.com/office/drawing/2014/main" xmlns="" val="10003"/>
                  </a:ext>
                </a:extLst>
              </a:tr>
              <a:tr h="259080">
                <a:tc gridSpan="3">
                  <a:txBody>
                    <a:bodyPr/>
                    <a:lstStyle/>
                    <a:p>
                      <a:pPr algn="ctr"/>
                      <a:r>
                        <a:rPr lang="fr-FR" sz="1200" b="1" dirty="0">
                          <a:latin typeface="Calibri" panose="020F0502020204030204" pitchFamily="34" charset="0"/>
                          <a:cs typeface="Calibri" panose="020F0502020204030204" pitchFamily="34" charset="0"/>
                        </a:rPr>
                        <a:t>Par équipe de 2</a:t>
                      </a:r>
                    </a:p>
                  </a:txBody>
                  <a:tcPr/>
                </a:tc>
                <a:tc hMerge="1">
                  <a:txBody>
                    <a:bodyPr/>
                    <a:lstStyle/>
                    <a:p>
                      <a:pPr lvl="0"/>
                      <a:endParaRPr lang="fr-CA" sz="1200" kern="1200" dirty="0">
                        <a:solidFill>
                          <a:schemeClr val="dk1"/>
                        </a:solidFill>
                        <a:latin typeface="Times New Roman" pitchFamily="18" charset="0"/>
                        <a:ea typeface="+mn-ea"/>
                        <a:cs typeface="Times New Roman" pitchFamily="18" charset="0"/>
                      </a:endParaRPr>
                    </a:p>
                  </a:txBody>
                  <a:tcPr/>
                </a:tc>
                <a:tc hMerge="1">
                  <a:txBody>
                    <a:bodyPr/>
                    <a:lstStyle/>
                    <a:p>
                      <a:endParaRPr lang="fr-CA"/>
                    </a:p>
                  </a:txBody>
                  <a:tcPr/>
                </a:tc>
                <a:extLst>
                  <a:ext uri="{0D108BD9-81ED-4DB2-BD59-A6C34878D82A}">
                    <a16:rowId xmlns:a16="http://schemas.microsoft.com/office/drawing/2014/main" xmlns="" val="10004"/>
                  </a:ext>
                </a:extLst>
              </a:tr>
              <a:tr h="762000">
                <a:tc>
                  <a:txBody>
                    <a:bodyPr/>
                    <a:lstStyle/>
                    <a:p>
                      <a:pPr algn="ctr"/>
                      <a:r>
                        <a:rPr lang="fr-FR" sz="1200" dirty="0">
                          <a:latin typeface="Calibri" panose="020F0502020204030204" pitchFamily="34" charset="0"/>
                          <a:cs typeface="Calibri" panose="020F0502020204030204" pitchFamily="34" charset="0"/>
                        </a:rPr>
                        <a:t>1</a:t>
                      </a:r>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kern="1200" dirty="0">
                          <a:latin typeface="Calibri" panose="020F0502020204030204" pitchFamily="34" charset="0"/>
                          <a:cs typeface="Calibri" panose="020F0502020204030204" pitchFamily="34" charset="0"/>
                        </a:rPr>
                        <a:t>Cube de carton de 27 cm</a:t>
                      </a:r>
                      <a:r>
                        <a:rPr lang="fr-CA" sz="1200" baseline="30000" dirty="0">
                          <a:latin typeface="Calibri" panose="020F0502020204030204" pitchFamily="34" charset="0"/>
                          <a:cs typeface="Calibri" panose="020F0502020204030204" pitchFamily="34" charset="0"/>
                        </a:rPr>
                        <a:t>3</a:t>
                      </a:r>
                      <a:r>
                        <a:rPr lang="fr-CA" sz="1200" kern="1200" dirty="0">
                          <a:latin typeface="Calibri" panose="020F0502020204030204" pitchFamily="34" charset="0"/>
                          <a:cs typeface="Calibri" panose="020F0502020204030204" pitchFamily="34" charset="0"/>
                        </a:rPr>
                        <a:t> (3 cm de côté) – une face du cube doit pouvoir s’ouvrir pour le remplir de sel.</a:t>
                      </a:r>
                    </a:p>
                  </a:txBody>
                  <a:tcPr/>
                </a:tc>
                <a:tc hMerge="1">
                  <a:txBody>
                    <a:bodyPr/>
                    <a:lstStyle/>
                    <a:p>
                      <a:endParaRPr lang="fr-CA"/>
                    </a:p>
                  </a:txBody>
                  <a:tcPr/>
                </a:tc>
                <a:extLst>
                  <a:ext uri="{0D108BD9-81ED-4DB2-BD59-A6C34878D82A}">
                    <a16:rowId xmlns:a16="http://schemas.microsoft.com/office/drawing/2014/main" xmlns="" val="10005"/>
                  </a:ext>
                </a:extLst>
              </a:tr>
              <a:tr h="2879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1</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latin typeface="Calibri" panose="020F0502020204030204" pitchFamily="34" charset="0"/>
                          <a:cs typeface="Calibri" panose="020F0502020204030204" pitchFamily="34" charset="0"/>
                        </a:rPr>
                        <a:t>Cylindre gradué 100 ml</a:t>
                      </a:r>
                    </a:p>
                  </a:txBody>
                  <a:tcPr/>
                </a:tc>
                <a:tc hMerge="1">
                  <a:txBody>
                    <a:bodyPr/>
                    <a:lstStyle/>
                    <a:p>
                      <a:endParaRPr lang="fr-FR"/>
                    </a:p>
                  </a:txBody>
                  <a:tcPr/>
                </a:tc>
                <a:extLst>
                  <a:ext uri="{0D108BD9-81ED-4DB2-BD59-A6C34878D82A}">
                    <a16:rowId xmlns:a16="http://schemas.microsoft.com/office/drawing/2014/main" xmlns="" val="10006"/>
                  </a:ext>
                </a:extLst>
              </a:tr>
              <a:tr h="229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27</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latin typeface="Calibri" panose="020F0502020204030204" pitchFamily="34" charset="0"/>
                          <a:cs typeface="Calibri" panose="020F0502020204030204" pitchFamily="34" charset="0"/>
                        </a:rPr>
                        <a:t>Centicubes</a:t>
                      </a:r>
                      <a:endParaRPr lang="fr-CA" sz="1200" b="0"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xmlns="" val="10007"/>
                  </a:ext>
                </a:extLst>
              </a:tr>
            </a:tbl>
          </a:graphicData>
        </a:graphic>
      </p:graphicFrame>
      <p:sp>
        <p:nvSpPr>
          <p:cNvPr id="10" name="Title 3"/>
          <p:cNvSpPr>
            <a:spLocks noGrp="1"/>
          </p:cNvSpPr>
          <p:nvPr>
            <p:ph type="title"/>
            <p:custDataLst>
              <p:tags r:id="rId5"/>
            </p:custDataLst>
          </p:nvPr>
        </p:nvSpPr>
        <p:spPr>
          <a:xfrm>
            <a:off x="2295" y="-6573"/>
            <a:ext cx="6689692" cy="1415658"/>
          </a:xfrm>
        </p:spPr>
        <p:txBody>
          <a:bodyPr/>
          <a:lstStyle/>
          <a:p>
            <a:pPr algn="l"/>
            <a:r>
              <a:rPr lang="en-US" sz="3000" dirty="0"/>
              <a:t>Fiche </a:t>
            </a:r>
            <a:r>
              <a:rPr lang="en-US" sz="3000" dirty="0" err="1"/>
              <a:t>théorique</a:t>
            </a:r>
            <a:r>
              <a:rPr lang="en-US" sz="3000" dirty="0"/>
              <a:t> 2</a:t>
            </a:r>
            <a:br>
              <a:rPr lang="en-US" sz="3000" dirty="0"/>
            </a:br>
            <a:r>
              <a:rPr lang="en-US" sz="2400" dirty="0"/>
              <a:t>Alternative à </a:t>
            </a:r>
            <a:r>
              <a:rPr lang="en-US" sz="2400" dirty="0" err="1"/>
              <a:t>l’expérience</a:t>
            </a:r>
            <a:r>
              <a:rPr lang="en-US" sz="2400" dirty="0"/>
              <a:t> des </a:t>
            </a:r>
            <a:r>
              <a:rPr lang="en-US" sz="2400" dirty="0" err="1"/>
              <a:t>centicubes</a:t>
            </a:r>
            <a:r>
              <a:rPr lang="en-US" sz="1800" dirty="0"/>
              <a:t> (1/2) </a:t>
            </a:r>
            <a:r>
              <a:rPr lang="en-US" sz="3000" i="1" dirty="0"/>
              <a:t/>
            </a:r>
            <a:br>
              <a:rPr lang="en-US" sz="3000" i="1" dirty="0"/>
            </a:br>
            <a:endParaRPr lang="en-US" sz="3000" dirty="0"/>
          </a:p>
        </p:txBody>
      </p:sp>
    </p:spTree>
    <p:extLst>
      <p:ext uri="{BB962C8B-B14F-4D97-AF65-F5344CB8AC3E}">
        <p14:creationId xmlns:p14="http://schemas.microsoft.com/office/powerpoint/2010/main" xmlns="" val="425142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5" y="222027"/>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p:cNvSpPr/>
          <p:nvPr>
            <p:custDataLst>
              <p:tags r:id="rId2"/>
            </p:custDataLst>
          </p:nvPr>
        </p:nvSpPr>
        <p:spPr>
          <a:xfrm>
            <a:off x="486105" y="1576023"/>
            <a:ext cx="5891073"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Volume du cube :  ____________  cm</a:t>
            </a:r>
            <a:r>
              <a:rPr kumimoji="0" lang="fr-CA"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Quantité contenue dans le cube : _____________ ml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ZoneTexte 2"/>
          <p:cNvSpPr txBox="1"/>
          <p:nvPr>
            <p:custDataLst>
              <p:tags r:id="rId3"/>
            </p:custDataLst>
          </p:nvPr>
        </p:nvSpPr>
        <p:spPr>
          <a:xfrm>
            <a:off x="1813271" y="4052714"/>
            <a:ext cx="3149600" cy="1668542"/>
          </a:xfrm>
          <a:prstGeom prst="roundRect">
            <a:avLst/>
          </a:prstGeom>
          <a:ln w="28575" cmpd="dbl">
            <a:solidFill>
              <a:schemeClr val="tx1"/>
            </a:solidFill>
            <a:prstDash val="lgDash"/>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_</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Conclusion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cm</a:t>
            </a:r>
            <a:r>
              <a:rPr kumimoji="0" lang="fr-CA" sz="2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3</a:t>
            </a: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____ ml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_</a:t>
            </a:r>
          </a:p>
        </p:txBody>
      </p:sp>
      <p:sp>
        <p:nvSpPr>
          <p:cNvPr id="4" name="ZoneTexte 3"/>
          <p:cNvSpPr txBox="1"/>
          <p:nvPr>
            <p:custDataLst>
              <p:tags r:id="rId4"/>
            </p:custDataLst>
          </p:nvPr>
        </p:nvSpPr>
        <p:spPr>
          <a:xfrm>
            <a:off x="845647" y="6176472"/>
            <a:ext cx="5238045"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 je mesure 1 tasse métrique de farine, cela</a:t>
            </a:r>
            <a:r>
              <a:rPr kumimoji="0" lang="fr-CA" sz="14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correspondra à une quantité de 250 ml de farine.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Mais quel sera le </a:t>
            </a:r>
            <a:r>
              <a:rPr kumimoji="0" lang="fr-CA"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volume</a:t>
            </a: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qu’occupe cette farine, en cm</a:t>
            </a:r>
            <a:r>
              <a:rPr kumimoji="0" lang="fr-CA" sz="1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3</a:t>
            </a:r>
            <a:r>
              <a:rPr lang="fr-CA" sz="1400" dirty="0">
                <a:solidFill>
                  <a:prstClr val="black"/>
                </a:solidFill>
                <a:latin typeface="Calibri" panose="020F0502020204030204" pitchFamily="34" charset="0"/>
                <a:cs typeface="Calibri" panose="020F0502020204030204" pitchFamily="34" charset="0"/>
              </a:rPr>
              <a:t> ?</a:t>
            </a:r>
            <a:endPar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Bulle narrative : rectangle à coins arrondis 5"/>
          <p:cNvSpPr/>
          <p:nvPr>
            <p:custDataLst>
              <p:tags r:id="rId5"/>
            </p:custDataLst>
          </p:nvPr>
        </p:nvSpPr>
        <p:spPr>
          <a:xfrm>
            <a:off x="803655" y="6105028"/>
            <a:ext cx="5273427" cy="960781"/>
          </a:xfrm>
          <a:prstGeom prst="wedgeRoundRectCallout">
            <a:avLst>
              <a:gd name="adj1" fmla="val 37735"/>
              <a:gd name="adj2" fmla="val 90613"/>
              <a:gd name="adj3" fmla="val 16667"/>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11" name="Image 10"/>
          <p:cNvPicPr>
            <a:picLocks noChangeAspect="1"/>
          </p:cNvPicPr>
          <p:nvPr>
            <p:custDataLst>
              <p:tags r:id="rId6"/>
            </p:custDataLst>
          </p:nvPr>
        </p:nvPicPr>
        <p:blipFill>
          <a:blip r:embed="rId10"/>
          <a:stretch>
            <a:fillRect/>
          </a:stretch>
        </p:blipFill>
        <p:spPr>
          <a:xfrm>
            <a:off x="5473344" y="7219391"/>
            <a:ext cx="876422" cy="847843"/>
          </a:xfrm>
          <a:prstGeom prst="rect">
            <a:avLst/>
          </a:prstGeom>
        </p:spPr>
      </p:pic>
      <p:sp>
        <p:nvSpPr>
          <p:cNvPr id="13" name="Title 3"/>
          <p:cNvSpPr txBox="1">
            <a:spLocks/>
          </p:cNvSpPr>
          <p:nvPr>
            <p:custDataLst>
              <p:tags r:id="rId7"/>
            </p:custDataLst>
          </p:nvPr>
        </p:nvSpPr>
        <p:spPr>
          <a:xfrm>
            <a:off x="261375" y="244887"/>
            <a:ext cx="6689692" cy="1415658"/>
          </a:xfrm>
          <a:prstGeom prst="rect">
            <a:avLst/>
          </a:prstGeom>
        </p:spPr>
        <p:txBody>
          <a:bodyPr vert="horz" lIns="91440" tIns="45720" rIns="91440" bIns="45720" rtlCol="0" anchor="ctr">
            <a:noAutofit/>
          </a:body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Fiche </a:t>
            </a:r>
            <a:r>
              <a:rPr kumimoji="0" lang="en-US" sz="3000" b="0" i="0" u="none" strike="noStrike" kern="1200" cap="none" spc="0" normalizeH="0" baseline="0" noProof="0" dirty="0" err="1">
                <a:ln>
                  <a:noFill/>
                </a:ln>
                <a:solidFill>
                  <a:schemeClr val="tx1"/>
                </a:solidFill>
                <a:effectLst/>
                <a:uLnTx/>
                <a:uFillTx/>
                <a:latin typeface="Calibri" panose="020F0502020204030204" pitchFamily="34" charset="0"/>
                <a:ea typeface="+mj-ea"/>
                <a:cs typeface="+mj-cs"/>
              </a:rPr>
              <a:t>théorique</a:t>
            </a: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2</a:t>
            </a:r>
            <a:b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b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Alternative à </a:t>
            </a: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j-ea"/>
                <a:cs typeface="+mj-cs"/>
              </a:rPr>
              <a:t>l’expérience</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des </a:t>
            </a: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j-ea"/>
                <a:cs typeface="+mj-cs"/>
              </a:rPr>
              <a:t>centicubes</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(2/2) </a:t>
            </a:r>
            <a:r>
              <a:rPr kumimoji="0" lang="en-US" sz="3000" b="0" i="1"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a:r>
            <a:br>
              <a:rPr kumimoji="0" lang="en-US" sz="3000" b="0" i="1" u="none" strike="noStrike" kern="1200" cap="none" spc="0" normalizeH="0" baseline="0" noProof="0" dirty="0">
                <a:ln>
                  <a:noFill/>
                </a:ln>
                <a:solidFill>
                  <a:schemeClr val="tx1"/>
                </a:solidFill>
                <a:effectLst/>
                <a:uLnTx/>
                <a:uFillTx/>
                <a:latin typeface="Calibri" panose="020F0502020204030204" pitchFamily="34" charset="0"/>
                <a:ea typeface="+mj-ea"/>
                <a:cs typeface="+mj-cs"/>
              </a:rPr>
            </a:br>
            <a:endPar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endParaRPr>
          </a:p>
        </p:txBody>
      </p:sp>
      <p:sp>
        <p:nvSpPr>
          <p:cNvPr id="12" name="Espace réservé du numéro de diapositive 1">
            <a:extLst>
              <a:ext uri="{FF2B5EF4-FFF2-40B4-BE49-F238E27FC236}">
                <a16:creationId xmlns:a16="http://schemas.microsoft.com/office/drawing/2014/main" xmlns="" id="{15CFEEEF-4A45-1CCF-F1DA-4406414B16F4}"/>
              </a:ext>
            </a:extLst>
          </p:cNvPr>
          <p:cNvSpPr>
            <a:spLocks noGrp="1"/>
          </p:cNvSpPr>
          <p:nvPr>
            <p:ph type="sldNum" sz="quarter" idx="12"/>
            <p:custDataLst>
              <p:tags r:id="rId8"/>
            </p:custDataLst>
          </p:nvPr>
        </p:nvSpPr>
        <p:spPr>
          <a:xfrm>
            <a:off x="5234940" y="8002504"/>
            <a:ext cx="1609833" cy="1135797"/>
          </a:xfrm>
        </p:spPr>
        <p:txBody>
          <a:bodyPr/>
          <a:lstStyle/>
          <a:p>
            <a:fld id="{027FB875-5C85-AB42-9DC5-178568A424B8}" type="slidenum">
              <a:rPr lang="en-US" smtClean="0"/>
              <a:pPr/>
              <a:t>24</a:t>
            </a:fld>
            <a:endParaRPr lang="en-US" dirty="0"/>
          </a:p>
        </p:txBody>
      </p:sp>
      <p:pic>
        <p:nvPicPr>
          <p:cNvPr id="10" name="Image 9">
            <a:extLst>
              <a:ext uri="{FF2B5EF4-FFF2-40B4-BE49-F238E27FC236}">
                <a16:creationId xmlns:a16="http://schemas.microsoft.com/office/drawing/2014/main" xmlns="" id="{FBB447A6-2702-0725-8674-A9CC3EB523B5}"/>
              </a:ext>
            </a:extLst>
          </p:cNvPr>
          <p:cNvPicPr>
            <a:picLocks noChangeAspect="1"/>
          </p:cNvPicPr>
          <p:nvPr/>
        </p:nvPicPr>
        <p:blipFill>
          <a:blip r:embed="rId11"/>
          <a:stretch>
            <a:fillRect/>
          </a:stretch>
        </p:blipFill>
        <p:spPr>
          <a:xfrm>
            <a:off x="4827303" y="1913260"/>
            <a:ext cx="646041" cy="646041"/>
          </a:xfrm>
          <a:prstGeom prst="rect">
            <a:avLst/>
          </a:prstGeom>
        </p:spPr>
      </p:pic>
      <p:pic>
        <p:nvPicPr>
          <p:cNvPr id="15" name="Image 14">
            <a:extLst>
              <a:ext uri="{FF2B5EF4-FFF2-40B4-BE49-F238E27FC236}">
                <a16:creationId xmlns:a16="http://schemas.microsoft.com/office/drawing/2014/main" xmlns="" id="{3FE1E035-00F0-12FF-00A0-94610FB2C183}"/>
              </a:ext>
            </a:extLst>
          </p:cNvPr>
          <p:cNvPicPr>
            <a:picLocks noChangeAspect="1"/>
          </p:cNvPicPr>
          <p:nvPr/>
        </p:nvPicPr>
        <p:blipFill>
          <a:blip r:embed="rId11"/>
          <a:stretch>
            <a:fillRect/>
          </a:stretch>
        </p:blipFill>
        <p:spPr>
          <a:xfrm rot="1203247">
            <a:off x="5453793" y="2102451"/>
            <a:ext cx="609600" cy="609600"/>
          </a:xfrm>
          <a:prstGeom prst="rect">
            <a:avLst/>
          </a:prstGeom>
        </p:spPr>
      </p:pic>
      <p:pic>
        <p:nvPicPr>
          <p:cNvPr id="19" name="Image 18">
            <a:extLst>
              <a:ext uri="{FF2B5EF4-FFF2-40B4-BE49-F238E27FC236}">
                <a16:creationId xmlns:a16="http://schemas.microsoft.com/office/drawing/2014/main" xmlns="" id="{C258026F-7990-5EDC-1D88-93F0FDE1A2D3}"/>
              </a:ext>
            </a:extLst>
          </p:cNvPr>
          <p:cNvPicPr>
            <a:picLocks noChangeAspect="1"/>
          </p:cNvPicPr>
          <p:nvPr/>
        </p:nvPicPr>
        <p:blipFill>
          <a:blip r:embed="rId11"/>
          <a:stretch>
            <a:fillRect/>
          </a:stretch>
        </p:blipFill>
        <p:spPr>
          <a:xfrm rot="20291697">
            <a:off x="5394326" y="1611259"/>
            <a:ext cx="495513" cy="495513"/>
          </a:xfrm>
          <a:prstGeom prst="rect">
            <a:avLst/>
          </a:prstGeom>
        </p:spPr>
      </p:pic>
      <p:pic>
        <p:nvPicPr>
          <p:cNvPr id="21" name="Image 20">
            <a:extLst>
              <a:ext uri="{FF2B5EF4-FFF2-40B4-BE49-F238E27FC236}">
                <a16:creationId xmlns:a16="http://schemas.microsoft.com/office/drawing/2014/main" xmlns="" id="{29CB80E1-8042-DF62-1A02-CE8B9FCCCD8F}"/>
              </a:ext>
            </a:extLst>
          </p:cNvPr>
          <p:cNvPicPr>
            <a:picLocks noChangeAspect="1"/>
          </p:cNvPicPr>
          <p:nvPr/>
        </p:nvPicPr>
        <p:blipFill>
          <a:blip r:embed="rId12"/>
          <a:stretch>
            <a:fillRect/>
          </a:stretch>
        </p:blipFill>
        <p:spPr>
          <a:xfrm>
            <a:off x="5710467" y="3150528"/>
            <a:ext cx="507349" cy="507349"/>
          </a:xfrm>
          <a:prstGeom prst="rect">
            <a:avLst/>
          </a:prstGeom>
        </p:spPr>
      </p:pic>
      <p:sp>
        <p:nvSpPr>
          <p:cNvPr id="22" name="Rectangle 21">
            <a:extLst>
              <a:ext uri="{FF2B5EF4-FFF2-40B4-BE49-F238E27FC236}">
                <a16:creationId xmlns:a16="http://schemas.microsoft.com/office/drawing/2014/main" xmlns="" id="{AE946E73-F2E6-62A1-43EB-E717F7D6610C}"/>
              </a:ext>
            </a:extLst>
          </p:cNvPr>
          <p:cNvSpPr/>
          <p:nvPr/>
        </p:nvSpPr>
        <p:spPr>
          <a:xfrm>
            <a:off x="5710467" y="3158109"/>
            <a:ext cx="507349" cy="482034"/>
          </a:xfrm>
          <a:prstGeom prst="rect">
            <a:avLst/>
          </a:prstGeom>
          <a:no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A"/>
          </a:p>
        </p:txBody>
      </p:sp>
      <p:pic>
        <p:nvPicPr>
          <p:cNvPr id="28" name="Image 27">
            <a:extLst>
              <a:ext uri="{FF2B5EF4-FFF2-40B4-BE49-F238E27FC236}">
                <a16:creationId xmlns:a16="http://schemas.microsoft.com/office/drawing/2014/main" xmlns="" id="{EC4DAE86-A819-907A-C30F-5D0AD308F66A}"/>
              </a:ext>
            </a:extLst>
          </p:cNvPr>
          <p:cNvPicPr>
            <a:picLocks noChangeAspect="1"/>
          </p:cNvPicPr>
          <p:nvPr/>
        </p:nvPicPr>
        <p:blipFill>
          <a:blip r:embed="rId13"/>
          <a:stretch>
            <a:fillRect/>
          </a:stretch>
        </p:blipFill>
        <p:spPr>
          <a:xfrm>
            <a:off x="860771" y="7449581"/>
            <a:ext cx="952500" cy="952500"/>
          </a:xfrm>
          <a:prstGeom prst="rect">
            <a:avLst/>
          </a:prstGeom>
        </p:spPr>
      </p:pic>
      <p:pic>
        <p:nvPicPr>
          <p:cNvPr id="32" name="Image 31">
            <a:extLst>
              <a:ext uri="{FF2B5EF4-FFF2-40B4-BE49-F238E27FC236}">
                <a16:creationId xmlns:a16="http://schemas.microsoft.com/office/drawing/2014/main" xmlns="" id="{BECC0B2C-46B4-F114-12F0-690D0BF0825A}"/>
              </a:ext>
            </a:extLst>
          </p:cNvPr>
          <p:cNvPicPr>
            <a:picLocks noChangeAspect="1"/>
          </p:cNvPicPr>
          <p:nvPr/>
        </p:nvPicPr>
        <p:blipFill>
          <a:blip r:embed="rId14"/>
          <a:stretch>
            <a:fillRect/>
          </a:stretch>
        </p:blipFill>
        <p:spPr>
          <a:xfrm rot="19592165">
            <a:off x="1794361" y="7434422"/>
            <a:ext cx="476250" cy="476250"/>
          </a:xfrm>
          <a:prstGeom prst="rect">
            <a:avLst/>
          </a:prstGeom>
        </p:spPr>
      </p:pic>
    </p:spTree>
    <p:extLst>
      <p:ext uri="{BB962C8B-B14F-4D97-AF65-F5344CB8AC3E}">
        <p14:creationId xmlns:p14="http://schemas.microsoft.com/office/powerpoint/2010/main" xmlns="" val="72698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11"/>
          <a:srcRect/>
          <a:stretch>
            <a:fillRect/>
          </a:stretch>
        </p:blipFill>
        <p:spPr bwMode="auto">
          <a:xfrm>
            <a:off x="1140962" y="6959238"/>
            <a:ext cx="2937351" cy="1389905"/>
          </a:xfrm>
          <a:prstGeom prst="rect">
            <a:avLst/>
          </a:prstGeom>
          <a:solidFill>
            <a:srgbClr val="FFFFFF"/>
          </a:solidFill>
          <a:ln w="9525">
            <a:noFill/>
            <a:miter lim="800000"/>
            <a:headEnd/>
            <a:tailEnd/>
          </a:ln>
        </p:spPr>
      </p:pic>
      <p:sp>
        <p:nvSpPr>
          <p:cNvPr id="8" name="Content Placeholder 4"/>
          <p:cNvSpPr>
            <a:spLocks noGrp="1"/>
          </p:cNvSpPr>
          <p:nvPr>
            <p:ph sz="half" idx="1"/>
            <p:custDataLst>
              <p:tags r:id="rId2"/>
            </p:custDataLst>
          </p:nvPr>
        </p:nvSpPr>
        <p:spPr>
          <a:xfrm>
            <a:off x="408538" y="1385174"/>
            <a:ext cx="6043065" cy="7621666"/>
          </a:xfrm>
        </p:spPr>
        <p:txBody>
          <a:bodyPr>
            <a:normAutofit lnSpcReduction="10000"/>
          </a:bodyPr>
          <a:lstStyle/>
          <a:p>
            <a:pPr marL="228589" indent="-228589" algn="just">
              <a:buAutoNum type="arabicPeriod"/>
            </a:pPr>
            <a:r>
              <a:rPr lang="fr-CA" sz="1200" u="sng" dirty="0"/>
              <a:t>Question</a:t>
            </a:r>
            <a:r>
              <a:rPr lang="fr-CA" sz="1200" dirty="0"/>
              <a:t> 	</a:t>
            </a:r>
            <a:r>
              <a:rPr lang="fr-CA" sz="1200" b="1" i="1" dirty="0"/>
              <a:t> Quel est le volume d’un morceau de pâte à modeler de forme quelconque ?</a:t>
            </a:r>
          </a:p>
          <a:p>
            <a:pPr marL="228589" indent="-228589" algn="just">
              <a:spcBef>
                <a:spcPts val="1200"/>
              </a:spcBef>
              <a:buFont typeface="+mj-lt"/>
              <a:buAutoNum type="arabicPeriod" startAt="2"/>
            </a:pPr>
            <a:r>
              <a:rPr lang="fr-CA" sz="1200" u="sng" dirty="0"/>
              <a:t>Matériel</a:t>
            </a:r>
          </a:p>
          <a:p>
            <a:pPr marL="0" indent="0" algn="just">
              <a:buNone/>
              <a:tabLst>
                <a:tab pos="182554" algn="l"/>
              </a:tabLst>
            </a:pPr>
            <a:r>
              <a:rPr lang="fr-CA" sz="1200" dirty="0"/>
              <a:t>	</a:t>
            </a:r>
          </a:p>
          <a:p>
            <a:pPr marL="0" indent="0" algn="just">
              <a:buNone/>
              <a:tabLst>
                <a:tab pos="182554" algn="l"/>
              </a:tabLst>
            </a:pPr>
            <a:endParaRPr lang="fr-CA" sz="800" dirty="0"/>
          </a:p>
          <a:p>
            <a:pPr marL="0" indent="0" algn="just">
              <a:buNone/>
              <a:tabLst>
                <a:tab pos="182554" algn="l"/>
              </a:tabLst>
            </a:pPr>
            <a:endParaRPr lang="fr-CA" sz="133" dirty="0"/>
          </a:p>
          <a:p>
            <a:pPr marL="0" indent="0" algn="just">
              <a:lnSpc>
                <a:spcPct val="50000"/>
              </a:lnSpc>
              <a:spcBef>
                <a:spcPts val="1400"/>
              </a:spcBef>
              <a:buNone/>
              <a:tabLst>
                <a:tab pos="182554" algn="l"/>
              </a:tabLst>
            </a:pPr>
            <a:endParaRPr lang="fr-CA" sz="1200" dirty="0"/>
          </a:p>
          <a:p>
            <a:pPr marL="228589" indent="-228589" algn="just">
              <a:buFont typeface="+mj-lt"/>
              <a:buAutoNum type="arabicPeriod" startAt="3"/>
            </a:pPr>
            <a:r>
              <a:rPr lang="fr-CA" sz="1200" u="sng" dirty="0"/>
              <a:t>Protocole (planification)</a:t>
            </a:r>
          </a:p>
          <a:p>
            <a:pPr marL="533373" indent="-228589" algn="just">
              <a:spcBef>
                <a:spcPts val="1200"/>
              </a:spcBef>
              <a:buFont typeface="+mj-lt"/>
              <a:buAutoNum type="arabicParenR"/>
            </a:pPr>
            <a:r>
              <a:rPr lang="fr-CA" sz="1200" dirty="0"/>
              <a:t>Mettre 40 ml d’eau dans un cylindre gradué.</a:t>
            </a:r>
          </a:p>
          <a:p>
            <a:pPr marL="533373" indent="-228589" algn="just">
              <a:spcBef>
                <a:spcPts val="1200"/>
              </a:spcBef>
              <a:buFont typeface="+mj-lt"/>
              <a:buAutoNum type="arabicParenR"/>
            </a:pPr>
            <a:r>
              <a:rPr lang="fr-CA" sz="1200" dirty="0"/>
              <a:t>Mettre le morceau de pâte à modeler dans le cylindre gradué.</a:t>
            </a:r>
          </a:p>
          <a:p>
            <a:pPr marL="533373" indent="-228589" algn="just">
              <a:spcBef>
                <a:spcPts val="1200"/>
              </a:spcBef>
              <a:buFont typeface="+mj-lt"/>
              <a:buAutoNum type="arabicParenR"/>
            </a:pPr>
            <a:r>
              <a:rPr lang="fr-CA" sz="1200" dirty="0"/>
              <a:t>Lire la nouvelle quantité d’eau.</a:t>
            </a:r>
          </a:p>
          <a:p>
            <a:pPr marL="533373" indent="-228589" algn="just">
              <a:spcBef>
                <a:spcPts val="1200"/>
              </a:spcBef>
              <a:buFont typeface="+mj-lt"/>
              <a:buAutoNum type="arabicParenR"/>
            </a:pPr>
            <a:r>
              <a:rPr lang="fr-CA" sz="1200" dirty="0"/>
              <a:t>Soustraire la quantité initiale de la quantité finale.</a:t>
            </a:r>
          </a:p>
          <a:p>
            <a:pPr marL="228589" indent="-228589" algn="just">
              <a:buFont typeface="+mj-lt"/>
              <a:buAutoNum type="arabicPeriod" startAt="5"/>
            </a:pPr>
            <a:r>
              <a:rPr lang="fr-CA" sz="1200" u="sng" dirty="0"/>
              <a:t>Ajustements</a:t>
            </a:r>
          </a:p>
          <a:p>
            <a:pPr marL="533373" indent="-228589" algn="just">
              <a:spcBef>
                <a:spcPts val="1200"/>
              </a:spcBef>
              <a:buFont typeface="+mj-lt"/>
              <a:buAutoNum type="arabicParenR"/>
            </a:pPr>
            <a:r>
              <a:rPr lang="fr-CA" sz="1200" dirty="0"/>
              <a:t>Convertir la quantité en volume</a:t>
            </a:r>
          </a:p>
          <a:p>
            <a:pPr marL="533373" indent="-228589" algn="just">
              <a:buFont typeface="+mj-lt"/>
              <a:buAutoNum type="arabicParenR"/>
            </a:pPr>
            <a:r>
              <a:rPr lang="fr-CA" sz="1200" dirty="0"/>
              <a:t>_____________________________________________________________________</a:t>
            </a:r>
          </a:p>
          <a:p>
            <a:pPr marL="533373" indent="-228589" algn="just">
              <a:buFont typeface="+mj-lt"/>
              <a:buAutoNum type="arabicParenR"/>
            </a:pPr>
            <a:r>
              <a:rPr lang="fr-CA" sz="1200" dirty="0"/>
              <a:t>_____________________________________________________________________</a:t>
            </a:r>
            <a:endParaRPr lang="fr-CA" sz="1200" u="sng" dirty="0"/>
          </a:p>
          <a:p>
            <a:pPr marL="228589" indent="-228589" algn="just">
              <a:buFont typeface="+mj-lt"/>
              <a:buAutoNum type="arabicPeriod" startAt="5"/>
            </a:pPr>
            <a:r>
              <a:rPr lang="fr-CA" sz="1200" u="sng" dirty="0"/>
              <a:t>Schéma de l’expérience et calculs</a:t>
            </a:r>
          </a:p>
          <a:p>
            <a:pPr marL="228589" indent="-228589" algn="just">
              <a:buNone/>
            </a:pPr>
            <a:endParaRPr lang="fr-CA" sz="1200" u="sng" dirty="0"/>
          </a:p>
          <a:p>
            <a:pPr marL="228589" indent="-228589" algn="just">
              <a:buNone/>
            </a:pPr>
            <a:endParaRPr lang="fr-CA" sz="1200" u="sng" dirty="0"/>
          </a:p>
          <a:p>
            <a:pPr marL="228589" indent="-228589" algn="just">
              <a:buFont typeface="+mj-lt"/>
              <a:buAutoNum type="arabicPeriod" startAt="5"/>
            </a:pPr>
            <a:endParaRPr lang="fr-CA" sz="1200" u="sng" dirty="0"/>
          </a:p>
          <a:p>
            <a:pPr marL="228589" indent="-228589" algn="just">
              <a:buFont typeface="+mj-lt"/>
              <a:buAutoNum type="arabicPeriod" startAt="5"/>
            </a:pPr>
            <a:r>
              <a:rPr lang="fr-CA" sz="1200" u="sng" dirty="0"/>
              <a:t>Résultat</a:t>
            </a:r>
          </a:p>
          <a:p>
            <a:pPr marL="0" indent="0" algn="just">
              <a:spcBef>
                <a:spcPts val="1400"/>
              </a:spcBef>
              <a:buNone/>
            </a:pPr>
            <a:r>
              <a:rPr lang="fr-CA" sz="1200" dirty="0"/>
              <a:t>Volume de la pâte à modeler : 8 ml = 8 cm³</a:t>
            </a:r>
          </a:p>
        </p:txBody>
      </p:sp>
      <p:sp>
        <p:nvSpPr>
          <p:cNvPr id="9" name="Rectangle 8"/>
          <p:cNvSpPr/>
          <p:nvPr>
            <p:custDataLst>
              <p:tags r:id="rId3"/>
            </p:custDataLst>
          </p:nvPr>
        </p:nvSpPr>
        <p:spPr>
          <a:xfrm>
            <a:off x="230895" y="107727"/>
            <a:ext cx="6393992" cy="8921973"/>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xmlns="" val="3832895057"/>
              </p:ext>
            </p:extLst>
          </p:nvPr>
        </p:nvGraphicFramePr>
        <p:xfrm>
          <a:off x="1366473" y="1868557"/>
          <a:ext cx="4114800" cy="13716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259080">
                <a:tc>
                  <a:txBody>
                    <a:bodyPr/>
                    <a:lstStyle/>
                    <a:p>
                      <a:pPr algn="ctr"/>
                      <a:r>
                        <a:rPr lang="fr-CA" sz="1200" dirty="0">
                          <a:latin typeface="Calibri" panose="020F0502020204030204" pitchFamily="34" charset="0"/>
                          <a:cs typeface="Calibri" panose="020F0502020204030204" pitchFamily="34" charset="0"/>
                        </a:rPr>
                        <a:t>Nombre</a:t>
                      </a:r>
                    </a:p>
                  </a:txBody>
                  <a:tcPr anchor="ct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cs typeface="Calibri" panose="020F0502020204030204" pitchFamily="34" charset="0"/>
                        </a:rPr>
                        <a:t>Matériel</a:t>
                      </a:r>
                    </a:p>
                  </a:txBody>
                  <a:tcPr anchor="ct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0"/>
                  </a:ext>
                </a:extLst>
              </a:tr>
              <a:tr h="320040">
                <a:tc>
                  <a:txBody>
                    <a:bodyPr/>
                    <a:lstStyle/>
                    <a:p>
                      <a:pPr algn="ctr"/>
                      <a:r>
                        <a:rPr lang="fr-CA" sz="12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200" dirty="0">
                          <a:latin typeface="Calibri" panose="020F0502020204030204" pitchFamily="34" charset="0"/>
                          <a:cs typeface="Calibri" panose="020F0502020204030204" pitchFamily="34" charset="0"/>
                        </a:rPr>
                        <a:t>Morceau de pâte à modeler de forme quelconque</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1"/>
                  </a:ext>
                </a:extLst>
              </a:tr>
              <a:tr h="320040">
                <a:tc>
                  <a:txBody>
                    <a:bodyPr/>
                    <a:lstStyle/>
                    <a:p>
                      <a:pPr algn="ctr"/>
                      <a:r>
                        <a:rPr lang="fr-CA" sz="12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200" dirty="0">
                          <a:latin typeface="Calibri" panose="020F0502020204030204" pitchFamily="34" charset="0"/>
                          <a:cs typeface="Calibri" panose="020F0502020204030204" pitchFamily="34" charset="0"/>
                        </a:rPr>
                        <a:t>Cylindre gradué de 100 ml</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2"/>
                  </a:ext>
                </a:extLst>
              </a:tr>
              <a:tr h="320040">
                <a:tc>
                  <a:txBody>
                    <a:bodyPr/>
                    <a:lstStyle/>
                    <a:p>
                      <a:pPr algn="ctr"/>
                      <a:r>
                        <a:rPr lang="fr-CA" sz="1200" dirty="0">
                          <a:latin typeface="Calibri" panose="020F0502020204030204" pitchFamily="34" charset="0"/>
                          <a:cs typeface="Calibri" panose="020F0502020204030204" pitchFamily="34" charset="0"/>
                        </a:rPr>
                        <a:t>—</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CA" sz="1200" dirty="0">
                          <a:latin typeface="Calibri" panose="020F0502020204030204" pitchFamily="34" charset="0"/>
                          <a:cs typeface="Calibri" panose="020F0502020204030204" pitchFamily="34" charset="0"/>
                        </a:rPr>
                        <a:t>Eau</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1" name="Rectangle 10"/>
          <p:cNvSpPr/>
          <p:nvPr>
            <p:custDataLst>
              <p:tags r:id="rId5"/>
            </p:custDataLst>
          </p:nvPr>
        </p:nvSpPr>
        <p:spPr>
          <a:xfrm>
            <a:off x="588751" y="6950728"/>
            <a:ext cx="5670245"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6" name="ZoneTexte 15"/>
          <p:cNvSpPr txBox="1"/>
          <p:nvPr>
            <p:custDataLst>
              <p:tags r:id="rId6"/>
            </p:custDataLst>
          </p:nvPr>
        </p:nvSpPr>
        <p:spPr>
          <a:xfrm>
            <a:off x="2305051" y="7417127"/>
            <a:ext cx="1019174" cy="369332"/>
          </a:xfrm>
          <a:prstGeom prst="rect">
            <a:avLst/>
          </a:prstGeom>
          <a:solidFill>
            <a:schemeClr val="lt1"/>
          </a:solidFill>
        </p:spPr>
        <p:txBody>
          <a:bodyPr wrap="square" rtlCol="0">
            <a:spAutoFit/>
          </a:bodyPr>
          <a:lstStyle/>
          <a:p>
            <a:r>
              <a:rPr lang="fr-CA" sz="900" dirty="0">
                <a:latin typeface="Calibri" panose="020F0502020204030204" pitchFamily="34" charset="0"/>
                <a:cs typeface="Calibri" panose="020F0502020204030204" pitchFamily="34" charset="0"/>
              </a:rPr>
              <a:t>Volume de la pâte à modeler =  </a:t>
            </a:r>
          </a:p>
        </p:txBody>
      </p:sp>
      <p:pic>
        <p:nvPicPr>
          <p:cNvPr id="2" name="Image 1"/>
          <p:cNvPicPr>
            <a:picLocks noChangeAspect="1"/>
          </p:cNvPicPr>
          <p:nvPr>
            <p:custDataLst>
              <p:tags r:id="rId7"/>
            </p:custDataLst>
          </p:nvPr>
        </p:nvPicPr>
        <p:blipFill>
          <a:blip r:embed="rId12"/>
          <a:stretch>
            <a:fillRect/>
          </a:stretch>
        </p:blipFill>
        <p:spPr>
          <a:xfrm>
            <a:off x="5469216" y="7221512"/>
            <a:ext cx="876422" cy="847843"/>
          </a:xfrm>
          <a:prstGeom prst="rect">
            <a:avLst/>
          </a:prstGeom>
        </p:spPr>
      </p:pic>
      <p:sp>
        <p:nvSpPr>
          <p:cNvPr id="13" name="Title 3"/>
          <p:cNvSpPr txBox="1">
            <a:spLocks/>
          </p:cNvSpPr>
          <p:nvPr>
            <p:custDataLst>
              <p:tags r:id="rId8"/>
            </p:custDataLst>
          </p:nvPr>
        </p:nvSpPr>
        <p:spPr>
          <a:xfrm>
            <a:off x="261375" y="122967"/>
            <a:ext cx="6689692" cy="1415658"/>
          </a:xfrm>
          <a:prstGeom prst="rect">
            <a:avLst/>
          </a:prstGeom>
        </p:spPr>
        <p:txBody>
          <a:bodyPr vert="horz" lIns="91440" tIns="45720" rIns="91440" bIns="45720" rtlCol="0" anchor="ctr">
            <a:noAutofit/>
          </a:body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Fiche </a:t>
            </a:r>
            <a:r>
              <a:rPr kumimoji="0" lang="en-US" sz="3000" b="0" i="0" u="none" strike="noStrike" kern="1200" cap="none" spc="0" normalizeH="0" baseline="0" noProof="0" dirty="0" err="1">
                <a:ln>
                  <a:noFill/>
                </a:ln>
                <a:solidFill>
                  <a:schemeClr val="tx1"/>
                </a:solidFill>
                <a:effectLst/>
                <a:uLnTx/>
                <a:uFillTx/>
                <a:latin typeface="Calibri" panose="020F0502020204030204" pitchFamily="34" charset="0"/>
                <a:ea typeface="+mj-ea"/>
                <a:cs typeface="+mj-cs"/>
              </a:rPr>
              <a:t>théorique</a:t>
            </a: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3</a:t>
            </a:r>
            <a:b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b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j-ea"/>
                <a:cs typeface="+mj-cs"/>
              </a:rPr>
              <a:t>Exemple</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de fiche </a:t>
            </a: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ea typeface="+mj-ea"/>
                <a:cs typeface="+mj-cs"/>
              </a:rPr>
              <a:t>d’activité</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C</a:t>
            </a:r>
            <a:r>
              <a:rPr kumimoji="0" lang="en-US" sz="3000" b="0" i="1" u="none" strike="noStrike" kern="1200" cap="none" spc="0" normalizeH="0" baseline="0" noProof="0" dirty="0">
                <a:ln>
                  <a:noFill/>
                </a:ln>
                <a:solidFill>
                  <a:schemeClr val="tx1"/>
                </a:solidFill>
                <a:effectLst/>
                <a:uLnTx/>
                <a:uFillTx/>
                <a:latin typeface="Calibri" panose="020F0502020204030204" pitchFamily="34" charset="0"/>
                <a:ea typeface="+mj-ea"/>
                <a:cs typeface="+mj-cs"/>
              </a:rPr>
              <a:t/>
            </a:r>
            <a:br>
              <a:rPr kumimoji="0" lang="en-US" sz="3000" b="0" i="1" u="none" strike="noStrike" kern="1200" cap="none" spc="0" normalizeH="0" baseline="0" noProof="0" dirty="0">
                <a:ln>
                  <a:noFill/>
                </a:ln>
                <a:solidFill>
                  <a:schemeClr val="tx1"/>
                </a:solidFill>
                <a:effectLst/>
                <a:uLnTx/>
                <a:uFillTx/>
                <a:latin typeface="Calibri" panose="020F0502020204030204" pitchFamily="34" charset="0"/>
                <a:ea typeface="+mj-ea"/>
                <a:cs typeface="+mj-cs"/>
              </a:rPr>
            </a:br>
            <a:endPar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j-ea"/>
              <a:cs typeface="+mj-cs"/>
            </a:endParaRPr>
          </a:p>
        </p:txBody>
      </p:sp>
      <p:sp>
        <p:nvSpPr>
          <p:cNvPr id="14" name="Espace réservé du numéro de diapositive 1"/>
          <p:cNvSpPr>
            <a:spLocks noGrp="1"/>
          </p:cNvSpPr>
          <p:nvPr>
            <p:ph type="sldNum" sz="quarter" idx="12"/>
            <p:custDataLst>
              <p:tags r:id="rId9"/>
            </p:custDataLst>
          </p:nvPr>
        </p:nvSpPr>
        <p:spPr>
          <a:xfrm>
            <a:off x="5496064" y="8008203"/>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25</a:t>
            </a:fld>
            <a:endParaRPr lang="en-US" dirty="0">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24768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39240"/>
            <a:ext cx="4274057" cy="871396"/>
          </a:xfrm>
        </p:spPr>
        <p:txBody>
          <a:bodyPr/>
          <a:lstStyle/>
          <a:p>
            <a:r>
              <a:rPr lang="en-US" sz="3000" dirty="0" err="1"/>
              <a:t>Évaluation</a:t>
            </a:r>
            <a:endParaRPr lang="en-US" sz="3000" dirty="0"/>
          </a:p>
        </p:txBody>
      </p:sp>
      <p:sp>
        <p:nvSpPr>
          <p:cNvPr id="2" name="Espace réservé du numéro de diapositive 1"/>
          <p:cNvSpPr>
            <a:spLocks noGrp="1"/>
          </p:cNvSpPr>
          <p:nvPr>
            <p:ph type="sldNum" sz="quarter" idx="12"/>
            <p:custDataLst>
              <p:tags r:id="rId2"/>
            </p:custDataLst>
          </p:nvPr>
        </p:nvSpPr>
        <p:spPr>
          <a:xfrm>
            <a:off x="5496064" y="8008203"/>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26</a:t>
            </a:fld>
            <a:endParaRPr lang="en-US" dirty="0">
              <a:gradFill>
                <a:gsLst>
                  <a:gs pos="0">
                    <a:prstClr val="black">
                      <a:alpha val="10000"/>
                    </a:prstClr>
                  </a:gs>
                  <a:gs pos="100000">
                    <a:prstClr val="black">
                      <a:alpha val="10000"/>
                    </a:prstClr>
                  </a:gs>
                </a:gsLst>
                <a:lin ang="5400000" scaled="0"/>
              </a:gradFill>
            </a:endParaRPr>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2201345001"/>
              </p:ext>
            </p:extLst>
          </p:nvPr>
        </p:nvGraphicFramePr>
        <p:xfrm>
          <a:off x="741604" y="2811780"/>
          <a:ext cx="5374793" cy="166116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48640">
                <a:tc>
                  <a:txBody>
                    <a:bodyPr/>
                    <a:lstStyle/>
                    <a:p>
                      <a:pPr algn="ctr"/>
                      <a:r>
                        <a:rPr lang="fr-FR" sz="1500" baseline="0" dirty="0">
                          <a:latin typeface="Calibri" panose="020F0502020204030204" pitchFamily="34" charset="0"/>
                        </a:rPr>
                        <a:t>Numéro de</a:t>
                      </a:r>
                    </a:p>
                    <a:p>
                      <a:pPr algn="ctr"/>
                      <a:r>
                        <a:rPr lang="fr-FR" sz="1500" baseline="0" dirty="0">
                          <a:latin typeface="Calibri" panose="020F0502020204030204" pitchFamily="34" charset="0"/>
                        </a:rPr>
                        <a:t>la grille</a:t>
                      </a:r>
                      <a:endParaRPr lang="fr-FR" sz="1500" dirty="0">
                        <a:latin typeface="Calibri" panose="020F0502020204030204" pitchFamily="34" charset="0"/>
                      </a:endParaRP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anose="020F0502020204030204" pitchFamily="34" charset="0"/>
                        </a:rPr>
                        <a:t>1</a:t>
                      </a:r>
                    </a:p>
                  </a:txBody>
                  <a:tcPr anchor="ctr"/>
                </a:tc>
                <a:tc>
                  <a:txBody>
                    <a:bodyPr/>
                    <a:lstStyle/>
                    <a:p>
                      <a:r>
                        <a:rPr lang="fr-FR" sz="1200" dirty="0">
                          <a:latin typeface="Calibri" panose="020F0502020204030204" pitchFamily="34" charset="0"/>
                        </a:rPr>
                        <a:t>Grille de</a:t>
                      </a:r>
                      <a:r>
                        <a:rPr lang="fr-FR" sz="1200" baseline="0" dirty="0">
                          <a:latin typeface="Calibri" panose="020F0502020204030204" pitchFamily="34" charset="0"/>
                        </a:rPr>
                        <a:t> comportement</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27</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anose="020F0502020204030204" pitchFamily="34" charset="0"/>
                        </a:rPr>
                        <a:t>2</a:t>
                      </a:r>
                    </a:p>
                  </a:txBody>
                  <a:tcPr anchor="ctr"/>
                </a:tc>
                <a:tc>
                  <a:txBody>
                    <a:bodyPr/>
                    <a:lstStyle/>
                    <a:p>
                      <a:r>
                        <a:rPr lang="fr-FR" sz="1200" dirty="0">
                          <a:latin typeface="Calibri" panose="020F0502020204030204" pitchFamily="34" charset="0"/>
                        </a:rPr>
                        <a:t>Grille d’évaluation</a:t>
                      </a:r>
                    </a:p>
                  </a:txBody>
                  <a:tcPr anchor="ctr"/>
                </a:tc>
                <a:tc>
                  <a:txBody>
                    <a:bodyPr/>
                    <a:lstStyle/>
                    <a:p>
                      <a:pPr algn="ctr"/>
                      <a:r>
                        <a:rPr lang="fr-CA" sz="1200" dirty="0">
                          <a:latin typeface="Calibri" panose="020F0502020204030204" pitchFamily="34" charset="0"/>
                        </a:rPr>
                        <a:t>28</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CA" sz="1200" dirty="0">
                          <a:latin typeface="Calibri" panose="020F0502020204030204" pitchFamily="34" charset="0"/>
                        </a:rPr>
                        <a:t>3</a:t>
                      </a:r>
                      <a:endParaRPr lang="fr-FR" sz="1200" dirty="0">
                        <a:latin typeface="Calibri" panose="020F0502020204030204" pitchFamily="34" charset="0"/>
                      </a:endParaRPr>
                    </a:p>
                  </a:txBody>
                  <a:tcPr anchor="ctr"/>
                </a:tc>
                <a:tc>
                  <a:txBody>
                    <a:bodyPr/>
                    <a:lstStyle/>
                    <a:p>
                      <a:r>
                        <a:rPr lang="fr-CA" sz="1200" dirty="0">
                          <a:latin typeface="Calibri" panose="020F0502020204030204" pitchFamily="34" charset="0"/>
                        </a:rPr>
                        <a:t>Grille synthèse</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29</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34337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8" y="534719"/>
            <a:ext cx="4274057" cy="599253"/>
          </a:xfrm>
        </p:spPr>
        <p:txBody>
          <a:bodyPr/>
          <a:lstStyle/>
          <a:p>
            <a:pPr algn="l"/>
            <a:r>
              <a:rPr lang="en-US" sz="3000" i="1" dirty="0"/>
              <a:t>Grille </a:t>
            </a:r>
            <a:r>
              <a:rPr lang="en-US" sz="3000" i="1" dirty="0" err="1"/>
              <a:t>d’évaluation</a:t>
            </a:r>
            <a:r>
              <a:rPr lang="en-US" sz="3000" i="1" dirty="0"/>
              <a:t> 1</a:t>
            </a:r>
            <a:r>
              <a:rPr lang="en-US" sz="3000" dirty="0"/>
              <a:t/>
            </a:r>
            <a:br>
              <a:rPr lang="en-US" sz="3000" dirty="0"/>
            </a:br>
            <a:r>
              <a:rPr lang="fr-FR" sz="3200" dirty="0"/>
              <a:t>Grille de comportement</a:t>
            </a:r>
            <a:r>
              <a:rPr lang="en-US" sz="3000" dirty="0"/>
              <a:t/>
            </a:r>
            <a:br>
              <a:rPr lang="en-US" sz="3000" dirty="0"/>
            </a:br>
            <a:endParaRPr lang="en-US" sz="3000" i="1" dirty="0"/>
          </a:p>
        </p:txBody>
      </p:sp>
      <p:sp>
        <p:nvSpPr>
          <p:cNvPr id="9" name="Espace réservé du numéro de diapositive 8"/>
          <p:cNvSpPr>
            <a:spLocks noGrp="1"/>
          </p:cNvSpPr>
          <p:nvPr>
            <p:ph type="sldNum" sz="quarter" idx="12"/>
            <p:custDataLst>
              <p:tags r:id="rId2"/>
            </p:custDataLst>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27</a:t>
            </a:fld>
            <a:endParaRPr lang="en-US">
              <a:gradFill>
                <a:gsLst>
                  <a:gs pos="0">
                    <a:prstClr val="black">
                      <a:alpha val="10000"/>
                    </a:prstClr>
                  </a:gs>
                  <a:gs pos="100000">
                    <a:prstClr val="black">
                      <a:alpha val="10000"/>
                    </a:prstClr>
                  </a:gs>
                </a:gsLst>
                <a:lin ang="5400000" scaled="0"/>
              </a:gradFill>
            </a:endParaRPr>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xmlns="" val="1037626417"/>
              </p:ext>
            </p:extLst>
          </p:nvPr>
        </p:nvGraphicFramePr>
        <p:xfrm>
          <a:off x="3" y="1275081"/>
          <a:ext cx="6835543" cy="7921772"/>
        </p:xfrm>
        <a:graphic>
          <a:graphicData uri="http://schemas.openxmlformats.org/drawingml/2006/table">
            <a:tbl>
              <a:tblPr firstRow="1" firstCol="1" bandRow="1">
                <a:tableStyleId>{D7AC3CCA-C797-4891-BE02-D94E43425B78}</a:tableStyleId>
              </a:tblPr>
              <a:tblGrid>
                <a:gridCol w="275516">
                  <a:extLst>
                    <a:ext uri="{9D8B030D-6E8A-4147-A177-3AD203B41FA5}">
                      <a16:colId xmlns:a16="http://schemas.microsoft.com/office/drawing/2014/main" xmlns="" val="20000"/>
                    </a:ext>
                  </a:extLst>
                </a:gridCol>
                <a:gridCol w="1079151">
                  <a:extLst>
                    <a:ext uri="{9D8B030D-6E8A-4147-A177-3AD203B41FA5}">
                      <a16:colId xmlns:a16="http://schemas.microsoft.com/office/drawing/2014/main" xmlns="" val="20001"/>
                    </a:ext>
                  </a:extLst>
                </a:gridCol>
                <a:gridCol w="254000">
                  <a:extLst>
                    <a:ext uri="{9D8B030D-6E8A-4147-A177-3AD203B41FA5}">
                      <a16:colId xmlns:a16="http://schemas.microsoft.com/office/drawing/2014/main" xmlns="" val="20002"/>
                    </a:ext>
                  </a:extLst>
                </a:gridCol>
                <a:gridCol w="1368777">
                  <a:extLst>
                    <a:ext uri="{9D8B030D-6E8A-4147-A177-3AD203B41FA5}">
                      <a16:colId xmlns:a16="http://schemas.microsoft.com/office/drawing/2014/main" xmlns="" val="20003"/>
                    </a:ext>
                  </a:extLst>
                </a:gridCol>
                <a:gridCol w="282223">
                  <a:extLst>
                    <a:ext uri="{9D8B030D-6E8A-4147-A177-3AD203B41FA5}">
                      <a16:colId xmlns:a16="http://schemas.microsoft.com/office/drawing/2014/main" xmlns="" val="20004"/>
                    </a:ext>
                  </a:extLst>
                </a:gridCol>
                <a:gridCol w="1566333">
                  <a:extLst>
                    <a:ext uri="{9D8B030D-6E8A-4147-A177-3AD203B41FA5}">
                      <a16:colId xmlns:a16="http://schemas.microsoft.com/office/drawing/2014/main" xmlns="" val="20005"/>
                    </a:ext>
                  </a:extLst>
                </a:gridCol>
                <a:gridCol w="254000">
                  <a:extLst>
                    <a:ext uri="{9D8B030D-6E8A-4147-A177-3AD203B41FA5}">
                      <a16:colId xmlns:a16="http://schemas.microsoft.com/office/drawing/2014/main" xmlns="" val="20006"/>
                    </a:ext>
                  </a:extLst>
                </a:gridCol>
                <a:gridCol w="1755543">
                  <a:extLst>
                    <a:ext uri="{9D8B030D-6E8A-4147-A177-3AD203B41FA5}">
                      <a16:colId xmlns:a16="http://schemas.microsoft.com/office/drawing/2014/main" xmlns="" val="20007"/>
                    </a:ext>
                  </a:extLst>
                </a:gridCol>
              </a:tblGrid>
              <a:tr h="420624">
                <a:tc rowSpan="3" gridSpan="2">
                  <a:txBody>
                    <a:bodyPr/>
                    <a:lstStyle/>
                    <a:p>
                      <a:pPr indent="89535" algn="ctr">
                        <a:lnSpc>
                          <a:spcPct val="115000"/>
                        </a:lnSpc>
                        <a:spcAft>
                          <a:spcPts val="0"/>
                        </a:spcAft>
                      </a:pPr>
                      <a:r>
                        <a:rPr lang="fr-CA" sz="1200" dirty="0">
                          <a:effectLst/>
                        </a:rPr>
                        <a:t> </a:t>
                      </a:r>
                    </a:p>
                    <a:p>
                      <a:pPr indent="89535" algn="ctr">
                        <a:lnSpc>
                          <a:spcPct val="115000"/>
                        </a:lnSpc>
                        <a:spcAft>
                          <a:spcPts val="0"/>
                        </a:spcAft>
                      </a:pPr>
                      <a:r>
                        <a:rPr lang="fr-CA" sz="1200" dirty="0">
                          <a:effectLst/>
                        </a:rPr>
                        <a:t>Nom de l’élève</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rowSpan="3" hMerge="1">
                  <a:txBody>
                    <a:bodyPr/>
                    <a:lstStyle/>
                    <a:p>
                      <a:endParaRPr lang="fr-CA"/>
                    </a:p>
                  </a:txBody>
                  <a:tcPr/>
                </a:tc>
                <a:tc gridSpan="2">
                  <a:txBody>
                    <a:bodyPr/>
                    <a:lstStyle/>
                    <a:p>
                      <a:pPr algn="ctr">
                        <a:lnSpc>
                          <a:spcPct val="115000"/>
                        </a:lnSpc>
                        <a:spcAft>
                          <a:spcPts val="0"/>
                        </a:spcAft>
                      </a:pPr>
                      <a:r>
                        <a:rPr lang="fr-CA" sz="1200" dirty="0">
                          <a:effectLst/>
                        </a:rPr>
                        <a:t>  Compétence 1</a:t>
                      </a:r>
                    </a:p>
                    <a:p>
                      <a:pPr algn="ctr">
                        <a:lnSpc>
                          <a:spcPct val="115000"/>
                        </a:lnSpc>
                        <a:spcAft>
                          <a:spcPts val="0"/>
                        </a:spcAft>
                      </a:pPr>
                      <a:r>
                        <a:rPr lang="fr-CA" sz="1200" dirty="0">
                          <a:effectLst/>
                        </a:rPr>
                        <a:t>(démarche)</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Compétence 2 </a:t>
                      </a:r>
                    </a:p>
                    <a:p>
                      <a:pPr algn="ctr">
                        <a:lnSpc>
                          <a:spcPct val="115000"/>
                        </a:lnSpc>
                        <a:spcAft>
                          <a:spcPts val="0"/>
                        </a:spcAft>
                      </a:pPr>
                      <a:r>
                        <a:rPr lang="fr-CA" sz="1200" dirty="0">
                          <a:effectLst/>
                        </a:rPr>
                        <a:t>(matériel)</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Compétence  1</a:t>
                      </a:r>
                    </a:p>
                    <a:p>
                      <a:pPr algn="ctr">
                        <a:lnSpc>
                          <a:spcPct val="115000"/>
                        </a:lnSpc>
                        <a:spcAft>
                          <a:spcPts val="0"/>
                        </a:spcAft>
                      </a:pPr>
                      <a:r>
                        <a:rPr lang="fr-CA" sz="1200" dirty="0">
                          <a:effectLst/>
                        </a:rPr>
                        <a:t>(démarche)</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extLst>
                  <a:ext uri="{0D108BD9-81ED-4DB2-BD59-A6C34878D82A}">
                    <a16:rowId xmlns:a16="http://schemas.microsoft.com/office/drawing/2014/main" xmlns="" val="10000"/>
                  </a:ext>
                </a:extLst>
              </a:tr>
              <a:tr h="210312">
                <a:tc gridSpan="2" vMerge="1">
                  <a:txBody>
                    <a:bodyPr/>
                    <a:lstStyle/>
                    <a:p>
                      <a:endParaRPr lang="fr-CA"/>
                    </a:p>
                  </a:txBody>
                  <a:tcPr/>
                </a:tc>
                <a:tc hMerge="1" vMerge="1">
                  <a:txBody>
                    <a:bodyPr/>
                    <a:lstStyle/>
                    <a:p>
                      <a:endParaRPr lang="fr-CA"/>
                    </a:p>
                  </a:txBody>
                  <a:tcPr/>
                </a:tc>
                <a:tc gridSpan="4">
                  <a:txBody>
                    <a:bodyPr/>
                    <a:lstStyle/>
                    <a:p>
                      <a:pPr algn="ctr">
                        <a:lnSpc>
                          <a:spcPct val="115000"/>
                        </a:lnSpc>
                        <a:spcAft>
                          <a:spcPts val="0"/>
                        </a:spcAft>
                      </a:pPr>
                      <a:r>
                        <a:rPr lang="fr-CA" sz="1200" dirty="0">
                          <a:effectLst/>
                        </a:rPr>
                        <a:t>Manipulations </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hMerge="1">
                  <a:txBody>
                    <a:bodyPr/>
                    <a:lstStyle/>
                    <a:p>
                      <a:endParaRPr lang="fr-FR"/>
                    </a:p>
                  </a:txBody>
                  <a:tcPr/>
                </a:tc>
                <a:tc hMerge="1">
                  <a:txBody>
                    <a:bodyPr/>
                    <a:lstStyle/>
                    <a:p>
                      <a:endParaRPr lang="fr-CA"/>
                    </a:p>
                  </a:txBody>
                  <a:tcPr/>
                </a:tc>
                <a:tc rowSpan="2" gridSpan="2">
                  <a:txBody>
                    <a:bodyPr/>
                    <a:lstStyle/>
                    <a:p>
                      <a:pPr algn="ctr">
                        <a:lnSpc>
                          <a:spcPct val="115000"/>
                        </a:lnSpc>
                        <a:spcAft>
                          <a:spcPts val="0"/>
                        </a:spcAft>
                      </a:pPr>
                      <a:r>
                        <a:rPr lang="fr-CA" sz="1200" dirty="0">
                          <a:effectLst/>
                        </a:rPr>
                        <a:t>Engagé  </a:t>
                      </a:r>
                    </a:p>
                    <a:p>
                      <a:pPr algn="ctr">
                        <a:lnSpc>
                          <a:spcPct val="115000"/>
                        </a:lnSpc>
                        <a:spcAft>
                          <a:spcPts val="0"/>
                        </a:spcAft>
                      </a:pPr>
                      <a:r>
                        <a:rPr lang="fr-CA" sz="1200" dirty="0">
                          <a:effectLst/>
                        </a:rPr>
                        <a:t>(</a:t>
                      </a:r>
                      <a:r>
                        <a:rPr lang="fr-CA" sz="1200" b="1" dirty="0">
                          <a:effectLst/>
                        </a:rPr>
                        <a:t>Au</a:t>
                      </a:r>
                      <a:r>
                        <a:rPr lang="fr-CA" sz="1200" dirty="0">
                          <a:effectLst/>
                        </a:rPr>
                        <a:t>torégulé, </a:t>
                      </a:r>
                      <a:r>
                        <a:rPr lang="fr-CA" sz="1200" b="1" dirty="0">
                          <a:effectLst/>
                        </a:rPr>
                        <a:t>Ac</a:t>
                      </a:r>
                      <a:r>
                        <a:rPr lang="fr-CA" sz="1200" dirty="0">
                          <a:effectLst/>
                        </a:rPr>
                        <a:t>tif, </a:t>
                      </a:r>
                      <a:r>
                        <a:rPr lang="fr-CA" sz="1200" b="1" dirty="0">
                          <a:effectLst/>
                        </a:rPr>
                        <a:t>P</a:t>
                      </a:r>
                      <a:r>
                        <a:rPr lang="fr-CA" sz="1200" dirty="0">
                          <a:effectLst/>
                        </a:rPr>
                        <a:t>assif, </a:t>
                      </a:r>
                      <a:r>
                        <a:rPr lang="fr-CA" sz="1200" b="1" dirty="0">
                          <a:effectLst/>
                        </a:rPr>
                        <a:t>D</a:t>
                      </a:r>
                      <a:r>
                        <a:rPr lang="fr-CA" sz="1200" dirty="0">
                          <a:effectLst/>
                        </a:rPr>
                        <a:t>ésengagé)</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rowSpan="2" hMerge="1">
                  <a:txBody>
                    <a:bodyPr/>
                    <a:lstStyle/>
                    <a:p>
                      <a:endParaRPr lang="fr-CA"/>
                    </a:p>
                  </a:txBody>
                  <a:tcPr/>
                </a:tc>
                <a:extLst>
                  <a:ext uri="{0D108BD9-81ED-4DB2-BD59-A6C34878D82A}">
                    <a16:rowId xmlns:a16="http://schemas.microsoft.com/office/drawing/2014/main" xmlns="" val="10001"/>
                  </a:ext>
                </a:extLst>
              </a:tr>
              <a:tr h="630936">
                <a:tc gridSpan="2" vMerge="1">
                  <a:txBody>
                    <a:bodyPr/>
                    <a:lstStyle/>
                    <a:p>
                      <a:endParaRPr lang="fr-CA"/>
                    </a:p>
                  </a:txBody>
                  <a:tcPr/>
                </a:tc>
                <a:tc hMerge="1" vMerge="1">
                  <a:txBody>
                    <a:bodyPr/>
                    <a:lstStyle/>
                    <a:p>
                      <a:endParaRPr lang="fr-CA"/>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effectLst/>
                        </a:rPr>
                        <a:t>Ordonné et structuré </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rPr>
                        <a:t>(A-E) </a:t>
                      </a:r>
                      <a:r>
                        <a:rPr lang="fr-CA" sz="1200" i="1" dirty="0">
                          <a:effectLst/>
                        </a:rPr>
                        <a:t>L’élève</a:t>
                      </a:r>
                      <a:r>
                        <a:rPr lang="fr-CA" sz="1200" i="1" baseline="0" dirty="0">
                          <a:effectLst/>
                        </a:rPr>
                        <a:t> remplit-il bien la feuille d’expérimentation?</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Sécuritaire, minutieux (A-E) </a:t>
                      </a:r>
                      <a:r>
                        <a:rPr lang="fr-CA" sz="1200" i="1" dirty="0">
                          <a:effectLst/>
                        </a:rPr>
                        <a:t>L’élève fait-il attention au matériel utilisé?</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gridSpan="2" vMerge="1">
                  <a:txBody>
                    <a:bodyPr/>
                    <a:lstStyle/>
                    <a:p>
                      <a:endParaRPr lang="fr-CA"/>
                    </a:p>
                  </a:txBody>
                  <a:tcPr/>
                </a:tc>
                <a:tc hMerge="1" vMerge="1">
                  <a:txBody>
                    <a:bodyPr/>
                    <a:lstStyle/>
                    <a:p>
                      <a:endParaRPr lang="fr-CA"/>
                    </a:p>
                  </a:txBody>
                  <a:tcPr/>
                </a:tc>
                <a:extLst>
                  <a:ext uri="{0D108BD9-81ED-4DB2-BD59-A6C34878D82A}">
                    <a16:rowId xmlns:a16="http://schemas.microsoft.com/office/drawing/2014/main" xmlns="" val="10002"/>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03"/>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2</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04"/>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3</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05"/>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4</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06"/>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5</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07"/>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6</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08"/>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7</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09"/>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8</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0"/>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9</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1"/>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10</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2"/>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11</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3"/>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12</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4"/>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13</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5"/>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14</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6"/>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15</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7"/>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16</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8"/>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17</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19"/>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18</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20"/>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19</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21"/>
                  </a:ext>
                </a:extLst>
              </a:tr>
              <a:tr h="33299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20</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extLst>
                  <a:ext uri="{0D108BD9-81ED-4DB2-BD59-A6C34878D82A}">
                    <a16:rowId xmlns:a16="http://schemas.microsoft.com/office/drawing/2014/main" xmlns="" val="10022"/>
                  </a:ext>
                </a:extLst>
              </a:tr>
            </a:tbl>
          </a:graphicData>
        </a:graphic>
      </p:graphicFrame>
      <p:sp>
        <p:nvSpPr>
          <p:cNvPr id="5" name="ZoneTexte 4"/>
          <p:cNvSpPr txBox="1"/>
          <p:nvPr>
            <p:custDataLst>
              <p:tags r:id="rId4"/>
            </p:custDataLst>
          </p:nvPr>
        </p:nvSpPr>
        <p:spPr>
          <a:xfrm>
            <a:off x="4520729" y="764638"/>
            <a:ext cx="2232607" cy="369332"/>
          </a:xfrm>
          <a:prstGeom prst="rect">
            <a:avLst/>
          </a:prstGeom>
          <a:noFill/>
        </p:spPr>
        <p:txBody>
          <a:bodyPr wrap="square" rtlCol="0">
            <a:spAutoFit/>
          </a:bodyPr>
          <a:lstStyle/>
          <a:p>
            <a:r>
              <a:rPr lang="fr-CA" dirty="0">
                <a:latin typeface="Calibri" panose="020F0502020204030204" pitchFamily="34" charset="0"/>
              </a:rPr>
              <a:t>Date</a:t>
            </a:r>
            <a:r>
              <a:rPr lang="fr-CA" dirty="0"/>
              <a:t>:___________</a:t>
            </a:r>
          </a:p>
        </p:txBody>
      </p:sp>
    </p:spTree>
    <p:extLst>
      <p:ext uri="{BB962C8B-B14F-4D97-AF65-F5344CB8AC3E}">
        <p14:creationId xmlns:p14="http://schemas.microsoft.com/office/powerpoint/2010/main" xmlns="" val="171255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8" y="307923"/>
            <a:ext cx="4274057" cy="871396"/>
          </a:xfrm>
        </p:spPr>
        <p:txBody>
          <a:bodyPr/>
          <a:lstStyle/>
          <a:p>
            <a:pPr algn="l"/>
            <a:r>
              <a:rPr lang="en-US" sz="3000" i="1" dirty="0"/>
              <a:t>Quiz 1</a:t>
            </a:r>
            <a:r>
              <a:rPr lang="en-US" sz="3000" dirty="0"/>
              <a:t/>
            </a:r>
            <a:br>
              <a:rPr lang="en-US" sz="3000" dirty="0"/>
            </a:br>
            <a:r>
              <a:rPr lang="en-US" sz="3000" dirty="0" err="1"/>
              <a:t>Titre</a:t>
            </a:r>
            <a:endParaRPr lang="en-US" sz="3000" dirty="0"/>
          </a:p>
        </p:txBody>
      </p:sp>
      <p:sp>
        <p:nvSpPr>
          <p:cNvPr id="3" name="Espace réservé du numéro de diapositive 2"/>
          <p:cNvSpPr>
            <a:spLocks noGrp="1"/>
          </p:cNvSpPr>
          <p:nvPr>
            <p:ph type="sldNum" sz="quarter" idx="12"/>
            <p:custDataLst>
              <p:tags r:id="rId2"/>
            </p:custDataLst>
          </p:nvPr>
        </p:nvSpPr>
        <p:spPr>
          <a:xfrm>
            <a:off x="5443308" y="7301464"/>
            <a:ext cx="1310027"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28</a:t>
            </a:fld>
            <a:endParaRPr lang="en-US" dirty="0">
              <a:gradFill>
                <a:gsLst>
                  <a:gs pos="0">
                    <a:prstClr val="black">
                      <a:alpha val="10000"/>
                    </a:prstClr>
                  </a:gs>
                  <a:gs pos="100000">
                    <a:prstClr val="black">
                      <a:alpha val="10000"/>
                    </a:prstClr>
                  </a:gs>
                </a:gsLst>
                <a:lin ang="5400000" scaled="0"/>
              </a:gradFill>
            </a:endParaRPr>
          </a:p>
        </p:txBody>
      </p:sp>
      <p:sp>
        <p:nvSpPr>
          <p:cNvPr id="16" name="Espace réservé du contenu 15"/>
          <p:cNvSpPr>
            <a:spLocks noGrp="1"/>
          </p:cNvSpPr>
          <p:nvPr>
            <p:ph sz="half" idx="1"/>
            <p:custDataLst>
              <p:tags r:id="rId3"/>
            </p:custDataLst>
          </p:nvPr>
        </p:nvSpPr>
        <p:spPr/>
        <p:txBody>
          <a:bodyPr/>
          <a:lstStyle/>
          <a:p>
            <a:endParaRPr lang="fr-CA"/>
          </a:p>
        </p:txBody>
      </p:sp>
      <p:sp>
        <p:nvSpPr>
          <p:cNvPr id="17" name="Rectangle 16"/>
          <p:cNvSpPr/>
          <p:nvPr>
            <p:custDataLst>
              <p:tags r:id="rId4"/>
            </p:custDataLst>
          </p:nvPr>
        </p:nvSpPr>
        <p:spPr>
          <a:xfrm>
            <a:off x="0" y="0"/>
            <a:ext cx="6858000" cy="9144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5" name="Connecteur droit 4"/>
          <p:cNvCxnSpPr/>
          <p:nvPr>
            <p:custDataLst>
              <p:tags r:id="rId5"/>
            </p:custDataLst>
          </p:nvPr>
        </p:nvCxnSpPr>
        <p:spPr>
          <a:xfrm>
            <a:off x="69258" y="9072514"/>
            <a:ext cx="6684076" cy="10633"/>
          </a:xfrm>
          <a:prstGeom prst="line">
            <a:avLst/>
          </a:prstGeom>
        </p:spPr>
        <p:style>
          <a:lnRef idx="2">
            <a:schemeClr val="dk1"/>
          </a:lnRef>
          <a:fillRef idx="0">
            <a:schemeClr val="dk1"/>
          </a:fillRef>
          <a:effectRef idx="1">
            <a:schemeClr val="dk1"/>
          </a:effectRef>
          <a:fontRef idx="minor">
            <a:schemeClr val="tx1"/>
          </a:fontRef>
        </p:style>
      </p:cxnSp>
      <p:graphicFrame>
        <p:nvGraphicFramePr>
          <p:cNvPr id="8" name="Tableau 7"/>
          <p:cNvGraphicFramePr>
            <a:graphicFrameLocks noGrp="1"/>
          </p:cNvGraphicFramePr>
          <p:nvPr>
            <p:custDataLst>
              <p:tags r:id="rId6"/>
            </p:custDataLst>
            <p:extLst>
              <p:ext uri="{D42A27DB-BD31-4B8C-83A1-F6EECF244321}">
                <p14:modId xmlns:p14="http://schemas.microsoft.com/office/powerpoint/2010/main" xmlns="" val="807655460"/>
              </p:ext>
            </p:extLst>
          </p:nvPr>
        </p:nvGraphicFramePr>
        <p:xfrm>
          <a:off x="69256" y="76200"/>
          <a:ext cx="6684078" cy="8664587"/>
        </p:xfrm>
        <a:graphic>
          <a:graphicData uri="http://schemas.openxmlformats.org/drawingml/2006/table">
            <a:tbl>
              <a:tblPr/>
              <a:tblGrid>
                <a:gridCol w="736689">
                  <a:extLst>
                    <a:ext uri="{9D8B030D-6E8A-4147-A177-3AD203B41FA5}">
                      <a16:colId xmlns:a16="http://schemas.microsoft.com/office/drawing/2014/main" xmlns="" val="20000"/>
                    </a:ext>
                  </a:extLst>
                </a:gridCol>
                <a:gridCol w="375412">
                  <a:extLst>
                    <a:ext uri="{9D8B030D-6E8A-4147-A177-3AD203B41FA5}">
                      <a16:colId xmlns:a16="http://schemas.microsoft.com/office/drawing/2014/main" xmlns="" val="20001"/>
                    </a:ext>
                  </a:extLst>
                </a:gridCol>
                <a:gridCol w="1439812">
                  <a:extLst>
                    <a:ext uri="{9D8B030D-6E8A-4147-A177-3AD203B41FA5}">
                      <a16:colId xmlns:a16="http://schemas.microsoft.com/office/drawing/2014/main" xmlns="" val="20002"/>
                    </a:ext>
                  </a:extLst>
                </a:gridCol>
                <a:gridCol w="1690672">
                  <a:extLst>
                    <a:ext uri="{9D8B030D-6E8A-4147-A177-3AD203B41FA5}">
                      <a16:colId xmlns:a16="http://schemas.microsoft.com/office/drawing/2014/main" xmlns="" val="20003"/>
                    </a:ext>
                  </a:extLst>
                </a:gridCol>
                <a:gridCol w="1314378">
                  <a:extLst>
                    <a:ext uri="{9D8B030D-6E8A-4147-A177-3AD203B41FA5}">
                      <a16:colId xmlns:a16="http://schemas.microsoft.com/office/drawing/2014/main" xmlns="" val="20004"/>
                    </a:ext>
                  </a:extLst>
                </a:gridCol>
                <a:gridCol w="1127115">
                  <a:extLst>
                    <a:ext uri="{9D8B030D-6E8A-4147-A177-3AD203B41FA5}">
                      <a16:colId xmlns:a16="http://schemas.microsoft.com/office/drawing/2014/main" xmlns="" val="20005"/>
                    </a:ext>
                  </a:extLst>
                </a:gridCol>
              </a:tblGrid>
              <a:tr h="164581">
                <a:tc gridSpan="2">
                  <a:txBody>
                    <a:bodyPr/>
                    <a:lstStyle/>
                    <a:p>
                      <a:pPr algn="l">
                        <a:spcAft>
                          <a:spcPts val="0"/>
                        </a:spcAft>
                      </a:pPr>
                      <a:endParaRPr lang="fr-CA" sz="1100" dirty="0">
                        <a:latin typeface="Cambria"/>
                        <a:ea typeface="Times New Roman"/>
                        <a:cs typeface="Calibri" panose="020F0502020204030204"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100" b="1" dirty="0">
                          <a:latin typeface="Cambria"/>
                          <a:ea typeface="Times New Roman"/>
                          <a:cs typeface="Calibri" panose="020F0502020204030204" pitchFamily="34" charset="0"/>
                        </a:rPr>
                        <a:t>ÉLÉMENTS OBSERVABLES</a:t>
                      </a: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658323">
                <a:tc>
                  <a:txBody>
                    <a:bodyPr/>
                    <a:lstStyle/>
                    <a:p>
                      <a:pPr algn="ctr">
                        <a:spcAft>
                          <a:spcPts val="0"/>
                        </a:spcAft>
                      </a:pPr>
                      <a:r>
                        <a:rPr lang="fr-CA" sz="1100" b="1" dirty="0">
                          <a:latin typeface="Cambria"/>
                          <a:ea typeface="Times New Roman"/>
                          <a:cs typeface="Calibri" panose="020F0502020204030204" pitchFamily="34" charset="0"/>
                        </a:rPr>
                        <a:t>Critère</a:t>
                      </a:r>
                      <a:endParaRPr lang="fr-CA" sz="1100" dirty="0">
                        <a:latin typeface="Cambria"/>
                        <a:ea typeface="Times New Roman"/>
                        <a:cs typeface="Calibri" panose="020F0502020204030204" pitchFamily="34" charset="0"/>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100" b="1" dirty="0">
                          <a:latin typeface="Cambria"/>
                          <a:ea typeface="Times New Roman"/>
                          <a:cs typeface="Calibri" panose="020F0502020204030204" pitchFamily="34" charset="0"/>
                        </a:rPr>
                        <a:t>Page</a:t>
                      </a:r>
                      <a:endParaRPr lang="fr-CA" sz="1100" dirty="0">
                        <a:latin typeface="Cambria"/>
                        <a:ea typeface="Times New Roman"/>
                        <a:cs typeface="Calibri" panose="020F0502020204030204" pitchFamily="34" charset="0"/>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100" b="1" dirty="0">
                          <a:latin typeface="Cambria"/>
                          <a:ea typeface="Times New Roman"/>
                          <a:cs typeface="Calibri" panose="020F0502020204030204" pitchFamily="34" charset="0"/>
                        </a:rPr>
                        <a:t>A</a:t>
                      </a: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100" b="1" dirty="0">
                          <a:latin typeface="Cambria"/>
                          <a:ea typeface="Times New Roman"/>
                          <a:cs typeface="Calibri" panose="020F0502020204030204" pitchFamily="34" charset="0"/>
                        </a:rPr>
                        <a:t>B</a:t>
                      </a: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100" b="1" dirty="0">
                          <a:latin typeface="Cambria"/>
                          <a:ea typeface="Times New Roman"/>
                          <a:cs typeface="Calibri" panose="020F0502020204030204" pitchFamily="34" charset="0"/>
                        </a:rPr>
                        <a:t>C</a:t>
                      </a:r>
                      <a:endParaRPr lang="fr-CA" sz="1100" dirty="0">
                        <a:latin typeface="Cambria"/>
                        <a:ea typeface="Times New Roman"/>
                        <a:cs typeface="Calibri" panose="020F0502020204030204" pitchFamily="34" charset="0"/>
                      </a:endParaRPr>
                    </a:p>
                    <a:p>
                      <a:pPr algn="ctr">
                        <a:spcAft>
                          <a:spcPts val="0"/>
                        </a:spcAft>
                      </a:pPr>
                      <a:r>
                        <a:rPr lang="fr-CA" sz="1100" b="1" i="1" dirty="0">
                          <a:latin typeface="Cambria"/>
                          <a:ea typeface="Times New Roman"/>
                          <a:cs typeface="Calibri" panose="020F0502020204030204" pitchFamily="34" charset="0"/>
                        </a:rPr>
                        <a:t>Avec soutien </a:t>
                      </a:r>
                      <a:endParaRPr lang="fr-CA" sz="1100" dirty="0">
                        <a:latin typeface="Cambria"/>
                        <a:ea typeface="Times New Roman"/>
                        <a:cs typeface="Calibri" panose="020F0502020204030204" pitchFamily="34" charset="0"/>
                      </a:endParaRPr>
                    </a:p>
                    <a:p>
                      <a:pPr algn="ctr">
                        <a:spcAft>
                          <a:spcPts val="0"/>
                        </a:spcAft>
                      </a:pPr>
                      <a:r>
                        <a:rPr lang="fr-CA" sz="1100" b="1" i="1" dirty="0">
                          <a:latin typeface="Cambria"/>
                          <a:ea typeface="Times New Roman"/>
                          <a:cs typeface="Calibri" panose="020F0502020204030204" pitchFamily="34" charset="0"/>
                        </a:rPr>
                        <a:t>(enseignant, équipe)</a:t>
                      </a: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100" b="1" dirty="0">
                          <a:latin typeface="Cambria"/>
                          <a:ea typeface="Times New Roman"/>
                          <a:cs typeface="Calibri" panose="020F0502020204030204" pitchFamily="34" charset="0"/>
                        </a:rPr>
                        <a:t>D</a:t>
                      </a:r>
                      <a:endParaRPr lang="fr-CA" sz="1100" dirty="0">
                        <a:latin typeface="Cambria"/>
                        <a:ea typeface="Times New Roman"/>
                        <a:cs typeface="Calibri" panose="020F0502020204030204" pitchFamily="34" charset="0"/>
                      </a:endParaRPr>
                    </a:p>
                    <a:p>
                      <a:pPr algn="ctr">
                        <a:spcAft>
                          <a:spcPts val="0"/>
                        </a:spcAft>
                      </a:pPr>
                      <a:r>
                        <a:rPr lang="fr-CA" sz="1100" b="1" i="1" dirty="0">
                          <a:latin typeface="Cambria"/>
                          <a:ea typeface="Times New Roman"/>
                          <a:cs typeface="Calibri" panose="020F0502020204030204" pitchFamily="34" charset="0"/>
                        </a:rPr>
                        <a:t>Même avec soutien</a:t>
                      </a: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62455">
                <a:tc rowSpan="2">
                  <a:txBody>
                    <a:bodyPr/>
                    <a:lstStyle/>
                    <a:p>
                      <a:pPr algn="ctr">
                        <a:spcAft>
                          <a:spcPts val="0"/>
                        </a:spcAft>
                      </a:pPr>
                      <a:endParaRPr lang="fr-CA" sz="1100" dirty="0">
                        <a:latin typeface="Cambria"/>
                        <a:ea typeface="Times New Roman"/>
                        <a:cs typeface="Calibri" panose="020F0502020204030204" pitchFamily="34" charset="0"/>
                      </a:endParaRPr>
                    </a:p>
                    <a:p>
                      <a:pPr lvl="0" algn="ctr">
                        <a:spcAft>
                          <a:spcPts val="0"/>
                        </a:spcAft>
                        <a:buNone/>
                      </a:pPr>
                      <a:r>
                        <a:rPr lang="fr-CA" sz="1100" dirty="0">
                          <a:latin typeface="Cambria"/>
                          <a:cs typeface="Calibri" panose="020F0502020204030204" pitchFamily="34" charset="0"/>
                        </a:rPr>
                        <a:t> Mise en </a:t>
                      </a:r>
                      <a:endParaRPr dirty="0"/>
                    </a:p>
                    <a:p>
                      <a:pPr lvl="0" algn="ctr">
                        <a:spcAft>
                          <a:spcPts val="0"/>
                        </a:spcAft>
                        <a:buNone/>
                      </a:pPr>
                      <a:r>
                        <a:rPr lang="fr-CA" sz="1100" dirty="0">
                          <a:latin typeface="Cambria"/>
                          <a:cs typeface="Calibri" panose="020F0502020204030204" pitchFamily="34" charset="0"/>
                        </a:rPr>
                        <a:t>œuvre d’une démarche appropriée</a:t>
                      </a:r>
                      <a:endParaRPr dirty="0"/>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3">
                  <a:txBody>
                    <a:bodyPr/>
                    <a:lstStyle/>
                    <a:p>
                      <a:pPr algn="ctr">
                        <a:spcAft>
                          <a:spcPts val="0"/>
                        </a:spcAft>
                      </a:pPr>
                      <a:endParaRPr lang="fr-CA" sz="1100" dirty="0">
                        <a:latin typeface="Cambria"/>
                        <a:ea typeface="Times New Roman"/>
                        <a:cs typeface="Calibri" panose="020F0502020204030204" pitchFamily="34" charset="0"/>
                      </a:endParaRPr>
                    </a:p>
                    <a:p>
                      <a:pPr lvl="0" algn="ctr">
                        <a:spcAft>
                          <a:spcPts val="0"/>
                        </a:spcAft>
                        <a:buNone/>
                      </a:pPr>
                      <a:r>
                        <a:rPr lang="fr-CA" sz="1100" dirty="0">
                          <a:latin typeface="Cambria"/>
                          <a:cs typeface="Calibri" panose="020F0502020204030204" pitchFamily="34" charset="0"/>
                        </a:rPr>
                        <a:t>2 et 4 à 10</a:t>
                      </a:r>
                      <a:endParaRPr dirty="0"/>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r>
                        <a:rPr lang="fr-CA" sz="1100" b="0" i="0" u="none" strike="noStrike" noProof="0" dirty="0">
                          <a:solidFill>
                            <a:srgbClr val="000000"/>
                          </a:solidFill>
                          <a:latin typeface="Cambria"/>
                        </a:rPr>
                        <a:t>2 et 4 à 10</a:t>
                      </a: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p>
                      <a:pPr lvl="0" algn="ctr">
                        <a:spcAft>
                          <a:spcPts val="0"/>
                        </a:spcAft>
                        <a:buNone/>
                      </a:pPr>
                      <a:endParaRPr lang="fr-CA" sz="1100" dirty="0">
                        <a:latin typeface="Cambria"/>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100" dirty="0">
                          <a:latin typeface="Cambria"/>
                          <a:ea typeface="Times New Roman"/>
                          <a:cs typeface="Calibri" panose="020F0502020204030204" pitchFamily="34" charset="0"/>
                        </a:rPr>
                        <a:t>Réalise une expérience de manière structurée, ordonnée et avec une rigueur exemplaire dans les raisonnements. </a:t>
                      </a:r>
                    </a:p>
                    <a:p>
                      <a:pPr algn="l">
                        <a:spcAft>
                          <a:spcPts val="0"/>
                        </a:spcAft>
                        <a:buFont typeface="Symbol" pitchFamily="18" charset="2"/>
                        <a:buChar char="·"/>
                      </a:pPr>
                      <a:r>
                        <a:rPr lang="fr-CA" sz="1100" i="1" dirty="0">
                          <a:latin typeface="Cambria"/>
                          <a:ea typeface="Times New Roman"/>
                          <a:cs typeface="Calibri" panose="020F0502020204030204" pitchFamily="34" charset="0"/>
                        </a:rPr>
                        <a:t>Le</a:t>
                      </a:r>
                      <a:r>
                        <a:rPr lang="fr-CA" sz="1100" i="1" baseline="0" dirty="0">
                          <a:latin typeface="Cambria"/>
                          <a:ea typeface="Times New Roman"/>
                          <a:cs typeface="Calibri" panose="020F0502020204030204" pitchFamily="34" charset="0"/>
                        </a:rPr>
                        <a:t> protocole est logique dans sa séquence, possède toutes les étapes requises et la description est claire.</a:t>
                      </a:r>
                      <a:endParaRPr lang="fr-CA" sz="1100" dirty="0">
                        <a:latin typeface="Cambria"/>
                        <a:ea typeface="Times New Roman"/>
                        <a:cs typeface="Calibri" panose="020F0502020204030204" pitchFamily="34" charset="0"/>
                      </a:endParaRPr>
                    </a:p>
                    <a:p>
                      <a:pPr algn="l">
                        <a:spcAft>
                          <a:spcPts val="0"/>
                        </a:spcAft>
                        <a:buFont typeface="Symbol" pitchFamily="18" charset="2"/>
                        <a:buChar char="·"/>
                      </a:pPr>
                      <a:r>
                        <a:rPr lang="fr-CA" sz="1100" dirty="0">
                          <a:latin typeface="Cambria"/>
                          <a:ea typeface="Times New Roman"/>
                          <a:cs typeface="Calibri" panose="020F0502020204030204" pitchFamily="34" charset="0"/>
                        </a:rPr>
                        <a:t>S’engage de  manière active et autorégulée (planification). </a:t>
                      </a:r>
                    </a:p>
                    <a:p>
                      <a:pPr algn="l">
                        <a:spcAft>
                          <a:spcPts val="0"/>
                        </a:spcAft>
                        <a:buFont typeface="Symbol" pitchFamily="18" charset="2"/>
                        <a:buChar char="·"/>
                      </a:pPr>
                      <a:endParaRPr lang="fr-CA" sz="1100" dirty="0">
                        <a:latin typeface="Cambria"/>
                        <a:ea typeface="Times New Roman"/>
                        <a:cs typeface="Calibri" panose="020F0502020204030204" pitchFamily="34" charset="0"/>
                      </a:endParaRPr>
                    </a:p>
                    <a:p>
                      <a:pPr algn="l">
                        <a:spcAft>
                          <a:spcPts val="0"/>
                        </a:spcAft>
                      </a:pPr>
                      <a:r>
                        <a:rPr lang="fr-CA" sz="1100" baseline="30000" dirty="0">
                          <a:latin typeface="Cambria"/>
                          <a:ea typeface="Times New Roman"/>
                          <a:cs typeface="Calibri" panose="020F0502020204030204" pitchFamily="34" charset="0"/>
                        </a:rPr>
                        <a:t>-</a:t>
                      </a: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100" dirty="0">
                          <a:latin typeface="Cambria"/>
                          <a:ea typeface="Times New Roman"/>
                          <a:cs typeface="Calibri" panose="020F0502020204030204" pitchFamily="34" charset="0"/>
                        </a:rPr>
                        <a:t>Réalise une expérience avec de faibles lacunes au niveau de la rigueur des raisonnements ou de l’organisation des manipulations</a:t>
                      </a:r>
                    </a:p>
                    <a:p>
                      <a:pPr algn="l">
                        <a:spcAft>
                          <a:spcPts val="0"/>
                        </a:spcAft>
                        <a:buFont typeface="Symbol" pitchFamily="18" charset="2"/>
                        <a:buChar char="·"/>
                      </a:pPr>
                      <a:r>
                        <a:rPr lang="fr-CA" sz="1100" i="1" dirty="0">
                          <a:latin typeface="Cambria"/>
                          <a:ea typeface="Times New Roman"/>
                          <a:cs typeface="Calibri" panose="020F0502020204030204" pitchFamily="34" charset="0"/>
                        </a:rPr>
                        <a:t>Le</a:t>
                      </a:r>
                      <a:r>
                        <a:rPr lang="fr-CA" sz="1100" i="1" baseline="0" dirty="0">
                          <a:latin typeface="Cambria"/>
                          <a:ea typeface="Times New Roman"/>
                          <a:cs typeface="Calibri" panose="020F0502020204030204" pitchFamily="34" charset="0"/>
                        </a:rPr>
                        <a:t> protocole est logique dans sa séquence, possède les grandes étapes nécessaires et la description est assez claire.</a:t>
                      </a:r>
                      <a:endParaRPr lang="en-CA" sz="1100" dirty="0">
                        <a:latin typeface="Cambria"/>
                        <a:ea typeface="Times New Roman"/>
                        <a:cs typeface="Calibri" panose="020F0502020204030204" pitchFamily="34" charset="0"/>
                      </a:endParaRPr>
                    </a:p>
                    <a:p>
                      <a:pPr algn="l">
                        <a:spcAft>
                          <a:spcPts val="0"/>
                        </a:spcAft>
                      </a:pPr>
                      <a:endParaRPr lang="fr-CA" sz="1100" dirty="0">
                        <a:latin typeface="Cambria"/>
                        <a:ea typeface="Times New Roman"/>
                        <a:cs typeface="Calibri" panose="020F0502020204030204" pitchFamily="34" charset="0"/>
                      </a:endParaRPr>
                    </a:p>
                    <a:p>
                      <a:pPr lvl="0" algn="l">
                        <a:spcAft>
                          <a:spcPts val="0"/>
                        </a:spcAft>
                        <a:buNone/>
                      </a:pPr>
                      <a:r>
                        <a:rPr lang="fr-CA" sz="1100" dirty="0">
                          <a:latin typeface="Cambria"/>
                          <a:ea typeface="Times New Roman"/>
                          <a:cs typeface="Calibri" panose="020F0502020204030204" pitchFamily="34" charset="0"/>
                        </a:rPr>
                        <a:t>Se régule pendant sa démarche (actif).</a:t>
                      </a:r>
                      <a:endParaRPr lang="en-CA" sz="1100" dirty="0">
                        <a:latin typeface="Cambria"/>
                        <a:ea typeface="Times New Roman"/>
                        <a:cs typeface="Calibri" panose="020F0502020204030204" pitchFamily="34" charset="0"/>
                      </a:endParaRPr>
                    </a:p>
                    <a:p>
                      <a:pPr algn="l">
                        <a:spcAft>
                          <a:spcPts val="0"/>
                        </a:spcAft>
                      </a:pPr>
                      <a:endParaRPr lang="en-CA" sz="1100" dirty="0">
                        <a:latin typeface="Cambria"/>
                        <a:ea typeface="Times New Roman"/>
                        <a:cs typeface="Calibri" panose="020F0502020204030204" pitchFamily="34" charset="0"/>
                      </a:endParaRPr>
                    </a:p>
                    <a:p>
                      <a:pPr algn="l">
                        <a:spcAft>
                          <a:spcPts val="0"/>
                        </a:spcAft>
                      </a:pPr>
                      <a:endParaRPr lang="en-CA" sz="1100" dirty="0">
                        <a:latin typeface="Cambria"/>
                        <a:ea typeface="Times New Roman"/>
                        <a:cs typeface="Calibri" panose="020F0502020204030204" pitchFamily="34" charset="0"/>
                      </a:endParaRPr>
                    </a:p>
                    <a:p>
                      <a:pPr algn="l">
                        <a:spcAft>
                          <a:spcPts val="0"/>
                        </a:spcAft>
                      </a:pPr>
                      <a:endParaRPr lang="fr-CA" sz="1100" dirty="0">
                        <a:latin typeface="Cambria"/>
                        <a:ea typeface="Times New Roman"/>
                        <a:cs typeface="Calibri" panose="020F0502020204030204" pitchFamily="34" charset="0"/>
                      </a:endParaRPr>
                    </a:p>
                    <a:p>
                      <a:pPr algn="l">
                        <a:spcAft>
                          <a:spcPts val="0"/>
                        </a:spcAft>
                      </a:pPr>
                      <a:endParaRPr lang="fr-CA" sz="1100" baseline="300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100" dirty="0">
                          <a:latin typeface="Cambria"/>
                          <a:ea typeface="Times New Roman"/>
                          <a:cs typeface="Calibri" panose="020F0502020204030204" pitchFamily="34" charset="0"/>
                        </a:rPr>
                        <a:t>Réalise une expérience avec un manque de rigueur dans les raisonnements et avec une faible organisation.</a:t>
                      </a:r>
                    </a:p>
                    <a:p>
                      <a:pPr algn="l">
                        <a:spcAft>
                          <a:spcPts val="0"/>
                        </a:spcAft>
                        <a:buFont typeface="Symbol" pitchFamily="18" charset="2"/>
                        <a:buChar char="·"/>
                      </a:pPr>
                      <a:r>
                        <a:rPr lang="fr-CA" sz="1100" i="1" dirty="0">
                          <a:latin typeface="Cambria"/>
                          <a:ea typeface="Times New Roman"/>
                          <a:cs typeface="Calibri" panose="020F0502020204030204" pitchFamily="34" charset="0"/>
                        </a:rPr>
                        <a:t>Le</a:t>
                      </a:r>
                      <a:r>
                        <a:rPr lang="fr-CA" sz="1100" i="1" baseline="0" dirty="0">
                          <a:latin typeface="Cambria"/>
                          <a:ea typeface="Times New Roman"/>
                          <a:cs typeface="Calibri" panose="020F0502020204030204" pitchFamily="34" charset="0"/>
                        </a:rPr>
                        <a:t> protocole n’est pas toujours  logique dans sa séquence, il manque des étapes et la description n’est pas toujours claire..</a:t>
                      </a:r>
                      <a:endParaRPr lang="fr-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100" dirty="0">
                          <a:latin typeface="Cambria"/>
                          <a:ea typeface="Times New Roman"/>
                          <a:cs typeface="Calibri" panose="020F0502020204030204" pitchFamily="34" charset="0"/>
                        </a:rPr>
                        <a:t>.N</a:t>
                      </a:r>
                      <a:r>
                        <a:rPr lang="fr-CA" sz="1100" baseline="0" dirty="0">
                          <a:latin typeface="Cambria"/>
                          <a:ea typeface="Times New Roman"/>
                          <a:cs typeface="Calibri" panose="020F0502020204030204" pitchFamily="34" charset="0"/>
                        </a:rPr>
                        <a:t>e se régule pas devant l’obstacle (passif).</a:t>
                      </a: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100" dirty="0">
                          <a:latin typeface="Cambria"/>
                          <a:ea typeface="Times New Roman"/>
                          <a:cs typeface="Calibri" panose="020F0502020204030204" pitchFamily="34" charset="0"/>
                        </a:rPr>
                        <a:t>Absence ou manque flagrant de structure et de rigueur dans les raisonnements.</a:t>
                      </a:r>
                      <a:endParaRPr lang="fr-CA" sz="1100" i="1" dirty="0">
                        <a:latin typeface="Cambria"/>
                        <a:ea typeface="Times New Roman"/>
                        <a:cs typeface="Calibri" panose="020F0502020204030204" pitchFamily="34" charset="0"/>
                      </a:endParaRPr>
                    </a:p>
                    <a:p>
                      <a:pPr algn="l">
                        <a:spcAft>
                          <a:spcPts val="0"/>
                        </a:spcAft>
                        <a:buFont typeface="Symbol" pitchFamily="18" charset="2"/>
                        <a:buChar char="·"/>
                      </a:pPr>
                      <a:r>
                        <a:rPr lang="fr-CA" sz="1100" i="1" dirty="0">
                          <a:latin typeface="Cambria"/>
                          <a:ea typeface="Times New Roman"/>
                          <a:cs typeface="Calibri" panose="020F0502020204030204" pitchFamily="34" charset="0"/>
                        </a:rPr>
                        <a:t>Des étapes</a:t>
                      </a:r>
                      <a:r>
                        <a:rPr lang="fr-CA" sz="1100" i="1" baseline="0" dirty="0">
                          <a:latin typeface="Cambria"/>
                          <a:ea typeface="Times New Roman"/>
                          <a:cs typeface="Calibri" panose="020F0502020204030204" pitchFamily="34" charset="0"/>
                        </a:rPr>
                        <a:t> essentielles sont absentes du protocole et les descriptions sont floues ou incompréhensibles.</a:t>
                      </a:r>
                    </a:p>
                    <a:p>
                      <a:pPr algn="l">
                        <a:spcAft>
                          <a:spcPts val="0"/>
                        </a:spcAft>
                        <a:buFont typeface="Symbol" pitchFamily="18" charset="2"/>
                        <a:buChar char="·"/>
                      </a:pPr>
                      <a:r>
                        <a:rPr lang="fr-CA" sz="1100" dirty="0">
                          <a:latin typeface="Cambria"/>
                          <a:ea typeface="Times New Roman"/>
                          <a:cs typeface="Calibri" panose="020F0502020204030204" pitchFamily="34" charset="0"/>
                        </a:rPr>
                        <a:t>Est désengagé.</a:t>
                      </a:r>
                    </a:p>
                    <a:p>
                      <a:pPr algn="l">
                        <a:spcAft>
                          <a:spcPts val="0"/>
                        </a:spcAft>
                        <a:buFont typeface="Symbol" pitchFamily="18" charset="2"/>
                        <a:buChar char="·"/>
                      </a:pPr>
                      <a:endParaRPr lang="fr-CA" sz="1100" dirty="0">
                        <a:latin typeface="Cambria"/>
                        <a:ea typeface="Times New Roman"/>
                        <a:cs typeface="Calibri" panose="020F0502020204030204" pitchFamily="34" charset="0"/>
                      </a:endParaRPr>
                    </a:p>
                    <a:p>
                      <a:pPr algn="l">
                        <a:spcAft>
                          <a:spcPts val="0"/>
                        </a:spcAft>
                      </a:pP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fr-CA"/>
                    </a:p>
                  </a:txBody>
                  <a:tcPr/>
                </a:tc>
                <a:tc vMerge="1">
                  <a:txBody>
                    <a:bodyPr/>
                    <a:lstStyle/>
                    <a:p>
                      <a:endParaRPr lang="fr-CA"/>
                    </a:p>
                  </a:txBody>
                  <a:tcPr/>
                </a:tc>
                <a:tc rowSpan="2" gridSpan="2">
                  <a:txBody>
                    <a:bodyPr/>
                    <a:lstStyle/>
                    <a:p>
                      <a:pPr algn="just">
                        <a:spcAft>
                          <a:spcPts val="0"/>
                        </a:spcAft>
                        <a:buFont typeface="Symbol" pitchFamily="18" charset="2"/>
                        <a:buChar char="·"/>
                      </a:pPr>
                      <a:r>
                        <a:rPr lang="fr-CA" sz="1100" dirty="0">
                          <a:latin typeface="Cambria"/>
                          <a:ea typeface="Times New Roman"/>
                          <a:cs typeface="Calibri" panose="020F0502020204030204" pitchFamily="34" charset="0"/>
                        </a:rPr>
                        <a:t>Utilise de manière minutieuse et sécuritaire les objets, les outils les instruments ou les techniques. </a:t>
                      </a:r>
                      <a:r>
                        <a:rPr lang="fr-CA" sz="1100" i="1" dirty="0">
                          <a:latin typeface="Cambria"/>
                          <a:ea typeface="Times New Roman"/>
                          <a:cs typeface="Calibri" panose="020F0502020204030204" pitchFamily="34" charset="0"/>
                        </a:rPr>
                        <a:t>Entre autres</a:t>
                      </a:r>
                      <a:r>
                        <a:rPr lang="fr-CA" sz="1100" i="1" baseline="0" dirty="0">
                          <a:latin typeface="Cambria"/>
                          <a:ea typeface="Times New Roman"/>
                          <a:cs typeface="Calibri" panose="020F0502020204030204" pitchFamily="34" charset="0"/>
                        </a:rPr>
                        <a:t>, réussit à faire tomber une goutte à la fois du compte-goutte, lit adéquatement les mesures du cylindre gradué et effectue les conversions d’unités. </a:t>
                      </a:r>
                      <a:endParaRPr lang="fr-CA" sz="1100" i="1" dirty="0">
                        <a:latin typeface="Cambria"/>
                        <a:ea typeface="Times New Roman"/>
                        <a:cs typeface="Calibri" panose="020F0502020204030204" pitchFamily="34" charset="0"/>
                      </a:endParaRPr>
                    </a:p>
                    <a:p>
                      <a:pPr lvl="0" algn="just">
                        <a:spcAft>
                          <a:spcPts val="0"/>
                        </a:spcAft>
                        <a:buFont typeface="Symbol" pitchFamily="18" charset="2"/>
                        <a:buChar char="·"/>
                      </a:pPr>
                      <a:endParaRPr lang="fr-CA" sz="1100" dirty="0">
                        <a:latin typeface="Cambria"/>
                        <a:ea typeface="Times New Roman"/>
                        <a:cs typeface="Calibri" panose="020F0502020204030204" pitchFamily="34" charset="0"/>
                      </a:endParaRPr>
                    </a:p>
                    <a:p>
                      <a:pPr lvl="0" algn="just">
                        <a:spcAft>
                          <a:spcPts val="0"/>
                        </a:spcAft>
                        <a:buFont typeface="Symbol" pitchFamily="18" charset="2"/>
                        <a:buChar char="·"/>
                      </a:pPr>
                      <a:endParaRPr lang="fr-CA" sz="1100" dirty="0">
                        <a:latin typeface="Cambria"/>
                        <a:ea typeface="Times New Roman"/>
                        <a:cs typeface="Calibri" panose="020F0502020204030204" pitchFamily="34" charset="0"/>
                      </a:endParaRPr>
                    </a:p>
                    <a:p>
                      <a:pPr lvl="0" algn="just">
                        <a:spcAft>
                          <a:spcPts val="0"/>
                        </a:spcAft>
                        <a:buFont typeface="Symbol" pitchFamily="18" charset="2"/>
                        <a:buChar char="·"/>
                      </a:pPr>
                      <a:endParaRPr lang="fr-CA" sz="1100" dirty="0">
                        <a:latin typeface="Cambria"/>
                        <a:ea typeface="Times New Roman"/>
                        <a:cs typeface="Calibri" panose="020F0502020204030204" pitchFamily="34" charset="0"/>
                      </a:endParaRPr>
                    </a:p>
                    <a:p>
                      <a:pPr lvl="0" algn="just">
                        <a:spcAft>
                          <a:spcPts val="0"/>
                        </a:spcAft>
                        <a:buFont typeface="Symbol" pitchFamily="18" charset="2"/>
                        <a:buChar char="·"/>
                      </a:pPr>
                      <a:endParaRPr lang="fr-CA" sz="1100" dirty="0">
                        <a:latin typeface="Cambria"/>
                        <a:ea typeface="Times New Roman"/>
                        <a:cs typeface="Calibri" panose="020F0502020204030204" pitchFamily="34" charset="0"/>
                      </a:endParaRPr>
                    </a:p>
                    <a:p>
                      <a:pPr lvl="0" algn="just">
                        <a:spcAft>
                          <a:spcPts val="0"/>
                        </a:spcAft>
                        <a:buFont typeface="Symbol" pitchFamily="18" charset="2"/>
                        <a:buChar char="·"/>
                      </a:pPr>
                      <a:endParaRPr lang="en-CA" sz="1100" dirty="0">
                        <a:latin typeface="Cambria"/>
                        <a:ea typeface="Times New Roman"/>
                        <a:cs typeface="Calibri" panose="020F0502020204030204" pitchFamily="34" charset="0"/>
                      </a:endParaRPr>
                    </a:p>
                    <a:p>
                      <a:pPr lvl="0" algn="just">
                        <a:spcAft>
                          <a:spcPts val="0"/>
                        </a:spcAft>
                        <a:buFont typeface="Symbol" pitchFamily="18" charset="2"/>
                        <a:buChar char="·"/>
                      </a:pPr>
                      <a:endParaRPr lang="en-CA" sz="1100" dirty="0">
                        <a:latin typeface="Cambria"/>
                        <a:ea typeface="Times New Roman"/>
                        <a:cs typeface="Calibri" panose="020F0502020204030204" pitchFamily="34" charset="0"/>
                      </a:endParaRPr>
                    </a:p>
                    <a:p>
                      <a:pPr lvl="0" algn="just">
                        <a:spcAft>
                          <a:spcPts val="0"/>
                        </a:spcAft>
                        <a:buFont typeface="Symbol" pitchFamily="18" charset="2"/>
                        <a:buNone/>
                      </a:pPr>
                      <a:endParaRPr lang="fr-CA" sz="1100" dirty="0">
                        <a:latin typeface="Cambria"/>
                        <a:ea typeface="Times New Roman"/>
                        <a:cs typeface="Calibri" panose="020F0502020204030204" pitchFamily="34" charset="0"/>
                      </a:endParaRPr>
                    </a:p>
                    <a:p>
                      <a:pPr lvl="0" algn="just">
                        <a:spcAft>
                          <a:spcPts val="0"/>
                        </a:spcAft>
                        <a:buFont typeface="Symbol" pitchFamily="18" charset="2"/>
                        <a:buChar char="·"/>
                      </a:pPr>
                      <a:endParaRPr lang="en-CA" sz="1100" dirty="0">
                        <a:latin typeface="Cambria"/>
                        <a:ea typeface="Times New Roman"/>
                        <a:cs typeface="Calibri" panose="020F0502020204030204" pitchFamily="34" charset="0"/>
                      </a:endParaRPr>
                    </a:p>
                    <a:p>
                      <a:pPr lvl="0" indent="0" algn="just">
                        <a:spcAft>
                          <a:spcPts val="0"/>
                        </a:spcAft>
                        <a:buFont typeface="Symbol" pitchFamily="18" charset="2"/>
                        <a:buNone/>
                      </a:pPr>
                      <a:endParaRPr lang="en-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rowSpan="2" hMerge="1">
                  <a:txBody>
                    <a:bodyPr/>
                    <a:lstStyle/>
                    <a:p>
                      <a:endParaRPr lang="fr-CA"/>
                    </a:p>
                  </a:txBody>
                  <a:tcPr/>
                </a:tc>
                <a:tc rowSpan="2">
                  <a:txBody>
                    <a:bodyPr/>
                    <a:lstStyle/>
                    <a:p>
                      <a:pPr algn="just">
                        <a:spcAft>
                          <a:spcPts val="0"/>
                        </a:spcAft>
                        <a:buFont typeface="Symbol" pitchFamily="18" charset="2"/>
                        <a:buChar char="·"/>
                      </a:pPr>
                      <a:r>
                        <a:rPr lang="fr-CA" sz="1100" dirty="0">
                          <a:latin typeface="Cambria"/>
                          <a:ea typeface="Times New Roman"/>
                          <a:cs typeface="Calibri" panose="020F0502020204030204" pitchFamily="34" charset="0"/>
                        </a:rPr>
                        <a:t>Utilise de manière approximative mais sécuritaire les objets, les outils, les instruments ou les techniques. </a:t>
                      </a:r>
                      <a:r>
                        <a:rPr lang="fr-CA" sz="1100" i="1" dirty="0">
                          <a:latin typeface="Cambria"/>
                          <a:ea typeface="Times New Roman"/>
                          <a:cs typeface="Calibri" panose="020F0502020204030204" pitchFamily="34" charset="0"/>
                        </a:rPr>
                        <a:t> Parfois, plusieurs gouttes</a:t>
                      </a:r>
                      <a:r>
                        <a:rPr lang="fr-CA" sz="1100" i="1" baseline="0" dirty="0">
                          <a:latin typeface="Cambria"/>
                          <a:ea typeface="Times New Roman"/>
                          <a:cs typeface="Calibri" panose="020F0502020204030204" pitchFamily="34" charset="0"/>
                        </a:rPr>
                        <a:t> tombent du compte-goutte à la fois, lis la mesure sur le cylindre gradué parfois sans être au niveau de l’eau ou en ne tenant pas compte du ménisque.</a:t>
                      </a:r>
                      <a:endParaRPr lang="fr-CA" sz="1100" i="1" dirty="0">
                        <a:latin typeface="Cambria"/>
                        <a:ea typeface="Times New Roman"/>
                        <a:cs typeface="Calibri" panose="020F0502020204030204" pitchFamily="34" charset="0"/>
                      </a:endParaRPr>
                    </a:p>
                    <a:p>
                      <a:pPr lvl="0" indent="0" algn="just">
                        <a:spcAft>
                          <a:spcPts val="0"/>
                        </a:spcAft>
                        <a:buFont typeface="Symbol" pitchFamily="18" charset="2"/>
                        <a:buNone/>
                      </a:pP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rowSpan="2">
                  <a:txBody>
                    <a:bodyPr/>
                    <a:lstStyle/>
                    <a:p>
                      <a:pPr algn="just">
                        <a:spcAft>
                          <a:spcPts val="0"/>
                        </a:spcAft>
                        <a:buFont typeface="Symbol" pitchFamily="18" charset="2"/>
                        <a:buChar char="·"/>
                      </a:pPr>
                      <a:r>
                        <a:rPr lang="fr-CA" sz="1100" dirty="0">
                          <a:latin typeface="Cambria"/>
                          <a:cs typeface="Calibri" panose="020F0502020204030204" pitchFamily="34" charset="0"/>
                        </a:rPr>
                        <a:t>N’utilise pas de façon sécuritaire les objets, les outils, les instruments ou les techniques. </a:t>
                      </a:r>
                      <a:r>
                        <a:rPr lang="fr-CA" sz="1100" baseline="0" dirty="0">
                          <a:latin typeface="Cambria"/>
                          <a:cs typeface="Calibri" panose="020F0502020204030204" pitchFamily="34" charset="0"/>
                        </a:rPr>
                        <a:t>N’utilise pas adéquatement le compte-goutte et ne prend pas des lectures acceptables avec le cylindre gradué.</a:t>
                      </a:r>
                      <a:endParaRPr lang="fr-CA" sz="1100" dirty="0">
                        <a:latin typeface="Cambria"/>
                        <a:cs typeface="Calibri" panose="020F0502020204030204" pitchFamily="34" charset="0"/>
                      </a:endParaRPr>
                    </a:p>
                    <a:p>
                      <a:pPr lvl="0" algn="just">
                        <a:spcAft>
                          <a:spcPts val="0"/>
                        </a:spcAft>
                        <a:buFont typeface="Symbol" pitchFamily="18" charset="2"/>
                        <a:buChar char="·"/>
                      </a:pPr>
                      <a:endParaRPr lang="fr-CA" sz="1100" dirty="0">
                        <a:latin typeface="Cambria"/>
                        <a:cs typeface="Calibri" panose="020F0502020204030204" pitchFamily="34" charset="0"/>
                      </a:endParaRPr>
                    </a:p>
                    <a:p>
                      <a:pPr lvl="0" indent="0" algn="just">
                        <a:spcAft>
                          <a:spcPts val="0"/>
                        </a:spcAft>
                        <a:buFont typeface="Symbol" pitchFamily="18" charset="2"/>
                        <a:buNone/>
                      </a:pPr>
                      <a:endParaRPr lang="fr-CA" sz="1100" dirty="0">
                        <a:latin typeface="Cambria"/>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3"/>
                  </a:ext>
                </a:extLst>
              </a:tr>
              <a:tr h="2676524">
                <a:tc>
                  <a:txBody>
                    <a:bodyPr/>
                    <a:lstStyle/>
                    <a:p>
                      <a:pPr algn="ctr">
                        <a:spcAft>
                          <a:spcPts val="0"/>
                        </a:spcAft>
                      </a:pPr>
                      <a:endParaRPr lang="fr-CA" sz="1100" dirty="0">
                        <a:latin typeface="Cambria"/>
                        <a:ea typeface="Times New Roman"/>
                        <a:cs typeface="Calibri" panose="020F0502020204030204" pitchFamily="34" charset="0"/>
                      </a:endParaRPr>
                    </a:p>
                    <a:p>
                      <a:pPr lvl="0" algn="ctr">
                        <a:spcAft>
                          <a:spcPts val="0"/>
                        </a:spcAft>
                        <a:buNone/>
                      </a:pPr>
                      <a:r>
                        <a:rPr lang="fr-CA" sz="1100" dirty="0">
                          <a:latin typeface="Cambria"/>
                          <a:cs typeface="Calibri" panose="020F0502020204030204" pitchFamily="34" charset="0"/>
                        </a:rPr>
                        <a:t>    Utilisation  appropriée   d’instruments, d’outils ou de techniques</a:t>
                      </a:r>
                      <a:endParaRPr dirty="0"/>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lang="fr-CA"/>
                    </a:p>
                  </a:txBody>
                  <a:tcPr/>
                </a:tc>
                <a:tc gridSpan="2" vMerge="1">
                  <a:txBody>
                    <a:bodyPr/>
                    <a:lstStyle/>
                    <a:p>
                      <a:pPr algn="just">
                        <a:spcAft>
                          <a:spcPts val="0"/>
                        </a:spcAft>
                        <a:buFont typeface="Symbol" pitchFamily="18" charset="2"/>
                        <a:buChar char="·"/>
                      </a:pPr>
                      <a:endParaRPr lang="fr-CA" sz="11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vMerge="1">
                  <a:txBody>
                    <a:bodyPr/>
                    <a:lstStyle/>
                    <a:p>
                      <a:endParaRPr lang="fr-CA"/>
                    </a:p>
                  </a:txBody>
                  <a:tcPr/>
                </a:tc>
                <a:tc vMerge="1">
                  <a:txBody>
                    <a:bodyPr/>
                    <a:lstStyle/>
                    <a:p>
                      <a:pPr algn="just">
                        <a:spcAft>
                          <a:spcPts val="0"/>
                        </a:spcAft>
                        <a:buFont typeface="Symbol" pitchFamily="18" charset="2"/>
                        <a:buChar char="·"/>
                      </a:pPr>
                      <a:endParaRPr lang="fr-CA" sz="11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pPr algn="just">
                        <a:spcAft>
                          <a:spcPts val="0"/>
                        </a:spcAft>
                        <a:buFont typeface="Symbol" pitchFamily="18" charset="2"/>
                        <a:buChar char="·"/>
                      </a:pPr>
                      <a:endParaRPr lang="fr-CA" sz="11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5"/>
                  </a:ext>
                </a:extLst>
              </a:tr>
              <a:tr h="2162008">
                <a:tc>
                  <a:txBody>
                    <a:bodyPr/>
                    <a:lstStyle/>
                    <a:p>
                      <a:pPr algn="ctr">
                        <a:spcAft>
                          <a:spcPts val="0"/>
                        </a:spcAft>
                      </a:pPr>
                      <a:r>
                        <a:rPr lang="fr-CA" sz="1100" kern="1200" dirty="0">
                          <a:solidFill>
                            <a:srgbClr val="000000"/>
                          </a:solidFill>
                          <a:effectLst/>
                          <a:latin typeface="Cambria"/>
                          <a:ea typeface="+mn-ea"/>
                          <a:cs typeface="Cambria"/>
                        </a:rPr>
                        <a:t>Utilisation/     maitrise appropriée des connaissances </a:t>
                      </a:r>
                      <a:r>
                        <a:rPr lang="fr-CA" sz="1100" kern="1200" dirty="0" err="1">
                          <a:solidFill>
                            <a:srgbClr val="000000"/>
                          </a:solidFill>
                          <a:effectLst/>
                          <a:latin typeface="Cambria"/>
                          <a:ea typeface="+mn-ea"/>
                          <a:cs typeface="Cambria"/>
                        </a:rPr>
                        <a:t>sci</a:t>
                      </a:r>
                      <a:r>
                        <a:rPr lang="fr-CA" sz="1100" kern="1200" dirty="0">
                          <a:solidFill>
                            <a:srgbClr val="000000"/>
                          </a:solidFill>
                          <a:effectLst/>
                          <a:latin typeface="Cambria"/>
                          <a:ea typeface="+mn-ea"/>
                          <a:cs typeface="Cambria"/>
                        </a:rPr>
                        <a:t>. et tech.</a:t>
                      </a:r>
                      <a:endParaRPr lang="fr-CA" sz="1100" dirty="0">
                        <a:solidFill>
                          <a:srgbClr val="000000"/>
                        </a:solidFill>
                        <a:latin typeface="Cambria"/>
                        <a:ea typeface="Times New Roman"/>
                        <a:cs typeface="Cambria"/>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None/>
                      </a:pPr>
                      <a:endParaRPr lang="en-CA" sz="1100" dirty="0">
                        <a:latin typeface="Cambria"/>
                        <a:ea typeface="Times New Roman"/>
                        <a:cs typeface="Calibri" panose="020F0502020204030204" pitchFamily="34" charset="0"/>
                      </a:endParaRPr>
                    </a:p>
                    <a:p>
                      <a:pPr algn="l">
                        <a:spcAft>
                          <a:spcPts val="0"/>
                        </a:spcAft>
                        <a:buFont typeface="Symbol" pitchFamily="18" charset="2"/>
                        <a:buNone/>
                      </a:pPr>
                      <a:endParaRPr lang="en-CA" sz="1100" dirty="0">
                        <a:latin typeface="Cambria"/>
                        <a:ea typeface="Times New Roman"/>
                        <a:cs typeface="Calibri" panose="020F0502020204030204" pitchFamily="34" charset="0"/>
                      </a:endParaRPr>
                    </a:p>
                    <a:p>
                      <a:pPr lvl="0" algn="ctr">
                        <a:spcAft>
                          <a:spcPts val="0"/>
                        </a:spcAft>
                        <a:buFont typeface="Symbol" pitchFamily="18" charset="2"/>
                        <a:buNone/>
                      </a:pPr>
                      <a:r>
                        <a:rPr lang="fr-CA" sz="1100" b="0" i="0" u="none" strike="noStrike" noProof="0" dirty="0">
                          <a:solidFill>
                            <a:srgbClr val="000000"/>
                          </a:solidFill>
                          <a:latin typeface="Cambria"/>
                        </a:rPr>
                        <a:t>2 et 4 à 10</a:t>
                      </a:r>
                      <a:endParaRPr lang="en-CA" sz="1100" b="0" i="0" u="none" strike="noStrike" noProof="0" dirty="0">
                        <a:solidFill>
                          <a:srgbClr val="000000"/>
                        </a:solidFill>
                        <a:latin typeface="Cambria"/>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100" i="1" dirty="0">
                          <a:latin typeface="Cambria"/>
                          <a:ea typeface="Times New Roman"/>
                          <a:cs typeface="Calibri" panose="020F0502020204030204" pitchFamily="34" charset="0"/>
                        </a:rPr>
                        <a:t>La</a:t>
                      </a:r>
                      <a:r>
                        <a:rPr lang="fr-CA" sz="1100" i="1" baseline="0" dirty="0">
                          <a:latin typeface="Cambria"/>
                          <a:ea typeface="Times New Roman"/>
                          <a:cs typeface="Calibri" panose="020F0502020204030204" pitchFamily="34" charset="0"/>
                        </a:rPr>
                        <a:t> conclusion est en lien avec l’hypothèse, elle est justifiée avec les résultats (bonne argumentation), les difficultés sont clairement exprimées et une amélioration pertinente de l’expérience est proposée.</a:t>
                      </a:r>
                      <a:endParaRPr lang="fr-CA" sz="1100" i="1" dirty="0">
                        <a:latin typeface="Cambria"/>
                        <a:ea typeface="Times New Roman"/>
                        <a:cs typeface="Calibri" panose="020F0502020204030204" pitchFamily="34" charset="0"/>
                      </a:endParaRPr>
                    </a:p>
                    <a:p>
                      <a:pPr algn="l">
                        <a:spcAft>
                          <a:spcPts val="0"/>
                        </a:spcAft>
                      </a:pPr>
                      <a:endParaRPr lang="fr-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100" i="1" dirty="0">
                          <a:latin typeface="Cambria"/>
                          <a:ea typeface="Times New Roman"/>
                          <a:cs typeface="Calibri" panose="020F0502020204030204" pitchFamily="34" charset="0"/>
                        </a:rPr>
                        <a:t>La</a:t>
                      </a:r>
                      <a:r>
                        <a:rPr lang="fr-CA" sz="1100" i="1" baseline="0" dirty="0">
                          <a:latin typeface="Cambria"/>
                          <a:ea typeface="Times New Roman"/>
                          <a:cs typeface="Calibri" panose="020F0502020204030204" pitchFamily="34" charset="0"/>
                        </a:rPr>
                        <a:t> conclusion est en lien avec l’hypothèse et est justifiée, les difficultés sont exprimées mais l’amélioration proposée est plus ou moins pertinente.</a:t>
                      </a:r>
                      <a:endParaRPr lang="fr-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100" i="1" dirty="0">
                          <a:latin typeface="Cambria"/>
                          <a:ea typeface="Times New Roman"/>
                          <a:cs typeface="Calibri" panose="020F0502020204030204" pitchFamily="34" charset="0"/>
                        </a:rPr>
                        <a:t>La</a:t>
                      </a:r>
                      <a:r>
                        <a:rPr lang="fr-CA" sz="1100" i="1" baseline="0" dirty="0">
                          <a:latin typeface="Cambria"/>
                          <a:ea typeface="Times New Roman"/>
                          <a:cs typeface="Calibri" panose="020F0502020204030204" pitchFamily="34" charset="0"/>
                        </a:rPr>
                        <a:t> conclusion est en lien avec l’hypothèse, peu de difficultés sont exprimées et l’amélioration n’est pas pertinente.</a:t>
                      </a:r>
                      <a:endParaRPr lang="fr-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Cambria"/>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latin typeface="Cambria"/>
                        <a:ea typeface="Times New Roman"/>
                        <a:cs typeface="Calibri" panose="020F0502020204030204" pitchFamily="34" charset="0"/>
                      </a:endParaRPr>
                    </a:p>
                  </a:txBody>
                  <a:tcPr marL="32625" marR="32625" marT="0" marB="0">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100" i="1" dirty="0">
                          <a:latin typeface="Cambria"/>
                          <a:ea typeface="Times New Roman"/>
                          <a:cs typeface="Calibri" panose="020F0502020204030204" pitchFamily="34" charset="0"/>
                        </a:rPr>
                        <a:t>La</a:t>
                      </a:r>
                      <a:r>
                        <a:rPr lang="fr-CA" sz="1100" i="1" baseline="0" dirty="0">
                          <a:latin typeface="Cambria"/>
                          <a:ea typeface="Times New Roman"/>
                          <a:cs typeface="Calibri" panose="020F0502020204030204" pitchFamily="34" charset="0"/>
                        </a:rPr>
                        <a:t> conclusion est peu ou pas en lien avec l’hypothèse, peu ou pas de difficultés sont exprimées et aucune amélioration n’est suggérée.</a:t>
                      </a:r>
                    </a:p>
                    <a:p>
                      <a:pPr indent="0" algn="l">
                        <a:spcAft>
                          <a:spcPts val="0"/>
                        </a:spcAft>
                        <a:buFont typeface="Symbol" pitchFamily="18" charset="2"/>
                        <a:buNone/>
                      </a:pPr>
                      <a:endParaRPr lang="en-CA" sz="1100" i="1" baseline="0" dirty="0">
                        <a:latin typeface="Cambria"/>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56208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Grille globale</a:t>
            </a:r>
          </a:p>
        </p:txBody>
      </p:sp>
      <p:sp>
        <p:nvSpPr>
          <p:cNvPr id="3" name="Espace réservé du contenu 2"/>
          <p:cNvSpPr>
            <a:spLocks noGrp="1"/>
          </p:cNvSpPr>
          <p:nvPr>
            <p:ph sz="half" idx="1"/>
            <p:custDataLst>
              <p:tags r:id="rId2"/>
            </p:custDataLst>
          </p:nvPr>
        </p:nvSpPr>
        <p:spPr/>
        <p:txBody>
          <a:bodyPr/>
          <a:lstStyle/>
          <a:p>
            <a:endParaRPr lang="fr-CA"/>
          </a:p>
        </p:txBody>
      </p:sp>
      <p:sp>
        <p:nvSpPr>
          <p:cNvPr id="4" name="Espace réservé du contenu 3"/>
          <p:cNvSpPr>
            <a:spLocks noGrp="1"/>
          </p:cNvSpPr>
          <p:nvPr>
            <p:ph sz="half" idx="2"/>
            <p:custDataLst>
              <p:tags r:id="rId3"/>
            </p:custDataLst>
          </p:nvPr>
        </p:nvSpPr>
        <p:spPr/>
        <p:txBody>
          <a:bodyPr/>
          <a:lstStyle/>
          <a:p>
            <a:endParaRPr lang="fr-CA"/>
          </a:p>
        </p:txBody>
      </p:sp>
      <p:sp>
        <p:nvSpPr>
          <p:cNvPr id="5" name="Espace réservé du numéro de diapositive 4"/>
          <p:cNvSpPr>
            <a:spLocks noGrp="1"/>
          </p:cNvSpPr>
          <p:nvPr>
            <p:ph type="sldNum" sz="quarter" idx="12"/>
            <p:custDataLst>
              <p:tags r:id="rId4"/>
            </p:custDataLst>
          </p:nvPr>
        </p:nvSpPr>
        <p:spPr/>
        <p:txBody>
          <a:bodyPr/>
          <a:lstStyle/>
          <a:p>
            <a:fld id="{027FB875-5C85-AB42-9DC5-178568A424B8}" type="slidenum">
              <a:rPr lang="en-US" smtClean="0"/>
              <a:pPr/>
              <a:t>29</a:t>
            </a:fld>
            <a:endParaRPr lang="en-US"/>
          </a:p>
        </p:txBody>
      </p:sp>
      <p:graphicFrame>
        <p:nvGraphicFramePr>
          <p:cNvPr id="6" name="Tableau 5"/>
          <p:cNvGraphicFramePr>
            <a:graphicFrameLocks noGrp="1"/>
          </p:cNvGraphicFramePr>
          <p:nvPr>
            <p:custDataLst>
              <p:tags r:id="rId5"/>
            </p:custDataLst>
          </p:nvPr>
        </p:nvGraphicFramePr>
        <p:xfrm>
          <a:off x="-4" y="-7"/>
          <a:ext cx="6858009" cy="9345614"/>
        </p:xfrm>
        <a:graphic>
          <a:graphicData uri="http://schemas.openxmlformats.org/drawingml/2006/table">
            <a:tbl>
              <a:tblPr firstRow="1" firstCol="1" bandRow="1">
                <a:tableStyleId>{D7AC3CCA-C797-4891-BE02-D94E43425B78}</a:tableStyleId>
              </a:tblPr>
              <a:tblGrid>
                <a:gridCol w="298255">
                  <a:extLst>
                    <a:ext uri="{9D8B030D-6E8A-4147-A177-3AD203B41FA5}">
                      <a16:colId xmlns:a16="http://schemas.microsoft.com/office/drawing/2014/main" xmlns="" val="20000"/>
                    </a:ext>
                  </a:extLst>
                </a:gridCol>
                <a:gridCol w="1073349">
                  <a:extLst>
                    <a:ext uri="{9D8B030D-6E8A-4147-A177-3AD203B41FA5}">
                      <a16:colId xmlns:a16="http://schemas.microsoft.com/office/drawing/2014/main" xmlns="" val="20001"/>
                    </a:ext>
                  </a:extLst>
                </a:gridCol>
                <a:gridCol w="664029">
                  <a:extLst>
                    <a:ext uri="{9D8B030D-6E8A-4147-A177-3AD203B41FA5}">
                      <a16:colId xmlns:a16="http://schemas.microsoft.com/office/drawing/2014/main" xmlns="" val="20002"/>
                    </a:ext>
                  </a:extLst>
                </a:gridCol>
                <a:gridCol w="391885">
                  <a:extLst>
                    <a:ext uri="{9D8B030D-6E8A-4147-A177-3AD203B41FA5}">
                      <a16:colId xmlns:a16="http://schemas.microsoft.com/office/drawing/2014/main" xmlns="" val="20003"/>
                    </a:ext>
                  </a:extLst>
                </a:gridCol>
                <a:gridCol w="348343">
                  <a:extLst>
                    <a:ext uri="{9D8B030D-6E8A-4147-A177-3AD203B41FA5}">
                      <a16:colId xmlns:a16="http://schemas.microsoft.com/office/drawing/2014/main" xmlns="" val="20004"/>
                    </a:ext>
                  </a:extLst>
                </a:gridCol>
                <a:gridCol w="696687">
                  <a:extLst>
                    <a:ext uri="{9D8B030D-6E8A-4147-A177-3AD203B41FA5}">
                      <a16:colId xmlns:a16="http://schemas.microsoft.com/office/drawing/2014/main" xmlns="" val="20007"/>
                    </a:ext>
                  </a:extLst>
                </a:gridCol>
                <a:gridCol w="304800">
                  <a:extLst>
                    <a:ext uri="{9D8B030D-6E8A-4147-A177-3AD203B41FA5}">
                      <a16:colId xmlns:a16="http://schemas.microsoft.com/office/drawing/2014/main" xmlns="" val="20005"/>
                    </a:ext>
                  </a:extLst>
                </a:gridCol>
                <a:gridCol w="337457">
                  <a:extLst>
                    <a:ext uri="{9D8B030D-6E8A-4147-A177-3AD203B41FA5}">
                      <a16:colId xmlns:a16="http://schemas.microsoft.com/office/drawing/2014/main" xmlns="" val="20008"/>
                    </a:ext>
                  </a:extLst>
                </a:gridCol>
                <a:gridCol w="685800">
                  <a:extLst>
                    <a:ext uri="{9D8B030D-6E8A-4147-A177-3AD203B41FA5}">
                      <a16:colId xmlns:a16="http://schemas.microsoft.com/office/drawing/2014/main" xmlns="" val="20006"/>
                    </a:ext>
                  </a:extLst>
                </a:gridCol>
                <a:gridCol w="293915">
                  <a:extLst>
                    <a:ext uri="{9D8B030D-6E8A-4147-A177-3AD203B41FA5}">
                      <a16:colId xmlns:a16="http://schemas.microsoft.com/office/drawing/2014/main" xmlns="" val="20009"/>
                    </a:ext>
                  </a:extLst>
                </a:gridCol>
                <a:gridCol w="315687">
                  <a:extLst>
                    <a:ext uri="{9D8B030D-6E8A-4147-A177-3AD203B41FA5}">
                      <a16:colId xmlns:a16="http://schemas.microsoft.com/office/drawing/2014/main" xmlns="" val="20010"/>
                    </a:ext>
                  </a:extLst>
                </a:gridCol>
                <a:gridCol w="674915">
                  <a:extLst>
                    <a:ext uri="{9D8B030D-6E8A-4147-A177-3AD203B41FA5}">
                      <a16:colId xmlns:a16="http://schemas.microsoft.com/office/drawing/2014/main" xmlns="" val="20011"/>
                    </a:ext>
                  </a:extLst>
                </a:gridCol>
                <a:gridCol w="370116">
                  <a:extLst>
                    <a:ext uri="{9D8B030D-6E8A-4147-A177-3AD203B41FA5}">
                      <a16:colId xmlns:a16="http://schemas.microsoft.com/office/drawing/2014/main" xmlns="" val="20012"/>
                    </a:ext>
                  </a:extLst>
                </a:gridCol>
                <a:gridCol w="402771">
                  <a:extLst>
                    <a:ext uri="{9D8B030D-6E8A-4147-A177-3AD203B41FA5}">
                      <a16:colId xmlns:a16="http://schemas.microsoft.com/office/drawing/2014/main" xmlns="" val="20013"/>
                    </a:ext>
                  </a:extLst>
                </a:gridCol>
              </a:tblGrid>
              <a:tr h="312491">
                <a:tc gridSpan="14">
                  <a:txBody>
                    <a:bodyPr/>
                    <a:lstStyle/>
                    <a:p>
                      <a:pPr indent="89535" algn="ctr">
                        <a:lnSpc>
                          <a:spcPct val="115000"/>
                        </a:lnSpc>
                        <a:spcAft>
                          <a:spcPts val="0"/>
                        </a:spcAft>
                      </a:pPr>
                      <a:r>
                        <a:rPr lang="fr-CA" sz="1600" dirty="0">
                          <a:effectLst/>
                          <a:latin typeface="Calibri" panose="020F0502020204030204" pitchFamily="34" charset="0"/>
                          <a:ea typeface="Calibri" panose="020F0502020204030204" pitchFamily="34" charset="0"/>
                          <a:cs typeface="Calibri" panose="020F0502020204030204" pitchFamily="34" charset="0"/>
                        </a:rPr>
                        <a:t>Grille</a:t>
                      </a:r>
                      <a:r>
                        <a:rPr lang="fr-CA" sz="1600" baseline="0" dirty="0">
                          <a:effectLst/>
                          <a:latin typeface="Calibri" panose="020F0502020204030204" pitchFamily="34" charset="0"/>
                          <a:ea typeface="Calibri" panose="020F0502020204030204" pitchFamily="34" charset="0"/>
                          <a:cs typeface="Calibri" panose="020F0502020204030204" pitchFamily="34" charset="0"/>
                        </a:rPr>
                        <a:t> synthèse d’évaluation de l’activité</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514096">
                <a:tc gridSpan="2">
                  <a:txBody>
                    <a:bodyPr/>
                    <a:lstStyle/>
                    <a:p>
                      <a:pPr indent="89535" algn="ctr">
                        <a:lnSpc>
                          <a:spcPct val="115000"/>
                        </a:lnSpc>
                        <a:spcAft>
                          <a:spcPts val="0"/>
                        </a:spcAft>
                      </a:pPr>
                      <a:r>
                        <a:rPr lang="fr-CA" sz="1500" b="1" dirty="0">
                          <a:effectLst/>
                        </a:rPr>
                        <a:t> Nom de l’élève</a:t>
                      </a:r>
                      <a:endParaRPr lang="fr-CA" sz="1500" b="1"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gridSpan="3">
                  <a:txBody>
                    <a:bodyPr/>
                    <a:lstStyle/>
                    <a:p>
                      <a:pPr algn="ctr">
                        <a:lnSpc>
                          <a:spcPct val="115000"/>
                        </a:lnSpc>
                        <a:spcAft>
                          <a:spcPts val="0"/>
                        </a:spcAft>
                      </a:pPr>
                      <a:r>
                        <a:rPr lang="fr-CA" sz="1500" b="1" dirty="0">
                          <a:effectLst/>
                          <a:latin typeface="Calibri" panose="020F0502020204030204" pitchFamily="34" charset="0"/>
                          <a:ea typeface="Calibri" panose="020F0502020204030204" pitchFamily="34" charset="0"/>
                          <a:cs typeface="Calibri" panose="020F0502020204030204" pitchFamily="34" charset="0"/>
                        </a:rPr>
                        <a:t>Critère</a:t>
                      </a:r>
                      <a:r>
                        <a:rPr lang="fr-CA" sz="1500" b="1" baseline="0" dirty="0">
                          <a:effectLst/>
                          <a:latin typeface="Calibri" panose="020F0502020204030204" pitchFamily="34" charset="0"/>
                          <a:ea typeface="Calibri" panose="020F0502020204030204" pitchFamily="34" charset="0"/>
                          <a:cs typeface="Calibri" panose="020F0502020204030204" pitchFamily="34" charset="0"/>
                        </a:rPr>
                        <a:t> 1</a:t>
                      </a:r>
                      <a:endParaRPr lang="fr-CA" sz="1500" b="1"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500" b="1" dirty="0">
                          <a:effectLst/>
                          <a:latin typeface="Calibri" panose="020F0502020204030204" pitchFamily="34" charset="0"/>
                          <a:ea typeface="Calibri" panose="020F0502020204030204" pitchFamily="34" charset="0"/>
                          <a:cs typeface="Calibri" panose="020F0502020204030204" pitchFamily="34" charset="0"/>
                        </a:rPr>
                        <a:t>Critère 2</a:t>
                      </a:r>
                    </a:p>
                  </a:txBody>
                  <a:tcPr marL="39571" marR="39571"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500" b="1" dirty="0">
                          <a:effectLst/>
                          <a:latin typeface="Calibri" panose="020F0502020204030204" pitchFamily="34" charset="0"/>
                          <a:ea typeface="Calibri" panose="020F0502020204030204" pitchFamily="34" charset="0"/>
                          <a:cs typeface="Calibri" panose="020F0502020204030204" pitchFamily="34" charset="0"/>
                        </a:rPr>
                        <a:t>Critère 3</a:t>
                      </a:r>
                    </a:p>
                  </a:txBody>
                  <a:tcPr marL="39571" marR="39571"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500" b="1" dirty="0">
                          <a:effectLst/>
                          <a:latin typeface="Calibri" panose="020F0502020204030204" pitchFamily="34" charset="0"/>
                          <a:ea typeface="Calibri" panose="020F0502020204030204" pitchFamily="34" charset="0"/>
                          <a:cs typeface="Calibri" panose="020F0502020204030204" pitchFamily="34" charset="0"/>
                        </a:rPr>
                        <a:t>Critère 4</a:t>
                      </a:r>
                    </a:p>
                  </a:txBody>
                  <a:tcPr marL="39571" marR="39571"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1"/>
                  </a:ext>
                </a:extLst>
              </a:tr>
              <a:tr h="1083267">
                <a:tc gridSpan="2">
                  <a:txBody>
                    <a:bodyPr/>
                    <a:lstStyle/>
                    <a:p>
                      <a:pPr algn="r">
                        <a:lnSpc>
                          <a:spcPct val="115000"/>
                        </a:lnSpc>
                        <a:spcAft>
                          <a:spcPts val="0"/>
                        </a:spcAft>
                      </a:pPr>
                      <a:r>
                        <a:rPr lang="fr-CA" sz="1500" b="1" dirty="0">
                          <a:effectLst/>
                          <a:latin typeface="Calibri" panose="020F0502020204030204" pitchFamily="34" charset="0"/>
                          <a:cs typeface="Calibri" panose="020F0502020204030204" pitchFamily="34" charset="0"/>
                        </a:rPr>
                        <a:t>Provenance des observations  </a:t>
                      </a:r>
                      <a:endParaRPr lang="fr-CA" sz="1500" b="1"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hMerge="1">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600" dirty="0">
                          <a:effectLst/>
                          <a:latin typeface="Calibri" panose="020F0502020204030204" pitchFamily="34" charset="0"/>
                          <a:ea typeface="Calibri" panose="020F0502020204030204" pitchFamily="34" charset="0"/>
                          <a:cs typeface="Calibri" panose="020F0502020204030204" pitchFamily="34" charset="0"/>
                        </a:rPr>
                        <a:t> Écrits</a:t>
                      </a:r>
                    </a:p>
                    <a:p>
                      <a:pPr algn="l">
                        <a:lnSpc>
                          <a:spcPct val="115000"/>
                        </a:lnSpc>
                        <a:spcAft>
                          <a:spcPts val="0"/>
                        </a:spcAft>
                      </a:pPr>
                      <a:r>
                        <a:rPr lang="fr-CA" sz="1600" dirty="0">
                          <a:effectLst/>
                          <a:latin typeface="Calibri" panose="020F0502020204030204" pitchFamily="34" charset="0"/>
                          <a:ea typeface="Calibri" panose="020F0502020204030204" pitchFamily="34" charset="0"/>
                          <a:cs typeface="Calibri" panose="020F0502020204030204" pitchFamily="34" charset="0"/>
                        </a:rPr>
                        <a:t> </a:t>
                      </a:r>
                      <a:r>
                        <a:rPr lang="fr-CA" sz="1200" dirty="0">
                          <a:effectLst/>
                          <a:latin typeface="Calibri" panose="020F0502020204030204" pitchFamily="34" charset="0"/>
                          <a:ea typeface="Calibri" panose="020F0502020204030204" pitchFamily="34" charset="0"/>
                          <a:cs typeface="Calibri" panose="020F0502020204030204" pitchFamily="34" charset="0"/>
                        </a:rPr>
                        <a:t>page(s)</a:t>
                      </a:r>
                      <a:r>
                        <a:rPr lang="fr-CA" sz="1200" baseline="0" dirty="0">
                          <a:effectLst/>
                          <a:latin typeface="Calibri" panose="020F0502020204030204" pitchFamily="34" charset="0"/>
                          <a:ea typeface="Calibri" panose="020F0502020204030204" pitchFamily="34" charset="0"/>
                          <a:cs typeface="Calibri" panose="020F0502020204030204" pitchFamily="34" charset="0"/>
                        </a:rPr>
                        <a:t> :</a:t>
                      </a:r>
                      <a:r>
                        <a:rPr lang="fr-CA" sz="1600" baseline="0" dirty="0">
                          <a:effectLst/>
                          <a:latin typeface="Calibri" panose="020F0502020204030204" pitchFamily="34" charset="0"/>
                          <a:ea typeface="Calibri" panose="020F0502020204030204" pitchFamily="34" charset="0"/>
                          <a:cs typeface="Calibri" panose="020F0502020204030204" pitchFamily="34" charset="0"/>
                        </a:rPr>
                        <a:t> </a:t>
                      </a:r>
                      <a:r>
                        <a:rPr lang="fr-CA" sz="1600" dirty="0">
                          <a:effectLst/>
                          <a:latin typeface="Calibri" panose="020F0502020204030204" pitchFamily="34" charset="0"/>
                          <a:ea typeface="Calibri" panose="020F0502020204030204" pitchFamily="34" charset="0"/>
                          <a:cs typeface="Calibri" panose="020F0502020204030204" pitchFamily="34" charset="0"/>
                        </a:rPr>
                        <a:t> </a:t>
                      </a:r>
                    </a:p>
                  </a:txBody>
                  <a:tcPr marL="39571" marR="39571" marT="0" marB="0" vert="vert">
                    <a:solidFill>
                      <a:schemeClr val="bg1"/>
                    </a:solidFill>
                  </a:tcPr>
                </a:tc>
                <a:tc>
                  <a:txBody>
                    <a:bodyPr/>
                    <a:lstStyle/>
                    <a:p>
                      <a:pPr algn="l">
                        <a:lnSpc>
                          <a:spcPct val="115000"/>
                        </a:lnSpc>
                        <a:spcAft>
                          <a:spcPts val="0"/>
                        </a:spcAft>
                      </a:pPr>
                      <a:r>
                        <a:rPr lang="fr-CA" sz="1600" dirty="0">
                          <a:effectLst/>
                          <a:latin typeface="Calibri" panose="020F0502020204030204" pitchFamily="34" charset="0"/>
                          <a:cs typeface="Calibri" panose="020F0502020204030204" pitchFamily="34" charset="0"/>
                        </a:rPr>
                        <a:t> Manif. obs. </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vert="vert">
                    <a:solidFill>
                      <a:schemeClr val="bg1"/>
                    </a:solidFill>
                  </a:tcPr>
                </a:tc>
                <a:tc>
                  <a:txBody>
                    <a:bodyPr/>
                    <a:lstStyle/>
                    <a:p>
                      <a:pPr algn="l">
                        <a:lnSpc>
                          <a:spcPct val="115000"/>
                        </a:lnSpc>
                        <a:spcAft>
                          <a:spcPts val="0"/>
                        </a:spcAft>
                      </a:pPr>
                      <a:r>
                        <a:rPr lang="fr-CA" sz="1600" dirty="0">
                          <a:effectLst/>
                          <a:latin typeface="Calibri" panose="020F0502020204030204" pitchFamily="34" charset="0"/>
                          <a:ea typeface="Calibri" panose="020F0502020204030204" pitchFamily="34" charset="0"/>
                          <a:cs typeface="Calibri" panose="020F0502020204030204" pitchFamily="34" charset="0"/>
                        </a:rPr>
                        <a:t> </a:t>
                      </a:r>
                      <a:r>
                        <a:rPr lang="fr-CA" sz="1500" dirty="0">
                          <a:effectLst/>
                          <a:latin typeface="Calibri" panose="020F0502020204030204" pitchFamily="34" charset="0"/>
                          <a:ea typeface="Calibri" panose="020F0502020204030204" pitchFamily="34" charset="0"/>
                          <a:cs typeface="Calibri" panose="020F0502020204030204" pitchFamily="34" charset="0"/>
                        </a:rPr>
                        <a:t>Note ou Cote</a:t>
                      </a:r>
                    </a:p>
                  </a:txBody>
                  <a:tcPr marL="39571" marR="39571"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anose="020F0502020204030204" pitchFamily="34" charset="0"/>
                          <a:ea typeface="Calibri" panose="020F0502020204030204" pitchFamily="34" charset="0"/>
                          <a:cs typeface="Calibri" panose="020F0502020204030204"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anose="020F0502020204030204" pitchFamily="34" charset="0"/>
                          <a:ea typeface="Calibri" panose="020F0502020204030204" pitchFamily="34" charset="0"/>
                          <a:cs typeface="Calibri" panose="020F0502020204030204" pitchFamily="34" charset="0"/>
                        </a:rPr>
                        <a:t> page(s)</a:t>
                      </a:r>
                      <a:r>
                        <a:rPr lang="fr-CA" sz="1200" baseline="0" dirty="0">
                          <a:effectLst/>
                          <a:latin typeface="Calibri" panose="020F0502020204030204" pitchFamily="34" charset="0"/>
                          <a:ea typeface="Calibri" panose="020F0502020204030204" pitchFamily="34" charset="0"/>
                          <a:cs typeface="Calibri" panose="020F0502020204030204" pitchFamily="34" charset="0"/>
                        </a:rPr>
                        <a:t> : </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vert="vert">
                    <a:solidFill>
                      <a:schemeClr val="bg1"/>
                    </a:solidFill>
                  </a:tcPr>
                </a:tc>
                <a:tc>
                  <a:txBody>
                    <a:bodyPr/>
                    <a:lstStyle/>
                    <a:p>
                      <a:pPr algn="l">
                        <a:lnSpc>
                          <a:spcPct val="115000"/>
                        </a:lnSpc>
                        <a:spcAft>
                          <a:spcPts val="0"/>
                        </a:spcAft>
                      </a:pPr>
                      <a:r>
                        <a:rPr lang="fr-CA" sz="1500" dirty="0">
                          <a:effectLst/>
                          <a:latin typeface="Calibri" panose="020F0502020204030204" pitchFamily="34" charset="0"/>
                          <a:cs typeface="Calibri" panose="020F0502020204030204" pitchFamily="34" charset="0"/>
                        </a:rPr>
                        <a:t> Manif. obs. </a:t>
                      </a:r>
                      <a:endParaRPr lang="fr-CA" sz="15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vert="vert">
                    <a:solidFill>
                      <a:schemeClr val="bg1"/>
                    </a:solidFill>
                  </a:tcPr>
                </a:tc>
                <a:tc>
                  <a:txBody>
                    <a:bodyPr/>
                    <a:lstStyle/>
                    <a:p>
                      <a:pPr algn="l">
                        <a:lnSpc>
                          <a:spcPct val="115000"/>
                        </a:lnSpc>
                        <a:spcAft>
                          <a:spcPts val="0"/>
                        </a:spcAft>
                      </a:pPr>
                      <a:r>
                        <a:rPr lang="fr-CA" sz="1500" dirty="0">
                          <a:effectLst/>
                          <a:latin typeface="Calibri" panose="020F0502020204030204" pitchFamily="34" charset="0"/>
                          <a:ea typeface="Calibri" panose="020F0502020204030204" pitchFamily="34" charset="0"/>
                          <a:cs typeface="Calibri" panose="020F0502020204030204" pitchFamily="34" charset="0"/>
                        </a:rPr>
                        <a:t> Note ou Cote</a:t>
                      </a:r>
                    </a:p>
                  </a:txBody>
                  <a:tcPr marL="39571" marR="39571"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anose="020F0502020204030204" pitchFamily="34" charset="0"/>
                          <a:ea typeface="Calibri" panose="020F0502020204030204" pitchFamily="34" charset="0"/>
                          <a:cs typeface="Calibri" panose="020F0502020204030204"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anose="020F0502020204030204" pitchFamily="34" charset="0"/>
                          <a:ea typeface="Calibri" panose="020F0502020204030204" pitchFamily="34" charset="0"/>
                          <a:cs typeface="Calibri" panose="020F0502020204030204" pitchFamily="34" charset="0"/>
                        </a:rPr>
                        <a:t> page(s)</a:t>
                      </a:r>
                      <a:r>
                        <a:rPr lang="fr-CA" sz="1200" baseline="0" dirty="0">
                          <a:effectLst/>
                          <a:latin typeface="Calibri" panose="020F0502020204030204" pitchFamily="34" charset="0"/>
                          <a:ea typeface="Calibri" panose="020F0502020204030204" pitchFamily="34" charset="0"/>
                          <a:cs typeface="Calibri" panose="020F0502020204030204" pitchFamily="34" charset="0"/>
                        </a:rPr>
                        <a:t> :  </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vert="vert">
                    <a:solidFill>
                      <a:schemeClr val="bg1"/>
                    </a:solidFill>
                  </a:tcPr>
                </a:tc>
                <a:tc>
                  <a:txBody>
                    <a:bodyPr/>
                    <a:lstStyle/>
                    <a:p>
                      <a:pPr algn="l">
                        <a:lnSpc>
                          <a:spcPct val="115000"/>
                        </a:lnSpc>
                        <a:spcAft>
                          <a:spcPts val="0"/>
                        </a:spcAft>
                      </a:pPr>
                      <a:r>
                        <a:rPr lang="fr-CA" sz="1500" dirty="0">
                          <a:effectLst/>
                          <a:latin typeface="Calibri" panose="020F0502020204030204" pitchFamily="34" charset="0"/>
                          <a:cs typeface="Calibri" panose="020F0502020204030204" pitchFamily="34" charset="0"/>
                        </a:rPr>
                        <a:t> Manif. obs.</a:t>
                      </a:r>
                      <a:endParaRPr lang="fr-CA" sz="15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vert="vert">
                    <a:solidFill>
                      <a:schemeClr val="bg1"/>
                    </a:solidFill>
                  </a:tcPr>
                </a:tc>
                <a:tc>
                  <a:txBody>
                    <a:bodyPr/>
                    <a:lstStyle/>
                    <a:p>
                      <a:pPr algn="l">
                        <a:lnSpc>
                          <a:spcPct val="115000"/>
                        </a:lnSpc>
                        <a:spcAft>
                          <a:spcPts val="0"/>
                        </a:spcAft>
                      </a:pPr>
                      <a:r>
                        <a:rPr lang="fr-CA" sz="1500" dirty="0">
                          <a:effectLst/>
                          <a:latin typeface="Calibri" panose="020F0502020204030204" pitchFamily="34" charset="0"/>
                          <a:ea typeface="Calibri" panose="020F0502020204030204" pitchFamily="34" charset="0"/>
                          <a:cs typeface="Calibri" panose="020F0502020204030204" pitchFamily="34" charset="0"/>
                        </a:rPr>
                        <a:t> Note ou Cote</a:t>
                      </a:r>
                    </a:p>
                  </a:txBody>
                  <a:tcPr marL="39571" marR="39571"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anose="020F0502020204030204" pitchFamily="34" charset="0"/>
                          <a:ea typeface="Calibri" panose="020F0502020204030204" pitchFamily="34" charset="0"/>
                          <a:cs typeface="Calibri" panose="020F0502020204030204"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anose="020F0502020204030204" pitchFamily="34" charset="0"/>
                          <a:ea typeface="Calibri" panose="020F0502020204030204" pitchFamily="34" charset="0"/>
                          <a:cs typeface="Calibri" panose="020F0502020204030204" pitchFamily="34" charset="0"/>
                        </a:rPr>
                        <a:t> page(s)</a:t>
                      </a:r>
                      <a:r>
                        <a:rPr lang="fr-CA" sz="1200" baseline="0" dirty="0">
                          <a:effectLst/>
                          <a:latin typeface="Calibri" panose="020F0502020204030204" pitchFamily="34" charset="0"/>
                          <a:ea typeface="Calibri" panose="020F0502020204030204" pitchFamily="34" charset="0"/>
                          <a:cs typeface="Calibri" panose="020F0502020204030204" pitchFamily="34" charset="0"/>
                        </a:rPr>
                        <a:t> : </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0"/>
                        </a:spcAft>
                      </a:pPr>
                      <a:r>
                        <a:rPr lang="fr-CA" sz="1600" dirty="0">
                          <a:effectLst/>
                          <a:latin typeface="Calibri" panose="020F0502020204030204" pitchFamily="34" charset="0"/>
                          <a:cs typeface="Calibri" panose="020F0502020204030204" pitchFamily="34" charset="0"/>
                        </a:rPr>
                        <a:t> </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vert="vert">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anose="020F0502020204030204" pitchFamily="34" charset="0"/>
                          <a:cs typeface="Calibri" panose="020F0502020204030204" pitchFamily="34" charset="0"/>
                        </a:rPr>
                        <a:t> Manif. obs. </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vert="vert">
                    <a:solidFill>
                      <a:schemeClr val="bg1"/>
                    </a:solidFill>
                  </a:tcPr>
                </a:tc>
                <a:tc>
                  <a:txBody>
                    <a:bodyPr/>
                    <a:lstStyle/>
                    <a:p>
                      <a:pPr algn="l">
                        <a:lnSpc>
                          <a:spcPct val="115000"/>
                        </a:lnSpc>
                        <a:spcAft>
                          <a:spcPts val="0"/>
                        </a:spcAft>
                      </a:pPr>
                      <a:r>
                        <a:rPr lang="fr-CA" sz="1600" dirty="0">
                          <a:effectLst/>
                          <a:latin typeface="Calibri" panose="020F0502020204030204" pitchFamily="34" charset="0"/>
                          <a:ea typeface="Calibri" panose="020F0502020204030204" pitchFamily="34" charset="0"/>
                          <a:cs typeface="Calibri" panose="020F0502020204030204" pitchFamily="34" charset="0"/>
                        </a:rPr>
                        <a:t> </a:t>
                      </a:r>
                      <a:r>
                        <a:rPr lang="fr-CA" sz="1500" dirty="0">
                          <a:effectLst/>
                          <a:latin typeface="Calibri" panose="020F0502020204030204" pitchFamily="34" charset="0"/>
                          <a:ea typeface="Calibri" panose="020F0502020204030204" pitchFamily="34" charset="0"/>
                          <a:cs typeface="Calibri" panose="020F0502020204030204" pitchFamily="34" charset="0"/>
                        </a:rPr>
                        <a:t>Note ou Cote</a:t>
                      </a:r>
                    </a:p>
                  </a:txBody>
                  <a:tcPr marL="39571" marR="39571" marT="0" marB="0" vert="vert">
                    <a:solidFill>
                      <a:schemeClr val="bg1">
                        <a:lumMod val="85000"/>
                      </a:schemeClr>
                    </a:solidFill>
                  </a:tcPr>
                </a:tc>
                <a:extLst>
                  <a:ext uri="{0D108BD9-81ED-4DB2-BD59-A6C34878D82A}">
                    <a16:rowId xmlns:a16="http://schemas.microsoft.com/office/drawing/2014/main" xmlns="" val="10003"/>
                  </a:ext>
                </a:extLst>
              </a:tr>
              <a:tr h="371788">
                <a:tc>
                  <a:txBody>
                    <a:bodyPr/>
                    <a:lstStyle/>
                    <a:p>
                      <a:pPr algn="r">
                        <a:lnSpc>
                          <a:spcPct val="115000"/>
                        </a:lnSpc>
                        <a:spcAft>
                          <a:spcPts val="0"/>
                        </a:spcAft>
                      </a:pPr>
                      <a:r>
                        <a:rPr lang="fr-CA" sz="1200" dirty="0">
                          <a:effectLst/>
                          <a:latin typeface="Calibri" panose="020F0502020204030204" pitchFamily="34" charset="0"/>
                          <a:ea typeface="Calibri" panose="020F0502020204030204" pitchFamily="34" charset="0"/>
                          <a:cs typeface="Calibri" panose="020F0502020204030204" pitchFamily="34" charset="0"/>
                        </a:rPr>
                        <a:t>1</a:t>
                      </a: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ea typeface="Calibri" panose="020F0502020204030204" pitchFamily="34" charset="0"/>
                          <a:cs typeface="Calibri" panose="020F0502020204030204" pitchFamily="34" charset="0"/>
                        </a:rPr>
                        <a:t>   </a:t>
                      </a: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23"/>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2</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04"/>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3</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05"/>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4</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06"/>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5</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07"/>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6</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08"/>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7</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09"/>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8</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0"/>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9</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1"/>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10</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2"/>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11</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3"/>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12</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4"/>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13</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5"/>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14</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6"/>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15</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7"/>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16</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8"/>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17</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19"/>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18</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20"/>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19</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21"/>
                  </a:ext>
                </a:extLst>
              </a:tr>
              <a:tr h="371788">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20</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1" marR="39571" marT="0" marB="0">
                    <a:solidFill>
                      <a:schemeClr val="bg1">
                        <a:lumMod val="85000"/>
                      </a:schemeClr>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122629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1920" y="-3888"/>
            <a:ext cx="7094219" cy="1078308"/>
          </a:xfrm>
        </p:spPr>
        <p:txBody>
          <a:bodyPr/>
          <a:lstStyle/>
          <a:p>
            <a:r>
              <a:rPr lang="en-US" sz="2800" dirty="0" err="1"/>
              <a:t>Présentation</a:t>
            </a:r>
            <a:r>
              <a:rPr lang="en-US" sz="2800" dirty="0"/>
              <a:t> de la situation </a:t>
            </a:r>
            <a:r>
              <a:rPr lang="en-US" sz="2800" dirty="0" err="1"/>
              <a:t>d’apprentissage</a:t>
            </a:r>
            <a:endParaRPr lang="en-US" sz="2800" dirty="0"/>
          </a:p>
        </p:txBody>
      </p:sp>
      <p:graphicFrame>
        <p:nvGraphicFramePr>
          <p:cNvPr id="7" name="Tableau 6"/>
          <p:cNvGraphicFramePr>
            <a:graphicFrameLocks noGrp="1"/>
          </p:cNvGraphicFramePr>
          <p:nvPr>
            <p:custDataLst>
              <p:tags r:id="rId2"/>
            </p:custDataLst>
            <p:extLst>
              <p:ext uri="{D42A27DB-BD31-4B8C-83A1-F6EECF244321}">
                <p14:modId xmlns:p14="http://schemas.microsoft.com/office/powerpoint/2010/main" xmlns="" val="3012840609"/>
              </p:ext>
            </p:extLst>
          </p:nvPr>
        </p:nvGraphicFramePr>
        <p:xfrm>
          <a:off x="50385" y="2790133"/>
          <a:ext cx="6782035" cy="5387340"/>
        </p:xfrm>
        <a:graphic>
          <a:graphicData uri="http://schemas.openxmlformats.org/drawingml/2006/table">
            <a:tbl>
              <a:tblPr firstRow="1" bandRow="1">
                <a:tableStyleId>{5C22544A-7EE6-4342-B048-85BDC9FD1C3A}</a:tableStyleId>
              </a:tblPr>
              <a:tblGrid>
                <a:gridCol w="886875">
                  <a:extLst>
                    <a:ext uri="{9D8B030D-6E8A-4147-A177-3AD203B41FA5}">
                      <a16:colId xmlns:a16="http://schemas.microsoft.com/office/drawing/2014/main" xmlns="" val="20000"/>
                    </a:ext>
                  </a:extLst>
                </a:gridCol>
                <a:gridCol w="1469056">
                  <a:extLst>
                    <a:ext uri="{9D8B030D-6E8A-4147-A177-3AD203B41FA5}">
                      <a16:colId xmlns:a16="http://schemas.microsoft.com/office/drawing/2014/main" xmlns="" val="20002"/>
                    </a:ext>
                  </a:extLst>
                </a:gridCol>
                <a:gridCol w="1175084">
                  <a:extLst>
                    <a:ext uri="{9D8B030D-6E8A-4147-A177-3AD203B41FA5}">
                      <a16:colId xmlns:a16="http://schemas.microsoft.com/office/drawing/2014/main" xmlns="" val="1422053919"/>
                    </a:ext>
                  </a:extLst>
                </a:gridCol>
                <a:gridCol w="2514600">
                  <a:extLst>
                    <a:ext uri="{9D8B030D-6E8A-4147-A177-3AD203B41FA5}">
                      <a16:colId xmlns:a16="http://schemas.microsoft.com/office/drawing/2014/main" xmlns="" val="1296393783"/>
                    </a:ext>
                  </a:extLst>
                </a:gridCol>
                <a:gridCol w="736420">
                  <a:extLst>
                    <a:ext uri="{9D8B030D-6E8A-4147-A177-3AD203B41FA5}">
                      <a16:colId xmlns:a16="http://schemas.microsoft.com/office/drawing/2014/main" xmlns="" val="20005"/>
                    </a:ext>
                  </a:extLst>
                </a:gridCol>
              </a:tblGrid>
              <a:tr h="21977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kern="1200" dirty="0" smtClean="0">
                          <a:latin typeface="Calibri" pitchFamily="34" charset="0"/>
                          <a:cs typeface="Calibri" pitchFamily="34" charset="0"/>
                        </a:rPr>
                        <a:t>PDA </a:t>
                      </a:r>
                      <a:r>
                        <a:rPr lang="fr-CA" sz="1400" kern="1200" dirty="0">
                          <a:latin typeface="Calibri" pitchFamily="34" charset="0"/>
                          <a:cs typeface="Calibri" pitchFamily="34" charset="0"/>
                        </a:rPr>
                        <a:t>sciences</a:t>
                      </a:r>
                      <a:endParaRPr lang="fr-CA" sz="1400" b="1" kern="1200" dirty="0">
                        <a:solidFill>
                          <a:schemeClr val="lt1"/>
                        </a:solidFill>
                        <a:latin typeface="Calibri" pitchFamily="34" charset="0"/>
                        <a:ea typeface="+mn-ea"/>
                        <a:cs typeface="Calibri" pitchFamily="34" charset="0"/>
                      </a:endParaRPr>
                    </a:p>
                  </a:txBody>
                  <a:tcPr anchor="ctr"/>
                </a:tc>
                <a:tc hMerge="1">
                  <a:txBody>
                    <a:bodyPr/>
                    <a:lstStyle/>
                    <a:p>
                      <a:endParaRPr lang="fr-FR"/>
                    </a:p>
                  </a:txBody>
                  <a:tcPr/>
                </a:tc>
                <a:tc>
                  <a:txBody>
                    <a:bodyPr/>
                    <a:lstStyle/>
                    <a:p>
                      <a:pPr algn="ctr"/>
                      <a:r>
                        <a:rPr lang="fr-CA" sz="1400" kern="1200" dirty="0">
                          <a:latin typeface="Calibri" pitchFamily="34" charset="0"/>
                          <a:cs typeface="Calibri" pitchFamily="34" charset="0"/>
                        </a:rPr>
                        <a:t>Ac</a:t>
                      </a:r>
                      <a:r>
                        <a:rPr lang="fr-CA" sz="1400" dirty="0">
                          <a:latin typeface="Calibri" pitchFamily="34" charset="0"/>
                          <a:cs typeface="Calibri" pitchFamily="34" charset="0"/>
                        </a:rPr>
                        <a:t>tivité</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Calibri" pitchFamily="34" charset="0"/>
                          <a:cs typeface="Calibri" pitchFamily="34" charset="0"/>
                        </a:rPr>
                        <a:t>Références à la PDA </a:t>
                      </a:r>
                      <a:r>
                        <a:rPr lang="fr-CA" sz="1400" dirty="0">
                          <a:latin typeface="Calibri" pitchFamily="34" charset="0"/>
                          <a:cs typeface="Calibri" pitchFamily="34" charset="0"/>
                        </a:rPr>
                        <a:t>mathématiques</a:t>
                      </a:r>
                    </a:p>
                  </a:txBody>
                  <a:tcPr anchor="ctr"/>
                </a:tc>
                <a:tc hMerge="1">
                  <a:txBody>
                    <a:bodyPr/>
                    <a:lstStyle/>
                    <a:p>
                      <a:endParaRPr lang="fr-CA"/>
                    </a:p>
                  </a:txBody>
                  <a:tcPr/>
                </a:tc>
                <a:extLst>
                  <a:ext uri="{0D108BD9-81ED-4DB2-BD59-A6C34878D82A}">
                    <a16:rowId xmlns:a16="http://schemas.microsoft.com/office/drawing/2014/main" xmlns="" val="96572545"/>
                  </a:ext>
                </a:extLst>
              </a:tr>
              <a:tr h="237418">
                <a:tc rowSpan="5" gridSpan="2">
                  <a:txBody>
                    <a:bodyPr/>
                    <a:lstStyle/>
                    <a:p>
                      <a:pPr algn="ctr"/>
                      <a:endParaRPr lang="fr-CA" sz="1100" dirty="0">
                        <a:solidFill>
                          <a:schemeClr val="bg1"/>
                        </a:solidFill>
                        <a:latin typeface="Calibri" pitchFamily="34" charset="0"/>
                        <a:cs typeface="Calibri" pitchFamily="34" charset="0"/>
                      </a:endParaRPr>
                    </a:p>
                  </a:txBody>
                  <a:tcPr vert="vert270" anchor="ctr"/>
                </a:tc>
                <a:tc rowSpan="5" hMerge="1">
                  <a:txBody>
                    <a:bodyPr/>
                    <a:lstStyle/>
                    <a:p>
                      <a:endParaRPr lang="fr-FR"/>
                    </a:p>
                  </a:txBody>
                  <a:tcPr/>
                </a:tc>
                <a:tc>
                  <a:txBody>
                    <a:bodyPr/>
                    <a:lstStyle/>
                    <a:p>
                      <a:pPr algn="l"/>
                      <a:r>
                        <a:rPr lang="fr-CA" sz="1100">
                          <a:latin typeface="Calibri" pitchFamily="34" charset="0"/>
                          <a:cs typeface="Calibri" pitchFamily="34" charset="0"/>
                        </a:rPr>
                        <a:t>Pré. Math:</a:t>
                      </a:r>
                      <a:r>
                        <a:rPr lang="fr-CA" sz="1100" baseline="0">
                          <a:latin typeface="Calibri" pitchFamily="34" charset="0"/>
                          <a:cs typeface="Calibri" pitchFamily="34" charset="0"/>
                        </a:rPr>
                        <a:t> 1</a:t>
                      </a:r>
                      <a:endParaRPr lang="fr-CA" sz="1100" dirty="0">
                        <a:latin typeface="Calibri" pitchFamily="34" charset="0"/>
                        <a:cs typeface="Calibr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dirty="0">
                          <a:latin typeface="Calibri" pitchFamily="34" charset="0"/>
                          <a:cs typeface="Calibri" pitchFamily="34" charset="0"/>
                        </a:rPr>
                        <a:t>Associer un nombre décimal à une fraction</a:t>
                      </a:r>
                      <a:endParaRPr lang="fr-CA" sz="1100" kern="1200" dirty="0">
                        <a:solidFill>
                          <a:schemeClr val="dk1"/>
                        </a:solidFill>
                        <a:latin typeface="Calibri" pitchFamily="34" charset="0"/>
                        <a:ea typeface="+mn-ea"/>
                        <a:cs typeface="Calibri" pitchFamily="34" charset="0"/>
                      </a:endParaRPr>
                    </a:p>
                  </a:txBody>
                  <a:tcPr/>
                </a:tc>
                <a:tc rowSpan="5">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CA" sz="1200" kern="1200" dirty="0">
                          <a:ln>
                            <a:noFill/>
                          </a:ln>
                          <a:latin typeface="Calibri" pitchFamily="34" charset="0"/>
                          <a:cs typeface="Calibri" pitchFamily="34" charset="0"/>
                        </a:rPr>
                        <a:t>Sens et </a:t>
                      </a:r>
                      <a:r>
                        <a:rPr lang="en-CA" sz="1200" kern="1200" dirty="0" err="1">
                          <a:ln>
                            <a:noFill/>
                          </a:ln>
                          <a:latin typeface="Calibri" pitchFamily="34" charset="0"/>
                          <a:cs typeface="Calibri" pitchFamily="34" charset="0"/>
                        </a:rPr>
                        <a:t>écriture</a:t>
                      </a:r>
                      <a:r>
                        <a:rPr lang="en-CA" sz="1200" kern="1200" dirty="0">
                          <a:ln>
                            <a:noFill/>
                          </a:ln>
                          <a:latin typeface="Calibri" pitchFamily="34" charset="0"/>
                          <a:cs typeface="Calibri" pitchFamily="34" charset="0"/>
                        </a:rPr>
                        <a:t> des </a:t>
                      </a:r>
                      <a:r>
                        <a:rPr lang="en-CA" sz="1200" kern="1200" dirty="0" err="1">
                          <a:ln>
                            <a:noFill/>
                          </a:ln>
                          <a:latin typeface="Calibri" pitchFamily="34" charset="0"/>
                          <a:cs typeface="Calibri" pitchFamily="34" charset="0"/>
                        </a:rPr>
                        <a:t>nombres</a:t>
                      </a:r>
                      <a:endParaRPr lang="en-CA" sz="1200" kern="1200" dirty="0">
                        <a:ln>
                          <a:noFill/>
                        </a:ln>
                        <a:latin typeface="Calibri" pitchFamily="34" charset="0"/>
                        <a:cs typeface="Calibri" pitchFamily="34" charset="0"/>
                      </a:endParaRPr>
                    </a:p>
                    <a:p>
                      <a:endParaRPr lang="fr-CA" sz="1200" b="1" dirty="0">
                        <a:ln>
                          <a:noFill/>
                        </a:ln>
                        <a:solidFill>
                          <a:schemeClr val="bg1"/>
                        </a:solidFill>
                        <a:latin typeface="Calibri" pitchFamily="34" charset="0"/>
                        <a:cs typeface="Calibri" pitchFamily="34" charset="0"/>
                      </a:endParaRPr>
                    </a:p>
                  </a:txBody>
                  <a:tcPr vert="vert" anchor="ctr"/>
                </a:tc>
                <a:extLst>
                  <a:ext uri="{0D108BD9-81ED-4DB2-BD59-A6C34878D82A}">
                    <a16:rowId xmlns:a16="http://schemas.microsoft.com/office/drawing/2014/main" xmlns="" val="1944089515"/>
                  </a:ext>
                </a:extLst>
              </a:tr>
              <a:tr h="255064">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latin typeface="Times New Roman" panose="02020603050405020304" pitchFamily="18" charset="0"/>
                        <a:ea typeface="+mn-ea"/>
                        <a:cs typeface="Times New Roman" panose="02020603050405020304" pitchFamily="18" charset="0"/>
                      </a:endParaRPr>
                    </a:p>
                  </a:txBody>
                  <a:tcPr/>
                </a:tc>
                <a:tc hMerge="1" vMerge="1">
                  <a:txBody>
                    <a:bodyPr/>
                    <a:lstStyle/>
                    <a:p>
                      <a:endParaRPr lang="fr-FR"/>
                    </a:p>
                  </a:txBody>
                  <a:tcPr/>
                </a:tc>
                <a:tc>
                  <a:txBody>
                    <a:bodyPr/>
                    <a:lstStyle/>
                    <a:p>
                      <a:pPr algn="l"/>
                      <a:r>
                        <a:rPr lang="fr-CA" sz="1100" dirty="0">
                          <a:latin typeface="Calibri" pitchFamily="34" charset="0"/>
                          <a:cs typeface="Calibri" pitchFamily="34" charset="0"/>
                        </a:rPr>
                        <a:t>Sciences: 2,</a:t>
                      </a:r>
                      <a:r>
                        <a:rPr lang="fr-CA" sz="1100" baseline="0" dirty="0">
                          <a:latin typeface="Calibri" pitchFamily="34" charset="0"/>
                          <a:cs typeface="Calibri" pitchFamily="34" charset="0"/>
                        </a:rPr>
                        <a:t> 5, 6</a:t>
                      </a:r>
                      <a:endParaRPr lang="fr-CA" sz="1100" dirty="0">
                        <a:latin typeface="Calibri" pitchFamily="34" charset="0"/>
                        <a:cs typeface="Calibr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dirty="0">
                          <a:latin typeface="Calibri" pitchFamily="34" charset="0"/>
                          <a:cs typeface="Calibri" pitchFamily="34" charset="0"/>
                        </a:rPr>
                        <a:t>Reconnaître différents sens de la fraction </a:t>
                      </a:r>
                      <a:endParaRPr lang="fr-CA" sz="1100" kern="1200" dirty="0">
                        <a:solidFill>
                          <a:schemeClr val="dk1"/>
                        </a:solidFill>
                        <a:latin typeface="Calibri" pitchFamily="34" charset="0"/>
                        <a:ea typeface="+mn-ea"/>
                        <a:cs typeface="Calibri" pitchFamily="34" charset="0"/>
                      </a:endParaRPr>
                    </a:p>
                  </a:txBody>
                  <a:tcPr/>
                </a:tc>
                <a:tc vMerge="1">
                  <a:txBody>
                    <a:bodyPr/>
                    <a:lstStyle/>
                    <a:p>
                      <a:endParaRPr lang="fr-CA"/>
                    </a:p>
                  </a:txBody>
                  <a:tcPr/>
                </a:tc>
                <a:extLst>
                  <a:ext uri="{0D108BD9-81ED-4DB2-BD59-A6C34878D82A}">
                    <a16:rowId xmlns:a16="http://schemas.microsoft.com/office/drawing/2014/main" xmlns="" val="318536247"/>
                  </a:ext>
                </a:extLst>
              </a:tr>
              <a:tr h="393026">
                <a:tc gridSpan="2" vMerge="1">
                  <a:txBody>
                    <a:bodyPr/>
                    <a:lstStyle/>
                    <a:p>
                      <a:endParaRPr lang="fr-CA" sz="1100" dirty="0"/>
                    </a:p>
                  </a:txBody>
                  <a:tcPr/>
                </a:tc>
                <a:tc hMerge="1" vMerge="1">
                  <a:txBody>
                    <a:bodyPr/>
                    <a:lstStyle/>
                    <a:p>
                      <a:endParaRPr lang="fr-FR"/>
                    </a:p>
                  </a:txBody>
                  <a:tcPr/>
                </a:tc>
                <a:tc>
                  <a:txBody>
                    <a:bodyPr/>
                    <a:lstStyle/>
                    <a:p>
                      <a:pPr algn="l"/>
                      <a:r>
                        <a:rPr lang="fr-CA" sz="1100" dirty="0">
                          <a:latin typeface="Calibri" pitchFamily="34" charset="0"/>
                          <a:cs typeface="Calibri" pitchFamily="34" charset="0"/>
                        </a:rPr>
                        <a:t>Sciences: 2,</a:t>
                      </a:r>
                      <a:r>
                        <a:rPr lang="fr-CA" sz="1100" baseline="0" dirty="0">
                          <a:latin typeface="Calibri" pitchFamily="34" charset="0"/>
                          <a:cs typeface="Calibri" pitchFamily="34" charset="0"/>
                        </a:rPr>
                        <a:t> 5, 6</a:t>
                      </a:r>
                      <a:endParaRPr lang="fr-CA" sz="1100" dirty="0">
                        <a:latin typeface="Calibri" pitchFamily="34" charset="0"/>
                        <a:cs typeface="Calibr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err="1">
                          <a:latin typeface="Calibri" pitchFamily="34" charset="0"/>
                          <a:cs typeface="Calibri" pitchFamily="34" charset="0"/>
                        </a:rPr>
                        <a:t>Associer</a:t>
                      </a:r>
                      <a:r>
                        <a:rPr lang="en-CA" sz="1100" kern="1200" dirty="0">
                          <a:latin typeface="Calibri" pitchFamily="34" charset="0"/>
                          <a:cs typeface="Calibri" pitchFamily="34" charset="0"/>
                        </a:rPr>
                        <a:t> </a:t>
                      </a:r>
                      <a:r>
                        <a:rPr lang="en-CA" sz="1100" kern="1200" dirty="0" err="1">
                          <a:latin typeface="Calibri" pitchFamily="34" charset="0"/>
                          <a:cs typeface="Calibri" pitchFamily="34" charset="0"/>
                        </a:rPr>
                        <a:t>une</a:t>
                      </a:r>
                      <a:r>
                        <a:rPr lang="en-CA" sz="1100" kern="1200" dirty="0">
                          <a:latin typeface="Calibri" pitchFamily="34" charset="0"/>
                          <a:cs typeface="Calibri" pitchFamily="34" charset="0"/>
                        </a:rPr>
                        <a:t> fraction à </a:t>
                      </a:r>
                      <a:r>
                        <a:rPr lang="en-CA" sz="1100" kern="1200" dirty="0" err="1">
                          <a:latin typeface="Calibri" pitchFamily="34" charset="0"/>
                          <a:cs typeface="Calibri" pitchFamily="34" charset="0"/>
                        </a:rPr>
                        <a:t>une</a:t>
                      </a:r>
                      <a:r>
                        <a:rPr lang="en-CA" sz="1100" kern="1200" dirty="0">
                          <a:latin typeface="Calibri" pitchFamily="34" charset="0"/>
                          <a:cs typeface="Calibri" pitchFamily="34" charset="0"/>
                        </a:rPr>
                        <a:t> </a:t>
                      </a:r>
                      <a:r>
                        <a:rPr lang="en-CA" sz="1100" kern="1200" dirty="0" err="1">
                          <a:latin typeface="Calibri" pitchFamily="34" charset="0"/>
                          <a:cs typeface="Calibri" pitchFamily="34" charset="0"/>
                        </a:rPr>
                        <a:t>partie</a:t>
                      </a:r>
                      <a:r>
                        <a:rPr lang="en-CA" sz="1100" kern="1200" dirty="0">
                          <a:latin typeface="Calibri" pitchFamily="34" charset="0"/>
                          <a:cs typeface="Calibri" pitchFamily="34" charset="0"/>
                        </a:rPr>
                        <a:t> d’un tout </a:t>
                      </a:r>
                      <a:r>
                        <a:rPr lang="en-CA" sz="1100" kern="1200" dirty="0" err="1">
                          <a:latin typeface="Calibri" pitchFamily="34" charset="0"/>
                          <a:cs typeface="Calibri" pitchFamily="34" charset="0"/>
                        </a:rPr>
                        <a:t>ou</a:t>
                      </a:r>
                      <a:r>
                        <a:rPr lang="en-CA" sz="1100" kern="1200" dirty="0">
                          <a:latin typeface="Calibri" pitchFamily="34" charset="0"/>
                          <a:cs typeface="Calibri" pitchFamily="34" charset="0"/>
                        </a:rPr>
                        <a:t> d’un </a:t>
                      </a:r>
                      <a:r>
                        <a:rPr lang="en-CA" sz="1100" kern="1200" dirty="0" err="1">
                          <a:latin typeface="Calibri" pitchFamily="34" charset="0"/>
                          <a:cs typeface="Calibri" pitchFamily="34" charset="0"/>
                        </a:rPr>
                        <a:t>groupe</a:t>
                      </a:r>
                      <a:r>
                        <a:rPr lang="en-CA" sz="1100" kern="1200" dirty="0">
                          <a:latin typeface="Calibri" pitchFamily="34" charset="0"/>
                          <a:cs typeface="Calibri" pitchFamily="34" charset="0"/>
                        </a:rPr>
                        <a:t> </a:t>
                      </a:r>
                      <a:r>
                        <a:rPr lang="en-CA" sz="1100" kern="1200" dirty="0" err="1">
                          <a:latin typeface="Calibri" pitchFamily="34" charset="0"/>
                          <a:cs typeface="Calibri" pitchFamily="34" charset="0"/>
                        </a:rPr>
                        <a:t>d’objets</a:t>
                      </a:r>
                      <a:r>
                        <a:rPr lang="en-CA" sz="1100" kern="1200" dirty="0">
                          <a:latin typeface="Calibri" pitchFamily="34" charset="0"/>
                          <a:cs typeface="Calibri" pitchFamily="34" charset="0"/>
                        </a:rPr>
                        <a:t> et vice versa</a:t>
                      </a:r>
                      <a:endParaRPr lang="en-CA" sz="1100" kern="1200" dirty="0">
                        <a:solidFill>
                          <a:schemeClr val="dk1"/>
                        </a:solidFill>
                        <a:latin typeface="Calibri" pitchFamily="34" charset="0"/>
                        <a:ea typeface="+mn-ea"/>
                        <a:cs typeface="Calibri" pitchFamily="34" charset="0"/>
                      </a:endParaRPr>
                    </a:p>
                  </a:txBody>
                  <a:tcPr/>
                </a:tc>
                <a:tc vMerge="1">
                  <a:txBody>
                    <a:bodyPr/>
                    <a:lstStyle/>
                    <a:p>
                      <a:endParaRPr lang="fr-CA"/>
                    </a:p>
                  </a:txBody>
                  <a:tcPr/>
                </a:tc>
                <a:extLst>
                  <a:ext uri="{0D108BD9-81ED-4DB2-BD59-A6C34878D82A}">
                    <a16:rowId xmlns:a16="http://schemas.microsoft.com/office/drawing/2014/main" xmlns="" val="4001372363"/>
                  </a:ext>
                </a:extLst>
              </a:tr>
              <a:tr h="42672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latin typeface="Times New Roman" panose="02020603050405020304" pitchFamily="18" charset="0"/>
                        <a:ea typeface="+mn-ea"/>
                        <a:cs typeface="Times New Roman" panose="02020603050405020304" pitchFamily="18" charset="0"/>
                      </a:endParaRPr>
                    </a:p>
                  </a:txBody>
                  <a:tcPr/>
                </a:tc>
                <a:tc hMerge="1" vMerge="1">
                  <a:txBody>
                    <a:bodyPr/>
                    <a:lstStyle/>
                    <a:p>
                      <a:endParaRPr lang="fr-FR"/>
                    </a:p>
                  </a:txBody>
                  <a:tcPr/>
                </a:tc>
                <a:tc>
                  <a:txBody>
                    <a:bodyPr/>
                    <a:lstStyle/>
                    <a:p>
                      <a:pPr algn="l"/>
                      <a:r>
                        <a:rPr lang="fr-CA" sz="1100" dirty="0">
                          <a:latin typeface="Calibri" pitchFamily="34" charset="0"/>
                          <a:cs typeface="Calibri" pitchFamily="34" charset="0"/>
                        </a:rPr>
                        <a:t>Sciences</a:t>
                      </a:r>
                      <a:r>
                        <a:rPr lang="fr-CA" sz="1100" baseline="0" dirty="0">
                          <a:latin typeface="Calibri" pitchFamily="34" charset="0"/>
                          <a:cs typeface="Calibri" pitchFamily="34" charset="0"/>
                        </a:rPr>
                        <a:t> : 2, 5, 6</a:t>
                      </a:r>
                      <a:endParaRPr lang="fr-CA" sz="1100" dirty="0">
                        <a:latin typeface="Calibri" pitchFamily="34" charset="0"/>
                        <a:cs typeface="Calibri" pitchFamily="34" charset="0"/>
                      </a:endParaRPr>
                    </a:p>
                    <a:p>
                      <a:pPr algn="l"/>
                      <a:r>
                        <a:rPr lang="fr-CA" sz="1100" dirty="0">
                          <a:latin typeface="Calibri" pitchFamily="34" charset="0"/>
                          <a:cs typeface="Calibri" pitchFamily="34" charset="0"/>
                        </a:rPr>
                        <a:t>Pré. Math:</a:t>
                      </a:r>
                      <a:r>
                        <a:rPr lang="fr-CA" sz="1100" baseline="0" dirty="0">
                          <a:latin typeface="Calibri" pitchFamily="34" charset="0"/>
                          <a:cs typeface="Calibri" pitchFamily="34" charset="0"/>
                        </a:rPr>
                        <a:t> 1</a:t>
                      </a:r>
                      <a:endParaRPr lang="fr-CA" sz="1100" dirty="0">
                        <a:latin typeface="Calibri" pitchFamily="34" charset="0"/>
                        <a:cs typeface="Calibr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a:latin typeface="Calibri" pitchFamily="34" charset="0"/>
                          <a:cs typeface="Calibri" pitchFamily="34" charset="0"/>
                        </a:rPr>
                        <a:t>Lire et </a:t>
                      </a:r>
                      <a:r>
                        <a:rPr lang="en-CA" sz="1100" kern="1200" dirty="0" err="1">
                          <a:latin typeface="Calibri" pitchFamily="34" charset="0"/>
                          <a:cs typeface="Calibri" pitchFamily="34" charset="0"/>
                        </a:rPr>
                        <a:t>écrire</a:t>
                      </a:r>
                      <a:r>
                        <a:rPr lang="en-CA" sz="1100" kern="1200" dirty="0">
                          <a:latin typeface="Calibri" pitchFamily="34" charset="0"/>
                          <a:cs typeface="Calibri" pitchFamily="34" charset="0"/>
                        </a:rPr>
                        <a:t> des </a:t>
                      </a:r>
                      <a:r>
                        <a:rPr lang="en-CA" sz="1100" kern="1200" dirty="0" err="1">
                          <a:latin typeface="Calibri" pitchFamily="34" charset="0"/>
                          <a:cs typeface="Calibri" pitchFamily="34" charset="0"/>
                        </a:rPr>
                        <a:t>nombres</a:t>
                      </a:r>
                      <a:r>
                        <a:rPr lang="en-CA" sz="1100" kern="1200" dirty="0">
                          <a:latin typeface="Calibri" pitchFamily="34" charset="0"/>
                          <a:cs typeface="Calibri" pitchFamily="34" charset="0"/>
                        </a:rPr>
                        <a:t> </a:t>
                      </a:r>
                      <a:r>
                        <a:rPr lang="en-CA" sz="1100" kern="1200" dirty="0" err="1">
                          <a:latin typeface="Calibri" pitchFamily="34" charset="0"/>
                          <a:cs typeface="Calibri" pitchFamily="34" charset="0"/>
                        </a:rPr>
                        <a:t>écrits</a:t>
                      </a:r>
                      <a:r>
                        <a:rPr lang="en-CA" sz="1100" kern="1200" dirty="0">
                          <a:latin typeface="Calibri" pitchFamily="34" charset="0"/>
                          <a:cs typeface="Calibri" pitchFamily="34" charset="0"/>
                        </a:rPr>
                        <a:t> en notation </a:t>
                      </a:r>
                      <a:r>
                        <a:rPr lang="en-CA" sz="1100" kern="1200" dirty="0" err="1">
                          <a:latin typeface="Calibri" pitchFamily="34" charset="0"/>
                          <a:cs typeface="Calibri" pitchFamily="34" charset="0"/>
                        </a:rPr>
                        <a:t>décimale</a:t>
                      </a:r>
                      <a:endParaRPr lang="en-CA" sz="1100" kern="1200" dirty="0">
                        <a:solidFill>
                          <a:schemeClr val="dk1"/>
                        </a:solidFill>
                        <a:latin typeface="Calibri" pitchFamily="34" charset="0"/>
                        <a:ea typeface="+mn-ea"/>
                        <a:cs typeface="Calibri" pitchFamily="34" charset="0"/>
                      </a:endParaRPr>
                    </a:p>
                  </a:txBody>
                  <a:tcPr/>
                </a:tc>
                <a:tc vMerge="1">
                  <a:txBody>
                    <a:bodyPr/>
                    <a:lstStyle/>
                    <a:p>
                      <a:endParaRPr lang="fr-CA"/>
                    </a:p>
                  </a:txBody>
                  <a:tcPr/>
                </a:tc>
                <a:extLst>
                  <a:ext uri="{0D108BD9-81ED-4DB2-BD59-A6C34878D82A}">
                    <a16:rowId xmlns:a16="http://schemas.microsoft.com/office/drawing/2014/main" xmlns="" val="3079246125"/>
                  </a:ext>
                </a:extLst>
              </a:tr>
              <a:tr h="426720">
                <a:tc gridSpan="2" vMerge="1">
                  <a:txBody>
                    <a:bodyPr/>
                    <a:lstStyle/>
                    <a:p>
                      <a:endParaRPr lang="fr-CA"/>
                    </a:p>
                  </a:txBody>
                  <a:tcPr/>
                </a:tc>
                <a:tc hMerge="1" vMerge="1">
                  <a:txBody>
                    <a:bodyPr/>
                    <a:lstStyle/>
                    <a:p>
                      <a:endParaRPr lang="fr-FR"/>
                    </a:p>
                  </a:txBody>
                  <a:tcPr/>
                </a:tc>
                <a:tc>
                  <a:txBody>
                    <a:bodyPr/>
                    <a:lstStyle/>
                    <a:p>
                      <a:pPr algn="l"/>
                      <a:r>
                        <a:rPr lang="fr-CA" sz="1100" dirty="0">
                          <a:latin typeface="Calibri" pitchFamily="34" charset="0"/>
                          <a:cs typeface="Calibri" pitchFamily="34" charset="0"/>
                        </a:rPr>
                        <a:t>Sciences: 2. 5.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a:latin typeface="Calibri" pitchFamily="34" charset="0"/>
                          <a:cs typeface="Calibri" pitchFamily="34" charset="0"/>
                        </a:rPr>
                        <a:t>Faire </a:t>
                      </a:r>
                      <a:r>
                        <a:rPr lang="en-CA" sz="1100" kern="1200" dirty="0" err="1">
                          <a:latin typeface="Calibri" pitchFamily="34" charset="0"/>
                          <a:cs typeface="Calibri" pitchFamily="34" charset="0"/>
                        </a:rPr>
                        <a:t>une</a:t>
                      </a:r>
                      <a:r>
                        <a:rPr lang="en-CA" sz="1100" kern="1200" dirty="0">
                          <a:latin typeface="Calibri" pitchFamily="34" charset="0"/>
                          <a:cs typeface="Calibri" pitchFamily="34" charset="0"/>
                        </a:rPr>
                        <a:t> approximation (</a:t>
                      </a:r>
                      <a:r>
                        <a:rPr lang="en-CA" sz="1100" kern="1200" dirty="0" err="1">
                          <a:latin typeface="Calibri" pitchFamily="34" charset="0"/>
                          <a:cs typeface="Calibri" pitchFamily="34" charset="0"/>
                        </a:rPr>
                        <a:t>arrondir</a:t>
                      </a:r>
                      <a:r>
                        <a:rPr lang="en-CA" sz="1100" kern="1200" dirty="0">
                          <a:latin typeface="Calibri" pitchFamily="34" charset="0"/>
                          <a:cs typeface="Calibri" pitchFamily="34" charset="0"/>
                        </a:rPr>
                        <a:t> à un </a:t>
                      </a:r>
                      <a:r>
                        <a:rPr lang="en-CA" sz="1100" kern="1200" dirty="0" err="1">
                          <a:latin typeface="Calibri" pitchFamily="34" charset="0"/>
                          <a:cs typeface="Calibri" pitchFamily="34" charset="0"/>
                        </a:rPr>
                        <a:t>ordre</a:t>
                      </a:r>
                      <a:r>
                        <a:rPr lang="en-CA" sz="1100" kern="1200" dirty="0">
                          <a:latin typeface="Calibri" pitchFamily="34" charset="0"/>
                          <a:cs typeface="Calibri" pitchFamily="34" charset="0"/>
                        </a:rPr>
                        <a:t> de grandeur </a:t>
                      </a:r>
                      <a:r>
                        <a:rPr lang="en-CA" sz="1100" kern="1200" dirty="0" err="1">
                          <a:latin typeface="Calibri" pitchFamily="34" charset="0"/>
                          <a:cs typeface="Calibri" pitchFamily="34" charset="0"/>
                        </a:rPr>
                        <a:t>donné</a:t>
                      </a:r>
                      <a:r>
                        <a:rPr lang="en-CA" sz="1100" kern="1200" dirty="0">
                          <a:latin typeface="Calibri" pitchFamily="34" charset="0"/>
                          <a:cs typeface="Calibri" pitchFamily="34" charset="0"/>
                        </a:rPr>
                        <a:t>)</a:t>
                      </a:r>
                      <a:endParaRPr lang="en-CA" sz="1100" kern="1200" dirty="0">
                        <a:solidFill>
                          <a:schemeClr val="dk1"/>
                        </a:solidFill>
                        <a:latin typeface="Calibri" pitchFamily="34" charset="0"/>
                        <a:ea typeface="+mn-ea"/>
                        <a:cs typeface="Calibri" pitchFamily="34" charset="0"/>
                      </a:endParaRPr>
                    </a:p>
                  </a:txBody>
                  <a:tcPr/>
                </a:tc>
                <a:tc vMerge="1">
                  <a:txBody>
                    <a:bodyPr/>
                    <a:lstStyle/>
                    <a:p>
                      <a:endParaRPr lang="fr-CA"/>
                    </a:p>
                  </a:txBody>
                  <a:tcPr/>
                </a:tc>
                <a:extLst>
                  <a:ext uri="{0D108BD9-81ED-4DB2-BD59-A6C34878D82A}">
                    <a16:rowId xmlns:a16="http://schemas.microsoft.com/office/drawing/2014/main" xmlns="" val="10005"/>
                  </a:ext>
                </a:extLst>
              </a:tr>
              <a:tr h="821747">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CA" sz="1200" dirty="0">
                          <a:ln>
                            <a:noFill/>
                          </a:ln>
                          <a:latin typeface="Calibri" pitchFamily="34" charset="0"/>
                          <a:cs typeface="Calibri" pitchFamily="34" charset="0"/>
                        </a:rPr>
                        <a:t>Techniques et </a:t>
                      </a:r>
                      <a:r>
                        <a:rPr lang="en-CA" sz="1200" dirty="0" err="1">
                          <a:ln>
                            <a:noFill/>
                          </a:ln>
                          <a:latin typeface="Calibri" pitchFamily="34" charset="0"/>
                          <a:cs typeface="Calibri" pitchFamily="34" charset="0"/>
                        </a:rPr>
                        <a:t>instrumen-tation</a:t>
                      </a:r>
                      <a:endParaRPr lang="en-CA" sz="1200" b="1" dirty="0">
                        <a:ln>
                          <a:noFill/>
                        </a:ln>
                        <a:solidFill>
                          <a:srgbClr val="FFFFFF"/>
                        </a:solidFill>
                        <a:latin typeface="Calibri" pitchFamily="34" charset="0"/>
                        <a:cs typeface="Calibri" pitchFamily="34" charset="0"/>
                      </a:endParaRPr>
                    </a:p>
                  </a:txBody>
                  <a:tcPr vert="vert270"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CA" sz="1100" dirty="0">
                          <a:latin typeface="Calibri" pitchFamily="34" charset="0"/>
                          <a:cs typeface="Calibri" pitchFamily="34" charset="0"/>
                        </a:rPr>
                        <a:t>Utiliser adéquatement des instruments de mesure simples (règles,</a:t>
                      </a:r>
                      <a:r>
                        <a:rPr lang="fr-CA" sz="1100" baseline="0" dirty="0">
                          <a:latin typeface="Calibri" pitchFamily="34" charset="0"/>
                          <a:cs typeface="Calibri" pitchFamily="34" charset="0"/>
                        </a:rPr>
                        <a:t> </a:t>
                      </a:r>
                      <a:r>
                        <a:rPr lang="fr-CA" sz="1100" dirty="0">
                          <a:latin typeface="Calibri" pitchFamily="34" charset="0"/>
                          <a:cs typeface="Calibri" pitchFamily="34" charset="0"/>
                        </a:rPr>
                        <a:t>thermomètre,</a:t>
                      </a:r>
                      <a:r>
                        <a:rPr lang="fr-CA" sz="1100" baseline="0" dirty="0">
                          <a:latin typeface="Calibri" pitchFamily="34" charset="0"/>
                          <a:cs typeface="Calibri" pitchFamily="34" charset="0"/>
                        </a:rPr>
                        <a:t> etc</a:t>
                      </a:r>
                      <a:r>
                        <a:rPr lang="fr-CA" sz="1100" dirty="0">
                          <a:latin typeface="Calibri" pitchFamily="34" charset="0"/>
                          <a:cs typeface="Calibri" pitchFamily="34" charset="0"/>
                        </a:rPr>
                        <a:t>)</a:t>
                      </a:r>
                      <a:endParaRPr lang="en-US" sz="1100" dirty="0">
                        <a:latin typeface="Calibri" pitchFamily="34" charset="0"/>
                        <a:cs typeface="Calibri" pitchFamily="34" charset="0"/>
                      </a:endParaRPr>
                    </a:p>
                  </a:txBody>
                  <a:tcPr/>
                </a:tc>
                <a:tc>
                  <a:txBody>
                    <a:bodyPr/>
                    <a:lstStyle/>
                    <a:p>
                      <a:pPr algn="l"/>
                      <a:r>
                        <a:rPr lang="fr-CA" sz="1100" dirty="0">
                          <a:latin typeface="Calibri" pitchFamily="34" charset="0"/>
                          <a:cs typeface="Calibri" pitchFamily="34" charset="0"/>
                        </a:rPr>
                        <a:t>Sciences: </a:t>
                      </a:r>
                      <a:r>
                        <a:rPr lang="fr-CA" sz="1100" baseline="0" dirty="0">
                          <a:latin typeface="Calibri" pitchFamily="34" charset="0"/>
                          <a:cs typeface="Calibri" pitchFamily="34" charset="0"/>
                        </a:rPr>
                        <a:t>3 à 7</a:t>
                      </a:r>
                      <a:endParaRPr lang="fr-CA" sz="1100" dirty="0">
                        <a:latin typeface="Calibri" pitchFamily="34" charset="0"/>
                        <a:cs typeface="Calibri"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CA" sz="1100" kern="1200" dirty="0" err="1">
                          <a:latin typeface="Calibri" pitchFamily="34" charset="0"/>
                          <a:cs typeface="Calibri" pitchFamily="34" charset="0"/>
                        </a:rPr>
                        <a:t>Reconnaître</a:t>
                      </a:r>
                      <a:r>
                        <a:rPr lang="en-CA" sz="1100" kern="1200" dirty="0">
                          <a:latin typeface="Calibri" pitchFamily="34" charset="0"/>
                          <a:cs typeface="Calibri" pitchFamily="34" charset="0"/>
                        </a:rPr>
                        <a:t> les </a:t>
                      </a:r>
                      <a:r>
                        <a:rPr lang="en-CA" sz="1100" kern="1200" dirty="0" err="1">
                          <a:latin typeface="Calibri" pitchFamily="34" charset="0"/>
                          <a:cs typeface="Calibri" pitchFamily="34" charset="0"/>
                        </a:rPr>
                        <a:t>opérations</a:t>
                      </a:r>
                      <a:r>
                        <a:rPr lang="en-CA" sz="1100" kern="1200" dirty="0">
                          <a:latin typeface="Calibri" pitchFamily="34" charset="0"/>
                          <a:cs typeface="Calibri" pitchFamily="34" charset="0"/>
                        </a:rPr>
                        <a:t> à </a:t>
                      </a:r>
                      <a:r>
                        <a:rPr lang="en-CA" sz="1100" kern="1200" dirty="0" err="1">
                          <a:latin typeface="Calibri" pitchFamily="34" charset="0"/>
                          <a:cs typeface="Calibri" pitchFamily="34" charset="0"/>
                        </a:rPr>
                        <a:t>effectuer</a:t>
                      </a:r>
                      <a:r>
                        <a:rPr lang="en-CA" sz="1100" kern="1200" dirty="0">
                          <a:latin typeface="Calibri" pitchFamily="34" charset="0"/>
                          <a:cs typeface="Calibri" pitchFamily="34" charset="0"/>
                        </a:rPr>
                        <a:t> </a:t>
                      </a:r>
                      <a:r>
                        <a:rPr lang="en-CA" sz="1100" kern="1200" dirty="0" err="1">
                          <a:latin typeface="Calibri" pitchFamily="34" charset="0"/>
                          <a:cs typeface="Calibri" pitchFamily="34" charset="0"/>
                        </a:rPr>
                        <a:t>dans</a:t>
                      </a:r>
                      <a:r>
                        <a:rPr lang="en-CA" sz="1100" kern="1200" dirty="0">
                          <a:latin typeface="Calibri" pitchFamily="34" charset="0"/>
                          <a:cs typeface="Calibri" pitchFamily="34" charset="0"/>
                        </a:rPr>
                        <a:t> </a:t>
                      </a:r>
                      <a:r>
                        <a:rPr lang="en-CA" sz="1100" kern="1200" dirty="0" err="1">
                          <a:latin typeface="Calibri" pitchFamily="34" charset="0"/>
                          <a:cs typeface="Calibri" pitchFamily="34" charset="0"/>
                        </a:rPr>
                        <a:t>une</a:t>
                      </a:r>
                      <a:r>
                        <a:rPr lang="en-CA" sz="1100" kern="1200" dirty="0">
                          <a:latin typeface="Calibri" pitchFamily="34" charset="0"/>
                          <a:cs typeface="Calibri" pitchFamily="34" charset="0"/>
                        </a:rPr>
                        <a:t> situation </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100" dirty="0">
                        <a:latin typeface="Calibri" pitchFamily="34" charset="0"/>
                        <a:cs typeface="Calibri" pitchFamily="34" charset="0"/>
                      </a:endParaRPr>
                    </a:p>
                  </a:txBody>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CA" sz="1200" kern="1200" dirty="0">
                          <a:ln>
                            <a:noFill/>
                          </a:ln>
                          <a:latin typeface="Calibri" pitchFamily="34" charset="0"/>
                          <a:cs typeface="Calibri" pitchFamily="34" charset="0"/>
                        </a:rPr>
                        <a:t>Sens des </a:t>
                      </a:r>
                      <a:r>
                        <a:rPr lang="en-CA" sz="1200" kern="1200" dirty="0" err="1">
                          <a:ln>
                            <a:noFill/>
                          </a:ln>
                          <a:latin typeface="Calibri" pitchFamily="34" charset="0"/>
                          <a:cs typeface="Calibri" pitchFamily="34" charset="0"/>
                        </a:rPr>
                        <a:t>opérations</a:t>
                      </a:r>
                      <a:r>
                        <a:rPr lang="en-CA" sz="1200" kern="1200" dirty="0">
                          <a:ln>
                            <a:noFill/>
                          </a:ln>
                          <a:latin typeface="Calibri" pitchFamily="34" charset="0"/>
                          <a:cs typeface="Calibri" pitchFamily="34" charset="0"/>
                        </a:rPr>
                        <a:t> </a:t>
                      </a:r>
                      <a:endParaRPr lang="en-CA" sz="1200" b="1" kern="1200" dirty="0">
                        <a:ln>
                          <a:noFill/>
                        </a:ln>
                        <a:solidFill>
                          <a:schemeClr val="bg1"/>
                        </a:solidFill>
                        <a:latin typeface="Calibri" pitchFamily="34" charset="0"/>
                        <a:ea typeface="+mn-ea"/>
                        <a:cs typeface="Calibri" pitchFamily="34" charset="0"/>
                      </a:endParaRPr>
                    </a:p>
                  </a:txBody>
                  <a:tcPr vert="vert" anchor="ctr"/>
                </a:tc>
                <a:extLst>
                  <a:ext uri="{0D108BD9-81ED-4DB2-BD59-A6C34878D82A}">
                    <a16:rowId xmlns:a16="http://schemas.microsoft.com/office/drawing/2014/main" xmlns="" val="3989638313"/>
                  </a:ext>
                </a:extLst>
              </a:tr>
              <a:tr h="830580">
                <a:tc gridSpan="2">
                  <a:txBody>
                    <a:bodyPr/>
                    <a:lstStyle/>
                    <a:p>
                      <a:pPr marL="0" indent="0" algn="ctr">
                        <a:spcBef>
                          <a:spcPts val="0"/>
                        </a:spcBef>
                        <a:buNone/>
                      </a:pPr>
                      <a:endParaRPr lang="en-CA" sz="1100" kern="1200" dirty="0">
                        <a:solidFill>
                          <a:schemeClr val="bg1"/>
                        </a:solidFill>
                        <a:latin typeface="Calibri" pitchFamily="34" charset="0"/>
                        <a:ea typeface="+mn-ea"/>
                        <a:cs typeface="Calibri" pitchFamily="34" charset="0"/>
                      </a:endParaRPr>
                    </a:p>
                  </a:txBody>
                  <a:tcPr vert="vert270" anchor="ctr"/>
                </a:tc>
                <a:tc hMerge="1">
                  <a:txBody>
                    <a:bodyPr/>
                    <a:lstStyle/>
                    <a:p>
                      <a:endParaRPr lang="fr-FR"/>
                    </a:p>
                  </a:txBody>
                  <a:tcPr/>
                </a:tc>
                <a:tc>
                  <a:txBody>
                    <a:bodyPr/>
                    <a:lstStyle/>
                    <a:p>
                      <a:pPr algn="l"/>
                      <a:r>
                        <a:rPr lang="fr-CA" sz="1100">
                          <a:latin typeface="Calibri" pitchFamily="34" charset="0"/>
                          <a:cs typeface="Calibri" pitchFamily="34" charset="0"/>
                        </a:rPr>
                        <a:t>Pré</a:t>
                      </a:r>
                      <a:r>
                        <a:rPr lang="fr-CA" sz="1100" dirty="0">
                          <a:latin typeface="Calibri" pitchFamily="34" charset="0"/>
                          <a:cs typeface="Calibri" pitchFamily="34" charset="0"/>
                        </a:rPr>
                        <a:t>. Math:</a:t>
                      </a:r>
                      <a:r>
                        <a:rPr lang="fr-CA" sz="1100" baseline="0" dirty="0">
                          <a:latin typeface="Calibri" pitchFamily="34" charset="0"/>
                          <a:cs typeface="Calibri" pitchFamily="34" charset="0"/>
                        </a:rPr>
                        <a:t> 1</a:t>
                      </a:r>
                      <a:endParaRPr lang="fr-CA" sz="1100" dirty="0">
                        <a:latin typeface="Calibri" pitchFamily="34" charset="0"/>
                        <a:cs typeface="Calibri"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CA" sz="1100" kern="1200" dirty="0">
                          <a:latin typeface="Calibri" pitchFamily="34" charset="0"/>
                          <a:cs typeface="Calibri" pitchFamily="34" charset="0"/>
                        </a:rPr>
                        <a:t>Exprimer en notation fractionnaire un nombre exprimé en notation décimale et vice versa</a:t>
                      </a:r>
                      <a:endParaRPr lang="fr-CA" sz="1100" kern="1200" dirty="0">
                        <a:solidFill>
                          <a:schemeClr val="dk1"/>
                        </a:solidFill>
                        <a:latin typeface="Calibri" pitchFamily="34" charset="0"/>
                        <a:ea typeface="+mn-ea"/>
                        <a:cs typeface="Calibri" pitchFamily="34" charset="0"/>
                      </a:endParaRPr>
                    </a:p>
                  </a:txBody>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CA" sz="1200" kern="1200" dirty="0" err="1">
                          <a:ln>
                            <a:noFill/>
                          </a:ln>
                          <a:latin typeface="Calibri" pitchFamily="34" charset="0"/>
                          <a:cs typeface="Calibri" pitchFamily="34" charset="0"/>
                        </a:rPr>
                        <a:t>Opérations</a:t>
                      </a:r>
                      <a:r>
                        <a:rPr lang="en-CA" sz="1200" kern="1200" dirty="0">
                          <a:ln>
                            <a:noFill/>
                          </a:ln>
                          <a:latin typeface="Calibri" pitchFamily="34" charset="0"/>
                          <a:cs typeface="Calibri" pitchFamily="34" charset="0"/>
                        </a:rPr>
                        <a:t> sur les </a:t>
                      </a:r>
                      <a:r>
                        <a:rPr lang="en-CA" sz="1200" kern="1200" dirty="0" err="1">
                          <a:ln>
                            <a:noFill/>
                          </a:ln>
                          <a:latin typeface="Calibri" pitchFamily="34" charset="0"/>
                          <a:cs typeface="Calibri" pitchFamily="34" charset="0"/>
                        </a:rPr>
                        <a:t>nombres</a:t>
                      </a:r>
                      <a:endParaRPr lang="en-CA" sz="1200" kern="1200" dirty="0">
                        <a:ln>
                          <a:noFill/>
                        </a:ln>
                        <a:latin typeface="Calibri" pitchFamily="34" charset="0"/>
                        <a:cs typeface="Calibri" pitchFamily="34" charset="0"/>
                      </a:endParaRPr>
                    </a:p>
                    <a:p>
                      <a:pPr algn="just"/>
                      <a:endParaRPr lang="fr-CA" sz="1200" b="1" dirty="0">
                        <a:ln>
                          <a:noFill/>
                        </a:ln>
                        <a:solidFill>
                          <a:schemeClr val="bg1"/>
                        </a:solidFill>
                        <a:latin typeface="Calibri" pitchFamily="34" charset="0"/>
                        <a:cs typeface="Calibri" pitchFamily="34" charset="0"/>
                      </a:endParaRPr>
                    </a:p>
                  </a:txBody>
                  <a:tcPr vert="vert"/>
                </a:tc>
                <a:extLst>
                  <a:ext uri="{0D108BD9-81ED-4DB2-BD59-A6C34878D82A}">
                    <a16:rowId xmlns:a16="http://schemas.microsoft.com/office/drawing/2014/main" xmlns="" val="3746125932"/>
                  </a:ext>
                </a:extLst>
              </a:tr>
              <a:tr h="5746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kern="1200" dirty="0" err="1">
                        <a:solidFill>
                          <a:srgbClr val="FFFFFF"/>
                        </a:solidFill>
                        <a:latin typeface="Calibri" pitchFamily="34" charset="0"/>
                        <a:ea typeface="+mn-ea"/>
                        <a:cs typeface="Calibri" pitchFamily="34" charset="0"/>
                      </a:endParaRPr>
                    </a:p>
                  </a:txBody>
                  <a:tcPr vert="vert270" anchor="ctr"/>
                </a:tc>
                <a:tc hMerge="1">
                  <a:txBody>
                    <a:bodyPr/>
                    <a:lstStyle/>
                    <a:p>
                      <a:endParaRPr lang="fr-F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CA" sz="1100" dirty="0">
                          <a:latin typeface="Calibri" pitchFamily="34" charset="0"/>
                          <a:cs typeface="Calibri" pitchFamily="34" charset="0"/>
                        </a:rPr>
                        <a:t>Sciences:</a:t>
                      </a:r>
                      <a:r>
                        <a:rPr lang="fr-CA" sz="1100" baseline="0" dirty="0">
                          <a:latin typeface="Calibri" pitchFamily="34" charset="0"/>
                          <a:cs typeface="Calibri" pitchFamily="34" charset="0"/>
                        </a:rPr>
                        <a:t> 3 à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dirty="0">
                          <a:latin typeface="Calibri" pitchFamily="34" charset="0"/>
                          <a:cs typeface="Calibri" pitchFamily="34" charset="0"/>
                        </a:rPr>
                        <a:t>Estimer et mesurer </a:t>
                      </a:r>
                      <a:r>
                        <a:rPr lang="fr-CA" sz="1100" kern="1200">
                          <a:latin typeface="Calibri" pitchFamily="34" charset="0"/>
                          <a:cs typeface="Calibri" pitchFamily="34" charset="0"/>
                        </a:rPr>
                        <a:t>des volumes,</a:t>
                      </a:r>
                      <a:r>
                        <a:rPr lang="fr-CA" sz="1100" kern="1200" baseline="0">
                          <a:latin typeface="Calibri" pitchFamily="34" charset="0"/>
                          <a:cs typeface="Calibri" pitchFamily="34" charset="0"/>
                        </a:rPr>
                        <a:t> </a:t>
                      </a:r>
                      <a:r>
                        <a:rPr lang="fr-CA" sz="1100" kern="1200">
                          <a:latin typeface="Calibri" pitchFamily="34" charset="0"/>
                          <a:cs typeface="Calibri" pitchFamily="34" charset="0"/>
                        </a:rPr>
                        <a:t>des capacités et des masses à </a:t>
                      </a:r>
                      <a:r>
                        <a:rPr lang="fr-CA" sz="1100" kern="1200" dirty="0">
                          <a:latin typeface="Calibri" pitchFamily="34" charset="0"/>
                          <a:cs typeface="Calibri" pitchFamily="34" charset="0"/>
                        </a:rPr>
                        <a:t>l’aide d’unités conventionnelles</a:t>
                      </a:r>
                      <a:endParaRPr lang="fr-CA" sz="1100" kern="1200" dirty="0">
                        <a:solidFill>
                          <a:schemeClr val="dk1"/>
                        </a:solidFill>
                        <a:latin typeface="Calibri" pitchFamily="34" charset="0"/>
                        <a:ea typeface="+mn-ea"/>
                        <a:cs typeface="Calibri" pitchFamily="34" charset="0"/>
                      </a:endParaRPr>
                    </a:p>
                  </a:txBody>
                  <a:tcP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dirty="0">
                          <a:ln>
                            <a:noFill/>
                          </a:ln>
                          <a:latin typeface="Calibri" pitchFamily="34" charset="0"/>
                          <a:cs typeface="Calibri" pitchFamily="34" charset="0"/>
                        </a:rPr>
                        <a:t>Mesure</a:t>
                      </a:r>
                      <a:endParaRPr lang="fr-CA" sz="1200" b="1" dirty="0">
                        <a:ln>
                          <a:noFill/>
                        </a:ln>
                        <a:solidFill>
                          <a:schemeClr val="bg1"/>
                        </a:solidFill>
                        <a:latin typeface="Calibri" pitchFamily="34" charset="0"/>
                        <a:cs typeface="Calibri" pitchFamily="34" charset="0"/>
                      </a:endParaRPr>
                    </a:p>
                  </a:txBody>
                  <a:tcPr vert="vert" anchor="ctr"/>
                </a:tc>
                <a:extLst>
                  <a:ext uri="{0D108BD9-81ED-4DB2-BD59-A6C34878D82A}">
                    <a16:rowId xmlns:a16="http://schemas.microsoft.com/office/drawing/2014/main" xmlns="" val="2926000985"/>
                  </a:ext>
                </a:extLst>
              </a:tr>
              <a:tr h="4267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bg1"/>
                        </a:solidFill>
                        <a:latin typeface="Calibri" pitchFamily="34" charset="0"/>
                        <a:ea typeface="+mn-ea"/>
                        <a:cs typeface="Calibri" pitchFamily="34" charset="0"/>
                      </a:endParaRPr>
                    </a:p>
                  </a:txBody>
                  <a:tcPr vert="vert270" anchor="ctr"/>
                </a:tc>
                <a:tc hMerge="1">
                  <a:txBody>
                    <a:bodyPr/>
                    <a:lstStyle/>
                    <a:p>
                      <a:endParaRPr lang="fr-FR"/>
                    </a:p>
                  </a:txBody>
                  <a:tcPr/>
                </a:tc>
                <a:tc>
                  <a:txBody>
                    <a:bodyPr/>
                    <a:lstStyle/>
                    <a:p>
                      <a:pPr algn="l"/>
                      <a:r>
                        <a:rPr lang="fr-CA" sz="1100" dirty="0">
                          <a:latin typeface="Calibri" pitchFamily="34" charset="0"/>
                          <a:cs typeface="Calibri" pitchFamily="34" charset="0"/>
                        </a:rPr>
                        <a:t>Sciences: 3 à 6</a:t>
                      </a:r>
                      <a:endParaRPr lang="fr-CA" sz="1100" dirty="0">
                        <a:solidFill>
                          <a:schemeClr val="tx1"/>
                        </a:solidFill>
                        <a:latin typeface="Calibri" pitchFamily="34" charset="0"/>
                        <a:cs typeface="Calibri"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CA" sz="1100" kern="1200" dirty="0">
                          <a:latin typeface="Calibri" pitchFamily="34" charset="0"/>
                          <a:cs typeface="Calibri" pitchFamily="34" charset="0"/>
                        </a:rPr>
                        <a:t>Établir des relations entre les unités de mesure (de</a:t>
                      </a:r>
                      <a:r>
                        <a:rPr lang="fr-CA" sz="1100" kern="1200" baseline="0" dirty="0">
                          <a:latin typeface="Calibri" pitchFamily="34" charset="0"/>
                          <a:cs typeface="Calibri" pitchFamily="34" charset="0"/>
                        </a:rPr>
                        <a:t> la capacité)</a:t>
                      </a:r>
                      <a:endParaRPr lang="fr-CA" sz="1100" kern="1200" dirty="0">
                        <a:solidFill>
                          <a:schemeClr val="dk1"/>
                        </a:solidFill>
                        <a:latin typeface="Calibri" pitchFamily="34" charset="0"/>
                        <a:ea typeface="+mn-ea"/>
                        <a:cs typeface="Calibri" pitchFamily="34" charset="0"/>
                      </a:endParaRPr>
                    </a:p>
                  </a:txBody>
                  <a:tcPr/>
                </a:tc>
                <a:tc vMerge="1">
                  <a:txBody>
                    <a:bodyPr/>
                    <a:lstStyle/>
                    <a:p>
                      <a:pPr algn="just"/>
                      <a:endParaRPr lang="fr-CA" sz="11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360520751"/>
                  </a:ext>
                </a:extLst>
              </a:tr>
            </a:tbl>
          </a:graphicData>
        </a:graphic>
      </p:graphicFrame>
      <p:sp>
        <p:nvSpPr>
          <p:cNvPr id="6" name="ZoneTexte 5"/>
          <p:cNvSpPr txBox="1"/>
          <p:nvPr>
            <p:custDataLst>
              <p:tags r:id="rId3"/>
            </p:custDataLst>
          </p:nvPr>
        </p:nvSpPr>
        <p:spPr>
          <a:xfrm>
            <a:off x="50385" y="8203424"/>
            <a:ext cx="6205635" cy="830997"/>
          </a:xfrm>
          <a:prstGeom prst="rect">
            <a:avLst/>
          </a:prstGeom>
          <a:noFill/>
        </p:spPr>
        <p:txBody>
          <a:bodyPr wrap="square" rtlCol="0">
            <a:spAutoFit/>
          </a:bodyPr>
          <a:lstStyle/>
          <a:p>
            <a:r>
              <a:rPr lang="fr-CA" sz="1200" dirty="0">
                <a:latin typeface="Calibri" panose="020F0502020204030204" pitchFamily="34" charset="0"/>
                <a:cs typeface="Calibri" panose="020F0502020204030204" pitchFamily="34" charset="0"/>
              </a:rPr>
              <a:t>Ce tableau </a:t>
            </a:r>
            <a:r>
              <a:rPr lang="fr-CA" sz="1200" dirty="0" smtClean="0">
                <a:latin typeface="Calibri" panose="020F0502020204030204" pitchFamily="34" charset="0"/>
                <a:cs typeface="Calibri" panose="020F0502020204030204" pitchFamily="34" charset="0"/>
              </a:rPr>
              <a:t>présente </a:t>
            </a:r>
            <a:r>
              <a:rPr lang="fr-CA" sz="1200" dirty="0">
                <a:latin typeface="Calibri" panose="020F0502020204030204" pitchFamily="34" charset="0"/>
                <a:cs typeface="Calibri" panose="020F0502020204030204" pitchFamily="34" charset="0"/>
              </a:rPr>
              <a:t>les éléments des progressions des apprentissages (PDA) touchés par </a:t>
            </a:r>
            <a:r>
              <a:rPr lang="fr-CA" sz="1200" dirty="0" smtClean="0">
                <a:latin typeface="Calibri" panose="020F0502020204030204" pitchFamily="34" charset="0"/>
                <a:cs typeface="Calibri" panose="020F0502020204030204" pitchFamily="34" charset="0"/>
              </a:rPr>
              <a:t>les activités de « Cylindre gradué ». </a:t>
            </a:r>
            <a:r>
              <a:rPr lang="fr-CA" sz="1200" dirty="0" smtClean="0">
                <a:solidFill>
                  <a:schemeClr val="dk1"/>
                </a:solidFill>
                <a:latin typeface="Calibri" panose="020F0502020204030204" pitchFamily="34" charset="0"/>
                <a:cs typeface="Calibri" panose="020F0502020204030204" pitchFamily="34" charset="0"/>
              </a:rPr>
              <a:t>Ceci </a:t>
            </a:r>
            <a:r>
              <a:rPr lang="fr-CA" sz="1200" dirty="0" smtClean="0">
                <a:solidFill>
                  <a:schemeClr val="dk1"/>
                </a:solidFill>
                <a:latin typeface="Calibri" panose="020F0502020204030204" pitchFamily="34" charset="0"/>
                <a:cs typeface="Calibri" panose="020F0502020204030204" pitchFamily="34" charset="0"/>
              </a:rPr>
              <a:t>est une interprétation de la PDA fournie à titre indicatif. Par ailleurs, l'</a:t>
            </a:r>
            <a:r>
              <a:rPr lang="fr-CA" sz="1200" dirty="0" err="1" smtClean="0">
                <a:solidFill>
                  <a:schemeClr val="dk1"/>
                </a:solidFill>
                <a:latin typeface="Calibri" panose="020F0502020204030204" pitchFamily="34" charset="0"/>
                <a:cs typeface="Calibri" panose="020F0502020204030204" pitchFamily="34" charset="0"/>
              </a:rPr>
              <a:t>enseignant-e</a:t>
            </a:r>
            <a:r>
              <a:rPr lang="fr-CA" sz="1200" dirty="0" smtClean="0">
                <a:solidFill>
                  <a:schemeClr val="dk1"/>
                </a:solidFill>
                <a:latin typeface="Calibri" panose="020F0502020204030204" pitchFamily="34" charset="0"/>
                <a:cs typeface="Calibri" panose="020F0502020204030204" pitchFamily="34" charset="0"/>
              </a:rPr>
              <a:t> est la personne la mieux placée pour connaître le niveau de maîtrise des contenus par son groupe</a:t>
            </a:r>
            <a:r>
              <a:rPr lang="fr-CA" sz="1200" dirty="0" smtClean="0">
                <a:solidFill>
                  <a:schemeClr val="dk1"/>
                </a:solidFill>
                <a:latin typeface="Calibri" panose="020F0502020204030204" pitchFamily="34" charset="0"/>
                <a:cs typeface="Calibri" panose="020F0502020204030204" pitchFamily="34" charset="0"/>
              </a:rPr>
              <a:t>.</a:t>
            </a:r>
            <a:endParaRPr lang="fr-CA" sz="1200" dirty="0">
              <a:latin typeface="Calibri" panose="020F0502020204030204" pitchFamily="34" charset="0"/>
              <a:cs typeface="Calibri" panose="020F0502020204030204" pitchFamily="34" charset="0"/>
            </a:endParaRPr>
          </a:p>
        </p:txBody>
      </p:sp>
      <p:graphicFrame>
        <p:nvGraphicFramePr>
          <p:cNvPr id="11" name="Tableau 10"/>
          <p:cNvGraphicFramePr>
            <a:graphicFrameLocks noGrp="1"/>
          </p:cNvGraphicFramePr>
          <p:nvPr>
            <p:custDataLst>
              <p:tags r:id="rId4"/>
            </p:custDataLst>
            <p:extLst>
              <p:ext uri="{D42A27DB-BD31-4B8C-83A1-F6EECF244321}">
                <p14:modId xmlns:p14="http://schemas.microsoft.com/office/powerpoint/2010/main" xmlns="" val="1151145798"/>
              </p:ext>
            </p:extLst>
          </p:nvPr>
        </p:nvGraphicFramePr>
        <p:xfrm>
          <a:off x="45000" y="1791736"/>
          <a:ext cx="6768000" cy="947455"/>
        </p:xfrm>
        <a:graphic>
          <a:graphicData uri="http://schemas.openxmlformats.org/drawingml/2006/table">
            <a:tbl>
              <a:tblPr firstRow="1" bandRow="1">
                <a:tableStyleId>{5C22544A-7EE6-4342-B048-85BDC9FD1C3A}</a:tableStyleId>
              </a:tblPr>
              <a:tblGrid>
                <a:gridCol w="6768000">
                  <a:extLst>
                    <a:ext uri="{9D8B030D-6E8A-4147-A177-3AD203B41FA5}">
                      <a16:colId xmlns:a16="http://schemas.microsoft.com/office/drawing/2014/main" xmlns="" val="20000"/>
                    </a:ext>
                  </a:extLst>
                </a:gridCol>
              </a:tblGrid>
              <a:tr h="259080">
                <a:tc>
                  <a:txBody>
                    <a:bodyPr/>
                    <a:lstStyle/>
                    <a:p>
                      <a:pPr algn="l"/>
                      <a:r>
                        <a:rPr lang="fr-FR" sz="1400" dirty="0">
                          <a:latin typeface="Calibri" panose="020F0502020204030204" pitchFamily="34" charset="0"/>
                          <a:cs typeface="Calibri" panose="020F0502020204030204" pitchFamily="34" charset="0"/>
                        </a:rPr>
                        <a:t>Objectifs</a:t>
                      </a:r>
                    </a:p>
                  </a:txBody>
                  <a:tcPr/>
                </a:tc>
                <a:extLst>
                  <a:ext uri="{0D108BD9-81ED-4DB2-BD59-A6C34878D82A}">
                    <a16:rowId xmlns:a16="http://schemas.microsoft.com/office/drawing/2014/main" xmlns="" val="10000"/>
                  </a:ext>
                </a:extLst>
              </a:tr>
              <a:tr h="642655">
                <a:tc>
                  <a:txBody>
                    <a:bodyPr/>
                    <a:lstStyle/>
                    <a:p>
                      <a:pPr marL="0" indent="0">
                        <a:lnSpc>
                          <a:spcPct val="120000"/>
                        </a:lnSpc>
                        <a:spcBef>
                          <a:spcPts val="0"/>
                        </a:spcBef>
                        <a:buFontTx/>
                        <a:buChar char="-"/>
                      </a:pPr>
                      <a:r>
                        <a:rPr lang="fr-FR" sz="1200" kern="1200" dirty="0">
                          <a:solidFill>
                            <a:schemeClr val="tx1"/>
                          </a:solidFill>
                          <a:latin typeface="Calibri" panose="020F0502020204030204" pitchFamily="34" charset="0"/>
                          <a:ea typeface="+mn-ea"/>
                          <a:cs typeface="Calibri" panose="020F0502020204030204" pitchFamily="34" charset="0"/>
                        </a:rPr>
                        <a:t> Utiliser adéquatement divers instruments de mesures (compte-gouttes, cylindre gradué).</a:t>
                      </a:r>
                      <a:r>
                        <a:rPr lang="fr-CA" sz="1200" kern="1200" dirty="0">
                          <a:solidFill>
                            <a:schemeClr val="tx1"/>
                          </a:solidFill>
                          <a:latin typeface="Calibri" panose="020F0502020204030204" pitchFamily="34" charset="0"/>
                          <a:ea typeface="+mn-ea"/>
                          <a:cs typeface="Calibri" panose="020F0502020204030204" pitchFamily="34" charset="0"/>
                        </a:rPr>
                        <a:t/>
                      </a:r>
                      <a:br>
                        <a:rPr lang="fr-CA" sz="1200" kern="1200" dirty="0">
                          <a:solidFill>
                            <a:schemeClr val="tx1"/>
                          </a:solidFill>
                          <a:latin typeface="Calibri" panose="020F0502020204030204" pitchFamily="34" charset="0"/>
                          <a:ea typeface="+mn-ea"/>
                          <a:cs typeface="Calibri" panose="020F0502020204030204" pitchFamily="34" charset="0"/>
                        </a:rPr>
                      </a:br>
                      <a:r>
                        <a:rPr lang="fr-CA" sz="1200" kern="1200" dirty="0">
                          <a:solidFill>
                            <a:schemeClr val="tx1"/>
                          </a:solidFill>
                          <a:latin typeface="Calibri" panose="020F0502020204030204" pitchFamily="34" charset="0"/>
                          <a:ea typeface="+mn-ea"/>
                          <a:cs typeface="Calibri" panose="020F0502020204030204" pitchFamily="34" charset="0"/>
                        </a:rPr>
                        <a:t>-</a:t>
                      </a:r>
                      <a:r>
                        <a:rPr lang="fr-FR" sz="1200" kern="1200" dirty="0">
                          <a:solidFill>
                            <a:schemeClr val="tx1"/>
                          </a:solidFill>
                          <a:latin typeface="Calibri" panose="020F0502020204030204" pitchFamily="34" charset="0"/>
                          <a:ea typeface="+mn-ea"/>
                          <a:cs typeface="Calibri" panose="020F0502020204030204" pitchFamily="34" charset="0"/>
                        </a:rPr>
                        <a:t> Schématiser sa démarche.</a:t>
                      </a:r>
                    </a:p>
                  </a:txBody>
                  <a:tcPr>
                    <a:solidFill>
                      <a:schemeClr val="bg1"/>
                    </a:solidFill>
                  </a:tcPr>
                </a:tc>
                <a:extLst>
                  <a:ext uri="{0D108BD9-81ED-4DB2-BD59-A6C34878D82A}">
                    <a16:rowId xmlns:a16="http://schemas.microsoft.com/office/drawing/2014/main" xmlns="" val="10001"/>
                  </a:ext>
                </a:extLst>
              </a:tr>
            </a:tbl>
          </a:graphicData>
        </a:graphic>
      </p:graphicFrame>
      <p:graphicFrame>
        <p:nvGraphicFramePr>
          <p:cNvPr id="12" name="Tableau 11"/>
          <p:cNvGraphicFramePr>
            <a:graphicFrameLocks noGrp="1"/>
          </p:cNvGraphicFramePr>
          <p:nvPr>
            <p:custDataLst>
              <p:tags r:id="rId5"/>
            </p:custDataLst>
            <p:extLst>
              <p:ext uri="{D42A27DB-BD31-4B8C-83A1-F6EECF244321}">
                <p14:modId xmlns:p14="http://schemas.microsoft.com/office/powerpoint/2010/main" xmlns="" val="2945491230"/>
              </p:ext>
            </p:extLst>
          </p:nvPr>
        </p:nvGraphicFramePr>
        <p:xfrm>
          <a:off x="45000" y="1141349"/>
          <a:ext cx="6768000" cy="579120"/>
        </p:xfrm>
        <a:graphic>
          <a:graphicData uri="http://schemas.openxmlformats.org/drawingml/2006/table">
            <a:tbl>
              <a:tblPr firstRow="1" bandRow="1">
                <a:tableStyleId>{5C22544A-7EE6-4342-B048-85BDC9FD1C3A}</a:tableStyleId>
              </a:tblPr>
              <a:tblGrid>
                <a:gridCol w="6768000">
                  <a:extLst>
                    <a:ext uri="{9D8B030D-6E8A-4147-A177-3AD203B41FA5}">
                      <a16:colId xmlns:a16="http://schemas.microsoft.com/office/drawing/2014/main" xmlns="" val="20000"/>
                    </a:ext>
                  </a:extLst>
                </a:gridCol>
              </a:tblGrid>
              <a:tr h="172655">
                <a:tc>
                  <a:txBody>
                    <a:bodyPr/>
                    <a:lstStyle/>
                    <a:p>
                      <a:pPr algn="l"/>
                      <a:r>
                        <a:rPr lang="fr-FR" sz="1400" dirty="0">
                          <a:latin typeface="Calibri" panose="020F0502020204030204" pitchFamily="34" charset="0"/>
                          <a:cs typeface="Calibri" panose="020F0502020204030204" pitchFamily="34" charset="0"/>
                        </a:rPr>
                        <a:t>Intention pédagogique</a:t>
                      </a:r>
                    </a:p>
                  </a:txBody>
                  <a:tcPr/>
                </a:tc>
                <a:extLst>
                  <a:ext uri="{0D108BD9-81ED-4DB2-BD59-A6C34878D82A}">
                    <a16:rowId xmlns:a16="http://schemas.microsoft.com/office/drawing/2014/main" xmlns="" val="10000"/>
                  </a:ext>
                </a:extLst>
              </a:tr>
              <a:tr h="232856">
                <a:tc>
                  <a:txBody>
                    <a:bodyPr/>
                    <a:lstStyle/>
                    <a:p>
                      <a:pPr marL="0" indent="0">
                        <a:spcBef>
                          <a:spcPts val="0"/>
                        </a:spcBef>
                        <a:buNone/>
                      </a:pPr>
                      <a:r>
                        <a:rPr lang="fr-FR" sz="1200" kern="1200" dirty="0">
                          <a:solidFill>
                            <a:schemeClr val="tx1"/>
                          </a:solidFill>
                          <a:latin typeface="Calibri" panose="020F0502020204030204" pitchFamily="34" charset="0"/>
                          <a:ea typeface="+mn-ea"/>
                          <a:cs typeface="Calibri" panose="020F0502020204030204" pitchFamily="34" charset="0"/>
                        </a:rPr>
                        <a:t>Résoudre astucieusement un ensemble de défis à l’aide de mesures scientifiques.</a:t>
                      </a:r>
                    </a:p>
                  </a:txBody>
                  <a:tcPr>
                    <a:solidFill>
                      <a:schemeClr val="bg1"/>
                    </a:solidFill>
                  </a:tcPr>
                </a:tc>
                <a:extLst>
                  <a:ext uri="{0D108BD9-81ED-4DB2-BD59-A6C34878D82A}">
                    <a16:rowId xmlns:a16="http://schemas.microsoft.com/office/drawing/2014/main" xmlns="" val="10001"/>
                  </a:ext>
                </a:extLst>
              </a:tr>
            </a:tbl>
          </a:graphicData>
        </a:graphic>
      </p:graphicFrame>
      <p:sp>
        <p:nvSpPr>
          <p:cNvPr id="8" name="Espace réservé du numéro de diapositive 1"/>
          <p:cNvSpPr>
            <a:spLocks noGrp="1"/>
          </p:cNvSpPr>
          <p:nvPr>
            <p:ph type="sldNum" sz="quarter" idx="12"/>
            <p:custDataLst>
              <p:tags r:id="rId6"/>
            </p:custDataLst>
          </p:nvPr>
        </p:nvSpPr>
        <p:spPr>
          <a:xfrm>
            <a:off x="6007756" y="8010191"/>
            <a:ext cx="850244" cy="1135797"/>
          </a:xfrm>
        </p:spPr>
        <p:txBody>
          <a:bodyPr/>
          <a:lstStyle/>
          <a:p>
            <a:fld id="{027FB875-5C85-AB42-9DC5-178568A424B8}" type="slidenum">
              <a:rPr lang="en-US" smtClean="0"/>
              <a:pPr/>
              <a:t>3</a:t>
            </a:fld>
            <a:endParaRPr lang="en-US" dirty="0"/>
          </a:p>
        </p:txBody>
      </p:sp>
    </p:spTree>
    <p:extLst>
      <p:ext uri="{BB962C8B-B14F-4D97-AF65-F5344CB8AC3E}">
        <p14:creationId xmlns:p14="http://schemas.microsoft.com/office/powerpoint/2010/main" xmlns="" val="1734822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07923" y="1863136"/>
            <a:ext cx="5042155" cy="871396"/>
          </a:xfrm>
        </p:spPr>
        <p:txBody>
          <a:bodyPr>
            <a:noAutofit/>
          </a:bodyPr>
          <a:lstStyle/>
          <a:p>
            <a:pPr algn="ctr"/>
            <a:r>
              <a:rPr lang="en-US" sz="3000" dirty="0"/>
              <a:t/>
            </a:r>
            <a:br>
              <a:rPr lang="en-US" sz="3000" dirty="0"/>
            </a:br>
            <a:r>
              <a:rPr lang="en-US" sz="3000" dirty="0" err="1">
                <a:solidFill>
                  <a:schemeClr val="bg1"/>
                </a:solidFill>
                <a:latin typeface="Calibri" panose="020F0502020204030204" pitchFamily="34" charset="0"/>
              </a:rPr>
              <a:t>Préalables</a:t>
            </a:r>
            <a:r>
              <a:rPr lang="en-US" sz="3000" dirty="0">
                <a:solidFill>
                  <a:schemeClr val="bg1"/>
                </a:solidFill>
                <a:latin typeface="Calibri" panose="020F0502020204030204" pitchFamily="34" charset="0"/>
              </a:rPr>
              <a:t> </a:t>
            </a:r>
            <a:r>
              <a:rPr lang="en-US" sz="3000" dirty="0" err="1">
                <a:solidFill>
                  <a:schemeClr val="bg1"/>
                </a:solidFill>
                <a:latin typeface="Calibri" panose="020F0502020204030204" pitchFamily="34" charset="0"/>
              </a:rPr>
              <a:t>mathématiques</a:t>
            </a:r>
            <a:r>
              <a:rPr lang="en-US" sz="3000" dirty="0">
                <a:solidFill>
                  <a:schemeClr val="bg1"/>
                </a:solidFill>
                <a:latin typeface="Calibri" panose="020F0502020204030204" pitchFamily="34" charset="0"/>
              </a:rPr>
              <a:t/>
            </a:r>
            <a:br>
              <a:rPr lang="en-US" sz="3000" dirty="0">
                <a:solidFill>
                  <a:schemeClr val="bg1"/>
                </a:solidFill>
                <a:latin typeface="Calibri" panose="020F0502020204030204" pitchFamily="34" charset="0"/>
              </a:rPr>
            </a:br>
            <a:endParaRPr lang="en-US" sz="3000" dirty="0">
              <a:solidFill>
                <a:schemeClr val="bg1"/>
              </a:solidFill>
              <a:latin typeface="Calibri" panose="020F0502020204030204" pitchFamily="34" charset="0"/>
            </a:endParaRPr>
          </a:p>
        </p:txBody>
      </p:sp>
      <p:pic>
        <p:nvPicPr>
          <p:cNvPr id="7" name="Picture 4" descr="Mathematik, Sig, Summe">
            <a:hlinkClick r:id="rId7" action="ppaction://hlinksldjump"/>
          </p:cNvPr>
          <p:cNvPicPr>
            <a:picLocks noChangeAspect="1" noChangeArrowheads="1"/>
          </p:cNvPicPr>
          <p:nvPr>
            <p:custDataLst>
              <p:tags r:id="rId2"/>
            </p:custDataLst>
          </p:nvPr>
        </p:nvPicPr>
        <p:blipFill>
          <a:blip r:embed="rId8"/>
          <a:srcRect/>
          <a:stretch>
            <a:fillRect/>
          </a:stretch>
        </p:blipFill>
        <p:spPr bwMode="auto">
          <a:xfrm rot="5400000">
            <a:off x="6192786" y="370662"/>
            <a:ext cx="334996" cy="339715"/>
          </a:xfrm>
          <a:prstGeom prst="rect">
            <a:avLst/>
          </a:prstGeom>
          <a:noFill/>
        </p:spPr>
      </p:pic>
      <p:graphicFrame>
        <p:nvGraphicFramePr>
          <p:cNvPr id="8" name="Tableau 7"/>
          <p:cNvGraphicFramePr>
            <a:graphicFrameLocks noGrp="1"/>
          </p:cNvGraphicFramePr>
          <p:nvPr>
            <p:custDataLst>
              <p:tags r:id="rId3"/>
            </p:custDataLst>
            <p:extLst>
              <p:ext uri="{D42A27DB-BD31-4B8C-83A1-F6EECF244321}">
                <p14:modId xmlns:p14="http://schemas.microsoft.com/office/powerpoint/2010/main" xmlns="" val="909858979"/>
              </p:ext>
            </p:extLst>
          </p:nvPr>
        </p:nvGraphicFramePr>
        <p:xfrm>
          <a:off x="1382326" y="3078480"/>
          <a:ext cx="4093348" cy="1661160"/>
        </p:xfrm>
        <a:graphic>
          <a:graphicData uri="http://schemas.openxmlformats.org/drawingml/2006/table">
            <a:tbl>
              <a:tblPr firstRow="1" bandRow="1">
                <a:tableStyleId>{10A1B5D5-9B99-4C35-A422-299274C87663}</a:tableStyleId>
              </a:tblPr>
              <a:tblGrid>
                <a:gridCol w="3183941">
                  <a:extLst>
                    <a:ext uri="{9D8B030D-6E8A-4147-A177-3AD203B41FA5}">
                      <a16:colId xmlns:a16="http://schemas.microsoft.com/office/drawing/2014/main" xmlns="" val="20001"/>
                    </a:ext>
                  </a:extLst>
                </a:gridCol>
                <a:gridCol w="909407">
                  <a:extLst>
                    <a:ext uri="{9D8B030D-6E8A-4147-A177-3AD203B41FA5}">
                      <a16:colId xmlns:a16="http://schemas.microsoft.com/office/drawing/2014/main" xmlns="" val="20002"/>
                    </a:ext>
                  </a:extLst>
                </a:gridCol>
              </a:tblGrid>
              <a:tr h="548640">
                <a:tc>
                  <a:txBody>
                    <a:bodyPr/>
                    <a:lstStyle/>
                    <a:p>
                      <a:pPr algn="ctr"/>
                      <a:r>
                        <a:rPr lang="fr-FR" sz="1500" b="1" kern="1200" baseline="0" dirty="0">
                          <a:solidFill>
                            <a:schemeClr val="lt1"/>
                          </a:solidFill>
                          <a:latin typeface="Calibri" panose="020F0502020204030204" pitchFamily="34" charset="0"/>
                          <a:ea typeface="+mn-ea"/>
                          <a:cs typeface="+mn-cs"/>
                        </a:rPr>
                        <a:t>Section</a:t>
                      </a:r>
                    </a:p>
                  </a:txBody>
                  <a:tcPr anchor="ctr"/>
                </a:tc>
                <a:tc>
                  <a:txBody>
                    <a:bodyPr/>
                    <a:lstStyle/>
                    <a:p>
                      <a:pPr algn="ctr"/>
                      <a:r>
                        <a:rPr lang="fr-FR" sz="1500" b="1" kern="1200" baseline="0" dirty="0">
                          <a:solidFill>
                            <a:schemeClr val="lt1"/>
                          </a:solidFill>
                          <a:latin typeface="Calibri" panose="020F0502020204030204" pitchFamily="34" charset="0"/>
                          <a:ea typeface="+mn-ea"/>
                          <a:cs typeface="+mn-cs"/>
                        </a:rPr>
                        <a:t>Page</a:t>
                      </a:r>
                    </a:p>
                  </a:txBody>
                  <a:tcPr anchor="ctr"/>
                </a:tc>
                <a:extLst>
                  <a:ext uri="{0D108BD9-81ED-4DB2-BD59-A6C34878D82A}">
                    <a16:rowId xmlns:a16="http://schemas.microsoft.com/office/drawing/2014/main" xmlns="" val="10000"/>
                  </a:ext>
                </a:extLst>
              </a:tr>
              <a:tr h="370840">
                <a:tc>
                  <a:txBody>
                    <a:bodyPr/>
                    <a:lstStyle/>
                    <a:p>
                      <a:r>
                        <a:rPr lang="en-US" sz="1200" dirty="0">
                          <a:solidFill>
                            <a:schemeClr val="bg1"/>
                          </a:solidFill>
                          <a:latin typeface="Calibri" panose="020F0502020204030204" pitchFamily="34" charset="0"/>
                        </a:rPr>
                        <a:t>Guide de </a:t>
                      </a:r>
                      <a:r>
                        <a:rPr lang="en-US" sz="1200" dirty="0" err="1">
                          <a:solidFill>
                            <a:schemeClr val="bg1"/>
                          </a:solidFill>
                          <a:latin typeface="Calibri" panose="020F0502020204030204" pitchFamily="34" charset="0"/>
                        </a:rPr>
                        <a:t>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en-US" sz="1200" dirty="0">
                          <a:solidFill>
                            <a:schemeClr val="bg1"/>
                          </a:solidFill>
                          <a:latin typeface="Calibri" panose="020F0502020204030204" pitchFamily="34" charset="0"/>
                        </a:rPr>
                        <a:t>e</a:t>
                      </a:r>
                      <a:endParaRPr kumimoji="0" lang="fr-FR" sz="1200" kern="1200" dirty="0">
                        <a:solidFill>
                          <a:schemeClr val="bg1"/>
                        </a:solidFill>
                        <a:highlight>
                          <a:srgbClr val="FFFF00"/>
                        </a:highlight>
                        <a:latin typeface="Calibri" panose="020F0502020204030204" pitchFamily="34" charset="0"/>
                        <a:ea typeface="+mn-ea"/>
                        <a:cs typeface="+mn-cs"/>
                      </a:endParaRPr>
                    </a:p>
                  </a:txBody>
                  <a:tcPr anchor="ctr"/>
                </a:tc>
                <a:tc>
                  <a:txBody>
                    <a:bodyPr/>
                    <a:lstStyle/>
                    <a:p>
                      <a:pPr algn="ctr"/>
                      <a:r>
                        <a:rPr kumimoji="0" lang="fr-CA" sz="1200" kern="1200" dirty="0">
                          <a:solidFill>
                            <a:schemeClr val="dk1"/>
                          </a:solidFill>
                          <a:latin typeface="Calibri" panose="020F0502020204030204" pitchFamily="34" charset="0"/>
                          <a:ea typeface="+mn-ea"/>
                          <a:cs typeface="+mn-cs"/>
                        </a:rPr>
                        <a:t>38</a:t>
                      </a:r>
                      <a:endParaRPr kumimoji="0" lang="fr-FR" sz="12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xmlns="" val="10001"/>
                  </a:ext>
                </a:extLst>
              </a:tr>
              <a:tr h="370840">
                <a:tc>
                  <a:txBody>
                    <a:bodyPr/>
                    <a:lstStyle/>
                    <a:p>
                      <a:r>
                        <a:rPr lang="fr-CA" sz="1200" dirty="0">
                          <a:latin typeface="Times" pitchFamily="18" charset="0"/>
                          <a:cs typeface="Times" pitchFamily="18" charset="0"/>
                        </a:rPr>
                        <a:t>Fiche</a:t>
                      </a:r>
                      <a:r>
                        <a:rPr lang="fr-CA" sz="1200" baseline="0" dirty="0">
                          <a:latin typeface="Times" pitchFamily="18" charset="0"/>
                          <a:cs typeface="Times" pitchFamily="18" charset="0"/>
                        </a:rPr>
                        <a:t> mathématique</a:t>
                      </a:r>
                      <a:endParaRPr lang="fr-FR" sz="1200" dirty="0">
                        <a:latin typeface="Times" pitchFamily="18" charset="0"/>
                        <a:cs typeface="Times" pitchFamily="18" charset="0"/>
                      </a:endParaRPr>
                    </a:p>
                  </a:txBody>
                  <a:tcPr anchor="ctr"/>
                </a:tc>
                <a:tc>
                  <a:txBody>
                    <a:bodyPr/>
                    <a:lstStyle/>
                    <a:p>
                      <a:pPr algn="ctr"/>
                      <a:r>
                        <a:rPr kumimoji="0" lang="fr-CA" sz="1200" kern="1200" dirty="0">
                          <a:solidFill>
                            <a:schemeClr val="dk1"/>
                          </a:solidFill>
                          <a:latin typeface="Calibri" panose="020F0502020204030204" pitchFamily="34" charset="0"/>
                          <a:ea typeface="+mn-ea"/>
                          <a:cs typeface="+mn-cs"/>
                        </a:rPr>
                        <a:t>39</a:t>
                      </a:r>
                      <a:endParaRPr kumimoji="0" lang="fr-FR" sz="12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xmlns="" val="10002"/>
                  </a:ext>
                </a:extLst>
              </a:tr>
              <a:tr h="370840">
                <a:tc>
                  <a:txBody>
                    <a:bodyPr/>
                    <a:lstStyle/>
                    <a:p>
                      <a:r>
                        <a:rPr lang="fr-CA" sz="1200" dirty="0">
                          <a:latin typeface="Times" pitchFamily="18" charset="0"/>
                          <a:cs typeface="Times" pitchFamily="18" charset="0"/>
                        </a:rPr>
                        <a:t>Solutionnaire de la fiche</a:t>
                      </a:r>
                      <a:r>
                        <a:rPr lang="fr-CA" sz="1200" baseline="0" dirty="0">
                          <a:latin typeface="Times" pitchFamily="18" charset="0"/>
                          <a:cs typeface="Times" pitchFamily="18" charset="0"/>
                        </a:rPr>
                        <a:t> mathématique</a:t>
                      </a:r>
                      <a:endParaRPr lang="fr-FR" sz="1200" dirty="0">
                        <a:latin typeface="Times" pitchFamily="18" charset="0"/>
                        <a:cs typeface="Times" pitchFamily="18" charset="0"/>
                      </a:endParaRPr>
                    </a:p>
                  </a:txBody>
                  <a:tcPr anchor="ctr"/>
                </a:tc>
                <a:tc>
                  <a:txBody>
                    <a:bodyPr/>
                    <a:lstStyle/>
                    <a:p>
                      <a:pPr algn="ctr"/>
                      <a:r>
                        <a:rPr kumimoji="0" lang="fr-CA" sz="1200" kern="1200" dirty="0">
                          <a:solidFill>
                            <a:schemeClr val="dk1"/>
                          </a:solidFill>
                          <a:latin typeface="Calibri" panose="020F0502020204030204" pitchFamily="34" charset="0"/>
                          <a:ea typeface="+mn-ea"/>
                          <a:cs typeface="+mn-cs"/>
                        </a:rPr>
                        <a:t>40</a:t>
                      </a:r>
                      <a:endParaRPr kumimoji="0" lang="fr-FR" sz="12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xmlns="" val="10003"/>
                  </a:ext>
                </a:extLst>
              </a:tr>
            </a:tbl>
          </a:graphicData>
        </a:graphic>
      </p:graphicFrame>
      <p:sp>
        <p:nvSpPr>
          <p:cNvPr id="9" name="Espace réservé du numéro de diapositive 1"/>
          <p:cNvSpPr>
            <a:spLocks noGrp="1"/>
          </p:cNvSpPr>
          <p:nvPr>
            <p:ph type="sldNum" sz="quarter" idx="12"/>
            <p:custDataLst>
              <p:tags r:id="rId4"/>
            </p:custDataLst>
          </p:nvPr>
        </p:nvSpPr>
        <p:spPr>
          <a:xfrm>
            <a:off x="5362467" y="8008203"/>
            <a:ext cx="1495533" cy="1135797"/>
          </a:xfrm>
        </p:spPr>
        <p:txBody>
          <a:bodyPr/>
          <a:lstStyle/>
          <a:p>
            <a:fld id="{027FB875-5C85-AB42-9DC5-178568A424B8}" type="slidenum">
              <a:rPr lang="fr-CA" sz="8200" smtClean="0">
                <a:solidFill>
                  <a:schemeClr val="tx1">
                    <a:lumMod val="95000"/>
                  </a:schemeClr>
                </a:solidFill>
                <a:latin typeface="Impact" pitchFamily="34" charset="0"/>
              </a:rPr>
              <a:pPr/>
              <a:t>30</a:t>
            </a:fld>
            <a:endParaRPr lang="fr-CA" sz="8200" dirty="0">
              <a:solidFill>
                <a:schemeClr val="tx1">
                  <a:lumMod val="95000"/>
                </a:schemeClr>
              </a:solidFill>
              <a:latin typeface="Impact" pitchFamily="34" charset="0"/>
            </a:endParaRPr>
          </a:p>
        </p:txBody>
      </p:sp>
    </p:spTree>
    <p:extLst>
      <p:ext uri="{BB962C8B-B14F-4D97-AF65-F5344CB8AC3E}">
        <p14:creationId xmlns:p14="http://schemas.microsoft.com/office/powerpoint/2010/main" xmlns="" val="4199986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64143" y="75325"/>
            <a:ext cx="4627955" cy="871396"/>
          </a:xfrm>
        </p:spPr>
        <p:txBody>
          <a:bodyPr>
            <a:normAutofit/>
          </a:bodyPr>
          <a:lstStyle/>
          <a:p>
            <a:pPr algn="l"/>
            <a:r>
              <a:rPr lang="en-US" sz="3000" i="1" dirty="0" err="1">
                <a:solidFill>
                  <a:schemeClr val="bg1"/>
                </a:solidFill>
                <a:latin typeface="Calibri" panose="020F0502020204030204" pitchFamily="34" charset="0"/>
                <a:cs typeface="Calibri" panose="020F0502020204030204" pitchFamily="34" charset="0"/>
              </a:rPr>
              <a:t>Préalables</a:t>
            </a:r>
            <a:r>
              <a:rPr lang="en-US" sz="3000" i="1" dirty="0">
                <a:solidFill>
                  <a:schemeClr val="bg1"/>
                </a:solidFill>
                <a:latin typeface="Calibri" panose="020F0502020204030204" pitchFamily="34" charset="0"/>
                <a:cs typeface="Calibri" panose="020F0502020204030204" pitchFamily="34" charset="0"/>
              </a:rPr>
              <a:t> </a:t>
            </a:r>
            <a:r>
              <a:rPr lang="en-US" sz="3000" i="1" dirty="0" err="1">
                <a:solidFill>
                  <a:schemeClr val="bg1"/>
                </a:solidFill>
                <a:latin typeface="Calibri" panose="020F0502020204030204" pitchFamily="34" charset="0"/>
                <a:cs typeface="Calibri" panose="020F0502020204030204" pitchFamily="34" charset="0"/>
              </a:rPr>
              <a:t>mathématiques</a:t>
            </a:r>
            <a:endParaRPr lang="en-US" sz="3000" i="1" dirty="0">
              <a:solidFill>
                <a:schemeClr val="bg1"/>
              </a:solidFill>
              <a:latin typeface="Calibri" panose="020F0502020204030204" pitchFamily="34" charset="0"/>
              <a:cs typeface="Calibri" panose="020F0502020204030204" pitchFamily="34" charset="0"/>
            </a:endParaRPr>
          </a:p>
        </p:txBody>
      </p:sp>
      <p:graphicFrame>
        <p:nvGraphicFramePr>
          <p:cNvPr id="11" name="Espace réservé du contenu 5"/>
          <p:cNvGraphicFramePr>
            <a:graphicFrameLocks noGrp="1"/>
          </p:cNvGraphicFramePr>
          <p:nvPr>
            <p:ph sz="half" idx="1"/>
            <p:custDataLst>
              <p:tags r:id="rId2"/>
            </p:custDataLst>
            <p:extLst>
              <p:ext uri="{D42A27DB-BD31-4B8C-83A1-F6EECF244321}">
                <p14:modId xmlns:p14="http://schemas.microsoft.com/office/powerpoint/2010/main" xmlns="" val="2813347464"/>
              </p:ext>
            </p:extLst>
          </p:nvPr>
        </p:nvGraphicFramePr>
        <p:xfrm>
          <a:off x="226835" y="2080489"/>
          <a:ext cx="1672663" cy="1066800"/>
        </p:xfrm>
        <a:graphic>
          <a:graphicData uri="http://schemas.openxmlformats.org/drawingml/2006/table">
            <a:tbl>
              <a:tblPr firstRow="1" bandRow="1">
                <a:tableStyleId>{5C22544A-7EE6-4342-B048-85BDC9FD1C3A}</a:tableStyleId>
              </a:tblPr>
              <a:tblGrid>
                <a:gridCol w="1115108">
                  <a:extLst>
                    <a:ext uri="{9D8B030D-6E8A-4147-A177-3AD203B41FA5}">
                      <a16:colId xmlns:a16="http://schemas.microsoft.com/office/drawing/2014/main" xmlns="" val="20000"/>
                    </a:ext>
                  </a:extLst>
                </a:gridCol>
                <a:gridCol w="557555">
                  <a:extLst>
                    <a:ext uri="{9D8B030D-6E8A-4147-A177-3AD203B41FA5}">
                      <a16:colId xmlns:a16="http://schemas.microsoft.com/office/drawing/2014/main" xmlns="" val="20001"/>
                    </a:ext>
                  </a:extLst>
                </a:gridCol>
              </a:tblGrid>
              <a:tr h="548640">
                <a:tc gridSpan="2">
                  <a:txBody>
                    <a:bodyPr/>
                    <a:lstStyle/>
                    <a:p>
                      <a:pPr algn="ctr"/>
                      <a:r>
                        <a:rPr lang="fr-FR" sz="1500" dirty="0"/>
                        <a:t>Matériel</a:t>
                      </a:r>
                      <a:r>
                        <a:rPr lang="fr-FR" sz="1500" baseline="0" dirty="0"/>
                        <a:t> nécessaire</a:t>
                      </a:r>
                      <a:endParaRPr lang="fr-FR" sz="1500" dirty="0">
                        <a:latin typeface="Calibri" panose="020F0502020204030204" pitchFamily="34" charset="0"/>
                      </a:endParaRPr>
                    </a:p>
                  </a:txBody>
                  <a:tcPr>
                    <a:solidFill>
                      <a:schemeClr val="tx2"/>
                    </a:solidFill>
                  </a:tcPr>
                </a:tc>
                <a:tc hMerge="1">
                  <a:txBody>
                    <a:bodyPr/>
                    <a:lstStyle/>
                    <a:p>
                      <a:endParaRPr lang="fr-CA"/>
                    </a:p>
                  </a:txBody>
                  <a:tcPr>
                    <a:solidFill>
                      <a:schemeClr val="tx2"/>
                    </a:solidFill>
                  </a:tcPr>
                </a:tc>
                <a:extLst>
                  <a:ext uri="{0D108BD9-81ED-4DB2-BD59-A6C34878D82A}">
                    <a16:rowId xmlns:a16="http://schemas.microsoft.com/office/drawing/2014/main" xmlns="" val="10000"/>
                  </a:ext>
                </a:extLst>
              </a:tr>
              <a:tr h="259080">
                <a:tc gridSpan="2">
                  <a:txBody>
                    <a:bodyPr/>
                    <a:lstStyle/>
                    <a:p>
                      <a:pPr algn="ctr"/>
                      <a:r>
                        <a:rPr lang="fr-FR" sz="1100" dirty="0"/>
                        <a:t>Pour l’enseignant</a:t>
                      </a:r>
                      <a:endParaRPr lang="fr-FR" sz="1100" dirty="0">
                        <a:latin typeface="Calibri" panose="020F0502020204030204" pitchFamily="34" charset="0"/>
                      </a:endParaRPr>
                    </a:p>
                  </a:txBody>
                  <a:tcPr>
                    <a:solidFill>
                      <a:schemeClr val="tx2"/>
                    </a:solidFill>
                  </a:tcPr>
                </a:tc>
                <a:tc hMerge="1">
                  <a:txBody>
                    <a:bodyPr/>
                    <a:lstStyle/>
                    <a:p>
                      <a:endParaRPr lang="fr-CA"/>
                    </a:p>
                  </a:txBody>
                  <a:tcPr>
                    <a:solidFill>
                      <a:schemeClr val="tx2"/>
                    </a:solidFill>
                  </a:tcPr>
                </a:tc>
                <a:extLst>
                  <a:ext uri="{0D108BD9-81ED-4DB2-BD59-A6C34878D82A}">
                    <a16:rowId xmlns:a16="http://schemas.microsoft.com/office/drawing/2014/main" xmlns="" val="10001"/>
                  </a:ext>
                </a:extLst>
              </a:tr>
              <a:tr h="259080">
                <a:tc>
                  <a:txBody>
                    <a:bodyPr/>
                    <a:lstStyle/>
                    <a:p>
                      <a:pPr algn="ctr"/>
                      <a:r>
                        <a:rPr lang="fr-FR" sz="1100" dirty="0"/>
                        <a:t>500 ml</a:t>
                      </a:r>
                      <a:endParaRPr lang="fr-FR" sz="1100" dirty="0">
                        <a:latin typeface="Calibri" panose="020F0502020204030204" pitchFamily="34" charset="0"/>
                        <a:cs typeface="Calibri" panose="020F0502020204030204" pitchFamily="34" charset="0"/>
                      </a:endParaRPr>
                    </a:p>
                  </a:txBody>
                  <a:tcPr>
                    <a:solidFill>
                      <a:schemeClr val="tx2"/>
                    </a:solidFill>
                  </a:tcPr>
                </a:tc>
                <a:tc>
                  <a:txBody>
                    <a:bodyPr/>
                    <a:lstStyle/>
                    <a:p>
                      <a:pPr lvl="0"/>
                      <a:r>
                        <a:rPr lang="fr-CA" sz="1100" kern="1200" dirty="0"/>
                        <a:t>Sable</a:t>
                      </a:r>
                      <a:endParaRPr lang="fr-CA" sz="1100" kern="1200" dirty="0">
                        <a:solidFill>
                          <a:schemeClr val="dk1"/>
                        </a:solidFill>
                        <a:latin typeface="Calibri" panose="020F0502020204030204" pitchFamily="34" charset="0"/>
                        <a:ea typeface="+mn-ea"/>
                        <a:cs typeface="Calibri" panose="020F0502020204030204" pitchFamily="34" charset="0"/>
                      </a:endParaRPr>
                    </a:p>
                  </a:txBody>
                  <a:tcPr>
                    <a:solidFill>
                      <a:schemeClr val="tx2"/>
                    </a:solidFill>
                  </a:tcPr>
                </a:tc>
                <a:extLst>
                  <a:ext uri="{0D108BD9-81ED-4DB2-BD59-A6C34878D82A}">
                    <a16:rowId xmlns:a16="http://schemas.microsoft.com/office/drawing/2014/main" xmlns="" val="10002"/>
                  </a:ext>
                </a:extLst>
              </a:tr>
            </a:tbl>
          </a:graphicData>
        </a:graphic>
      </p:graphicFrame>
      <p:sp>
        <p:nvSpPr>
          <p:cNvPr id="12" name="Content Placeholder 4"/>
          <p:cNvSpPr>
            <a:spLocks noGrp="1"/>
          </p:cNvSpPr>
          <p:nvPr>
            <p:ph sz="half" idx="2"/>
            <p:custDataLst>
              <p:tags r:id="rId3"/>
            </p:custDataLst>
          </p:nvPr>
        </p:nvSpPr>
        <p:spPr>
          <a:xfrm>
            <a:off x="1948021" y="1431661"/>
            <a:ext cx="4728555" cy="7367787"/>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fr-CA" sz="1100" dirty="0">
                <a:solidFill>
                  <a:schemeClr val="bg2"/>
                </a:solidFill>
                <a:latin typeface="Calibri" panose="020F0502020204030204" pitchFamily="34" charset="0"/>
              </a:rPr>
              <a:t>Au cours de l'activité scientifique </a:t>
            </a:r>
            <a:r>
              <a:rPr lang="fr-CA" sz="1100" b="1" i="1" dirty="0">
                <a:solidFill>
                  <a:schemeClr val="bg2"/>
                </a:solidFill>
                <a:latin typeface="Calibri" panose="020F0502020204030204" pitchFamily="34" charset="0"/>
              </a:rPr>
              <a:t>Instruments de mesure : le cylindre gradué</a:t>
            </a:r>
            <a:r>
              <a:rPr lang="fr-CA" sz="1100" dirty="0">
                <a:solidFill>
                  <a:schemeClr val="bg2"/>
                </a:solidFill>
                <a:latin typeface="Calibri" panose="020F0502020204030204" pitchFamily="34" charset="0"/>
              </a:rPr>
              <a:t>, on aura </a:t>
            </a:r>
            <a:r>
              <a:rPr lang="fr-CA" sz="1100" dirty="0">
                <a:solidFill>
                  <a:schemeClr val="bg1"/>
                </a:solidFill>
                <a:latin typeface="Calibri" panose="020F0502020204030204" pitchFamily="34" charset="0"/>
              </a:rPr>
              <a:t>besoin </a:t>
            </a:r>
            <a:r>
              <a:rPr lang="fr-CA" sz="1100" dirty="0">
                <a:solidFill>
                  <a:schemeClr val="bg2"/>
                </a:solidFill>
                <a:latin typeface="Calibri" panose="020F0502020204030204" pitchFamily="34" charset="0"/>
              </a:rPr>
              <a:t>d’effectuer des conversions d'unités de mesure de la capacité. </a:t>
            </a:r>
            <a:endParaRPr lang="fr-CA" sz="1400" u="sng" dirty="0">
              <a:solidFill>
                <a:schemeClr val="bg2"/>
              </a:solidFill>
            </a:endParaRPr>
          </a:p>
          <a:p>
            <a:pPr marL="0" indent="0" algn="just">
              <a:buNone/>
            </a:pPr>
            <a:r>
              <a:rPr lang="fr-CA" sz="1100" dirty="0">
                <a:solidFill>
                  <a:schemeClr val="bg2"/>
                </a:solidFill>
                <a:latin typeface="Calibri" panose="020F0502020204030204" pitchFamily="34" charset="0"/>
              </a:rPr>
              <a:t>Présenter aux élèves (ou rappeler, selon le cas) les définitions de millilitre, centilitre et décilitre. </a:t>
            </a:r>
          </a:p>
          <a:p>
            <a:pPr marL="0" indent="0" algn="just">
              <a:buNone/>
            </a:pPr>
            <a:r>
              <a:rPr lang="fr-CA" sz="1100" dirty="0">
                <a:solidFill>
                  <a:schemeClr val="bg2"/>
                </a:solidFill>
                <a:latin typeface="Calibri" panose="020F0502020204030204" pitchFamily="34" charset="0"/>
              </a:rPr>
              <a:t>Il est suggéré d’utiliser les tableaux suivants pour mettre l’accent sur l’utilisation des fractions et des nombres décimaux dans la conversion d’unités. Ce tableau permet également de mettre en lumière la similarité de ce processus avec celui de </a:t>
            </a:r>
            <a:r>
              <a:rPr lang="fr-CA" sz="1100" dirty="0">
                <a:solidFill>
                  <a:schemeClr val="bg1"/>
                </a:solidFill>
                <a:latin typeface="Calibri" panose="020F0502020204030204" pitchFamily="34" charset="0"/>
              </a:rPr>
              <a:t>la</a:t>
            </a:r>
            <a:r>
              <a:rPr lang="fr-CA" sz="1100" dirty="0">
                <a:solidFill>
                  <a:schemeClr val="bg2"/>
                </a:solidFill>
                <a:latin typeface="Calibri" panose="020F0502020204030204" pitchFamily="34" charset="0"/>
              </a:rPr>
              <a:t> conversion d’unités de mesure de longueur, qui leur sont plus familières,</a:t>
            </a:r>
            <a:r>
              <a:rPr lang="fr-CA" sz="1100" dirty="0">
                <a:solidFill>
                  <a:srgbClr val="00B0F0"/>
                </a:solidFill>
                <a:latin typeface="Calibri" panose="020F0502020204030204" pitchFamily="34" charset="0"/>
              </a:rPr>
              <a:t> </a:t>
            </a:r>
            <a:r>
              <a:rPr lang="fr-CA" sz="1100" dirty="0">
                <a:solidFill>
                  <a:schemeClr val="bg1"/>
                </a:solidFill>
                <a:latin typeface="Calibri" panose="020F0502020204030204" pitchFamily="34" charset="0"/>
              </a:rPr>
              <a:t>ainsi qu’avec le système de numération en base dix: </a:t>
            </a:r>
            <a:r>
              <a:rPr lang="fr-CA" sz="1100" dirty="0">
                <a:solidFill>
                  <a:schemeClr val="bg2"/>
                </a:solidFill>
                <a:latin typeface="Calibri" panose="020F0502020204030204" pitchFamily="34" charset="0"/>
              </a:rPr>
              <a:t>un </a:t>
            </a:r>
            <a:r>
              <a:rPr lang="fr-CA" sz="1100" b="1" dirty="0">
                <a:solidFill>
                  <a:schemeClr val="bg2"/>
                </a:solidFill>
                <a:latin typeface="Calibri" panose="020F0502020204030204" pitchFamily="34" charset="0"/>
              </a:rPr>
              <a:t>milli</a:t>
            </a:r>
            <a:r>
              <a:rPr lang="fr-CA" sz="1100" dirty="0">
                <a:solidFill>
                  <a:schemeClr val="bg2"/>
                </a:solidFill>
                <a:latin typeface="Calibri" panose="020F0502020204030204" pitchFamily="34" charset="0"/>
              </a:rPr>
              <a:t>litre correspond à un </a:t>
            </a:r>
            <a:r>
              <a:rPr lang="fr-CA" sz="1100" b="1" dirty="0">
                <a:solidFill>
                  <a:schemeClr val="bg2"/>
                </a:solidFill>
                <a:latin typeface="Calibri" panose="020F0502020204030204" pitchFamily="34" charset="0"/>
              </a:rPr>
              <a:t>millième</a:t>
            </a:r>
            <a:r>
              <a:rPr lang="fr-CA" sz="1100" dirty="0">
                <a:solidFill>
                  <a:schemeClr val="bg2"/>
                </a:solidFill>
                <a:latin typeface="Calibri" panose="020F0502020204030204" pitchFamily="34" charset="0"/>
              </a:rPr>
              <a:t> de litre (de la même façon qu’un </a:t>
            </a:r>
            <a:r>
              <a:rPr lang="fr-CA" sz="1100" b="1" dirty="0">
                <a:solidFill>
                  <a:schemeClr val="bg2"/>
                </a:solidFill>
                <a:latin typeface="Calibri" panose="020F0502020204030204" pitchFamily="34" charset="0"/>
              </a:rPr>
              <a:t>milli</a:t>
            </a:r>
            <a:r>
              <a:rPr lang="fr-CA" sz="1100" dirty="0">
                <a:solidFill>
                  <a:schemeClr val="bg2"/>
                </a:solidFill>
                <a:latin typeface="Calibri" panose="020F0502020204030204" pitchFamily="34" charset="0"/>
              </a:rPr>
              <a:t>mètre correspond à un </a:t>
            </a:r>
            <a:r>
              <a:rPr lang="fr-CA" sz="1100" b="1" dirty="0">
                <a:solidFill>
                  <a:schemeClr val="bg2"/>
                </a:solidFill>
                <a:latin typeface="Calibri" panose="020F0502020204030204" pitchFamily="34" charset="0"/>
              </a:rPr>
              <a:t>millième</a:t>
            </a:r>
            <a:r>
              <a:rPr lang="fr-CA" sz="1100" dirty="0">
                <a:solidFill>
                  <a:schemeClr val="bg2"/>
                </a:solidFill>
                <a:latin typeface="Calibri" panose="020F0502020204030204" pitchFamily="34" charset="0"/>
              </a:rPr>
              <a:t> de mètre</a:t>
            </a:r>
            <a:r>
              <a:rPr lang="fr-CA" sz="1100" dirty="0">
                <a:solidFill>
                  <a:schemeClr val="bg1"/>
                </a:solidFill>
                <a:latin typeface="Calibri" panose="020F0502020204030204" pitchFamily="34" charset="0"/>
              </a:rPr>
              <a:t>, et de la même façon qu’une unité correspond au </a:t>
            </a:r>
            <a:r>
              <a:rPr lang="fr-CA" sz="1100" b="1" dirty="0">
                <a:solidFill>
                  <a:schemeClr val="bg1"/>
                </a:solidFill>
                <a:latin typeface="Calibri" panose="020F0502020204030204" pitchFamily="34" charset="0"/>
              </a:rPr>
              <a:t>millième</a:t>
            </a:r>
            <a:r>
              <a:rPr lang="fr-CA" sz="1100" dirty="0">
                <a:solidFill>
                  <a:schemeClr val="bg1"/>
                </a:solidFill>
                <a:latin typeface="Calibri" panose="020F0502020204030204" pitchFamily="34" charset="0"/>
              </a:rPr>
              <a:t> d’un millier).</a:t>
            </a:r>
          </a:p>
          <a:p>
            <a:pPr marL="0" indent="0" algn="just">
              <a:buNone/>
            </a:pPr>
            <a:endParaRPr lang="fr-CA" sz="1200" dirty="0">
              <a:solidFill>
                <a:schemeClr val="bg2"/>
              </a:solidFill>
              <a:latin typeface="Calibri" panose="020F0502020204030204" pitchFamily="34" charset="0"/>
            </a:endParaRPr>
          </a:p>
          <a:p>
            <a:pPr marL="0" indent="0" algn="just">
              <a:buNone/>
            </a:pPr>
            <a:endParaRPr lang="fr-CA" sz="1200" dirty="0">
              <a:solidFill>
                <a:schemeClr val="bg2"/>
              </a:solidFill>
              <a:latin typeface="Calibri" panose="020F0502020204030204" pitchFamily="34" charset="0"/>
            </a:endParaRPr>
          </a:p>
          <a:p>
            <a:pPr marL="0" indent="0" algn="just">
              <a:buNone/>
            </a:pPr>
            <a:endParaRPr lang="fr-CA" sz="1200" dirty="0">
              <a:solidFill>
                <a:schemeClr val="bg2"/>
              </a:solidFill>
              <a:latin typeface="Calibri" panose="020F0502020204030204" pitchFamily="34" charset="0"/>
            </a:endParaRPr>
          </a:p>
          <a:p>
            <a:pPr marL="0" indent="0">
              <a:buNone/>
            </a:pPr>
            <a:endParaRPr lang="fr-CA" sz="1200" dirty="0">
              <a:solidFill>
                <a:schemeClr val="bg2"/>
              </a:solidFill>
              <a:latin typeface="Calibri" panose="020F0502020204030204" pitchFamily="34" charset="0"/>
            </a:endParaRPr>
          </a:p>
          <a:p>
            <a:pPr marL="0" indent="0">
              <a:buNone/>
            </a:pPr>
            <a:endParaRPr lang="fr-CA" sz="1200" dirty="0">
              <a:solidFill>
                <a:schemeClr val="bg2"/>
              </a:solidFill>
              <a:latin typeface="Calibri" panose="020F0502020204030204" pitchFamily="34" charset="0"/>
            </a:endParaRPr>
          </a:p>
          <a:p>
            <a:pPr marL="0" indent="0">
              <a:buNone/>
            </a:pPr>
            <a:endParaRPr lang="fr-CA" sz="1200" dirty="0">
              <a:solidFill>
                <a:schemeClr val="bg2"/>
              </a:solidFill>
              <a:latin typeface="Calibri" panose="020F0502020204030204" pitchFamily="34" charset="0"/>
            </a:endParaRPr>
          </a:p>
          <a:p>
            <a:pPr marL="0" indent="0">
              <a:buNone/>
            </a:pPr>
            <a:endParaRPr lang="fr-CA" sz="1200" dirty="0">
              <a:solidFill>
                <a:schemeClr val="bg2"/>
              </a:solidFill>
              <a:latin typeface="Calibri" panose="020F0502020204030204" pitchFamily="34" charset="0"/>
            </a:endParaRPr>
          </a:p>
          <a:p>
            <a:pPr marL="0" indent="0">
              <a:buNone/>
            </a:pPr>
            <a:endParaRPr lang="fr-CA" sz="1200" dirty="0">
              <a:solidFill>
                <a:schemeClr val="bg2"/>
              </a:solidFill>
              <a:latin typeface="Calibri" panose="020F0502020204030204" pitchFamily="34" charset="0"/>
            </a:endParaRPr>
          </a:p>
          <a:p>
            <a:pPr marL="0" indent="0" algn="just">
              <a:buNone/>
            </a:pPr>
            <a:endParaRPr lang="en-US" sz="1200" i="1" dirty="0">
              <a:solidFill>
                <a:schemeClr val="bg2"/>
              </a:solidFill>
              <a:latin typeface="Calibri" panose="020F0502020204030204" pitchFamily="34" charset="0"/>
            </a:endParaRPr>
          </a:p>
          <a:p>
            <a:pPr marL="0" indent="0" algn="just">
              <a:buNone/>
            </a:pPr>
            <a:endParaRPr lang="en-US" sz="1200" i="1" dirty="0">
              <a:solidFill>
                <a:schemeClr val="bg2"/>
              </a:solidFill>
              <a:latin typeface="Calibri" panose="020F0502020204030204" pitchFamily="34" charset="0"/>
            </a:endParaRPr>
          </a:p>
          <a:p>
            <a:pPr marL="0" indent="0" algn="just">
              <a:buNone/>
            </a:pPr>
            <a:endParaRPr lang="en-US" sz="1200" i="1" dirty="0">
              <a:solidFill>
                <a:schemeClr val="bg2"/>
              </a:solidFill>
              <a:latin typeface="Calibri" panose="020F0502020204030204" pitchFamily="34" charset="0"/>
            </a:endParaRPr>
          </a:p>
          <a:p>
            <a:pPr marL="0" indent="0" algn="just">
              <a:buNone/>
            </a:pPr>
            <a:endParaRPr lang="en-US" sz="1200" i="1" dirty="0">
              <a:solidFill>
                <a:schemeClr val="bg2"/>
              </a:solidFill>
              <a:latin typeface="Calibri" panose="020F0502020204030204" pitchFamily="34" charset="0"/>
            </a:endParaRPr>
          </a:p>
          <a:p>
            <a:pPr marL="0" indent="0" algn="just">
              <a:buNone/>
            </a:pPr>
            <a:endParaRPr lang="fr-CA" sz="1200" dirty="0">
              <a:solidFill>
                <a:schemeClr val="bg2"/>
              </a:solidFill>
              <a:latin typeface="Calibri" panose="020F0502020204030204" pitchFamily="34" charset="0"/>
            </a:endParaRPr>
          </a:p>
          <a:p>
            <a:pPr marL="0" indent="0" algn="just">
              <a:buNone/>
            </a:pPr>
            <a:r>
              <a:rPr lang="fr-CA" sz="1100" dirty="0">
                <a:solidFill>
                  <a:schemeClr val="bg1"/>
                </a:solidFill>
                <a:latin typeface="Calibri" panose="020F0502020204030204" pitchFamily="34" charset="0"/>
              </a:rPr>
              <a:t>Remarque : l’utilisation de matériel comme les blocs de 10 ou les grilles de 100 peut faciliter la compréhension de la relation entre les différentes unités de mesure.</a:t>
            </a:r>
          </a:p>
          <a:p>
            <a:pPr marL="0" indent="0" algn="just">
              <a:buNone/>
            </a:pPr>
            <a:endParaRPr lang="fr-CA" sz="1100" dirty="0">
              <a:solidFill>
                <a:schemeClr val="bg2"/>
              </a:solidFill>
              <a:latin typeface="Calibri" panose="020F0502020204030204" pitchFamily="34" charset="0"/>
            </a:endParaRPr>
          </a:p>
          <a:p>
            <a:pPr marL="0" indent="0" algn="just">
              <a:buNone/>
            </a:pPr>
            <a:r>
              <a:rPr lang="fr-CA" sz="1100" dirty="0">
                <a:solidFill>
                  <a:schemeClr val="bg1"/>
                </a:solidFill>
                <a:latin typeface="Calibri" panose="020F0502020204030204" pitchFamily="34" charset="0"/>
              </a:rPr>
              <a:t>Faire compléter individuellement aux élèves les deux premiers exercices de la </a:t>
            </a:r>
            <a:r>
              <a:rPr lang="fr-CA" sz="1100" i="1" dirty="0">
                <a:solidFill>
                  <a:schemeClr val="bg1"/>
                </a:solidFill>
                <a:latin typeface="Calibri" panose="020F0502020204030204" pitchFamily="34" charset="0"/>
              </a:rPr>
              <a:t>Fiche mathématique 1. </a:t>
            </a:r>
          </a:p>
          <a:p>
            <a:pPr marL="0" indent="0" algn="just">
              <a:buNone/>
            </a:pPr>
            <a:endParaRPr lang="fr-CA" sz="1100" i="1" dirty="0">
              <a:solidFill>
                <a:schemeClr val="bg1"/>
              </a:solidFill>
              <a:latin typeface="Calibri" panose="020F0502020204030204" pitchFamily="34" charset="0"/>
            </a:endParaRPr>
          </a:p>
          <a:p>
            <a:pPr marL="0" indent="0" algn="just">
              <a:buNone/>
            </a:pPr>
            <a:r>
              <a:rPr lang="fr-CA" sz="1100" dirty="0">
                <a:solidFill>
                  <a:schemeClr val="bg1"/>
                </a:solidFill>
                <a:latin typeface="Calibri" panose="020F0502020204030204" pitchFamily="34" charset="0"/>
              </a:rPr>
              <a:t>Corriger en plénière. Le solutionnaire se trouve à la page suivante. </a:t>
            </a:r>
            <a:endParaRPr lang="en-US" sz="1100" dirty="0">
              <a:solidFill>
                <a:schemeClr val="bg1"/>
              </a:solidFill>
              <a:latin typeface="Calibri" panose="020F0502020204030204" pitchFamily="34" charset="0"/>
            </a:endParaRPr>
          </a:p>
          <a:p>
            <a:pPr marL="0" indent="0" algn="just">
              <a:buNone/>
            </a:pPr>
            <a:endParaRPr lang="fr-CA" sz="1100" dirty="0">
              <a:solidFill>
                <a:schemeClr val="bg1"/>
              </a:solidFill>
              <a:latin typeface="Calibri" panose="020F0502020204030204" pitchFamily="34" charset="0"/>
            </a:endParaRPr>
          </a:p>
          <a:p>
            <a:pPr marL="0" indent="0" algn="just">
              <a:buNone/>
            </a:pPr>
            <a:r>
              <a:rPr lang="fr-CA" sz="1100" dirty="0">
                <a:solidFill>
                  <a:schemeClr val="bg1"/>
                </a:solidFill>
                <a:latin typeface="Calibri" panose="020F0502020204030204" pitchFamily="34" charset="0"/>
              </a:rPr>
              <a:t>Le troisième exercice concerne l’arrondissement. Cette notion a déjà été revue dans le cahier </a:t>
            </a:r>
            <a:r>
              <a:rPr lang="fr-CA" sz="1100" i="1" dirty="0">
                <a:solidFill>
                  <a:schemeClr val="bg1"/>
                </a:solidFill>
                <a:latin typeface="Calibri" panose="020F0502020204030204" pitchFamily="34" charset="0"/>
              </a:rPr>
              <a:t>Mathématiques préalables</a:t>
            </a:r>
            <a:r>
              <a:rPr lang="fr-CA" sz="1100" dirty="0">
                <a:solidFill>
                  <a:schemeClr val="bg1"/>
                </a:solidFill>
                <a:latin typeface="Calibri" panose="020F0502020204030204" pitchFamily="34" charset="0"/>
              </a:rPr>
              <a:t> du guide de l’activité Gravité, mais sera nécessaire à nouveau pour Un défi à ta mesure.</a:t>
            </a:r>
          </a:p>
          <a:p>
            <a:pPr marL="0" indent="0" algn="just">
              <a:buNone/>
            </a:pPr>
            <a:endParaRPr lang="en-US" i="1" dirty="0">
              <a:solidFill>
                <a:schemeClr val="bg2"/>
              </a:solidFill>
              <a:latin typeface="Calibri" panose="020F0502020204030204" pitchFamily="34" charset="0"/>
            </a:endParaRPr>
          </a:p>
        </p:txBody>
      </p:sp>
      <p:sp>
        <p:nvSpPr>
          <p:cNvPr id="2" name="Espace réservé du numéro de diapositive 1"/>
          <p:cNvSpPr>
            <a:spLocks noGrp="1"/>
          </p:cNvSpPr>
          <p:nvPr>
            <p:ph type="sldNum" sz="quarter" idx="12"/>
            <p:custDataLst>
              <p:tags r:id="rId4"/>
            </p:custDataLst>
          </p:nvPr>
        </p:nvSpPr>
        <p:spPr>
          <a:xfrm>
            <a:off x="6276977" y="8686091"/>
            <a:ext cx="552051" cy="365760"/>
          </a:xfrm>
        </p:spPr>
        <p:txBody>
          <a:bodyPr/>
          <a:lstStyle/>
          <a:p>
            <a:fld id="{027FB875-5C85-AB42-9DC5-178568A424B8}" type="slidenum">
              <a:rPr lang="en-US" smtClean="0"/>
              <a:pPr/>
              <a:t>31</a:t>
            </a:fld>
            <a:endParaRPr lang="en-US" dirty="0"/>
          </a:p>
        </p:txBody>
      </p:sp>
      <p:graphicFrame>
        <p:nvGraphicFramePr>
          <p:cNvPr id="16" name="Tableau 15"/>
          <p:cNvGraphicFramePr>
            <a:graphicFrameLocks noGrp="1"/>
          </p:cNvGraphicFramePr>
          <p:nvPr>
            <p:custDataLst>
              <p:tags r:id="rId5"/>
            </p:custDataLst>
            <p:extLst>
              <p:ext uri="{D42A27DB-BD31-4B8C-83A1-F6EECF244321}">
                <p14:modId xmlns:p14="http://schemas.microsoft.com/office/powerpoint/2010/main" xmlns="" val="887694837"/>
              </p:ext>
            </p:extLst>
          </p:nvPr>
        </p:nvGraphicFramePr>
        <p:xfrm>
          <a:off x="171451" y="1431659"/>
          <a:ext cx="1729812" cy="320040"/>
        </p:xfrm>
        <a:graphic>
          <a:graphicData uri="http://schemas.openxmlformats.org/drawingml/2006/table">
            <a:tbl>
              <a:tblPr firstRow="1" bandRow="1">
                <a:tableStyleId>{69CF1AB2-1976-4502-BF36-3FF5EA218861}</a:tableStyleId>
              </a:tblPr>
              <a:tblGrid>
                <a:gridCol w="1729812">
                  <a:extLst>
                    <a:ext uri="{9D8B030D-6E8A-4147-A177-3AD203B41FA5}">
                      <a16:colId xmlns:a16="http://schemas.microsoft.com/office/drawing/2014/main" xmlns="" val="20000"/>
                    </a:ext>
                  </a:extLst>
                </a:gridCol>
              </a:tblGrid>
              <a:tr h="320040">
                <a:tc>
                  <a:txBody>
                    <a:bodyPr/>
                    <a:lstStyle/>
                    <a:p>
                      <a:r>
                        <a:rPr lang="fr-FR" sz="1500" dirty="0">
                          <a:latin typeface="Goudy Old Style" pitchFamily="18" charset="0"/>
                        </a:rPr>
                        <a:t>Durée </a:t>
                      </a:r>
                      <a:r>
                        <a:rPr lang="fr-FR" sz="1500">
                          <a:latin typeface="Goudy Old Style" pitchFamily="18" charset="0"/>
                        </a:rPr>
                        <a:t>: 30 </a:t>
                      </a:r>
                      <a:r>
                        <a:rPr lang="fr-FR" sz="1500" dirty="0">
                          <a:latin typeface="Goudy Old Style" pitchFamily="18" charset="0"/>
                        </a:rPr>
                        <a:t>minutes</a:t>
                      </a:r>
                      <a:endParaRPr lang="fr-FR" sz="1500" b="0" i="0" dirty="0">
                        <a:solidFill>
                          <a:schemeClr val="tx1"/>
                        </a:solidFill>
                        <a:latin typeface="Goudy Old Style" pitchFamily="18" charset="0"/>
                      </a:endParaRPr>
                    </a:p>
                  </a:txBody>
                  <a:tcPr>
                    <a:solidFill>
                      <a:schemeClr val="tx2"/>
                    </a:solidFill>
                  </a:tcPr>
                </a:tc>
                <a:extLst>
                  <a:ext uri="{0D108BD9-81ED-4DB2-BD59-A6C34878D82A}">
                    <a16:rowId xmlns:a16="http://schemas.microsoft.com/office/drawing/2014/main" xmlns="" val="10000"/>
                  </a:ext>
                </a:extLst>
              </a:tr>
            </a:tbl>
          </a:graphicData>
        </a:graphic>
      </p:graphicFrame>
      <p:sp>
        <p:nvSpPr>
          <p:cNvPr id="9" name="Title 3"/>
          <p:cNvSpPr txBox="1">
            <a:spLocks/>
          </p:cNvSpPr>
          <p:nvPr>
            <p:custDataLst>
              <p:tags r:id="rId6"/>
            </p:custDataLst>
          </p:nvPr>
        </p:nvSpPr>
        <p:spPr>
          <a:xfrm>
            <a:off x="30794" y="552971"/>
            <a:ext cx="6664884"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dirty="0">
                <a:solidFill>
                  <a:schemeClr val="bg1"/>
                </a:solidFill>
                <a:latin typeface="Calibri" panose="020F0502020204030204" pitchFamily="34" charset="0"/>
              </a:rPr>
              <a:t>1. </a:t>
            </a:r>
            <a:r>
              <a:rPr lang="fr-FR" sz="3000" dirty="0">
                <a:solidFill>
                  <a:schemeClr val="bg1"/>
                </a:solidFill>
                <a:latin typeface="Calibri" panose="020F0502020204030204" pitchFamily="34" charset="0"/>
                <a:cs typeface="Calibri" panose="020F0502020204030204" pitchFamily="34" charset="0"/>
              </a:rPr>
              <a:t>Fractions et conversions</a:t>
            </a:r>
            <a:endParaRPr lang="fr-FR" sz="3000" dirty="0">
              <a:solidFill>
                <a:srgbClr val="00B0F0"/>
              </a:solidFill>
              <a:latin typeface="Calibri" panose="020F0502020204030204" pitchFamily="34" charset="0"/>
              <a:cs typeface="Calibri" panose="020F0502020204030204" pitchFamily="34" charset="0"/>
            </a:endParaRPr>
          </a:p>
        </p:txBody>
      </p:sp>
      <p:sp>
        <p:nvSpPr>
          <p:cNvPr id="15" name="Rectangle 14"/>
          <p:cNvSpPr/>
          <p:nvPr>
            <p:custDataLst>
              <p:tags r:id="rId7"/>
            </p:custDataLst>
          </p:nvPr>
        </p:nvSpPr>
        <p:spPr>
          <a:xfrm>
            <a:off x="171451" y="3674685"/>
            <a:ext cx="1697408" cy="286232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300" b="1" dirty="0">
                <a:solidFill>
                  <a:schemeClr val="bg1"/>
                </a:solidFill>
                <a:latin typeface="Calibri" panose="020F0502020204030204" pitchFamily="34" charset="0"/>
              </a:rPr>
              <a:t>Notions mathématiques</a:t>
            </a:r>
          </a:p>
          <a:p>
            <a:pPr algn="just"/>
            <a:r>
              <a:rPr lang="fr-CA" sz="1100" dirty="0">
                <a:solidFill>
                  <a:schemeClr val="dk1"/>
                </a:solidFill>
                <a:latin typeface="Calibri" panose="020F0502020204030204" pitchFamily="34" charset="0"/>
              </a:rPr>
              <a:t>PDA: Arithmétique   </a:t>
            </a:r>
            <a:br>
              <a:rPr lang="fr-CA" sz="1100" dirty="0">
                <a:solidFill>
                  <a:schemeClr val="dk1"/>
                </a:solidFill>
                <a:latin typeface="Calibri" panose="020F0502020204030204" pitchFamily="34" charset="0"/>
              </a:rPr>
            </a:br>
            <a:r>
              <a:rPr lang="fr-CA" sz="1100" dirty="0">
                <a:solidFill>
                  <a:schemeClr val="dk1"/>
                </a:solidFill>
                <a:latin typeface="Calibri" panose="020F0502020204030204" pitchFamily="34" charset="0"/>
              </a:rPr>
              <a:t>Sens et écriture des nombres: </a:t>
            </a:r>
          </a:p>
          <a:p>
            <a:pPr marL="171442" indent="-171442" algn="just">
              <a:buFontTx/>
              <a:buChar char="-"/>
            </a:pPr>
            <a:r>
              <a:rPr lang="en-CA" sz="1100" dirty="0" err="1">
                <a:solidFill>
                  <a:schemeClr val="dk1"/>
                </a:solidFill>
                <a:latin typeface="Calibri" panose="020F0502020204030204" pitchFamily="34" charset="0"/>
              </a:rPr>
              <a:t>Associer</a:t>
            </a:r>
            <a:r>
              <a:rPr lang="en-CA" sz="1100" dirty="0">
                <a:solidFill>
                  <a:schemeClr val="dk1"/>
                </a:solidFill>
                <a:latin typeface="Calibri" panose="020F0502020204030204" pitchFamily="34" charset="0"/>
              </a:rPr>
              <a:t> un </a:t>
            </a:r>
            <a:r>
              <a:rPr lang="en-CA" sz="1100" dirty="0" err="1">
                <a:solidFill>
                  <a:schemeClr val="dk1"/>
                </a:solidFill>
                <a:latin typeface="Calibri" panose="020F0502020204030204" pitchFamily="34" charset="0"/>
              </a:rPr>
              <a:t>nombre</a:t>
            </a:r>
            <a:r>
              <a:rPr lang="en-CA" sz="1100" dirty="0">
                <a:solidFill>
                  <a:schemeClr val="dk1"/>
                </a:solidFill>
                <a:latin typeface="Calibri" panose="020F0502020204030204" pitchFamily="34" charset="0"/>
              </a:rPr>
              <a:t> </a:t>
            </a:r>
            <a:r>
              <a:rPr lang="en-CA" sz="1100" dirty="0" err="1">
                <a:solidFill>
                  <a:schemeClr val="bg1"/>
                </a:solidFill>
                <a:latin typeface="Calibri" panose="020F0502020204030204" pitchFamily="34" charset="0"/>
              </a:rPr>
              <a:t>décimal</a:t>
            </a:r>
            <a:r>
              <a:rPr lang="en-CA" sz="1100" dirty="0">
                <a:solidFill>
                  <a:schemeClr val="bg1"/>
                </a:solidFill>
                <a:latin typeface="Calibri" panose="020F0502020204030204" pitchFamily="34" charset="0"/>
              </a:rPr>
              <a:t> à </a:t>
            </a:r>
            <a:r>
              <a:rPr lang="en-CA" sz="1100" dirty="0" err="1">
                <a:solidFill>
                  <a:schemeClr val="bg1"/>
                </a:solidFill>
                <a:latin typeface="Calibri" panose="020F0502020204030204" pitchFamily="34" charset="0"/>
              </a:rPr>
              <a:t>une</a:t>
            </a:r>
            <a:r>
              <a:rPr lang="en-CA" sz="1100" dirty="0">
                <a:solidFill>
                  <a:schemeClr val="bg1"/>
                </a:solidFill>
                <a:latin typeface="Calibri" panose="020F0502020204030204" pitchFamily="34" charset="0"/>
              </a:rPr>
              <a:t> fraction; </a:t>
            </a:r>
          </a:p>
          <a:p>
            <a:pPr marL="171442" indent="-171442" algn="just">
              <a:buFontTx/>
              <a:buChar char="-"/>
            </a:pPr>
            <a:r>
              <a:rPr lang="en-CA" sz="1100" dirty="0">
                <a:solidFill>
                  <a:schemeClr val="bg1"/>
                </a:solidFill>
                <a:latin typeface="Calibri" panose="020F0502020204030204" pitchFamily="34" charset="0"/>
              </a:rPr>
              <a:t>Lire et </a:t>
            </a:r>
            <a:r>
              <a:rPr lang="en-CA" sz="1100" dirty="0" err="1">
                <a:solidFill>
                  <a:schemeClr val="bg1"/>
                </a:solidFill>
                <a:latin typeface="Calibri" panose="020F0502020204030204" pitchFamily="34" charset="0"/>
              </a:rPr>
              <a:t>écrire</a:t>
            </a:r>
            <a:r>
              <a:rPr lang="en-CA" sz="1100" dirty="0">
                <a:solidFill>
                  <a:schemeClr val="bg1"/>
                </a:solidFill>
                <a:latin typeface="Calibri" panose="020F0502020204030204" pitchFamily="34" charset="0"/>
              </a:rPr>
              <a:t> des </a:t>
            </a:r>
            <a:r>
              <a:rPr lang="en-CA" sz="1100" dirty="0" err="1">
                <a:solidFill>
                  <a:schemeClr val="bg1"/>
                </a:solidFill>
                <a:latin typeface="Calibri" panose="020F0502020204030204" pitchFamily="34" charset="0"/>
              </a:rPr>
              <a:t>nombres</a:t>
            </a:r>
            <a:r>
              <a:rPr lang="en-CA" sz="1100" dirty="0">
                <a:solidFill>
                  <a:schemeClr val="bg1"/>
                </a:solidFill>
                <a:latin typeface="Calibri" panose="020F0502020204030204" pitchFamily="34" charset="0"/>
              </a:rPr>
              <a:t> </a:t>
            </a:r>
            <a:r>
              <a:rPr lang="en-CA" sz="1100" dirty="0" err="1">
                <a:solidFill>
                  <a:schemeClr val="bg1"/>
                </a:solidFill>
                <a:latin typeface="Calibri" panose="020F0502020204030204" pitchFamily="34" charset="0"/>
              </a:rPr>
              <a:t>écrits</a:t>
            </a:r>
            <a:r>
              <a:rPr lang="en-CA" sz="1100" dirty="0">
                <a:solidFill>
                  <a:schemeClr val="bg1"/>
                </a:solidFill>
                <a:latin typeface="Calibri" panose="020F0502020204030204" pitchFamily="34" charset="0"/>
              </a:rPr>
              <a:t> </a:t>
            </a:r>
            <a:r>
              <a:rPr lang="en-CA" sz="1100" dirty="0" err="1">
                <a:solidFill>
                  <a:schemeClr val="bg1"/>
                </a:solidFill>
                <a:latin typeface="Calibri" panose="020F0502020204030204" pitchFamily="34" charset="0"/>
              </a:rPr>
              <a:t>en</a:t>
            </a:r>
            <a:r>
              <a:rPr lang="en-CA" sz="1100" dirty="0">
                <a:solidFill>
                  <a:schemeClr val="bg1"/>
                </a:solidFill>
                <a:latin typeface="Calibri" panose="020F0502020204030204" pitchFamily="34" charset="0"/>
              </a:rPr>
              <a:t> notation </a:t>
            </a:r>
            <a:r>
              <a:rPr lang="en-CA" sz="1100" dirty="0" err="1">
                <a:solidFill>
                  <a:schemeClr val="bg1"/>
                </a:solidFill>
                <a:latin typeface="Calibri" panose="020F0502020204030204" pitchFamily="34" charset="0"/>
              </a:rPr>
              <a:t>décimale</a:t>
            </a:r>
            <a:r>
              <a:rPr lang="en-CA" sz="1100" dirty="0">
                <a:solidFill>
                  <a:schemeClr val="bg1"/>
                </a:solidFill>
                <a:latin typeface="Calibri" panose="020F0502020204030204" pitchFamily="34" charset="0"/>
              </a:rPr>
              <a:t>;</a:t>
            </a:r>
            <a:endParaRPr lang="fr-CA" sz="1100" dirty="0">
              <a:solidFill>
                <a:schemeClr val="bg1"/>
              </a:solidFill>
              <a:latin typeface="Calibri" panose="020F0502020204030204" pitchFamily="34" charset="0"/>
            </a:endParaRPr>
          </a:p>
          <a:p>
            <a:pPr algn="just"/>
            <a:r>
              <a:rPr lang="fr-CA" sz="1100" dirty="0">
                <a:solidFill>
                  <a:schemeClr val="bg1"/>
                </a:solidFill>
                <a:latin typeface="Calibri" panose="020F0502020204030204" pitchFamily="34" charset="0"/>
              </a:rPr>
              <a:t>Opérations sur des nombres:</a:t>
            </a:r>
          </a:p>
          <a:p>
            <a:pPr algn="just"/>
            <a:r>
              <a:rPr lang="fr-CA" sz="1100" dirty="0">
                <a:solidFill>
                  <a:schemeClr val="dk1"/>
                </a:solidFill>
                <a:latin typeface="Calibri" panose="020F0502020204030204" pitchFamily="34" charset="0"/>
              </a:rPr>
              <a:t>- Exprimer en notation fractionnaire un nombre exprimé en notation décimale et vice versa.</a:t>
            </a:r>
          </a:p>
        </p:txBody>
      </p:sp>
      <p:graphicFrame>
        <p:nvGraphicFramePr>
          <p:cNvPr id="3" name="Tableau 2"/>
          <p:cNvGraphicFramePr>
            <a:graphicFrameLocks noGrp="1"/>
          </p:cNvGraphicFramePr>
          <p:nvPr>
            <p:custDataLst>
              <p:tags r:id="rId8"/>
            </p:custDataLst>
            <p:extLst>
              <p:ext uri="{D42A27DB-BD31-4B8C-83A1-F6EECF244321}">
                <p14:modId xmlns:p14="http://schemas.microsoft.com/office/powerpoint/2010/main" xmlns="" val="2883378755"/>
              </p:ext>
            </p:extLst>
          </p:nvPr>
        </p:nvGraphicFramePr>
        <p:xfrm>
          <a:off x="2047426" y="3650301"/>
          <a:ext cx="4545967" cy="1508760"/>
        </p:xfrm>
        <a:graphic>
          <a:graphicData uri="http://schemas.openxmlformats.org/drawingml/2006/table">
            <a:tbl>
              <a:tblPr firstRow="1" firstCol="1" bandRow="1">
                <a:tableStyleId>{D7AC3CCA-C797-4891-BE02-D94E43425B78}</a:tableStyleId>
              </a:tblPr>
              <a:tblGrid>
                <a:gridCol w="1026899">
                  <a:extLst>
                    <a:ext uri="{9D8B030D-6E8A-4147-A177-3AD203B41FA5}">
                      <a16:colId xmlns:a16="http://schemas.microsoft.com/office/drawing/2014/main" xmlns="" val="3268671184"/>
                    </a:ext>
                  </a:extLst>
                </a:gridCol>
                <a:gridCol w="1585155">
                  <a:extLst>
                    <a:ext uri="{9D8B030D-6E8A-4147-A177-3AD203B41FA5}">
                      <a16:colId xmlns:a16="http://schemas.microsoft.com/office/drawing/2014/main" xmlns="" val="885163540"/>
                    </a:ext>
                  </a:extLst>
                </a:gridCol>
                <a:gridCol w="818008">
                  <a:extLst>
                    <a:ext uri="{9D8B030D-6E8A-4147-A177-3AD203B41FA5}">
                      <a16:colId xmlns:a16="http://schemas.microsoft.com/office/drawing/2014/main" xmlns="" val="4342083"/>
                    </a:ext>
                  </a:extLst>
                </a:gridCol>
                <a:gridCol w="1115905">
                  <a:extLst>
                    <a:ext uri="{9D8B030D-6E8A-4147-A177-3AD203B41FA5}">
                      <a16:colId xmlns:a16="http://schemas.microsoft.com/office/drawing/2014/main" xmlns="" val="2109038775"/>
                    </a:ext>
                  </a:extLst>
                </a:gridCol>
              </a:tblGrid>
              <a:tr h="502920">
                <a:tc>
                  <a:txBody>
                    <a:bodyPr/>
                    <a:lstStyle/>
                    <a:p>
                      <a:pPr algn="r">
                        <a:spcAft>
                          <a:spcPts val="0"/>
                        </a:spcAft>
                      </a:pPr>
                      <a:r>
                        <a:rPr lang="fr-CA" sz="1100" kern="50" dirty="0">
                          <a:effectLst/>
                        </a:rPr>
                        <a:t>1 millilitre</a:t>
                      </a:r>
                      <a:endParaRPr lang="fr-CA" sz="1100" kern="50" dirty="0">
                        <a:effectLst/>
                        <a:latin typeface="Calibri" panose="020F0502020204030204" pitchFamily="34" charset="0"/>
                        <a:ea typeface="SimSun" panose="02010600030101010101" pitchFamily="2" charset="-122"/>
                        <a:cs typeface="Mangal" panose="02040503050203030202" pitchFamily="18" charset="0"/>
                      </a:endParaRPr>
                    </a:p>
                  </a:txBody>
                  <a:tcPr marL="68580" marR="68580" marT="0" marB="0" anchor="ctr"/>
                </a:tc>
                <a:tc>
                  <a:txBody>
                    <a:bodyPr/>
                    <a:lstStyle/>
                    <a:p>
                      <a:pPr>
                        <a:spcAft>
                          <a:spcPts val="0"/>
                        </a:spcAft>
                      </a:pPr>
                      <a:r>
                        <a:rPr lang="fr-CA" sz="1100" kern="50" dirty="0">
                          <a:effectLst/>
                        </a:rPr>
                        <a:t>= 1 millième de litre</a:t>
                      </a:r>
                      <a:endParaRPr lang="fr-CA" sz="1100" kern="50" dirty="0">
                        <a:effectLst/>
                        <a:latin typeface="Calibri" panose="020F0502020204030204" pitchFamily="34" charset="0"/>
                        <a:ea typeface="SimSun" panose="02010600030101010101" pitchFamily="2" charset="-122"/>
                        <a:cs typeface="Mangal" panose="02040503050203030202" pitchFamily="18" charset="0"/>
                      </a:endParaRPr>
                    </a:p>
                  </a:txBody>
                  <a:tcPr marL="68580" marR="68580" marT="0" marB="0" anchor="ctr"/>
                </a:tc>
                <a:tc>
                  <a:txBody>
                    <a:bodyPr/>
                    <a:lstStyle/>
                    <a:p>
                      <a:endParaRPr lang="fr-FR" sz="1900"/>
                    </a:p>
                  </a:txBody>
                  <a:tcPr marL="68580" marR="68580" marT="0" marB="0" anchor="ctr">
                    <a:blipFill rotWithShape="0">
                      <a:blip r:embed="rId15"/>
                      <a:stretch>
                        <a:fillRect l="-320896" t="-1205" r="-138806" b="-202410"/>
                      </a:stretch>
                    </a:blipFill>
                  </a:tcPr>
                </a:tc>
                <a:tc>
                  <a:txBody>
                    <a:bodyPr/>
                    <a:lstStyle/>
                    <a:p>
                      <a:pPr>
                        <a:spcAft>
                          <a:spcPts val="0"/>
                        </a:spcAft>
                      </a:pPr>
                      <a:r>
                        <a:rPr lang="fr-CA" sz="1100" kern="50" dirty="0">
                          <a:effectLst/>
                        </a:rPr>
                        <a:t>= 0,001 litre</a:t>
                      </a:r>
                    </a:p>
                  </a:txBody>
                  <a:tcPr marL="68580" marR="68580" marT="0" marB="0" anchor="ctr"/>
                </a:tc>
                <a:extLst>
                  <a:ext uri="{0D108BD9-81ED-4DB2-BD59-A6C34878D82A}">
                    <a16:rowId xmlns:a16="http://schemas.microsoft.com/office/drawing/2014/main" xmlns="" val="406618556"/>
                  </a:ext>
                </a:extLst>
              </a:tr>
              <a:tr h="502920">
                <a:tc>
                  <a:txBody>
                    <a:bodyPr/>
                    <a:lstStyle/>
                    <a:p>
                      <a:pPr algn="r">
                        <a:spcAft>
                          <a:spcPts val="0"/>
                        </a:spcAft>
                      </a:pPr>
                      <a:r>
                        <a:rPr lang="fr-CA" sz="1100" kern="50" dirty="0">
                          <a:effectLst/>
                        </a:rPr>
                        <a:t>1 centilitre</a:t>
                      </a:r>
                      <a:endParaRPr lang="fr-CA" sz="1100" kern="50" dirty="0">
                        <a:effectLst/>
                        <a:latin typeface="Calibri" panose="020F0502020204030204" pitchFamily="34" charset="0"/>
                        <a:ea typeface="SimSun" panose="02010600030101010101" pitchFamily="2" charset="-122"/>
                        <a:cs typeface="Mangal" panose="02040503050203030202" pitchFamily="18" charset="0"/>
                      </a:endParaRPr>
                    </a:p>
                  </a:txBody>
                  <a:tcPr marL="68580" marR="68580" marT="0" marB="0" anchor="ctr"/>
                </a:tc>
                <a:tc>
                  <a:txBody>
                    <a:bodyPr/>
                    <a:lstStyle/>
                    <a:p>
                      <a:pPr>
                        <a:spcAft>
                          <a:spcPts val="0"/>
                        </a:spcAft>
                      </a:pPr>
                      <a:r>
                        <a:rPr lang="fr-CA" sz="1100" kern="50" dirty="0">
                          <a:effectLst/>
                        </a:rPr>
                        <a:t>= 1 centième de litre</a:t>
                      </a:r>
                      <a:endParaRPr lang="fr-CA" sz="1100" kern="50" dirty="0">
                        <a:effectLst/>
                        <a:latin typeface="Calibri" panose="020F0502020204030204" pitchFamily="34" charset="0"/>
                        <a:ea typeface="SimSun" panose="02010600030101010101" pitchFamily="2" charset="-122"/>
                        <a:cs typeface="Mangal" panose="02040503050203030202" pitchFamily="18" charset="0"/>
                      </a:endParaRPr>
                    </a:p>
                  </a:txBody>
                  <a:tcPr marL="68580" marR="68580" marT="0" marB="0" anchor="ctr"/>
                </a:tc>
                <a:tc>
                  <a:txBody>
                    <a:bodyPr/>
                    <a:lstStyle/>
                    <a:p>
                      <a:endParaRPr lang="fr-FR" sz="1900"/>
                    </a:p>
                  </a:txBody>
                  <a:tcPr marL="68580" marR="68580" marT="0" marB="0" anchor="ctr">
                    <a:blipFill rotWithShape="0">
                      <a:blip r:embed="rId15"/>
                      <a:stretch>
                        <a:fillRect l="-320896" t="-101205" r="-138806" b="-102410"/>
                      </a:stretch>
                    </a:blipFill>
                  </a:tcPr>
                </a:tc>
                <a:tc>
                  <a:txBody>
                    <a:bodyPr/>
                    <a:lstStyle/>
                    <a:p>
                      <a:pPr>
                        <a:spcAft>
                          <a:spcPts val="0"/>
                        </a:spcAft>
                      </a:pPr>
                      <a:r>
                        <a:rPr lang="fr-CA" sz="1100" kern="50" dirty="0">
                          <a:effectLst/>
                        </a:rPr>
                        <a:t>= 0,01 litre</a:t>
                      </a:r>
                    </a:p>
                  </a:txBody>
                  <a:tcPr marL="68580" marR="68580" marT="0" marB="0" anchor="ctr"/>
                </a:tc>
                <a:extLst>
                  <a:ext uri="{0D108BD9-81ED-4DB2-BD59-A6C34878D82A}">
                    <a16:rowId xmlns:a16="http://schemas.microsoft.com/office/drawing/2014/main" xmlns="" val="3984444397"/>
                  </a:ext>
                </a:extLst>
              </a:tr>
              <a:tr h="502920">
                <a:tc>
                  <a:txBody>
                    <a:bodyPr/>
                    <a:lstStyle/>
                    <a:p>
                      <a:pPr algn="r">
                        <a:spcAft>
                          <a:spcPts val="0"/>
                        </a:spcAft>
                      </a:pPr>
                      <a:r>
                        <a:rPr lang="fr-CA" sz="1100" kern="50" dirty="0">
                          <a:effectLst/>
                        </a:rPr>
                        <a:t>1 décilitre</a:t>
                      </a:r>
                      <a:endParaRPr lang="fr-CA" sz="1100" kern="50" dirty="0">
                        <a:effectLst/>
                        <a:latin typeface="Calibri" panose="020F0502020204030204" pitchFamily="34" charset="0"/>
                        <a:ea typeface="SimSun" panose="02010600030101010101" pitchFamily="2" charset="-122"/>
                        <a:cs typeface="Mangal" panose="02040503050203030202" pitchFamily="18" charset="0"/>
                      </a:endParaRPr>
                    </a:p>
                  </a:txBody>
                  <a:tcPr marL="68580" marR="68580" marT="0" marB="0" anchor="ctr"/>
                </a:tc>
                <a:tc>
                  <a:txBody>
                    <a:bodyPr/>
                    <a:lstStyle/>
                    <a:p>
                      <a:pPr>
                        <a:spcAft>
                          <a:spcPts val="0"/>
                        </a:spcAft>
                      </a:pPr>
                      <a:r>
                        <a:rPr lang="fr-CA" sz="1100" kern="50" dirty="0">
                          <a:effectLst/>
                        </a:rPr>
                        <a:t>= 1 dixième de litre</a:t>
                      </a:r>
                      <a:endParaRPr lang="fr-CA" sz="1100" kern="50" dirty="0">
                        <a:effectLst/>
                        <a:latin typeface="Calibri" panose="020F0502020204030204" pitchFamily="34" charset="0"/>
                        <a:ea typeface="SimSun" panose="02010600030101010101" pitchFamily="2" charset="-122"/>
                        <a:cs typeface="Mangal" panose="02040503050203030202" pitchFamily="18" charset="0"/>
                      </a:endParaRPr>
                    </a:p>
                  </a:txBody>
                  <a:tcPr marL="68580" marR="68580" marT="0" marB="0" anchor="ctr"/>
                </a:tc>
                <a:tc>
                  <a:txBody>
                    <a:bodyPr/>
                    <a:lstStyle/>
                    <a:p>
                      <a:endParaRPr lang="fr-FR" sz="1900" dirty="0"/>
                    </a:p>
                  </a:txBody>
                  <a:tcPr marL="68580" marR="68580" marT="0" marB="0" anchor="ctr">
                    <a:blipFill rotWithShape="0">
                      <a:blip r:embed="rId15"/>
                      <a:stretch>
                        <a:fillRect l="-320896" t="-201205" r="-138806" b="-2410"/>
                      </a:stretch>
                    </a:blipFill>
                  </a:tcPr>
                </a:tc>
                <a:tc>
                  <a:txBody>
                    <a:bodyPr/>
                    <a:lstStyle/>
                    <a:p>
                      <a:pPr>
                        <a:spcAft>
                          <a:spcPts val="0"/>
                        </a:spcAft>
                      </a:pPr>
                      <a:r>
                        <a:rPr lang="fr-CA" sz="1100" kern="50" dirty="0">
                          <a:effectLst/>
                        </a:rPr>
                        <a:t>= 0,1 litre</a:t>
                      </a:r>
                      <a:endParaRPr lang="fr-CA" sz="1100" kern="50" dirty="0">
                        <a:effectLst/>
                        <a:latin typeface="Calibri" panose="020F0502020204030204" pitchFamily="34" charset="0"/>
                        <a:ea typeface="SimSun" panose="02010600030101010101" pitchFamily="2" charset="-122"/>
                        <a:cs typeface="Mangal" panose="02040503050203030202" pitchFamily="18" charset="0"/>
                      </a:endParaRPr>
                    </a:p>
                  </a:txBody>
                  <a:tcPr marL="68580" marR="68580" marT="0" marB="0" anchor="ctr"/>
                </a:tc>
                <a:extLst>
                  <a:ext uri="{0D108BD9-81ED-4DB2-BD59-A6C34878D82A}">
                    <a16:rowId xmlns:a16="http://schemas.microsoft.com/office/drawing/2014/main" xmlns="" val="1759012625"/>
                  </a:ext>
                </a:extLst>
              </a:tr>
            </a:tbl>
          </a:graphicData>
        </a:graphic>
      </p:graphicFrame>
      <p:graphicFrame>
        <p:nvGraphicFramePr>
          <p:cNvPr id="10" name="Tableau 9"/>
          <p:cNvGraphicFramePr>
            <a:graphicFrameLocks noGrp="1"/>
          </p:cNvGraphicFramePr>
          <p:nvPr>
            <p:custDataLst>
              <p:tags r:id="rId9"/>
            </p:custDataLst>
            <p:extLst>
              <p:ext uri="{D42A27DB-BD31-4B8C-83A1-F6EECF244321}">
                <p14:modId xmlns:p14="http://schemas.microsoft.com/office/powerpoint/2010/main" xmlns="" val="2180990381"/>
              </p:ext>
            </p:extLst>
          </p:nvPr>
        </p:nvGraphicFramePr>
        <p:xfrm>
          <a:off x="2047426" y="5352043"/>
          <a:ext cx="4572000" cy="919990"/>
        </p:xfrm>
        <a:graphic>
          <a:graphicData uri="http://schemas.openxmlformats.org/drawingml/2006/table">
            <a:tbl>
              <a:tblPr bandCol="1">
                <a:tableStyleId>{D7AC3CCA-C797-4891-BE02-D94E43425B78}</a:tableStyleId>
              </a:tblPr>
              <a:tblGrid>
                <a:gridCol w="1143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tblGrid>
              <a:tr h="459995">
                <a:tc>
                  <a:txBody>
                    <a:bodyPr/>
                    <a:lstStyle/>
                    <a:p>
                      <a:endParaRPr lang="fr-FR" sz="1900" dirty="0"/>
                    </a:p>
                  </a:txBody>
                  <a:tcPr anchor="ctr">
                    <a:blipFill rotWithShape="0">
                      <a:blip r:embed="rId16"/>
                      <a:stretch>
                        <a:fillRect l="-532" t="-1316" r="-300532" b="-102632"/>
                      </a:stretch>
                    </a:blipFill>
                  </a:tcPr>
                </a:tc>
                <a:tc>
                  <a:txBody>
                    <a:bodyPr/>
                    <a:lstStyle/>
                    <a:p>
                      <a:endParaRPr lang="fr-FR" sz="1900" dirty="0"/>
                    </a:p>
                  </a:txBody>
                  <a:tcPr anchor="ctr">
                    <a:blipFill rotWithShape="0">
                      <a:blip r:embed="rId16"/>
                      <a:stretch>
                        <a:fillRect l="-100532" t="-1316" r="-200532" b="-102632"/>
                      </a:stretch>
                    </a:blipFill>
                  </a:tcPr>
                </a:tc>
                <a:tc>
                  <a:txBody>
                    <a:bodyPr/>
                    <a:lstStyle/>
                    <a:p>
                      <a:endParaRPr lang="fr-FR" sz="1900" dirty="0"/>
                    </a:p>
                  </a:txBody>
                  <a:tcPr anchor="ctr">
                    <a:blipFill rotWithShape="0">
                      <a:blip r:embed="rId16"/>
                      <a:stretch>
                        <a:fillRect l="-201604" t="-1316" r="-101604" b="-102632"/>
                      </a:stretch>
                    </a:blipFill>
                  </a:tcPr>
                </a:tc>
                <a:tc>
                  <a:txBody>
                    <a:bodyPr/>
                    <a:lstStyle/>
                    <a:p>
                      <a:pPr algn="ctr"/>
                      <a:r>
                        <a:rPr lang="en-CA" sz="1100" dirty="0"/>
                        <a:t>1 mètre</a:t>
                      </a:r>
                      <a:endParaRPr lang="fr-CA" sz="1100" dirty="0"/>
                    </a:p>
                  </a:txBody>
                  <a:tcPr anchor="ctr"/>
                </a:tc>
                <a:extLst>
                  <a:ext uri="{0D108BD9-81ED-4DB2-BD59-A6C34878D82A}">
                    <a16:rowId xmlns:a16="http://schemas.microsoft.com/office/drawing/2014/main" xmlns="" val="10000"/>
                  </a:ext>
                </a:extLst>
              </a:tr>
              <a:tr h="459995">
                <a:tc>
                  <a:txBody>
                    <a:bodyPr/>
                    <a:lstStyle/>
                    <a:p>
                      <a:endParaRPr lang="fr-FR" sz="1900" dirty="0"/>
                    </a:p>
                  </a:txBody>
                  <a:tcPr anchor="ctr">
                    <a:blipFill rotWithShape="0">
                      <a:blip r:embed="rId16"/>
                      <a:stretch>
                        <a:fillRect l="-532" t="-101316" r="-300532" b="-2632"/>
                      </a:stretch>
                    </a:blipFill>
                  </a:tcPr>
                </a:tc>
                <a:tc>
                  <a:txBody>
                    <a:bodyPr/>
                    <a:lstStyle/>
                    <a:p>
                      <a:endParaRPr lang="fr-FR" sz="1900" dirty="0"/>
                    </a:p>
                  </a:txBody>
                  <a:tcPr anchor="ctr">
                    <a:blipFill rotWithShape="0">
                      <a:blip r:embed="rId16"/>
                      <a:stretch>
                        <a:fillRect l="-100532" t="-101316" r="-200532" b="-2632"/>
                      </a:stretch>
                    </a:blipFill>
                  </a:tcPr>
                </a:tc>
                <a:tc>
                  <a:txBody>
                    <a:bodyPr/>
                    <a:lstStyle/>
                    <a:p>
                      <a:endParaRPr lang="fr-FR" sz="1900" dirty="0"/>
                    </a:p>
                  </a:txBody>
                  <a:tcPr anchor="ctr">
                    <a:blipFill rotWithShape="0">
                      <a:blip r:embed="rId16"/>
                      <a:stretch>
                        <a:fillRect l="-201604" t="-101316" r="-101604" b="-2632"/>
                      </a:stretch>
                    </a:blipFill>
                  </a:tcPr>
                </a:tc>
                <a:tc>
                  <a:txBody>
                    <a:bodyPr/>
                    <a:lstStyle/>
                    <a:p>
                      <a:pPr algn="ctr"/>
                      <a:r>
                        <a:rPr lang="en-CA" sz="1100" dirty="0"/>
                        <a:t>1 litre</a:t>
                      </a:r>
                      <a:endParaRPr lang="fr-CA" sz="1100" dirty="0"/>
                    </a:p>
                  </a:txBody>
                  <a:tcPr anchor="ctr"/>
                </a:tc>
                <a:extLst>
                  <a:ext uri="{0D108BD9-81ED-4DB2-BD59-A6C34878D82A}">
                    <a16:rowId xmlns:a16="http://schemas.microsoft.com/office/drawing/2014/main" xmlns="" val="10001"/>
                  </a:ext>
                </a:extLst>
              </a:tr>
            </a:tbl>
          </a:graphicData>
        </a:graphic>
      </p:graphicFrame>
      <p:graphicFrame>
        <p:nvGraphicFramePr>
          <p:cNvPr id="14" name="Espace réservé du contenu 5"/>
          <p:cNvGraphicFramePr>
            <a:graphicFrameLocks/>
          </p:cNvGraphicFramePr>
          <p:nvPr>
            <p:custDataLst>
              <p:tags r:id="rId10"/>
            </p:custDataLst>
            <p:extLst>
              <p:ext uri="{D42A27DB-BD31-4B8C-83A1-F6EECF244321}">
                <p14:modId xmlns:p14="http://schemas.microsoft.com/office/powerpoint/2010/main" xmlns="" val="1337332458"/>
              </p:ext>
            </p:extLst>
          </p:nvPr>
        </p:nvGraphicFramePr>
        <p:xfrm>
          <a:off x="164143" y="1802760"/>
          <a:ext cx="1728044" cy="1777578"/>
        </p:xfrm>
        <a:graphic>
          <a:graphicData uri="http://schemas.openxmlformats.org/drawingml/2006/table">
            <a:tbl>
              <a:tblPr firstRow="1" bandRow="1">
                <a:tableStyleId>{073A0DAA-6AF3-43AB-8588-CEC1D06C72B9}</a:tableStyleId>
              </a:tblPr>
              <a:tblGrid>
                <a:gridCol w="331053">
                  <a:extLst>
                    <a:ext uri="{9D8B030D-6E8A-4147-A177-3AD203B41FA5}">
                      <a16:colId xmlns:a16="http://schemas.microsoft.com/office/drawing/2014/main" xmlns="" val="20000"/>
                    </a:ext>
                  </a:extLst>
                </a:gridCol>
                <a:gridCol w="1396991">
                  <a:extLst>
                    <a:ext uri="{9D8B030D-6E8A-4147-A177-3AD203B41FA5}">
                      <a16:colId xmlns:a16="http://schemas.microsoft.com/office/drawing/2014/main" xmlns="" val="20001"/>
                    </a:ext>
                  </a:extLst>
                </a:gridCol>
              </a:tblGrid>
              <a:tr h="372924">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xmlns="" val="10000"/>
                  </a:ext>
                </a:extLst>
              </a:tr>
              <a:tr h="259080">
                <a:tc gridSpan="2">
                  <a:txBody>
                    <a:bodyPr/>
                    <a:lstStyle/>
                    <a:p>
                      <a:pPr algn="ctr"/>
                      <a:r>
                        <a:rPr lang="fr-FR" sz="1200" dirty="0">
                          <a:latin typeface="Calibri" panose="020F0502020204030204" pitchFamily="34" charset="0"/>
                          <a:cs typeface="Calibri" panose="020F0502020204030204" pitchFamily="34" charset="0"/>
                        </a:rPr>
                        <a:t>Par élève</a:t>
                      </a:r>
                    </a:p>
                  </a:txBody>
                  <a:tcPr/>
                </a:tc>
                <a:tc hMerge="1">
                  <a:txBody>
                    <a:bodyPr/>
                    <a:lstStyle/>
                    <a:p>
                      <a:pPr lvl="0"/>
                      <a:endParaRPr lang="fr-CA" sz="1200" kern="1200" dirty="0">
                        <a:solidFill>
                          <a:schemeClr val="dk1"/>
                        </a:solidFill>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4"/>
                  </a:ext>
                </a:extLst>
              </a:tr>
              <a:tr h="762000">
                <a:tc>
                  <a:txBody>
                    <a:bodyPr/>
                    <a:lstStyle/>
                    <a:p>
                      <a:pPr algn="ctr"/>
                      <a:r>
                        <a:rPr lang="fr-FR" sz="1200" dirty="0">
                          <a:latin typeface="Calibri" panose="020F0502020204030204" pitchFamily="34" charset="0"/>
                          <a:cs typeface="Calibri" panose="020F0502020204030204" pitchFamily="34" charset="0"/>
                        </a:rPr>
                        <a:t>1</a:t>
                      </a:r>
                    </a:p>
                    <a:p>
                      <a:pPr algn="ctr"/>
                      <a:endParaRPr lang="fr-FR" sz="1200" dirty="0">
                        <a:latin typeface="Calibri" panose="020F0502020204030204" pitchFamily="34" charset="0"/>
                        <a:cs typeface="Calibri" panose="020F05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0" kern="1200" dirty="0">
                          <a:solidFill>
                            <a:schemeClr val="dk1"/>
                          </a:solidFill>
                          <a:latin typeface="Calibri" panose="020F0502020204030204" pitchFamily="34" charset="0"/>
                          <a:ea typeface="+mn-ea"/>
                          <a:cs typeface="Calibri" panose="020F0502020204030204" pitchFamily="34" charset="0"/>
                        </a:rPr>
                        <a:t>Copie du cahier de l’élève</a:t>
                      </a:r>
                      <a:r>
                        <a:rPr lang="fr-CA" sz="1200" b="0" kern="1200" baseline="0" dirty="0">
                          <a:solidFill>
                            <a:schemeClr val="dk1"/>
                          </a:solidFill>
                          <a:latin typeface="Calibri" panose="020F0502020204030204" pitchFamily="34" charset="0"/>
                          <a:ea typeface="+mn-ea"/>
                          <a:cs typeface="Calibri" panose="020F0502020204030204" pitchFamily="34" charset="0"/>
                        </a:rPr>
                        <a:t> (sinon  pro- jeter les problèmes à l’avant)</a:t>
                      </a:r>
                      <a:endParaRPr lang="fr-CA" sz="1200" b="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0005"/>
                  </a:ext>
                </a:extLst>
              </a:tr>
              <a:tr h="307374">
                <a:tc>
                  <a:txBody>
                    <a:bodyPr/>
                    <a:lstStyle/>
                    <a:p>
                      <a:pPr algn="ctr"/>
                      <a:r>
                        <a:rPr lang="fr-FR" sz="1200" dirty="0">
                          <a:latin typeface="Calibri" panose="020F0502020204030204" pitchFamily="34" charset="0"/>
                          <a:cs typeface="Calibri" panose="020F0502020204030204" pitchFamily="34" charset="0"/>
                        </a:rPr>
                        <a:t>1</a:t>
                      </a:r>
                    </a:p>
                  </a:txBody>
                  <a:tcPr>
                    <a:solidFill>
                      <a:srgbClr val="E7E7E7"/>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sz="1200" b="0" kern="1200" dirty="0">
                          <a:solidFill>
                            <a:schemeClr val="dk1"/>
                          </a:solidFill>
                          <a:latin typeface="Calibri" panose="020F0502020204030204" pitchFamily="34" charset="0"/>
                          <a:ea typeface="+mn-ea"/>
                          <a:cs typeface="Calibri" panose="020F0502020204030204" pitchFamily="34" charset="0"/>
                        </a:rPr>
                        <a:t>Calculatrice</a:t>
                      </a:r>
                    </a:p>
                  </a:txBody>
                  <a:tcPr>
                    <a:solidFill>
                      <a:srgbClr val="E7E7E7"/>
                    </a:solidFill>
                  </a:tcPr>
                </a:tc>
                <a:extLst>
                  <a:ext uri="{0D108BD9-81ED-4DB2-BD59-A6C34878D82A}">
                    <a16:rowId xmlns:a16="http://schemas.microsoft.com/office/drawing/2014/main" xmlns="" val="3036812185"/>
                  </a:ext>
                </a:extLst>
              </a:tr>
            </a:tbl>
          </a:graphicData>
        </a:graphic>
      </p:graphicFrame>
      <p:sp>
        <p:nvSpPr>
          <p:cNvPr id="17" name="Rectangle 16"/>
          <p:cNvSpPr/>
          <p:nvPr>
            <p:custDataLst>
              <p:tags r:id="rId11"/>
            </p:custDataLst>
          </p:nvPr>
        </p:nvSpPr>
        <p:spPr>
          <a:xfrm>
            <a:off x="171451" y="6620948"/>
            <a:ext cx="1697408" cy="2154436"/>
          </a:xfrm>
          <a:prstGeom prst="rect">
            <a:avLst/>
          </a:prstGeom>
          <a:solidFill>
            <a:schemeClr val="tx2"/>
          </a:solidFill>
        </p:spPr>
        <p:txBody>
          <a:bodyPr wrap="square">
            <a:spAutoFit/>
          </a:bodyPr>
          <a:lstStyle/>
          <a:p>
            <a:r>
              <a:rPr lang="en-US" sz="1300" b="1" dirty="0">
                <a:solidFill>
                  <a:schemeClr val="bg1"/>
                </a:solidFill>
                <a:latin typeface="Calibri" panose="020F0502020204030204" pitchFamily="34" charset="0"/>
              </a:rPr>
              <a:t>Notes</a:t>
            </a:r>
          </a:p>
          <a:p>
            <a:pPr algn="just"/>
            <a:r>
              <a:rPr lang="fr-CA" sz="1100" dirty="0">
                <a:solidFill>
                  <a:schemeClr val="bg1"/>
                </a:solidFill>
                <a:latin typeface="Calibri" panose="020F0502020204030204" pitchFamily="34" charset="0"/>
              </a:rPr>
              <a:t>Il peut être pertinent de rappeler les stratégies déjà vues en classe pour multiplier et diviser des nombres décimaux par 10, 100 et 1000. On peut aussi faire des liens avec les conversions effectuées en amorce des autres activités de science (Gravité).</a:t>
            </a:r>
          </a:p>
        </p:txBody>
      </p:sp>
      <p:sp>
        <p:nvSpPr>
          <p:cNvPr id="20" name="Larme 19"/>
          <p:cNvSpPr/>
          <p:nvPr>
            <p:custDataLst>
              <p:tags r:id="rId12"/>
            </p:custDataLst>
          </p:nvPr>
        </p:nvSpPr>
        <p:spPr>
          <a:xfrm flipH="1">
            <a:off x="5946609" y="381312"/>
            <a:ext cx="621830" cy="708348"/>
          </a:xfrm>
          <a:prstGeom prst="teardrop">
            <a:avLst/>
          </a:prstGeom>
          <a:solidFill>
            <a:srgbClr val="00B050"/>
          </a:solidFill>
          <a:ln w="28575" cmpd="tri">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4000" b="1" dirty="0">
                <a:solidFill>
                  <a:schemeClr val="tx1"/>
                </a:solidFill>
                <a:latin typeface="Times" pitchFamily="18" charset="0"/>
                <a:cs typeface="Times" pitchFamily="18" charset="0"/>
              </a:rPr>
              <a:t>E</a:t>
            </a:r>
            <a:endParaRPr lang="fr-FR" sz="4000" b="1" dirty="0">
              <a:solidFill>
                <a:schemeClr val="tx1"/>
              </a:solidFill>
              <a:latin typeface="Times" pitchFamily="18" charset="0"/>
              <a:cs typeface="Times" pitchFamily="18" charset="0"/>
            </a:endParaRPr>
          </a:p>
        </p:txBody>
      </p:sp>
      <p:pic>
        <p:nvPicPr>
          <p:cNvPr id="21" name="Picture 4" descr="Mathematik, Sig, Summe">
            <a:hlinkClick r:id="rId17" action="ppaction://hlinksldjump"/>
          </p:cNvPr>
          <p:cNvPicPr>
            <a:picLocks noChangeAspect="1" noChangeArrowheads="1"/>
          </p:cNvPicPr>
          <p:nvPr>
            <p:custDataLst>
              <p:tags r:id="rId13"/>
            </p:custDataLst>
          </p:nvPr>
        </p:nvPicPr>
        <p:blipFill>
          <a:blip r:embed="rId18"/>
          <a:srcRect/>
          <a:stretch>
            <a:fillRect/>
          </a:stretch>
        </p:blipFill>
        <p:spPr bwMode="auto">
          <a:xfrm rot="5400000">
            <a:off x="5066847" y="423050"/>
            <a:ext cx="565410" cy="573375"/>
          </a:xfrm>
          <a:prstGeom prst="rect">
            <a:avLst/>
          </a:prstGeom>
          <a:noFill/>
        </p:spPr>
      </p:pic>
    </p:spTree>
    <p:extLst>
      <p:ext uri="{BB962C8B-B14F-4D97-AF65-F5344CB8AC3E}">
        <p14:creationId xmlns:p14="http://schemas.microsoft.com/office/powerpoint/2010/main" xmlns="" val="2950407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3"/>
          <p:cNvSpPr txBox="1">
            <a:spLocks/>
          </p:cNvSpPr>
          <p:nvPr>
            <p:custDataLst>
              <p:tags r:id="rId1"/>
            </p:custDataLst>
          </p:nvPr>
        </p:nvSpPr>
        <p:spPr>
          <a:xfrm>
            <a:off x="588751" y="696933"/>
            <a:ext cx="5578000" cy="619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fr-CA" sz="2000" dirty="0">
                <a:solidFill>
                  <a:prstClr val="black"/>
                </a:solidFill>
                <a:latin typeface="Calibri" panose="020F0502020204030204" pitchFamily="34" charset="0"/>
              </a:rPr>
              <a:t>Fiche mathématique 1 </a:t>
            </a:r>
            <a:endParaRPr lang="fr-CA" sz="2000" i="1" dirty="0">
              <a:solidFill>
                <a:prstClr val="black"/>
              </a:solidFill>
              <a:latin typeface="Calibri" panose="020F0502020204030204" pitchFamily="34" charset="0"/>
            </a:endParaRPr>
          </a:p>
        </p:txBody>
      </p:sp>
      <p:sp>
        <p:nvSpPr>
          <p:cNvPr id="9" name="Rectangle 8"/>
          <p:cNvSpPr/>
          <p:nvPr>
            <p:custDataLst>
              <p:tags r:id="rId2"/>
            </p:custDataLst>
          </p:nvPr>
        </p:nvSpPr>
        <p:spPr>
          <a:xfrm>
            <a:off x="230895" y="222027"/>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sp>
        <p:nvSpPr>
          <p:cNvPr id="10" name="Content Placeholder 4"/>
          <p:cNvSpPr>
            <a:spLocks noGrp="1"/>
          </p:cNvSpPr>
          <p:nvPr>
            <p:ph sz="half" idx="1"/>
            <p:custDataLst>
              <p:tags r:id="rId3"/>
            </p:custDataLst>
          </p:nvPr>
        </p:nvSpPr>
        <p:spPr>
          <a:xfrm>
            <a:off x="588751" y="365013"/>
            <a:ext cx="5670245" cy="365123"/>
          </a:xfrm>
        </p:spPr>
        <p:txBody>
          <a:bodyPr>
            <a:normAutofit/>
          </a:bodyPr>
          <a:lstStyle/>
          <a:p>
            <a:pPr marL="0" indent="0">
              <a:buNone/>
            </a:pPr>
            <a:r>
              <a:rPr lang="en-US" sz="1200" i="1" dirty="0">
                <a:cs typeface="Calibri" panose="020F0502020204030204" pitchFamily="34" charset="0"/>
              </a:rPr>
              <a:t>Nom: _______________________________	         Date: ___________________________ </a:t>
            </a:r>
            <a:endParaRPr lang="en-US" sz="1200" dirty="0">
              <a:cs typeface="Calibri" panose="020F0502020204030204" pitchFamily="34" charset="0"/>
            </a:endParaRPr>
          </a:p>
        </p:txBody>
      </p:sp>
      <p:sp>
        <p:nvSpPr>
          <p:cNvPr id="22" name="Rectangle 21"/>
          <p:cNvSpPr/>
          <p:nvPr>
            <p:custDataLst>
              <p:tags r:id="rId4"/>
            </p:custDataLst>
          </p:nvPr>
        </p:nvSpPr>
        <p:spPr>
          <a:xfrm>
            <a:off x="413510" y="1391560"/>
            <a:ext cx="4153763" cy="281231"/>
          </a:xfrm>
          <a:prstGeom prst="rect">
            <a:avLst/>
          </a:prstGeom>
        </p:spPr>
        <p:txBody>
          <a:bodyPr wrap="square">
            <a:spAutoFit/>
          </a:bodyPr>
          <a:lstStyle/>
          <a:p>
            <a:pPr>
              <a:lnSpc>
                <a:spcPct val="107000"/>
              </a:lnSpc>
              <a:spcAft>
                <a:spcPts val="800"/>
              </a:spcAft>
            </a:pPr>
            <a:r>
              <a:rPr lang="fr-CA" sz="1100" dirty="0">
                <a:solidFill>
                  <a:prstClr val="black"/>
                </a:solidFill>
                <a:latin typeface="Calibri" panose="020F0502020204030204" pitchFamily="34" charset="0"/>
              </a:rPr>
              <a:t>1.   </a:t>
            </a:r>
            <a:r>
              <a:rPr lang="fr-CA" sz="1200" dirty="0">
                <a:solidFill>
                  <a:prstClr val="black"/>
                </a:solidFill>
                <a:latin typeface="Calibri" panose="020F0502020204030204" pitchFamily="34" charset="0"/>
              </a:rPr>
              <a:t>Associe la fraction avec le nombre décimal équivalent. </a:t>
            </a:r>
          </a:p>
        </p:txBody>
      </p:sp>
      <p:grpSp>
        <p:nvGrpSpPr>
          <p:cNvPr id="23" name="Groupe 22"/>
          <p:cNvGrpSpPr/>
          <p:nvPr>
            <p:custDataLst>
              <p:tags r:id="rId5"/>
            </p:custDataLst>
          </p:nvPr>
        </p:nvGrpSpPr>
        <p:grpSpPr>
          <a:xfrm>
            <a:off x="1799971" y="1779744"/>
            <a:ext cx="2667000" cy="1773147"/>
            <a:chOff x="2895600" y="6118467"/>
            <a:chExt cx="2667000" cy="1773146"/>
          </a:xfrm>
        </p:grpSpPr>
        <p:grpSp>
          <p:nvGrpSpPr>
            <p:cNvPr id="38" name="Groupe 37"/>
            <p:cNvGrpSpPr/>
            <p:nvPr/>
          </p:nvGrpSpPr>
          <p:grpSpPr>
            <a:xfrm>
              <a:off x="3396743" y="6390346"/>
              <a:ext cx="1625600" cy="1133475"/>
              <a:chOff x="4754563" y="9890125"/>
              <a:chExt cx="1625600" cy="1133475"/>
            </a:xfrm>
          </p:grpSpPr>
          <p:sp>
            <p:nvSpPr>
              <p:cNvPr id="39" name="Ellipse 38"/>
              <p:cNvSpPr>
                <a:spLocks/>
              </p:cNvSpPr>
              <p:nvPr/>
            </p:nvSpPr>
            <p:spPr>
              <a:xfrm>
                <a:off x="6256338" y="10012363"/>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solidFill>
                    <a:prstClr val="white"/>
                  </a:solidFill>
                </a:endParaRPr>
              </a:p>
            </p:txBody>
          </p:sp>
          <p:sp>
            <p:nvSpPr>
              <p:cNvPr id="40" name="Ellipse 39"/>
              <p:cNvSpPr>
                <a:spLocks/>
              </p:cNvSpPr>
              <p:nvPr/>
            </p:nvSpPr>
            <p:spPr>
              <a:xfrm>
                <a:off x="6270625" y="10447338"/>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solidFill>
                    <a:prstClr val="white"/>
                  </a:solidFill>
                </a:endParaRPr>
              </a:p>
            </p:txBody>
          </p:sp>
          <p:sp>
            <p:nvSpPr>
              <p:cNvPr id="41" name="Ellipse 40"/>
              <p:cNvSpPr>
                <a:spLocks/>
              </p:cNvSpPr>
              <p:nvPr/>
            </p:nvSpPr>
            <p:spPr>
              <a:xfrm>
                <a:off x="6313488" y="10920413"/>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solidFill>
                    <a:prstClr val="white"/>
                  </a:solidFill>
                </a:endParaRPr>
              </a:p>
            </p:txBody>
          </p:sp>
          <p:sp>
            <p:nvSpPr>
              <p:cNvPr id="44" name="Ellipse 43"/>
              <p:cNvSpPr>
                <a:spLocks/>
              </p:cNvSpPr>
              <p:nvPr/>
            </p:nvSpPr>
            <p:spPr>
              <a:xfrm>
                <a:off x="4760913" y="9890125"/>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solidFill>
                    <a:prstClr val="white"/>
                  </a:solidFill>
                </a:endParaRPr>
              </a:p>
            </p:txBody>
          </p:sp>
          <p:sp>
            <p:nvSpPr>
              <p:cNvPr id="45" name="Ellipse 44"/>
              <p:cNvSpPr>
                <a:spLocks/>
              </p:cNvSpPr>
              <p:nvPr/>
            </p:nvSpPr>
            <p:spPr>
              <a:xfrm>
                <a:off x="4756150" y="10425113"/>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solidFill>
                    <a:prstClr val="white"/>
                  </a:solidFill>
                </a:endParaRPr>
              </a:p>
            </p:txBody>
          </p:sp>
          <p:sp>
            <p:nvSpPr>
              <p:cNvPr id="46" name="Ellipse 45"/>
              <p:cNvSpPr>
                <a:spLocks/>
              </p:cNvSpPr>
              <p:nvPr/>
            </p:nvSpPr>
            <p:spPr>
              <a:xfrm>
                <a:off x="4754563" y="10956925"/>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solidFill>
                    <a:prstClr val="white"/>
                  </a:solidFill>
                </a:endParaRPr>
              </a:p>
            </p:txBody>
          </p:sp>
        </p:grpSp>
        <p:grpSp>
          <p:nvGrpSpPr>
            <p:cNvPr id="25" name="Groupe 24"/>
            <p:cNvGrpSpPr/>
            <p:nvPr/>
          </p:nvGrpSpPr>
          <p:grpSpPr>
            <a:xfrm>
              <a:off x="2961063" y="6118467"/>
              <a:ext cx="422980" cy="646330"/>
              <a:chOff x="3396743" y="6519874"/>
              <a:chExt cx="422980" cy="646330"/>
            </a:xfrm>
          </p:grpSpPr>
          <p:sp>
            <p:nvSpPr>
              <p:cNvPr id="35" name="Rectangle 34"/>
              <p:cNvSpPr/>
              <p:nvPr/>
            </p:nvSpPr>
            <p:spPr>
              <a:xfrm>
                <a:off x="3396743" y="6519874"/>
                <a:ext cx="422980" cy="646330"/>
              </a:xfrm>
              <a:prstGeom prst="rect">
                <a:avLst/>
              </a:prstGeom>
            </p:spPr>
            <p:txBody>
              <a:bodyPr wrap="square">
                <a:spAutoFit/>
              </a:bodyPr>
              <a:lstStyle/>
              <a:p>
                <a:pPr algn="ctr"/>
                <a:r>
                  <a:rPr lang="fr-CA" sz="1000" dirty="0">
                    <a:solidFill>
                      <a:prstClr val="black"/>
                    </a:solidFill>
                    <a:latin typeface="Calibri" panose="020F0502020204030204" pitchFamily="34" charset="0"/>
                  </a:rPr>
                  <a:t>17</a:t>
                </a:r>
              </a:p>
              <a:p>
                <a:pPr algn="ctr"/>
                <a:endParaRPr lang="fr-CA" sz="500" dirty="0">
                  <a:solidFill>
                    <a:prstClr val="black"/>
                  </a:solidFill>
                  <a:latin typeface="Calibri" panose="020F0502020204030204" pitchFamily="34" charset="0"/>
                </a:endParaRPr>
              </a:p>
              <a:p>
                <a:pPr algn="ctr"/>
                <a:r>
                  <a:rPr lang="fr-CA" sz="1000" dirty="0">
                    <a:solidFill>
                      <a:prstClr val="black"/>
                    </a:solidFill>
                    <a:latin typeface="Calibri" panose="020F0502020204030204" pitchFamily="34" charset="0"/>
                  </a:rPr>
                  <a:t>100</a:t>
                </a:r>
              </a:p>
              <a:p>
                <a:pPr algn="ctr"/>
                <a:endParaRPr lang="fr-CA" sz="1100" dirty="0">
                  <a:solidFill>
                    <a:prstClr val="black"/>
                  </a:solidFill>
                  <a:latin typeface="Calibri" panose="020F0502020204030204" pitchFamily="34" charset="0"/>
                </a:endParaRPr>
              </a:p>
            </p:txBody>
          </p:sp>
          <p:cxnSp>
            <p:nvCxnSpPr>
              <p:cNvPr id="36" name="Connecteur droit 35"/>
              <p:cNvCxnSpPr/>
              <p:nvPr/>
            </p:nvCxnSpPr>
            <p:spPr>
              <a:xfrm>
                <a:off x="3489170" y="6763178"/>
                <a:ext cx="238125" cy="0"/>
              </a:xfrm>
              <a:prstGeom prst="line">
                <a:avLst/>
              </a:prstGeom>
              <a:ln/>
            </p:spPr>
            <p:style>
              <a:lnRef idx="1">
                <a:schemeClr val="dk1"/>
              </a:lnRef>
              <a:fillRef idx="0">
                <a:schemeClr val="dk1"/>
              </a:fillRef>
              <a:effectRef idx="0">
                <a:schemeClr val="dk1"/>
              </a:effectRef>
              <a:fontRef idx="minor">
                <a:schemeClr val="tx1"/>
              </a:fontRef>
            </p:style>
          </p:cxnSp>
        </p:grpSp>
        <p:sp>
          <p:nvSpPr>
            <p:cNvPr id="26" name="Rectangle 25"/>
            <p:cNvSpPr/>
            <p:nvPr/>
          </p:nvSpPr>
          <p:spPr>
            <a:xfrm>
              <a:off x="4950725" y="6306134"/>
              <a:ext cx="517017" cy="261610"/>
            </a:xfrm>
            <a:prstGeom prst="rect">
              <a:avLst/>
            </a:prstGeom>
          </p:spPr>
          <p:txBody>
            <a:bodyPr wrap="square">
              <a:spAutoFit/>
            </a:bodyPr>
            <a:lstStyle/>
            <a:p>
              <a:pPr algn="ctr"/>
              <a:r>
                <a:rPr lang="fr-CA" sz="1100" dirty="0">
                  <a:solidFill>
                    <a:prstClr val="black"/>
                  </a:solidFill>
                  <a:latin typeface="Calibri" panose="020F0502020204030204" pitchFamily="34" charset="0"/>
                </a:rPr>
                <a:t>0,04</a:t>
              </a:r>
            </a:p>
          </p:txBody>
        </p:sp>
        <p:grpSp>
          <p:nvGrpSpPr>
            <p:cNvPr id="27" name="Groupe 26"/>
            <p:cNvGrpSpPr/>
            <p:nvPr/>
          </p:nvGrpSpPr>
          <p:grpSpPr>
            <a:xfrm>
              <a:off x="2895600" y="6707010"/>
              <a:ext cx="574378" cy="646330"/>
              <a:chOff x="3396743" y="6519874"/>
              <a:chExt cx="422980" cy="646330"/>
            </a:xfrm>
          </p:grpSpPr>
          <p:sp>
            <p:nvSpPr>
              <p:cNvPr id="33" name="Rectangle 32"/>
              <p:cNvSpPr/>
              <p:nvPr/>
            </p:nvSpPr>
            <p:spPr>
              <a:xfrm>
                <a:off x="3396743" y="6519874"/>
                <a:ext cx="422980" cy="646330"/>
              </a:xfrm>
              <a:prstGeom prst="rect">
                <a:avLst/>
              </a:prstGeom>
            </p:spPr>
            <p:txBody>
              <a:bodyPr wrap="square">
                <a:spAutoFit/>
              </a:bodyPr>
              <a:lstStyle/>
              <a:p>
                <a:pPr algn="ctr"/>
                <a:r>
                  <a:rPr lang="fr-CA" sz="1000" dirty="0">
                    <a:solidFill>
                      <a:prstClr val="black"/>
                    </a:solidFill>
                    <a:latin typeface="Calibri" panose="020F0502020204030204" pitchFamily="34" charset="0"/>
                  </a:rPr>
                  <a:t>4</a:t>
                </a:r>
              </a:p>
              <a:p>
                <a:pPr algn="ctr"/>
                <a:endParaRPr lang="fr-CA" sz="500" dirty="0">
                  <a:solidFill>
                    <a:prstClr val="black"/>
                  </a:solidFill>
                  <a:latin typeface="Calibri" panose="020F0502020204030204" pitchFamily="34" charset="0"/>
                </a:endParaRPr>
              </a:p>
              <a:p>
                <a:pPr algn="ctr"/>
                <a:r>
                  <a:rPr lang="fr-CA" sz="1000" dirty="0">
                    <a:solidFill>
                      <a:prstClr val="black"/>
                    </a:solidFill>
                    <a:latin typeface="Calibri" panose="020F0502020204030204" pitchFamily="34" charset="0"/>
                  </a:rPr>
                  <a:t>1000</a:t>
                </a:r>
              </a:p>
              <a:p>
                <a:pPr algn="ctr"/>
                <a:endParaRPr lang="fr-CA" sz="1100" dirty="0">
                  <a:solidFill>
                    <a:prstClr val="black"/>
                  </a:solidFill>
                  <a:latin typeface="Calibri" panose="020F0502020204030204" pitchFamily="34" charset="0"/>
                </a:endParaRPr>
              </a:p>
            </p:txBody>
          </p:sp>
          <p:cxnSp>
            <p:nvCxnSpPr>
              <p:cNvPr id="34" name="Connecteur droit 33"/>
              <p:cNvCxnSpPr/>
              <p:nvPr/>
            </p:nvCxnSpPr>
            <p:spPr>
              <a:xfrm>
                <a:off x="3489170" y="6763178"/>
                <a:ext cx="2381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28" name="Groupe 27"/>
            <p:cNvGrpSpPr/>
            <p:nvPr/>
          </p:nvGrpSpPr>
          <p:grpSpPr>
            <a:xfrm>
              <a:off x="2906892" y="7245282"/>
              <a:ext cx="582930" cy="646331"/>
              <a:chOff x="3236793" y="6519874"/>
              <a:chExt cx="582930" cy="646331"/>
            </a:xfrm>
          </p:grpSpPr>
          <p:sp>
            <p:nvSpPr>
              <p:cNvPr id="31" name="Rectangle 30"/>
              <p:cNvSpPr/>
              <p:nvPr/>
            </p:nvSpPr>
            <p:spPr>
              <a:xfrm>
                <a:off x="3236793" y="6519874"/>
                <a:ext cx="582930" cy="646331"/>
              </a:xfrm>
              <a:prstGeom prst="rect">
                <a:avLst/>
              </a:prstGeom>
            </p:spPr>
            <p:txBody>
              <a:bodyPr wrap="square">
                <a:spAutoFit/>
              </a:bodyPr>
              <a:lstStyle/>
              <a:p>
                <a:pPr algn="ctr"/>
                <a:r>
                  <a:rPr lang="fr-CA" sz="1000" dirty="0">
                    <a:solidFill>
                      <a:prstClr val="black"/>
                    </a:solidFill>
                    <a:latin typeface="Calibri" panose="020F0502020204030204" pitchFamily="34" charset="0"/>
                  </a:rPr>
                  <a:t>40</a:t>
                </a:r>
              </a:p>
              <a:p>
                <a:pPr algn="ctr"/>
                <a:endParaRPr lang="fr-CA" sz="500" dirty="0">
                  <a:solidFill>
                    <a:prstClr val="black"/>
                  </a:solidFill>
                  <a:latin typeface="Calibri" panose="020F0502020204030204" pitchFamily="34" charset="0"/>
                </a:endParaRPr>
              </a:p>
              <a:p>
                <a:pPr algn="ctr"/>
                <a:r>
                  <a:rPr lang="fr-CA" sz="1000" dirty="0">
                    <a:solidFill>
                      <a:prstClr val="black"/>
                    </a:solidFill>
                    <a:latin typeface="Calibri" panose="020F0502020204030204" pitchFamily="34" charset="0"/>
                  </a:rPr>
                  <a:t>1000</a:t>
                </a:r>
              </a:p>
              <a:p>
                <a:pPr algn="ctr"/>
                <a:endParaRPr lang="fr-CA" sz="1100" dirty="0">
                  <a:solidFill>
                    <a:prstClr val="black"/>
                  </a:solidFill>
                  <a:latin typeface="Calibri" panose="020F0502020204030204" pitchFamily="34" charset="0"/>
                </a:endParaRPr>
              </a:p>
            </p:txBody>
          </p:sp>
          <p:cxnSp>
            <p:nvCxnSpPr>
              <p:cNvPr id="32" name="Connecteur droit 31"/>
              <p:cNvCxnSpPr/>
              <p:nvPr/>
            </p:nvCxnSpPr>
            <p:spPr>
              <a:xfrm>
                <a:off x="3393920" y="6763178"/>
                <a:ext cx="238125" cy="0"/>
              </a:xfrm>
              <a:prstGeom prst="line">
                <a:avLst/>
              </a:prstGeom>
              <a:ln/>
            </p:spPr>
            <p:style>
              <a:lnRef idx="1">
                <a:schemeClr val="dk1"/>
              </a:lnRef>
              <a:fillRef idx="0">
                <a:schemeClr val="dk1"/>
              </a:fillRef>
              <a:effectRef idx="0">
                <a:schemeClr val="dk1"/>
              </a:effectRef>
              <a:fontRef idx="minor">
                <a:schemeClr val="tx1"/>
              </a:fontRef>
            </p:style>
          </p:cxnSp>
        </p:grpSp>
        <p:sp>
          <p:nvSpPr>
            <p:cNvPr id="29" name="Rectangle 28"/>
            <p:cNvSpPr/>
            <p:nvPr/>
          </p:nvSpPr>
          <p:spPr>
            <a:xfrm>
              <a:off x="4924161" y="6831477"/>
              <a:ext cx="638439" cy="261610"/>
            </a:xfrm>
            <a:prstGeom prst="rect">
              <a:avLst/>
            </a:prstGeom>
          </p:spPr>
          <p:txBody>
            <a:bodyPr wrap="square">
              <a:spAutoFit/>
            </a:bodyPr>
            <a:lstStyle/>
            <a:p>
              <a:pPr algn="ctr"/>
              <a:r>
                <a:rPr lang="fr-CA" sz="1100" dirty="0">
                  <a:solidFill>
                    <a:prstClr val="black"/>
                  </a:solidFill>
                  <a:latin typeface="Calibri" panose="020F0502020204030204" pitchFamily="34" charset="0"/>
                </a:rPr>
                <a:t>0,004</a:t>
              </a:r>
            </a:p>
          </p:txBody>
        </p:sp>
        <p:sp>
          <p:nvSpPr>
            <p:cNvPr id="30" name="Rectangle 29"/>
            <p:cNvSpPr/>
            <p:nvPr/>
          </p:nvSpPr>
          <p:spPr>
            <a:xfrm>
              <a:off x="4924161" y="7317252"/>
              <a:ext cx="638439" cy="261610"/>
            </a:xfrm>
            <a:prstGeom prst="rect">
              <a:avLst/>
            </a:prstGeom>
          </p:spPr>
          <p:txBody>
            <a:bodyPr wrap="square">
              <a:spAutoFit/>
            </a:bodyPr>
            <a:lstStyle/>
            <a:p>
              <a:pPr algn="ctr"/>
              <a:r>
                <a:rPr lang="fr-CA" sz="1100" dirty="0">
                  <a:solidFill>
                    <a:prstClr val="black"/>
                  </a:solidFill>
                  <a:latin typeface="Calibri" panose="020F0502020204030204" pitchFamily="34" charset="0"/>
                </a:rPr>
                <a:t>0,17</a:t>
              </a:r>
            </a:p>
          </p:txBody>
        </p:sp>
      </p:grpSp>
      <p:sp>
        <p:nvSpPr>
          <p:cNvPr id="47" name="Rectangle 46"/>
          <p:cNvSpPr/>
          <p:nvPr>
            <p:custDataLst>
              <p:tags r:id="rId6"/>
            </p:custDataLst>
          </p:nvPr>
        </p:nvSpPr>
        <p:spPr>
          <a:xfrm>
            <a:off x="413510" y="3547985"/>
            <a:ext cx="4153763" cy="289951"/>
          </a:xfrm>
          <a:prstGeom prst="rect">
            <a:avLst/>
          </a:prstGeom>
        </p:spPr>
        <p:txBody>
          <a:bodyPr wrap="square">
            <a:spAutoFit/>
          </a:bodyPr>
          <a:lstStyle/>
          <a:p>
            <a:pPr>
              <a:lnSpc>
                <a:spcPct val="107000"/>
              </a:lnSpc>
              <a:spcAft>
                <a:spcPts val="800"/>
              </a:spcAft>
            </a:pPr>
            <a:r>
              <a:rPr lang="fr-CA" sz="1200" dirty="0">
                <a:solidFill>
                  <a:schemeClr val="dk1"/>
                </a:solidFill>
                <a:latin typeface="Calibri" panose="020F0502020204030204" pitchFamily="34" charset="0"/>
              </a:rPr>
              <a:t>2.    Complète le tableau. </a:t>
            </a:r>
          </a:p>
        </p:txBody>
      </p:sp>
      <mc:AlternateContent xmlns:mc="http://schemas.openxmlformats.org/markup-compatibility/2006">
        <mc:Choice xmlns:a14="http://schemas.microsoft.com/office/drawing/2010/main" xmlns="" Requires="a14">
          <p:graphicFrame>
            <p:nvGraphicFramePr>
              <p:cNvPr id="48" name="Tableau 47"/>
              <p:cNvGraphicFramePr>
                <a:graphicFrameLocks noGrp="1"/>
              </p:cNvGraphicFramePr>
              <p:nvPr>
                <p:custDataLst>
                  <p:tags r:id="rId12"/>
                </p:custDataLst>
                <p:extLst>
                  <p:ext uri="{D42A27DB-BD31-4B8C-83A1-F6EECF244321}">
                    <p14:modId xmlns:p14="http://schemas.microsoft.com/office/powerpoint/2010/main" val="535196029"/>
                  </p:ext>
                </p:extLst>
              </p:nvPr>
            </p:nvGraphicFramePr>
            <p:xfrm>
              <a:off x="1319240" y="3919455"/>
              <a:ext cx="4630005" cy="2340000"/>
            </p:xfrm>
            <a:graphic>
              <a:graphicData uri="http://schemas.openxmlformats.org/drawingml/2006/table">
                <a:tbl>
                  <a:tblPr firstRow="1" bandRow="1"/>
                  <a:tblGrid>
                    <a:gridCol w="1543335">
                      <a:extLst>
                        <a:ext uri="{9D8B030D-6E8A-4147-A177-3AD203B41FA5}">
                          <a16:colId xmlns:a16="http://schemas.microsoft.com/office/drawing/2014/main" val="20000"/>
                        </a:ext>
                      </a:extLst>
                    </a:gridCol>
                    <a:gridCol w="1543335">
                      <a:extLst>
                        <a:ext uri="{9D8B030D-6E8A-4147-A177-3AD203B41FA5}">
                          <a16:colId xmlns:a16="http://schemas.microsoft.com/office/drawing/2014/main" val="20001"/>
                        </a:ext>
                      </a:extLst>
                    </a:gridCol>
                    <a:gridCol w="1543335">
                      <a:extLst>
                        <a:ext uri="{9D8B030D-6E8A-4147-A177-3AD203B41FA5}">
                          <a16:colId xmlns:a16="http://schemas.microsoft.com/office/drawing/2014/main" val="20002"/>
                        </a:ext>
                      </a:extLst>
                    </a:gridCol>
                  </a:tblGrid>
                  <a:tr h="468000">
                    <a:tc>
                      <a:txBody>
                        <a:bodyPr/>
                        <a:lstStyle/>
                        <a:p>
                          <a:pPr algn="ctr"/>
                          <a:r>
                            <a:rPr lang="fr-CA" sz="1200" b="1" dirty="0">
                              <a:latin typeface="Calibri" panose="020F0502020204030204" pitchFamily="34" charset="0"/>
                              <a:cs typeface="Calibri" panose="020F0502020204030204" pitchFamily="34" charset="0"/>
                            </a:rPr>
                            <a:t>3 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latin typeface="Calibri" panose="020F0502020204030204" pitchFamily="34" charset="0"/>
                              <a:cs typeface="Calibri" panose="020F0502020204030204" pitchFamily="34" charset="0"/>
                            </a:rPr>
                            <a:t> </a:t>
                          </a: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chemeClr val="bg1"/>
                                      </a:solidFill>
                                      <a:latin typeface="Cambria Math" panose="02040503050406030204" pitchFamily="18" charset="0"/>
                                      <a:cs typeface="Times New Roman" panose="02020603050405020304" pitchFamily="18" charset="0"/>
                                    </a:rPr>
                                    <m:t>_</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solidFill>
                                <a:schemeClr val="bg1"/>
                              </a:solidFill>
                              <a:latin typeface="Calibri" panose="020F0502020204030204" pitchFamily="34" charset="0"/>
                              <a:cs typeface="Calibri" panose="020F0502020204030204" pitchFamily="34" charset="0"/>
                            </a:rPr>
                            <a:t>___</a:t>
                          </a:r>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00406662"/>
                      </a:ext>
                    </a:extLst>
                  </a:tr>
                  <a:tr h="468000">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200 ml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 </a:t>
                          </a: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chemeClr val="bg1"/>
                                      </a:solidFill>
                                      <a:latin typeface="Cambria Math" panose="02040503050406030204" pitchFamily="18" charset="0"/>
                                      <a:cs typeface="Times New Roman" panose="02020603050405020304" pitchFamily="18" charset="0"/>
                                    </a:rPr>
                                    <m:t>_</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solidFill>
                                <a:schemeClr val="bg1"/>
                              </a:solidFill>
                              <a:latin typeface="Calibri" panose="020F0502020204030204" pitchFamily="34" charset="0"/>
                              <a:cs typeface="Calibri" panose="020F0502020204030204" pitchFamily="34" charset="0"/>
                            </a:rPr>
                            <a:t>___</a:t>
                          </a:r>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chemeClr val="bg1"/>
                              </a:solidFill>
                              <a:latin typeface="Calibri" panose="020F0502020204030204" pitchFamily="34" charset="0"/>
                              <a:cs typeface="Calibri" panose="020F0502020204030204" pitchFamily="34" charset="0"/>
                            </a:rPr>
                            <a:t>__</a:t>
                          </a:r>
                          <a:r>
                            <a:rPr lang="fr-CA" sz="1200" b="1" dirty="0">
                              <a:latin typeface="Calibri" panose="020F0502020204030204" pitchFamily="34" charset="0"/>
                              <a:cs typeface="Calibri" panose="020F0502020204030204" pitchFamily="34" charset="0"/>
                            </a:rPr>
                            <a:t> 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chemeClr val="bg1"/>
                                      </a:solidFill>
                                      <a:latin typeface="Cambria Math" panose="02040503050406030204" pitchFamily="18" charset="0"/>
                                      <a:cs typeface="Times New Roman" panose="02020603050405020304" pitchFamily="18" charset="0"/>
                                    </a:rPr>
                                    <m:t>_</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0,007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algn="ctr"/>
                          <a:r>
                            <a:rPr lang="fr-CA" sz="1200" b="1" baseline="0" dirty="0">
                              <a:latin typeface="Calibri" panose="020F0502020204030204" pitchFamily="34" charset="0"/>
                              <a:cs typeface="Calibri" panose="020F0502020204030204" pitchFamily="34" charset="0"/>
                            </a:rPr>
                            <a:t>    </a:t>
                          </a:r>
                          <a:r>
                            <a:rPr lang="fr-CA" sz="1200" b="1" dirty="0">
                              <a:latin typeface="Calibri" panose="020F0502020204030204" pitchFamily="34" charset="0"/>
                              <a:cs typeface="Calibri" panose="020F0502020204030204" pitchFamily="34" charset="0"/>
                            </a:rPr>
                            <a:t> 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latin typeface="Cambria Math" panose="02040503050406030204" pitchFamily="18" charset="0"/>
                                      <a:cs typeface="Times New Roman" panose="02020603050405020304" pitchFamily="18" charset="0"/>
                                    </a:rPr>
                                    <m:t>𝟒𝟓</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fr-CA" sz="1200" b="1" baseline="0" dirty="0">
                              <a:latin typeface="Calibri" panose="020F0502020204030204" pitchFamily="34" charset="0"/>
                              <a:cs typeface="Calibri" panose="020F0502020204030204" pitchFamily="34" charset="0"/>
                            </a:rPr>
                            <a:t>         </a:t>
                          </a:r>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86237622"/>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50 000 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b="1" dirty="0">
                              <a:latin typeface="Calibri" panose="020F0502020204030204" pitchFamily="34" charset="0"/>
                              <a:cs typeface="Calibri" panose="020F0502020204030204" pitchFamily="34" charset="0"/>
                            </a:rPr>
                            <a:t> </a:t>
                          </a: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chemeClr val="bg1"/>
                                      </a:solidFill>
                                      <a:latin typeface="Cambria Math" panose="02040503050406030204" pitchFamily="18" charset="0"/>
                                      <a:cs typeface="Times New Roman" panose="02020603050405020304" pitchFamily="18" charset="0"/>
                                    </a:rPr>
                                    <m:t>_</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chemeClr val="bg1">
                                  <a:lumMod val="95000"/>
                                </a:schemeClr>
                              </a:solidFill>
                              <a:latin typeface="Calibri" panose="020F0502020204030204" pitchFamily="34" charset="0"/>
                              <a:cs typeface="Calibri" panose="020F0502020204030204" pitchFamily="34" charset="0"/>
                            </a:rPr>
                            <a:t>_</a:t>
                          </a:r>
                          <a:r>
                            <a:rPr lang="fr-CA" sz="1200" b="1" dirty="0">
                              <a:solidFill>
                                <a:schemeClr val="bg1"/>
                              </a:solidFill>
                              <a:latin typeface="Calibri" panose="020F0502020204030204" pitchFamily="34" charset="0"/>
                              <a:cs typeface="Calibri" panose="020F0502020204030204" pitchFamily="34" charset="0"/>
                            </a:rPr>
                            <a:t>__    </a:t>
                          </a:r>
                          <a:r>
                            <a:rPr lang="fr-CA" sz="1200" b="1" dirty="0">
                              <a:latin typeface="Calibri" panose="020F0502020204030204" pitchFamily="34" charset="0"/>
                              <a:cs typeface="Calibri" panose="020F0502020204030204" pitchFamily="34" charset="0"/>
                            </a:rPr>
                            <a:t>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mc:Choice>
        <mc:Fallback>
          <p:graphicFrame>
            <p:nvGraphicFramePr>
              <p:cNvPr id="48" name="Tableau 47"/>
              <p:cNvGraphicFramePr>
                <a:graphicFrameLocks noGrp="1"/>
              </p:cNvGraphicFramePr>
              <p:nvPr>
                <p:custDataLst>
                  <p:tags r:id="rId7"/>
                </p:custDataLst>
                <p:extLst>
                  <p:ext uri="{D42A27DB-BD31-4B8C-83A1-F6EECF244321}">
                    <p14:modId xmlns="" xmlns:p14="http://schemas.microsoft.com/office/powerpoint/2010/main" xmlns:a14="http://schemas.microsoft.com/office/drawing/2010/main" val="535196029"/>
                  </p:ext>
                </p:extLst>
              </p:nvPr>
            </p:nvGraphicFramePr>
            <p:xfrm>
              <a:off x="1319240" y="3919455"/>
              <a:ext cx="4630005" cy="2340000"/>
            </p:xfrm>
            <a:graphic>
              <a:graphicData uri="http://schemas.openxmlformats.org/drawingml/2006/table">
                <a:tbl>
                  <a:tblPr firstRow="1" bandRow="1"/>
                  <a:tblGrid>
                    <a:gridCol w="1543335">
                      <a:extLst>
                        <a:ext uri="{9D8B030D-6E8A-4147-A177-3AD203B41FA5}">
                          <a16:colId xmlns="" xmlns:a16="http://schemas.microsoft.com/office/drawing/2014/main" xmlns:a14="http://schemas.microsoft.com/office/drawing/2010/main" val="20000"/>
                        </a:ext>
                      </a:extLst>
                    </a:gridCol>
                    <a:gridCol w="1543335">
                      <a:extLst>
                        <a:ext uri="{9D8B030D-6E8A-4147-A177-3AD203B41FA5}">
                          <a16:colId xmlns="" xmlns:a16="http://schemas.microsoft.com/office/drawing/2014/main" xmlns:a14="http://schemas.microsoft.com/office/drawing/2010/main" val="20001"/>
                        </a:ext>
                      </a:extLst>
                    </a:gridCol>
                    <a:gridCol w="1543335">
                      <a:extLst>
                        <a:ext uri="{9D8B030D-6E8A-4147-A177-3AD203B41FA5}">
                          <a16:colId xmlns="" xmlns:a16="http://schemas.microsoft.com/office/drawing/2014/main" xmlns:a14="http://schemas.microsoft.com/office/drawing/2010/main" val="20002"/>
                        </a:ext>
                      </a:extLst>
                    </a:gridCol>
                  </a:tblGrid>
                  <a:tr h="468000">
                    <a:tc>
                      <a:txBody>
                        <a:bodyPr/>
                        <a:lstStyle/>
                        <a:p>
                          <a:pPr algn="ctr"/>
                          <a:r>
                            <a:rPr lang="fr-CA" sz="1200" b="1" dirty="0">
                              <a:latin typeface="Calibri" panose="020F0502020204030204" pitchFamily="34" charset="0"/>
                              <a:cs typeface="Calibri" panose="020F0502020204030204" pitchFamily="34" charset="0"/>
                            </a:rPr>
                            <a:t>3 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a:blip r:embed="rId13"/>
                          <a:stretch>
                            <a:fillRect l="-100000" t="-1299" r="-100787" b="-402597"/>
                          </a:stretch>
                        </a:blip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solidFill>
                                <a:schemeClr val="bg1"/>
                              </a:solidFill>
                              <a:latin typeface="Calibri" panose="020F0502020204030204" pitchFamily="34" charset="0"/>
                              <a:cs typeface="Calibri" panose="020F0502020204030204" pitchFamily="34" charset="0"/>
                            </a:rPr>
                            <a:t>___</a:t>
                          </a:r>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2000406662"/>
                      </a:ext>
                    </a:extLst>
                  </a:tr>
                  <a:tr h="468000">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200 ml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a:blip r:embed="rId13"/>
                          <a:stretch>
                            <a:fillRect l="-100000" t="-101299" r="-100787" b="-302597"/>
                          </a:stretch>
                        </a:blipFill>
                      </a:tcPr>
                    </a:tc>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solidFill>
                                <a:schemeClr val="bg1"/>
                              </a:solidFill>
                              <a:latin typeface="Calibri" panose="020F0502020204030204" pitchFamily="34" charset="0"/>
                              <a:cs typeface="Calibri" panose="020F0502020204030204" pitchFamily="34" charset="0"/>
                            </a:rPr>
                            <a:t>___</a:t>
                          </a:r>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10000"/>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chemeClr val="bg1"/>
                              </a:solidFill>
                              <a:latin typeface="Calibri" panose="020F0502020204030204" pitchFamily="34" charset="0"/>
                              <a:cs typeface="Calibri" panose="020F0502020204030204" pitchFamily="34" charset="0"/>
                            </a:rPr>
                            <a:t>__</a:t>
                          </a:r>
                          <a:r>
                            <a:rPr lang="fr-CA" sz="1200" b="1" dirty="0">
                              <a:latin typeface="Calibri" panose="020F0502020204030204" pitchFamily="34" charset="0"/>
                              <a:cs typeface="Calibri" panose="020F0502020204030204" pitchFamily="34" charset="0"/>
                            </a:rPr>
                            <a:t> 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a:blip r:embed="rId13"/>
                          <a:stretch>
                            <a:fillRect l="-100000" t="-201299" r="-100787" b="-202597"/>
                          </a:stretch>
                        </a:blip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0,007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10001"/>
                      </a:ext>
                    </a:extLst>
                  </a:tr>
                  <a:tr h="468000">
                    <a:tc>
                      <a:txBody>
                        <a:bodyPr/>
                        <a:lstStyle/>
                        <a:p>
                          <a:pPr algn="ctr"/>
                          <a:r>
                            <a:rPr lang="fr-CA" sz="1200" b="1" baseline="0" dirty="0">
                              <a:latin typeface="Calibri" panose="020F0502020204030204" pitchFamily="34" charset="0"/>
                              <a:cs typeface="Calibri" panose="020F0502020204030204" pitchFamily="34" charset="0"/>
                            </a:rPr>
                            <a:t>    </a:t>
                          </a:r>
                          <a:r>
                            <a:rPr lang="fr-CA" sz="1200" b="1" dirty="0">
                              <a:latin typeface="Calibri" panose="020F0502020204030204" pitchFamily="34" charset="0"/>
                              <a:cs typeface="Calibri" panose="020F0502020204030204" pitchFamily="34" charset="0"/>
                            </a:rPr>
                            <a:t> 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a:blip r:embed="rId13"/>
                          <a:stretch>
                            <a:fillRect l="-100000" t="-301299" r="-100787" b="-102597"/>
                          </a:stretch>
                        </a:blipFill>
                      </a:tcPr>
                    </a:tc>
                    <a:tc>
                      <a:txBody>
                        <a:bodyPr/>
                        <a:lstStyle/>
                        <a:p>
                          <a:pPr algn="ctr"/>
                          <a:r>
                            <a:rPr lang="fr-CA" sz="1200" b="1" baseline="0" dirty="0">
                              <a:latin typeface="Calibri" panose="020F0502020204030204" pitchFamily="34" charset="0"/>
                              <a:cs typeface="Calibri" panose="020F0502020204030204" pitchFamily="34" charset="0"/>
                            </a:rPr>
                            <a:t>         </a:t>
                          </a:r>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3086237622"/>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50 000 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a:blip r:embed="rId13"/>
                          <a:stretch>
                            <a:fillRect l="-100000" t="-401299" r="-100787" b="-2597"/>
                          </a:stretch>
                        </a:blip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chemeClr val="bg1">
                                  <a:lumMod val="95000"/>
                                </a:schemeClr>
                              </a:solidFill>
                              <a:latin typeface="Calibri" panose="020F0502020204030204" pitchFamily="34" charset="0"/>
                              <a:cs typeface="Calibri" panose="020F0502020204030204" pitchFamily="34" charset="0"/>
                            </a:rPr>
                            <a:t>_</a:t>
                          </a:r>
                          <a:r>
                            <a:rPr lang="fr-CA" sz="1200" b="1" dirty="0">
                              <a:solidFill>
                                <a:schemeClr val="bg1"/>
                              </a:solidFill>
                              <a:latin typeface="Calibri" panose="020F0502020204030204" pitchFamily="34" charset="0"/>
                              <a:cs typeface="Calibri" panose="020F0502020204030204" pitchFamily="34" charset="0"/>
                            </a:rPr>
                            <a:t>__    </a:t>
                          </a:r>
                          <a:r>
                            <a:rPr lang="fr-CA" sz="1200" b="1" dirty="0">
                              <a:latin typeface="Calibri" panose="020F0502020204030204" pitchFamily="34" charset="0"/>
                              <a:cs typeface="Calibri" panose="020F0502020204030204" pitchFamily="34" charset="0"/>
                            </a:rPr>
                            <a:t>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10002"/>
                      </a:ext>
                    </a:extLst>
                  </a:tr>
                </a:tbl>
              </a:graphicData>
            </a:graphic>
          </p:graphicFrame>
        </mc:Fallback>
      </mc:AlternateContent>
      <p:pic>
        <p:nvPicPr>
          <p:cNvPr id="2" name="Image 1"/>
          <p:cNvPicPr>
            <a:picLocks noChangeAspect="1"/>
          </p:cNvPicPr>
          <p:nvPr>
            <p:custDataLst>
              <p:tags r:id="rId8"/>
            </p:custDataLst>
          </p:nvPr>
        </p:nvPicPr>
        <p:blipFill>
          <a:blip r:embed="rId14">
            <a:extLst>
              <a:ext uri="{28A0092B-C50C-407E-A947-70E740481C1C}">
                <a14:useLocalDpi xmlns:a14="http://schemas.microsoft.com/office/drawing/2010/main" xmlns="" val="0"/>
              </a:ext>
            </a:extLst>
          </a:blip>
          <a:stretch>
            <a:fillRect/>
          </a:stretch>
        </p:blipFill>
        <p:spPr>
          <a:xfrm>
            <a:off x="5204931" y="2323095"/>
            <a:ext cx="948295" cy="1041011"/>
          </a:xfrm>
          <a:prstGeom prst="rect">
            <a:avLst/>
          </a:prstGeom>
        </p:spPr>
      </p:pic>
      <p:sp>
        <p:nvSpPr>
          <p:cNvPr id="43" name="Rectangle 42"/>
          <p:cNvSpPr/>
          <p:nvPr>
            <p:custDataLst>
              <p:tags r:id="rId9"/>
            </p:custDataLst>
          </p:nvPr>
        </p:nvSpPr>
        <p:spPr>
          <a:xfrm>
            <a:off x="413510" y="6441394"/>
            <a:ext cx="4153763" cy="289951"/>
          </a:xfrm>
          <a:prstGeom prst="rect">
            <a:avLst/>
          </a:prstGeom>
        </p:spPr>
        <p:txBody>
          <a:bodyPr wrap="square">
            <a:spAutoFit/>
          </a:bodyPr>
          <a:lstStyle/>
          <a:p>
            <a:pPr>
              <a:lnSpc>
                <a:spcPct val="107000"/>
              </a:lnSpc>
              <a:spcAft>
                <a:spcPts val="800"/>
              </a:spcAft>
            </a:pPr>
            <a:r>
              <a:rPr lang="fr-CA" sz="1200" dirty="0">
                <a:solidFill>
                  <a:schemeClr val="dk1"/>
                </a:solidFill>
                <a:latin typeface="Calibri" panose="020F0502020204030204" pitchFamily="34" charset="0"/>
              </a:rPr>
              <a:t>3.    Arrondis les nombres suivants au centième près.</a:t>
            </a:r>
          </a:p>
        </p:txBody>
      </p:sp>
      <p:graphicFrame>
        <p:nvGraphicFramePr>
          <p:cNvPr id="3" name="Tableau 2"/>
          <p:cNvGraphicFramePr>
            <a:graphicFrameLocks noGrp="1"/>
          </p:cNvGraphicFramePr>
          <p:nvPr>
            <p:custDataLst>
              <p:tags r:id="rId10"/>
            </p:custDataLst>
            <p:extLst>
              <p:ext uri="{D42A27DB-BD31-4B8C-83A1-F6EECF244321}">
                <p14:modId xmlns:p14="http://schemas.microsoft.com/office/powerpoint/2010/main" xmlns="" val="3469964333"/>
              </p:ext>
            </p:extLst>
          </p:nvPr>
        </p:nvGraphicFramePr>
        <p:xfrm>
          <a:off x="1319413" y="6897812"/>
          <a:ext cx="2265998" cy="1483360"/>
        </p:xfrm>
        <a:graphic>
          <a:graphicData uri="http://schemas.openxmlformats.org/drawingml/2006/table">
            <a:tbl>
              <a:tblPr firstRow="1" bandRow="1">
                <a:tableStyleId>{5940675A-B579-460E-94D1-54222C63F5DA}</a:tableStyleId>
              </a:tblPr>
              <a:tblGrid>
                <a:gridCol w="822208">
                  <a:extLst>
                    <a:ext uri="{9D8B030D-6E8A-4147-A177-3AD203B41FA5}">
                      <a16:colId xmlns:a16="http://schemas.microsoft.com/office/drawing/2014/main" xmlns="" val="273327991"/>
                    </a:ext>
                  </a:extLst>
                </a:gridCol>
                <a:gridCol w="216568">
                  <a:extLst>
                    <a:ext uri="{9D8B030D-6E8A-4147-A177-3AD203B41FA5}">
                      <a16:colId xmlns:a16="http://schemas.microsoft.com/office/drawing/2014/main" xmlns="" val="645905820"/>
                    </a:ext>
                  </a:extLst>
                </a:gridCol>
                <a:gridCol w="1227222">
                  <a:extLst>
                    <a:ext uri="{9D8B030D-6E8A-4147-A177-3AD203B41FA5}">
                      <a16:colId xmlns:a16="http://schemas.microsoft.com/office/drawing/2014/main" xmlns="" val="167328458"/>
                    </a:ext>
                  </a:extLst>
                </a:gridCol>
              </a:tblGrid>
              <a:tr h="370840">
                <a:tc>
                  <a:txBody>
                    <a:bodyPr/>
                    <a:lstStyle/>
                    <a:p>
                      <a:r>
                        <a:rPr lang="fr-CA" sz="1200" b="1" dirty="0">
                          <a:latin typeface="Calibri" panose="020F0502020204030204" pitchFamily="34" charset="0"/>
                          <a:cs typeface="Calibri" panose="020F0502020204030204" pitchFamily="34" charset="0"/>
                        </a:rPr>
                        <a:t>a.  3,982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25658719"/>
                  </a:ext>
                </a:extLst>
              </a:tr>
              <a:tr h="370840">
                <a:tc>
                  <a:txBody>
                    <a:bodyPr/>
                    <a:lstStyle/>
                    <a:p>
                      <a:r>
                        <a:rPr lang="fr-CA" sz="1200" b="1" dirty="0">
                          <a:latin typeface="Calibri" panose="020F0502020204030204" pitchFamily="34" charset="0"/>
                          <a:cs typeface="Calibri" panose="020F0502020204030204" pitchFamily="34" charset="0"/>
                        </a:rPr>
                        <a:t>b.  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________</a:t>
                      </a:r>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073901358"/>
                  </a:ext>
                </a:extLst>
              </a:tr>
              <a:tr h="370840">
                <a:tc>
                  <a:txBody>
                    <a:bodyPr/>
                    <a:lstStyle/>
                    <a:p>
                      <a:r>
                        <a:rPr lang="fr-CA" sz="1200" b="1" dirty="0">
                          <a:latin typeface="Calibri" panose="020F0502020204030204" pitchFamily="34" charset="0"/>
                          <a:cs typeface="Calibri" panose="020F0502020204030204" pitchFamily="34" charset="0"/>
                        </a:rPr>
                        <a:t>c.  7,555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________</a:t>
                      </a:r>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76335251"/>
                  </a:ext>
                </a:extLst>
              </a:tr>
              <a:tr h="370840">
                <a:tc>
                  <a:txBody>
                    <a:bodyPr/>
                    <a:lstStyle/>
                    <a:p>
                      <a:r>
                        <a:rPr lang="fr-CA" sz="1200" b="1" dirty="0">
                          <a:latin typeface="Calibri" panose="020F0502020204030204" pitchFamily="34" charset="0"/>
                          <a:cs typeface="Calibri" panose="020F0502020204030204" pitchFamily="34" charset="0"/>
                        </a:rPr>
                        <a:t>d.  4,800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________</a:t>
                      </a:r>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126938097"/>
                  </a:ext>
                </a:extLst>
              </a:tr>
            </a:tbl>
          </a:graphicData>
        </a:graphic>
      </p:graphicFrame>
    </p:spTree>
    <p:extLst>
      <p:ext uri="{BB962C8B-B14F-4D97-AF65-F5344CB8AC3E}">
        <p14:creationId xmlns:p14="http://schemas.microsoft.com/office/powerpoint/2010/main" xmlns="" val="2601048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3"/>
          <p:cNvSpPr txBox="1">
            <a:spLocks/>
          </p:cNvSpPr>
          <p:nvPr>
            <p:custDataLst>
              <p:tags r:id="rId1"/>
            </p:custDataLst>
          </p:nvPr>
        </p:nvSpPr>
        <p:spPr>
          <a:xfrm>
            <a:off x="588751" y="696933"/>
            <a:ext cx="5578000" cy="619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Fiche mathématique 1 </a:t>
            </a:r>
            <a:r>
              <a:rPr kumimoji="0" lang="fr-CA" sz="2000" b="0" i="0" u="none" strike="noStrike" kern="1200" cap="none" spc="0" normalizeH="0" baseline="0" noProof="0" dirty="0">
                <a:ln>
                  <a:noFill/>
                </a:ln>
                <a:solidFill>
                  <a:srgbClr val="FF0000"/>
                </a:solidFill>
                <a:effectLst/>
                <a:uLnTx/>
                <a:uFillTx/>
                <a:latin typeface="Calibri" panose="020F0502020204030204" pitchFamily="34" charset="0"/>
                <a:ea typeface="+mj-ea"/>
                <a:cs typeface="+mj-cs"/>
              </a:rPr>
              <a:t>- Solutionnaire</a:t>
            </a:r>
            <a:r>
              <a:rPr kumimoji="0" lang="fr-CA" sz="20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 </a:t>
            </a:r>
            <a:endParaRPr kumimoji="0" lang="fr-CA" sz="2000" b="0" i="1"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9" name="Rectangle 8"/>
          <p:cNvSpPr/>
          <p:nvPr>
            <p:custDataLst>
              <p:tags r:id="rId2"/>
            </p:custDataLst>
          </p:nvPr>
        </p:nvSpPr>
        <p:spPr>
          <a:xfrm>
            <a:off x="230895" y="222027"/>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Content Placeholder 4"/>
          <p:cNvSpPr>
            <a:spLocks noGrp="1"/>
          </p:cNvSpPr>
          <p:nvPr>
            <p:ph sz="half" idx="1"/>
            <p:custDataLst>
              <p:tags r:id="rId3"/>
            </p:custDataLst>
          </p:nvPr>
        </p:nvSpPr>
        <p:spPr>
          <a:xfrm>
            <a:off x="588751" y="365013"/>
            <a:ext cx="5670245" cy="365123"/>
          </a:xfrm>
        </p:spPr>
        <p:txBody>
          <a:bodyPr>
            <a:normAutofit/>
          </a:bodyPr>
          <a:lstStyle/>
          <a:p>
            <a:pPr marL="0" indent="0">
              <a:buNone/>
            </a:pPr>
            <a:r>
              <a:rPr lang="en-US" sz="1200" i="1" dirty="0">
                <a:cs typeface="Calibri" panose="020F0502020204030204" pitchFamily="34" charset="0"/>
              </a:rPr>
              <a:t>Nom: _______________________________	         Date: ___________________________ </a:t>
            </a:r>
            <a:endParaRPr lang="en-US" sz="1200" dirty="0">
              <a:cs typeface="Calibri" panose="020F0502020204030204" pitchFamily="34" charset="0"/>
            </a:endParaRPr>
          </a:p>
        </p:txBody>
      </p:sp>
      <p:sp>
        <p:nvSpPr>
          <p:cNvPr id="22" name="Rectangle 21"/>
          <p:cNvSpPr/>
          <p:nvPr>
            <p:custDataLst>
              <p:tags r:id="rId4"/>
            </p:custDataLst>
          </p:nvPr>
        </p:nvSpPr>
        <p:spPr>
          <a:xfrm>
            <a:off x="481624" y="1342745"/>
            <a:ext cx="4153763" cy="281231"/>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   </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Associe la fraction avec le nombre décimal équivalent. </a:t>
            </a:r>
          </a:p>
        </p:txBody>
      </p:sp>
      <p:grpSp>
        <p:nvGrpSpPr>
          <p:cNvPr id="23" name="Groupe 22"/>
          <p:cNvGrpSpPr/>
          <p:nvPr>
            <p:custDataLst>
              <p:tags r:id="rId5"/>
            </p:custDataLst>
          </p:nvPr>
        </p:nvGrpSpPr>
        <p:grpSpPr>
          <a:xfrm>
            <a:off x="1874247" y="1730929"/>
            <a:ext cx="2667000" cy="1773147"/>
            <a:chOff x="2895600" y="6118467"/>
            <a:chExt cx="2667000" cy="1773146"/>
          </a:xfrm>
        </p:grpSpPr>
        <p:grpSp>
          <p:nvGrpSpPr>
            <p:cNvPr id="38" name="Groupe 37"/>
            <p:cNvGrpSpPr/>
            <p:nvPr/>
          </p:nvGrpSpPr>
          <p:grpSpPr>
            <a:xfrm>
              <a:off x="3396743" y="6390346"/>
              <a:ext cx="1625600" cy="1133475"/>
              <a:chOff x="4754563" y="9890125"/>
              <a:chExt cx="1625600" cy="1133475"/>
            </a:xfrm>
          </p:grpSpPr>
          <p:sp>
            <p:nvSpPr>
              <p:cNvPr id="39" name="Ellipse 38"/>
              <p:cNvSpPr>
                <a:spLocks/>
              </p:cNvSpPr>
              <p:nvPr/>
            </p:nvSpPr>
            <p:spPr>
              <a:xfrm>
                <a:off x="6256338" y="10012363"/>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40" name="Ellipse 39"/>
              <p:cNvSpPr>
                <a:spLocks/>
              </p:cNvSpPr>
              <p:nvPr/>
            </p:nvSpPr>
            <p:spPr>
              <a:xfrm>
                <a:off x="6270625" y="10447338"/>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41" name="Ellipse 40"/>
              <p:cNvSpPr>
                <a:spLocks/>
              </p:cNvSpPr>
              <p:nvPr/>
            </p:nvSpPr>
            <p:spPr>
              <a:xfrm>
                <a:off x="6313488" y="10920413"/>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44" name="Ellipse 43"/>
              <p:cNvSpPr>
                <a:spLocks/>
              </p:cNvSpPr>
              <p:nvPr/>
            </p:nvSpPr>
            <p:spPr>
              <a:xfrm>
                <a:off x="4760913" y="9890125"/>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45" name="Ellipse 44"/>
              <p:cNvSpPr>
                <a:spLocks/>
              </p:cNvSpPr>
              <p:nvPr/>
            </p:nvSpPr>
            <p:spPr>
              <a:xfrm>
                <a:off x="4756150" y="10425113"/>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46" name="Ellipse 45"/>
              <p:cNvSpPr>
                <a:spLocks/>
              </p:cNvSpPr>
              <p:nvPr/>
            </p:nvSpPr>
            <p:spPr>
              <a:xfrm>
                <a:off x="4754563" y="10956925"/>
                <a:ext cx="66675" cy="6667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grpSp>
        <p:grpSp>
          <p:nvGrpSpPr>
            <p:cNvPr id="25" name="Groupe 24"/>
            <p:cNvGrpSpPr/>
            <p:nvPr/>
          </p:nvGrpSpPr>
          <p:grpSpPr>
            <a:xfrm>
              <a:off x="2961063" y="6118467"/>
              <a:ext cx="422980" cy="646330"/>
              <a:chOff x="3396743" y="6519874"/>
              <a:chExt cx="422980" cy="646330"/>
            </a:xfrm>
          </p:grpSpPr>
          <p:sp>
            <p:nvSpPr>
              <p:cNvPr id="35" name="Rectangle 34"/>
              <p:cNvSpPr/>
              <p:nvPr/>
            </p:nvSpPr>
            <p:spPr>
              <a:xfrm>
                <a:off x="3396743" y="6519874"/>
                <a:ext cx="422980" cy="6463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36" name="Connecteur droit 35"/>
              <p:cNvCxnSpPr/>
              <p:nvPr/>
            </p:nvCxnSpPr>
            <p:spPr>
              <a:xfrm>
                <a:off x="3489170" y="6763178"/>
                <a:ext cx="238125" cy="0"/>
              </a:xfrm>
              <a:prstGeom prst="line">
                <a:avLst/>
              </a:prstGeom>
              <a:ln/>
            </p:spPr>
            <p:style>
              <a:lnRef idx="1">
                <a:schemeClr val="dk1"/>
              </a:lnRef>
              <a:fillRef idx="0">
                <a:schemeClr val="dk1"/>
              </a:fillRef>
              <a:effectRef idx="0">
                <a:schemeClr val="dk1"/>
              </a:effectRef>
              <a:fontRef idx="minor">
                <a:schemeClr val="tx1"/>
              </a:fontRef>
            </p:style>
          </p:cxnSp>
        </p:grpSp>
        <p:sp>
          <p:nvSpPr>
            <p:cNvPr id="26" name="Rectangle 25"/>
            <p:cNvSpPr/>
            <p:nvPr/>
          </p:nvSpPr>
          <p:spPr>
            <a:xfrm>
              <a:off x="4950725" y="6306134"/>
              <a:ext cx="517017" cy="2616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0,04</a:t>
              </a:r>
            </a:p>
          </p:txBody>
        </p:sp>
        <p:grpSp>
          <p:nvGrpSpPr>
            <p:cNvPr id="27" name="Groupe 26"/>
            <p:cNvGrpSpPr/>
            <p:nvPr/>
          </p:nvGrpSpPr>
          <p:grpSpPr>
            <a:xfrm>
              <a:off x="2895600" y="6707010"/>
              <a:ext cx="574378" cy="646330"/>
              <a:chOff x="3396743" y="6519874"/>
              <a:chExt cx="422980" cy="646330"/>
            </a:xfrm>
          </p:grpSpPr>
          <p:sp>
            <p:nvSpPr>
              <p:cNvPr id="33" name="Rectangle 32"/>
              <p:cNvSpPr/>
              <p:nvPr/>
            </p:nvSpPr>
            <p:spPr>
              <a:xfrm>
                <a:off x="3396743" y="6519874"/>
                <a:ext cx="422980" cy="6463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1000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34" name="Connecteur droit 33"/>
              <p:cNvCxnSpPr/>
              <p:nvPr/>
            </p:nvCxnSpPr>
            <p:spPr>
              <a:xfrm>
                <a:off x="3489170" y="6763178"/>
                <a:ext cx="238125" cy="0"/>
              </a:xfrm>
              <a:prstGeom prst="line">
                <a:avLst/>
              </a:prstGeom>
              <a:ln/>
            </p:spPr>
            <p:style>
              <a:lnRef idx="1">
                <a:schemeClr val="dk1"/>
              </a:lnRef>
              <a:fillRef idx="0">
                <a:schemeClr val="dk1"/>
              </a:fillRef>
              <a:effectRef idx="0">
                <a:schemeClr val="dk1"/>
              </a:effectRef>
              <a:fontRef idx="minor">
                <a:schemeClr val="tx1"/>
              </a:fontRef>
            </p:style>
          </p:cxnSp>
        </p:grpSp>
        <p:grpSp>
          <p:nvGrpSpPr>
            <p:cNvPr id="28" name="Groupe 27"/>
            <p:cNvGrpSpPr/>
            <p:nvPr/>
          </p:nvGrpSpPr>
          <p:grpSpPr>
            <a:xfrm>
              <a:off x="2906892" y="7245282"/>
              <a:ext cx="582930" cy="646331"/>
              <a:chOff x="3236793" y="6519874"/>
              <a:chExt cx="582930" cy="646331"/>
            </a:xfrm>
          </p:grpSpPr>
          <p:sp>
            <p:nvSpPr>
              <p:cNvPr id="31" name="Rectangle 30"/>
              <p:cNvSpPr/>
              <p:nvPr/>
            </p:nvSpPr>
            <p:spPr>
              <a:xfrm>
                <a:off x="3236793" y="6519874"/>
                <a:ext cx="58293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1000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32" name="Connecteur droit 31"/>
              <p:cNvCxnSpPr/>
              <p:nvPr/>
            </p:nvCxnSpPr>
            <p:spPr>
              <a:xfrm>
                <a:off x="3393920" y="6763178"/>
                <a:ext cx="238125" cy="0"/>
              </a:xfrm>
              <a:prstGeom prst="line">
                <a:avLst/>
              </a:prstGeom>
              <a:ln/>
            </p:spPr>
            <p:style>
              <a:lnRef idx="1">
                <a:schemeClr val="dk1"/>
              </a:lnRef>
              <a:fillRef idx="0">
                <a:schemeClr val="dk1"/>
              </a:fillRef>
              <a:effectRef idx="0">
                <a:schemeClr val="dk1"/>
              </a:effectRef>
              <a:fontRef idx="minor">
                <a:schemeClr val="tx1"/>
              </a:fontRef>
            </p:style>
          </p:cxnSp>
        </p:grpSp>
        <p:sp>
          <p:nvSpPr>
            <p:cNvPr id="29" name="Rectangle 28"/>
            <p:cNvSpPr/>
            <p:nvPr/>
          </p:nvSpPr>
          <p:spPr>
            <a:xfrm>
              <a:off x="4924161" y="6831477"/>
              <a:ext cx="638439" cy="2616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0,004</a:t>
              </a:r>
            </a:p>
          </p:txBody>
        </p:sp>
        <p:sp>
          <p:nvSpPr>
            <p:cNvPr id="30" name="Rectangle 29"/>
            <p:cNvSpPr/>
            <p:nvPr/>
          </p:nvSpPr>
          <p:spPr>
            <a:xfrm>
              <a:off x="4924161" y="7317252"/>
              <a:ext cx="638439" cy="2616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0,17</a:t>
              </a:r>
            </a:p>
          </p:txBody>
        </p:sp>
      </p:grpSp>
      <p:sp>
        <p:nvSpPr>
          <p:cNvPr id="47" name="Rectangle 46"/>
          <p:cNvSpPr/>
          <p:nvPr>
            <p:custDataLst>
              <p:tags r:id="rId6"/>
            </p:custDataLst>
          </p:nvPr>
        </p:nvSpPr>
        <p:spPr>
          <a:xfrm>
            <a:off x="481625" y="3438029"/>
            <a:ext cx="4153763" cy="289951"/>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    Complète le tableau. </a:t>
            </a:r>
          </a:p>
        </p:txBody>
      </p:sp>
      <mc:AlternateContent xmlns:mc="http://schemas.openxmlformats.org/markup-compatibility/2006">
        <mc:Choice xmlns:a14="http://schemas.microsoft.com/office/drawing/2010/main" xmlns="" Requires="a14">
          <p:graphicFrame>
            <p:nvGraphicFramePr>
              <p:cNvPr id="48" name="Tableau 47"/>
              <p:cNvGraphicFramePr>
                <a:graphicFrameLocks noGrp="1"/>
              </p:cNvGraphicFramePr>
              <p:nvPr>
                <p:custDataLst>
                  <p:tags r:id="rId15"/>
                </p:custDataLst>
                <p:extLst>
                  <p:ext uri="{D42A27DB-BD31-4B8C-83A1-F6EECF244321}">
                    <p14:modId xmlns:p14="http://schemas.microsoft.com/office/powerpoint/2010/main" val="362684342"/>
                  </p:ext>
                </p:extLst>
              </p:nvPr>
            </p:nvGraphicFramePr>
            <p:xfrm>
              <a:off x="1323741" y="3870808"/>
              <a:ext cx="4630005" cy="2340000"/>
            </p:xfrm>
            <a:graphic>
              <a:graphicData uri="http://schemas.openxmlformats.org/drawingml/2006/table">
                <a:tbl>
                  <a:tblPr firstRow="1" bandRow="1"/>
                  <a:tblGrid>
                    <a:gridCol w="1543335">
                      <a:extLst>
                        <a:ext uri="{9D8B030D-6E8A-4147-A177-3AD203B41FA5}">
                          <a16:colId xmlns:a16="http://schemas.microsoft.com/office/drawing/2014/main" val="20000"/>
                        </a:ext>
                      </a:extLst>
                    </a:gridCol>
                    <a:gridCol w="1543335">
                      <a:extLst>
                        <a:ext uri="{9D8B030D-6E8A-4147-A177-3AD203B41FA5}">
                          <a16:colId xmlns:a16="http://schemas.microsoft.com/office/drawing/2014/main" val="20001"/>
                        </a:ext>
                      </a:extLst>
                    </a:gridCol>
                    <a:gridCol w="1543335">
                      <a:extLst>
                        <a:ext uri="{9D8B030D-6E8A-4147-A177-3AD203B41FA5}">
                          <a16:colId xmlns:a16="http://schemas.microsoft.com/office/drawing/2014/main" val="20002"/>
                        </a:ext>
                      </a:extLst>
                    </a:gridCol>
                  </a:tblGrid>
                  <a:tr h="468000">
                    <a:tc>
                      <a:txBody>
                        <a:bodyPr/>
                        <a:lstStyle/>
                        <a:p>
                          <a:pPr algn="ctr"/>
                          <a:r>
                            <a:rPr lang="fr-CA" sz="1200" b="1" dirty="0">
                              <a:latin typeface="Calibri" panose="020F0502020204030204" pitchFamily="34" charset="0"/>
                              <a:cs typeface="Calibri" panose="020F0502020204030204" pitchFamily="34" charset="0"/>
                            </a:rPr>
                            <a:t>3 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latin typeface="Calibri" panose="020F0502020204030204" pitchFamily="34" charset="0"/>
                              <a:cs typeface="Calibri" panose="020F0502020204030204" pitchFamily="34" charset="0"/>
                            </a:rPr>
                            <a:t> </a:t>
                          </a: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rgbClr val="FF0000"/>
                                      </a:solidFill>
                                      <a:latin typeface="Cambria Math" panose="02040503050406030204" pitchFamily="18" charset="0"/>
                                      <a:cs typeface="Times New Roman" panose="02020603050405020304" pitchFamily="18" charset="0"/>
                                    </a:rPr>
                                    <m:t>𝟑</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solidFill>
                                <a:srgbClr val="FF0000"/>
                              </a:solidFill>
                              <a:latin typeface="Calibri" panose="020F0502020204030204" pitchFamily="34" charset="0"/>
                              <a:cs typeface="Calibri" panose="020F0502020204030204" pitchFamily="34" charset="0"/>
                            </a:rPr>
                            <a:t>0,003  </a:t>
                          </a:r>
                          <a:r>
                            <a:rPr lang="fr-CA" sz="1200" b="1" dirty="0">
                              <a:solidFill>
                                <a:schemeClr val="tx1"/>
                              </a:solidFill>
                              <a:latin typeface="Calibri" panose="020F0502020204030204" pitchFamily="34" charset="0"/>
                              <a:cs typeface="Calibri" panose="020F0502020204030204" pitchFamily="34" charset="0"/>
                            </a:rPr>
                            <a:t> L</a:t>
                          </a:r>
                          <a:endParaRPr lang="fr-CA" sz="1200" b="1" dirty="0">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00406662"/>
                      </a:ext>
                    </a:extLst>
                  </a:tr>
                  <a:tr h="468000">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200 ml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 </a:t>
                          </a: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rgbClr val="FF0000"/>
                                      </a:solidFill>
                                      <a:latin typeface="Cambria Math" panose="02040503050406030204" pitchFamily="18" charset="0"/>
                                      <a:cs typeface="Times New Roman" panose="02020603050405020304" pitchFamily="18" charset="0"/>
                                    </a:rPr>
                                    <m:t>𝟐𝟎𝟎</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solidFill>
                                <a:srgbClr val="FF0000"/>
                              </a:solidFill>
                              <a:latin typeface="Calibri" panose="020F0502020204030204" pitchFamily="34" charset="0"/>
                              <a:cs typeface="Calibri" panose="020F0502020204030204" pitchFamily="34" charset="0"/>
                            </a:rPr>
                            <a:t>0,2 </a:t>
                          </a:r>
                          <a:r>
                            <a:rPr lang="fr-CA" sz="1200" b="1" dirty="0">
                              <a:solidFill>
                                <a:schemeClr val="tx1"/>
                              </a:solidFill>
                              <a:latin typeface="Calibri" panose="020F0502020204030204" pitchFamily="34" charset="0"/>
                              <a:cs typeface="Calibri" panose="020F0502020204030204" pitchFamily="34" charset="0"/>
                            </a:rPr>
                            <a:t> L</a:t>
                          </a:r>
                          <a:endParaRPr lang="fr-CA" sz="1200" b="1" dirty="0">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rgbClr val="FF0000"/>
                              </a:solidFill>
                              <a:latin typeface="Calibri" panose="020F0502020204030204" pitchFamily="34" charset="0"/>
                              <a:cs typeface="Calibri" panose="020F0502020204030204" pitchFamily="34" charset="0"/>
                            </a:rPr>
                            <a:t>7  </a:t>
                          </a:r>
                          <a:r>
                            <a:rPr lang="fr-CA" sz="1200" b="1" dirty="0">
                              <a:solidFill>
                                <a:schemeClr val="tx1"/>
                              </a:solidFill>
                              <a:latin typeface="Calibri" panose="020F0502020204030204" pitchFamily="34" charset="0"/>
                              <a:cs typeface="Calibri" panose="020F0502020204030204" pitchFamily="34" charset="0"/>
                            </a:rPr>
                            <a:t>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b="1" dirty="0">
                              <a:latin typeface="Calibri" panose="020F0502020204030204" pitchFamily="34" charset="0"/>
                              <a:cs typeface="Calibri" panose="020F0502020204030204" pitchFamily="34" charset="0"/>
                            </a:rPr>
                            <a:t> </a:t>
                          </a: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rgbClr val="FF0000"/>
                                      </a:solidFill>
                                      <a:latin typeface="Cambria Math" panose="02040503050406030204" pitchFamily="18" charset="0"/>
                                      <a:cs typeface="Times New Roman" panose="02020603050405020304" pitchFamily="18" charset="0"/>
                                    </a:rPr>
                                    <m:t>𝟕</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0,007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algn="ctr"/>
                          <a:r>
                            <a:rPr lang="fr-CA" sz="1200" b="1" baseline="0" dirty="0">
                              <a:solidFill>
                                <a:srgbClr val="FF0000"/>
                              </a:solidFill>
                              <a:latin typeface="Calibri" panose="020F0502020204030204" pitchFamily="34" charset="0"/>
                              <a:cs typeface="Calibri" panose="020F0502020204030204" pitchFamily="34" charset="0"/>
                            </a:rPr>
                            <a:t>45 </a:t>
                          </a:r>
                          <a:r>
                            <a:rPr lang="fr-CA" sz="1200" b="1" dirty="0">
                              <a:solidFill>
                                <a:srgbClr val="FF0000"/>
                              </a:solidFill>
                              <a:latin typeface="Calibri" panose="020F0502020204030204" pitchFamily="34" charset="0"/>
                              <a:cs typeface="Calibri" panose="020F0502020204030204" pitchFamily="34" charset="0"/>
                            </a:rPr>
                            <a:t> </a:t>
                          </a:r>
                          <a:r>
                            <a:rPr lang="fr-CA" sz="1200" b="1" dirty="0">
                              <a:solidFill>
                                <a:schemeClr val="tx1"/>
                              </a:solidFill>
                              <a:latin typeface="Calibri" panose="020F0502020204030204" pitchFamily="34" charset="0"/>
                              <a:cs typeface="Calibri" panose="020F0502020204030204" pitchFamily="34" charset="0"/>
                            </a:rPr>
                            <a:t>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latin typeface="Cambria Math" panose="02040503050406030204" pitchFamily="18" charset="0"/>
                                      <a:cs typeface="Times New Roman" panose="02020603050405020304" pitchFamily="18" charset="0"/>
                                    </a:rPr>
                                    <m:t>𝟒𝟓</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fr-CA" sz="1200" b="1" dirty="0">
                              <a:solidFill>
                                <a:srgbClr val="FF0000"/>
                              </a:solidFill>
                              <a:latin typeface="Calibri" panose="020F0502020204030204" pitchFamily="34" charset="0"/>
                              <a:cs typeface="Calibri" panose="020F0502020204030204" pitchFamily="34" charset="0"/>
                            </a:rPr>
                            <a:t>0,045  </a:t>
                          </a:r>
                          <a:r>
                            <a:rPr lang="fr-CA" sz="1200" b="1" dirty="0">
                              <a:solidFill>
                                <a:schemeClr val="tx1"/>
                              </a:solidFill>
                              <a:latin typeface="Calibri" panose="020F0502020204030204" pitchFamily="34" charset="0"/>
                              <a:cs typeface="Calibri" panose="020F0502020204030204" pitchFamily="34" charset="0"/>
                            </a:rPr>
                            <a:t> L</a:t>
                          </a:r>
                          <a:endParaRPr lang="fr-CA" sz="1200" b="1" dirty="0">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86237622"/>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50 000 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b="1" dirty="0">
                              <a:latin typeface="Calibri" panose="020F0502020204030204" pitchFamily="34" charset="0"/>
                              <a:cs typeface="Calibri" panose="020F0502020204030204" pitchFamily="34" charset="0"/>
                            </a:rPr>
                            <a:t> </a:t>
                          </a:r>
                          <a14:m>
                            <m:oMath xmlns:m="http://schemas.openxmlformats.org/officeDocument/2006/math">
                              <m:f>
                                <m:fPr>
                                  <m:ctrlPr>
                                    <a:rPr lang="fr-CA" sz="1200" b="1" i="1" smtClean="0">
                                      <a:latin typeface="Cambria Math" panose="02040503050406030204" pitchFamily="18" charset="0"/>
                                      <a:cs typeface="Times New Roman" panose="02020603050405020304" pitchFamily="18" charset="0"/>
                                    </a:rPr>
                                  </m:ctrlPr>
                                </m:fPr>
                                <m:num>
                                  <m:r>
                                    <a:rPr lang="en-CA" sz="1200" b="1" i="1" smtClean="0">
                                      <a:solidFill>
                                        <a:srgbClr val="FF0000"/>
                                      </a:solidFill>
                                      <a:latin typeface="Cambria Math" panose="02040503050406030204" pitchFamily="18" charset="0"/>
                                      <a:cs typeface="Times New Roman" panose="02020603050405020304" pitchFamily="18" charset="0"/>
                                    </a:rPr>
                                    <m:t>𝟓𝟎</m:t>
                                  </m:r>
                                  <m:r>
                                    <a:rPr lang="en-CA" sz="1200" b="1" i="1" smtClean="0">
                                      <a:solidFill>
                                        <a:srgbClr val="FF0000"/>
                                      </a:solidFill>
                                      <a:latin typeface="Cambria Math" panose="02040503050406030204" pitchFamily="18" charset="0"/>
                                      <a:cs typeface="Times New Roman" panose="02020603050405020304" pitchFamily="18" charset="0"/>
                                    </a:rPr>
                                    <m:t> </m:t>
                                  </m:r>
                                  <m:r>
                                    <a:rPr lang="en-CA" sz="1200" b="1" i="1" smtClean="0">
                                      <a:solidFill>
                                        <a:srgbClr val="FF0000"/>
                                      </a:solidFill>
                                      <a:latin typeface="Cambria Math" panose="02040503050406030204" pitchFamily="18" charset="0"/>
                                      <a:cs typeface="Times New Roman" panose="02020603050405020304" pitchFamily="18" charset="0"/>
                                    </a:rPr>
                                    <m:t>𝟎𝟎𝟎</m:t>
                                  </m:r>
                                </m:num>
                                <m:den>
                                  <m:r>
                                    <a:rPr lang="en-CA" sz="1200" b="1" i="1" smtClean="0">
                                      <a:latin typeface="Cambria Math" panose="02040503050406030204" pitchFamily="18" charset="0"/>
                                      <a:cs typeface="Times New Roman" panose="02020603050405020304" pitchFamily="18" charset="0"/>
                                    </a:rPr>
                                    <m:t>𝟏𝟎𝟎𝟎</m:t>
                                  </m:r>
                                </m:den>
                              </m:f>
                            </m:oMath>
                          </a14:m>
                          <a:r>
                            <a:rPr lang="fr-CA" sz="1200" b="1" dirty="0">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rgbClr val="FF0000"/>
                              </a:solidFill>
                              <a:latin typeface="Calibri" panose="020F0502020204030204" pitchFamily="34" charset="0"/>
                              <a:cs typeface="Calibri" panose="020F0502020204030204" pitchFamily="34" charset="0"/>
                            </a:rPr>
                            <a:t>50  </a:t>
                          </a:r>
                          <a:r>
                            <a:rPr lang="fr-CA" sz="1200" b="1" dirty="0">
                              <a:solidFill>
                                <a:schemeClr val="tx1"/>
                              </a:solidFill>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mc:Choice>
        <mc:Fallback>
          <p:graphicFrame>
            <p:nvGraphicFramePr>
              <p:cNvPr id="48" name="Tableau 47"/>
              <p:cNvGraphicFramePr>
                <a:graphicFrameLocks noGrp="1"/>
              </p:cNvGraphicFramePr>
              <p:nvPr>
                <p:custDataLst>
                  <p:tags r:id="rId7"/>
                </p:custDataLst>
                <p:extLst>
                  <p:ext uri="{D42A27DB-BD31-4B8C-83A1-F6EECF244321}">
                    <p14:modId xmlns="" xmlns:p14="http://schemas.microsoft.com/office/powerpoint/2010/main" xmlns:a14="http://schemas.microsoft.com/office/drawing/2010/main" val="362684342"/>
                  </p:ext>
                </p:extLst>
              </p:nvPr>
            </p:nvGraphicFramePr>
            <p:xfrm>
              <a:off x="1323741" y="3870808"/>
              <a:ext cx="4630005" cy="2340000"/>
            </p:xfrm>
            <a:graphic>
              <a:graphicData uri="http://schemas.openxmlformats.org/drawingml/2006/table">
                <a:tbl>
                  <a:tblPr firstRow="1" bandRow="1"/>
                  <a:tblGrid>
                    <a:gridCol w="1543335">
                      <a:extLst>
                        <a:ext uri="{9D8B030D-6E8A-4147-A177-3AD203B41FA5}">
                          <a16:colId xmlns="" xmlns:a16="http://schemas.microsoft.com/office/drawing/2014/main" xmlns:a14="http://schemas.microsoft.com/office/drawing/2010/main" val="20000"/>
                        </a:ext>
                      </a:extLst>
                    </a:gridCol>
                    <a:gridCol w="1543335">
                      <a:extLst>
                        <a:ext uri="{9D8B030D-6E8A-4147-A177-3AD203B41FA5}">
                          <a16:colId xmlns="" xmlns:a16="http://schemas.microsoft.com/office/drawing/2014/main" xmlns:a14="http://schemas.microsoft.com/office/drawing/2010/main" val="20001"/>
                        </a:ext>
                      </a:extLst>
                    </a:gridCol>
                    <a:gridCol w="1543335">
                      <a:extLst>
                        <a:ext uri="{9D8B030D-6E8A-4147-A177-3AD203B41FA5}">
                          <a16:colId xmlns="" xmlns:a16="http://schemas.microsoft.com/office/drawing/2014/main" xmlns:a14="http://schemas.microsoft.com/office/drawing/2010/main" val="20002"/>
                        </a:ext>
                      </a:extLst>
                    </a:gridCol>
                  </a:tblGrid>
                  <a:tr h="468000">
                    <a:tc>
                      <a:txBody>
                        <a:bodyPr/>
                        <a:lstStyle/>
                        <a:p>
                          <a:pPr algn="ctr"/>
                          <a:r>
                            <a:rPr lang="fr-CA" sz="1200" b="1" dirty="0">
                              <a:latin typeface="Calibri" panose="020F0502020204030204" pitchFamily="34" charset="0"/>
                              <a:cs typeface="Calibri" panose="020F0502020204030204" pitchFamily="34" charset="0"/>
                            </a:rPr>
                            <a:t>3 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a:blip r:embed="rId16"/>
                          <a:stretch>
                            <a:fillRect l="-100000" t="-1299" r="-100394" b="-402597"/>
                          </a:stretch>
                        </a:blip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solidFill>
                                <a:srgbClr val="FF0000"/>
                              </a:solidFill>
                              <a:latin typeface="Calibri" panose="020F0502020204030204" pitchFamily="34" charset="0"/>
                              <a:cs typeface="Calibri" panose="020F0502020204030204" pitchFamily="34" charset="0"/>
                            </a:rPr>
                            <a:t>0,003  </a:t>
                          </a:r>
                          <a:r>
                            <a:rPr lang="fr-CA" sz="1200" b="1" dirty="0">
                              <a:solidFill>
                                <a:schemeClr val="tx1"/>
                              </a:solidFill>
                              <a:latin typeface="Calibri" panose="020F0502020204030204" pitchFamily="34" charset="0"/>
                              <a:cs typeface="Calibri" panose="020F0502020204030204" pitchFamily="34" charset="0"/>
                            </a:rPr>
                            <a:t> L</a:t>
                          </a:r>
                          <a:endParaRPr lang="fr-CA" sz="1200" b="1" dirty="0">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2000406662"/>
                      </a:ext>
                    </a:extLst>
                  </a:tr>
                  <a:tr h="468000">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200 ml</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a:blip r:embed="rId16"/>
                          <a:stretch>
                            <a:fillRect l="-100000" t="-101299" r="-100394" b="-302597"/>
                          </a:stretch>
                        </a:blipFill>
                      </a:tcPr>
                    </a:tc>
                    <a:tc>
                      <a:txBody>
                        <a:bodyPr/>
                        <a:lstStyle>
                          <a:lvl1pPr marL="0" algn="l" defTabSz="914400" rtl="0" eaLnBrk="1" latinLnBrk="0" hangingPunct="1">
                            <a:defRPr sz="1800" b="1" kern="1200">
                              <a:solidFill>
                                <a:schemeClr val="dk1"/>
                              </a:solidFill>
                              <a:latin typeface="Rockwell"/>
                            </a:defRPr>
                          </a:lvl1pPr>
                          <a:lvl2pPr marL="457200" algn="l" defTabSz="914400" rtl="0" eaLnBrk="1" latinLnBrk="0" hangingPunct="1">
                            <a:defRPr sz="1800" b="1" kern="1200">
                              <a:solidFill>
                                <a:schemeClr val="dk1"/>
                              </a:solidFill>
                              <a:latin typeface="Rockwell"/>
                            </a:defRPr>
                          </a:lvl2pPr>
                          <a:lvl3pPr marL="914400" algn="l" defTabSz="914400" rtl="0" eaLnBrk="1" latinLnBrk="0" hangingPunct="1">
                            <a:defRPr sz="1800" b="1" kern="1200">
                              <a:solidFill>
                                <a:schemeClr val="dk1"/>
                              </a:solidFill>
                              <a:latin typeface="Rockwell"/>
                            </a:defRPr>
                          </a:lvl3pPr>
                          <a:lvl4pPr marL="1371600" algn="l" defTabSz="914400" rtl="0" eaLnBrk="1" latinLnBrk="0" hangingPunct="1">
                            <a:defRPr sz="1800" b="1" kern="1200">
                              <a:solidFill>
                                <a:schemeClr val="dk1"/>
                              </a:solidFill>
                              <a:latin typeface="Rockwell"/>
                            </a:defRPr>
                          </a:lvl4pPr>
                          <a:lvl5pPr marL="1828800" algn="l" defTabSz="914400" rtl="0" eaLnBrk="1" latinLnBrk="0" hangingPunct="1">
                            <a:defRPr sz="1800" b="1" kern="1200">
                              <a:solidFill>
                                <a:schemeClr val="dk1"/>
                              </a:solidFill>
                              <a:latin typeface="Rockwell"/>
                            </a:defRPr>
                          </a:lvl5pPr>
                          <a:lvl6pPr marL="2286000" algn="l" defTabSz="914400" rtl="0" eaLnBrk="1" latinLnBrk="0" hangingPunct="1">
                            <a:defRPr sz="1800" b="1" kern="1200">
                              <a:solidFill>
                                <a:schemeClr val="dk1"/>
                              </a:solidFill>
                              <a:latin typeface="Rockwell"/>
                            </a:defRPr>
                          </a:lvl6pPr>
                          <a:lvl7pPr marL="2743200" algn="l" defTabSz="914400" rtl="0" eaLnBrk="1" latinLnBrk="0" hangingPunct="1">
                            <a:defRPr sz="1800" b="1" kern="1200">
                              <a:solidFill>
                                <a:schemeClr val="dk1"/>
                              </a:solidFill>
                              <a:latin typeface="Rockwell"/>
                            </a:defRPr>
                          </a:lvl7pPr>
                          <a:lvl8pPr marL="3200400" algn="l" defTabSz="914400" rtl="0" eaLnBrk="1" latinLnBrk="0" hangingPunct="1">
                            <a:defRPr sz="1800" b="1" kern="1200">
                              <a:solidFill>
                                <a:schemeClr val="dk1"/>
                              </a:solidFill>
                              <a:latin typeface="Rockwell"/>
                            </a:defRPr>
                          </a:lvl8pPr>
                          <a:lvl9pPr marL="3657600" algn="l" defTabSz="914400" rtl="0" eaLnBrk="1" latinLnBrk="0" hangingPunct="1">
                            <a:defRPr sz="1800" b="1" kern="1200">
                              <a:solidFill>
                                <a:schemeClr val="dk1"/>
                              </a:solidFill>
                              <a:latin typeface="Rockwell"/>
                            </a:defRPr>
                          </a:lvl9pPr>
                        </a:lstStyle>
                        <a:p>
                          <a:pPr algn="ctr"/>
                          <a:r>
                            <a:rPr lang="fr-CA" sz="1200" b="1" dirty="0">
                              <a:solidFill>
                                <a:srgbClr val="FF0000"/>
                              </a:solidFill>
                              <a:latin typeface="Calibri" panose="020F0502020204030204" pitchFamily="34" charset="0"/>
                              <a:cs typeface="Calibri" panose="020F0502020204030204" pitchFamily="34" charset="0"/>
                            </a:rPr>
                            <a:t>0,2 </a:t>
                          </a:r>
                          <a:r>
                            <a:rPr lang="fr-CA" sz="1200" b="1" dirty="0">
                              <a:solidFill>
                                <a:schemeClr val="tx1"/>
                              </a:solidFill>
                              <a:latin typeface="Calibri" panose="020F0502020204030204" pitchFamily="34" charset="0"/>
                              <a:cs typeface="Calibri" panose="020F0502020204030204" pitchFamily="34" charset="0"/>
                            </a:rPr>
                            <a:t> L</a:t>
                          </a:r>
                          <a:endParaRPr lang="fr-CA" sz="1200" b="1" dirty="0">
                            <a:latin typeface="Calibri" panose="020F0502020204030204" pitchFamily="34" charset="0"/>
                            <a:cs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10000"/>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rgbClr val="FF0000"/>
                              </a:solidFill>
                              <a:latin typeface="Calibri" panose="020F0502020204030204" pitchFamily="34" charset="0"/>
                              <a:cs typeface="Calibri" panose="020F0502020204030204" pitchFamily="34" charset="0"/>
                            </a:rPr>
                            <a:t>7  </a:t>
                          </a:r>
                          <a:r>
                            <a:rPr lang="fr-CA" sz="1200" b="1" dirty="0">
                              <a:solidFill>
                                <a:schemeClr val="tx1"/>
                              </a:solidFill>
                              <a:latin typeface="Calibri" panose="020F0502020204030204" pitchFamily="34" charset="0"/>
                              <a:cs typeface="Calibri" panose="020F0502020204030204" pitchFamily="34" charset="0"/>
                            </a:rPr>
                            <a:t>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a:blip r:embed="rId16"/>
                          <a:stretch>
                            <a:fillRect l="-100000" t="-201299" r="-100394" b="-202597"/>
                          </a:stretch>
                        </a:blip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0,007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10001"/>
                      </a:ext>
                    </a:extLst>
                  </a:tr>
                  <a:tr h="468000">
                    <a:tc>
                      <a:txBody>
                        <a:bodyPr/>
                        <a:lstStyle/>
                        <a:p>
                          <a:pPr algn="ctr"/>
                          <a:r>
                            <a:rPr lang="fr-CA" sz="1200" b="1" baseline="0" dirty="0">
                              <a:solidFill>
                                <a:srgbClr val="FF0000"/>
                              </a:solidFill>
                              <a:latin typeface="Calibri" panose="020F0502020204030204" pitchFamily="34" charset="0"/>
                              <a:cs typeface="Calibri" panose="020F0502020204030204" pitchFamily="34" charset="0"/>
                            </a:rPr>
                            <a:t>45 </a:t>
                          </a:r>
                          <a:r>
                            <a:rPr lang="fr-CA" sz="1200" b="1" dirty="0">
                              <a:solidFill>
                                <a:srgbClr val="FF0000"/>
                              </a:solidFill>
                              <a:latin typeface="Calibri" panose="020F0502020204030204" pitchFamily="34" charset="0"/>
                              <a:cs typeface="Calibri" panose="020F0502020204030204" pitchFamily="34" charset="0"/>
                            </a:rPr>
                            <a:t> </a:t>
                          </a:r>
                          <a:r>
                            <a:rPr lang="fr-CA" sz="1200" b="1" dirty="0">
                              <a:solidFill>
                                <a:schemeClr val="tx1"/>
                              </a:solidFill>
                              <a:latin typeface="Calibri" panose="020F0502020204030204" pitchFamily="34" charset="0"/>
                              <a:cs typeface="Calibri" panose="020F0502020204030204" pitchFamily="34" charset="0"/>
                            </a:rPr>
                            <a:t>ml</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a:blip r:embed="rId16"/>
                          <a:stretch>
                            <a:fillRect l="-100000" t="-301299" r="-100394" b="-102597"/>
                          </a:stretch>
                        </a:blipFill>
                      </a:tcPr>
                    </a:tc>
                    <a:tc>
                      <a:txBody>
                        <a:bodyPr/>
                        <a:lstStyle/>
                        <a:p>
                          <a:pPr algn="ctr"/>
                          <a:r>
                            <a:rPr lang="fr-CA" sz="1200" b="1" dirty="0">
                              <a:solidFill>
                                <a:srgbClr val="FF0000"/>
                              </a:solidFill>
                              <a:latin typeface="Calibri" panose="020F0502020204030204" pitchFamily="34" charset="0"/>
                              <a:cs typeface="Calibri" panose="020F0502020204030204" pitchFamily="34" charset="0"/>
                            </a:rPr>
                            <a:t>0,045  </a:t>
                          </a:r>
                          <a:r>
                            <a:rPr lang="fr-CA" sz="1200" b="1" dirty="0">
                              <a:solidFill>
                                <a:schemeClr val="tx1"/>
                              </a:solidFill>
                              <a:latin typeface="Calibri" panose="020F0502020204030204" pitchFamily="34" charset="0"/>
                              <a:cs typeface="Calibri" panose="020F0502020204030204" pitchFamily="34" charset="0"/>
                            </a:rPr>
                            <a:t> L</a:t>
                          </a:r>
                          <a:endParaRPr lang="fr-CA" sz="1200" b="1" dirty="0">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3086237622"/>
                      </a:ext>
                    </a:extLst>
                  </a:tr>
                  <a:tr h="468000">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latin typeface="Calibri" panose="020F0502020204030204" pitchFamily="34" charset="0"/>
                              <a:cs typeface="Calibri" panose="020F0502020204030204" pitchFamily="34" charset="0"/>
                            </a:rPr>
                            <a:t>50 000 ml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fr-F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a:blip r:embed="rId16"/>
                          <a:stretch>
                            <a:fillRect l="-100000" t="-401299" r="-100394" b="-2597"/>
                          </a:stretch>
                        </a:blipFill>
                      </a:tcPr>
                    </a:tc>
                    <a:tc>
                      <a:txBody>
                        <a:bodyPr/>
                        <a:lstStyle>
                          <a:lvl1pPr marL="0" algn="l" defTabSz="914400" rtl="0" eaLnBrk="1" latinLnBrk="0" hangingPunct="1">
                            <a:defRPr sz="1800" kern="1200">
                              <a:solidFill>
                                <a:schemeClr val="dk1"/>
                              </a:solidFill>
                              <a:latin typeface="Rockwell"/>
                            </a:defRPr>
                          </a:lvl1pPr>
                          <a:lvl2pPr marL="457200" algn="l" defTabSz="914400" rtl="0" eaLnBrk="1" latinLnBrk="0" hangingPunct="1">
                            <a:defRPr sz="1800" kern="1200">
                              <a:solidFill>
                                <a:schemeClr val="dk1"/>
                              </a:solidFill>
                              <a:latin typeface="Rockwell"/>
                            </a:defRPr>
                          </a:lvl2pPr>
                          <a:lvl3pPr marL="914400" algn="l" defTabSz="914400" rtl="0" eaLnBrk="1" latinLnBrk="0" hangingPunct="1">
                            <a:defRPr sz="1800" kern="1200">
                              <a:solidFill>
                                <a:schemeClr val="dk1"/>
                              </a:solidFill>
                              <a:latin typeface="Rockwell"/>
                            </a:defRPr>
                          </a:lvl3pPr>
                          <a:lvl4pPr marL="1371600" algn="l" defTabSz="914400" rtl="0" eaLnBrk="1" latinLnBrk="0" hangingPunct="1">
                            <a:defRPr sz="1800" kern="1200">
                              <a:solidFill>
                                <a:schemeClr val="dk1"/>
                              </a:solidFill>
                              <a:latin typeface="Rockwell"/>
                            </a:defRPr>
                          </a:lvl4pPr>
                          <a:lvl5pPr marL="1828800" algn="l" defTabSz="914400" rtl="0" eaLnBrk="1" latinLnBrk="0" hangingPunct="1">
                            <a:defRPr sz="1800" kern="1200">
                              <a:solidFill>
                                <a:schemeClr val="dk1"/>
                              </a:solidFill>
                              <a:latin typeface="Rockwell"/>
                            </a:defRPr>
                          </a:lvl5pPr>
                          <a:lvl6pPr marL="2286000" algn="l" defTabSz="914400" rtl="0" eaLnBrk="1" latinLnBrk="0" hangingPunct="1">
                            <a:defRPr sz="1800" kern="1200">
                              <a:solidFill>
                                <a:schemeClr val="dk1"/>
                              </a:solidFill>
                              <a:latin typeface="Rockwell"/>
                            </a:defRPr>
                          </a:lvl6pPr>
                          <a:lvl7pPr marL="2743200" algn="l" defTabSz="914400" rtl="0" eaLnBrk="1" latinLnBrk="0" hangingPunct="1">
                            <a:defRPr sz="1800" kern="1200">
                              <a:solidFill>
                                <a:schemeClr val="dk1"/>
                              </a:solidFill>
                              <a:latin typeface="Rockwell"/>
                            </a:defRPr>
                          </a:lvl7pPr>
                          <a:lvl8pPr marL="3200400" algn="l" defTabSz="914400" rtl="0" eaLnBrk="1" latinLnBrk="0" hangingPunct="1">
                            <a:defRPr sz="1800" kern="1200">
                              <a:solidFill>
                                <a:schemeClr val="dk1"/>
                              </a:solidFill>
                              <a:latin typeface="Rockwell"/>
                            </a:defRPr>
                          </a:lvl8pPr>
                          <a:lvl9pPr marL="3657600" algn="l" defTabSz="914400" rtl="0" eaLnBrk="1" latinLnBrk="0" hangingPunct="1">
                            <a:defRPr sz="1800" kern="1200">
                              <a:solidFill>
                                <a:schemeClr val="dk1"/>
                              </a:solidFill>
                              <a:latin typeface="Rockwell"/>
                            </a:defRPr>
                          </a:lvl9pPr>
                        </a:lstStyle>
                        <a:p>
                          <a:pPr algn="ctr"/>
                          <a:r>
                            <a:rPr lang="fr-CA" sz="1200" b="1" dirty="0">
                              <a:solidFill>
                                <a:srgbClr val="FF0000"/>
                              </a:solidFill>
                              <a:latin typeface="Calibri" panose="020F0502020204030204" pitchFamily="34" charset="0"/>
                              <a:cs typeface="Calibri" panose="020F0502020204030204" pitchFamily="34" charset="0"/>
                            </a:rPr>
                            <a:t>50  </a:t>
                          </a:r>
                          <a:r>
                            <a:rPr lang="fr-CA" sz="1200" b="1" dirty="0">
                              <a:solidFill>
                                <a:schemeClr val="tx1"/>
                              </a:solidFill>
                              <a:latin typeface="Calibri" panose="020F0502020204030204" pitchFamily="34" charset="0"/>
                              <a:cs typeface="Calibri" panose="020F0502020204030204" pitchFamily="34" charset="0"/>
                            </a:rPr>
                            <a:t> L</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10002"/>
                      </a:ext>
                    </a:extLst>
                  </a:tr>
                </a:tbl>
              </a:graphicData>
            </a:graphic>
          </p:graphicFrame>
        </mc:Fallback>
      </mc:AlternateContent>
      <p:pic>
        <p:nvPicPr>
          <p:cNvPr id="2" name="Image 1"/>
          <p:cNvPicPr>
            <a:picLocks noChangeAspect="1"/>
          </p:cNvPicPr>
          <p:nvPr>
            <p:custDataLst>
              <p:tags r:id="rId8"/>
            </p:custDataLst>
          </p:nvPr>
        </p:nvPicPr>
        <p:blipFill>
          <a:blip r:embed="rId17">
            <a:extLst>
              <a:ext uri="{28A0092B-C50C-407E-A947-70E740481C1C}">
                <a14:useLocalDpi xmlns:a14="http://schemas.microsoft.com/office/drawing/2010/main" xmlns="" val="0"/>
              </a:ext>
            </a:extLst>
          </a:blip>
          <a:stretch>
            <a:fillRect/>
          </a:stretch>
        </p:blipFill>
        <p:spPr>
          <a:xfrm>
            <a:off x="5024572" y="2441666"/>
            <a:ext cx="948295" cy="1041011"/>
          </a:xfrm>
          <a:prstGeom prst="rect">
            <a:avLst/>
          </a:prstGeom>
        </p:spPr>
      </p:pic>
      <p:cxnSp>
        <p:nvCxnSpPr>
          <p:cNvPr id="4" name="Connecteur droit 3"/>
          <p:cNvCxnSpPr>
            <a:stCxn id="44" idx="1"/>
            <a:endCxn id="41" idx="7"/>
          </p:cNvCxnSpPr>
          <p:nvPr>
            <p:custDataLst>
              <p:tags r:id="rId9"/>
            </p:custDataLst>
          </p:nvPr>
        </p:nvCxnSpPr>
        <p:spPr>
          <a:xfrm>
            <a:off x="2391504" y="2012572"/>
            <a:ext cx="1599722" cy="10302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a:stCxn id="45" idx="1"/>
            <a:endCxn id="40" idx="2"/>
          </p:cNvCxnSpPr>
          <p:nvPr>
            <p:custDataLst>
              <p:tags r:id="rId10"/>
            </p:custDataLst>
          </p:nvPr>
        </p:nvCxnSpPr>
        <p:spPr>
          <a:xfrm>
            <a:off x="2386741" y="2547560"/>
            <a:ext cx="1504711" cy="457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a:stCxn id="46" idx="2"/>
            <a:endCxn id="39" idx="6"/>
          </p:cNvCxnSpPr>
          <p:nvPr>
            <p:custDataLst>
              <p:tags r:id="rId11"/>
            </p:custDataLst>
          </p:nvPr>
        </p:nvCxnSpPr>
        <p:spPr>
          <a:xfrm flipV="1">
            <a:off x="2375390" y="2158384"/>
            <a:ext cx="1568450" cy="9445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43" name="Tableau 42"/>
          <p:cNvGraphicFramePr>
            <a:graphicFrameLocks noGrp="1"/>
          </p:cNvGraphicFramePr>
          <p:nvPr>
            <p:custDataLst>
              <p:tags r:id="rId12"/>
            </p:custDataLst>
            <p:extLst>
              <p:ext uri="{D42A27DB-BD31-4B8C-83A1-F6EECF244321}">
                <p14:modId xmlns:p14="http://schemas.microsoft.com/office/powerpoint/2010/main" xmlns="" val="4067129795"/>
              </p:ext>
            </p:extLst>
          </p:nvPr>
        </p:nvGraphicFramePr>
        <p:xfrm>
          <a:off x="1309066" y="6838788"/>
          <a:ext cx="2265998" cy="1483360"/>
        </p:xfrm>
        <a:graphic>
          <a:graphicData uri="http://schemas.openxmlformats.org/drawingml/2006/table">
            <a:tbl>
              <a:tblPr firstRow="1" bandRow="1">
                <a:tableStyleId>{5940675A-B579-460E-94D1-54222C63F5DA}</a:tableStyleId>
              </a:tblPr>
              <a:tblGrid>
                <a:gridCol w="822208">
                  <a:extLst>
                    <a:ext uri="{9D8B030D-6E8A-4147-A177-3AD203B41FA5}">
                      <a16:colId xmlns:a16="http://schemas.microsoft.com/office/drawing/2014/main" xmlns="" val="273327991"/>
                    </a:ext>
                  </a:extLst>
                </a:gridCol>
                <a:gridCol w="216568">
                  <a:extLst>
                    <a:ext uri="{9D8B030D-6E8A-4147-A177-3AD203B41FA5}">
                      <a16:colId xmlns:a16="http://schemas.microsoft.com/office/drawing/2014/main" xmlns="" val="645905820"/>
                    </a:ext>
                  </a:extLst>
                </a:gridCol>
                <a:gridCol w="1227222">
                  <a:extLst>
                    <a:ext uri="{9D8B030D-6E8A-4147-A177-3AD203B41FA5}">
                      <a16:colId xmlns:a16="http://schemas.microsoft.com/office/drawing/2014/main" xmlns="" val="167328458"/>
                    </a:ext>
                  </a:extLst>
                </a:gridCol>
              </a:tblGrid>
              <a:tr h="370840">
                <a:tc>
                  <a:txBody>
                    <a:bodyPr/>
                    <a:lstStyle/>
                    <a:p>
                      <a:r>
                        <a:rPr lang="fr-CA" sz="1200" b="1" dirty="0">
                          <a:latin typeface="Calibri" panose="020F0502020204030204" pitchFamily="34" charset="0"/>
                          <a:cs typeface="Calibri" panose="020F0502020204030204" pitchFamily="34" charset="0"/>
                        </a:rPr>
                        <a:t>a.  3,982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a:t>
                      </a:r>
                      <a:r>
                        <a:rPr lang="fr-CA" sz="1200" b="1" u="sng" dirty="0">
                          <a:solidFill>
                            <a:srgbClr val="FF0000"/>
                          </a:solidFill>
                          <a:latin typeface="Calibri" panose="020F0502020204030204" pitchFamily="34" charset="0"/>
                          <a:cs typeface="Calibri" panose="020F0502020204030204" pitchFamily="34" charset="0"/>
                        </a:rPr>
                        <a:t>3,98</a:t>
                      </a:r>
                      <a:r>
                        <a:rPr lang="fr-CA" sz="1200" b="1" dirty="0">
                          <a:latin typeface="Calibri" panose="020F0502020204030204" pitchFamily="34" charset="0"/>
                          <a:cs typeface="Calibri" panose="020F0502020204030204" pitchFamily="34" charset="0"/>
                        </a:rPr>
                        <a:t>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25658719"/>
                  </a:ext>
                </a:extLst>
              </a:tr>
              <a:tr h="370840">
                <a:tc>
                  <a:txBody>
                    <a:bodyPr/>
                    <a:lstStyle/>
                    <a:p>
                      <a:r>
                        <a:rPr lang="fr-CA" sz="1200" b="1" dirty="0">
                          <a:latin typeface="Calibri" panose="020F0502020204030204" pitchFamily="34" charset="0"/>
                          <a:cs typeface="Calibri" panose="020F0502020204030204" pitchFamily="34" charset="0"/>
                        </a:rPr>
                        <a:t>b.  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a:t>
                      </a:r>
                      <a:r>
                        <a:rPr lang="fr-CA" sz="1200" b="1" u="sng" dirty="0">
                          <a:solidFill>
                            <a:srgbClr val="FF0000"/>
                          </a:solidFill>
                          <a:latin typeface="Calibri" panose="020F0502020204030204" pitchFamily="34" charset="0"/>
                          <a:cs typeface="Calibri" panose="020F0502020204030204" pitchFamily="34" charset="0"/>
                        </a:rPr>
                        <a:t>2,01</a:t>
                      </a:r>
                      <a:r>
                        <a:rPr lang="fr-CA" sz="1200" b="1" dirty="0">
                          <a:latin typeface="Calibri" panose="020F0502020204030204" pitchFamily="34" charset="0"/>
                          <a:cs typeface="Calibri" panose="020F0502020204030204" pitchFamily="34" charset="0"/>
                        </a:rPr>
                        <a:t>___</a:t>
                      </a:r>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073901358"/>
                  </a:ext>
                </a:extLst>
              </a:tr>
              <a:tr h="370840">
                <a:tc>
                  <a:txBody>
                    <a:bodyPr/>
                    <a:lstStyle/>
                    <a:p>
                      <a:r>
                        <a:rPr lang="fr-CA" sz="1200" b="1" dirty="0">
                          <a:latin typeface="Calibri" panose="020F0502020204030204" pitchFamily="34" charset="0"/>
                          <a:cs typeface="Calibri" panose="020F0502020204030204" pitchFamily="34" charset="0"/>
                        </a:rPr>
                        <a:t>c.  7,555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a:t>
                      </a:r>
                      <a:r>
                        <a:rPr lang="fr-CA" sz="1200" b="1" u="sng" dirty="0">
                          <a:solidFill>
                            <a:srgbClr val="FF0000"/>
                          </a:solidFill>
                          <a:latin typeface="Calibri" panose="020F0502020204030204" pitchFamily="34" charset="0"/>
                          <a:cs typeface="Calibri" panose="020F0502020204030204" pitchFamily="34" charset="0"/>
                        </a:rPr>
                        <a:t>7,56</a:t>
                      </a:r>
                      <a:r>
                        <a:rPr lang="fr-CA" sz="1200" b="1" dirty="0">
                          <a:latin typeface="Calibri" panose="020F0502020204030204" pitchFamily="34" charset="0"/>
                          <a:cs typeface="Calibri" panose="020F0502020204030204" pitchFamily="34" charset="0"/>
                        </a:rPr>
                        <a:t>___</a:t>
                      </a:r>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76335251"/>
                  </a:ext>
                </a:extLst>
              </a:tr>
              <a:tr h="370840">
                <a:tc>
                  <a:txBody>
                    <a:bodyPr/>
                    <a:lstStyle/>
                    <a:p>
                      <a:r>
                        <a:rPr lang="fr-CA" sz="1200" b="1" dirty="0">
                          <a:latin typeface="Calibri" panose="020F0502020204030204" pitchFamily="34" charset="0"/>
                          <a:cs typeface="Calibri" panose="020F0502020204030204" pitchFamily="34" charset="0"/>
                        </a:rPr>
                        <a:t>d.  4,800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200" b="1" dirty="0">
                          <a:latin typeface="Calibri" panose="020F0502020204030204" pitchFamily="34" charset="0"/>
                          <a:cs typeface="Calibri" panose="020F0502020204030204" pitchFamily="34" charset="0"/>
                        </a:rPr>
                        <a:t>__</a:t>
                      </a:r>
                      <a:r>
                        <a:rPr lang="fr-CA" sz="1200" b="1" u="sng" dirty="0">
                          <a:solidFill>
                            <a:srgbClr val="FF0000"/>
                          </a:solidFill>
                          <a:latin typeface="Calibri" panose="020F0502020204030204" pitchFamily="34" charset="0"/>
                          <a:cs typeface="Calibri" panose="020F0502020204030204" pitchFamily="34" charset="0"/>
                        </a:rPr>
                        <a:t>4,80</a:t>
                      </a:r>
                      <a:r>
                        <a:rPr lang="fr-CA" sz="1200" b="1" dirty="0">
                          <a:latin typeface="Calibri" panose="020F0502020204030204" pitchFamily="34" charset="0"/>
                          <a:cs typeface="Calibri" panose="020F0502020204030204" pitchFamily="34" charset="0"/>
                        </a:rPr>
                        <a:t>___</a:t>
                      </a:r>
                      <a:endParaRPr lang="fr-CA" sz="12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126938097"/>
                  </a:ext>
                </a:extLst>
              </a:tr>
            </a:tbl>
          </a:graphicData>
        </a:graphic>
      </p:graphicFrame>
      <p:sp>
        <p:nvSpPr>
          <p:cNvPr id="49" name="Rectangle 48"/>
          <p:cNvSpPr/>
          <p:nvPr>
            <p:custDataLst>
              <p:tags r:id="rId13"/>
            </p:custDataLst>
          </p:nvPr>
        </p:nvSpPr>
        <p:spPr>
          <a:xfrm>
            <a:off x="481623" y="6453963"/>
            <a:ext cx="4153763" cy="289951"/>
          </a:xfrm>
          <a:prstGeom prst="rect">
            <a:avLst/>
          </a:prstGeom>
        </p:spPr>
        <p:txBody>
          <a:bodyPr wrap="square">
            <a:spAutoFit/>
          </a:bodyPr>
          <a:lstStyle/>
          <a:p>
            <a:pPr>
              <a:lnSpc>
                <a:spcPct val="107000"/>
              </a:lnSpc>
              <a:spcAft>
                <a:spcPts val="800"/>
              </a:spcAft>
            </a:pPr>
            <a:r>
              <a:rPr lang="fr-CA" sz="1200" dirty="0">
                <a:solidFill>
                  <a:schemeClr val="dk1"/>
                </a:solidFill>
                <a:latin typeface="Calibri" panose="020F0502020204030204" pitchFamily="34" charset="0"/>
              </a:rPr>
              <a:t>3.    Arrondis les nombres suivants au centième près.</a:t>
            </a:r>
          </a:p>
        </p:txBody>
      </p:sp>
    </p:spTree>
    <p:extLst>
      <p:ext uri="{BB962C8B-B14F-4D97-AF65-F5344CB8AC3E}">
        <p14:creationId xmlns:p14="http://schemas.microsoft.com/office/powerpoint/2010/main" xmlns="" val="764289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22007" y="1516380"/>
            <a:ext cx="4274057" cy="871396"/>
          </a:xfrm>
        </p:spPr>
        <p:txBody>
          <a:bodyPr/>
          <a:lstStyle/>
          <a:p>
            <a:r>
              <a:rPr lang="en-US" sz="3000" dirty="0"/>
              <a:t>Fiches TNI</a:t>
            </a:r>
          </a:p>
        </p:txBody>
      </p:sp>
      <p:sp>
        <p:nvSpPr>
          <p:cNvPr id="2" name="Espace réservé du numéro de diapositive 1"/>
          <p:cNvSpPr>
            <a:spLocks noGrp="1"/>
          </p:cNvSpPr>
          <p:nvPr>
            <p:ph type="sldNum" sz="quarter" idx="12"/>
            <p:custDataLst>
              <p:tags r:id="rId2"/>
            </p:custDataLst>
          </p:nvPr>
        </p:nvSpPr>
        <p:spPr>
          <a:xfrm>
            <a:off x="5496064" y="8008203"/>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34</a:t>
            </a:fld>
            <a:endParaRPr lang="en-US" dirty="0">
              <a:gradFill>
                <a:gsLst>
                  <a:gs pos="0">
                    <a:prstClr val="black">
                      <a:alpha val="10000"/>
                    </a:prstClr>
                  </a:gs>
                  <a:gs pos="100000">
                    <a:prstClr val="black">
                      <a:alpha val="10000"/>
                    </a:prstClr>
                  </a:gs>
                </a:gsLst>
                <a:lin ang="5400000" scaled="0"/>
              </a:gradFill>
            </a:endParaRPr>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2201345001"/>
              </p:ext>
            </p:extLst>
          </p:nvPr>
        </p:nvGraphicFramePr>
        <p:xfrm>
          <a:off x="741604" y="2811780"/>
          <a:ext cx="5374793" cy="203200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48640">
                <a:tc>
                  <a:txBody>
                    <a:bodyPr/>
                    <a:lstStyle/>
                    <a:p>
                      <a:pPr algn="ctr"/>
                      <a:r>
                        <a:rPr lang="fr-FR" sz="1500" baseline="0" dirty="0">
                          <a:latin typeface="Calibri" panose="020F0502020204030204" pitchFamily="34" charset="0"/>
                        </a:rPr>
                        <a:t>Numéro de</a:t>
                      </a:r>
                    </a:p>
                    <a:p>
                      <a:pPr algn="ctr"/>
                      <a:r>
                        <a:rPr lang="fr-FR" sz="1500" baseline="0" dirty="0">
                          <a:latin typeface="Calibri" panose="020F0502020204030204" pitchFamily="34" charset="0"/>
                        </a:rPr>
                        <a:t>La fiche</a:t>
                      </a:r>
                      <a:endParaRPr lang="fr-FR" sz="1500" dirty="0">
                        <a:latin typeface="Calibri" panose="020F0502020204030204" pitchFamily="34" charset="0"/>
                      </a:endParaRP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anose="020F0502020204030204" pitchFamily="34" charset="0"/>
                        </a:rPr>
                        <a:t>1</a:t>
                      </a:r>
                    </a:p>
                  </a:txBody>
                  <a:tcPr anchor="ctr"/>
                </a:tc>
                <a:tc>
                  <a:txBody>
                    <a:bodyPr/>
                    <a:lstStyle/>
                    <a:p>
                      <a:r>
                        <a:rPr lang="fr-FR" sz="1200" dirty="0">
                          <a:latin typeface="Calibri" panose="020F0502020204030204" pitchFamily="34" charset="0"/>
                        </a:rPr>
                        <a:t>Les</a:t>
                      </a:r>
                      <a:r>
                        <a:rPr lang="fr-FR" sz="1200" baseline="0" dirty="0">
                          <a:latin typeface="Calibri" panose="020F0502020204030204" pitchFamily="34" charset="0"/>
                        </a:rPr>
                        <a:t> unités de mesure</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35</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CA" sz="1200" dirty="0">
                          <a:latin typeface="Calibri" panose="020F0502020204030204" pitchFamily="34" charset="0"/>
                        </a:rPr>
                        <a:t>2</a:t>
                      </a:r>
                      <a:endParaRPr lang="fr-FR" sz="1200" dirty="0">
                        <a:latin typeface="Calibri" panose="020F0502020204030204" pitchFamily="34" charset="0"/>
                      </a:endParaRPr>
                    </a:p>
                  </a:txBody>
                  <a:tcPr anchor="ctr"/>
                </a:tc>
                <a:tc>
                  <a:txBody>
                    <a:bodyPr/>
                    <a:lstStyle/>
                    <a:p>
                      <a:r>
                        <a:rPr lang="fr-CA" sz="1200" dirty="0">
                          <a:latin typeface="Calibri" panose="020F0502020204030204" pitchFamily="34" charset="0"/>
                        </a:rPr>
                        <a:t>Premier exemple d’évaluation d’un protocole</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36-37</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CA" sz="1200" dirty="0">
                          <a:latin typeface="Calibri" panose="020F0502020204030204" pitchFamily="34" charset="0"/>
                        </a:rPr>
                        <a:t>3</a:t>
                      </a:r>
                      <a:endParaRPr lang="fr-FR" sz="1200" dirty="0">
                        <a:latin typeface="Calibri" panose="020F0502020204030204"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rPr>
                        <a:t>Deuxième exemple d’évaluation d’un protocole</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38-39</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fr-CA" sz="1200" dirty="0">
                          <a:latin typeface="Calibri" panose="020F0502020204030204" pitchFamily="34" charset="0"/>
                        </a:rPr>
                        <a:t>4</a:t>
                      </a:r>
                      <a:endParaRPr lang="fr-FR" sz="1200" dirty="0">
                        <a:latin typeface="Calibri" panose="020F0502020204030204"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rPr>
                        <a:t>Troisième exemple d’évaluation d’un protocole</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40-41</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534337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230895" y="222027"/>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p:cNvSpPr/>
          <p:nvPr>
            <p:custDataLst>
              <p:tags r:id="rId2"/>
            </p:custDataLst>
          </p:nvPr>
        </p:nvSpPr>
        <p:spPr>
          <a:xfrm>
            <a:off x="355859" y="1634391"/>
            <a:ext cx="6146283" cy="6904454"/>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Quantité d’eau </a:t>
            </a:r>
            <a:r>
              <a:rPr kumimoji="0" lang="fr-CA"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avant</a:t>
            </a:r>
            <a:r>
              <a:rPr kumimoji="0" lang="fr-CA" sz="1600" b="0" i="0" u="none" strike="noStrike" kern="1200" cap="none" spc="0" normalizeH="0" noProof="0" dirty="0">
                <a:ln>
                  <a:noFill/>
                </a:ln>
                <a:solidFill>
                  <a:prstClr val="black"/>
                </a:solidFill>
                <a:effectLst/>
                <a:uLnTx/>
                <a:uFillTx/>
                <a:latin typeface="Calibri" panose="020F0502020204030204" pitchFamily="34" charset="0"/>
                <a:ea typeface="+mn-ea"/>
                <a:cs typeface="+mn-cs"/>
              </a:rPr>
              <a:t> l’ajout de </a:t>
            </a:r>
            <a:r>
              <a:rPr kumimoji="0" lang="fr-CA" sz="1600" b="0" i="0" u="none" strike="noStrike" kern="1200" cap="none" spc="0" normalizeH="0" noProof="0" dirty="0" err="1">
                <a:ln>
                  <a:noFill/>
                </a:ln>
                <a:solidFill>
                  <a:prstClr val="black"/>
                </a:solidFill>
                <a:effectLst/>
                <a:uLnTx/>
                <a:uFillTx/>
                <a:latin typeface="Calibri" panose="020F0502020204030204" pitchFamily="34" charset="0"/>
                <a:ea typeface="+mn-ea"/>
                <a:cs typeface="+mn-cs"/>
              </a:rPr>
              <a:t>centicubes</a:t>
            </a:r>
            <a:r>
              <a:rPr kumimoji="0" lang="fr-CA" sz="1600" b="0"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________ </a:t>
            </a:r>
            <a:r>
              <a:rPr lang="fr-CA" sz="1600" dirty="0">
                <a:solidFill>
                  <a:prstClr val="black"/>
                </a:solidFill>
                <a:latin typeface="Calibri" panose="020F0502020204030204" pitchFamily="34" charset="0"/>
              </a:rPr>
              <a:t>millilitres</a:t>
            </a:r>
            <a:endParaRPr kumimoji="0" lang="fr-CA" sz="1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endParaRPr>
          </a:p>
          <a:p>
            <a:pPr lvl="0">
              <a:spcBef>
                <a:spcPts val="600"/>
              </a:spcBef>
              <a:defRPr/>
            </a:pPr>
            <a:r>
              <a:rPr lang="fr-CA" sz="1600" dirty="0">
                <a:solidFill>
                  <a:prstClr val="black"/>
                </a:solidFill>
                <a:latin typeface="Calibri" panose="020F0502020204030204" pitchFamily="34" charset="0"/>
              </a:rPr>
              <a:t>Quantité d’eau </a:t>
            </a:r>
            <a:r>
              <a:rPr lang="fr-CA" sz="1600" i="1" dirty="0">
                <a:solidFill>
                  <a:prstClr val="black"/>
                </a:solidFill>
                <a:latin typeface="Calibri" panose="020F0502020204030204" pitchFamily="34" charset="0"/>
              </a:rPr>
              <a:t>après</a:t>
            </a:r>
            <a:r>
              <a:rPr lang="fr-CA" sz="1600" dirty="0">
                <a:solidFill>
                  <a:prstClr val="black"/>
                </a:solidFill>
                <a:latin typeface="Calibri" panose="020F0502020204030204" pitchFamily="34" charset="0"/>
              </a:rPr>
              <a:t> l’ajout de </a:t>
            </a:r>
            <a:r>
              <a:rPr lang="fr-CA" sz="1600" dirty="0" err="1">
                <a:solidFill>
                  <a:prstClr val="black"/>
                </a:solidFill>
                <a:latin typeface="Calibri" panose="020F0502020204030204" pitchFamily="34" charset="0"/>
              </a:rPr>
              <a:t>centicubes</a:t>
            </a:r>
            <a:r>
              <a:rPr lang="fr-CA" sz="1600" dirty="0">
                <a:solidFill>
                  <a:prstClr val="black"/>
                </a:solidFill>
                <a:latin typeface="Calibri" panose="020F0502020204030204" pitchFamily="34" charset="0"/>
              </a:rPr>
              <a:t> :  ________ millilitres</a:t>
            </a: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a:spcBef>
                <a:spcPts val="600"/>
              </a:spcBef>
              <a:defRPr/>
            </a:pPr>
            <a:r>
              <a:rPr lang="fr-CA" sz="1600" dirty="0">
                <a:solidFill>
                  <a:prstClr val="black"/>
                </a:solidFill>
                <a:latin typeface="Calibri" panose="020F0502020204030204" pitchFamily="34" charset="0"/>
              </a:rPr>
              <a:t>Quantité d’eau déplacée par les </a:t>
            </a:r>
            <a:r>
              <a:rPr lang="fr-CA" sz="1600" dirty="0" err="1">
                <a:solidFill>
                  <a:prstClr val="black"/>
                </a:solidFill>
                <a:latin typeface="Calibri" panose="020F0502020204030204" pitchFamily="34" charset="0"/>
              </a:rPr>
              <a:t>centicubes</a:t>
            </a:r>
            <a:r>
              <a:rPr lang="fr-CA" sz="1600" dirty="0">
                <a:solidFill>
                  <a:prstClr val="black"/>
                </a:solidFill>
                <a:latin typeface="Calibri" panose="020F0502020204030204" pitchFamily="34" charset="0"/>
              </a:rPr>
              <a:t> :  </a:t>
            </a:r>
            <a:r>
              <a:rPr lang="fr-CA" sz="1600" dirty="0" err="1">
                <a:solidFill>
                  <a:prstClr val="black"/>
                </a:solidFill>
                <a:latin typeface="Calibri" panose="020F0502020204030204" pitchFamily="34" charset="0"/>
              </a:rPr>
              <a:t>________millilitres</a:t>
            </a:r>
            <a:endParaRPr lang="fr-CA" sz="1600" dirty="0">
              <a:solidFill>
                <a:prstClr val="black"/>
              </a:solidFill>
              <a:latin typeface="Calibri" panose="020F0502020204030204" pitchFamily="34" charset="0"/>
            </a:endParaRPr>
          </a:p>
          <a:p>
            <a:pPr lvl="0">
              <a:spcBef>
                <a:spcPts val="600"/>
              </a:spcBef>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lvl="0">
              <a:spcBef>
                <a:spcPts val="600"/>
              </a:spcBef>
              <a:defRPr/>
            </a:pPr>
            <a:r>
              <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Nombre de </a:t>
            </a:r>
            <a:r>
              <a:rPr kumimoji="0" lang="fr-CA"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centicubes</a:t>
            </a:r>
            <a:r>
              <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ajoutés</a:t>
            </a:r>
            <a:r>
              <a:rPr kumimoji="0" lang="fr-CA" sz="1600" b="0" i="0" u="none" strike="noStrike" kern="1200" cap="none" spc="0" normalizeH="0" noProof="0" dirty="0">
                <a:ln>
                  <a:noFill/>
                </a:ln>
                <a:solidFill>
                  <a:prstClr val="black"/>
                </a:solidFill>
                <a:effectLst/>
                <a:uLnTx/>
                <a:uFillTx/>
                <a:latin typeface="Calibri" panose="020F0502020204030204" pitchFamily="34" charset="0"/>
                <a:ea typeface="+mn-ea"/>
                <a:cs typeface="+mn-cs"/>
              </a:rPr>
              <a:t> dans le cylindre </a:t>
            </a:r>
            <a:r>
              <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________ </a:t>
            </a:r>
            <a:r>
              <a:rPr lang="fr-CA" sz="1600" dirty="0">
                <a:solidFill>
                  <a:prstClr val="black"/>
                </a:solidFill>
                <a:latin typeface="Calibri" panose="020F0502020204030204" pitchFamily="34" charset="0"/>
                <a:cs typeface="Calibri" panose="020F0502020204030204" pitchFamily="34" charset="0"/>
              </a:rPr>
              <a:t>cm</a:t>
            </a:r>
            <a:r>
              <a:rPr lang="fr-CA" sz="1600" baseline="30000" dirty="0">
                <a:solidFill>
                  <a:prstClr val="black"/>
                </a:solidFill>
                <a:latin typeface="Calibri" panose="020F0502020204030204" pitchFamily="34" charset="0"/>
                <a:cs typeface="Calibri" panose="020F0502020204030204" pitchFamily="34" charset="0"/>
              </a:rPr>
              <a:t>3</a:t>
            </a:r>
            <a:r>
              <a:rPr lang="fr-CA" sz="1600" dirty="0">
                <a:solidFill>
                  <a:prstClr val="black"/>
                </a:solidFill>
                <a:latin typeface="Calibri" panose="020F0502020204030204" pitchFamily="34" charset="0"/>
                <a:cs typeface="Calibri" panose="020F0502020204030204" pitchFamily="34" charset="0"/>
              </a:rPr>
              <a:t> </a:t>
            </a:r>
          </a:p>
          <a:p>
            <a:pPr lvl="0">
              <a:spcBef>
                <a:spcPts val="600"/>
              </a:spcBef>
              <a:defRPr/>
            </a:pPr>
            <a:endParaRPr lang="fr-CA" sz="1600"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fr-CA"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ZoneTexte 2"/>
          <p:cNvSpPr txBox="1"/>
          <p:nvPr>
            <p:custDataLst>
              <p:tags r:id="rId3"/>
            </p:custDataLst>
          </p:nvPr>
        </p:nvSpPr>
        <p:spPr>
          <a:xfrm>
            <a:off x="1813271" y="4511697"/>
            <a:ext cx="3149600" cy="1668542"/>
          </a:xfrm>
          <a:prstGeom prst="roundRect">
            <a:avLst/>
          </a:prstGeom>
          <a:ln w="28575" cmpd="dbl">
            <a:solidFill>
              <a:schemeClr val="tx1"/>
            </a:solidFill>
            <a:prstDash val="lgDash"/>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_</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Conclusion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cm</a:t>
            </a:r>
            <a:r>
              <a:rPr kumimoji="0" lang="fr-CA" sz="2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3</a:t>
            </a: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____ ml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_</a:t>
            </a:r>
          </a:p>
        </p:txBody>
      </p:sp>
      <p:sp>
        <p:nvSpPr>
          <p:cNvPr id="4" name="ZoneTexte 3"/>
          <p:cNvSpPr txBox="1"/>
          <p:nvPr>
            <p:custDataLst>
              <p:tags r:id="rId4"/>
            </p:custDataLst>
          </p:nvPr>
        </p:nvSpPr>
        <p:spPr>
          <a:xfrm>
            <a:off x="845647" y="6641292"/>
            <a:ext cx="5238045"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 je mesure 1 tasse métrique de farine, cela</a:t>
            </a:r>
            <a:r>
              <a:rPr kumimoji="0" lang="fr-CA" sz="14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correspondra à une quantité de 250 ml de farine.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Mais quel sera le </a:t>
            </a:r>
            <a:r>
              <a:rPr kumimoji="0" lang="fr-CA" sz="1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volume</a:t>
            </a: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qu’occupe cette farine, en cm</a:t>
            </a:r>
            <a:r>
              <a:rPr kumimoji="0" lang="fr-CA" sz="1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3</a:t>
            </a:r>
            <a:r>
              <a:rPr lang="fr-CA" sz="1400" dirty="0">
                <a:solidFill>
                  <a:prstClr val="black"/>
                </a:solidFill>
                <a:latin typeface="Calibri" panose="020F0502020204030204" pitchFamily="34" charset="0"/>
                <a:cs typeface="Calibri" panose="020F0502020204030204" pitchFamily="34" charset="0"/>
              </a:rPr>
              <a:t> ?</a:t>
            </a:r>
            <a:endPar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Bulle narrative : rectangle à coins arrondis 5"/>
          <p:cNvSpPr/>
          <p:nvPr>
            <p:custDataLst>
              <p:tags r:id="rId5"/>
            </p:custDataLst>
          </p:nvPr>
        </p:nvSpPr>
        <p:spPr>
          <a:xfrm>
            <a:off x="803655" y="6530936"/>
            <a:ext cx="5273427" cy="960781"/>
          </a:xfrm>
          <a:prstGeom prst="wedgeRoundRectCallout">
            <a:avLst>
              <a:gd name="adj1" fmla="val 37735"/>
              <a:gd name="adj2" fmla="val 90613"/>
              <a:gd name="adj3" fmla="val 16667"/>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11" name="Image 10"/>
          <p:cNvPicPr>
            <a:picLocks noChangeAspect="1"/>
          </p:cNvPicPr>
          <p:nvPr>
            <p:custDataLst>
              <p:tags r:id="rId6"/>
            </p:custDataLst>
          </p:nvPr>
        </p:nvPicPr>
        <p:blipFill>
          <a:blip r:embed="rId10"/>
          <a:stretch>
            <a:fillRect/>
          </a:stretch>
        </p:blipFill>
        <p:spPr>
          <a:xfrm>
            <a:off x="5533254" y="7647240"/>
            <a:ext cx="876422" cy="847843"/>
          </a:xfrm>
          <a:prstGeom prst="rect">
            <a:avLst/>
          </a:prstGeom>
        </p:spPr>
      </p:pic>
      <p:sp>
        <p:nvSpPr>
          <p:cNvPr id="15" name="Title 3"/>
          <p:cNvSpPr>
            <a:spLocks noGrp="1"/>
          </p:cNvSpPr>
          <p:nvPr>
            <p:ph type="title"/>
            <p:custDataLst>
              <p:tags r:id="rId7"/>
            </p:custDataLst>
          </p:nvPr>
        </p:nvSpPr>
        <p:spPr>
          <a:xfrm>
            <a:off x="230895" y="222027"/>
            <a:ext cx="4274057" cy="1415658"/>
          </a:xfrm>
        </p:spPr>
        <p:txBody>
          <a:bodyPr/>
          <a:lstStyle/>
          <a:p>
            <a:pPr algn="l"/>
            <a:r>
              <a:rPr lang="en-US" sz="3000" dirty="0"/>
              <a:t>Fiche TNI - 1</a:t>
            </a:r>
            <a:br>
              <a:rPr lang="en-US" sz="3000" dirty="0"/>
            </a:br>
            <a:r>
              <a:rPr lang="en-US" sz="2400" dirty="0"/>
              <a:t>Les </a:t>
            </a:r>
            <a:r>
              <a:rPr lang="en-US" sz="2400" dirty="0" err="1"/>
              <a:t>unités</a:t>
            </a:r>
            <a:r>
              <a:rPr lang="en-US" sz="2400" dirty="0"/>
              <a:t> de </a:t>
            </a:r>
            <a:r>
              <a:rPr lang="en-US" sz="2400" dirty="0" err="1"/>
              <a:t>mesure</a:t>
            </a:r>
            <a:r>
              <a:rPr lang="en-US" sz="3000" i="1" dirty="0"/>
              <a:t/>
            </a:r>
            <a:br>
              <a:rPr lang="en-US" sz="3000" i="1" dirty="0"/>
            </a:br>
            <a:endParaRPr lang="en-US" sz="3000" dirty="0"/>
          </a:p>
        </p:txBody>
      </p:sp>
      <p:sp>
        <p:nvSpPr>
          <p:cNvPr id="12" name="Content Placeholder 4"/>
          <p:cNvSpPr>
            <a:spLocks noGrp="1"/>
          </p:cNvSpPr>
          <p:nvPr>
            <p:ph sz="half" idx="1"/>
            <p:custDataLst>
              <p:tags r:id="rId8"/>
            </p:custDataLst>
          </p:nvPr>
        </p:nvSpPr>
        <p:spPr>
          <a:xfrm>
            <a:off x="3078480" y="8916037"/>
            <a:ext cx="701040" cy="266063"/>
          </a:xfrm>
        </p:spPr>
        <p:txBody>
          <a:bodyPr>
            <a:normAutofit lnSpcReduction="10000"/>
          </a:bodyPr>
          <a:lstStyle/>
          <a:p>
            <a:pPr marL="0" indent="0">
              <a:buNone/>
            </a:pPr>
            <a:r>
              <a:rPr lang="en-US" sz="1200" b="1" dirty="0">
                <a:cs typeface="Calibri" panose="020F0502020204030204" pitchFamily="34" charset="0"/>
              </a:rPr>
              <a:t>Page 21 </a:t>
            </a:r>
          </a:p>
        </p:txBody>
      </p:sp>
      <p:pic>
        <p:nvPicPr>
          <p:cNvPr id="14" name="Image 13">
            <a:extLst>
              <a:ext uri="{FF2B5EF4-FFF2-40B4-BE49-F238E27FC236}">
                <a16:creationId xmlns:a16="http://schemas.microsoft.com/office/drawing/2014/main" xmlns="" id="{B3FF9582-7B19-4459-BDEF-BDCA1D32BAF5}"/>
              </a:ext>
            </a:extLst>
          </p:cNvPr>
          <p:cNvPicPr>
            <a:picLocks noChangeAspect="1"/>
          </p:cNvPicPr>
          <p:nvPr/>
        </p:nvPicPr>
        <p:blipFill>
          <a:blip r:embed="rId11"/>
          <a:stretch>
            <a:fillRect/>
          </a:stretch>
        </p:blipFill>
        <p:spPr>
          <a:xfrm>
            <a:off x="4472384" y="-271319"/>
            <a:ext cx="2121741" cy="2121741"/>
          </a:xfrm>
          <a:prstGeom prst="rect">
            <a:avLst/>
          </a:prstGeom>
        </p:spPr>
      </p:pic>
      <p:pic>
        <p:nvPicPr>
          <p:cNvPr id="16" name="Image 15">
            <a:extLst>
              <a:ext uri="{FF2B5EF4-FFF2-40B4-BE49-F238E27FC236}">
                <a16:creationId xmlns:a16="http://schemas.microsoft.com/office/drawing/2014/main" xmlns="" id="{9C44AAC1-3B43-C944-970B-B9D284954F44}"/>
              </a:ext>
            </a:extLst>
          </p:cNvPr>
          <p:cNvPicPr>
            <a:picLocks noChangeAspect="1"/>
          </p:cNvPicPr>
          <p:nvPr/>
        </p:nvPicPr>
        <p:blipFill>
          <a:blip r:embed="rId12"/>
          <a:stretch>
            <a:fillRect/>
          </a:stretch>
        </p:blipFill>
        <p:spPr>
          <a:xfrm>
            <a:off x="471707" y="7853107"/>
            <a:ext cx="872020" cy="952500"/>
          </a:xfrm>
          <a:prstGeom prst="rect">
            <a:avLst/>
          </a:prstGeom>
        </p:spPr>
      </p:pic>
      <p:pic>
        <p:nvPicPr>
          <p:cNvPr id="17" name="Image 16">
            <a:extLst>
              <a:ext uri="{FF2B5EF4-FFF2-40B4-BE49-F238E27FC236}">
                <a16:creationId xmlns:a16="http://schemas.microsoft.com/office/drawing/2014/main" xmlns="" id="{D522CA40-5C15-1556-20D9-6FA11AF56EE0}"/>
              </a:ext>
            </a:extLst>
          </p:cNvPr>
          <p:cNvPicPr>
            <a:picLocks noChangeAspect="1"/>
          </p:cNvPicPr>
          <p:nvPr/>
        </p:nvPicPr>
        <p:blipFill>
          <a:blip r:embed="rId13"/>
          <a:stretch>
            <a:fillRect/>
          </a:stretch>
        </p:blipFill>
        <p:spPr>
          <a:xfrm rot="19592165">
            <a:off x="1361722" y="7826854"/>
            <a:ext cx="436010" cy="476250"/>
          </a:xfrm>
          <a:prstGeom prst="rect">
            <a:avLst/>
          </a:prstGeom>
        </p:spPr>
      </p:pic>
    </p:spTree>
    <p:extLst>
      <p:ext uri="{BB962C8B-B14F-4D97-AF65-F5344CB8AC3E}">
        <p14:creationId xmlns:p14="http://schemas.microsoft.com/office/powerpoint/2010/main" xmlns="" val="72698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custDataLst>
              <p:tags r:id="rId1"/>
            </p:custDataLst>
          </p:nvPr>
        </p:nvSpPr>
        <p:spPr>
          <a:xfrm>
            <a:off x="3423873" y="5952552"/>
            <a:ext cx="2957953"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8" name="Content Placeholder 4"/>
          <p:cNvSpPr>
            <a:spLocks noGrp="1"/>
          </p:cNvSpPr>
          <p:nvPr>
            <p:ph sz="half" idx="1"/>
            <p:custDataLst>
              <p:tags r:id="rId2"/>
            </p:custDataLst>
          </p:nvPr>
        </p:nvSpPr>
        <p:spPr>
          <a:xfrm>
            <a:off x="408538" y="1568054"/>
            <a:ext cx="6043065" cy="6958726"/>
          </a:xfrm>
        </p:spPr>
        <p:txBody>
          <a:bodyPr>
            <a:normAutofit lnSpcReduction="10000"/>
          </a:bodyPr>
          <a:lstStyle/>
          <a:p>
            <a:pPr marL="228589" indent="-228589" algn="just">
              <a:spcBef>
                <a:spcPts val="600"/>
              </a:spcBef>
              <a:buAutoNum type="arabicPeriod"/>
            </a:pPr>
            <a:r>
              <a:rPr lang="fr-CA" sz="1200" u="sng" dirty="0"/>
              <a:t>Question</a:t>
            </a:r>
            <a:r>
              <a:rPr lang="fr-CA" sz="1200" dirty="0"/>
              <a:t> 	</a:t>
            </a:r>
            <a:r>
              <a:rPr lang="fr-CA" sz="1200" b="1" i="1" dirty="0"/>
              <a:t>Quel est le volume d’une goutte d’eau ?</a:t>
            </a:r>
          </a:p>
          <a:p>
            <a:pPr marL="228589" indent="-228589" algn="just">
              <a:spcBef>
                <a:spcPts val="600"/>
              </a:spcBef>
              <a:buNone/>
            </a:pPr>
            <a:endParaRPr lang="fr-CA" sz="1200" b="1" i="1" dirty="0"/>
          </a:p>
          <a:p>
            <a:pPr marL="228589" indent="-228589" algn="just">
              <a:spcBef>
                <a:spcPts val="600"/>
              </a:spcBef>
              <a:buFont typeface="+mj-lt"/>
              <a:buAutoNum type="arabicPeriod" startAt="2"/>
            </a:pPr>
            <a:r>
              <a:rPr lang="fr-CA" sz="1200" u="sng" dirty="0"/>
              <a:t>Matériel</a:t>
            </a:r>
            <a:endParaRPr lang="fr-CA" sz="12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1100" dirty="0"/>
          </a:p>
          <a:p>
            <a:pPr marL="0" indent="0" algn="just">
              <a:lnSpc>
                <a:spcPct val="50000"/>
              </a:lnSpc>
              <a:spcBef>
                <a:spcPts val="600"/>
              </a:spcBef>
              <a:buNone/>
              <a:tabLst>
                <a:tab pos="182554" algn="l"/>
              </a:tabLst>
            </a:pPr>
            <a:endParaRPr lang="fr-CA" sz="1200" dirty="0"/>
          </a:p>
          <a:p>
            <a:pPr marL="228589" indent="-228589" algn="just">
              <a:spcBef>
                <a:spcPts val="600"/>
              </a:spcBef>
              <a:buFont typeface="+mj-lt"/>
              <a:buAutoNum type="arabicPeriod" startAt="3"/>
            </a:pPr>
            <a:r>
              <a:rPr lang="fr-CA" sz="1200" u="sng" dirty="0"/>
              <a:t>Protocole (planification)</a:t>
            </a:r>
          </a:p>
          <a:p>
            <a:pPr marL="304784" indent="0" algn="just">
              <a:spcBef>
                <a:spcPts val="600"/>
              </a:spcBef>
              <a:buNone/>
            </a:pPr>
            <a:r>
              <a:rPr lang="fr-CA" sz="1200" dirty="0"/>
              <a:t>1. </a:t>
            </a:r>
            <a:r>
              <a:rPr lang="fr-CA" sz="1400" b="1" dirty="0">
                <a:latin typeface="Bradley Hand ITC" panose="03070402050302030203" pitchFamily="66" charset="0"/>
              </a:rPr>
              <a:t>Mettre des gouttes d’eau dans le cylindre gradué jusqu’à la ligne.</a:t>
            </a:r>
          </a:p>
          <a:p>
            <a:pPr marL="304784" indent="0" algn="just">
              <a:spcBef>
                <a:spcPts val="600"/>
              </a:spcBef>
              <a:buNone/>
            </a:pPr>
            <a:r>
              <a:rPr lang="fr-CA" sz="1200" dirty="0"/>
              <a:t>2. </a:t>
            </a:r>
            <a:r>
              <a:rPr lang="fr-CA" sz="1400" b="1" dirty="0">
                <a:latin typeface="Bradley Hand ITC" panose="03070402050302030203" pitchFamily="66" charset="0"/>
              </a:rPr>
              <a:t>Regarder c’est quelle ligne.</a:t>
            </a:r>
          </a:p>
          <a:p>
            <a:pPr marL="304784" indent="0" algn="just">
              <a:spcBef>
                <a:spcPts val="600"/>
              </a:spcBef>
              <a:buNone/>
            </a:pPr>
            <a:endParaRPr lang="fr-CA" sz="1200" b="1" dirty="0">
              <a:latin typeface="Bradley Hand ITC" panose="03070402050302030203" pitchFamily="66" charset="0"/>
            </a:endParaRPr>
          </a:p>
          <a:p>
            <a:pPr marL="228589" indent="-228589" algn="just">
              <a:spcBef>
                <a:spcPts val="600"/>
              </a:spcBef>
              <a:buNone/>
            </a:pPr>
            <a:r>
              <a:rPr lang="fr-CA" sz="1200" dirty="0"/>
              <a:t>4.    </a:t>
            </a:r>
            <a:r>
              <a:rPr lang="fr-CA" sz="1200" u="sng" dirty="0"/>
              <a:t>Ajustements</a:t>
            </a:r>
          </a:p>
          <a:p>
            <a:pPr marL="533373" indent="-228589" algn="just">
              <a:spcBef>
                <a:spcPts val="600"/>
              </a:spcBef>
              <a:buNone/>
            </a:pPr>
            <a:r>
              <a:rPr lang="fr-CA" sz="1200" dirty="0"/>
              <a:t>1. </a:t>
            </a:r>
            <a:r>
              <a:rPr lang="fr-CA" sz="1400" b="1" dirty="0">
                <a:latin typeface="Bradley Hand ITC" panose="03070402050302030203" pitchFamily="66" charset="0"/>
              </a:rPr>
              <a:t>Diviser le volume par le nombre de gouttes.</a:t>
            </a:r>
            <a:endParaRPr lang="fr-CA" sz="1400" dirty="0"/>
          </a:p>
          <a:p>
            <a:pPr marL="533373" indent="-228589" algn="just">
              <a:spcBef>
                <a:spcPts val="600"/>
              </a:spcBef>
              <a:buNone/>
            </a:pPr>
            <a:r>
              <a:rPr lang="fr-CA" sz="1200" dirty="0"/>
              <a:t>2. _____________________________________________________________________</a:t>
            </a:r>
          </a:p>
          <a:p>
            <a:pPr marL="533373" indent="-228589" algn="just">
              <a:spcBef>
                <a:spcPts val="600"/>
              </a:spcBef>
              <a:buNone/>
            </a:pPr>
            <a:endParaRPr lang="fr-CA" sz="1200" dirty="0"/>
          </a:p>
          <a:p>
            <a:pPr marL="228589" indent="-228589" algn="just">
              <a:spcBef>
                <a:spcPts val="600"/>
              </a:spcBef>
              <a:buFont typeface="+mj-lt"/>
              <a:buAutoNum type="arabicPeriod" startAt="5"/>
            </a:pPr>
            <a:r>
              <a:rPr lang="fr-CA" sz="1200" u="sng" dirty="0"/>
              <a:t>Schéma de l’expérience	</a:t>
            </a:r>
            <a:r>
              <a:rPr lang="fr-CA" sz="1200" dirty="0"/>
              <a:t>	     6. </a:t>
            </a:r>
            <a:r>
              <a:rPr lang="fr-CA" sz="1200" u="sng" dirty="0"/>
              <a:t>Prise de notes et calculs	</a:t>
            </a:r>
          </a:p>
          <a:p>
            <a:pPr marL="228589" indent="-228589" algn="just">
              <a:spcBef>
                <a:spcPts val="600"/>
              </a:spcBef>
              <a:buFont typeface="+mj-lt"/>
              <a:buAutoNum type="arabicPeriod" startAt="5"/>
            </a:pPr>
            <a:endParaRPr lang="fr-CA" sz="1200" u="sng" dirty="0"/>
          </a:p>
          <a:p>
            <a:pPr marL="228589" indent="-228589" algn="just">
              <a:spcBef>
                <a:spcPts val="600"/>
              </a:spcBef>
              <a:buNone/>
            </a:pPr>
            <a:endParaRPr lang="fr-CA" sz="2000" u="sng" dirty="0"/>
          </a:p>
          <a:p>
            <a:pPr marL="228589" indent="-228589" algn="just">
              <a:spcBef>
                <a:spcPts val="600"/>
              </a:spcBef>
              <a:buNone/>
            </a:pPr>
            <a:endParaRPr lang="fr-CA" sz="2000" u="sng" dirty="0"/>
          </a:p>
          <a:p>
            <a:pPr marL="228589" indent="-228589" algn="just">
              <a:spcBef>
                <a:spcPts val="600"/>
              </a:spcBef>
              <a:buNone/>
            </a:pPr>
            <a:endParaRPr lang="fr-CA" sz="2000" u="sng" dirty="0"/>
          </a:p>
          <a:p>
            <a:pPr marL="228589" indent="-228589" algn="just">
              <a:spcBef>
                <a:spcPts val="600"/>
              </a:spcBef>
              <a:buNone/>
            </a:pPr>
            <a:endParaRPr lang="fr-CA" sz="2000" u="sng" dirty="0"/>
          </a:p>
          <a:p>
            <a:pPr marL="228589" indent="-228589" algn="just">
              <a:spcBef>
                <a:spcPts val="600"/>
              </a:spcBef>
              <a:buNone/>
            </a:pPr>
            <a:endParaRPr lang="fr-CA" sz="500" u="sng" dirty="0"/>
          </a:p>
          <a:p>
            <a:pPr marL="228589" indent="-228589" algn="just">
              <a:spcBef>
                <a:spcPts val="600"/>
              </a:spcBef>
              <a:buNone/>
            </a:pPr>
            <a:r>
              <a:rPr lang="fr-CA" sz="1200" dirty="0"/>
              <a:t>7.    </a:t>
            </a:r>
            <a:r>
              <a:rPr lang="fr-CA" sz="1200" u="sng" dirty="0"/>
              <a:t>Résultat</a:t>
            </a:r>
          </a:p>
          <a:p>
            <a:pPr marL="0" indent="0" algn="just">
              <a:spcBef>
                <a:spcPts val="600"/>
              </a:spcBef>
              <a:buNone/>
            </a:pPr>
            <a:r>
              <a:rPr lang="fr-CA" sz="1400" dirty="0"/>
              <a:t>_______</a:t>
            </a:r>
            <a:r>
              <a:rPr lang="fr-CA" sz="1400" b="1" u="sng" dirty="0">
                <a:latin typeface="Bradley Hand ITC" panose="03070402050302030203" pitchFamily="66" charset="0"/>
              </a:rPr>
              <a:t>0,04 </a:t>
            </a:r>
            <a:r>
              <a:rPr lang="fr-CA" sz="1400" b="1" u="sng" dirty="0">
                <a:solidFill>
                  <a:prstClr val="black"/>
                </a:solidFill>
                <a:latin typeface="Bradley Hand ITC" pitchFamily="66" charset="0"/>
                <a:cs typeface="Calibri" panose="020F0502020204030204" pitchFamily="34" charset="0"/>
              </a:rPr>
              <a:t>cm</a:t>
            </a:r>
            <a:r>
              <a:rPr lang="fr-CA" sz="1400" b="1" u="sng" baseline="30000" dirty="0">
                <a:solidFill>
                  <a:prstClr val="black"/>
                </a:solidFill>
                <a:latin typeface="Bradley Hand ITC" pitchFamily="66" charset="0"/>
                <a:cs typeface="Calibri" panose="020F0502020204030204" pitchFamily="34" charset="0"/>
              </a:rPr>
              <a:t>3</a:t>
            </a:r>
            <a:r>
              <a:rPr lang="fr-CA" sz="1400" dirty="0">
                <a:solidFill>
                  <a:prstClr val="black"/>
                </a:solidFill>
                <a:cs typeface="Calibri" panose="020F0502020204030204" pitchFamily="34" charset="0"/>
              </a:rPr>
              <a:t> </a:t>
            </a:r>
            <a:r>
              <a:rPr lang="fr-CA" sz="1400" b="1" u="sng" dirty="0">
                <a:latin typeface="Bradley Hand ITC" panose="03070402050302030203" pitchFamily="66" charset="0"/>
              </a:rPr>
              <a:t>/ </a:t>
            </a:r>
            <a:r>
              <a:rPr lang="fr-CA" sz="1400" b="1" u="sng" dirty="0" err="1">
                <a:latin typeface="Bradley Hand ITC" panose="03070402050302030203" pitchFamily="66" charset="0"/>
              </a:rPr>
              <a:t>goutte</a:t>
            </a:r>
            <a:r>
              <a:rPr lang="fr-CA" sz="1400" dirty="0" err="1"/>
              <a:t>__________________________________________</a:t>
            </a:r>
            <a:endParaRPr lang="fr-CA" sz="1400" dirty="0"/>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xmlns="" val="1154401718"/>
              </p:ext>
            </p:extLst>
          </p:nvPr>
        </p:nvGraphicFramePr>
        <p:xfrm>
          <a:off x="1479569" y="2054578"/>
          <a:ext cx="4114800" cy="14173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223024">
                <a:tc>
                  <a:txBody>
                    <a:bodyPr/>
                    <a:lstStyle/>
                    <a:p>
                      <a:pPr algn="ctr"/>
                      <a:r>
                        <a:rPr lang="fr-CA" sz="1100" dirty="0">
                          <a:latin typeface="Calibri" panose="020F0502020204030204" pitchFamily="34" charset="0"/>
                          <a:cs typeface="Calibri" panose="020F0502020204030204" pitchFamily="34" charset="0"/>
                        </a:rPr>
                        <a:t>Nombre</a:t>
                      </a:r>
                    </a:p>
                  </a:txBody>
                  <a:tcPr anchor="ct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a:latin typeface="Calibri" panose="020F0502020204030204" pitchFamily="34" charset="0"/>
                          <a:cs typeface="Calibri" panose="020F0502020204030204" pitchFamily="34" charset="0"/>
                        </a:rPr>
                        <a:t>Matériel</a:t>
                      </a:r>
                    </a:p>
                  </a:txBody>
                  <a:tcPr anchor="ct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0"/>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Cylindre gradué de 10 ml</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1"/>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Compte-goutte</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2"/>
                  </a:ext>
                </a:extLst>
              </a:tr>
              <a:tr h="275500">
                <a:tc>
                  <a:txBody>
                    <a:bodyPr/>
                    <a:lstStyle/>
                    <a:p>
                      <a:pPr algn="ctr"/>
                      <a:r>
                        <a:rPr lang="fr-CA" sz="1300" dirty="0">
                          <a:latin typeface="Calibri" panose="020F0502020204030204" pitchFamily="34" charset="0"/>
                          <a:cs typeface="Calibri" panose="020F0502020204030204" pitchFamily="34" charset="0"/>
                        </a:rPr>
                        <a:t>—</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Eau</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3"/>
                  </a:ext>
                </a:extLst>
              </a:tr>
              <a:tr h="275500">
                <a:tc>
                  <a:txBody>
                    <a:bodyPr/>
                    <a:lstStyle/>
                    <a:p>
                      <a:pPr algn="ctr"/>
                      <a:endParaRPr lang="fr-CA" sz="13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A" sz="1300" dirty="0">
                        <a:latin typeface="Calibri" panose="020F0502020204030204" pitchFamily="34" charset="0"/>
                        <a:cs typeface="Calibri" panose="020F0502020204030204" pitchFamily="34" charset="0"/>
                      </a:endParaRP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289308"/>
                  </a:ext>
                </a:extLst>
              </a:tr>
            </a:tbl>
          </a:graphicData>
        </a:graphic>
      </p:graphicFrame>
      <p:sp>
        <p:nvSpPr>
          <p:cNvPr id="11" name="Rectangle 10"/>
          <p:cNvSpPr/>
          <p:nvPr>
            <p:custDataLst>
              <p:tags r:id="rId4"/>
            </p:custDataLst>
          </p:nvPr>
        </p:nvSpPr>
        <p:spPr>
          <a:xfrm>
            <a:off x="701848" y="5964432"/>
            <a:ext cx="2534648"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4" name="Image 3"/>
          <p:cNvPicPr>
            <a:picLocks noChangeAspect="1"/>
          </p:cNvPicPr>
          <p:nvPr>
            <p:custDataLst>
              <p:tags r:id="rId5"/>
            </p:custDataLst>
          </p:nvPr>
        </p:nvPicPr>
        <p:blipFill>
          <a:blip r:embed="rId11"/>
          <a:stretch>
            <a:fillRect/>
          </a:stretch>
        </p:blipFill>
        <p:spPr>
          <a:xfrm rot="2062700">
            <a:off x="1461522" y="6109288"/>
            <a:ext cx="373043" cy="1099699"/>
          </a:xfrm>
          <a:prstGeom prst="rect">
            <a:avLst/>
          </a:prstGeom>
        </p:spPr>
      </p:pic>
      <p:sp>
        <p:nvSpPr>
          <p:cNvPr id="3" name="ZoneTexte 2"/>
          <p:cNvSpPr txBox="1"/>
          <p:nvPr>
            <p:custDataLst>
              <p:tags r:id="rId6"/>
            </p:custDataLst>
          </p:nvPr>
        </p:nvSpPr>
        <p:spPr>
          <a:xfrm>
            <a:off x="3414139" y="6011637"/>
            <a:ext cx="2967687" cy="1169551"/>
          </a:xfrm>
          <a:prstGeom prst="rect">
            <a:avLst/>
          </a:prstGeom>
          <a:noFill/>
        </p:spPr>
        <p:txBody>
          <a:bodyPr wrap="square" rtlCol="0">
            <a:spAutoFit/>
          </a:bodyPr>
          <a:lstStyle/>
          <a:p>
            <a:r>
              <a:rPr lang="fr-CA" sz="1400" b="1" dirty="0">
                <a:latin typeface="Bradley Hand ITC" panose="03070402050302030203" pitchFamily="66" charset="0"/>
              </a:rPr>
              <a:t>Besoin de 26 gouttes pour avoir 1 ml</a:t>
            </a:r>
          </a:p>
          <a:p>
            <a:endParaRPr lang="fr-CA" sz="1400" b="1" dirty="0">
              <a:latin typeface="Bradley Hand ITC" panose="03070402050302030203" pitchFamily="66" charset="0"/>
            </a:endParaRPr>
          </a:p>
          <a:p>
            <a:r>
              <a:rPr lang="fr-CA" sz="1400" b="1" dirty="0">
                <a:latin typeface="Bradley Hand ITC" panose="03070402050302030203" pitchFamily="66" charset="0"/>
              </a:rPr>
              <a:t>1 ml ÷ 26 gouttes = 0,03846... ml/goutte</a:t>
            </a:r>
          </a:p>
          <a:p>
            <a:r>
              <a:rPr lang="fr-CA" sz="1400" b="1" dirty="0">
                <a:latin typeface="Bradley Hand ITC" panose="03070402050302030203" pitchFamily="66" charset="0"/>
              </a:rPr>
              <a:t>Arrondi : 0,04 ml/goutte</a:t>
            </a:r>
          </a:p>
        </p:txBody>
      </p:sp>
      <p:sp>
        <p:nvSpPr>
          <p:cNvPr id="23" name="Rectangle 22"/>
          <p:cNvSpPr/>
          <p:nvPr>
            <p:custDataLst>
              <p:tags r:id="rId7"/>
            </p:custDataLst>
          </p:nvPr>
        </p:nvSpPr>
        <p:spPr>
          <a:xfrm>
            <a:off x="60960" y="53341"/>
            <a:ext cx="6743700" cy="8880906"/>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4" name="Title 3"/>
          <p:cNvSpPr>
            <a:spLocks noGrp="1"/>
          </p:cNvSpPr>
          <p:nvPr>
            <p:ph type="title"/>
            <p:custDataLst>
              <p:tags r:id="rId8"/>
            </p:custDataLst>
          </p:nvPr>
        </p:nvSpPr>
        <p:spPr>
          <a:xfrm>
            <a:off x="101355" y="77247"/>
            <a:ext cx="6689692" cy="1415658"/>
          </a:xfrm>
        </p:spPr>
        <p:txBody>
          <a:bodyPr/>
          <a:lstStyle/>
          <a:p>
            <a:pPr algn="l"/>
            <a:r>
              <a:rPr lang="en-US" sz="3000" dirty="0"/>
              <a:t>Fiche TNI - 2</a:t>
            </a:r>
            <a:br>
              <a:rPr lang="en-US" sz="3000" dirty="0"/>
            </a:br>
            <a:r>
              <a:rPr lang="en-US" sz="2400" dirty="0"/>
              <a:t>Premier </a:t>
            </a:r>
            <a:r>
              <a:rPr lang="en-US" sz="2400" dirty="0" err="1"/>
              <a:t>exemple</a:t>
            </a:r>
            <a:r>
              <a:rPr lang="en-US" sz="2400" dirty="0"/>
              <a:t> </a:t>
            </a:r>
            <a:r>
              <a:rPr lang="en-US" sz="2400" dirty="0" err="1"/>
              <a:t>d’évaluation</a:t>
            </a:r>
            <a:r>
              <a:rPr lang="en-US" sz="2400" dirty="0"/>
              <a:t> d’un </a:t>
            </a:r>
            <a:r>
              <a:rPr lang="en-US" sz="2400" dirty="0" err="1"/>
              <a:t>protocole</a:t>
            </a:r>
            <a:r>
              <a:rPr lang="en-US" sz="2400" dirty="0"/>
              <a:t> </a:t>
            </a:r>
            <a:r>
              <a:rPr lang="en-US" sz="1800" dirty="0"/>
              <a:t>(1/2)</a:t>
            </a:r>
            <a:r>
              <a:rPr lang="en-US" sz="3000" i="1" dirty="0"/>
              <a:t/>
            </a:r>
            <a:br>
              <a:rPr lang="en-US" sz="3000" i="1" dirty="0"/>
            </a:br>
            <a:endParaRPr lang="en-US" sz="3000" dirty="0"/>
          </a:p>
        </p:txBody>
      </p:sp>
      <p:sp>
        <p:nvSpPr>
          <p:cNvPr id="12" name="Content Placeholder 4"/>
          <p:cNvSpPr>
            <a:spLocks noGrp="1"/>
          </p:cNvSpPr>
          <p:nvPr>
            <p:ph sz="half" idx="1"/>
            <p:custDataLst>
              <p:tags r:id="rId9"/>
            </p:custDataLst>
          </p:nvPr>
        </p:nvSpPr>
        <p:spPr>
          <a:xfrm>
            <a:off x="3078480" y="8916037"/>
            <a:ext cx="701040" cy="266063"/>
          </a:xfrm>
        </p:spPr>
        <p:txBody>
          <a:bodyPr>
            <a:normAutofit lnSpcReduction="10000"/>
          </a:bodyPr>
          <a:lstStyle/>
          <a:p>
            <a:pPr marL="0" indent="0">
              <a:buNone/>
            </a:pPr>
            <a:r>
              <a:rPr lang="en-US" sz="1200" b="1" dirty="0">
                <a:cs typeface="Calibri" panose="020F0502020204030204" pitchFamily="34" charset="0"/>
              </a:rPr>
              <a:t>Page 22</a:t>
            </a:r>
          </a:p>
        </p:txBody>
      </p:sp>
    </p:spTree>
    <p:extLst>
      <p:ext uri="{BB962C8B-B14F-4D97-AF65-F5344CB8AC3E}">
        <p14:creationId xmlns:p14="http://schemas.microsoft.com/office/powerpoint/2010/main" xmlns="" val="214975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custDataLst>
              <p:tags r:id="rId1"/>
            </p:custDataLst>
          </p:nvPr>
        </p:nvSpPr>
        <p:spPr>
          <a:xfrm>
            <a:off x="3423873" y="5952552"/>
            <a:ext cx="2957953"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8" name="Content Placeholder 4"/>
          <p:cNvSpPr>
            <a:spLocks noGrp="1"/>
          </p:cNvSpPr>
          <p:nvPr>
            <p:ph sz="half" idx="1"/>
            <p:custDataLst>
              <p:tags r:id="rId2"/>
            </p:custDataLst>
          </p:nvPr>
        </p:nvSpPr>
        <p:spPr>
          <a:xfrm>
            <a:off x="408538" y="1568054"/>
            <a:ext cx="6043065" cy="6958726"/>
          </a:xfrm>
        </p:spPr>
        <p:txBody>
          <a:bodyPr>
            <a:normAutofit lnSpcReduction="10000"/>
          </a:bodyPr>
          <a:lstStyle/>
          <a:p>
            <a:pPr marL="228589" indent="-228589" algn="just">
              <a:spcBef>
                <a:spcPts val="600"/>
              </a:spcBef>
              <a:buAutoNum type="arabicPeriod"/>
            </a:pPr>
            <a:r>
              <a:rPr lang="fr-CA" sz="1200" u="sng" dirty="0"/>
              <a:t>Question</a:t>
            </a:r>
            <a:r>
              <a:rPr lang="fr-CA" sz="1200" dirty="0"/>
              <a:t> 	</a:t>
            </a:r>
            <a:r>
              <a:rPr lang="fr-CA" sz="1200" b="1" i="1" dirty="0"/>
              <a:t>Quel est le volume d’une goutte d’eau ?</a:t>
            </a:r>
          </a:p>
          <a:p>
            <a:pPr marL="228589" indent="-228589" algn="just">
              <a:spcBef>
                <a:spcPts val="600"/>
              </a:spcBef>
              <a:buNone/>
            </a:pPr>
            <a:endParaRPr lang="fr-CA" sz="1200" b="1" i="1" dirty="0"/>
          </a:p>
          <a:p>
            <a:pPr marL="228589" indent="-228589" algn="just">
              <a:spcBef>
                <a:spcPts val="600"/>
              </a:spcBef>
              <a:buFont typeface="+mj-lt"/>
              <a:buAutoNum type="arabicPeriod" startAt="2"/>
            </a:pPr>
            <a:r>
              <a:rPr lang="fr-CA" sz="1200" u="sng" dirty="0"/>
              <a:t>Matériel</a:t>
            </a:r>
            <a:endParaRPr lang="fr-CA" sz="12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800" dirty="0"/>
          </a:p>
          <a:p>
            <a:pPr marL="0" indent="0" algn="just">
              <a:spcBef>
                <a:spcPts val="600"/>
              </a:spcBef>
              <a:buNone/>
              <a:tabLst>
                <a:tab pos="182554" algn="l"/>
              </a:tabLst>
            </a:pPr>
            <a:endParaRPr lang="fr-CA" sz="1100" dirty="0"/>
          </a:p>
          <a:p>
            <a:pPr marL="0" indent="0" algn="just">
              <a:lnSpc>
                <a:spcPct val="50000"/>
              </a:lnSpc>
              <a:spcBef>
                <a:spcPts val="600"/>
              </a:spcBef>
              <a:buNone/>
              <a:tabLst>
                <a:tab pos="182554" algn="l"/>
              </a:tabLst>
            </a:pPr>
            <a:endParaRPr lang="fr-CA" sz="1200" dirty="0"/>
          </a:p>
          <a:p>
            <a:pPr marL="228589" indent="-228589" algn="just">
              <a:spcBef>
                <a:spcPts val="600"/>
              </a:spcBef>
              <a:buFont typeface="+mj-lt"/>
              <a:buAutoNum type="arabicPeriod" startAt="3"/>
            </a:pPr>
            <a:r>
              <a:rPr lang="fr-CA" sz="1200" u="sng" dirty="0"/>
              <a:t>Protocole (planification)</a:t>
            </a:r>
          </a:p>
          <a:p>
            <a:pPr marL="304784" indent="0" algn="just">
              <a:spcBef>
                <a:spcPts val="600"/>
              </a:spcBef>
              <a:buNone/>
            </a:pPr>
            <a:r>
              <a:rPr lang="fr-CA" sz="1200" dirty="0"/>
              <a:t>1. </a:t>
            </a:r>
            <a:r>
              <a:rPr lang="fr-CA" sz="1400" b="1" dirty="0">
                <a:latin typeface="Bradley Hand ITC" panose="03070402050302030203" pitchFamily="66" charset="0"/>
              </a:rPr>
              <a:t>Mettre des gouttes d’eau dans le cylindre gradué jusqu’à la ligne.</a:t>
            </a:r>
          </a:p>
          <a:p>
            <a:pPr marL="304784" indent="0" algn="just">
              <a:spcBef>
                <a:spcPts val="600"/>
              </a:spcBef>
              <a:buNone/>
            </a:pPr>
            <a:r>
              <a:rPr lang="fr-CA" sz="1200" dirty="0"/>
              <a:t>2. </a:t>
            </a:r>
            <a:r>
              <a:rPr lang="fr-CA" sz="1400" b="1" dirty="0">
                <a:latin typeface="Bradley Hand ITC" panose="03070402050302030203" pitchFamily="66" charset="0"/>
              </a:rPr>
              <a:t>Regarder c’est quelle ligne.</a:t>
            </a:r>
          </a:p>
          <a:p>
            <a:pPr marL="304784" indent="0" algn="just">
              <a:spcBef>
                <a:spcPts val="600"/>
              </a:spcBef>
              <a:buNone/>
            </a:pPr>
            <a:endParaRPr lang="fr-CA" sz="1200" b="1" dirty="0">
              <a:latin typeface="Bradley Hand ITC" panose="03070402050302030203" pitchFamily="66" charset="0"/>
            </a:endParaRPr>
          </a:p>
          <a:p>
            <a:pPr marL="228589" indent="-228589" algn="just">
              <a:spcBef>
                <a:spcPts val="600"/>
              </a:spcBef>
              <a:buNone/>
            </a:pPr>
            <a:r>
              <a:rPr lang="fr-CA" sz="1200" dirty="0"/>
              <a:t>4.    </a:t>
            </a:r>
            <a:r>
              <a:rPr lang="fr-CA" sz="1200" u="sng" dirty="0"/>
              <a:t>Ajustements</a:t>
            </a:r>
          </a:p>
          <a:p>
            <a:pPr marL="533373" indent="-228589" algn="just">
              <a:spcBef>
                <a:spcPts val="600"/>
              </a:spcBef>
              <a:buNone/>
            </a:pPr>
            <a:r>
              <a:rPr lang="fr-CA" sz="1200" dirty="0"/>
              <a:t>1. </a:t>
            </a:r>
            <a:r>
              <a:rPr lang="fr-CA" sz="1400" b="1" dirty="0">
                <a:latin typeface="Bradley Hand ITC" panose="03070402050302030203" pitchFamily="66" charset="0"/>
              </a:rPr>
              <a:t>Diviser le volume par le nombre de gouttes.</a:t>
            </a:r>
            <a:endParaRPr lang="fr-CA" sz="1400" dirty="0"/>
          </a:p>
          <a:p>
            <a:pPr marL="533373" indent="-228589" algn="just">
              <a:spcBef>
                <a:spcPts val="600"/>
              </a:spcBef>
              <a:buNone/>
            </a:pPr>
            <a:r>
              <a:rPr lang="fr-CA" sz="1200" dirty="0"/>
              <a:t>2. _____________________________________________________________________</a:t>
            </a:r>
          </a:p>
          <a:p>
            <a:pPr marL="533373" indent="-228589" algn="just">
              <a:spcBef>
                <a:spcPts val="600"/>
              </a:spcBef>
              <a:buNone/>
            </a:pPr>
            <a:endParaRPr lang="fr-CA" sz="1200" dirty="0"/>
          </a:p>
          <a:p>
            <a:pPr marL="228589" indent="-228589" algn="just">
              <a:spcBef>
                <a:spcPts val="600"/>
              </a:spcBef>
              <a:buFont typeface="+mj-lt"/>
              <a:buAutoNum type="arabicPeriod" startAt="5"/>
            </a:pPr>
            <a:r>
              <a:rPr lang="fr-CA" sz="1200" u="sng" dirty="0"/>
              <a:t>Schéma de l’expérience	</a:t>
            </a:r>
            <a:r>
              <a:rPr lang="fr-CA" sz="1200" dirty="0"/>
              <a:t>	     6. </a:t>
            </a:r>
            <a:r>
              <a:rPr lang="fr-CA" sz="1200" u="sng" dirty="0"/>
              <a:t>Prise de notes et calculs	</a:t>
            </a:r>
          </a:p>
          <a:p>
            <a:pPr marL="228589" indent="-228589" algn="just">
              <a:spcBef>
                <a:spcPts val="600"/>
              </a:spcBef>
              <a:buFont typeface="+mj-lt"/>
              <a:buAutoNum type="arabicPeriod" startAt="5"/>
            </a:pPr>
            <a:endParaRPr lang="fr-CA" sz="1200" u="sng" dirty="0"/>
          </a:p>
          <a:p>
            <a:pPr marL="228589" indent="-228589" algn="just">
              <a:spcBef>
                <a:spcPts val="600"/>
              </a:spcBef>
              <a:buNone/>
            </a:pPr>
            <a:endParaRPr lang="fr-CA" sz="2000" u="sng" dirty="0"/>
          </a:p>
          <a:p>
            <a:pPr marL="228589" indent="-228589" algn="just">
              <a:spcBef>
                <a:spcPts val="600"/>
              </a:spcBef>
              <a:buNone/>
            </a:pPr>
            <a:endParaRPr lang="fr-CA" sz="2000" u="sng" dirty="0"/>
          </a:p>
          <a:p>
            <a:pPr marL="228589" indent="-228589" algn="just">
              <a:spcBef>
                <a:spcPts val="600"/>
              </a:spcBef>
              <a:buNone/>
            </a:pPr>
            <a:endParaRPr lang="fr-CA" sz="2000" u="sng" dirty="0"/>
          </a:p>
          <a:p>
            <a:pPr marL="228589" indent="-228589" algn="just">
              <a:spcBef>
                <a:spcPts val="600"/>
              </a:spcBef>
              <a:buNone/>
            </a:pPr>
            <a:endParaRPr lang="fr-CA" sz="2000" u="sng" dirty="0"/>
          </a:p>
          <a:p>
            <a:pPr marL="228589" indent="-228589" algn="just">
              <a:spcBef>
                <a:spcPts val="600"/>
              </a:spcBef>
              <a:buNone/>
            </a:pPr>
            <a:endParaRPr lang="fr-CA" sz="500" u="sng" dirty="0"/>
          </a:p>
          <a:p>
            <a:pPr marL="228589" indent="-228589" algn="just">
              <a:spcBef>
                <a:spcPts val="600"/>
              </a:spcBef>
              <a:buNone/>
            </a:pPr>
            <a:r>
              <a:rPr lang="fr-CA" sz="1200" dirty="0"/>
              <a:t>7.    </a:t>
            </a:r>
            <a:r>
              <a:rPr lang="fr-CA" sz="1200" u="sng" dirty="0"/>
              <a:t>Résultat</a:t>
            </a:r>
          </a:p>
          <a:p>
            <a:pPr marL="0" indent="0" algn="just">
              <a:spcBef>
                <a:spcPts val="600"/>
              </a:spcBef>
              <a:buNone/>
            </a:pPr>
            <a:r>
              <a:rPr lang="fr-CA" sz="1400" dirty="0"/>
              <a:t>_______</a:t>
            </a:r>
            <a:r>
              <a:rPr lang="fr-CA" sz="1400" b="1" u="sng" dirty="0">
                <a:latin typeface="Bradley Hand ITC" panose="03070402050302030203" pitchFamily="66" charset="0"/>
              </a:rPr>
              <a:t>0,04 </a:t>
            </a:r>
            <a:r>
              <a:rPr lang="fr-CA" sz="1400" b="1" u="sng" dirty="0">
                <a:solidFill>
                  <a:prstClr val="black"/>
                </a:solidFill>
                <a:latin typeface="Bradley Hand ITC" pitchFamily="66" charset="0"/>
                <a:cs typeface="Calibri" panose="020F0502020204030204" pitchFamily="34" charset="0"/>
              </a:rPr>
              <a:t>cm</a:t>
            </a:r>
            <a:r>
              <a:rPr lang="fr-CA" sz="1400" b="1" u="sng" baseline="30000" dirty="0">
                <a:solidFill>
                  <a:prstClr val="black"/>
                </a:solidFill>
                <a:latin typeface="Bradley Hand ITC" pitchFamily="66" charset="0"/>
                <a:cs typeface="Calibri" panose="020F0502020204030204" pitchFamily="34" charset="0"/>
              </a:rPr>
              <a:t>3</a:t>
            </a:r>
            <a:r>
              <a:rPr lang="fr-CA" sz="1400" dirty="0">
                <a:solidFill>
                  <a:prstClr val="black"/>
                </a:solidFill>
                <a:cs typeface="Calibri" panose="020F0502020204030204" pitchFamily="34" charset="0"/>
              </a:rPr>
              <a:t> </a:t>
            </a:r>
            <a:r>
              <a:rPr lang="fr-CA" sz="1400" b="1" u="sng" dirty="0">
                <a:latin typeface="Bradley Hand ITC" panose="03070402050302030203" pitchFamily="66" charset="0"/>
              </a:rPr>
              <a:t>/ </a:t>
            </a:r>
            <a:r>
              <a:rPr lang="fr-CA" sz="1400" b="1" u="sng" dirty="0" err="1">
                <a:latin typeface="Bradley Hand ITC" panose="03070402050302030203" pitchFamily="66" charset="0"/>
              </a:rPr>
              <a:t>goutte</a:t>
            </a:r>
            <a:r>
              <a:rPr lang="fr-CA" sz="1400" dirty="0" err="1"/>
              <a:t>__________________________________________</a:t>
            </a:r>
            <a:endParaRPr lang="fr-CA" sz="1400" dirty="0"/>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xmlns="" val="319049572"/>
              </p:ext>
            </p:extLst>
          </p:nvPr>
        </p:nvGraphicFramePr>
        <p:xfrm>
          <a:off x="1479569" y="2054578"/>
          <a:ext cx="3894455" cy="1417320"/>
        </p:xfrm>
        <a:graphic>
          <a:graphicData uri="http://schemas.openxmlformats.org/drawingml/2006/table">
            <a:tbl>
              <a:tblPr firstRow="1" bandRow="1">
                <a:tableStyleId>{5C22544A-7EE6-4342-B048-85BDC9FD1C3A}</a:tableStyleId>
              </a:tblPr>
              <a:tblGrid>
                <a:gridCol w="694055">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223024">
                <a:tc>
                  <a:txBody>
                    <a:bodyPr/>
                    <a:lstStyle/>
                    <a:p>
                      <a:pPr algn="ctr"/>
                      <a:r>
                        <a:rPr lang="fr-CA" sz="1100" dirty="0"/>
                        <a:t>Nombre</a:t>
                      </a:r>
                    </a:p>
                  </a:txBody>
                  <a:tcPr anchor="ct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a:t>Matériel</a:t>
                      </a:r>
                    </a:p>
                  </a:txBody>
                  <a:tcPr anchor="ct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0"/>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Cylindre gradué de 10 ml</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1"/>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Compte-goutte</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2"/>
                  </a:ext>
                </a:extLst>
              </a:tr>
              <a:tr h="275500">
                <a:tc>
                  <a:txBody>
                    <a:bodyPr/>
                    <a:lstStyle/>
                    <a:p>
                      <a:pPr algn="ctr"/>
                      <a:r>
                        <a:rPr lang="fr-CA" sz="1300" dirty="0">
                          <a:latin typeface="Calibri" panose="020F0502020204030204" pitchFamily="34" charset="0"/>
                          <a:cs typeface="Calibri" panose="020F0502020204030204" pitchFamily="34" charset="0"/>
                        </a:rPr>
                        <a:t>—</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Eau</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3"/>
                  </a:ext>
                </a:extLst>
              </a:tr>
              <a:tr h="275500">
                <a:tc>
                  <a:txBody>
                    <a:bodyPr/>
                    <a:lstStyle/>
                    <a:p>
                      <a:pPr algn="ctr"/>
                      <a:endParaRPr lang="fr-CA" sz="13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A" sz="1300" dirty="0">
                        <a:latin typeface="Calibri" panose="020F0502020204030204" pitchFamily="34" charset="0"/>
                        <a:cs typeface="Calibri" panose="020F0502020204030204" pitchFamily="34" charset="0"/>
                      </a:endParaRP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289308"/>
                  </a:ext>
                </a:extLst>
              </a:tr>
            </a:tbl>
          </a:graphicData>
        </a:graphic>
      </p:graphicFrame>
      <p:sp>
        <p:nvSpPr>
          <p:cNvPr id="11" name="Rectangle 10"/>
          <p:cNvSpPr/>
          <p:nvPr>
            <p:custDataLst>
              <p:tags r:id="rId4"/>
            </p:custDataLst>
          </p:nvPr>
        </p:nvSpPr>
        <p:spPr>
          <a:xfrm>
            <a:off x="701848" y="5964432"/>
            <a:ext cx="2534648"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4" name="Image 3"/>
          <p:cNvPicPr>
            <a:picLocks noChangeAspect="1"/>
          </p:cNvPicPr>
          <p:nvPr>
            <p:custDataLst>
              <p:tags r:id="rId5"/>
            </p:custDataLst>
          </p:nvPr>
        </p:nvPicPr>
        <p:blipFill>
          <a:blip r:embed="rId13"/>
          <a:stretch>
            <a:fillRect/>
          </a:stretch>
        </p:blipFill>
        <p:spPr>
          <a:xfrm rot="2062700">
            <a:off x="1461522" y="6109288"/>
            <a:ext cx="373043" cy="1099699"/>
          </a:xfrm>
          <a:prstGeom prst="rect">
            <a:avLst/>
          </a:prstGeom>
        </p:spPr>
      </p:pic>
      <p:sp>
        <p:nvSpPr>
          <p:cNvPr id="3" name="ZoneTexte 2"/>
          <p:cNvSpPr txBox="1"/>
          <p:nvPr>
            <p:custDataLst>
              <p:tags r:id="rId6"/>
            </p:custDataLst>
          </p:nvPr>
        </p:nvSpPr>
        <p:spPr>
          <a:xfrm>
            <a:off x="3414139" y="6011637"/>
            <a:ext cx="2967687" cy="1169551"/>
          </a:xfrm>
          <a:prstGeom prst="rect">
            <a:avLst/>
          </a:prstGeom>
          <a:noFill/>
        </p:spPr>
        <p:txBody>
          <a:bodyPr wrap="square" rtlCol="0">
            <a:spAutoFit/>
          </a:bodyPr>
          <a:lstStyle/>
          <a:p>
            <a:r>
              <a:rPr lang="fr-CA" sz="1400" b="1" dirty="0">
                <a:latin typeface="Bradley Hand ITC" panose="03070402050302030203" pitchFamily="66" charset="0"/>
              </a:rPr>
              <a:t>Besoin de 26 gouttes pour avoir 1 ml</a:t>
            </a:r>
          </a:p>
          <a:p>
            <a:endParaRPr lang="fr-CA" sz="1400" b="1" dirty="0">
              <a:latin typeface="Bradley Hand ITC" panose="03070402050302030203" pitchFamily="66" charset="0"/>
            </a:endParaRPr>
          </a:p>
          <a:p>
            <a:r>
              <a:rPr lang="fr-CA" sz="1400" b="1" dirty="0">
                <a:latin typeface="Bradley Hand ITC" panose="03070402050302030203" pitchFamily="66" charset="0"/>
              </a:rPr>
              <a:t>1 ml ÷ 26 gouttes = 0,03846... ml/goutte</a:t>
            </a:r>
          </a:p>
          <a:p>
            <a:r>
              <a:rPr lang="fr-CA" sz="1400" b="1" dirty="0">
                <a:latin typeface="Bradley Hand ITC" panose="03070402050302030203" pitchFamily="66" charset="0"/>
              </a:rPr>
              <a:t>Arrondi : 0,04 ml/goutte</a:t>
            </a:r>
          </a:p>
        </p:txBody>
      </p:sp>
      <p:sp>
        <p:nvSpPr>
          <p:cNvPr id="23" name="Rectangle 22"/>
          <p:cNvSpPr/>
          <p:nvPr>
            <p:custDataLst>
              <p:tags r:id="rId7"/>
            </p:custDataLst>
          </p:nvPr>
        </p:nvSpPr>
        <p:spPr>
          <a:xfrm>
            <a:off x="60960" y="53341"/>
            <a:ext cx="6743700" cy="8880906"/>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4" name="Title 3"/>
          <p:cNvSpPr>
            <a:spLocks noGrp="1"/>
          </p:cNvSpPr>
          <p:nvPr>
            <p:ph type="title"/>
            <p:custDataLst>
              <p:tags r:id="rId8"/>
            </p:custDataLst>
          </p:nvPr>
        </p:nvSpPr>
        <p:spPr>
          <a:xfrm>
            <a:off x="101355" y="77247"/>
            <a:ext cx="6689692" cy="1415658"/>
          </a:xfrm>
        </p:spPr>
        <p:txBody>
          <a:bodyPr/>
          <a:lstStyle/>
          <a:p>
            <a:pPr algn="l"/>
            <a:r>
              <a:rPr lang="en-US" sz="3000" dirty="0"/>
              <a:t>Fiche TNI - 2</a:t>
            </a:r>
            <a:br>
              <a:rPr lang="en-US" sz="3000" dirty="0"/>
            </a:br>
            <a:r>
              <a:rPr lang="en-US" sz="2400" dirty="0"/>
              <a:t>Premier </a:t>
            </a:r>
            <a:r>
              <a:rPr lang="en-US" sz="2400" dirty="0" err="1"/>
              <a:t>exemple</a:t>
            </a:r>
            <a:r>
              <a:rPr lang="en-US" sz="2400" dirty="0"/>
              <a:t> </a:t>
            </a:r>
            <a:r>
              <a:rPr lang="en-US" sz="2400" dirty="0" err="1"/>
              <a:t>d’évaluation</a:t>
            </a:r>
            <a:r>
              <a:rPr lang="en-US" sz="2400" dirty="0"/>
              <a:t> d’un </a:t>
            </a:r>
            <a:r>
              <a:rPr lang="en-US" sz="2400" dirty="0" err="1"/>
              <a:t>protocole</a:t>
            </a:r>
            <a:r>
              <a:rPr lang="en-US" sz="2400" dirty="0"/>
              <a:t> </a:t>
            </a:r>
            <a:r>
              <a:rPr lang="en-US" sz="1800" dirty="0"/>
              <a:t>(2/2)</a:t>
            </a:r>
            <a:r>
              <a:rPr lang="en-US" sz="3000" i="1" dirty="0"/>
              <a:t/>
            </a:r>
            <a:br>
              <a:rPr lang="en-US" sz="3000" i="1" dirty="0"/>
            </a:br>
            <a:endParaRPr lang="en-US" sz="3000" dirty="0"/>
          </a:p>
        </p:txBody>
      </p:sp>
      <p:sp>
        <p:nvSpPr>
          <p:cNvPr id="12" name="Content Placeholder 4"/>
          <p:cNvSpPr>
            <a:spLocks noGrp="1"/>
          </p:cNvSpPr>
          <p:nvPr>
            <p:ph sz="half" idx="1"/>
            <p:custDataLst>
              <p:tags r:id="rId9"/>
            </p:custDataLst>
          </p:nvPr>
        </p:nvSpPr>
        <p:spPr>
          <a:xfrm>
            <a:off x="3078480" y="8916037"/>
            <a:ext cx="701040" cy="266063"/>
          </a:xfrm>
        </p:spPr>
        <p:txBody>
          <a:bodyPr>
            <a:normAutofit lnSpcReduction="10000"/>
          </a:bodyPr>
          <a:lstStyle/>
          <a:p>
            <a:pPr marL="0" indent="0">
              <a:buNone/>
            </a:pPr>
            <a:r>
              <a:rPr lang="en-US" sz="1200" b="1" dirty="0">
                <a:cs typeface="Calibri" panose="020F0502020204030204" pitchFamily="34" charset="0"/>
              </a:rPr>
              <a:t>Page 23</a:t>
            </a:r>
          </a:p>
        </p:txBody>
      </p:sp>
      <p:sp>
        <p:nvSpPr>
          <p:cNvPr id="13" name="Bulle narrative : rectangle 15"/>
          <p:cNvSpPr/>
          <p:nvPr>
            <p:custDataLst>
              <p:tags r:id="rId10"/>
            </p:custDataLst>
          </p:nvPr>
        </p:nvSpPr>
        <p:spPr>
          <a:xfrm>
            <a:off x="2708645" y="7065386"/>
            <a:ext cx="3800462" cy="828934"/>
          </a:xfrm>
          <a:prstGeom prst="wedgeRectCallout">
            <a:avLst>
              <a:gd name="adj1" fmla="val -78249"/>
              <a:gd name="adj2" fmla="val -67423"/>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fr-CA" sz="1400" dirty="0">
                <a:solidFill>
                  <a:srgbClr val="FF0000"/>
                </a:solidFill>
                <a:latin typeface="Calibri" panose="020F0502020204030204" pitchFamily="34" charset="0"/>
                <a:cs typeface="Calibri" panose="020F0502020204030204" pitchFamily="34" charset="0"/>
              </a:rPr>
              <a:t>Le schéma n’aide pas à comprendre l’expérience : c’est seulement le compte-goutte. De plus, les parties ne sont pas nommées.</a:t>
            </a:r>
          </a:p>
        </p:txBody>
      </p:sp>
      <p:sp>
        <p:nvSpPr>
          <p:cNvPr id="14" name="Bulle narrative : rectangle 20"/>
          <p:cNvSpPr/>
          <p:nvPr>
            <p:custDataLst>
              <p:tags r:id="rId11"/>
            </p:custDataLst>
          </p:nvPr>
        </p:nvSpPr>
        <p:spPr>
          <a:xfrm>
            <a:off x="2545079" y="4660715"/>
            <a:ext cx="4192627" cy="1385955"/>
          </a:xfrm>
          <a:prstGeom prst="wedgeRectCallout">
            <a:avLst>
              <a:gd name="adj1" fmla="val -35570"/>
              <a:gd name="adj2" fmla="val -90213"/>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fr-CA" sz="1400" dirty="0">
                <a:solidFill>
                  <a:srgbClr val="FF0000"/>
                </a:solidFill>
                <a:latin typeface="Calibri" panose="020F0502020204030204" pitchFamily="34" charset="0"/>
                <a:cs typeface="Calibri" panose="020F0502020204030204" pitchFamily="34" charset="0"/>
              </a:rPr>
              <a:t>Manque de précision. Il faut dire soit le nombre de gouttes d’eau ou le volume qu’on planifie mettre. Si on planifie un volume, il faut compter le nombre de gouttes d’eau nécessaire pour avoir ce volume. Si on planifie un nombre de gouttes d’eau, il faut lire le volume sur la graduation.</a:t>
            </a:r>
          </a:p>
        </p:txBody>
      </p:sp>
    </p:spTree>
    <p:extLst>
      <p:ext uri="{BB962C8B-B14F-4D97-AF65-F5344CB8AC3E}">
        <p14:creationId xmlns:p14="http://schemas.microsoft.com/office/powerpoint/2010/main" xmlns="" val="2149750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custDataLst>
              <p:tags r:id="rId1"/>
            </p:custDataLst>
          </p:nvPr>
        </p:nvSpPr>
        <p:spPr>
          <a:xfrm>
            <a:off x="3423873" y="6394512"/>
            <a:ext cx="2957953"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8" name="Content Placeholder 4"/>
          <p:cNvSpPr>
            <a:spLocks noGrp="1"/>
          </p:cNvSpPr>
          <p:nvPr>
            <p:ph sz="half" idx="1"/>
            <p:custDataLst>
              <p:tags r:id="rId2"/>
            </p:custDataLst>
          </p:nvPr>
        </p:nvSpPr>
        <p:spPr>
          <a:xfrm>
            <a:off x="408538" y="1446133"/>
            <a:ext cx="6043065" cy="7469903"/>
          </a:xfrm>
        </p:spPr>
        <p:txBody>
          <a:bodyPr>
            <a:normAutofit lnSpcReduction="10000"/>
          </a:bodyPr>
          <a:lstStyle/>
          <a:p>
            <a:pPr marL="228589" indent="-228589" algn="just">
              <a:lnSpc>
                <a:spcPct val="110000"/>
              </a:lnSpc>
              <a:spcBef>
                <a:spcPts val="600"/>
              </a:spcBef>
              <a:buAutoNum type="arabicPeriod"/>
            </a:pPr>
            <a:r>
              <a:rPr lang="fr-CA" sz="1200" u="sng" dirty="0"/>
              <a:t>Question</a:t>
            </a:r>
            <a:r>
              <a:rPr lang="fr-CA" sz="1200" dirty="0"/>
              <a:t> 	</a:t>
            </a:r>
            <a:r>
              <a:rPr lang="fr-CA" sz="1200" b="1" i="1" dirty="0"/>
              <a:t>Quel est le volume d’une goutte d’eau ?</a:t>
            </a:r>
          </a:p>
          <a:p>
            <a:pPr marL="228589" indent="-228589" algn="just">
              <a:lnSpc>
                <a:spcPct val="110000"/>
              </a:lnSpc>
              <a:spcBef>
                <a:spcPts val="600"/>
              </a:spcBef>
              <a:buNone/>
            </a:pPr>
            <a:endParaRPr lang="fr-CA" sz="1200" b="1" i="1" dirty="0"/>
          </a:p>
          <a:p>
            <a:pPr marL="228589" indent="-228589" algn="just">
              <a:lnSpc>
                <a:spcPct val="110000"/>
              </a:lnSpc>
              <a:spcBef>
                <a:spcPts val="600"/>
              </a:spcBef>
              <a:buFont typeface="+mj-lt"/>
              <a:buAutoNum type="arabicPeriod" startAt="2"/>
            </a:pPr>
            <a:r>
              <a:rPr lang="fr-CA" sz="1200" u="sng" dirty="0"/>
              <a:t>Matériel</a:t>
            </a: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228589" indent="-228589" algn="just">
              <a:lnSpc>
                <a:spcPct val="110000"/>
              </a:lnSpc>
              <a:spcBef>
                <a:spcPts val="600"/>
              </a:spcBef>
              <a:buFont typeface="+mj-lt"/>
              <a:buAutoNum type="arabicPeriod" startAt="3"/>
            </a:pPr>
            <a:r>
              <a:rPr lang="fr-CA" sz="1200" u="sng" dirty="0"/>
              <a:t>Protocole (planification)</a:t>
            </a:r>
          </a:p>
          <a:p>
            <a:pPr marL="647684" indent="-342900" algn="just">
              <a:lnSpc>
                <a:spcPct val="110000"/>
              </a:lnSpc>
              <a:spcBef>
                <a:spcPts val="600"/>
              </a:spcBef>
              <a:buFont typeface="+mj-lt"/>
              <a:buAutoNum type="arabicPeriod"/>
            </a:pPr>
            <a:r>
              <a:rPr lang="fr-CA" sz="1200" dirty="0">
                <a:latin typeface="Times" pitchFamily="18" charset="0"/>
                <a:cs typeface="Times" pitchFamily="18" charset="0"/>
              </a:rPr>
              <a:t>M</a:t>
            </a:r>
            <a:r>
              <a:rPr lang="fr-CA" sz="1400" b="1" dirty="0">
                <a:latin typeface="Bradley Hand ITC" panose="03070402050302030203" pitchFamily="66" charset="0"/>
              </a:rPr>
              <a:t>ettre des gouttes d’eau dans le cylindre gradué jusqu’à 1 ml et compter et noter le nombre de gouttes et faire une division du volume par le nombre de gouttes.</a:t>
            </a:r>
          </a:p>
          <a:p>
            <a:pPr marL="647684" indent="-342900" algn="just">
              <a:lnSpc>
                <a:spcPct val="110000"/>
              </a:lnSpc>
              <a:spcBef>
                <a:spcPts val="600"/>
              </a:spcBef>
              <a:buFont typeface="+mj-lt"/>
              <a:buAutoNum type="arabicPeriod"/>
            </a:pPr>
            <a:r>
              <a:rPr lang="fr-CA" sz="1200" dirty="0">
                <a:latin typeface="Times" pitchFamily="18" charset="0"/>
                <a:cs typeface="Times" pitchFamily="18" charset="0"/>
              </a:rPr>
              <a:t>____________________________________________________________________</a:t>
            </a:r>
          </a:p>
          <a:p>
            <a:pPr marL="647684" indent="-342900" algn="just">
              <a:lnSpc>
                <a:spcPct val="110000"/>
              </a:lnSpc>
              <a:spcBef>
                <a:spcPts val="600"/>
              </a:spcBef>
              <a:buNone/>
            </a:pPr>
            <a:endParaRPr lang="fr-CA" sz="1400" dirty="0">
              <a:latin typeface="Times" pitchFamily="18" charset="0"/>
              <a:cs typeface="Times" pitchFamily="18" charset="0"/>
            </a:endParaRPr>
          </a:p>
          <a:p>
            <a:pPr marL="228589" indent="-228589" algn="just">
              <a:lnSpc>
                <a:spcPct val="110000"/>
              </a:lnSpc>
              <a:spcBef>
                <a:spcPts val="600"/>
              </a:spcBef>
              <a:buNone/>
            </a:pPr>
            <a:r>
              <a:rPr lang="fr-CA" sz="1200" dirty="0"/>
              <a:t>4.    </a:t>
            </a:r>
            <a:r>
              <a:rPr lang="fr-CA" sz="1200" u="sng" dirty="0"/>
              <a:t>Ajustements</a:t>
            </a:r>
          </a:p>
          <a:p>
            <a:pPr marL="533373" indent="-228589" algn="just">
              <a:lnSpc>
                <a:spcPct val="110000"/>
              </a:lnSpc>
              <a:spcBef>
                <a:spcPts val="600"/>
              </a:spcBef>
              <a:buNone/>
            </a:pPr>
            <a:r>
              <a:rPr lang="fr-CA" sz="1200" dirty="0"/>
              <a:t>1. _____________________________________________________________________</a:t>
            </a:r>
          </a:p>
          <a:p>
            <a:pPr marL="533373" indent="-228589" algn="just">
              <a:lnSpc>
                <a:spcPct val="110000"/>
              </a:lnSpc>
              <a:spcBef>
                <a:spcPts val="600"/>
              </a:spcBef>
              <a:buNone/>
            </a:pPr>
            <a:r>
              <a:rPr lang="fr-CA" sz="1200" dirty="0"/>
              <a:t>2. _____________________________________________________________________</a:t>
            </a:r>
          </a:p>
          <a:p>
            <a:pPr marL="533373" indent="-228589" algn="just">
              <a:lnSpc>
                <a:spcPct val="110000"/>
              </a:lnSpc>
              <a:spcBef>
                <a:spcPts val="600"/>
              </a:spcBef>
              <a:buNone/>
            </a:pPr>
            <a:endParaRPr lang="fr-CA" sz="1200" u="sng" dirty="0"/>
          </a:p>
          <a:p>
            <a:pPr marL="228589" indent="-228589" algn="just">
              <a:lnSpc>
                <a:spcPct val="110000"/>
              </a:lnSpc>
              <a:spcBef>
                <a:spcPts val="600"/>
              </a:spcBef>
              <a:buFont typeface="+mj-lt"/>
              <a:buAutoNum type="arabicPeriod" startAt="5"/>
            </a:pPr>
            <a:r>
              <a:rPr lang="fr-CA" sz="1200" u="sng" dirty="0"/>
              <a:t>Schéma de l’expérience	</a:t>
            </a:r>
            <a:r>
              <a:rPr lang="fr-CA" sz="1200" dirty="0"/>
              <a:t>	     6. </a:t>
            </a:r>
            <a:r>
              <a:rPr lang="fr-CA" sz="1200" u="sng" dirty="0"/>
              <a:t>Prise de notes et calculs	</a:t>
            </a:r>
          </a:p>
          <a:p>
            <a:pPr marL="228589" indent="-228589" algn="just">
              <a:lnSpc>
                <a:spcPct val="110000"/>
              </a:lnSpc>
              <a:spcBef>
                <a:spcPts val="600"/>
              </a:spcBef>
              <a:buFont typeface="+mj-lt"/>
              <a:buAutoNum type="arabicPeriod" startAt="5"/>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r>
              <a:rPr lang="fr-CA" sz="1200" dirty="0"/>
              <a:t>7.    </a:t>
            </a:r>
            <a:r>
              <a:rPr lang="fr-CA" sz="1200" u="sng" dirty="0"/>
              <a:t>Résultat</a:t>
            </a:r>
          </a:p>
          <a:p>
            <a:pPr marL="0" indent="0" algn="just">
              <a:lnSpc>
                <a:spcPct val="110000"/>
              </a:lnSpc>
              <a:spcBef>
                <a:spcPts val="600"/>
              </a:spcBef>
              <a:buNone/>
            </a:pPr>
            <a:r>
              <a:rPr lang="fr-CA" sz="1400" dirty="0"/>
              <a:t>_______</a:t>
            </a:r>
            <a:r>
              <a:rPr lang="fr-CA" sz="1400" b="1" u="sng" dirty="0">
                <a:latin typeface="Bradley Hand ITC" panose="03070402050302030203" pitchFamily="66" charset="0"/>
              </a:rPr>
              <a:t>0,04 </a:t>
            </a:r>
            <a:r>
              <a:rPr lang="fr-CA" sz="1400" dirty="0"/>
              <a:t>______________________________________________________</a:t>
            </a: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xmlns="" val="1543298012"/>
              </p:ext>
            </p:extLst>
          </p:nvPr>
        </p:nvGraphicFramePr>
        <p:xfrm>
          <a:off x="1479569" y="1973580"/>
          <a:ext cx="4114800" cy="14173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223024">
                <a:tc>
                  <a:txBody>
                    <a:bodyPr/>
                    <a:lstStyle/>
                    <a:p>
                      <a:pPr algn="ctr"/>
                      <a:r>
                        <a:rPr lang="fr-CA" sz="1100" dirty="0">
                          <a:latin typeface="Calibri" panose="020F0502020204030204" pitchFamily="34" charset="0"/>
                          <a:cs typeface="Calibri" panose="020F0502020204030204" pitchFamily="34" charset="0"/>
                        </a:rPr>
                        <a:t>Nombre</a:t>
                      </a:r>
                    </a:p>
                  </a:txBody>
                  <a:tcPr anchor="ct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a:latin typeface="Calibri" panose="020F0502020204030204" pitchFamily="34" charset="0"/>
                          <a:cs typeface="Calibri" panose="020F0502020204030204" pitchFamily="34" charset="0"/>
                        </a:rPr>
                        <a:t>Matériel</a:t>
                      </a:r>
                    </a:p>
                  </a:txBody>
                  <a:tcPr anchor="ct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0"/>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Cylindre gradué de 10 ml</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Compte-goutte</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2"/>
                  </a:ext>
                </a:extLst>
              </a:tr>
              <a:tr h="275500">
                <a:tc>
                  <a:txBody>
                    <a:bodyPr/>
                    <a:lstStyle/>
                    <a:p>
                      <a:pPr algn="ctr"/>
                      <a:r>
                        <a:rPr lang="fr-CA" sz="1300" dirty="0">
                          <a:latin typeface="Calibri" panose="020F0502020204030204" pitchFamily="34" charset="0"/>
                          <a:cs typeface="Calibri" panose="020F0502020204030204" pitchFamily="34" charset="0"/>
                        </a:rPr>
                        <a:t>—</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Eau</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3"/>
                  </a:ext>
                </a:extLst>
              </a:tr>
              <a:tr h="275500">
                <a:tc>
                  <a:txBody>
                    <a:bodyPr/>
                    <a:lstStyle/>
                    <a:p>
                      <a:pPr algn="ctr"/>
                      <a:endParaRPr lang="fr-CA" sz="13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A" sz="1300" dirty="0">
                        <a:latin typeface="Calibri" panose="020F0502020204030204" pitchFamily="34" charset="0"/>
                        <a:cs typeface="Calibri" panose="020F0502020204030204" pitchFamily="34" charset="0"/>
                      </a:endParaRP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289308"/>
                  </a:ext>
                </a:extLst>
              </a:tr>
            </a:tbl>
          </a:graphicData>
        </a:graphic>
      </p:graphicFrame>
      <p:sp>
        <p:nvSpPr>
          <p:cNvPr id="11" name="Rectangle 10"/>
          <p:cNvSpPr/>
          <p:nvPr>
            <p:custDataLst>
              <p:tags r:id="rId4"/>
            </p:custDataLst>
          </p:nvPr>
        </p:nvSpPr>
        <p:spPr>
          <a:xfrm>
            <a:off x="701848" y="6406392"/>
            <a:ext cx="2534648"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6" name="Image 5"/>
          <p:cNvPicPr>
            <a:picLocks noChangeAspect="1"/>
          </p:cNvPicPr>
          <p:nvPr>
            <p:custDataLst>
              <p:tags r:id="rId5"/>
            </p:custDataLst>
          </p:nvPr>
        </p:nvPicPr>
        <p:blipFill rotWithShape="1">
          <a:blip r:embed="rId10"/>
          <a:srcRect l="11016" t="12160" r="12796" b="2574"/>
          <a:stretch/>
        </p:blipFill>
        <p:spPr>
          <a:xfrm>
            <a:off x="946298" y="6464240"/>
            <a:ext cx="1690576" cy="1323480"/>
          </a:xfrm>
          <a:prstGeom prst="rect">
            <a:avLst/>
          </a:prstGeom>
        </p:spPr>
      </p:pic>
      <p:sp>
        <p:nvSpPr>
          <p:cNvPr id="23" name="Rectangle 22"/>
          <p:cNvSpPr/>
          <p:nvPr>
            <p:custDataLst>
              <p:tags r:id="rId6"/>
            </p:custDataLst>
          </p:nvPr>
        </p:nvSpPr>
        <p:spPr>
          <a:xfrm>
            <a:off x="60960" y="53341"/>
            <a:ext cx="6743700" cy="8880906"/>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5" name="Title 3"/>
          <p:cNvSpPr>
            <a:spLocks noGrp="1"/>
          </p:cNvSpPr>
          <p:nvPr>
            <p:ph type="title"/>
            <p:custDataLst>
              <p:tags r:id="rId7"/>
            </p:custDataLst>
          </p:nvPr>
        </p:nvSpPr>
        <p:spPr>
          <a:xfrm>
            <a:off x="101355" y="77247"/>
            <a:ext cx="6689692" cy="1415658"/>
          </a:xfrm>
        </p:spPr>
        <p:txBody>
          <a:bodyPr/>
          <a:lstStyle/>
          <a:p>
            <a:pPr algn="l"/>
            <a:r>
              <a:rPr lang="en-US" sz="3000" dirty="0"/>
              <a:t>Fiche TNI - 3</a:t>
            </a:r>
            <a:br>
              <a:rPr lang="en-US" sz="3000" dirty="0"/>
            </a:br>
            <a:r>
              <a:rPr lang="en-US" sz="2400" dirty="0" err="1"/>
              <a:t>Deuxième</a:t>
            </a:r>
            <a:r>
              <a:rPr lang="en-US" sz="2400" dirty="0"/>
              <a:t> </a:t>
            </a:r>
            <a:r>
              <a:rPr lang="en-US" sz="2400" dirty="0" err="1"/>
              <a:t>exemple</a:t>
            </a:r>
            <a:r>
              <a:rPr lang="en-US" sz="2400" dirty="0"/>
              <a:t> </a:t>
            </a:r>
            <a:r>
              <a:rPr lang="en-US" sz="2400" dirty="0" err="1"/>
              <a:t>d’évaluation</a:t>
            </a:r>
            <a:r>
              <a:rPr lang="en-US" sz="2400" dirty="0"/>
              <a:t> d’un </a:t>
            </a:r>
            <a:r>
              <a:rPr lang="en-US" sz="2400" dirty="0" err="1"/>
              <a:t>protocole</a:t>
            </a:r>
            <a:r>
              <a:rPr lang="en-US" sz="2400" dirty="0"/>
              <a:t> </a:t>
            </a:r>
            <a:r>
              <a:rPr lang="en-US" sz="1800" dirty="0"/>
              <a:t>(1/2)</a:t>
            </a:r>
            <a:r>
              <a:rPr lang="en-US" sz="3000" i="1" dirty="0"/>
              <a:t/>
            </a:r>
            <a:br>
              <a:rPr lang="en-US" sz="3000" i="1" dirty="0"/>
            </a:br>
            <a:endParaRPr lang="en-US" sz="3000" dirty="0"/>
          </a:p>
        </p:txBody>
      </p:sp>
      <p:sp>
        <p:nvSpPr>
          <p:cNvPr id="12" name="Content Placeholder 4"/>
          <p:cNvSpPr>
            <a:spLocks noGrp="1"/>
          </p:cNvSpPr>
          <p:nvPr>
            <p:ph sz="half" idx="1"/>
            <p:custDataLst>
              <p:tags r:id="rId8"/>
            </p:custDataLst>
          </p:nvPr>
        </p:nvSpPr>
        <p:spPr>
          <a:xfrm>
            <a:off x="3078480" y="8916037"/>
            <a:ext cx="701040" cy="266063"/>
          </a:xfrm>
        </p:spPr>
        <p:txBody>
          <a:bodyPr>
            <a:normAutofit lnSpcReduction="10000"/>
          </a:bodyPr>
          <a:lstStyle/>
          <a:p>
            <a:pPr marL="0" indent="0">
              <a:buNone/>
            </a:pPr>
            <a:r>
              <a:rPr lang="en-US" sz="1200" b="1" dirty="0">
                <a:cs typeface="Calibri" panose="020F0502020204030204" pitchFamily="34" charset="0"/>
              </a:rPr>
              <a:t>Page 24</a:t>
            </a:r>
          </a:p>
        </p:txBody>
      </p:sp>
    </p:spTree>
    <p:extLst>
      <p:ext uri="{BB962C8B-B14F-4D97-AF65-F5344CB8AC3E}">
        <p14:creationId xmlns:p14="http://schemas.microsoft.com/office/powerpoint/2010/main" xmlns="" val="2807149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custDataLst>
              <p:tags r:id="rId1"/>
            </p:custDataLst>
          </p:nvPr>
        </p:nvSpPr>
        <p:spPr>
          <a:xfrm>
            <a:off x="3423873" y="6394512"/>
            <a:ext cx="2957953"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8" name="Content Placeholder 4"/>
          <p:cNvSpPr>
            <a:spLocks noGrp="1"/>
          </p:cNvSpPr>
          <p:nvPr>
            <p:ph sz="half" idx="1"/>
            <p:custDataLst>
              <p:tags r:id="rId2"/>
            </p:custDataLst>
          </p:nvPr>
        </p:nvSpPr>
        <p:spPr>
          <a:xfrm>
            <a:off x="408538" y="1446133"/>
            <a:ext cx="6043065" cy="7469903"/>
          </a:xfrm>
        </p:spPr>
        <p:txBody>
          <a:bodyPr>
            <a:normAutofit lnSpcReduction="10000"/>
          </a:bodyPr>
          <a:lstStyle/>
          <a:p>
            <a:pPr marL="228589" indent="-228589" algn="just">
              <a:lnSpc>
                <a:spcPct val="110000"/>
              </a:lnSpc>
              <a:spcBef>
                <a:spcPts val="600"/>
              </a:spcBef>
              <a:buAutoNum type="arabicPeriod"/>
            </a:pPr>
            <a:r>
              <a:rPr lang="fr-CA" sz="1200" u="sng" dirty="0"/>
              <a:t>Question</a:t>
            </a:r>
            <a:r>
              <a:rPr lang="fr-CA" sz="1200" dirty="0"/>
              <a:t> 	</a:t>
            </a:r>
            <a:r>
              <a:rPr lang="fr-CA" sz="1200" b="1" i="1" dirty="0"/>
              <a:t>Quel est le volume d’une goutte d’eau ?</a:t>
            </a:r>
          </a:p>
          <a:p>
            <a:pPr marL="228589" indent="-228589" algn="just">
              <a:lnSpc>
                <a:spcPct val="110000"/>
              </a:lnSpc>
              <a:spcBef>
                <a:spcPts val="600"/>
              </a:spcBef>
              <a:buNone/>
            </a:pPr>
            <a:endParaRPr lang="fr-CA" sz="1200" b="1" i="1" dirty="0"/>
          </a:p>
          <a:p>
            <a:pPr marL="228589" indent="-228589" algn="just">
              <a:lnSpc>
                <a:spcPct val="110000"/>
              </a:lnSpc>
              <a:spcBef>
                <a:spcPts val="600"/>
              </a:spcBef>
              <a:buFont typeface="+mj-lt"/>
              <a:buAutoNum type="arabicPeriod" startAt="2"/>
            </a:pPr>
            <a:r>
              <a:rPr lang="fr-CA" sz="1200" u="sng" dirty="0"/>
              <a:t>Matériel</a:t>
            </a: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0" indent="0" algn="just">
              <a:lnSpc>
                <a:spcPct val="110000"/>
              </a:lnSpc>
              <a:spcBef>
                <a:spcPts val="600"/>
              </a:spcBef>
              <a:buNone/>
              <a:tabLst>
                <a:tab pos="182554" algn="l"/>
              </a:tabLst>
            </a:pPr>
            <a:endParaRPr lang="fr-CA" sz="1200" dirty="0"/>
          </a:p>
          <a:p>
            <a:pPr marL="228589" indent="-228589" algn="just">
              <a:lnSpc>
                <a:spcPct val="110000"/>
              </a:lnSpc>
              <a:spcBef>
                <a:spcPts val="600"/>
              </a:spcBef>
              <a:buFont typeface="+mj-lt"/>
              <a:buAutoNum type="arabicPeriod" startAt="3"/>
            </a:pPr>
            <a:r>
              <a:rPr lang="fr-CA" sz="1200" u="sng" dirty="0"/>
              <a:t>Protocole (planification)</a:t>
            </a:r>
          </a:p>
          <a:p>
            <a:pPr marL="647684" indent="-342900" algn="just">
              <a:lnSpc>
                <a:spcPct val="110000"/>
              </a:lnSpc>
              <a:spcBef>
                <a:spcPts val="600"/>
              </a:spcBef>
              <a:buFont typeface="+mj-lt"/>
              <a:buAutoNum type="arabicPeriod"/>
            </a:pPr>
            <a:r>
              <a:rPr lang="fr-CA" sz="1200" dirty="0">
                <a:latin typeface="Times" pitchFamily="18" charset="0"/>
                <a:cs typeface="Times" pitchFamily="18" charset="0"/>
              </a:rPr>
              <a:t>M</a:t>
            </a:r>
            <a:r>
              <a:rPr lang="fr-CA" sz="1400" b="1" dirty="0">
                <a:latin typeface="Bradley Hand ITC" panose="03070402050302030203" pitchFamily="66" charset="0"/>
              </a:rPr>
              <a:t>ettre des gouttes d’eau dans le cylindre gradué jusqu’à 1 ml et compter et noter le nombre de gouttes et faire une division du volume par le nombre de gouttes.</a:t>
            </a:r>
          </a:p>
          <a:p>
            <a:pPr marL="647684" indent="-342900" algn="just">
              <a:lnSpc>
                <a:spcPct val="110000"/>
              </a:lnSpc>
              <a:spcBef>
                <a:spcPts val="600"/>
              </a:spcBef>
              <a:buFont typeface="+mj-lt"/>
              <a:buAutoNum type="arabicPeriod"/>
            </a:pPr>
            <a:r>
              <a:rPr lang="fr-CA" sz="1200" dirty="0">
                <a:latin typeface="Times" pitchFamily="18" charset="0"/>
                <a:cs typeface="Times" pitchFamily="18" charset="0"/>
              </a:rPr>
              <a:t>____________________________________________________________________</a:t>
            </a:r>
          </a:p>
          <a:p>
            <a:pPr marL="647684" indent="-342900" algn="just">
              <a:lnSpc>
                <a:spcPct val="110000"/>
              </a:lnSpc>
              <a:spcBef>
                <a:spcPts val="600"/>
              </a:spcBef>
              <a:buNone/>
            </a:pPr>
            <a:endParaRPr lang="fr-CA" sz="1400" dirty="0">
              <a:latin typeface="Times" pitchFamily="18" charset="0"/>
              <a:cs typeface="Times" pitchFamily="18" charset="0"/>
            </a:endParaRPr>
          </a:p>
          <a:p>
            <a:pPr marL="228589" indent="-228589" algn="just">
              <a:lnSpc>
                <a:spcPct val="110000"/>
              </a:lnSpc>
              <a:spcBef>
                <a:spcPts val="600"/>
              </a:spcBef>
              <a:buNone/>
            </a:pPr>
            <a:r>
              <a:rPr lang="fr-CA" sz="1200" dirty="0"/>
              <a:t>4.    </a:t>
            </a:r>
            <a:r>
              <a:rPr lang="fr-CA" sz="1200" u="sng" dirty="0"/>
              <a:t>Ajustements</a:t>
            </a:r>
          </a:p>
          <a:p>
            <a:pPr marL="533373" indent="-228589" algn="just">
              <a:lnSpc>
                <a:spcPct val="110000"/>
              </a:lnSpc>
              <a:spcBef>
                <a:spcPts val="600"/>
              </a:spcBef>
              <a:buNone/>
            </a:pPr>
            <a:r>
              <a:rPr lang="fr-CA" sz="1200" dirty="0"/>
              <a:t>1. _____________________________________________________________________</a:t>
            </a:r>
          </a:p>
          <a:p>
            <a:pPr marL="533373" indent="-228589" algn="just">
              <a:lnSpc>
                <a:spcPct val="110000"/>
              </a:lnSpc>
              <a:spcBef>
                <a:spcPts val="600"/>
              </a:spcBef>
              <a:buNone/>
            </a:pPr>
            <a:r>
              <a:rPr lang="fr-CA" sz="1200" dirty="0"/>
              <a:t>2. _____________________________________________________________________</a:t>
            </a:r>
          </a:p>
          <a:p>
            <a:pPr marL="533373" indent="-228589" algn="just">
              <a:lnSpc>
                <a:spcPct val="110000"/>
              </a:lnSpc>
              <a:spcBef>
                <a:spcPts val="600"/>
              </a:spcBef>
              <a:buNone/>
            </a:pPr>
            <a:endParaRPr lang="fr-CA" sz="1200" u="sng" dirty="0"/>
          </a:p>
          <a:p>
            <a:pPr marL="228589" indent="-228589" algn="just">
              <a:lnSpc>
                <a:spcPct val="110000"/>
              </a:lnSpc>
              <a:spcBef>
                <a:spcPts val="600"/>
              </a:spcBef>
              <a:buFont typeface="+mj-lt"/>
              <a:buAutoNum type="arabicPeriod" startAt="5"/>
            </a:pPr>
            <a:r>
              <a:rPr lang="fr-CA" sz="1200" u="sng" dirty="0"/>
              <a:t>Schéma de l’expérience	</a:t>
            </a:r>
            <a:r>
              <a:rPr lang="fr-CA" sz="1200" dirty="0"/>
              <a:t>	     6. </a:t>
            </a:r>
            <a:r>
              <a:rPr lang="fr-CA" sz="1200" u="sng" dirty="0"/>
              <a:t>Prise de notes et calculs	</a:t>
            </a:r>
          </a:p>
          <a:p>
            <a:pPr marL="228589" indent="-228589" algn="just">
              <a:lnSpc>
                <a:spcPct val="110000"/>
              </a:lnSpc>
              <a:spcBef>
                <a:spcPts val="600"/>
              </a:spcBef>
              <a:buFont typeface="+mj-lt"/>
              <a:buAutoNum type="arabicPeriod" startAt="5"/>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endParaRPr lang="fr-CA" sz="1200" u="sng" dirty="0"/>
          </a:p>
          <a:p>
            <a:pPr marL="228589" indent="-228589" algn="just">
              <a:lnSpc>
                <a:spcPct val="110000"/>
              </a:lnSpc>
              <a:spcBef>
                <a:spcPts val="600"/>
              </a:spcBef>
              <a:buNone/>
            </a:pPr>
            <a:r>
              <a:rPr lang="fr-CA" sz="1200" dirty="0"/>
              <a:t>7.    </a:t>
            </a:r>
            <a:r>
              <a:rPr lang="fr-CA" sz="1200" u="sng" dirty="0"/>
              <a:t>Résultat</a:t>
            </a:r>
          </a:p>
          <a:p>
            <a:pPr marL="0" indent="0" algn="just">
              <a:lnSpc>
                <a:spcPct val="110000"/>
              </a:lnSpc>
              <a:spcBef>
                <a:spcPts val="600"/>
              </a:spcBef>
              <a:buNone/>
            </a:pPr>
            <a:r>
              <a:rPr lang="fr-CA" sz="1400" dirty="0"/>
              <a:t>_______</a:t>
            </a:r>
            <a:r>
              <a:rPr lang="fr-CA" sz="1400" b="1" u="sng" dirty="0">
                <a:latin typeface="Bradley Hand ITC" panose="03070402050302030203" pitchFamily="66" charset="0"/>
              </a:rPr>
              <a:t>0,04 </a:t>
            </a:r>
            <a:r>
              <a:rPr lang="fr-CA" sz="1400" dirty="0"/>
              <a:t>______________________________________________________</a:t>
            </a: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xmlns="" val="3989390392"/>
              </p:ext>
            </p:extLst>
          </p:nvPr>
        </p:nvGraphicFramePr>
        <p:xfrm>
          <a:off x="1479569" y="1973580"/>
          <a:ext cx="4114800" cy="14173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223024">
                <a:tc>
                  <a:txBody>
                    <a:bodyPr/>
                    <a:lstStyle/>
                    <a:p>
                      <a:pPr algn="ctr"/>
                      <a:r>
                        <a:rPr lang="fr-CA" sz="1100" dirty="0">
                          <a:latin typeface="Calibri" panose="020F0502020204030204" pitchFamily="34" charset="0"/>
                          <a:cs typeface="Calibri" panose="020F0502020204030204" pitchFamily="34" charset="0"/>
                        </a:rPr>
                        <a:t>Nombre</a:t>
                      </a:r>
                    </a:p>
                  </a:txBody>
                  <a:tcPr anchor="ct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a:latin typeface="Calibri" panose="020F0502020204030204" pitchFamily="34" charset="0"/>
                          <a:cs typeface="Calibri" panose="020F0502020204030204" pitchFamily="34" charset="0"/>
                        </a:rPr>
                        <a:t>Matériel</a:t>
                      </a:r>
                    </a:p>
                  </a:txBody>
                  <a:tcPr anchor="ct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0"/>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Cylindre gradué de 10 ml</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1"/>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Compte-goutte</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2"/>
                  </a:ext>
                </a:extLst>
              </a:tr>
              <a:tr h="275500">
                <a:tc>
                  <a:txBody>
                    <a:bodyPr/>
                    <a:lstStyle/>
                    <a:p>
                      <a:pPr algn="ctr"/>
                      <a:r>
                        <a:rPr lang="fr-CA" sz="1300" dirty="0">
                          <a:latin typeface="Calibri" panose="020F0502020204030204" pitchFamily="34" charset="0"/>
                          <a:cs typeface="Calibri" panose="020F0502020204030204" pitchFamily="34" charset="0"/>
                        </a:rPr>
                        <a:t>—</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Eau</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3"/>
                  </a:ext>
                </a:extLst>
              </a:tr>
              <a:tr h="275500">
                <a:tc>
                  <a:txBody>
                    <a:bodyPr/>
                    <a:lstStyle/>
                    <a:p>
                      <a:pPr algn="ctr"/>
                      <a:endParaRPr lang="fr-CA" sz="13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A" sz="1300" dirty="0">
                        <a:latin typeface="Calibri" panose="020F0502020204030204" pitchFamily="34" charset="0"/>
                        <a:cs typeface="Calibri" panose="020F0502020204030204" pitchFamily="34" charset="0"/>
                      </a:endParaRP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289308"/>
                  </a:ext>
                </a:extLst>
              </a:tr>
            </a:tbl>
          </a:graphicData>
        </a:graphic>
      </p:graphicFrame>
      <p:sp>
        <p:nvSpPr>
          <p:cNvPr id="11" name="Rectangle 10"/>
          <p:cNvSpPr/>
          <p:nvPr>
            <p:custDataLst>
              <p:tags r:id="rId4"/>
            </p:custDataLst>
          </p:nvPr>
        </p:nvSpPr>
        <p:spPr>
          <a:xfrm>
            <a:off x="701848" y="6406392"/>
            <a:ext cx="2534648"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4" name="Bulle narrative : rectangle 23"/>
          <p:cNvSpPr/>
          <p:nvPr>
            <p:custDataLst>
              <p:tags r:id="rId5"/>
            </p:custDataLst>
          </p:nvPr>
        </p:nvSpPr>
        <p:spPr>
          <a:xfrm>
            <a:off x="3190776" y="7205058"/>
            <a:ext cx="3482506" cy="483522"/>
          </a:xfrm>
          <a:prstGeom prst="wedgeRectCallout">
            <a:avLst>
              <a:gd name="adj1" fmla="val 2479"/>
              <a:gd name="adj2" fmla="val -80759"/>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fr-CA" sz="1400" dirty="0">
                <a:solidFill>
                  <a:srgbClr val="FF0000"/>
                </a:solidFill>
                <a:latin typeface="Calibri" panose="020F0502020204030204" pitchFamily="34" charset="0"/>
                <a:cs typeface="Calibri" panose="020F0502020204030204" pitchFamily="34" charset="0"/>
              </a:rPr>
              <a:t>Aucune donnée prise en note et aucune trace de calculs.</a:t>
            </a:r>
          </a:p>
        </p:txBody>
      </p:sp>
      <p:pic>
        <p:nvPicPr>
          <p:cNvPr id="6" name="Image 5"/>
          <p:cNvPicPr>
            <a:picLocks noChangeAspect="1"/>
          </p:cNvPicPr>
          <p:nvPr>
            <p:custDataLst>
              <p:tags r:id="rId6"/>
            </p:custDataLst>
          </p:nvPr>
        </p:nvPicPr>
        <p:blipFill rotWithShape="1">
          <a:blip r:embed="rId13"/>
          <a:srcRect l="11016" t="12160" r="12796" b="2574"/>
          <a:stretch/>
        </p:blipFill>
        <p:spPr>
          <a:xfrm>
            <a:off x="946298" y="6464240"/>
            <a:ext cx="1690576" cy="1323480"/>
          </a:xfrm>
          <a:prstGeom prst="rect">
            <a:avLst/>
          </a:prstGeom>
        </p:spPr>
      </p:pic>
      <p:sp>
        <p:nvSpPr>
          <p:cNvPr id="21" name="Bulle narrative : rectangle 20"/>
          <p:cNvSpPr/>
          <p:nvPr>
            <p:custDataLst>
              <p:tags r:id="rId7"/>
            </p:custDataLst>
          </p:nvPr>
        </p:nvSpPr>
        <p:spPr>
          <a:xfrm>
            <a:off x="2906549" y="4505569"/>
            <a:ext cx="3566542" cy="337398"/>
          </a:xfrm>
          <a:prstGeom prst="wedgeRectCallout">
            <a:avLst>
              <a:gd name="adj1" fmla="val -35570"/>
              <a:gd name="adj2" fmla="val -90213"/>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fr-CA" sz="1400" dirty="0">
                <a:solidFill>
                  <a:srgbClr val="FF0000"/>
                </a:solidFill>
                <a:latin typeface="Calibri" panose="020F0502020204030204" pitchFamily="34" charset="0"/>
                <a:cs typeface="Calibri" panose="020F0502020204030204" pitchFamily="34" charset="0"/>
              </a:rPr>
              <a:t>Plusieurs informations dans la même étape.</a:t>
            </a:r>
          </a:p>
        </p:txBody>
      </p:sp>
      <p:sp>
        <p:nvSpPr>
          <p:cNvPr id="23" name="Rectangle 22"/>
          <p:cNvSpPr/>
          <p:nvPr>
            <p:custDataLst>
              <p:tags r:id="rId8"/>
            </p:custDataLst>
          </p:nvPr>
        </p:nvSpPr>
        <p:spPr>
          <a:xfrm>
            <a:off x="60960" y="53341"/>
            <a:ext cx="6743700" cy="8880906"/>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5" name="Title 3"/>
          <p:cNvSpPr>
            <a:spLocks noGrp="1"/>
          </p:cNvSpPr>
          <p:nvPr>
            <p:ph type="title"/>
            <p:custDataLst>
              <p:tags r:id="rId9"/>
            </p:custDataLst>
          </p:nvPr>
        </p:nvSpPr>
        <p:spPr>
          <a:xfrm>
            <a:off x="101355" y="77247"/>
            <a:ext cx="6689692" cy="1415658"/>
          </a:xfrm>
        </p:spPr>
        <p:txBody>
          <a:bodyPr/>
          <a:lstStyle/>
          <a:p>
            <a:pPr algn="l"/>
            <a:r>
              <a:rPr lang="en-US" sz="3000" dirty="0"/>
              <a:t>Fiche TNI - 3</a:t>
            </a:r>
            <a:br>
              <a:rPr lang="en-US" sz="3000" dirty="0"/>
            </a:br>
            <a:r>
              <a:rPr lang="en-US" sz="2400" dirty="0" err="1"/>
              <a:t>Deuxième</a:t>
            </a:r>
            <a:r>
              <a:rPr lang="en-US" sz="2400" dirty="0"/>
              <a:t> </a:t>
            </a:r>
            <a:r>
              <a:rPr lang="en-US" sz="2400" dirty="0" err="1"/>
              <a:t>exemple</a:t>
            </a:r>
            <a:r>
              <a:rPr lang="en-US" sz="2400" dirty="0"/>
              <a:t> </a:t>
            </a:r>
            <a:r>
              <a:rPr lang="en-US" sz="2400" dirty="0" err="1"/>
              <a:t>d’évaluation</a:t>
            </a:r>
            <a:r>
              <a:rPr lang="en-US" sz="2400" dirty="0"/>
              <a:t> d’un </a:t>
            </a:r>
            <a:r>
              <a:rPr lang="en-US" sz="2400" dirty="0" err="1"/>
              <a:t>protocole</a:t>
            </a:r>
            <a:r>
              <a:rPr lang="en-US" sz="2400" dirty="0"/>
              <a:t> </a:t>
            </a:r>
            <a:r>
              <a:rPr lang="en-US" sz="1800" dirty="0"/>
              <a:t>(2/2)</a:t>
            </a:r>
            <a:r>
              <a:rPr lang="en-US" sz="3000" i="1" dirty="0"/>
              <a:t/>
            </a:r>
            <a:br>
              <a:rPr lang="en-US" sz="3000" i="1" dirty="0"/>
            </a:br>
            <a:endParaRPr lang="en-US" sz="3000" dirty="0"/>
          </a:p>
        </p:txBody>
      </p:sp>
      <p:sp>
        <p:nvSpPr>
          <p:cNvPr id="12" name="Content Placeholder 4"/>
          <p:cNvSpPr>
            <a:spLocks noGrp="1"/>
          </p:cNvSpPr>
          <p:nvPr>
            <p:ph sz="half" idx="1"/>
            <p:custDataLst>
              <p:tags r:id="rId10"/>
            </p:custDataLst>
          </p:nvPr>
        </p:nvSpPr>
        <p:spPr>
          <a:xfrm>
            <a:off x="3078480" y="8916037"/>
            <a:ext cx="701040" cy="266063"/>
          </a:xfrm>
        </p:spPr>
        <p:txBody>
          <a:bodyPr>
            <a:normAutofit lnSpcReduction="10000"/>
          </a:bodyPr>
          <a:lstStyle/>
          <a:p>
            <a:pPr marL="0" indent="0">
              <a:buNone/>
            </a:pPr>
            <a:r>
              <a:rPr lang="en-US" sz="1200" b="1" dirty="0">
                <a:cs typeface="Calibri" panose="020F0502020204030204" pitchFamily="34" charset="0"/>
              </a:rPr>
              <a:t>Page 25</a:t>
            </a:r>
          </a:p>
        </p:txBody>
      </p:sp>
      <p:sp>
        <p:nvSpPr>
          <p:cNvPr id="13" name="Bulle narrative : rectangle 24"/>
          <p:cNvSpPr/>
          <p:nvPr>
            <p:custDataLst>
              <p:tags r:id="rId11"/>
            </p:custDataLst>
          </p:nvPr>
        </p:nvSpPr>
        <p:spPr>
          <a:xfrm>
            <a:off x="2672629" y="8345685"/>
            <a:ext cx="3800462" cy="394455"/>
          </a:xfrm>
          <a:prstGeom prst="wedgeRectCallout">
            <a:avLst>
              <a:gd name="adj1" fmla="val -77616"/>
              <a:gd name="adj2" fmla="val -5031"/>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fr-CA" sz="1400" dirty="0">
                <a:solidFill>
                  <a:srgbClr val="FF0000"/>
                </a:solidFill>
                <a:latin typeface="Calibri" panose="020F0502020204030204" pitchFamily="34" charset="0"/>
                <a:cs typeface="Calibri" panose="020F0502020204030204" pitchFamily="34" charset="0"/>
              </a:rPr>
              <a:t>Pas d’unité de mesure.</a:t>
            </a:r>
          </a:p>
        </p:txBody>
      </p:sp>
    </p:spTree>
    <p:extLst>
      <p:ext uri="{BB962C8B-B14F-4D97-AF65-F5344CB8AC3E}">
        <p14:creationId xmlns:p14="http://schemas.microsoft.com/office/powerpoint/2010/main" xmlns="" val="280714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832855" y="124411"/>
            <a:ext cx="5192291" cy="871396"/>
          </a:xfrm>
        </p:spPr>
        <p:txBody>
          <a:bodyPr/>
          <a:lstStyle/>
          <a:p>
            <a:r>
              <a:rPr lang="en-US" sz="3000" dirty="0" err="1"/>
              <a:t>Séquence</a:t>
            </a:r>
            <a:r>
              <a:rPr lang="en-US" sz="3000" dirty="0"/>
              <a:t> </a:t>
            </a:r>
            <a:r>
              <a:rPr lang="en-US" sz="3000" dirty="0" err="1"/>
              <a:t>d’enseignement</a:t>
            </a:r>
            <a:endParaRPr lang="en-US" sz="3000" dirty="0"/>
          </a:p>
        </p:txBody>
      </p:sp>
      <p:sp>
        <p:nvSpPr>
          <p:cNvPr id="2" name="Espace réservé du numéro de diapositive 1"/>
          <p:cNvSpPr>
            <a:spLocks noGrp="1"/>
          </p:cNvSpPr>
          <p:nvPr>
            <p:ph type="sldNum" sz="quarter" idx="12"/>
            <p:custDataLst>
              <p:tags r:id="rId2"/>
            </p:custDataLst>
          </p:nvPr>
        </p:nvSpPr>
        <p:spPr>
          <a:xfrm>
            <a:off x="5745708" y="8008203"/>
            <a:ext cx="1112292" cy="1135797"/>
          </a:xfrm>
        </p:spPr>
        <p:txBody>
          <a:bodyPr/>
          <a:lstStyle/>
          <a:p>
            <a:fld id="{027FB875-5C85-AB42-9DC5-178568A424B8}" type="slidenum">
              <a:rPr lang="en-US" smtClean="0"/>
              <a:pPr/>
              <a:t>4</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3530077250"/>
              </p:ext>
            </p:extLst>
          </p:nvPr>
        </p:nvGraphicFramePr>
        <p:xfrm>
          <a:off x="66105" y="1135598"/>
          <a:ext cx="6717710" cy="5916853"/>
        </p:xfrm>
        <a:graphic>
          <a:graphicData uri="http://schemas.openxmlformats.org/drawingml/2006/table">
            <a:tbl>
              <a:tblPr firstRow="1" bandRow="1">
                <a:tableStyleId>{5C22544A-7EE6-4342-B048-85BDC9FD1C3A}</a:tableStyleId>
              </a:tblPr>
              <a:tblGrid>
                <a:gridCol w="418362">
                  <a:extLst>
                    <a:ext uri="{9D8B030D-6E8A-4147-A177-3AD203B41FA5}">
                      <a16:colId xmlns:a16="http://schemas.microsoft.com/office/drawing/2014/main" xmlns="" val="20000"/>
                    </a:ext>
                  </a:extLst>
                </a:gridCol>
                <a:gridCol w="1412974">
                  <a:extLst>
                    <a:ext uri="{9D8B030D-6E8A-4147-A177-3AD203B41FA5}">
                      <a16:colId xmlns:a16="http://schemas.microsoft.com/office/drawing/2014/main" xmlns="" val="20001"/>
                    </a:ext>
                  </a:extLst>
                </a:gridCol>
                <a:gridCol w="2552639">
                  <a:extLst>
                    <a:ext uri="{9D8B030D-6E8A-4147-A177-3AD203B41FA5}">
                      <a16:colId xmlns:a16="http://schemas.microsoft.com/office/drawing/2014/main" xmlns="" val="20002"/>
                    </a:ext>
                  </a:extLst>
                </a:gridCol>
                <a:gridCol w="673066">
                  <a:extLst>
                    <a:ext uri="{9D8B030D-6E8A-4147-A177-3AD203B41FA5}">
                      <a16:colId xmlns:a16="http://schemas.microsoft.com/office/drawing/2014/main" xmlns="" val="20003"/>
                    </a:ext>
                  </a:extLst>
                </a:gridCol>
                <a:gridCol w="864759">
                  <a:extLst>
                    <a:ext uri="{9D8B030D-6E8A-4147-A177-3AD203B41FA5}">
                      <a16:colId xmlns:a16="http://schemas.microsoft.com/office/drawing/2014/main" xmlns="" val="20004"/>
                    </a:ext>
                  </a:extLst>
                </a:gridCol>
                <a:gridCol w="795910">
                  <a:extLst>
                    <a:ext uri="{9D8B030D-6E8A-4147-A177-3AD203B41FA5}">
                      <a16:colId xmlns:a16="http://schemas.microsoft.com/office/drawing/2014/main" xmlns="" val="20005"/>
                    </a:ext>
                  </a:extLst>
                </a:gridCol>
              </a:tblGrid>
              <a:tr h="369356">
                <a:tc gridSpan="2">
                  <a:txBody>
                    <a:bodyPr/>
                    <a:lstStyle/>
                    <a:p>
                      <a:pPr algn="ctr"/>
                      <a:r>
                        <a:rPr lang="fr-FR" sz="1400" dirty="0">
                          <a:latin typeface="Calibri" pitchFamily="34" charset="0"/>
                          <a:cs typeface="Calibri" pitchFamily="34" charset="0"/>
                        </a:rPr>
                        <a:t>Nom</a:t>
                      </a:r>
                      <a:r>
                        <a:rPr lang="fr-FR" sz="1400" baseline="0" dirty="0">
                          <a:latin typeface="Calibri" pitchFamily="34" charset="0"/>
                          <a:cs typeface="Calibri" pitchFamily="34" charset="0"/>
                        </a:rPr>
                        <a:t> </a:t>
                      </a:r>
                      <a:endParaRPr lang="fr-FR" sz="1400" dirty="0">
                        <a:solidFill>
                          <a:schemeClr val="bg1"/>
                        </a:solidFill>
                        <a:latin typeface="Calibri" pitchFamily="34" charset="0"/>
                        <a:cs typeface="Calibri" pitchFamily="34" charset="0"/>
                      </a:endParaRPr>
                    </a:p>
                  </a:txBody>
                  <a:tcPr anchor="ctr"/>
                </a:tc>
                <a:tc hMerge="1">
                  <a:txBody>
                    <a:bodyPr/>
                    <a:lstStyle/>
                    <a:p>
                      <a:endParaRPr lang="fr-CA"/>
                    </a:p>
                  </a:txBody>
                  <a:tcPr/>
                </a:tc>
                <a:tc>
                  <a:txBody>
                    <a:bodyPr/>
                    <a:lstStyle/>
                    <a:p>
                      <a:pPr algn="ctr"/>
                      <a:r>
                        <a:rPr lang="fr-FR" sz="1400" dirty="0">
                          <a:latin typeface="Calibri" pitchFamily="34" charset="0"/>
                          <a:cs typeface="Calibri" pitchFamily="34" charset="0"/>
                        </a:rPr>
                        <a:t>Description</a:t>
                      </a:r>
                      <a:endParaRPr lang="fr-FR" sz="1400" dirty="0">
                        <a:solidFill>
                          <a:schemeClr val="bg1"/>
                        </a:solidFill>
                        <a:latin typeface="Calibri" pitchFamily="34" charset="0"/>
                        <a:cs typeface="Calibri" pitchFamily="34" charset="0"/>
                      </a:endParaRPr>
                    </a:p>
                  </a:txBody>
                  <a:tcPr anchor="ctr"/>
                </a:tc>
                <a:tc>
                  <a:txBody>
                    <a:bodyPr/>
                    <a:lstStyle/>
                    <a:p>
                      <a:pPr algn="ctr"/>
                      <a:r>
                        <a:rPr lang="fr-FR" sz="1400" dirty="0">
                          <a:latin typeface="Calibri" pitchFamily="34" charset="0"/>
                          <a:cs typeface="Calibri" pitchFamily="34" charset="0"/>
                        </a:rPr>
                        <a:t>Durée</a:t>
                      </a:r>
                      <a:endParaRPr lang="fr-FR" sz="1400" dirty="0">
                        <a:solidFill>
                          <a:schemeClr val="bg1"/>
                        </a:solidFill>
                        <a:latin typeface="Calibri" pitchFamily="34" charset="0"/>
                        <a:cs typeface="Calibri" pitchFamily="34" charset="0"/>
                      </a:endParaRPr>
                    </a:p>
                  </a:txBody>
                  <a:tcPr marL="36000" marR="36000" anchor="ctr"/>
                </a:tc>
                <a:tc>
                  <a:txBody>
                    <a:bodyPr/>
                    <a:lstStyle/>
                    <a:p>
                      <a:pPr algn="ctr"/>
                      <a:r>
                        <a:rPr lang="fr-FR" sz="1400" dirty="0">
                          <a:latin typeface="Calibri" pitchFamily="34" charset="0"/>
                          <a:cs typeface="Calibri" pitchFamily="34" charset="0"/>
                        </a:rPr>
                        <a:t>Fiches d’activité</a:t>
                      </a:r>
                      <a:endParaRPr lang="fr-FR" sz="1400" dirty="0">
                        <a:solidFill>
                          <a:schemeClr val="bg1"/>
                        </a:solidFill>
                        <a:latin typeface="Calibri" pitchFamily="34" charset="0"/>
                        <a:cs typeface="Calibri" pitchFamily="34" charset="0"/>
                      </a:endParaRPr>
                    </a:p>
                  </a:txBody>
                  <a:tcPr marL="36000" marR="36000" anchor="ctr"/>
                </a:tc>
                <a:tc>
                  <a:txBody>
                    <a:bodyPr/>
                    <a:lstStyle/>
                    <a:p>
                      <a:pPr algn="ctr"/>
                      <a:r>
                        <a:rPr lang="fr-FR" sz="1400" dirty="0">
                          <a:latin typeface="Calibri" pitchFamily="34" charset="0"/>
                          <a:cs typeface="Calibri" pitchFamily="34" charset="0"/>
                        </a:rPr>
                        <a:t>Fiches TBI</a:t>
                      </a:r>
                      <a:endParaRPr lang="fr-FR" sz="1400" dirty="0">
                        <a:solidFill>
                          <a:schemeClr val="bg1"/>
                        </a:solidFill>
                        <a:latin typeface="Calibri" pitchFamily="34" charset="0"/>
                        <a:cs typeface="Calibri" pitchFamily="34" charset="0"/>
                      </a:endParaRPr>
                    </a:p>
                  </a:txBody>
                  <a:tcPr marL="36000" marR="36000" anchor="ctr"/>
                </a:tc>
                <a:extLst>
                  <a:ext uri="{0D108BD9-81ED-4DB2-BD59-A6C34878D82A}">
                    <a16:rowId xmlns:a16="http://schemas.microsoft.com/office/drawing/2014/main" xmlns="" val="10000"/>
                  </a:ext>
                </a:extLst>
              </a:tr>
              <a:tr h="517098">
                <a:tc>
                  <a:txBody>
                    <a:bodyPr/>
                    <a:lstStyle/>
                    <a:p>
                      <a:pPr algn="l"/>
                      <a:endParaRPr lang="fr-FR" sz="1200" dirty="0">
                        <a:solidFill>
                          <a:schemeClr val="tx1"/>
                        </a:solidFill>
                        <a:latin typeface="Calibri" pitchFamily="34" charset="0"/>
                        <a:cs typeface="Calibri" pitchFamily="34" charset="0"/>
                      </a:endParaRPr>
                    </a:p>
                  </a:txBody>
                  <a:tcPr anchor="ctr"/>
                </a:tc>
                <a:tc>
                  <a:txBody>
                    <a:bodyPr/>
                    <a:lstStyle/>
                    <a:p>
                      <a:pPr algn="l"/>
                      <a:r>
                        <a:rPr lang="fr-FR" sz="1200" dirty="0">
                          <a:latin typeface="Calibri" pitchFamily="34" charset="0"/>
                          <a:cs typeface="Calibri" pitchFamily="34" charset="0"/>
                          <a:hlinkClick r:id="rId12" action="ppaction://hlinksldjump"/>
                        </a:rPr>
                        <a:t>Préalables mathématiques</a:t>
                      </a:r>
                      <a:endParaRPr lang="fr-FR" sz="1200" dirty="0">
                        <a:solidFill>
                          <a:schemeClr val="tx1"/>
                        </a:solidFill>
                        <a:latin typeface="Calibri" pitchFamily="34" charset="0"/>
                        <a:cs typeface="Calibri" pitchFamily="34" charset="0"/>
                      </a:endParaRPr>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CA" sz="1200" dirty="0">
                          <a:latin typeface="Calibri" pitchFamily="34" charset="0"/>
                          <a:cs typeface="Calibri" pitchFamily="34" charset="0"/>
                        </a:rPr>
                        <a:t>Rappels théoriques</a:t>
                      </a:r>
                      <a:r>
                        <a:rPr lang="fr-CA" sz="1200" baseline="0" dirty="0">
                          <a:latin typeface="Calibri" pitchFamily="34" charset="0"/>
                          <a:cs typeface="Calibri" pitchFamily="34" charset="0"/>
                        </a:rPr>
                        <a:t> et exercices sur certaines notions préalables aux activités de sciences.</a:t>
                      </a:r>
                      <a:endParaRPr lang="fr-CA" sz="1200" dirty="0">
                        <a:solidFill>
                          <a:schemeClr val="tx1"/>
                        </a:solidFill>
                        <a:latin typeface="Calibri" pitchFamily="34" charset="0"/>
                        <a:cs typeface="Calibri" pitchFamily="34" charset="0"/>
                      </a:endParaRPr>
                    </a:p>
                  </a:txBody>
                  <a:tcPr anchor="ctr"/>
                </a:tc>
                <a:tc>
                  <a:txBody>
                    <a:bodyPr/>
                    <a:lstStyle/>
                    <a:p>
                      <a:pPr algn="l"/>
                      <a:r>
                        <a:rPr lang="fr-FR" sz="1200" kern="1200" dirty="0">
                          <a:latin typeface="Calibri" pitchFamily="34" charset="0"/>
                          <a:cs typeface="Calibri" pitchFamily="34" charset="0"/>
                        </a:rPr>
                        <a:t>30 min</a:t>
                      </a:r>
                      <a:endParaRPr lang="fr-FR" sz="1200" kern="1200" dirty="0">
                        <a:solidFill>
                          <a:schemeClr val="tx1"/>
                        </a:solidFill>
                        <a:latin typeface="Calibri" pitchFamily="34" charset="0"/>
                        <a:ea typeface="+mn-ea"/>
                        <a:cs typeface="Calibri" pitchFamily="34" charset="0"/>
                      </a:endParaRPr>
                    </a:p>
                  </a:txBody>
                  <a:tcPr anchor="ctr"/>
                </a:tc>
                <a:tc grid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dirty="0">
                          <a:latin typeface="Calibri" pitchFamily="34" charset="0"/>
                          <a:cs typeface="Calibri" pitchFamily="34" charset="0"/>
                        </a:rPr>
                        <a:t>(Voir section</a:t>
                      </a:r>
                      <a:r>
                        <a:rPr lang="fr-CA" sz="1200" baseline="0" dirty="0">
                          <a:latin typeface="Calibri" pitchFamily="34" charset="0"/>
                          <a:cs typeface="Calibri" pitchFamily="34" charset="0"/>
                        </a:rPr>
                        <a:t> Préalables mathématiques)</a:t>
                      </a:r>
                      <a:endParaRPr lang="fr-CA" sz="1200" dirty="0">
                        <a:solidFill>
                          <a:schemeClr val="tx1"/>
                        </a:solidFill>
                        <a:latin typeface="Calibri" pitchFamily="34" charset="0"/>
                        <a:cs typeface="Calibri" pitchFamily="34" charset="0"/>
                      </a:endParaRPr>
                    </a:p>
                  </a:txBody>
                  <a:tcPr anchor="ctr"/>
                </a:tc>
                <a:tc hMerge="1">
                  <a:txBody>
                    <a:bodyPr/>
                    <a:lstStyle/>
                    <a:p>
                      <a:pPr algn="l"/>
                      <a:endParaRPr lang="fr-FR"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89881572"/>
                  </a:ext>
                </a:extLst>
              </a:tr>
              <a:tr h="221614">
                <a:tc gridSpan="6">
                  <a:txBody>
                    <a:bodyPr/>
                    <a:lstStyle/>
                    <a:p>
                      <a:pPr algn="ctr"/>
                      <a:r>
                        <a:rPr lang="fr-FR" sz="1200" b="1" dirty="0">
                          <a:latin typeface="Calibri" pitchFamily="34" charset="0"/>
                          <a:cs typeface="Calibri" pitchFamily="34" charset="0"/>
                        </a:rPr>
                        <a:t>Amorce</a:t>
                      </a:r>
                      <a:endParaRPr lang="fr-FR" sz="1200" b="1" dirty="0">
                        <a:solidFill>
                          <a:schemeClr val="tx1"/>
                        </a:solidFill>
                        <a:latin typeface="Calibri" pitchFamily="34" charset="0"/>
                        <a:cs typeface="Calibri" pitchFamily="34" charset="0"/>
                      </a:endParaRPr>
                    </a:p>
                  </a:txBody>
                  <a:tcPr anchor="ctr"/>
                </a:tc>
                <a:tc hMerge="1">
                  <a:txBody>
                    <a:bodyPr/>
                    <a:lstStyle/>
                    <a:p>
                      <a:pPr algn="l"/>
                      <a:endParaRPr lang="fr-FR"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fr-FR"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pPr algn="l"/>
                      <a:endParaRPr lang="fr-FR"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lang="fr-FR"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42545447"/>
                  </a:ext>
                </a:extLst>
              </a:tr>
              <a:tr h="664841">
                <a:tc>
                  <a:txBody>
                    <a:bodyPr/>
                    <a:lstStyle/>
                    <a:p>
                      <a:pPr algn="ctr"/>
                      <a:r>
                        <a:rPr lang="fr-CA" sz="1200" dirty="0">
                          <a:latin typeface="Calibri" pitchFamily="34" charset="0"/>
                          <a:cs typeface="Calibri" pitchFamily="34" charset="0"/>
                        </a:rPr>
                        <a:t>1</a:t>
                      </a:r>
                      <a:endParaRPr lang="fr-FR" sz="1200" dirty="0">
                        <a:solidFill>
                          <a:schemeClr val="tx1"/>
                        </a:solidFill>
                        <a:latin typeface="Calibri" pitchFamily="34" charset="0"/>
                        <a:cs typeface="Calibri" pitchFamily="34" charset="0"/>
                      </a:endParaRPr>
                    </a:p>
                  </a:txBody>
                  <a:tcPr anchor="ctr"/>
                </a:tc>
                <a:tc>
                  <a:txBody>
                    <a:bodyPr/>
                    <a:lstStyle/>
                    <a:p>
                      <a:r>
                        <a:rPr lang="fr-CA" sz="1200" dirty="0">
                          <a:latin typeface="Calibri" pitchFamily="34" charset="0"/>
                          <a:cs typeface="Calibri" pitchFamily="34" charset="0"/>
                        </a:rPr>
                        <a:t>La vie d’une chercheuse</a:t>
                      </a:r>
                      <a:endParaRPr lang="fr-FR" sz="1200" dirty="0">
                        <a:solidFill>
                          <a:schemeClr val="tx1"/>
                        </a:solidFill>
                        <a:latin typeface="Calibri" pitchFamily="34" charset="0"/>
                        <a:cs typeface="Calibri" pitchFamily="34" charset="0"/>
                      </a:endParaRPr>
                    </a:p>
                  </a:txBody>
                  <a:tcPr anchor="ctr"/>
                </a:tc>
                <a:tc>
                  <a:txBody>
                    <a:bodyPr/>
                    <a:lstStyle/>
                    <a:p>
                      <a:r>
                        <a:rPr lang="fr-CA" sz="1200" dirty="0">
                          <a:latin typeface="Calibri" pitchFamily="34" charset="0"/>
                          <a:cs typeface="Calibri" pitchFamily="34" charset="0"/>
                        </a:rPr>
                        <a:t>Témoignages vidéos</a:t>
                      </a:r>
                      <a:r>
                        <a:rPr lang="fr-CA" sz="1200" baseline="0" dirty="0">
                          <a:latin typeface="Calibri" pitchFamily="34" charset="0"/>
                          <a:cs typeface="Calibri" pitchFamily="34" charset="0"/>
                        </a:rPr>
                        <a:t> de professionnels de la recherche, pour mettre en contexte les défis du métier.</a:t>
                      </a:r>
                      <a:endParaRPr lang="fr-FR" sz="1200" dirty="0">
                        <a:solidFill>
                          <a:schemeClr val="tx1"/>
                        </a:solidFill>
                        <a:latin typeface="Calibri" pitchFamily="34" charset="0"/>
                        <a:cs typeface="Calibri" pitchFamily="34" charset="0"/>
                      </a:endParaRPr>
                    </a:p>
                  </a:txBody>
                  <a:tcPr anchor="ctr"/>
                </a:tc>
                <a:tc>
                  <a:txBody>
                    <a:bodyPr/>
                    <a:lstStyle/>
                    <a:p>
                      <a:r>
                        <a:rPr lang="fr-CA" sz="1200" dirty="0">
                          <a:latin typeface="Calibri" pitchFamily="34" charset="0"/>
                          <a:cs typeface="Calibri" pitchFamily="34" charset="0"/>
                        </a:rPr>
                        <a:t>20 min.</a:t>
                      </a:r>
                      <a:endParaRPr lang="fr-FR" sz="120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t>
                      </a:r>
                      <a:endParaRPr lang="fr-FR" sz="120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t>
                      </a:r>
                      <a:endParaRPr lang="fr-FR" sz="120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221614">
                <a:tc gridSpan="6">
                  <a:txBody>
                    <a:bodyPr/>
                    <a:lstStyle/>
                    <a:p>
                      <a:pPr algn="ctr"/>
                      <a:r>
                        <a:rPr lang="fr-FR" sz="1200" b="1" dirty="0">
                          <a:latin typeface="Calibri" pitchFamily="34" charset="0"/>
                          <a:cs typeface="Calibri" pitchFamily="34" charset="0"/>
                        </a:rPr>
                        <a:t>Réalisations</a:t>
                      </a:r>
                      <a:endParaRPr lang="fr-FR" sz="1200" b="1" dirty="0">
                        <a:solidFill>
                          <a:schemeClr val="tx1"/>
                        </a:solidFill>
                        <a:latin typeface="Calibri" pitchFamily="34" charset="0"/>
                        <a:cs typeface="Calibri" pitchFamily="34" charset="0"/>
                      </a:endParaRPr>
                    </a:p>
                  </a:txBody>
                  <a:tcPr anchor="ctr"/>
                </a:tc>
                <a:tc hMerge="1">
                  <a:txBody>
                    <a:bodyPr/>
                    <a:lstStyle/>
                    <a:p>
                      <a:endParaRPr lang="fr-CA"/>
                    </a:p>
                  </a:txBody>
                  <a:tcPr/>
                </a:tc>
                <a:tc hMerge="1">
                  <a:txBody>
                    <a:bodyPr/>
                    <a:lstStyle/>
                    <a:p>
                      <a:endParaRPr lang="fr-CA"/>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4"/>
                  </a:ext>
                </a:extLst>
              </a:tr>
              <a:tr h="344732">
                <a:tc>
                  <a:txBody>
                    <a:bodyPr/>
                    <a:lstStyle/>
                    <a:p>
                      <a:pPr algn="ctr"/>
                      <a:r>
                        <a:rPr lang="fr-CA" sz="1200" baseline="0" dirty="0">
                          <a:latin typeface="Calibri" pitchFamily="34" charset="0"/>
                          <a:cs typeface="Calibri" pitchFamily="34" charset="0"/>
                        </a:rPr>
                        <a:t>2</a:t>
                      </a:r>
                      <a:endParaRPr lang="fr-FR" sz="1200" dirty="0">
                        <a:solidFill>
                          <a:schemeClr val="tx1"/>
                        </a:solidFill>
                        <a:latin typeface="Calibri" pitchFamily="34" charset="0"/>
                        <a:cs typeface="Calibri" pitchFamily="34" charset="0"/>
                      </a:endParaRPr>
                    </a:p>
                  </a:txBody>
                  <a:tcPr anchor="ctr"/>
                </a:tc>
                <a:tc>
                  <a:txBody>
                    <a:bodyPr/>
                    <a:lstStyle/>
                    <a:p>
                      <a:pPr algn="l"/>
                      <a:r>
                        <a:rPr lang="fr-FR" sz="1200" dirty="0">
                          <a:latin typeface="Calibri" pitchFamily="34" charset="0"/>
                          <a:cs typeface="Calibri" pitchFamily="34" charset="0"/>
                        </a:rPr>
                        <a:t>Le défi de la feuille de papier</a:t>
                      </a:r>
                      <a:endParaRPr lang="fr-FR" sz="1200" dirty="0">
                        <a:solidFill>
                          <a:schemeClr val="tx1"/>
                        </a:solidFill>
                        <a:latin typeface="Calibri" pitchFamily="34" charset="0"/>
                        <a:cs typeface="Calibri" pitchFamily="34" charset="0"/>
                      </a:endParaRPr>
                    </a:p>
                  </a:txBody>
                  <a:tcPr anchor="ctr"/>
                </a:tc>
                <a:tc>
                  <a:txBody>
                    <a:bodyPr/>
                    <a:lstStyle/>
                    <a:p>
                      <a:pPr algn="l"/>
                      <a:r>
                        <a:rPr lang="fr-FR" sz="1200" dirty="0">
                          <a:latin typeface="Calibri" pitchFamily="34" charset="0"/>
                          <a:cs typeface="Calibri" pitchFamily="34" charset="0"/>
                        </a:rPr>
                        <a:t>Trouver comment mesurer </a:t>
                      </a:r>
                      <a:r>
                        <a:rPr lang="fr-FR" sz="1200" baseline="0" dirty="0">
                          <a:latin typeface="Calibri" pitchFamily="34" charset="0"/>
                          <a:cs typeface="Calibri" pitchFamily="34" charset="0"/>
                        </a:rPr>
                        <a:t>l’épaisseur d’une feuille de papier.</a:t>
                      </a:r>
                      <a:endParaRPr lang="fr-FR" sz="1200" dirty="0">
                        <a:solidFill>
                          <a:schemeClr val="tx1"/>
                        </a:solidFill>
                        <a:latin typeface="Calibri" pitchFamily="34" charset="0"/>
                        <a:cs typeface="Calibri" pitchFamily="34" charset="0"/>
                      </a:endParaRPr>
                    </a:p>
                  </a:txBody>
                  <a:tcPr anchor="ctr"/>
                </a:tc>
                <a:tc>
                  <a:txBody>
                    <a:bodyPr/>
                    <a:lstStyle/>
                    <a:p>
                      <a:pPr algn="l"/>
                      <a:r>
                        <a:rPr lang="fr-FR" sz="1200" baseline="0" dirty="0">
                          <a:latin typeface="Calibri" pitchFamily="34" charset="0"/>
                          <a:cs typeface="Calibri" pitchFamily="34" charset="0"/>
                        </a:rPr>
                        <a:t>40 min</a:t>
                      </a:r>
                      <a:endParaRPr lang="fr-FR" sz="1200" b="0" baseline="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a:t>
                      </a:r>
                      <a:r>
                        <a:rPr lang="fr-CA" sz="1200" baseline="0" dirty="0">
                          <a:latin typeface="Calibri" pitchFamily="34" charset="0"/>
                          <a:cs typeface="Calibri" pitchFamily="34" charset="0"/>
                        </a:rPr>
                        <a:t> B</a:t>
                      </a:r>
                      <a:endParaRPr lang="fr-FR" sz="120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t>
                      </a:r>
                      <a:endParaRPr lang="fr-FR" sz="120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6"/>
                  </a:ext>
                </a:extLst>
              </a:tr>
              <a:tr h="344732">
                <a:tc>
                  <a:txBody>
                    <a:bodyPr/>
                    <a:lstStyle/>
                    <a:p>
                      <a:pPr algn="ctr"/>
                      <a:r>
                        <a:rPr lang="fr-FR" sz="1200" dirty="0">
                          <a:latin typeface="Calibri" pitchFamily="34" charset="0"/>
                          <a:cs typeface="Calibri" pitchFamily="34" charset="0"/>
                        </a:rPr>
                        <a:t>3 </a:t>
                      </a:r>
                      <a:endParaRPr lang="fr-FR" sz="1200" dirty="0">
                        <a:solidFill>
                          <a:schemeClr val="tx1"/>
                        </a:solidFill>
                        <a:latin typeface="Calibri" pitchFamily="34" charset="0"/>
                        <a:cs typeface="Calibri" pitchFamily="34" charset="0"/>
                      </a:endParaRPr>
                    </a:p>
                  </a:txBody>
                  <a:tcPr anchor="ctr"/>
                </a:tc>
                <a:tc>
                  <a:txBody>
                    <a:bodyPr/>
                    <a:lstStyle/>
                    <a:p>
                      <a:pPr algn="l"/>
                      <a:r>
                        <a:rPr lang="fr-FR" sz="1200" dirty="0">
                          <a:latin typeface="Calibri" pitchFamily="34" charset="0"/>
                          <a:cs typeface="Calibri" pitchFamily="34" charset="0"/>
                        </a:rPr>
                        <a:t>Le défi de la pâte à modeler</a:t>
                      </a:r>
                      <a:endParaRPr lang="fr-FR" sz="1200" dirty="0">
                        <a:solidFill>
                          <a:schemeClr val="tx1"/>
                        </a:solidFill>
                        <a:latin typeface="Calibri" pitchFamily="34" charset="0"/>
                        <a:cs typeface="Calibri" pitchFamily="34" charset="0"/>
                      </a:endParaRPr>
                    </a:p>
                  </a:txBody>
                  <a:tcPr anchor="ctr"/>
                </a:tc>
                <a:tc>
                  <a:txBody>
                    <a:bodyPr/>
                    <a:lstStyle/>
                    <a:p>
                      <a:pPr algn="l"/>
                      <a:r>
                        <a:rPr lang="fr-FR" sz="1200" dirty="0">
                          <a:latin typeface="Calibri" pitchFamily="34" charset="0"/>
                          <a:cs typeface="Calibri" pitchFamily="34" charset="0"/>
                        </a:rPr>
                        <a:t>Trouver comment mesurer </a:t>
                      </a:r>
                      <a:r>
                        <a:rPr lang="fr-FR" sz="1200" baseline="0" dirty="0">
                          <a:latin typeface="Calibri" pitchFamily="34" charset="0"/>
                          <a:cs typeface="Calibri" pitchFamily="34" charset="0"/>
                        </a:rPr>
                        <a:t>le volume d’un morceau de pâte à modeler.</a:t>
                      </a:r>
                      <a:endParaRPr lang="fr-FR" sz="1200" dirty="0">
                        <a:solidFill>
                          <a:schemeClr val="tx1"/>
                        </a:solidFill>
                        <a:latin typeface="Calibri" pitchFamily="34" charset="0"/>
                        <a:cs typeface="Calibri" pitchFamily="34" charset="0"/>
                      </a:endParaRPr>
                    </a:p>
                  </a:txBody>
                  <a:tcPr anchor="ctr"/>
                </a:tc>
                <a:tc>
                  <a:txBody>
                    <a:bodyPr/>
                    <a:lstStyle/>
                    <a:p>
                      <a:pPr marL="0" algn="l" defTabSz="914354" rtl="0" eaLnBrk="1" latinLnBrk="0" hangingPunct="1"/>
                      <a:r>
                        <a:rPr lang="fr-FR" sz="1200" kern="1200" dirty="0">
                          <a:latin typeface="Calibri" pitchFamily="34" charset="0"/>
                          <a:cs typeface="Calibri" pitchFamily="34" charset="0"/>
                        </a:rPr>
                        <a:t>75 min</a:t>
                      </a:r>
                      <a:endParaRPr lang="fr-FR" sz="1200" b="0" kern="1200" dirty="0">
                        <a:solidFill>
                          <a:schemeClr val="tx1"/>
                        </a:solidFill>
                        <a:latin typeface="Calibri" pitchFamily="34" charset="0"/>
                        <a:ea typeface="+mn-ea"/>
                        <a:cs typeface="Calibri" pitchFamily="34" charset="0"/>
                      </a:endParaRPr>
                    </a:p>
                  </a:txBody>
                  <a:tcPr anchor="ctr"/>
                </a:tc>
                <a:tc>
                  <a:txBody>
                    <a:bodyPr/>
                    <a:lstStyle/>
                    <a:p>
                      <a:pPr algn="ctr"/>
                      <a:r>
                        <a:rPr lang="fr-CA" sz="1200" dirty="0">
                          <a:latin typeface="Calibri" pitchFamily="34" charset="0"/>
                          <a:cs typeface="Calibri" pitchFamily="34" charset="0"/>
                        </a:rPr>
                        <a:t>C</a:t>
                      </a:r>
                      <a:endParaRPr lang="fr-FR" sz="1200" dirty="0">
                        <a:solidFill>
                          <a:schemeClr val="tx1"/>
                        </a:solidFill>
                        <a:latin typeface="Calibri" pitchFamily="34" charset="0"/>
                        <a:cs typeface="Calibri" pitchFamily="34" charset="0"/>
                      </a:endParaRPr>
                    </a:p>
                  </a:txBody>
                  <a:tcPr anchor="ct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CA" sz="1200" dirty="0">
                          <a:latin typeface="Calibri" pitchFamily="34" charset="0"/>
                          <a:cs typeface="Calibri" pitchFamily="34" charset="0"/>
                        </a:rPr>
                        <a:t>1</a:t>
                      </a:r>
                      <a:endParaRPr lang="fr-FR" sz="120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7"/>
                  </a:ext>
                </a:extLst>
              </a:tr>
              <a:tr h="344732">
                <a:tc>
                  <a:txBody>
                    <a:bodyPr/>
                    <a:lstStyle/>
                    <a:p>
                      <a:pPr algn="ctr"/>
                      <a:r>
                        <a:rPr lang="fr-CA" sz="1200" dirty="0">
                          <a:latin typeface="Calibri" pitchFamily="34" charset="0"/>
                          <a:cs typeface="Calibri" pitchFamily="34" charset="0"/>
                        </a:rPr>
                        <a:t>4</a:t>
                      </a:r>
                      <a:endParaRPr lang="fr-FR" sz="1200" dirty="0">
                        <a:solidFill>
                          <a:schemeClr val="tx1"/>
                        </a:solidFill>
                        <a:latin typeface="Calibri" pitchFamily="34" charset="0"/>
                        <a:cs typeface="Calibri" pitchFamily="34" charset="0"/>
                      </a:endParaRPr>
                    </a:p>
                  </a:txBody>
                  <a:tcPr anchor="ctr"/>
                </a:tc>
                <a:tc>
                  <a:txBody>
                    <a:bodyPr/>
                    <a:lstStyle/>
                    <a:p>
                      <a:r>
                        <a:rPr lang="fr-CA" sz="1200" dirty="0">
                          <a:latin typeface="Calibri" pitchFamily="34" charset="0"/>
                          <a:cs typeface="Calibri" pitchFamily="34" charset="0"/>
                        </a:rPr>
                        <a:t>Le défi du bouchon de liège</a:t>
                      </a:r>
                      <a:endParaRPr lang="fr-FR" sz="1200" b="0" dirty="0">
                        <a:solidFill>
                          <a:schemeClr val="tx1"/>
                        </a:solidFill>
                        <a:latin typeface="Calibri" pitchFamily="34" charset="0"/>
                        <a:cs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Trouver comment mesurer </a:t>
                      </a:r>
                      <a:r>
                        <a:rPr lang="fr-FR" sz="1200" baseline="0" dirty="0">
                          <a:latin typeface="Calibri" pitchFamily="34" charset="0"/>
                          <a:cs typeface="Calibri" pitchFamily="34" charset="0"/>
                        </a:rPr>
                        <a:t>le volume d’un bouchon de liège.</a:t>
                      </a:r>
                      <a:endParaRPr lang="fr-FR" sz="1200" dirty="0">
                        <a:solidFill>
                          <a:schemeClr val="tx1"/>
                        </a:solidFill>
                        <a:latin typeface="Calibri" pitchFamily="34" charset="0"/>
                        <a:cs typeface="Calibri"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200" baseline="0" dirty="0">
                          <a:latin typeface="Calibri" pitchFamily="34" charset="0"/>
                          <a:cs typeface="Calibri" pitchFamily="34" charset="0"/>
                        </a:rPr>
                        <a:t>40 min</a:t>
                      </a:r>
                      <a:endParaRPr lang="fr-FR" sz="1200" b="0" baseline="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D</a:t>
                      </a:r>
                      <a:endParaRPr lang="fr-FR" sz="120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t>
                      </a:r>
                      <a:endParaRPr lang="fr-FR" sz="120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9"/>
                  </a:ext>
                </a:extLst>
              </a:tr>
              <a:tr h="407974">
                <a:tc>
                  <a:txBody>
                    <a:bodyPr/>
                    <a:lstStyle/>
                    <a:p>
                      <a:pPr algn="ctr"/>
                      <a:r>
                        <a:rPr lang="fr-CA" sz="1200" dirty="0">
                          <a:latin typeface="Calibri" pitchFamily="34" charset="0"/>
                          <a:cs typeface="Calibri" pitchFamily="34" charset="0"/>
                        </a:rPr>
                        <a:t>5</a:t>
                      </a:r>
                      <a:endParaRPr lang="fr-FR" sz="1200" dirty="0">
                        <a:solidFill>
                          <a:schemeClr val="tx1"/>
                        </a:solidFill>
                        <a:latin typeface="Calibri" pitchFamily="34" charset="0"/>
                        <a:cs typeface="Calibri" pitchFamily="34" charset="0"/>
                      </a:endParaRPr>
                    </a:p>
                  </a:txBody>
                  <a:tcPr anchor="ctr"/>
                </a:tc>
                <a:tc>
                  <a:txBody>
                    <a:bodyPr/>
                    <a:lstStyle/>
                    <a:p>
                      <a:r>
                        <a:rPr lang="fr-CA" sz="1200" kern="1200" dirty="0">
                          <a:latin typeface="Calibri" pitchFamily="34" charset="0"/>
                          <a:cs typeface="Calibri" pitchFamily="34" charset="0"/>
                        </a:rPr>
                        <a:t>Le défi du trombone</a:t>
                      </a:r>
                      <a:endParaRPr lang="fr-FR" sz="1200" b="0" dirty="0">
                        <a:solidFill>
                          <a:schemeClr val="tx1"/>
                        </a:solidFill>
                        <a:latin typeface="Calibri" pitchFamily="34" charset="0"/>
                        <a:cs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a:latin typeface="Calibri" pitchFamily="34" charset="0"/>
                          <a:cs typeface="Calibri" pitchFamily="34" charset="0"/>
                        </a:rPr>
                        <a:t>Trouver comment mesurer le </a:t>
                      </a:r>
                      <a:r>
                        <a:rPr lang="fr-CA" sz="1200" kern="1200" dirty="0">
                          <a:latin typeface="Calibri" pitchFamily="34" charset="0"/>
                          <a:cs typeface="Calibri" pitchFamily="34" charset="0"/>
                        </a:rPr>
                        <a:t>volume d’un trombone.</a:t>
                      </a:r>
                      <a:endParaRPr lang="fr-CA" sz="1200" kern="1200" dirty="0">
                        <a:solidFill>
                          <a:schemeClr val="tx1"/>
                        </a:solidFill>
                        <a:latin typeface="Calibri" pitchFamily="34" charset="0"/>
                        <a:ea typeface="+mn-ea"/>
                        <a:cs typeface="Calibri" pitchFamily="34" charset="0"/>
                      </a:endParaRPr>
                    </a:p>
                  </a:txBody>
                  <a:tcPr anchor="ctr"/>
                </a:tc>
                <a:tc>
                  <a:txBody>
                    <a:bodyPr/>
                    <a:lstStyle/>
                    <a:p>
                      <a:pPr algn="l"/>
                      <a:r>
                        <a:rPr lang="fr-FR" sz="1200" dirty="0">
                          <a:latin typeface="Calibri" pitchFamily="34" charset="0"/>
                          <a:cs typeface="Calibri" pitchFamily="34" charset="0"/>
                        </a:rPr>
                        <a:t>40 min</a:t>
                      </a:r>
                      <a:endParaRPr lang="fr-FR" sz="120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E</a:t>
                      </a:r>
                      <a:endParaRPr lang="fr-FR" sz="1200" dirty="0">
                        <a:solidFill>
                          <a:schemeClr val="tx1"/>
                        </a:solidFill>
                        <a:latin typeface="Calibri" pitchFamily="34" charset="0"/>
                        <a:cs typeface="Calibri" pitchFamily="34" charset="0"/>
                      </a:endParaRPr>
                    </a:p>
                  </a:txBody>
                  <a:tcPr anchor="ct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a:t>
                      </a:r>
                    </a:p>
                    <a:p>
                      <a:pPr algn="ctr"/>
                      <a:endParaRPr lang="fr-FR" sz="120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5"/>
                  </a:ext>
                </a:extLst>
              </a:tr>
              <a:tr h="480163">
                <a:tc>
                  <a:txBody>
                    <a:bodyPr/>
                    <a:lstStyle/>
                    <a:p>
                      <a:pPr algn="ctr"/>
                      <a:r>
                        <a:rPr lang="fr-CA" sz="1200" dirty="0">
                          <a:latin typeface="Calibri" pitchFamily="34" charset="0"/>
                          <a:cs typeface="Calibri" pitchFamily="34" charset="0"/>
                        </a:rPr>
                        <a:t>6</a:t>
                      </a:r>
                      <a:endParaRPr lang="fr-FR" sz="1200" dirty="0">
                        <a:solidFill>
                          <a:schemeClr val="tx1"/>
                        </a:solidFill>
                        <a:latin typeface="Calibri" pitchFamily="34" charset="0"/>
                        <a:cs typeface="Calibri"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CA" sz="1200" kern="1200" dirty="0">
                          <a:latin typeface="Calibri" pitchFamily="34" charset="0"/>
                          <a:cs typeface="Calibri" pitchFamily="34" charset="0"/>
                        </a:rPr>
                        <a:t>Le défi de la goutte d’eau</a:t>
                      </a:r>
                      <a:endParaRPr lang="fr-CA" sz="1200" b="0" kern="1200" dirty="0">
                        <a:solidFill>
                          <a:schemeClr val="tx1"/>
                        </a:solidFill>
                        <a:latin typeface="Calibri" pitchFamily="34" charset="0"/>
                        <a:ea typeface="+mn-ea"/>
                        <a:cs typeface="Calibri" pitchFamily="34" charset="0"/>
                      </a:endParaRPr>
                    </a:p>
                  </a:txBody>
                  <a:tcPr anchor="ctr"/>
                </a:tc>
                <a:tc>
                  <a:txBody>
                    <a:bodyPr/>
                    <a:lstStyle/>
                    <a:p>
                      <a:pPr algn="l"/>
                      <a:r>
                        <a:rPr lang="fr-FR" sz="1200" dirty="0">
                          <a:latin typeface="Calibri" pitchFamily="34" charset="0"/>
                          <a:cs typeface="Calibri" pitchFamily="34" charset="0"/>
                        </a:rPr>
                        <a:t>Trouver comment mesurer le volume d’une goutte d’eau,</a:t>
                      </a:r>
                      <a:r>
                        <a:rPr lang="fr-FR" sz="1200" baseline="0" dirty="0">
                          <a:latin typeface="Calibri" pitchFamily="34" charset="0"/>
                          <a:cs typeface="Calibri" pitchFamily="34" charset="0"/>
                        </a:rPr>
                        <a:t> puis é</a:t>
                      </a:r>
                      <a:r>
                        <a:rPr lang="fr-FR" sz="1200" dirty="0">
                          <a:latin typeface="Calibri" pitchFamily="34" charset="0"/>
                          <a:cs typeface="Calibri" pitchFamily="34" charset="0"/>
                        </a:rPr>
                        <a:t>valuation du protocole d’une autre équipe.</a:t>
                      </a:r>
                      <a:endParaRPr lang="fr-FR" sz="1200" dirty="0">
                        <a:solidFill>
                          <a:schemeClr val="tx1"/>
                        </a:solidFill>
                        <a:latin typeface="Calibri" pitchFamily="34" charset="0"/>
                        <a:cs typeface="Calibri"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70 min</a:t>
                      </a:r>
                      <a:endParaRPr lang="fr-FR" sz="1200" dirty="0">
                        <a:solidFill>
                          <a:schemeClr val="tx1"/>
                        </a:solidFill>
                        <a:latin typeface="Calibri" pitchFamily="34" charset="0"/>
                        <a:cs typeface="Calibri" pitchFamily="34" charset="0"/>
                      </a:endParaRPr>
                    </a:p>
                  </a:txBody>
                  <a:tcPr anchor="ctr"/>
                </a:tc>
                <a:tc>
                  <a:txBody>
                    <a:bodyPr/>
                    <a:lstStyle/>
                    <a:p>
                      <a:pPr algn="ctr"/>
                      <a:r>
                        <a:rPr lang="fr-FR" sz="1200" dirty="0">
                          <a:latin typeface="Calibri" pitchFamily="34" charset="0"/>
                          <a:cs typeface="Calibri" pitchFamily="34" charset="0"/>
                        </a:rPr>
                        <a:t>F, G</a:t>
                      </a:r>
                      <a:endParaRPr lang="fr-FR" sz="1200" dirty="0">
                        <a:solidFill>
                          <a:schemeClr val="tx1"/>
                        </a:solidFill>
                        <a:latin typeface="Calibri" pitchFamily="34" charset="0"/>
                        <a:cs typeface="Calibri" pitchFamily="34" charset="0"/>
                      </a:endParaRPr>
                    </a:p>
                  </a:txBody>
                  <a:tcPr anchor="ct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CA" sz="1200" kern="1200" dirty="0">
                          <a:latin typeface="Calibri" pitchFamily="34" charset="0"/>
                          <a:cs typeface="Calibri" pitchFamily="34" charset="0"/>
                        </a:rPr>
                        <a:t>2, 3, 4</a:t>
                      </a:r>
                      <a:endParaRPr lang="fr-FR" sz="1200" kern="1200" dirty="0">
                        <a:latin typeface="Calibri" pitchFamily="34" charset="0"/>
                        <a:cs typeface="Calibri" pitchFamily="34" charset="0"/>
                      </a:endParaRPr>
                    </a:p>
                    <a:p>
                      <a:pPr marL="0" marR="0" indent="0" algn="ctr" defTabSz="914354"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latin typeface="Calibri" pitchFamily="34" charset="0"/>
                        <a:ea typeface="+mn-ea"/>
                        <a:cs typeface="Calibri" pitchFamily="34" charset="0"/>
                      </a:endParaRPr>
                    </a:p>
                  </a:txBody>
                  <a:tcPr anchor="ctr"/>
                </a:tc>
                <a:extLst>
                  <a:ext uri="{0D108BD9-81ED-4DB2-BD59-A6C34878D82A}">
                    <a16:rowId xmlns:a16="http://schemas.microsoft.com/office/drawing/2014/main" xmlns="" val="10008"/>
                  </a:ext>
                </a:extLst>
              </a:tr>
              <a:tr h="344732">
                <a:tc>
                  <a:txBody>
                    <a:bodyPr/>
                    <a:lstStyle/>
                    <a:p>
                      <a:pPr algn="ctr"/>
                      <a:r>
                        <a:rPr lang="fr-CA" sz="1200" dirty="0">
                          <a:latin typeface="Calibri" pitchFamily="34" charset="0"/>
                          <a:cs typeface="Calibri" pitchFamily="34" charset="0"/>
                        </a:rPr>
                        <a:t>7</a:t>
                      </a:r>
                      <a:endParaRPr lang="fr-FR" sz="1200" dirty="0">
                        <a:solidFill>
                          <a:schemeClr val="tx1"/>
                        </a:solidFill>
                        <a:latin typeface="Calibri" pitchFamily="34" charset="0"/>
                        <a:cs typeface="Calibri" pitchFamily="34" charset="0"/>
                      </a:endParaRPr>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CA" sz="1200" kern="1200" dirty="0">
                          <a:latin typeface="Calibri" pitchFamily="34" charset="0"/>
                          <a:cs typeface="Calibri" pitchFamily="34" charset="0"/>
                        </a:rPr>
                        <a:t>Le défi du verre d’eau</a:t>
                      </a:r>
                      <a:endParaRPr lang="fr-CA" sz="1200" b="0" kern="1200" dirty="0">
                        <a:solidFill>
                          <a:schemeClr val="tx1"/>
                        </a:solidFill>
                        <a:latin typeface="Calibri" pitchFamily="34" charset="0"/>
                        <a:ea typeface="+mn-ea"/>
                        <a:cs typeface="Calibri" pitchFamily="34" charset="0"/>
                      </a:endParaRPr>
                    </a:p>
                  </a:txBody>
                  <a:tcPr anchor="ctr"/>
                </a:tc>
                <a:tc>
                  <a:txBody>
                    <a:bodyPr/>
                    <a:lstStyle/>
                    <a:p>
                      <a:pPr algn="l"/>
                      <a:r>
                        <a:rPr lang="fr-FR" sz="1200" dirty="0">
                          <a:latin typeface="Calibri" pitchFamily="34" charset="0"/>
                          <a:cs typeface="Calibri" pitchFamily="34" charset="0"/>
                        </a:rPr>
                        <a:t>Trouver combien</a:t>
                      </a:r>
                      <a:r>
                        <a:rPr lang="fr-FR" sz="1200" baseline="0" dirty="0">
                          <a:latin typeface="Calibri" pitchFamily="34" charset="0"/>
                          <a:cs typeface="Calibri" pitchFamily="34" charset="0"/>
                        </a:rPr>
                        <a:t> ça prends de gouttes d’eau pour remplir un verre.</a:t>
                      </a:r>
                      <a:endParaRPr lang="fr-FR" sz="1200" dirty="0">
                        <a:solidFill>
                          <a:schemeClr val="tx1"/>
                        </a:solidFill>
                        <a:latin typeface="Calibri" pitchFamily="34" charset="0"/>
                        <a:cs typeface="Calibri"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40 min</a:t>
                      </a:r>
                      <a:endParaRPr lang="fr-FR" sz="120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H</a:t>
                      </a:r>
                      <a:endParaRPr lang="fr-FR" sz="1200" dirty="0">
                        <a:solidFill>
                          <a:schemeClr val="tx1"/>
                        </a:solidFill>
                        <a:latin typeface="Calibri" pitchFamily="34" charset="0"/>
                        <a:cs typeface="Calibri" pitchFamily="34" charset="0"/>
                      </a:endParaRPr>
                    </a:p>
                  </a:txBody>
                  <a:tcPr anchor="ct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CA" sz="1200" kern="1200" dirty="0">
                          <a:latin typeface="Calibri" pitchFamily="34" charset="0"/>
                          <a:cs typeface="Calibri" pitchFamily="34" charset="0"/>
                        </a:rPr>
                        <a:t>--</a:t>
                      </a:r>
                      <a:endParaRPr lang="fr-CA" sz="1200" kern="1200" dirty="0">
                        <a:solidFill>
                          <a:schemeClr val="tx1"/>
                        </a:solidFill>
                        <a:latin typeface="Calibri" pitchFamily="34" charset="0"/>
                        <a:ea typeface="+mn-ea"/>
                        <a:cs typeface="Calibri" pitchFamily="34" charset="0"/>
                      </a:endParaRPr>
                    </a:p>
                  </a:txBody>
                  <a:tcPr anchor="ctr"/>
                </a:tc>
                <a:extLst>
                  <a:ext uri="{0D108BD9-81ED-4DB2-BD59-A6C34878D82A}">
                    <a16:rowId xmlns:a16="http://schemas.microsoft.com/office/drawing/2014/main" xmlns="" val="170016015"/>
                  </a:ext>
                </a:extLst>
              </a:tr>
              <a:tr h="209302">
                <a:tc gridSpan="6">
                  <a:txBody>
                    <a:bodyPr/>
                    <a:lstStyle/>
                    <a:p>
                      <a:pPr algn="ctr"/>
                      <a:r>
                        <a:rPr lang="fr-FR" sz="1200" b="1" dirty="0">
                          <a:latin typeface="Calibri" pitchFamily="34" charset="0"/>
                          <a:cs typeface="Calibri" pitchFamily="34" charset="0"/>
                        </a:rPr>
                        <a:t>Intégration des acquis</a:t>
                      </a:r>
                      <a:endParaRPr lang="fr-FR" sz="1200" b="1" dirty="0">
                        <a:solidFill>
                          <a:schemeClr val="tx1"/>
                        </a:solidFill>
                        <a:latin typeface="Calibri" pitchFamily="34" charset="0"/>
                        <a:cs typeface="Calibri" pitchFamily="34" charset="0"/>
                      </a:endParaRPr>
                    </a:p>
                  </a:txBody>
                  <a:tcPr anchor="ctr"/>
                </a:tc>
                <a:tc hMerge="1">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fr-CA" sz="1100" b="0" kern="1200">
                        <a:solidFill>
                          <a:schemeClr val="dk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pPr algn="l"/>
                      <a:endParaRPr lang="fr-FR" sz="1100" dirty="0">
                        <a:latin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endParaRPr lang="fr-FR"/>
                    </a:p>
                  </a:txBody>
                  <a:tcPr/>
                </a:tc>
                <a:tc hMerge="1">
                  <a:txBody>
                    <a:bodyPr/>
                    <a:lstStyle/>
                    <a:p>
                      <a:pPr algn="l"/>
                      <a:endParaRPr lang="fr-FR" sz="11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xBody>
                    <a:bodyPr/>
                    <a:lstStyle/>
                    <a:p>
                      <a:pPr marL="0" marR="0" indent="0" algn="l" defTabSz="914354"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3028028092"/>
                  </a:ext>
                </a:extLst>
              </a:tr>
              <a:tr h="344732">
                <a:tc>
                  <a:txBody>
                    <a:bodyPr/>
                    <a:lstStyle/>
                    <a:p>
                      <a:pPr algn="ctr"/>
                      <a:r>
                        <a:rPr lang="fr-CA" sz="1200" dirty="0">
                          <a:latin typeface="Calibri" pitchFamily="34" charset="0"/>
                          <a:cs typeface="Calibri" pitchFamily="34" charset="0"/>
                        </a:rPr>
                        <a:t>8</a:t>
                      </a:r>
                      <a:endParaRPr lang="fr-FR" sz="1200" dirty="0">
                        <a:solidFill>
                          <a:schemeClr val="tx1"/>
                        </a:solidFill>
                        <a:latin typeface="Calibri" pitchFamily="34" charset="0"/>
                        <a:cs typeface="Calibri" pitchFamily="34" charset="0"/>
                      </a:endParaRPr>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CA" sz="1200" kern="1200" dirty="0">
                          <a:latin typeface="Calibri" pitchFamily="34" charset="0"/>
                          <a:cs typeface="Calibri" pitchFamily="34" charset="0"/>
                        </a:rPr>
                        <a:t>Objectivation</a:t>
                      </a:r>
                      <a:endParaRPr lang="fr-CA" sz="1200" b="0" kern="1200" dirty="0">
                        <a:solidFill>
                          <a:schemeClr val="tx1"/>
                        </a:solidFill>
                        <a:latin typeface="Calibri" pitchFamily="34" charset="0"/>
                        <a:ea typeface="+mn-ea"/>
                        <a:cs typeface="Calibri" pitchFamily="34" charset="0"/>
                      </a:endParaRPr>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Établir</a:t>
                      </a:r>
                      <a:r>
                        <a:rPr lang="fr-FR" sz="1200" baseline="0" dirty="0">
                          <a:latin typeface="Calibri" pitchFamily="34" charset="0"/>
                          <a:cs typeface="Calibri" pitchFamily="34" charset="0"/>
                        </a:rPr>
                        <a:t> un </a:t>
                      </a:r>
                      <a:r>
                        <a:rPr lang="fr-FR" sz="1200" dirty="0">
                          <a:latin typeface="Calibri" pitchFamily="34" charset="0"/>
                          <a:cs typeface="Calibri" pitchFamily="34" charset="0"/>
                        </a:rPr>
                        <a:t>lien math - science</a:t>
                      </a:r>
                      <a:endParaRPr lang="fr-FR" sz="1200" dirty="0">
                        <a:solidFill>
                          <a:schemeClr val="tx1"/>
                        </a:solidFill>
                        <a:latin typeface="Calibri" pitchFamily="34" charset="0"/>
                        <a:cs typeface="Calibri"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10 min</a:t>
                      </a:r>
                      <a:endParaRPr lang="fr-FR" sz="1200" dirty="0">
                        <a:solidFill>
                          <a:schemeClr val="tx1"/>
                        </a:solidFill>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t>
                      </a:r>
                      <a:endParaRPr lang="fr-FR" sz="1200" dirty="0">
                        <a:solidFill>
                          <a:schemeClr val="tx1"/>
                        </a:solidFill>
                        <a:latin typeface="Calibri" pitchFamily="34" charset="0"/>
                        <a:cs typeface="Calibri" pitchFamily="34" charset="0"/>
                      </a:endParaRPr>
                    </a:p>
                  </a:txBody>
                  <a:tcPr anchor="ct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fr-CA" sz="1200" kern="1200" dirty="0">
                          <a:latin typeface="Calibri" pitchFamily="34" charset="0"/>
                          <a:cs typeface="Calibri" pitchFamily="34" charset="0"/>
                        </a:rPr>
                        <a:t>--</a:t>
                      </a:r>
                      <a:endParaRPr lang="fr-CA" sz="1200" kern="1200" dirty="0">
                        <a:solidFill>
                          <a:schemeClr val="tx1"/>
                        </a:solidFill>
                        <a:latin typeface="Calibri" pitchFamily="34" charset="0"/>
                        <a:ea typeface="+mn-ea"/>
                        <a:cs typeface="Calibri" pitchFamily="34" charset="0"/>
                      </a:endParaRPr>
                    </a:p>
                  </a:txBody>
                  <a:tcPr anchor="ctr"/>
                </a:tc>
                <a:extLst>
                  <a:ext uri="{0D108BD9-81ED-4DB2-BD59-A6C34878D82A}">
                    <a16:rowId xmlns:a16="http://schemas.microsoft.com/office/drawing/2014/main" xmlns="" val="1885708910"/>
                  </a:ext>
                </a:extLst>
              </a:tr>
            </a:tbl>
          </a:graphicData>
        </a:graphic>
      </p:graphicFrame>
      <p:pic>
        <p:nvPicPr>
          <p:cNvPr id="12" name="Picture 4" descr="Mathematik, Sig, Summe">
            <a:hlinkClick r:id="rId12" action="ppaction://hlinksldjump"/>
          </p:cNvPr>
          <p:cNvPicPr>
            <a:picLocks noChangeAspect="1" noChangeArrowheads="1"/>
          </p:cNvPicPr>
          <p:nvPr>
            <p:custDataLst>
              <p:tags r:id="rId4"/>
            </p:custDataLst>
          </p:nvPr>
        </p:nvPicPr>
        <p:blipFill>
          <a:blip r:embed="rId13"/>
          <a:srcRect/>
          <a:stretch>
            <a:fillRect/>
          </a:stretch>
        </p:blipFill>
        <p:spPr bwMode="auto">
          <a:xfrm rot="5400000">
            <a:off x="190206" y="1816963"/>
            <a:ext cx="235347" cy="238663"/>
          </a:xfrm>
          <a:prstGeom prst="rect">
            <a:avLst/>
          </a:prstGeom>
          <a:noFill/>
        </p:spPr>
      </p:pic>
      <p:pic>
        <p:nvPicPr>
          <p:cNvPr id="23" name="Picture 4" descr="Mathematik, Sig, Summe">
            <a:extLst>
              <a:ext uri="{FF2B5EF4-FFF2-40B4-BE49-F238E27FC236}">
                <a16:creationId xmlns:a16="http://schemas.microsoft.com/office/drawing/2014/main" xmlns="" id="{C1DA63A3-6795-434F-8231-FDB921DD80BA}"/>
              </a:ext>
            </a:extLst>
          </p:cNvPr>
          <p:cNvPicPr>
            <a:picLocks noChangeAspect="1" noChangeArrowheads="1"/>
          </p:cNvPicPr>
          <p:nvPr>
            <p:custDataLst>
              <p:tags r:id="rId5"/>
            </p:custDataLst>
          </p:nvPr>
        </p:nvPicPr>
        <p:blipFill>
          <a:blip r:embed="rId13"/>
          <a:srcRect/>
          <a:stretch>
            <a:fillRect/>
          </a:stretch>
        </p:blipFill>
        <p:spPr bwMode="auto">
          <a:xfrm rot="5400000">
            <a:off x="178310" y="7362295"/>
            <a:ext cx="338739" cy="343510"/>
          </a:xfrm>
          <a:prstGeom prst="rect">
            <a:avLst/>
          </a:prstGeom>
          <a:noFill/>
        </p:spPr>
      </p:pic>
      <p:grpSp>
        <p:nvGrpSpPr>
          <p:cNvPr id="24" name="Groupe 23">
            <a:extLst>
              <a:ext uri="{FF2B5EF4-FFF2-40B4-BE49-F238E27FC236}">
                <a16:creationId xmlns:a16="http://schemas.microsoft.com/office/drawing/2014/main" xmlns="" id="{45B446EA-1D1D-1E4A-8A73-85F83C7FB431}"/>
              </a:ext>
            </a:extLst>
          </p:cNvPr>
          <p:cNvGrpSpPr/>
          <p:nvPr>
            <p:custDataLst>
              <p:tags r:id="rId6"/>
            </p:custDataLst>
          </p:nvPr>
        </p:nvGrpSpPr>
        <p:grpSpPr>
          <a:xfrm>
            <a:off x="34122" y="7855758"/>
            <a:ext cx="611571" cy="569901"/>
            <a:chOff x="398511" y="7375861"/>
            <a:chExt cx="846012" cy="772510"/>
          </a:xfrm>
        </p:grpSpPr>
        <p:pic>
          <p:nvPicPr>
            <p:cNvPr id="30" name="Image 29">
              <a:extLst>
                <a:ext uri="{FF2B5EF4-FFF2-40B4-BE49-F238E27FC236}">
                  <a16:creationId xmlns:a16="http://schemas.microsoft.com/office/drawing/2014/main" xmlns="" id="{8F6444EA-8E14-C244-90D7-5838F1C4CE17}"/>
                </a:ext>
              </a:extLst>
            </p:cNvPr>
            <p:cNvPicPr>
              <a:picLocks noChangeAspect="1"/>
            </p:cNvPicPr>
            <p:nvPr/>
          </p:nvPicPr>
          <p:blipFill>
            <a:blip r:embed="rId14">
              <a:grayscl/>
              <a:extLst>
                <a:ext uri="{BEBA8EAE-BF5A-486C-A8C5-ECC9F3942E4B}">
                  <a14:imgProps xmlns:a14="http://schemas.microsoft.com/office/drawing/2010/main" xmlns="">
                    <a14:imgLayer r:embed="rId15">
                      <a14:imgEffect>
                        <a14:saturation sat="400000"/>
                      </a14:imgEffect>
                    </a14:imgLayer>
                  </a14:imgProps>
                </a:ext>
                <a:ext uri="{28A0092B-C50C-407E-A947-70E740481C1C}">
                  <a14:useLocalDpi xmlns:a14="http://schemas.microsoft.com/office/drawing/2010/main" xmlns="" val="0"/>
                </a:ext>
              </a:extLst>
            </a:blip>
            <a:stretch>
              <a:fillRect/>
            </a:stretch>
          </p:blipFill>
          <p:spPr>
            <a:xfrm>
              <a:off x="561419" y="7375861"/>
              <a:ext cx="536575" cy="772510"/>
            </a:xfrm>
            <a:prstGeom prst="rect">
              <a:avLst/>
            </a:prstGeom>
          </p:spPr>
        </p:pic>
        <p:pic>
          <p:nvPicPr>
            <p:cNvPr id="31" name="Picture 4" descr="Mathematik, Sig, Summe">
              <a:extLst>
                <a:ext uri="{FF2B5EF4-FFF2-40B4-BE49-F238E27FC236}">
                  <a16:creationId xmlns:a16="http://schemas.microsoft.com/office/drawing/2014/main" xmlns="" id="{3BCEEAD1-296E-2640-8B01-965B931EC5C8}"/>
                </a:ext>
              </a:extLst>
            </p:cNvPr>
            <p:cNvPicPr>
              <a:picLocks noChangeAspect="1" noChangeArrowheads="1"/>
            </p:cNvPicPr>
            <p:nvPr/>
          </p:nvPicPr>
          <p:blipFill>
            <a:blip r:embed="rId13"/>
            <a:srcRect/>
            <a:stretch>
              <a:fillRect/>
            </a:stretch>
          </p:blipFill>
          <p:spPr bwMode="auto">
            <a:xfrm rot="5400000">
              <a:off x="399817" y="7789385"/>
              <a:ext cx="185423" cy="188035"/>
            </a:xfrm>
            <a:prstGeom prst="rect">
              <a:avLst/>
            </a:prstGeom>
            <a:noFill/>
          </p:spPr>
        </p:pic>
        <p:sp>
          <p:nvSpPr>
            <p:cNvPr id="32" name="ZoneTexte 31">
              <a:extLst>
                <a:ext uri="{FF2B5EF4-FFF2-40B4-BE49-F238E27FC236}">
                  <a16:creationId xmlns:a16="http://schemas.microsoft.com/office/drawing/2014/main" xmlns="" id="{702491E2-2E9A-1B4A-B889-DA716DB45D19}"/>
                </a:ext>
              </a:extLst>
            </p:cNvPr>
            <p:cNvSpPr txBox="1"/>
            <p:nvPr/>
          </p:nvSpPr>
          <p:spPr>
            <a:xfrm>
              <a:off x="864538" y="7673232"/>
              <a:ext cx="379985" cy="400110"/>
            </a:xfrm>
            <a:prstGeom prst="rect">
              <a:avLst/>
            </a:prstGeom>
            <a:noFill/>
          </p:spPr>
          <p:txBody>
            <a:bodyPr wrap="square" rtlCol="0">
              <a:spAutoFit/>
            </a:bodyPr>
            <a:lstStyle/>
            <a:p>
              <a:r>
                <a:rPr lang="fr-CA" sz="2000" b="1" dirty="0">
                  <a:effectLst>
                    <a:outerShdw blurRad="38100" dist="38100" dir="2700000" algn="tl">
                      <a:srgbClr val="000000">
                        <a:alpha val="43137"/>
                      </a:srgbClr>
                    </a:outerShdw>
                  </a:effectLst>
                </a:rPr>
                <a:t>S</a:t>
              </a:r>
            </a:p>
          </p:txBody>
        </p:sp>
      </p:grpSp>
      <p:sp>
        <p:nvSpPr>
          <p:cNvPr id="33" name="Title 3">
            <a:extLst>
              <a:ext uri="{FF2B5EF4-FFF2-40B4-BE49-F238E27FC236}">
                <a16:creationId xmlns:a16="http://schemas.microsoft.com/office/drawing/2014/main" xmlns="" id="{2FE3E825-8264-0146-B179-9BA78D868911}"/>
              </a:ext>
            </a:extLst>
          </p:cNvPr>
          <p:cNvSpPr txBox="1">
            <a:spLocks/>
          </p:cNvSpPr>
          <p:nvPr>
            <p:custDataLst>
              <p:tags r:id="rId7"/>
            </p:custDataLst>
          </p:nvPr>
        </p:nvSpPr>
        <p:spPr>
          <a:xfrm>
            <a:off x="645693" y="7246463"/>
            <a:ext cx="6136106" cy="1805730"/>
          </a:xfrm>
          <a:prstGeom prst="rect">
            <a:avLst/>
          </a:prstGeom>
        </p:spPr>
        <p:txBody>
          <a:bodyPr vert="horz" lIns="91440" tIns="45720" rIns="91440" bIns="45720" rtlCol="0" anchor="ctr">
            <a:noAutofit/>
          </a:bodyPr>
          <a:lstStyle/>
          <a:p>
            <a:pPr defTabSz="914354">
              <a:spcBef>
                <a:spcPct val="0"/>
              </a:spcBef>
              <a:defRPr/>
            </a:pPr>
            <a:r>
              <a:rPr lang="en-US" sz="1100" dirty="0" err="1">
                <a:latin typeface="Calibri" panose="020F0502020204030204" pitchFamily="34" charset="0"/>
              </a:rPr>
              <a:t>Ce</a:t>
            </a:r>
            <a:r>
              <a:rPr lang="en-US" sz="1100" dirty="0">
                <a:latin typeface="Calibri" panose="020F0502020204030204" pitchFamily="34" charset="0"/>
              </a:rPr>
              <a:t> </a:t>
            </a:r>
            <a:r>
              <a:rPr lang="en-US" sz="1100" dirty="0" err="1">
                <a:latin typeface="Calibri" panose="020F0502020204030204" pitchFamily="34" charset="0"/>
              </a:rPr>
              <a:t>symbole</a:t>
            </a:r>
            <a:r>
              <a:rPr lang="en-US" sz="1100" dirty="0">
                <a:latin typeface="Calibri" panose="020F0502020204030204" pitchFamily="34" charset="0"/>
              </a:rPr>
              <a:t> </a:t>
            </a:r>
            <a:r>
              <a:rPr lang="en-US" sz="1100" dirty="0" err="1">
                <a:latin typeface="Calibri" panose="020F0502020204030204" pitchFamily="34" charset="0"/>
              </a:rPr>
              <a:t>signifie</a:t>
            </a:r>
            <a:r>
              <a:rPr lang="en-US" sz="1100" dirty="0">
                <a:latin typeface="Calibri" panose="020F0502020204030204" pitchFamily="34" charset="0"/>
              </a:rPr>
              <a:t> la </a:t>
            </a:r>
            <a:r>
              <a:rPr lang="en-US" sz="1100" dirty="0" err="1">
                <a:latin typeface="Calibri" panose="020F0502020204030204" pitchFamily="34" charset="0"/>
              </a:rPr>
              <a:t>présence</a:t>
            </a:r>
            <a:r>
              <a:rPr lang="en-US" sz="1100" dirty="0">
                <a:latin typeface="Calibri" panose="020F0502020204030204" pitchFamily="34" charset="0"/>
              </a:rPr>
              <a:t> de </a:t>
            </a:r>
            <a:r>
              <a:rPr lang="en-US" sz="1100" dirty="0" err="1">
                <a:latin typeface="Calibri" panose="020F0502020204030204" pitchFamily="34" charset="0"/>
              </a:rPr>
              <a:t>préalables</a:t>
            </a:r>
            <a:r>
              <a:rPr lang="en-US" sz="1100" dirty="0">
                <a:latin typeface="Calibri" panose="020F0502020204030204" pitchFamily="34" charset="0"/>
              </a:rPr>
              <a:t> </a:t>
            </a:r>
            <a:r>
              <a:rPr lang="en-US" sz="1100" dirty="0" err="1">
                <a:latin typeface="Calibri" panose="020F0502020204030204" pitchFamily="34" charset="0"/>
              </a:rPr>
              <a:t>mathématiques</a:t>
            </a:r>
            <a:r>
              <a:rPr lang="en-US" sz="1100" dirty="0">
                <a:latin typeface="Calibri" panose="020F0502020204030204" pitchFamily="34" charset="0"/>
              </a:rPr>
              <a:t>. </a:t>
            </a:r>
            <a:r>
              <a:rPr lang="en-US" sz="1100" b="1" dirty="0" err="1">
                <a:latin typeface="Calibri" panose="020F0502020204030204" pitchFamily="34" charset="0"/>
              </a:rPr>
              <a:t>Ces</a:t>
            </a:r>
            <a:r>
              <a:rPr lang="en-US" sz="1100" b="1" dirty="0">
                <a:latin typeface="Calibri" panose="020F0502020204030204" pitchFamily="34" charset="0"/>
              </a:rPr>
              <a:t> </a:t>
            </a:r>
            <a:r>
              <a:rPr lang="en-US" sz="1100" b="1" dirty="0" err="1">
                <a:latin typeface="Calibri" panose="020F0502020204030204" pitchFamily="34" charset="0"/>
              </a:rPr>
              <a:t>activités</a:t>
            </a:r>
            <a:r>
              <a:rPr lang="en-US" sz="1100" b="1" dirty="0">
                <a:latin typeface="Calibri" panose="020F0502020204030204" pitchFamily="34" charset="0"/>
              </a:rPr>
              <a:t> ne </a:t>
            </a:r>
            <a:r>
              <a:rPr lang="en-US" sz="1100" b="1" dirty="0" err="1">
                <a:latin typeface="Calibri" panose="020F0502020204030204" pitchFamily="34" charset="0"/>
              </a:rPr>
              <a:t>sont</a:t>
            </a:r>
            <a:r>
              <a:rPr lang="en-US" sz="1100" b="1" dirty="0">
                <a:latin typeface="Calibri" panose="020F0502020204030204" pitchFamily="34" charset="0"/>
              </a:rPr>
              <a:t> PAS </a:t>
            </a:r>
            <a:r>
              <a:rPr lang="en-US" sz="1100" b="1" dirty="0" err="1">
                <a:latin typeface="Calibri" panose="020F0502020204030204" pitchFamily="34" charset="0"/>
              </a:rPr>
              <a:t>obligatoires</a:t>
            </a:r>
            <a:r>
              <a:rPr lang="en-US" sz="1100" dirty="0">
                <a:latin typeface="Calibri" panose="020F0502020204030204" pitchFamily="34" charset="0"/>
              </a:rPr>
              <a:t>. Il </a:t>
            </a:r>
            <a:r>
              <a:rPr lang="en-US" sz="1100" dirty="0" err="1">
                <a:latin typeface="Calibri" panose="020F0502020204030204" pitchFamily="34" charset="0"/>
              </a:rPr>
              <a:t>est</a:t>
            </a:r>
            <a:r>
              <a:rPr lang="en-US" sz="1100" dirty="0">
                <a:latin typeface="Calibri" panose="020F0502020204030204" pitchFamily="34" charset="0"/>
              </a:rPr>
              <a:t> </a:t>
            </a:r>
            <a:r>
              <a:rPr lang="en-US" sz="1100" dirty="0" err="1">
                <a:latin typeface="Calibri" panose="020F0502020204030204" pitchFamily="34" charset="0"/>
              </a:rPr>
              <a:t>suggéré</a:t>
            </a:r>
            <a:r>
              <a:rPr lang="en-US" sz="1100" dirty="0">
                <a:latin typeface="Calibri" panose="020F0502020204030204" pitchFamily="34" charset="0"/>
              </a:rPr>
              <a:t> de les </a:t>
            </a:r>
            <a:r>
              <a:rPr lang="en-US" sz="1100" dirty="0" err="1">
                <a:latin typeface="Calibri" panose="020F0502020204030204" pitchFamily="34" charset="0"/>
              </a:rPr>
              <a:t>réaliser</a:t>
            </a:r>
            <a:r>
              <a:rPr lang="en-US" sz="1100" dirty="0">
                <a:latin typeface="Calibri" panose="020F0502020204030204" pitchFamily="34" charset="0"/>
              </a:rPr>
              <a:t> </a:t>
            </a:r>
            <a:r>
              <a:rPr lang="en-US" sz="1100" dirty="0" err="1">
                <a:latin typeface="Calibri" panose="020F0502020204030204" pitchFamily="34" charset="0"/>
              </a:rPr>
              <a:t>avant</a:t>
            </a:r>
            <a:r>
              <a:rPr lang="en-US" sz="1100" dirty="0">
                <a:latin typeface="Calibri" panose="020F0502020204030204" pitchFamily="34" charset="0"/>
              </a:rPr>
              <a:t> </a:t>
            </a:r>
            <a:r>
              <a:rPr lang="en-US" sz="1100" dirty="0" err="1">
                <a:latin typeface="Calibri" panose="020F0502020204030204" pitchFamily="34" charset="0"/>
              </a:rPr>
              <a:t>l’activité</a:t>
            </a:r>
            <a:r>
              <a:rPr lang="en-US" sz="1100" dirty="0">
                <a:latin typeface="Calibri" panose="020F0502020204030204" pitchFamily="34" charset="0"/>
              </a:rPr>
              <a:t> de sciences </a:t>
            </a:r>
            <a:r>
              <a:rPr lang="en-US" sz="1100" dirty="0" err="1">
                <a:latin typeface="Calibri" panose="020F0502020204030204" pitchFamily="34" charset="0"/>
              </a:rPr>
              <a:t>si</a:t>
            </a:r>
            <a:r>
              <a:rPr lang="en-US" sz="1100" dirty="0">
                <a:latin typeface="Calibri" panose="020F0502020204030204" pitchFamily="34" charset="0"/>
              </a:rPr>
              <a:t> </a:t>
            </a:r>
            <a:r>
              <a:rPr lang="en-US" sz="1100" dirty="0" err="1">
                <a:latin typeface="Calibri" panose="020F0502020204030204" pitchFamily="34" charset="0"/>
              </a:rPr>
              <a:t>vous</a:t>
            </a:r>
            <a:r>
              <a:rPr lang="en-US" sz="1100" dirty="0">
                <a:latin typeface="Calibri" panose="020F0502020204030204" pitchFamily="34" charset="0"/>
              </a:rPr>
              <a:t> le </a:t>
            </a:r>
            <a:r>
              <a:rPr lang="en-US" sz="1100" dirty="0" err="1">
                <a:latin typeface="Calibri" panose="020F0502020204030204" pitchFamily="34" charset="0"/>
              </a:rPr>
              <a:t>jugez</a:t>
            </a:r>
            <a:r>
              <a:rPr lang="en-US" sz="1100" dirty="0">
                <a:latin typeface="Calibri" panose="020F0502020204030204" pitchFamily="34" charset="0"/>
              </a:rPr>
              <a:t> </a:t>
            </a:r>
            <a:r>
              <a:rPr lang="en-US" sz="1100" dirty="0" err="1">
                <a:latin typeface="Calibri" panose="020F0502020204030204" pitchFamily="34" charset="0"/>
              </a:rPr>
              <a:t>nécessaire</a:t>
            </a:r>
            <a:r>
              <a:rPr lang="en-US" sz="1100" dirty="0">
                <a:latin typeface="Calibri" panose="020F0502020204030204" pitchFamily="34" charset="0"/>
              </a:rPr>
              <a:t> pour </a:t>
            </a:r>
            <a:r>
              <a:rPr lang="en-US" sz="1100" dirty="0" err="1">
                <a:latin typeface="Calibri" panose="020F0502020204030204" pitchFamily="34" charset="0"/>
              </a:rPr>
              <a:t>vos</a:t>
            </a:r>
            <a:r>
              <a:rPr lang="en-US" sz="1100" dirty="0">
                <a:latin typeface="Calibri" panose="020F0502020204030204" pitchFamily="34" charset="0"/>
              </a:rPr>
              <a:t> </a:t>
            </a:r>
            <a:r>
              <a:rPr lang="en-US" sz="1100" dirty="0" err="1">
                <a:latin typeface="Calibri" panose="020F0502020204030204" pitchFamily="34" charset="0"/>
              </a:rPr>
              <a:t>élèves</a:t>
            </a:r>
            <a:r>
              <a:rPr lang="en-US" sz="1100" dirty="0">
                <a:latin typeface="Calibri" panose="020F0502020204030204" pitchFamily="34" charset="0"/>
              </a:rPr>
              <a:t>. </a:t>
            </a:r>
          </a:p>
          <a:p>
            <a:pPr defTabSz="914354">
              <a:spcBef>
                <a:spcPct val="0"/>
              </a:spcBef>
              <a:defRPr/>
            </a:pPr>
            <a:endParaRPr lang="en-US" sz="1100" dirty="0">
              <a:latin typeface="Calibri" panose="020F0502020204030204" pitchFamily="34" charset="0"/>
              <a:ea typeface="+mj-ea"/>
              <a:cs typeface="+mj-cs"/>
            </a:endParaRPr>
          </a:p>
          <a:p>
            <a:pPr defTabSz="914354">
              <a:spcBef>
                <a:spcPct val="0"/>
              </a:spcBef>
              <a:defRPr/>
            </a:pPr>
            <a:r>
              <a:rPr lang="en-US" sz="1100" dirty="0" err="1">
                <a:latin typeface="Calibri" panose="020F0502020204030204" pitchFamily="34" charset="0"/>
                <a:ea typeface="+mj-ea"/>
                <a:cs typeface="+mj-cs"/>
              </a:rPr>
              <a:t>Vous</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rencontrerez</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ce</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symbole</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chaque</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fois</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que</a:t>
            </a:r>
            <a:r>
              <a:rPr lang="en-US" sz="1100" dirty="0">
                <a:latin typeface="Calibri" panose="020F0502020204030204" pitchFamily="34" charset="0"/>
                <a:ea typeface="+mj-ea"/>
                <a:cs typeface="+mj-cs"/>
              </a:rPr>
              <a:t> la </a:t>
            </a:r>
            <a:r>
              <a:rPr lang="en-US" sz="1100" dirty="0" err="1">
                <a:latin typeface="Calibri" panose="020F0502020204030204" pitchFamily="34" charset="0"/>
                <a:ea typeface="+mj-ea"/>
                <a:cs typeface="+mj-cs"/>
              </a:rPr>
              <a:t>tâche</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implique</a:t>
            </a:r>
            <a:r>
              <a:rPr lang="en-US" sz="1100" dirty="0">
                <a:latin typeface="Calibri" panose="020F0502020204030204" pitchFamily="34" charset="0"/>
                <a:ea typeface="+mj-ea"/>
                <a:cs typeface="+mj-cs"/>
              </a:rPr>
              <a:t> un lien entre les </a:t>
            </a:r>
            <a:r>
              <a:rPr lang="en-US" sz="1100" dirty="0" err="1">
                <a:latin typeface="Calibri" panose="020F0502020204030204" pitchFamily="34" charset="0"/>
                <a:ea typeface="+mj-ea"/>
                <a:cs typeface="+mj-cs"/>
              </a:rPr>
              <a:t>mathématiques</a:t>
            </a:r>
            <a:r>
              <a:rPr lang="en-US" sz="1100" dirty="0">
                <a:latin typeface="Calibri" panose="020F0502020204030204" pitchFamily="34" charset="0"/>
                <a:ea typeface="+mj-ea"/>
                <a:cs typeface="+mj-cs"/>
              </a:rPr>
              <a:t> et les sciences, </a:t>
            </a:r>
            <a:r>
              <a:rPr lang="en-US" sz="1100" dirty="0" err="1">
                <a:latin typeface="Calibri" panose="020F0502020204030204" pitchFamily="34" charset="0"/>
                <a:ea typeface="+mj-ea"/>
                <a:cs typeface="+mj-cs"/>
              </a:rPr>
              <a:t>tant</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dans</a:t>
            </a:r>
            <a:r>
              <a:rPr lang="en-US" sz="1100" dirty="0">
                <a:latin typeface="Calibri" panose="020F0502020204030204" pitchFamily="34" charset="0"/>
                <a:ea typeface="+mj-ea"/>
                <a:cs typeface="+mj-cs"/>
              </a:rPr>
              <a:t> le guide </a:t>
            </a:r>
            <a:r>
              <a:rPr lang="en-US" sz="1100" dirty="0" err="1">
                <a:latin typeface="Calibri" panose="020F0502020204030204" pitchFamily="34" charset="0"/>
                <a:ea typeface="+mj-ea"/>
                <a:cs typeface="+mj-cs"/>
              </a:rPr>
              <a:t>pédagogique</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que</a:t>
            </a:r>
            <a:r>
              <a:rPr lang="en-US" sz="1100" dirty="0">
                <a:latin typeface="Calibri" panose="020F0502020204030204" pitchFamily="34" charset="0"/>
                <a:ea typeface="+mj-ea"/>
                <a:cs typeface="+mj-cs"/>
              </a:rPr>
              <a:t> </a:t>
            </a:r>
            <a:r>
              <a:rPr lang="en-US" sz="1100" dirty="0" err="1">
                <a:latin typeface="Calibri" panose="020F0502020204030204" pitchFamily="34" charset="0"/>
                <a:ea typeface="+mj-ea"/>
                <a:cs typeface="+mj-cs"/>
              </a:rPr>
              <a:t>sur</a:t>
            </a:r>
            <a:r>
              <a:rPr lang="en-US" sz="1100" dirty="0">
                <a:latin typeface="Calibri" panose="020F0502020204030204" pitchFamily="34" charset="0"/>
                <a:ea typeface="+mj-ea"/>
                <a:cs typeface="+mj-cs"/>
              </a:rPr>
              <a:t> les fiches </a:t>
            </a:r>
            <a:r>
              <a:rPr lang="en-US" sz="1100" dirty="0" err="1">
                <a:latin typeface="Calibri" panose="020F0502020204030204" pitchFamily="34" charset="0"/>
                <a:ea typeface="+mj-ea"/>
                <a:cs typeface="+mj-cs"/>
              </a:rPr>
              <a:t>d’activité</a:t>
            </a:r>
            <a:r>
              <a:rPr lang="en-US" sz="1100" dirty="0">
                <a:latin typeface="Calibri" panose="020F0502020204030204" pitchFamily="34" charset="0"/>
                <a:ea typeface="+mj-ea"/>
                <a:cs typeface="+mj-cs"/>
              </a:rPr>
              <a:t>. </a:t>
            </a:r>
            <a:r>
              <a:rPr lang="en-US" sz="1100" b="1" dirty="0" err="1">
                <a:latin typeface="Calibri" panose="020F0502020204030204" pitchFamily="34" charset="0"/>
                <a:ea typeface="+mj-ea"/>
                <a:cs typeface="+mj-cs"/>
              </a:rPr>
              <a:t>L’identité</a:t>
            </a:r>
            <a:r>
              <a:rPr lang="en-US" sz="1100" b="1" dirty="0">
                <a:latin typeface="Calibri" panose="020F0502020204030204" pitchFamily="34" charset="0"/>
                <a:ea typeface="+mj-ea"/>
                <a:cs typeface="+mj-cs"/>
              </a:rPr>
              <a:t> </a:t>
            </a:r>
            <a:r>
              <a:rPr lang="en-US" sz="1100" b="1" dirty="0" err="1">
                <a:latin typeface="Calibri" panose="020F0502020204030204" pitchFamily="34" charset="0"/>
                <a:ea typeface="+mj-ea"/>
                <a:cs typeface="+mj-cs"/>
              </a:rPr>
              <a:t>secrète</a:t>
            </a:r>
            <a:r>
              <a:rPr lang="en-US" sz="1100" b="1" dirty="0">
                <a:latin typeface="Calibri" panose="020F0502020204030204" pitchFamily="34" charset="0"/>
                <a:ea typeface="+mj-ea"/>
                <a:cs typeface="+mj-cs"/>
              </a:rPr>
              <a:t> du super-</a:t>
            </a:r>
            <a:r>
              <a:rPr lang="en-US" sz="1100" b="1" dirty="0" err="1">
                <a:latin typeface="Calibri" panose="020F0502020204030204" pitchFamily="34" charset="0"/>
                <a:ea typeface="+mj-ea"/>
                <a:cs typeface="+mj-cs"/>
              </a:rPr>
              <a:t>héro</a:t>
            </a:r>
            <a:r>
              <a:rPr lang="en-US" sz="1100" b="1" dirty="0">
                <a:latin typeface="Calibri" panose="020F0502020204030204" pitchFamily="34" charset="0"/>
                <a:ea typeface="+mj-ea"/>
                <a:cs typeface="+mj-cs"/>
              </a:rPr>
              <a:t> Math-Science </a:t>
            </a:r>
            <a:r>
              <a:rPr lang="en-US" sz="1100" b="1" dirty="0" err="1">
                <a:latin typeface="Calibri" panose="020F0502020204030204" pitchFamily="34" charset="0"/>
                <a:ea typeface="+mj-ea"/>
                <a:cs typeface="+mj-cs"/>
              </a:rPr>
              <a:t>est</a:t>
            </a:r>
            <a:r>
              <a:rPr lang="en-US" sz="1100" b="1" dirty="0">
                <a:latin typeface="Calibri" panose="020F0502020204030204" pitchFamily="34" charset="0"/>
                <a:ea typeface="+mj-ea"/>
                <a:cs typeface="+mj-cs"/>
              </a:rPr>
              <a:t> </a:t>
            </a:r>
            <a:r>
              <a:rPr lang="en-US" sz="1100" b="1" dirty="0" err="1">
                <a:latin typeface="Calibri" panose="020F0502020204030204" pitchFamily="34" charset="0"/>
                <a:ea typeface="+mj-ea"/>
                <a:cs typeface="+mj-cs"/>
              </a:rPr>
              <a:t>révélée</a:t>
            </a:r>
            <a:r>
              <a:rPr lang="en-US" sz="1100" b="1" dirty="0">
                <a:latin typeface="Calibri" panose="020F0502020204030204" pitchFamily="34" charset="0"/>
                <a:ea typeface="+mj-ea"/>
                <a:cs typeface="+mj-cs"/>
              </a:rPr>
              <a:t> à la fin de la </a:t>
            </a:r>
            <a:r>
              <a:rPr lang="en-US" sz="1100" b="1" dirty="0" err="1">
                <a:latin typeface="Calibri" panose="020F0502020204030204" pitchFamily="34" charset="0"/>
                <a:ea typeface="+mj-ea"/>
                <a:cs typeface="+mj-cs"/>
              </a:rPr>
              <a:t>thématique</a:t>
            </a:r>
            <a:r>
              <a:rPr lang="en-US" sz="1100" b="1" dirty="0">
                <a:latin typeface="Calibri" panose="020F0502020204030204" pitchFamily="34" charset="0"/>
                <a:ea typeface="+mj-ea"/>
                <a:cs typeface="+mj-cs"/>
              </a:rPr>
              <a:t> ! Pendant les </a:t>
            </a:r>
            <a:r>
              <a:rPr lang="en-US" sz="1100" b="1" dirty="0" err="1">
                <a:latin typeface="Calibri" panose="020F0502020204030204" pitchFamily="34" charset="0"/>
                <a:ea typeface="+mj-ea"/>
                <a:cs typeface="+mj-cs"/>
              </a:rPr>
              <a:t>activités</a:t>
            </a:r>
            <a:r>
              <a:rPr lang="en-US" sz="1100" b="1" dirty="0">
                <a:latin typeface="Calibri" panose="020F0502020204030204" pitchFamily="34" charset="0"/>
                <a:ea typeface="+mj-ea"/>
                <a:cs typeface="+mj-cs"/>
              </a:rPr>
              <a:t>, les </a:t>
            </a:r>
            <a:r>
              <a:rPr lang="en-US" sz="1100" b="1" dirty="0" err="1">
                <a:latin typeface="Calibri" panose="020F0502020204030204" pitchFamily="34" charset="0"/>
                <a:ea typeface="+mj-ea"/>
                <a:cs typeface="+mj-cs"/>
              </a:rPr>
              <a:t>élèves</a:t>
            </a:r>
            <a:r>
              <a:rPr lang="en-US" sz="1100" b="1" dirty="0">
                <a:latin typeface="Calibri" panose="020F0502020204030204" pitchFamily="34" charset="0"/>
                <a:ea typeface="+mj-ea"/>
                <a:cs typeface="+mj-cs"/>
              </a:rPr>
              <a:t> </a:t>
            </a:r>
            <a:r>
              <a:rPr lang="en-US" sz="1100" b="1" dirty="0" err="1">
                <a:latin typeface="Calibri" panose="020F0502020204030204" pitchFamily="34" charset="0"/>
                <a:ea typeface="+mj-ea"/>
                <a:cs typeface="+mj-cs"/>
              </a:rPr>
              <a:t>peuvent</a:t>
            </a:r>
            <a:r>
              <a:rPr lang="en-US" sz="1100" b="1" dirty="0">
                <a:latin typeface="Calibri" panose="020F0502020204030204" pitchFamily="34" charset="0"/>
                <a:ea typeface="+mj-ea"/>
                <a:cs typeface="+mj-cs"/>
              </a:rPr>
              <a:t> essayer de </a:t>
            </a:r>
            <a:r>
              <a:rPr lang="en-US" sz="1100" b="1" dirty="0" err="1">
                <a:latin typeface="Calibri" panose="020F0502020204030204" pitchFamily="34" charset="0"/>
                <a:ea typeface="+mj-ea"/>
                <a:cs typeface="+mj-cs"/>
              </a:rPr>
              <a:t>deviner</a:t>
            </a:r>
            <a:r>
              <a:rPr lang="en-US" sz="1100" b="1" dirty="0">
                <a:latin typeface="Calibri" panose="020F0502020204030204" pitchFamily="34" charset="0"/>
                <a:ea typeface="+mj-ea"/>
                <a:cs typeface="+mj-cs"/>
              </a:rPr>
              <a:t> à quoi correspondent les </a:t>
            </a:r>
            <a:r>
              <a:rPr lang="en-US" sz="1100" b="1" dirty="0" err="1">
                <a:latin typeface="Calibri" panose="020F0502020204030204" pitchFamily="34" charset="0"/>
                <a:ea typeface="+mj-ea"/>
                <a:cs typeface="+mj-cs"/>
              </a:rPr>
              <a:t>initiale</a:t>
            </a:r>
            <a:r>
              <a:rPr lang="en-US" sz="1100" b="1" dirty="0">
                <a:latin typeface="Calibri" panose="020F0502020204030204" pitchFamily="34" charset="0"/>
                <a:ea typeface="+mj-ea"/>
                <a:cs typeface="+mj-cs"/>
              </a:rPr>
              <a:t> M.S…</a:t>
            </a:r>
          </a:p>
          <a:p>
            <a:pPr defTabSz="914354">
              <a:spcBef>
                <a:spcPct val="0"/>
              </a:spcBef>
              <a:defRPr/>
            </a:pPr>
            <a:endParaRPr lang="en-US" sz="1100" dirty="0">
              <a:latin typeface="Calibri" panose="020F0502020204030204" pitchFamily="34" charset="0"/>
              <a:ea typeface="+mj-ea"/>
              <a:cs typeface="+mj-cs"/>
            </a:endParaRPr>
          </a:p>
          <a:p>
            <a:pPr defTabSz="914354">
              <a:spcBef>
                <a:spcPct val="0"/>
              </a:spcBef>
              <a:defRPr/>
            </a:pPr>
            <a:r>
              <a:rPr lang="fr-CA"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Ce symbole marque un passage qui, étant donné son contenu strictement mathématique, doit absolument être pris en charge par </a:t>
            </a:r>
            <a:r>
              <a:rPr lang="fr-CA"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l’enseignant</a:t>
            </a:r>
            <a:r>
              <a:rPr kumimoji="0" lang="fr-CA"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1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fr-CA"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 non par l’étudiant de Cégep (programme </a:t>
            </a:r>
            <a:r>
              <a:rPr lang="fr-CA"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PuMS</a:t>
            </a:r>
            <a:r>
              <a:rPr lang="fr-CA"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100" dirty="0">
              <a:latin typeface="Calibri" panose="020F0502020204030204" pitchFamily="34" charset="0"/>
              <a:ea typeface="+mj-ea"/>
              <a:cs typeface="+mj-cs"/>
            </a:endParaRPr>
          </a:p>
        </p:txBody>
      </p:sp>
      <p:sp>
        <p:nvSpPr>
          <p:cNvPr id="35" name="Larme 34"/>
          <p:cNvSpPr/>
          <p:nvPr>
            <p:custDataLst>
              <p:tags r:id="rId8"/>
            </p:custDataLst>
          </p:nvPr>
        </p:nvSpPr>
        <p:spPr>
          <a:xfrm flipH="1">
            <a:off x="205823" y="8657547"/>
            <a:ext cx="330367" cy="343317"/>
          </a:xfrm>
          <a:prstGeom prst="teardrop">
            <a:avLst/>
          </a:prstGeom>
          <a:solidFill>
            <a:srgbClr val="00B050"/>
          </a:solidFill>
          <a:ln w="28575" cmpd="tri">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dirty="0">
                <a:solidFill>
                  <a:schemeClr val="tx1"/>
                </a:solidFill>
                <a:latin typeface="Times" pitchFamily="18" charset="0"/>
                <a:cs typeface="Times" pitchFamily="18" charset="0"/>
              </a:rPr>
              <a:t>E</a:t>
            </a:r>
            <a:endParaRPr lang="fr-FR" sz="2000" b="1" dirty="0">
              <a:solidFill>
                <a:schemeClr val="tx1"/>
              </a:solidFill>
              <a:latin typeface="Times" pitchFamily="18" charset="0"/>
              <a:cs typeface="Times" pitchFamily="18" charset="0"/>
            </a:endParaRPr>
          </a:p>
        </p:txBody>
      </p:sp>
    </p:spTree>
    <p:extLst>
      <p:ext uri="{BB962C8B-B14F-4D97-AF65-F5344CB8AC3E}">
        <p14:creationId xmlns:p14="http://schemas.microsoft.com/office/powerpoint/2010/main" xmlns="" val="4232194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4"/>
          <p:cNvSpPr>
            <a:spLocks noGrp="1"/>
          </p:cNvSpPr>
          <p:nvPr>
            <p:ph sz="half" idx="1"/>
            <p:custDataLst>
              <p:tags r:id="rId1"/>
            </p:custDataLst>
          </p:nvPr>
        </p:nvSpPr>
        <p:spPr>
          <a:xfrm>
            <a:off x="408538" y="1537574"/>
            <a:ext cx="6043065" cy="7815772"/>
          </a:xfrm>
        </p:spPr>
        <p:txBody>
          <a:bodyPr>
            <a:normAutofit/>
          </a:bodyPr>
          <a:lstStyle/>
          <a:p>
            <a:pPr marL="228589" indent="-228589" algn="just">
              <a:spcBef>
                <a:spcPts val="600"/>
              </a:spcBef>
              <a:buAutoNum type="arabicPeriod"/>
            </a:pPr>
            <a:r>
              <a:rPr lang="fr-CA" sz="1200" u="sng" dirty="0"/>
              <a:t>Question</a:t>
            </a:r>
            <a:r>
              <a:rPr lang="fr-CA" sz="1200" dirty="0"/>
              <a:t> 	</a:t>
            </a:r>
            <a:r>
              <a:rPr lang="fr-CA" sz="1200" b="1" i="1" dirty="0"/>
              <a:t>Quel est le volume d’une goutte d’eau ?</a:t>
            </a:r>
          </a:p>
          <a:p>
            <a:pPr marL="228589" indent="-228589" algn="just">
              <a:spcBef>
                <a:spcPts val="600"/>
              </a:spcBef>
              <a:buNone/>
            </a:pPr>
            <a:endParaRPr lang="fr-CA" sz="1200" b="1" i="1" dirty="0"/>
          </a:p>
          <a:p>
            <a:pPr marL="228589" indent="-228589" algn="just">
              <a:spcBef>
                <a:spcPts val="600"/>
              </a:spcBef>
              <a:buFont typeface="+mj-lt"/>
              <a:buAutoNum type="arabicPeriod" startAt="2"/>
            </a:pPr>
            <a:r>
              <a:rPr lang="fr-CA" sz="1200" u="sng" dirty="0"/>
              <a:t>Matériel</a:t>
            </a: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228589" indent="-228589" algn="just">
              <a:spcBef>
                <a:spcPts val="600"/>
              </a:spcBef>
              <a:buFont typeface="+mj-lt"/>
              <a:buAutoNum type="arabicPeriod" startAt="3"/>
            </a:pPr>
            <a:r>
              <a:rPr lang="fr-CA" sz="1200" u="sng" dirty="0"/>
              <a:t>Protocole (planification)</a:t>
            </a:r>
          </a:p>
          <a:p>
            <a:pPr marL="304784" indent="0" algn="just">
              <a:spcBef>
                <a:spcPts val="600"/>
              </a:spcBef>
              <a:buNone/>
            </a:pPr>
            <a:r>
              <a:rPr lang="fr-CA" sz="1200" dirty="0"/>
              <a:t>1. </a:t>
            </a:r>
            <a:r>
              <a:rPr lang="fr-CA" sz="1400" b="1" dirty="0">
                <a:latin typeface="Bradley Hand ITC" panose="03070402050302030203" pitchFamily="66" charset="0"/>
              </a:rPr>
              <a:t>Mettre 25 gouttes d’eau dans le cylindre gradué.</a:t>
            </a:r>
          </a:p>
          <a:p>
            <a:pPr marL="304784" indent="0" algn="just">
              <a:spcBef>
                <a:spcPts val="600"/>
              </a:spcBef>
              <a:buNone/>
            </a:pPr>
            <a:r>
              <a:rPr lang="fr-CA" sz="1200" dirty="0"/>
              <a:t>2. </a:t>
            </a:r>
            <a:r>
              <a:rPr lang="fr-CA" sz="1400" b="1" dirty="0">
                <a:latin typeface="Bradley Hand ITC" panose="03070402050302030203" pitchFamily="66" charset="0"/>
              </a:rPr>
              <a:t>Lire le volume.</a:t>
            </a:r>
          </a:p>
          <a:p>
            <a:pPr marL="304784" indent="0" algn="just">
              <a:spcBef>
                <a:spcPts val="600"/>
              </a:spcBef>
              <a:buNone/>
            </a:pPr>
            <a:endParaRPr lang="fr-CA" sz="1400" b="1" dirty="0">
              <a:latin typeface="Bradley Hand ITC" panose="03070402050302030203" pitchFamily="66" charset="0"/>
            </a:endParaRPr>
          </a:p>
          <a:p>
            <a:pPr marL="228589" indent="-228589" algn="just">
              <a:spcBef>
                <a:spcPts val="600"/>
              </a:spcBef>
              <a:buNone/>
            </a:pPr>
            <a:r>
              <a:rPr lang="fr-CA" sz="1200" dirty="0"/>
              <a:t>4.    </a:t>
            </a:r>
            <a:r>
              <a:rPr lang="fr-CA" sz="1200" u="sng" dirty="0"/>
              <a:t>Ajustements</a:t>
            </a:r>
          </a:p>
          <a:p>
            <a:pPr marL="533373" indent="-228589" algn="just">
              <a:spcBef>
                <a:spcPts val="600"/>
              </a:spcBef>
              <a:buNone/>
            </a:pPr>
            <a:r>
              <a:rPr lang="fr-CA" sz="1200" dirty="0"/>
              <a:t>1. </a:t>
            </a:r>
            <a:r>
              <a:rPr lang="fr-CA" sz="1400" b="1" dirty="0">
                <a:latin typeface="Bradley Hand ITC" panose="03070402050302030203" pitchFamily="66" charset="0"/>
              </a:rPr>
              <a:t>Faire la division.</a:t>
            </a:r>
            <a:endParaRPr lang="fr-CA" sz="1200" dirty="0"/>
          </a:p>
          <a:p>
            <a:pPr marL="533373" indent="-228589" algn="just">
              <a:spcBef>
                <a:spcPts val="600"/>
              </a:spcBef>
              <a:buNone/>
            </a:pPr>
            <a:r>
              <a:rPr lang="fr-CA" sz="1200" dirty="0"/>
              <a:t>2. _____________________________________________________________________</a:t>
            </a:r>
          </a:p>
          <a:p>
            <a:pPr marL="533373" indent="-228589" algn="just">
              <a:spcBef>
                <a:spcPts val="600"/>
              </a:spcBef>
              <a:buNone/>
            </a:pPr>
            <a:endParaRPr lang="fr-CA" sz="1200" dirty="0"/>
          </a:p>
          <a:p>
            <a:pPr marL="228589" indent="-228589" algn="just">
              <a:spcBef>
                <a:spcPts val="600"/>
              </a:spcBef>
              <a:buFont typeface="+mj-lt"/>
              <a:buAutoNum type="arabicPeriod" startAt="5"/>
            </a:pPr>
            <a:r>
              <a:rPr lang="fr-CA" sz="1200" u="sng" dirty="0"/>
              <a:t>Schéma de l’expérience	</a:t>
            </a:r>
            <a:r>
              <a:rPr lang="fr-CA" sz="1200" dirty="0"/>
              <a:t>	     6. </a:t>
            </a:r>
            <a:r>
              <a:rPr lang="fr-CA" sz="1200" u="sng" dirty="0"/>
              <a:t>Prise de notes et calculs	</a:t>
            </a:r>
          </a:p>
          <a:p>
            <a:pPr marL="228589" indent="-228589" algn="just">
              <a:spcBef>
                <a:spcPts val="600"/>
              </a:spcBef>
              <a:buFont typeface="+mj-lt"/>
              <a:buAutoNum type="arabicPeriod" startAt="5"/>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r>
              <a:rPr lang="fr-CA" sz="1200" dirty="0"/>
              <a:t>7.    </a:t>
            </a:r>
            <a:r>
              <a:rPr lang="fr-CA" sz="1200" u="sng" dirty="0"/>
              <a:t>Résultat</a:t>
            </a:r>
          </a:p>
          <a:p>
            <a:pPr marL="0" indent="0" algn="just">
              <a:spcBef>
                <a:spcPts val="600"/>
              </a:spcBef>
              <a:buNone/>
            </a:pPr>
            <a:r>
              <a:rPr lang="fr-CA" sz="1200" dirty="0"/>
              <a:t>_______</a:t>
            </a:r>
            <a:r>
              <a:rPr lang="fr-CA" sz="1200" b="1" u="sng" dirty="0">
                <a:latin typeface="Bradley Hand ITC" panose="03070402050302030203" pitchFamily="66" charset="0"/>
              </a:rPr>
              <a:t>0,04 ml / </a:t>
            </a:r>
            <a:r>
              <a:rPr lang="fr-CA" sz="1200" b="1" u="sng" dirty="0" err="1">
                <a:latin typeface="Bradley Hand ITC" panose="03070402050302030203" pitchFamily="66" charset="0"/>
              </a:rPr>
              <a:t>goutte</a:t>
            </a:r>
            <a:r>
              <a:rPr lang="fr-CA" sz="1200" dirty="0" err="1"/>
              <a:t>_______________________________________________________</a:t>
            </a:r>
            <a:endParaRPr lang="fr-CA" sz="1200" dirty="0"/>
          </a:p>
        </p:txBody>
      </p:sp>
      <p:sp>
        <p:nvSpPr>
          <p:cNvPr id="22" name="Rectangle 21"/>
          <p:cNvSpPr/>
          <p:nvPr>
            <p:custDataLst>
              <p:tags r:id="rId2"/>
            </p:custDataLst>
          </p:nvPr>
        </p:nvSpPr>
        <p:spPr>
          <a:xfrm>
            <a:off x="3423873" y="6402132"/>
            <a:ext cx="2957953"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xmlns="" val="1185160239"/>
              </p:ext>
            </p:extLst>
          </p:nvPr>
        </p:nvGraphicFramePr>
        <p:xfrm>
          <a:off x="1479569" y="2161258"/>
          <a:ext cx="4114800" cy="14173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223024">
                <a:tc>
                  <a:txBody>
                    <a:bodyPr/>
                    <a:lstStyle/>
                    <a:p>
                      <a:pPr algn="ctr"/>
                      <a:r>
                        <a:rPr lang="fr-CA" sz="1100" dirty="0">
                          <a:latin typeface="Calibri" panose="020F0502020204030204" pitchFamily="34" charset="0"/>
                          <a:cs typeface="Calibri" panose="020F0502020204030204" pitchFamily="34" charset="0"/>
                        </a:rPr>
                        <a:t>Nombre</a:t>
                      </a:r>
                    </a:p>
                  </a:txBody>
                  <a:tcPr anchor="ct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a:latin typeface="Calibri" panose="020F0502020204030204" pitchFamily="34" charset="0"/>
                          <a:cs typeface="Calibri" panose="020F0502020204030204" pitchFamily="34" charset="0"/>
                        </a:rPr>
                        <a:t>Matériel</a:t>
                      </a:r>
                    </a:p>
                  </a:txBody>
                  <a:tcPr anchor="ct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0"/>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Cylindre gradué de 10 ml</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1"/>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Compte-goutte</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2"/>
                  </a:ext>
                </a:extLst>
              </a:tr>
              <a:tr h="275500">
                <a:tc>
                  <a:txBody>
                    <a:bodyPr/>
                    <a:lstStyle/>
                    <a:p>
                      <a:pPr algn="ctr"/>
                      <a:r>
                        <a:rPr lang="fr-CA" sz="1300" dirty="0">
                          <a:latin typeface="Calibri" panose="020F0502020204030204" pitchFamily="34" charset="0"/>
                          <a:cs typeface="Calibri" panose="020F0502020204030204" pitchFamily="34" charset="0"/>
                        </a:rPr>
                        <a:t>—</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Eau</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3"/>
                  </a:ext>
                </a:extLst>
              </a:tr>
              <a:tr h="275500">
                <a:tc>
                  <a:txBody>
                    <a:bodyPr/>
                    <a:lstStyle/>
                    <a:p>
                      <a:pPr algn="ctr"/>
                      <a:endParaRPr lang="fr-CA" sz="1300" dirty="0"/>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A" sz="1300" dirty="0"/>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289308"/>
                  </a:ext>
                </a:extLst>
              </a:tr>
            </a:tbl>
          </a:graphicData>
        </a:graphic>
      </p:graphicFrame>
      <p:sp>
        <p:nvSpPr>
          <p:cNvPr id="11" name="Rectangle 10"/>
          <p:cNvSpPr/>
          <p:nvPr>
            <p:custDataLst>
              <p:tags r:id="rId4"/>
            </p:custDataLst>
          </p:nvPr>
        </p:nvSpPr>
        <p:spPr>
          <a:xfrm>
            <a:off x="701848" y="6414012"/>
            <a:ext cx="2534648"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pic>
        <p:nvPicPr>
          <p:cNvPr id="21" name="Image 20"/>
          <p:cNvPicPr>
            <a:picLocks noChangeAspect="1"/>
          </p:cNvPicPr>
          <p:nvPr>
            <p:custDataLst>
              <p:tags r:id="rId5"/>
            </p:custDataLst>
          </p:nvPr>
        </p:nvPicPr>
        <p:blipFill rotWithShape="1">
          <a:blip r:embed="rId11"/>
          <a:srcRect l="11016" t="12160" r="12796" b="2574"/>
          <a:stretch/>
        </p:blipFill>
        <p:spPr>
          <a:xfrm>
            <a:off x="946298" y="6471860"/>
            <a:ext cx="1690576" cy="1323480"/>
          </a:xfrm>
          <a:prstGeom prst="rect">
            <a:avLst/>
          </a:prstGeom>
        </p:spPr>
      </p:pic>
      <p:sp>
        <p:nvSpPr>
          <p:cNvPr id="23" name="ZoneTexte 22"/>
          <p:cNvSpPr txBox="1"/>
          <p:nvPr>
            <p:custDataLst>
              <p:tags r:id="rId6"/>
            </p:custDataLst>
          </p:nvPr>
        </p:nvSpPr>
        <p:spPr>
          <a:xfrm>
            <a:off x="3414139" y="6461217"/>
            <a:ext cx="2967687" cy="646331"/>
          </a:xfrm>
          <a:prstGeom prst="rect">
            <a:avLst/>
          </a:prstGeom>
          <a:noFill/>
        </p:spPr>
        <p:txBody>
          <a:bodyPr wrap="square" rtlCol="0">
            <a:spAutoFit/>
          </a:bodyPr>
          <a:lstStyle/>
          <a:p>
            <a:r>
              <a:rPr lang="fr-CA" sz="1200" b="1" dirty="0">
                <a:latin typeface="Bradley Hand ITC" panose="03070402050302030203" pitchFamily="66" charset="0"/>
              </a:rPr>
              <a:t>25 gouttes donnent 1 ml</a:t>
            </a:r>
          </a:p>
          <a:p>
            <a:endParaRPr lang="fr-CA" sz="1200" b="1" dirty="0">
              <a:latin typeface="Bradley Hand ITC" panose="03070402050302030203" pitchFamily="66" charset="0"/>
            </a:endParaRPr>
          </a:p>
          <a:p>
            <a:r>
              <a:rPr lang="fr-CA" sz="1200" b="1" dirty="0">
                <a:latin typeface="Bradley Hand ITC" panose="03070402050302030203" pitchFamily="66" charset="0"/>
              </a:rPr>
              <a:t>1 ml ÷ 25 gouttes = 0,04 ml/goutte</a:t>
            </a:r>
          </a:p>
        </p:txBody>
      </p:sp>
      <p:sp>
        <p:nvSpPr>
          <p:cNvPr id="26" name="Rectangle 25"/>
          <p:cNvSpPr/>
          <p:nvPr>
            <p:custDataLst>
              <p:tags r:id="rId7"/>
            </p:custDataLst>
          </p:nvPr>
        </p:nvSpPr>
        <p:spPr>
          <a:xfrm>
            <a:off x="60960" y="53341"/>
            <a:ext cx="6743700" cy="8880906"/>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7" name="Title 3"/>
          <p:cNvSpPr>
            <a:spLocks noGrp="1"/>
          </p:cNvSpPr>
          <p:nvPr>
            <p:ph type="title"/>
            <p:custDataLst>
              <p:tags r:id="rId8"/>
            </p:custDataLst>
          </p:nvPr>
        </p:nvSpPr>
        <p:spPr>
          <a:xfrm>
            <a:off x="101355" y="77247"/>
            <a:ext cx="6689692" cy="1415658"/>
          </a:xfrm>
        </p:spPr>
        <p:txBody>
          <a:bodyPr/>
          <a:lstStyle/>
          <a:p>
            <a:pPr algn="l"/>
            <a:r>
              <a:rPr lang="en-US" sz="3000" dirty="0"/>
              <a:t>Fiche TNI - 4</a:t>
            </a:r>
            <a:br>
              <a:rPr lang="en-US" sz="3000" dirty="0"/>
            </a:br>
            <a:r>
              <a:rPr lang="en-US" sz="2400" dirty="0" err="1"/>
              <a:t>Troisième</a:t>
            </a:r>
            <a:r>
              <a:rPr lang="en-US" sz="2400" dirty="0"/>
              <a:t> </a:t>
            </a:r>
            <a:r>
              <a:rPr lang="en-US" sz="2400" dirty="0" err="1"/>
              <a:t>exemple</a:t>
            </a:r>
            <a:r>
              <a:rPr lang="en-US" sz="2400" dirty="0"/>
              <a:t> </a:t>
            </a:r>
            <a:r>
              <a:rPr lang="en-US" sz="2400" dirty="0" err="1"/>
              <a:t>d’évaluation</a:t>
            </a:r>
            <a:r>
              <a:rPr lang="en-US" sz="2400" dirty="0"/>
              <a:t> d’un </a:t>
            </a:r>
            <a:r>
              <a:rPr lang="en-US" sz="2400" dirty="0" err="1"/>
              <a:t>protocole</a:t>
            </a:r>
            <a:r>
              <a:rPr lang="en-US" sz="2400" dirty="0"/>
              <a:t> </a:t>
            </a:r>
            <a:r>
              <a:rPr lang="en-US" sz="1800" dirty="0"/>
              <a:t>(1/2)</a:t>
            </a:r>
            <a:r>
              <a:rPr lang="en-US" sz="3000" i="1" dirty="0"/>
              <a:t/>
            </a:r>
            <a:br>
              <a:rPr lang="en-US" sz="3000" i="1" dirty="0"/>
            </a:br>
            <a:endParaRPr lang="en-US" sz="3000" dirty="0"/>
          </a:p>
        </p:txBody>
      </p:sp>
      <p:sp>
        <p:nvSpPr>
          <p:cNvPr id="12" name="Content Placeholder 4"/>
          <p:cNvSpPr>
            <a:spLocks noGrp="1"/>
          </p:cNvSpPr>
          <p:nvPr>
            <p:ph sz="half" idx="1"/>
            <p:custDataLst>
              <p:tags r:id="rId9"/>
            </p:custDataLst>
          </p:nvPr>
        </p:nvSpPr>
        <p:spPr>
          <a:xfrm>
            <a:off x="3078480" y="8916037"/>
            <a:ext cx="701040" cy="266063"/>
          </a:xfrm>
        </p:spPr>
        <p:txBody>
          <a:bodyPr>
            <a:normAutofit lnSpcReduction="10000"/>
          </a:bodyPr>
          <a:lstStyle/>
          <a:p>
            <a:pPr marL="0" indent="0">
              <a:buNone/>
            </a:pPr>
            <a:r>
              <a:rPr lang="en-US" sz="1200" b="1" dirty="0">
                <a:cs typeface="Calibri" panose="020F0502020204030204" pitchFamily="34" charset="0"/>
              </a:rPr>
              <a:t>Page 26</a:t>
            </a:r>
          </a:p>
        </p:txBody>
      </p:sp>
    </p:spTree>
    <p:extLst>
      <p:ext uri="{BB962C8B-B14F-4D97-AF65-F5344CB8AC3E}">
        <p14:creationId xmlns:p14="http://schemas.microsoft.com/office/powerpoint/2010/main" xmlns="" val="38997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4"/>
          <p:cNvSpPr>
            <a:spLocks noGrp="1"/>
          </p:cNvSpPr>
          <p:nvPr>
            <p:ph sz="half" idx="1"/>
            <p:custDataLst>
              <p:tags r:id="rId1"/>
            </p:custDataLst>
          </p:nvPr>
        </p:nvSpPr>
        <p:spPr>
          <a:xfrm>
            <a:off x="408538" y="1537574"/>
            <a:ext cx="6043065" cy="7815772"/>
          </a:xfrm>
        </p:spPr>
        <p:txBody>
          <a:bodyPr>
            <a:normAutofit/>
          </a:bodyPr>
          <a:lstStyle/>
          <a:p>
            <a:pPr marL="228589" indent="-228589" algn="just">
              <a:spcBef>
                <a:spcPts val="600"/>
              </a:spcBef>
              <a:buAutoNum type="arabicPeriod"/>
            </a:pPr>
            <a:r>
              <a:rPr lang="fr-CA" sz="1200" u="sng" dirty="0"/>
              <a:t>Question</a:t>
            </a:r>
            <a:r>
              <a:rPr lang="fr-CA" sz="1200" dirty="0"/>
              <a:t> 	</a:t>
            </a:r>
            <a:r>
              <a:rPr lang="fr-CA" sz="1200" b="1" i="1" dirty="0"/>
              <a:t>Quel est le volume d’une goutte d’eau ?</a:t>
            </a:r>
          </a:p>
          <a:p>
            <a:pPr marL="228589" indent="-228589" algn="just">
              <a:spcBef>
                <a:spcPts val="600"/>
              </a:spcBef>
              <a:buNone/>
            </a:pPr>
            <a:endParaRPr lang="fr-CA" sz="1200" b="1" i="1" dirty="0"/>
          </a:p>
          <a:p>
            <a:pPr marL="228589" indent="-228589" algn="just">
              <a:spcBef>
                <a:spcPts val="600"/>
              </a:spcBef>
              <a:buFont typeface="+mj-lt"/>
              <a:buAutoNum type="arabicPeriod" startAt="2"/>
            </a:pPr>
            <a:r>
              <a:rPr lang="fr-CA" sz="1200" u="sng" dirty="0"/>
              <a:t>Matériel</a:t>
            </a: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0" indent="0" algn="just">
              <a:spcBef>
                <a:spcPts val="600"/>
              </a:spcBef>
              <a:buNone/>
              <a:tabLst>
                <a:tab pos="182554" algn="l"/>
              </a:tabLst>
            </a:pPr>
            <a:endParaRPr lang="fr-CA" sz="1200" dirty="0"/>
          </a:p>
          <a:p>
            <a:pPr marL="228589" indent="-228589" algn="just">
              <a:spcBef>
                <a:spcPts val="600"/>
              </a:spcBef>
              <a:buFont typeface="+mj-lt"/>
              <a:buAutoNum type="arabicPeriod" startAt="3"/>
            </a:pPr>
            <a:r>
              <a:rPr lang="fr-CA" sz="1200" u="sng" dirty="0"/>
              <a:t>Protocole (planification)</a:t>
            </a:r>
          </a:p>
          <a:p>
            <a:pPr marL="304784" indent="0" algn="just">
              <a:spcBef>
                <a:spcPts val="600"/>
              </a:spcBef>
              <a:buNone/>
            </a:pPr>
            <a:r>
              <a:rPr lang="fr-CA" sz="1200" dirty="0"/>
              <a:t>1. </a:t>
            </a:r>
            <a:r>
              <a:rPr lang="fr-CA" sz="1400" b="1" dirty="0">
                <a:latin typeface="Bradley Hand ITC" panose="03070402050302030203" pitchFamily="66" charset="0"/>
              </a:rPr>
              <a:t>Mettre 25 gouttes d’eau dans le cylindre gradué.</a:t>
            </a:r>
          </a:p>
          <a:p>
            <a:pPr marL="304784" indent="0" algn="just">
              <a:spcBef>
                <a:spcPts val="600"/>
              </a:spcBef>
              <a:buNone/>
            </a:pPr>
            <a:r>
              <a:rPr lang="fr-CA" sz="1200" dirty="0"/>
              <a:t>2. </a:t>
            </a:r>
            <a:r>
              <a:rPr lang="fr-CA" sz="1400" b="1" dirty="0">
                <a:latin typeface="Bradley Hand ITC" panose="03070402050302030203" pitchFamily="66" charset="0"/>
              </a:rPr>
              <a:t>Lire le volume.</a:t>
            </a:r>
          </a:p>
          <a:p>
            <a:pPr marL="304784" indent="0" algn="just">
              <a:spcBef>
                <a:spcPts val="600"/>
              </a:spcBef>
              <a:buNone/>
            </a:pPr>
            <a:endParaRPr lang="fr-CA" sz="1400" b="1" dirty="0">
              <a:latin typeface="Bradley Hand ITC" panose="03070402050302030203" pitchFamily="66" charset="0"/>
            </a:endParaRPr>
          </a:p>
          <a:p>
            <a:pPr marL="228589" indent="-228589" algn="just">
              <a:spcBef>
                <a:spcPts val="600"/>
              </a:spcBef>
              <a:buNone/>
            </a:pPr>
            <a:r>
              <a:rPr lang="fr-CA" sz="1200" dirty="0"/>
              <a:t>4.    </a:t>
            </a:r>
            <a:r>
              <a:rPr lang="fr-CA" sz="1200" u="sng" dirty="0"/>
              <a:t>Ajustements</a:t>
            </a:r>
          </a:p>
          <a:p>
            <a:pPr marL="533373" indent="-228589" algn="just">
              <a:spcBef>
                <a:spcPts val="600"/>
              </a:spcBef>
              <a:buNone/>
            </a:pPr>
            <a:r>
              <a:rPr lang="fr-CA" sz="1200" dirty="0"/>
              <a:t>1. </a:t>
            </a:r>
            <a:r>
              <a:rPr lang="fr-CA" sz="1400" b="1" dirty="0">
                <a:latin typeface="Bradley Hand ITC" panose="03070402050302030203" pitchFamily="66" charset="0"/>
              </a:rPr>
              <a:t>Faire la division.</a:t>
            </a:r>
            <a:endParaRPr lang="fr-CA" sz="1200" dirty="0"/>
          </a:p>
          <a:p>
            <a:pPr marL="533373" indent="-228589" algn="just">
              <a:spcBef>
                <a:spcPts val="600"/>
              </a:spcBef>
              <a:buNone/>
            </a:pPr>
            <a:r>
              <a:rPr lang="fr-CA" sz="1200" dirty="0"/>
              <a:t>2. _____________________________________________________________________</a:t>
            </a:r>
          </a:p>
          <a:p>
            <a:pPr marL="533373" indent="-228589" algn="just">
              <a:spcBef>
                <a:spcPts val="600"/>
              </a:spcBef>
              <a:buNone/>
            </a:pPr>
            <a:endParaRPr lang="fr-CA" sz="1200" dirty="0"/>
          </a:p>
          <a:p>
            <a:pPr marL="228589" indent="-228589" algn="just">
              <a:spcBef>
                <a:spcPts val="600"/>
              </a:spcBef>
              <a:buFont typeface="+mj-lt"/>
              <a:buAutoNum type="arabicPeriod" startAt="5"/>
            </a:pPr>
            <a:r>
              <a:rPr lang="fr-CA" sz="1200" u="sng" dirty="0"/>
              <a:t>Schéma de l’expérience	</a:t>
            </a:r>
            <a:r>
              <a:rPr lang="fr-CA" sz="1200" dirty="0"/>
              <a:t>	     6. </a:t>
            </a:r>
            <a:r>
              <a:rPr lang="fr-CA" sz="1200" u="sng" dirty="0"/>
              <a:t>Prise de notes et calculs	</a:t>
            </a:r>
          </a:p>
          <a:p>
            <a:pPr marL="228589" indent="-228589" algn="just">
              <a:spcBef>
                <a:spcPts val="600"/>
              </a:spcBef>
              <a:buFont typeface="+mj-lt"/>
              <a:buAutoNum type="arabicPeriod" startAt="5"/>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endParaRPr lang="fr-CA" sz="1200" u="sng" dirty="0"/>
          </a:p>
          <a:p>
            <a:pPr marL="228589" indent="-228589" algn="just">
              <a:spcBef>
                <a:spcPts val="600"/>
              </a:spcBef>
              <a:buNone/>
            </a:pPr>
            <a:r>
              <a:rPr lang="fr-CA" sz="1200" dirty="0"/>
              <a:t>7.    </a:t>
            </a:r>
            <a:r>
              <a:rPr lang="fr-CA" sz="1200" u="sng" dirty="0"/>
              <a:t>Résultat</a:t>
            </a:r>
          </a:p>
          <a:p>
            <a:pPr marL="0" indent="0" algn="just">
              <a:spcBef>
                <a:spcPts val="600"/>
              </a:spcBef>
              <a:buNone/>
            </a:pPr>
            <a:r>
              <a:rPr lang="fr-CA" sz="1200" dirty="0"/>
              <a:t>_______</a:t>
            </a:r>
            <a:r>
              <a:rPr lang="fr-CA" sz="1200" b="1" u="sng" dirty="0">
                <a:latin typeface="Bradley Hand ITC" panose="03070402050302030203" pitchFamily="66" charset="0"/>
              </a:rPr>
              <a:t>0,04 ml / </a:t>
            </a:r>
            <a:r>
              <a:rPr lang="fr-CA" sz="1200" b="1" u="sng" dirty="0" err="1">
                <a:latin typeface="Bradley Hand ITC" panose="03070402050302030203" pitchFamily="66" charset="0"/>
              </a:rPr>
              <a:t>goutte</a:t>
            </a:r>
            <a:r>
              <a:rPr lang="fr-CA" sz="1200" dirty="0" err="1"/>
              <a:t>_______________________________________________________</a:t>
            </a:r>
            <a:endParaRPr lang="fr-CA" sz="1200" dirty="0"/>
          </a:p>
        </p:txBody>
      </p:sp>
      <p:sp>
        <p:nvSpPr>
          <p:cNvPr id="22" name="Rectangle 21"/>
          <p:cNvSpPr/>
          <p:nvPr>
            <p:custDataLst>
              <p:tags r:id="rId2"/>
            </p:custDataLst>
          </p:nvPr>
        </p:nvSpPr>
        <p:spPr>
          <a:xfrm>
            <a:off x="3423873" y="6402132"/>
            <a:ext cx="2957953"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xmlns="" val="1859980264"/>
              </p:ext>
            </p:extLst>
          </p:nvPr>
        </p:nvGraphicFramePr>
        <p:xfrm>
          <a:off x="1479569" y="2161258"/>
          <a:ext cx="4114800" cy="14173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223024">
                <a:tc>
                  <a:txBody>
                    <a:bodyPr/>
                    <a:lstStyle/>
                    <a:p>
                      <a:pPr algn="ctr"/>
                      <a:r>
                        <a:rPr lang="fr-CA" sz="1100" dirty="0"/>
                        <a:t>Nombre</a:t>
                      </a:r>
                    </a:p>
                  </a:txBody>
                  <a:tcPr anchor="ct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100" dirty="0"/>
                        <a:t>Matériel</a:t>
                      </a:r>
                    </a:p>
                  </a:txBody>
                  <a:tcPr anchor="ct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0"/>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Cylindre gradué de 10 ml</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1"/>
                  </a:ext>
                </a:extLst>
              </a:tr>
              <a:tr h="275500">
                <a:tc>
                  <a:txBody>
                    <a:bodyPr/>
                    <a:lstStyle/>
                    <a:p>
                      <a:pPr algn="ctr"/>
                      <a:r>
                        <a:rPr lang="fr-CA" sz="1300" dirty="0">
                          <a:latin typeface="Calibri" panose="020F0502020204030204" pitchFamily="34" charset="0"/>
                          <a:cs typeface="Calibri" panose="020F0502020204030204" pitchFamily="34" charset="0"/>
                        </a:rPr>
                        <a:t>1</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Compte-goutte</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2"/>
                  </a:ext>
                </a:extLst>
              </a:tr>
              <a:tr h="275500">
                <a:tc>
                  <a:txBody>
                    <a:bodyPr/>
                    <a:lstStyle/>
                    <a:p>
                      <a:pPr algn="ctr"/>
                      <a:r>
                        <a:rPr lang="fr-CA" sz="1300" dirty="0">
                          <a:latin typeface="Calibri" panose="020F0502020204030204" pitchFamily="34" charset="0"/>
                          <a:cs typeface="Calibri" panose="020F0502020204030204" pitchFamily="34" charset="0"/>
                        </a:rPr>
                        <a:t>—</a:t>
                      </a: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fr-CA" sz="1300" dirty="0">
                          <a:latin typeface="Calibri" panose="020F0502020204030204" pitchFamily="34" charset="0"/>
                          <a:cs typeface="Calibri" panose="020F0502020204030204" pitchFamily="34" charset="0"/>
                        </a:rPr>
                        <a:t>Eau</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xmlns="" val="10003"/>
                  </a:ext>
                </a:extLst>
              </a:tr>
              <a:tr h="275500">
                <a:tc>
                  <a:txBody>
                    <a:bodyPr/>
                    <a:lstStyle/>
                    <a:p>
                      <a:pPr algn="ctr"/>
                      <a:endParaRPr lang="fr-CA" sz="1300" dirty="0">
                        <a:latin typeface="Calibri" panose="020F0502020204030204" pitchFamily="34" charset="0"/>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CA" sz="1300" dirty="0">
                        <a:latin typeface="Calibri" panose="020F0502020204030204" pitchFamily="34" charset="0"/>
                        <a:cs typeface="Calibri" panose="020F0502020204030204" pitchFamily="34" charset="0"/>
                      </a:endParaRP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3289308"/>
                  </a:ext>
                </a:extLst>
              </a:tr>
            </a:tbl>
          </a:graphicData>
        </a:graphic>
      </p:graphicFrame>
      <p:sp>
        <p:nvSpPr>
          <p:cNvPr id="11" name="Rectangle 10"/>
          <p:cNvSpPr/>
          <p:nvPr>
            <p:custDataLst>
              <p:tags r:id="rId4"/>
            </p:custDataLst>
          </p:nvPr>
        </p:nvSpPr>
        <p:spPr>
          <a:xfrm>
            <a:off x="701848" y="6414012"/>
            <a:ext cx="2534648" cy="1389413"/>
          </a:xfrm>
          <a:prstGeom prst="rect">
            <a:avLst/>
          </a:prstGeom>
          <a:noFill/>
          <a:ln>
            <a:solidFill>
              <a:schemeClr val="tx1"/>
            </a:solidFill>
          </a:ln>
          <a:effectLst>
            <a:outerShdw blurRad="101600" dist="38100" dir="5400000" rotWithShape="0">
              <a:schemeClr val="bg1">
                <a:alpha val="7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15" name="Bulle narrative : rectangle 14"/>
          <p:cNvSpPr/>
          <p:nvPr>
            <p:custDataLst>
              <p:tags r:id="rId5"/>
            </p:custDataLst>
          </p:nvPr>
        </p:nvSpPr>
        <p:spPr>
          <a:xfrm>
            <a:off x="3078480" y="4998720"/>
            <a:ext cx="3506738" cy="861060"/>
          </a:xfrm>
          <a:prstGeom prst="wedgeRectCallout">
            <a:avLst>
              <a:gd name="adj1" fmla="val -72654"/>
              <a:gd name="adj2" fmla="val 1981"/>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400" dirty="0">
                <a:solidFill>
                  <a:srgbClr val="FF0000"/>
                </a:solidFill>
                <a:latin typeface="Calibri" panose="020F0502020204030204" pitchFamily="34" charset="0"/>
                <a:cs typeface="Calibri" panose="020F0502020204030204" pitchFamily="34" charset="0"/>
              </a:rPr>
              <a:t>Manque de précision. Il faut diviser quoi par quoi au juste ? Dans ce cas-ci, il faut diviser le volume par le nombre de gouttes.</a:t>
            </a:r>
          </a:p>
        </p:txBody>
      </p:sp>
      <p:sp>
        <p:nvSpPr>
          <p:cNvPr id="25" name="Bulle narrative : rectangle 24"/>
          <p:cNvSpPr/>
          <p:nvPr>
            <p:custDataLst>
              <p:tags r:id="rId6"/>
            </p:custDataLst>
          </p:nvPr>
        </p:nvSpPr>
        <p:spPr>
          <a:xfrm>
            <a:off x="2990585" y="8241922"/>
            <a:ext cx="2899675" cy="508755"/>
          </a:xfrm>
          <a:prstGeom prst="wedgeRectCallout">
            <a:avLst>
              <a:gd name="adj1" fmla="val -77616"/>
              <a:gd name="adj2" fmla="val -5031"/>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fr-CA" sz="1400" dirty="0">
                <a:solidFill>
                  <a:srgbClr val="FF0000"/>
                </a:solidFill>
                <a:latin typeface="Calibri" panose="020F0502020204030204" pitchFamily="34" charset="0"/>
                <a:cs typeface="Calibri" panose="020F0502020204030204" pitchFamily="34" charset="0"/>
              </a:rPr>
              <a:t>Mauvaise unité de mesure.</a:t>
            </a:r>
          </a:p>
        </p:txBody>
      </p:sp>
      <p:pic>
        <p:nvPicPr>
          <p:cNvPr id="21" name="Image 20"/>
          <p:cNvPicPr>
            <a:picLocks noChangeAspect="1"/>
          </p:cNvPicPr>
          <p:nvPr>
            <p:custDataLst>
              <p:tags r:id="rId7"/>
            </p:custDataLst>
          </p:nvPr>
        </p:nvPicPr>
        <p:blipFill rotWithShape="1">
          <a:blip r:embed="rId13"/>
          <a:srcRect l="11016" t="12160" r="12796" b="2574"/>
          <a:stretch/>
        </p:blipFill>
        <p:spPr>
          <a:xfrm>
            <a:off x="946298" y="6471860"/>
            <a:ext cx="1690576" cy="1323480"/>
          </a:xfrm>
          <a:prstGeom prst="rect">
            <a:avLst/>
          </a:prstGeom>
        </p:spPr>
      </p:pic>
      <p:sp>
        <p:nvSpPr>
          <p:cNvPr id="23" name="ZoneTexte 22"/>
          <p:cNvSpPr txBox="1"/>
          <p:nvPr>
            <p:custDataLst>
              <p:tags r:id="rId8"/>
            </p:custDataLst>
          </p:nvPr>
        </p:nvSpPr>
        <p:spPr>
          <a:xfrm>
            <a:off x="3414139" y="6461217"/>
            <a:ext cx="2967687" cy="646331"/>
          </a:xfrm>
          <a:prstGeom prst="rect">
            <a:avLst/>
          </a:prstGeom>
          <a:noFill/>
        </p:spPr>
        <p:txBody>
          <a:bodyPr wrap="square" rtlCol="0">
            <a:spAutoFit/>
          </a:bodyPr>
          <a:lstStyle/>
          <a:p>
            <a:r>
              <a:rPr lang="fr-CA" sz="1200" b="1" dirty="0">
                <a:latin typeface="Bradley Hand ITC" panose="03070402050302030203" pitchFamily="66" charset="0"/>
              </a:rPr>
              <a:t>25 gouttes donnent 1 ml</a:t>
            </a:r>
          </a:p>
          <a:p>
            <a:endParaRPr lang="fr-CA" sz="1200" b="1" dirty="0">
              <a:latin typeface="Bradley Hand ITC" panose="03070402050302030203" pitchFamily="66" charset="0"/>
            </a:endParaRPr>
          </a:p>
          <a:p>
            <a:r>
              <a:rPr lang="fr-CA" sz="1200" b="1" dirty="0">
                <a:latin typeface="Bradley Hand ITC" panose="03070402050302030203" pitchFamily="66" charset="0"/>
              </a:rPr>
              <a:t>1 ml ÷ 25 gouttes = 0,04 ml/goutte</a:t>
            </a:r>
          </a:p>
        </p:txBody>
      </p:sp>
      <p:sp>
        <p:nvSpPr>
          <p:cNvPr id="26" name="Rectangle 25"/>
          <p:cNvSpPr/>
          <p:nvPr>
            <p:custDataLst>
              <p:tags r:id="rId9"/>
            </p:custDataLst>
          </p:nvPr>
        </p:nvSpPr>
        <p:spPr>
          <a:xfrm>
            <a:off x="60960" y="53341"/>
            <a:ext cx="6743700" cy="8880906"/>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7" name="Title 3"/>
          <p:cNvSpPr>
            <a:spLocks noGrp="1"/>
          </p:cNvSpPr>
          <p:nvPr>
            <p:ph type="title"/>
            <p:custDataLst>
              <p:tags r:id="rId10"/>
            </p:custDataLst>
          </p:nvPr>
        </p:nvSpPr>
        <p:spPr>
          <a:xfrm>
            <a:off x="101355" y="77247"/>
            <a:ext cx="6689692" cy="1415658"/>
          </a:xfrm>
        </p:spPr>
        <p:txBody>
          <a:bodyPr/>
          <a:lstStyle/>
          <a:p>
            <a:pPr algn="l"/>
            <a:r>
              <a:rPr lang="en-US" sz="3000" dirty="0"/>
              <a:t>Fiche TNI - 4</a:t>
            </a:r>
            <a:br>
              <a:rPr lang="en-US" sz="3000" dirty="0"/>
            </a:br>
            <a:r>
              <a:rPr lang="en-US" sz="2400" dirty="0" err="1"/>
              <a:t>Troisième</a:t>
            </a:r>
            <a:r>
              <a:rPr lang="en-US" sz="2400" dirty="0"/>
              <a:t> </a:t>
            </a:r>
            <a:r>
              <a:rPr lang="en-US" sz="2400" dirty="0" err="1"/>
              <a:t>exemple</a:t>
            </a:r>
            <a:r>
              <a:rPr lang="en-US" sz="2400" dirty="0"/>
              <a:t> </a:t>
            </a:r>
            <a:r>
              <a:rPr lang="en-US" sz="2400" dirty="0" err="1"/>
              <a:t>d’évaluation</a:t>
            </a:r>
            <a:r>
              <a:rPr lang="en-US" sz="2400" dirty="0"/>
              <a:t> d’un </a:t>
            </a:r>
            <a:r>
              <a:rPr lang="en-US" sz="2400" dirty="0" err="1"/>
              <a:t>protocole</a:t>
            </a:r>
            <a:r>
              <a:rPr lang="en-US" sz="2400" dirty="0"/>
              <a:t> </a:t>
            </a:r>
            <a:r>
              <a:rPr lang="en-US" sz="1800" dirty="0"/>
              <a:t>(2/2)</a:t>
            </a:r>
            <a:r>
              <a:rPr lang="en-US" sz="3000" i="1" dirty="0"/>
              <a:t/>
            </a:r>
            <a:br>
              <a:rPr lang="en-US" sz="3000" i="1" dirty="0"/>
            </a:br>
            <a:endParaRPr lang="en-US" sz="3000" dirty="0"/>
          </a:p>
        </p:txBody>
      </p:sp>
      <p:sp>
        <p:nvSpPr>
          <p:cNvPr id="12" name="Content Placeholder 4"/>
          <p:cNvSpPr>
            <a:spLocks noGrp="1"/>
          </p:cNvSpPr>
          <p:nvPr>
            <p:ph sz="half" idx="1"/>
            <p:custDataLst>
              <p:tags r:id="rId11"/>
            </p:custDataLst>
          </p:nvPr>
        </p:nvSpPr>
        <p:spPr>
          <a:xfrm>
            <a:off x="3078480" y="8916037"/>
            <a:ext cx="701040" cy="266063"/>
          </a:xfrm>
        </p:spPr>
        <p:txBody>
          <a:bodyPr>
            <a:normAutofit lnSpcReduction="10000"/>
          </a:bodyPr>
          <a:lstStyle/>
          <a:p>
            <a:pPr marL="0" indent="0">
              <a:buNone/>
            </a:pPr>
            <a:r>
              <a:rPr lang="en-US" sz="1200" b="1" dirty="0">
                <a:cs typeface="Calibri" panose="020F0502020204030204" pitchFamily="34" charset="0"/>
              </a:rPr>
              <a:t>Page 27</a:t>
            </a:r>
          </a:p>
        </p:txBody>
      </p:sp>
    </p:spTree>
    <p:extLst>
      <p:ext uri="{BB962C8B-B14F-4D97-AF65-F5344CB8AC3E}">
        <p14:creationId xmlns:p14="http://schemas.microsoft.com/office/powerpoint/2010/main" xmlns="" val="389977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46860"/>
            <a:ext cx="4274057" cy="871396"/>
          </a:xfrm>
        </p:spPr>
        <p:txBody>
          <a:bodyPr/>
          <a:lstStyle/>
          <a:p>
            <a:r>
              <a:rPr lang="en-US" sz="3000" dirty="0"/>
              <a:t>Fiches </a:t>
            </a:r>
            <a:r>
              <a:rPr lang="en-US" sz="3000" dirty="0" err="1"/>
              <a:t>d’activité</a:t>
            </a:r>
            <a:endParaRPr lang="en-US" sz="3000" dirty="0"/>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xmlns="" val="1775809561"/>
              </p:ext>
            </p:extLst>
          </p:nvPr>
        </p:nvGraphicFramePr>
        <p:xfrm>
          <a:off x="837874" y="2795270"/>
          <a:ext cx="5374793" cy="342138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48640">
                <a:tc>
                  <a:txBody>
                    <a:bodyPr/>
                    <a:lstStyle/>
                    <a:p>
                      <a:pPr algn="ctr"/>
                      <a:r>
                        <a:rPr lang="fr-FR" sz="1500" baseline="0" dirty="0">
                          <a:latin typeface="Calibri" panose="020F0502020204030204" pitchFamily="34" charset="0"/>
                        </a:rPr>
                        <a:t>Fiche</a:t>
                      </a:r>
                      <a:endParaRPr lang="fr-FR" sz="1500" dirty="0">
                        <a:latin typeface="Calibri" panose="020F0502020204030204" pitchFamily="34" charset="0"/>
                      </a:endParaRP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CA" sz="1200" dirty="0">
                          <a:latin typeface="Calibri" panose="020F0502020204030204" pitchFamily="34" charset="0"/>
                        </a:rPr>
                        <a:t>A</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Préparation mathématique</a:t>
                      </a:r>
                    </a:p>
                  </a:txBody>
                  <a:tcPr anchor="ctr"/>
                </a:tc>
                <a:tc>
                  <a:txBody>
                    <a:bodyPr/>
                    <a:lstStyle/>
                    <a:p>
                      <a:pPr algn="ctr"/>
                      <a:r>
                        <a:rPr lang="fr-FR" sz="1200" dirty="0">
                          <a:latin typeface="Calibri" panose="020F0502020204030204" pitchFamily="34" charset="0"/>
                        </a:rPr>
                        <a:t>01</a:t>
                      </a:r>
                    </a:p>
                  </a:txBody>
                  <a:tcPr anchor="ctr"/>
                </a:tc>
                <a:extLst>
                  <a:ext uri="{0D108BD9-81ED-4DB2-BD59-A6C34878D82A}">
                    <a16:rowId xmlns:a16="http://schemas.microsoft.com/office/drawing/2014/main" xmlns="" val="4079840806"/>
                  </a:ext>
                </a:extLst>
              </a:tr>
              <a:tr h="370840">
                <a:tc>
                  <a:txBody>
                    <a:bodyPr/>
                    <a:lstStyle/>
                    <a:p>
                      <a:pPr algn="ctr"/>
                      <a:r>
                        <a:rPr lang="fr-CA" sz="1200" dirty="0">
                          <a:latin typeface="Calibri" panose="020F0502020204030204" pitchFamily="34" charset="0"/>
                        </a:rPr>
                        <a:t>B</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Le défi de la</a:t>
                      </a:r>
                      <a:r>
                        <a:rPr lang="fr-FR" sz="1200" baseline="0" dirty="0">
                          <a:latin typeface="Calibri" panose="020F0502020204030204" pitchFamily="34" charset="0"/>
                        </a:rPr>
                        <a:t> </a:t>
                      </a:r>
                      <a:r>
                        <a:rPr lang="fr-FR" sz="1200" dirty="0">
                          <a:latin typeface="Calibri" panose="020F0502020204030204" pitchFamily="34" charset="0"/>
                        </a:rPr>
                        <a:t>feuille</a:t>
                      </a:r>
                    </a:p>
                  </a:txBody>
                  <a:tcPr anchor="ctr"/>
                </a:tc>
                <a:tc>
                  <a:txBody>
                    <a:bodyPr/>
                    <a:lstStyle/>
                    <a:p>
                      <a:pPr algn="ctr"/>
                      <a:r>
                        <a:rPr lang="fr-FR" sz="1200" dirty="0">
                          <a:latin typeface="Calibri" panose="020F0502020204030204" pitchFamily="34" charset="0"/>
                        </a:rPr>
                        <a:t>02</a:t>
                      </a:r>
                    </a:p>
                  </a:txBody>
                  <a:tcPr anchor="ctr"/>
                </a:tc>
                <a:extLst>
                  <a:ext uri="{0D108BD9-81ED-4DB2-BD59-A6C34878D82A}">
                    <a16:rowId xmlns:a16="http://schemas.microsoft.com/office/drawing/2014/main" xmlns="" val="10001"/>
                  </a:ext>
                </a:extLst>
              </a:tr>
              <a:tr h="370840">
                <a:tc>
                  <a:txBody>
                    <a:bodyPr/>
                    <a:lstStyle/>
                    <a:p>
                      <a:pPr algn="ctr"/>
                      <a:r>
                        <a:rPr lang="fr-CA" sz="1200" dirty="0">
                          <a:latin typeface="Calibri" panose="020F0502020204030204" pitchFamily="34" charset="0"/>
                        </a:rPr>
                        <a:t>C</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Le défi </a:t>
                      </a:r>
                      <a:r>
                        <a:rPr lang="fr-FR" sz="1200" baseline="0" dirty="0">
                          <a:latin typeface="Calibri" panose="020F0502020204030204" pitchFamily="34" charset="0"/>
                        </a:rPr>
                        <a:t>de la pâte à modeler</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03</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CA" sz="1200" dirty="0">
                          <a:latin typeface="Calibri" panose="020F0502020204030204" pitchFamily="34" charset="0"/>
                        </a:rPr>
                        <a:t>D</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Le défi du bouchon de liège</a:t>
                      </a:r>
                    </a:p>
                  </a:txBody>
                  <a:tcPr anchor="ctr"/>
                </a:tc>
                <a:tc>
                  <a:txBody>
                    <a:bodyPr/>
                    <a:lstStyle/>
                    <a:p>
                      <a:pPr algn="ctr"/>
                      <a:r>
                        <a:rPr lang="fr-CA" sz="1200" dirty="0">
                          <a:latin typeface="Calibri" panose="020F0502020204030204" pitchFamily="34" charset="0"/>
                        </a:rPr>
                        <a:t>04</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fr-CA" sz="1200" dirty="0">
                          <a:latin typeface="Calibri" panose="020F0502020204030204" pitchFamily="34" charset="0"/>
                        </a:rPr>
                        <a:t>E</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Le défi du</a:t>
                      </a:r>
                      <a:r>
                        <a:rPr lang="fr-FR" sz="1200" baseline="0" dirty="0">
                          <a:latin typeface="Calibri" panose="020F0502020204030204" pitchFamily="34" charset="0"/>
                        </a:rPr>
                        <a:t> trombone</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05</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4"/>
                  </a:ext>
                </a:extLst>
              </a:tr>
              <a:tr h="370840">
                <a:tc>
                  <a:txBody>
                    <a:bodyPr/>
                    <a:lstStyle/>
                    <a:p>
                      <a:pPr algn="ctr"/>
                      <a:r>
                        <a:rPr lang="fr-CA" sz="1200" dirty="0">
                          <a:latin typeface="Calibri" panose="020F0502020204030204" pitchFamily="34" charset="0"/>
                        </a:rPr>
                        <a:t>F</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Le défi de la </a:t>
                      </a:r>
                      <a:r>
                        <a:rPr lang="fr-FR" sz="1200" baseline="0" dirty="0">
                          <a:latin typeface="Calibri" panose="020F0502020204030204" pitchFamily="34" charset="0"/>
                        </a:rPr>
                        <a:t>goutte d’eau</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06</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5"/>
                  </a:ext>
                </a:extLst>
              </a:tr>
              <a:tr h="295275">
                <a:tc>
                  <a:txBody>
                    <a:bodyPr/>
                    <a:lstStyle/>
                    <a:p>
                      <a:pPr algn="ctr"/>
                      <a:r>
                        <a:rPr lang="fr-CA" sz="1200" dirty="0">
                          <a:latin typeface="Calibri" panose="020F0502020204030204" pitchFamily="34" charset="0"/>
                        </a:rPr>
                        <a:t>G</a:t>
                      </a:r>
                      <a:endParaRPr lang="fr-FR" sz="1200" dirty="0">
                        <a:latin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rPr>
                        <a:t>Évaluation d’un protocole</a:t>
                      </a:r>
                    </a:p>
                  </a:txBody>
                  <a:tcPr anchor="ctr"/>
                </a:tc>
                <a:tc>
                  <a:txBody>
                    <a:bodyPr/>
                    <a:lstStyle/>
                    <a:p>
                      <a:pPr algn="ctr"/>
                      <a:r>
                        <a:rPr lang="fr-CA" sz="1200" dirty="0">
                          <a:latin typeface="Calibri" panose="020F0502020204030204" pitchFamily="34" charset="0"/>
                        </a:rPr>
                        <a:t>07</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6"/>
                  </a:ext>
                </a:extLst>
              </a:tr>
              <a:tr h="352425">
                <a:tc>
                  <a:txBody>
                    <a:bodyPr/>
                    <a:lstStyle/>
                    <a:p>
                      <a:pPr algn="ctr"/>
                      <a:r>
                        <a:rPr lang="fr-CA" sz="1200" dirty="0">
                          <a:latin typeface="Calibri" panose="020F0502020204030204" pitchFamily="34" charset="0"/>
                        </a:rPr>
                        <a:t>H</a:t>
                      </a:r>
                      <a:endParaRPr lang="fr-FR" sz="1200" dirty="0">
                        <a:latin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rPr>
                        <a:t>Le défi du </a:t>
                      </a:r>
                      <a:r>
                        <a:rPr lang="fr-FR" sz="1200" baseline="0" dirty="0">
                          <a:latin typeface="Calibri" panose="020F0502020204030204" pitchFamily="34" charset="0"/>
                        </a:rPr>
                        <a:t>verre d’eau</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08</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7"/>
                  </a:ext>
                </a:extLst>
              </a:tr>
            </a:tbl>
          </a:graphicData>
        </a:graphic>
      </p:graphicFrame>
      <p:sp>
        <p:nvSpPr>
          <p:cNvPr id="6" name="Espace réservé du numéro de diapositive 2"/>
          <p:cNvSpPr>
            <a:spLocks noGrp="1"/>
          </p:cNvSpPr>
          <p:nvPr>
            <p:ph type="sldNum" sz="quarter" idx="12"/>
            <p:custDataLst>
              <p:tags r:id="rId3"/>
            </p:custDataLst>
          </p:nvPr>
        </p:nvSpPr>
        <p:spPr>
          <a:xfrm>
            <a:off x="5547973" y="8008203"/>
            <a:ext cx="1310027" cy="1135797"/>
          </a:xfrm>
        </p:spPr>
        <p:txBody>
          <a:bodyPr/>
          <a:lstStyle/>
          <a:p>
            <a:fld id="{027FB875-5C85-AB42-9DC5-178568A424B8}" type="slidenum">
              <a:rPr lang="en-US" smtClean="0"/>
              <a:pPr/>
              <a:t>42</a:t>
            </a:fld>
            <a:endParaRPr lang="en-US" dirty="0"/>
          </a:p>
        </p:txBody>
      </p:sp>
    </p:spTree>
    <p:extLst>
      <p:ext uri="{BB962C8B-B14F-4D97-AF65-F5344CB8AC3E}">
        <p14:creationId xmlns:p14="http://schemas.microsoft.com/office/powerpoint/2010/main" xmlns="" val="2093342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xmlns="" id="{957BF3E8-AFE7-EB3C-5D76-8C8441CE3523}"/>
              </a:ext>
            </a:extLst>
          </p:cNvPr>
          <p:cNvPicPr>
            <a:picLocks noChangeAspect="1"/>
          </p:cNvPicPr>
          <p:nvPr/>
        </p:nvPicPr>
        <p:blipFill>
          <a:blip r:embed="rId3"/>
          <a:stretch>
            <a:fillRect/>
          </a:stretch>
        </p:blipFill>
        <p:spPr>
          <a:xfrm>
            <a:off x="0" y="26065"/>
            <a:ext cx="6858000" cy="8878119"/>
          </a:xfrm>
          <a:prstGeom prst="rect">
            <a:avLst/>
          </a:prstGeom>
        </p:spPr>
      </p:pic>
      <p:sp>
        <p:nvSpPr>
          <p:cNvPr id="22" name="Content Placeholder 4">
            <a:extLst>
              <a:ext uri="{FF2B5EF4-FFF2-40B4-BE49-F238E27FC236}">
                <a16:creationId xmlns:a16="http://schemas.microsoft.com/office/drawing/2014/main" xmlns="" id="{9B2E1975-D40C-7DB1-03BE-F65E11E7B73C}"/>
              </a:ext>
            </a:extLst>
          </p:cNvPr>
          <p:cNvSpPr>
            <a:spLocks noGrp="1"/>
          </p:cNvSpPr>
          <p:nvPr>
            <p:ph sz="half" idx="1"/>
            <p:custDataLst>
              <p:tags r:id="rId1"/>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01</a:t>
            </a:r>
          </a:p>
        </p:txBody>
      </p:sp>
    </p:spTree>
    <p:extLst>
      <p:ext uri="{BB962C8B-B14F-4D97-AF65-F5344CB8AC3E}">
        <p14:creationId xmlns:p14="http://schemas.microsoft.com/office/powerpoint/2010/main" xmlns="" val="22712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xmlns="" id="{B2F9D94F-1FEC-79FF-9296-6E362A70CDC5}"/>
              </a:ext>
            </a:extLst>
          </p:cNvPr>
          <p:cNvPicPr>
            <a:picLocks noChangeAspect="1"/>
          </p:cNvPicPr>
          <p:nvPr/>
        </p:nvPicPr>
        <p:blipFill>
          <a:blip r:embed="rId4"/>
          <a:stretch>
            <a:fillRect/>
          </a:stretch>
        </p:blipFill>
        <p:spPr>
          <a:xfrm>
            <a:off x="0" y="97315"/>
            <a:ext cx="6858000" cy="8878119"/>
          </a:xfrm>
          <a:prstGeom prst="rect">
            <a:avLst/>
          </a:prstGeom>
        </p:spPr>
      </p:pic>
      <p:sp>
        <p:nvSpPr>
          <p:cNvPr id="32" name="Content Placeholder 4"/>
          <p:cNvSpPr>
            <a:spLocks noGrp="1"/>
          </p:cNvSpPr>
          <p:nvPr>
            <p:ph sz="half" idx="1"/>
            <p:custDataLst>
              <p:tags r:id="rId1"/>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02</a:t>
            </a:r>
          </a:p>
        </p:txBody>
      </p:sp>
    </p:spTree>
    <p:extLst>
      <p:ext uri="{BB962C8B-B14F-4D97-AF65-F5344CB8AC3E}">
        <p14:creationId xmlns:p14="http://schemas.microsoft.com/office/powerpoint/2010/main" xmlns="" val="221534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E49F916E-C9BC-3AB5-1576-915BAD1226A0}"/>
              </a:ext>
            </a:extLst>
          </p:cNvPr>
          <p:cNvPicPr>
            <a:picLocks noChangeAspect="1"/>
          </p:cNvPicPr>
          <p:nvPr/>
        </p:nvPicPr>
        <p:blipFill>
          <a:blip r:embed="rId3"/>
          <a:stretch>
            <a:fillRect/>
          </a:stretch>
        </p:blipFill>
        <p:spPr>
          <a:xfrm>
            <a:off x="0" y="97315"/>
            <a:ext cx="6858000" cy="8878119"/>
          </a:xfrm>
          <a:prstGeom prst="rect">
            <a:avLst/>
          </a:prstGeom>
        </p:spPr>
      </p:pic>
      <p:sp>
        <p:nvSpPr>
          <p:cNvPr id="30" name="Content Placeholder 4"/>
          <p:cNvSpPr>
            <a:spLocks noGrp="1"/>
          </p:cNvSpPr>
          <p:nvPr>
            <p:ph sz="half" idx="1"/>
            <p:custDataLst>
              <p:tags r:id="rId1"/>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03</a:t>
            </a:r>
          </a:p>
        </p:txBody>
      </p:sp>
    </p:spTree>
    <p:extLst>
      <p:ext uri="{BB962C8B-B14F-4D97-AF65-F5344CB8AC3E}">
        <p14:creationId xmlns:p14="http://schemas.microsoft.com/office/powerpoint/2010/main" xmlns="" val="1247685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B4B16798-52FB-81D6-9F21-4C174B5839A7}"/>
              </a:ext>
            </a:extLst>
          </p:cNvPr>
          <p:cNvPicPr>
            <a:picLocks noChangeAspect="1"/>
          </p:cNvPicPr>
          <p:nvPr/>
        </p:nvPicPr>
        <p:blipFill>
          <a:blip r:embed="rId3"/>
          <a:stretch>
            <a:fillRect/>
          </a:stretch>
        </p:blipFill>
        <p:spPr>
          <a:xfrm>
            <a:off x="0" y="97315"/>
            <a:ext cx="6858000" cy="8878119"/>
          </a:xfrm>
          <a:prstGeom prst="rect">
            <a:avLst/>
          </a:prstGeom>
        </p:spPr>
      </p:pic>
      <p:sp>
        <p:nvSpPr>
          <p:cNvPr id="40" name="Content Placeholder 4"/>
          <p:cNvSpPr>
            <a:spLocks noGrp="1"/>
          </p:cNvSpPr>
          <p:nvPr>
            <p:ph sz="half" idx="1"/>
            <p:custDataLst>
              <p:tags r:id="rId1"/>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04</a:t>
            </a:r>
          </a:p>
        </p:txBody>
      </p:sp>
    </p:spTree>
    <p:extLst>
      <p:ext uri="{BB962C8B-B14F-4D97-AF65-F5344CB8AC3E}">
        <p14:creationId xmlns:p14="http://schemas.microsoft.com/office/powerpoint/2010/main" xmlns="" val="1247685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1" descr="http://s1.lmcdn.fr/multimedia/634547452/217164f3e9842/produits/thermometre-a-alcool-gpi-0319050-70.jpg"/>
          <p:cNvPicPr>
            <a:picLocks noChangeAspect="1" noChangeArrowheads="1"/>
          </p:cNvPicPr>
          <p:nvPr>
            <p:custDataLst>
              <p:tags r:id="rId1"/>
            </p:custDataLst>
          </p:nvPr>
        </p:nvPicPr>
        <p:blipFill>
          <a:blip r:embed="rId7"/>
          <a:srcRect/>
          <a:stretch>
            <a:fillRect/>
          </a:stretch>
        </p:blipFill>
        <p:spPr bwMode="auto">
          <a:xfrm>
            <a:off x="0" y="0"/>
            <a:ext cx="9525" cy="9525"/>
          </a:xfrm>
          <a:prstGeom prst="rect">
            <a:avLst/>
          </a:prstGeom>
          <a:noFill/>
        </p:spPr>
      </p:pic>
      <p:pic>
        <p:nvPicPr>
          <p:cNvPr id="34" name="Picture 2" descr="http://s1.lmcdn.fr/multimedia/634547452/217164f3e9842/produits/thermometre-a-alcool-gpi-0319050-70.jpg"/>
          <p:cNvPicPr>
            <a:picLocks noChangeAspect="1" noChangeArrowheads="1"/>
          </p:cNvPicPr>
          <p:nvPr>
            <p:custDataLst>
              <p:tags r:id="rId2"/>
            </p:custDataLst>
          </p:nvPr>
        </p:nvPicPr>
        <p:blipFill>
          <a:blip r:embed="rId7"/>
          <a:srcRect/>
          <a:stretch>
            <a:fillRect/>
          </a:stretch>
        </p:blipFill>
        <p:spPr bwMode="auto">
          <a:xfrm>
            <a:off x="0" y="0"/>
            <a:ext cx="9525" cy="9525"/>
          </a:xfrm>
          <a:prstGeom prst="rect">
            <a:avLst/>
          </a:prstGeom>
          <a:noFill/>
        </p:spPr>
      </p:pic>
      <p:pic>
        <p:nvPicPr>
          <p:cNvPr id="35" name="Picture 3" descr="http://s1.lmcdn.fr/multimedia/634547452/217164f3e9842/produits/thermometre-a-alcool-gpi-0319050-70.jpg"/>
          <p:cNvPicPr>
            <a:picLocks noChangeAspect="1" noChangeArrowheads="1"/>
          </p:cNvPicPr>
          <p:nvPr>
            <p:custDataLst>
              <p:tags r:id="rId3"/>
            </p:custDataLst>
          </p:nvPr>
        </p:nvPicPr>
        <p:blipFill>
          <a:blip r:embed="rId7"/>
          <a:srcRect/>
          <a:stretch>
            <a:fillRect/>
          </a:stretch>
        </p:blipFill>
        <p:spPr bwMode="auto">
          <a:xfrm>
            <a:off x="0" y="0"/>
            <a:ext cx="9525" cy="9525"/>
          </a:xfrm>
          <a:prstGeom prst="rect">
            <a:avLst/>
          </a:prstGeom>
          <a:noFill/>
        </p:spPr>
      </p:pic>
      <p:pic>
        <p:nvPicPr>
          <p:cNvPr id="36" name="Picture 4" descr="http://s1.lmcdn.fr/multimedia/634547452/217164f3e9842/produits/thermometre-a-alcool-gpi-0319050-70.jpg"/>
          <p:cNvPicPr>
            <a:picLocks noChangeAspect="1" noChangeArrowheads="1"/>
          </p:cNvPicPr>
          <p:nvPr>
            <p:custDataLst>
              <p:tags r:id="rId4"/>
            </p:custDataLst>
          </p:nvPr>
        </p:nvPicPr>
        <p:blipFill>
          <a:blip r:embed="rId7"/>
          <a:srcRect/>
          <a:stretch>
            <a:fillRect/>
          </a:stretch>
        </p:blipFill>
        <p:spPr bwMode="auto">
          <a:xfrm>
            <a:off x="0" y="0"/>
            <a:ext cx="9525" cy="9525"/>
          </a:xfrm>
          <a:prstGeom prst="rect">
            <a:avLst/>
          </a:prstGeom>
          <a:noFill/>
        </p:spPr>
      </p:pic>
      <p:pic>
        <p:nvPicPr>
          <p:cNvPr id="8" name="Image 7">
            <a:extLst>
              <a:ext uri="{FF2B5EF4-FFF2-40B4-BE49-F238E27FC236}">
                <a16:creationId xmlns:a16="http://schemas.microsoft.com/office/drawing/2014/main" xmlns="" id="{4C3F10A9-0D40-BFB5-EDEE-4593769AF653}"/>
              </a:ext>
            </a:extLst>
          </p:cNvPr>
          <p:cNvPicPr>
            <a:picLocks noChangeAspect="1"/>
          </p:cNvPicPr>
          <p:nvPr/>
        </p:nvPicPr>
        <p:blipFill>
          <a:blip r:embed="rId8"/>
          <a:stretch>
            <a:fillRect/>
          </a:stretch>
        </p:blipFill>
        <p:spPr>
          <a:xfrm>
            <a:off x="0" y="97315"/>
            <a:ext cx="6858000" cy="8878119"/>
          </a:xfrm>
          <a:prstGeom prst="rect">
            <a:avLst/>
          </a:prstGeom>
        </p:spPr>
      </p:pic>
      <p:sp>
        <p:nvSpPr>
          <p:cNvPr id="50" name="Content Placeholder 4"/>
          <p:cNvSpPr>
            <a:spLocks noGrp="1"/>
          </p:cNvSpPr>
          <p:nvPr>
            <p:ph sz="half" idx="1"/>
            <p:custDataLst>
              <p:tags r:id="rId5"/>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05</a:t>
            </a:r>
          </a:p>
        </p:txBody>
      </p:sp>
    </p:spTree>
    <p:extLst>
      <p:ext uri="{BB962C8B-B14F-4D97-AF65-F5344CB8AC3E}">
        <p14:creationId xmlns:p14="http://schemas.microsoft.com/office/powerpoint/2010/main" xmlns="" val="1247685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A5A95169-813C-2607-ACAC-1AE9E834BA35}"/>
              </a:ext>
            </a:extLst>
          </p:cNvPr>
          <p:cNvPicPr>
            <a:picLocks noChangeAspect="1"/>
          </p:cNvPicPr>
          <p:nvPr/>
        </p:nvPicPr>
        <p:blipFill>
          <a:blip r:embed="rId3"/>
          <a:stretch>
            <a:fillRect/>
          </a:stretch>
        </p:blipFill>
        <p:spPr>
          <a:xfrm>
            <a:off x="0" y="97315"/>
            <a:ext cx="6858000" cy="8878119"/>
          </a:xfrm>
          <a:prstGeom prst="rect">
            <a:avLst/>
          </a:prstGeom>
        </p:spPr>
      </p:pic>
      <p:sp>
        <p:nvSpPr>
          <p:cNvPr id="50" name="Content Placeholder 4"/>
          <p:cNvSpPr>
            <a:spLocks noGrp="1"/>
          </p:cNvSpPr>
          <p:nvPr>
            <p:ph sz="half" idx="1"/>
            <p:custDataLst>
              <p:tags r:id="rId1"/>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06</a:t>
            </a:r>
          </a:p>
        </p:txBody>
      </p:sp>
    </p:spTree>
    <p:extLst>
      <p:ext uri="{BB962C8B-B14F-4D97-AF65-F5344CB8AC3E}">
        <p14:creationId xmlns:p14="http://schemas.microsoft.com/office/powerpoint/2010/main" xmlns="" val="1247685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xmlns="" id="{5104C49A-AA90-5A46-0F62-279016B83520}"/>
              </a:ext>
            </a:extLst>
          </p:cNvPr>
          <p:cNvPicPr>
            <a:picLocks noChangeAspect="1"/>
          </p:cNvPicPr>
          <p:nvPr/>
        </p:nvPicPr>
        <p:blipFill>
          <a:blip r:embed="rId4"/>
          <a:stretch>
            <a:fillRect/>
          </a:stretch>
        </p:blipFill>
        <p:spPr>
          <a:xfrm>
            <a:off x="0" y="97315"/>
            <a:ext cx="6858000" cy="8878119"/>
          </a:xfrm>
          <a:prstGeom prst="rect">
            <a:avLst/>
          </a:prstGeom>
        </p:spPr>
      </p:pic>
      <p:sp>
        <p:nvSpPr>
          <p:cNvPr id="29" name="Content Placeholder 4"/>
          <p:cNvSpPr>
            <a:spLocks noGrp="1"/>
          </p:cNvSpPr>
          <p:nvPr>
            <p:ph sz="half" idx="1"/>
            <p:custDataLst>
              <p:tags r:id="rId1"/>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rot="5400000">
            <a:off x="2766941" y="3243458"/>
            <a:ext cx="7143086" cy="871396"/>
          </a:xfrm>
          <a:ln w="19050">
            <a:solidFill>
              <a:schemeClr val="tx1"/>
            </a:solidFill>
          </a:ln>
        </p:spPr>
        <p:txBody>
          <a:bodyPr anchor="ctr">
            <a:normAutofit/>
          </a:bodyPr>
          <a:lstStyle/>
          <a:p>
            <a:pPr algn="l"/>
            <a:r>
              <a:rPr lang="en-US" sz="4000" dirty="0" err="1">
                <a:cs typeface="Calibri" pitchFamily="34" charset="0"/>
              </a:rPr>
              <a:t>Cylindre</a:t>
            </a:r>
            <a:r>
              <a:rPr lang="en-US" sz="4000" dirty="0">
                <a:cs typeface="Calibri" pitchFamily="34" charset="0"/>
              </a:rPr>
              <a:t> </a:t>
            </a:r>
            <a:r>
              <a:rPr lang="en-US" sz="4000" dirty="0" err="1">
                <a:cs typeface="Calibri" pitchFamily="34" charset="0"/>
              </a:rPr>
              <a:t>gradué</a:t>
            </a:r>
            <a:r>
              <a:rPr lang="en-US" sz="4000" dirty="0">
                <a:cs typeface="Calibri" pitchFamily="34" charset="0"/>
              </a:rPr>
              <a:t> </a:t>
            </a:r>
            <a:r>
              <a:rPr lang="en-US" sz="3000" dirty="0">
                <a:cs typeface="Calibri" pitchFamily="34" charset="0"/>
              </a:rPr>
              <a:t>(6e </a:t>
            </a:r>
            <a:r>
              <a:rPr lang="en-US" sz="3000" dirty="0" err="1">
                <a:cs typeface="Calibri" pitchFamily="34" charset="0"/>
              </a:rPr>
              <a:t>année</a:t>
            </a:r>
            <a:r>
              <a:rPr lang="en-US" sz="3000" dirty="0">
                <a:cs typeface="Calibri" pitchFamily="34" charset="0"/>
              </a:rPr>
              <a:t>) – </a:t>
            </a:r>
            <a:r>
              <a:rPr lang="en-US" sz="3000" dirty="0" err="1">
                <a:cs typeface="Calibri" pitchFamily="34" charset="0"/>
              </a:rPr>
              <a:t>Matériel</a:t>
            </a:r>
            <a:r>
              <a:rPr lang="en-US" sz="3000" dirty="0">
                <a:cs typeface="Calibri" pitchFamily="34" charset="0"/>
              </a:rPr>
              <a:t> </a:t>
            </a:r>
          </a:p>
        </p:txBody>
      </p:sp>
      <p:graphicFrame>
        <p:nvGraphicFramePr>
          <p:cNvPr id="9" name="Tableau 8"/>
          <p:cNvGraphicFramePr>
            <a:graphicFrameLocks noGrp="1"/>
          </p:cNvGraphicFramePr>
          <p:nvPr>
            <p:extLst>
              <p:ext uri="{D42A27DB-BD31-4B8C-83A1-F6EECF244321}">
                <p14:modId xmlns:p14="http://schemas.microsoft.com/office/powerpoint/2010/main" xmlns="" val="3845238992"/>
              </p:ext>
            </p:extLst>
          </p:nvPr>
        </p:nvGraphicFramePr>
        <p:xfrm>
          <a:off x="83820" y="115228"/>
          <a:ext cx="5732018" cy="7135469"/>
        </p:xfrm>
        <a:graphic>
          <a:graphicData uri="http://schemas.openxmlformats.org/drawingml/2006/table">
            <a:tbl>
              <a:tblPr firstRow="1" bandRow="1">
                <a:tableStyleId>{5940675A-B579-460E-94D1-54222C63F5DA}</a:tableStyleId>
              </a:tblPr>
              <a:tblGrid>
                <a:gridCol w="2977896">
                  <a:extLst>
                    <a:ext uri="{9D8B030D-6E8A-4147-A177-3AD203B41FA5}">
                      <a16:colId xmlns:a16="http://schemas.microsoft.com/office/drawing/2014/main" xmlns="" val="20000"/>
                    </a:ext>
                  </a:extLst>
                </a:gridCol>
                <a:gridCol w="71247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685292">
                  <a:extLst>
                    <a:ext uri="{9D8B030D-6E8A-4147-A177-3AD203B41FA5}">
                      <a16:colId xmlns:a16="http://schemas.microsoft.com/office/drawing/2014/main" xmlns="" val="20003"/>
                    </a:ext>
                  </a:extLst>
                </a:gridCol>
                <a:gridCol w="670560">
                  <a:extLst>
                    <a:ext uri="{9D8B030D-6E8A-4147-A177-3AD203B41FA5}">
                      <a16:colId xmlns:a16="http://schemas.microsoft.com/office/drawing/2014/main" xmlns="" val="20004"/>
                    </a:ext>
                  </a:extLst>
                </a:gridCol>
              </a:tblGrid>
              <a:tr h="377117">
                <a:tc>
                  <a:txBody>
                    <a:bodyPr/>
                    <a:lstStyle/>
                    <a:p>
                      <a:r>
                        <a:rPr lang="fr-CA" sz="1400" dirty="0">
                          <a:latin typeface="Calibri" pitchFamily="34" charset="0"/>
                          <a:cs typeface="Calibri" pitchFamily="34" charset="0"/>
                        </a:rPr>
                        <a:t>Item</a:t>
                      </a:r>
                      <a:endParaRPr lang="fr-FR" sz="1400" b="0" dirty="0">
                        <a:latin typeface="Calibri" pitchFamily="34" charset="0"/>
                        <a:cs typeface="Calibri" pitchFamily="34" charset="0"/>
                      </a:endParaRPr>
                    </a:p>
                  </a:txBody>
                  <a:tcPr anchor="ctr"/>
                </a:tc>
                <a:tc>
                  <a:txBody>
                    <a:bodyPr/>
                    <a:lstStyle/>
                    <a:p>
                      <a:pPr algn="ctr"/>
                      <a:r>
                        <a:rPr lang="fr-CA" sz="1400" dirty="0">
                          <a:latin typeface="Calibri" pitchFamily="34" charset="0"/>
                          <a:cs typeface="Calibri" pitchFamily="34" charset="0"/>
                        </a:rPr>
                        <a:t>Pour 1 classe</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itchFamily="34" charset="0"/>
                          <a:cs typeface="Calibri" pitchFamily="34" charset="0"/>
                        </a:rPr>
                        <a:t>Pour 2 classes</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itchFamily="34" charset="0"/>
                          <a:cs typeface="Calibri" pitchFamily="34" charset="0"/>
                        </a:rPr>
                        <a:t>Pour 4</a:t>
                      </a:r>
                      <a:r>
                        <a:rPr lang="fr-CA" sz="1400" baseline="0" dirty="0">
                          <a:latin typeface="Calibri" pitchFamily="34" charset="0"/>
                          <a:cs typeface="Calibri" pitchFamily="34" charset="0"/>
                        </a:rPr>
                        <a:t> </a:t>
                      </a:r>
                      <a:r>
                        <a:rPr lang="fr-CA" sz="1400" dirty="0">
                          <a:latin typeface="Calibri" pitchFamily="34" charset="0"/>
                          <a:cs typeface="Calibri" pitchFamily="34" charset="0"/>
                        </a:rPr>
                        <a:t>classes</a:t>
                      </a:r>
                      <a:endParaRPr lang="fr-FR" sz="1400" b="0" dirty="0">
                        <a:latin typeface="Calibri" pitchFamily="34" charset="0"/>
                        <a:cs typeface="Calibri" pitchFamily="34" charset="0"/>
                      </a:endParaRPr>
                    </a:p>
                  </a:txBody>
                  <a:tcPr anchor="ctr"/>
                </a:tc>
                <a:tc>
                  <a:txBody>
                    <a:bodyPr/>
                    <a:lstStyle/>
                    <a:p>
                      <a:pPr algn="ctr"/>
                      <a:r>
                        <a:rPr lang="fr-CA" sz="1400" dirty="0">
                          <a:latin typeface="Calibri" pitchFamily="34" charset="0"/>
                          <a:cs typeface="Calibri" pitchFamily="34" charset="0"/>
                        </a:rPr>
                        <a:t>Dans ce bac</a:t>
                      </a:r>
                      <a:endParaRPr lang="fr-FR" sz="1400" b="0" dirty="0">
                        <a:latin typeface="Calibri" pitchFamily="34" charset="0"/>
                        <a:cs typeface="Calibri" pitchFamily="34" charset="0"/>
                      </a:endParaRPr>
                    </a:p>
                  </a:txBody>
                  <a:tcPr anchor="ctr"/>
                </a:tc>
                <a:extLst>
                  <a:ext uri="{0D108BD9-81ED-4DB2-BD59-A6C34878D82A}">
                    <a16:rowId xmlns:a16="http://schemas.microsoft.com/office/drawing/2014/main" xmlns="" val="10000"/>
                  </a:ext>
                </a:extLst>
              </a:tr>
              <a:tr h="221834">
                <a:tc gridSpan="5">
                  <a:txBody>
                    <a:bodyPr/>
                    <a:lstStyle/>
                    <a:p>
                      <a:pPr algn="ctr"/>
                      <a:r>
                        <a:rPr lang="fr-CA" sz="1400" b="1" dirty="0">
                          <a:solidFill>
                            <a:schemeClr val="bg1"/>
                          </a:solidFill>
                          <a:latin typeface="Calibri" pitchFamily="34" charset="0"/>
                          <a:cs typeface="Calibri" pitchFamily="34" charset="0"/>
                        </a:rPr>
                        <a:t>Matériel permanent</a:t>
                      </a:r>
                      <a:endParaRPr lang="fr-FR" sz="1400" b="1" dirty="0">
                        <a:solidFill>
                          <a:schemeClr val="bg1"/>
                        </a:solidFill>
                        <a:latin typeface="Calibri" pitchFamily="34" charset="0"/>
                        <a:cs typeface="Calibri"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99650">
                <a:tc>
                  <a:txBody>
                    <a:bodyPr/>
                    <a:lstStyle/>
                    <a:p>
                      <a:pPr marL="108000" indent="-108000">
                        <a:lnSpc>
                          <a:spcPct val="100000"/>
                        </a:lnSpc>
                        <a:spcBef>
                          <a:spcPts val="600"/>
                        </a:spcBef>
                        <a:buFont typeface="Arial" pitchFamily="34" charset="0"/>
                        <a:buNone/>
                      </a:pPr>
                      <a:r>
                        <a:rPr lang="fr-CA" sz="1200" dirty="0">
                          <a:latin typeface="Calibri" pitchFamily="34" charset="0"/>
                          <a:cs typeface="Calibri" pitchFamily="34" charset="0"/>
                        </a:rPr>
                        <a:t>Compte-goutte</a:t>
                      </a:r>
                    </a:p>
                  </a:txBody>
                  <a:tcPr anchor="ctr"/>
                </a:tc>
                <a:tc>
                  <a:txBody>
                    <a:bodyPr/>
                    <a:lstStyle/>
                    <a:p>
                      <a:pPr algn="ct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199650">
                <a:tc>
                  <a:txBody>
                    <a:bodyPr/>
                    <a:lstStyle/>
                    <a:p>
                      <a:pPr marL="108000" indent="-108000">
                        <a:lnSpc>
                          <a:spcPct val="100000"/>
                        </a:lnSpc>
                        <a:spcBef>
                          <a:spcPts val="600"/>
                        </a:spcBef>
                        <a:buFont typeface="Arial" pitchFamily="34" charset="0"/>
                        <a:buNone/>
                      </a:pPr>
                      <a:r>
                        <a:rPr lang="fr-CA" sz="1200" dirty="0">
                          <a:latin typeface="Calibri" pitchFamily="34" charset="0"/>
                          <a:cs typeface="Calibri" pitchFamily="34" charset="0"/>
                        </a:rPr>
                        <a:t>Verres à médicaments</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p>
                  </a:txBody>
                  <a:tcPr anchor="ctr"/>
                </a:tc>
                <a:extLst>
                  <a:ext uri="{0D108BD9-81ED-4DB2-BD59-A6C34878D82A}">
                    <a16:rowId xmlns:a16="http://schemas.microsoft.com/office/drawing/2014/main" xmlns="" val="10003"/>
                  </a:ext>
                </a:extLst>
              </a:tr>
              <a:tr h="199650">
                <a:tc>
                  <a:txBody>
                    <a:bodyPr/>
                    <a:lstStyle/>
                    <a:p>
                      <a:pPr marL="108000" indent="-108000">
                        <a:lnSpc>
                          <a:spcPct val="100000"/>
                        </a:lnSpc>
                        <a:spcBef>
                          <a:spcPts val="600"/>
                        </a:spcBef>
                        <a:buFont typeface="Arial" pitchFamily="34" charset="0"/>
                        <a:buNone/>
                      </a:pPr>
                      <a:r>
                        <a:rPr lang="fr-CA" sz="1200" dirty="0">
                          <a:latin typeface="Calibri" pitchFamily="34" charset="0"/>
                          <a:cs typeface="Calibri" pitchFamily="34" charset="0"/>
                        </a:rPr>
                        <a:t>Verres en plastique (transparents)</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p>
                  </a:txBody>
                  <a:tcPr anchor="ctr"/>
                </a:tc>
                <a:extLst>
                  <a:ext uri="{0D108BD9-81ED-4DB2-BD59-A6C34878D82A}">
                    <a16:rowId xmlns:a16="http://schemas.microsoft.com/office/drawing/2014/main" xmlns="" val="10004"/>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itchFamily="34" charset="0"/>
                          <a:cs typeface="Calibri" pitchFamily="34" charset="0"/>
                        </a:rPr>
                        <a:t>Pot « solo » (1 L)</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05"/>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itchFamily="34" charset="0"/>
                          <a:cs typeface="Calibri" pitchFamily="34" charset="0"/>
                        </a:rPr>
                        <a:t>Cylindre gradué (100 ml)</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06"/>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itchFamily="34" charset="0"/>
                          <a:cs typeface="Calibri" pitchFamily="34" charset="0"/>
                        </a:rPr>
                        <a:t>Cylindre gradué (10</a:t>
                      </a:r>
                      <a:r>
                        <a:rPr lang="fr-CA" sz="1200" baseline="0" dirty="0">
                          <a:latin typeface="Calibri" pitchFamily="34" charset="0"/>
                          <a:cs typeface="Calibri" pitchFamily="34" charset="0"/>
                        </a:rPr>
                        <a:t> ml)</a:t>
                      </a:r>
                      <a:endParaRPr lang="fr-CA"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12</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07"/>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itchFamily="34" charset="0"/>
                          <a:cs typeface="Calibri" pitchFamily="34" charset="0"/>
                        </a:rPr>
                        <a:t>Trombones</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6+</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100+</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08"/>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itchFamily="34" charset="0"/>
                          <a:cs typeface="Calibri" pitchFamily="34" charset="0"/>
                        </a:rPr>
                        <a:t>Petit</a:t>
                      </a:r>
                      <a:r>
                        <a:rPr lang="fr-CA" sz="1200" baseline="0" dirty="0">
                          <a:latin typeface="Calibri" pitchFamily="34" charset="0"/>
                          <a:cs typeface="Calibri" pitchFamily="34" charset="0"/>
                        </a:rPr>
                        <a:t> contenant avec pâte à modeler</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09"/>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itchFamily="34" charset="0"/>
                          <a:cs typeface="Calibri" pitchFamily="34" charset="0"/>
                        </a:rPr>
                        <a:t>Contenant identique avec rondelles </a:t>
                      </a:r>
                      <a:r>
                        <a:rPr lang="fr-CA" sz="1200" baseline="0" dirty="0">
                          <a:latin typeface="Calibri" pitchFamily="34" charset="0"/>
                          <a:cs typeface="Calibri" pitchFamily="34" charset="0"/>
                        </a:rPr>
                        <a:t>de métal</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1</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10"/>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err="1">
                          <a:latin typeface="Calibri" pitchFamily="34" charset="0"/>
                          <a:cs typeface="Calibri" pitchFamily="34" charset="0"/>
                        </a:rPr>
                        <a:t>Centicubes</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10+</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a:latin typeface="Calibri" pitchFamily="34" charset="0"/>
                          <a:cs typeface="Calibri" pitchFamily="34" charset="0"/>
                        </a:rPr>
                        <a:t>27</a:t>
                      </a: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11"/>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endParaRPr lang="fr-CA" sz="1200" dirty="0">
                        <a:latin typeface="Calibri" pitchFamily="34" charset="0"/>
                        <a:cs typeface="Calibri" pitchFamily="34" charset="0"/>
                      </a:endParaRPr>
                    </a:p>
                  </a:txBody>
                  <a:tcPr anchor="ctr"/>
                </a:tc>
                <a:tc>
                  <a:txBody>
                    <a:bodyPr/>
                    <a:lstStyle/>
                    <a:p>
                      <a:pPr algn="ctr">
                        <a:lnSpc>
                          <a:spcPct val="100000"/>
                        </a:lnSpc>
                        <a:spcBef>
                          <a:spcPts val="600"/>
                        </a:spcBef>
                      </a:pPr>
                      <a:endParaRPr lang="fr-CA" sz="1200" dirty="0">
                        <a:latin typeface="Calibri" pitchFamily="34" charset="0"/>
                        <a:cs typeface="Calibri" pitchFamily="34" charset="0"/>
                      </a:endParaRPr>
                    </a:p>
                  </a:txBody>
                  <a:tcPr anchor="ctr"/>
                </a:tc>
                <a:tc>
                  <a:txBody>
                    <a:bodyPr/>
                    <a:lstStyle/>
                    <a:p>
                      <a:pPr algn="ctr">
                        <a:lnSpc>
                          <a:spcPct val="100000"/>
                        </a:lnSpc>
                        <a:spcBef>
                          <a:spcPts val="600"/>
                        </a:spcBef>
                      </a:pP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12"/>
                  </a:ext>
                </a:extLst>
              </a:tr>
              <a:tr h="221834">
                <a:tc gridSpan="5">
                  <a:txBody>
                    <a:bodyPr/>
                    <a:lstStyle/>
                    <a:p>
                      <a:pPr algn="ctr"/>
                      <a:r>
                        <a:rPr lang="fr-CA" sz="1400" b="1" dirty="0">
                          <a:solidFill>
                            <a:schemeClr val="bg1"/>
                          </a:solidFill>
                          <a:latin typeface="Calibri" pitchFamily="34" charset="0"/>
                          <a:cs typeface="Calibri" pitchFamily="34" charset="0"/>
                        </a:rPr>
                        <a:t>Matériel périssable</a:t>
                      </a:r>
                      <a:endParaRPr lang="fr-FR" sz="1400" b="1" dirty="0">
                        <a:solidFill>
                          <a:schemeClr val="bg1"/>
                        </a:solidFill>
                        <a:latin typeface="Calibri" pitchFamily="34" charset="0"/>
                        <a:cs typeface="Calibri"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13"/>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CA" sz="1200" b="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14"/>
                  </a:ext>
                </a:extLst>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solidFill>
                            <a:schemeClr val="bg1"/>
                          </a:solidFill>
                          <a:latin typeface="Calibri" pitchFamily="34" charset="0"/>
                          <a:cs typeface="Calibri" pitchFamily="34" charset="0"/>
                        </a:rPr>
                        <a:t>À prendre dans</a:t>
                      </a:r>
                      <a:r>
                        <a:rPr lang="fr-CA" sz="1400" b="1" baseline="0" dirty="0">
                          <a:solidFill>
                            <a:schemeClr val="bg1"/>
                          </a:solidFill>
                          <a:latin typeface="Calibri" pitchFamily="34" charset="0"/>
                          <a:cs typeface="Calibri" pitchFamily="34" charset="0"/>
                        </a:rPr>
                        <a:t> le matériel de la classe</a:t>
                      </a:r>
                      <a:endParaRPr lang="fr-FR" sz="1400" b="1" dirty="0">
                        <a:solidFill>
                          <a:schemeClr val="bg1"/>
                        </a:solidFill>
                        <a:latin typeface="Calibri" pitchFamily="34" charset="0"/>
                        <a:cs typeface="Calibri" pitchFamily="34" charset="0"/>
                      </a:endParaRPr>
                    </a:p>
                  </a:txBody>
                  <a:tcPr anchor="ctr">
                    <a:solidFill>
                      <a:schemeClr val="accent1"/>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xmlns="" val="10015"/>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b="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16"/>
                  </a:ext>
                </a:extLst>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solidFill>
                            <a:schemeClr val="bg1"/>
                          </a:solidFill>
                          <a:latin typeface="Calibri" pitchFamily="34" charset="0"/>
                          <a:cs typeface="Calibri" pitchFamily="34" charset="0"/>
                        </a:rPr>
                        <a:t>L’enseignant</a:t>
                      </a:r>
                      <a:r>
                        <a:rPr kumimoji="0" lang="fr-CA"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r>
                        <a:rPr lang="fr-CA" sz="1400" b="1" dirty="0">
                          <a:solidFill>
                            <a:schemeClr val="bg1"/>
                          </a:solidFill>
                          <a:latin typeface="Calibri" pitchFamily="34" charset="0"/>
                          <a:cs typeface="Calibri" pitchFamily="34" charset="0"/>
                        </a:rPr>
                        <a:t>e</a:t>
                      </a:r>
                      <a:r>
                        <a:rPr lang="fr-CA" sz="1400" b="1" baseline="0" dirty="0">
                          <a:solidFill>
                            <a:schemeClr val="bg1"/>
                          </a:solidFill>
                          <a:latin typeface="Calibri" pitchFamily="34" charset="0"/>
                          <a:cs typeface="Calibri" pitchFamily="34" charset="0"/>
                        </a:rPr>
                        <a:t> doit apporter</a:t>
                      </a:r>
                      <a:endParaRPr lang="fr-FR" sz="1400" b="1" dirty="0">
                        <a:solidFill>
                          <a:schemeClr val="bg1"/>
                        </a:solidFill>
                        <a:latin typeface="Calibri" pitchFamily="34" charset="0"/>
                        <a:cs typeface="Calibri" pitchFamily="34" charset="0"/>
                      </a:endParaRPr>
                    </a:p>
                  </a:txBody>
                  <a:tcPr anchor="ctr">
                    <a:solidFill>
                      <a:schemeClr val="accent1"/>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xmlns="" val="10017"/>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itchFamily="34" charset="0"/>
                          <a:cs typeface="Calibri" pitchFamily="34" charset="0"/>
                        </a:rPr>
                        <a:t>Livre</a:t>
                      </a:r>
                      <a:r>
                        <a:rPr lang="fr-CA" sz="1200" b="0" baseline="0" dirty="0">
                          <a:latin typeface="Calibri" pitchFamily="34" charset="0"/>
                          <a:cs typeface="Calibri" pitchFamily="34" charset="0"/>
                        </a:rPr>
                        <a:t> (au moins 200 pages) ou pile de papier*</a:t>
                      </a: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18"/>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baseline="0" dirty="0">
                          <a:latin typeface="Calibri" pitchFamily="34" charset="0"/>
                          <a:cs typeface="Calibri" pitchFamily="34" charset="0"/>
                        </a:rPr>
                        <a:t>Règle (avec mm)</a:t>
                      </a: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19"/>
                  </a:ext>
                </a:extLst>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baseline="0" dirty="0">
                          <a:latin typeface="Calibri" pitchFamily="34" charset="0"/>
                          <a:cs typeface="Calibri" pitchFamily="34" charset="0"/>
                        </a:rPr>
                        <a:t>Marqueur effaçable (« dry-</a:t>
                      </a:r>
                      <a:r>
                        <a:rPr lang="fr-CA" sz="1200" b="0" baseline="0" dirty="0" err="1">
                          <a:latin typeface="Calibri" pitchFamily="34" charset="0"/>
                          <a:cs typeface="Calibri" pitchFamily="34" charset="0"/>
                        </a:rPr>
                        <a:t>erase</a:t>
                      </a:r>
                      <a:r>
                        <a:rPr lang="fr-CA" sz="1200" b="0" baseline="0" dirty="0">
                          <a:latin typeface="Calibri" pitchFamily="34" charset="0"/>
                          <a:cs typeface="Calibri" pitchFamily="34" charset="0"/>
                        </a:rPr>
                        <a:t> »)</a:t>
                      </a:r>
                      <a:endParaRPr lang="fr-CA" sz="1200" b="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extLst>
                  <a:ext uri="{0D108BD9-81ED-4DB2-BD59-A6C34878D82A}">
                    <a16:rowId xmlns:a16="http://schemas.microsoft.com/office/drawing/2014/main" xmlns="" val="10020"/>
                  </a:ext>
                </a:extLst>
              </a:tr>
              <a:tr h="221834">
                <a:tc gridSpan="5">
                  <a:txBody>
                    <a:bodyPr/>
                    <a:lstStyle/>
                    <a:p>
                      <a:pPr algn="ctr">
                        <a:spcBef>
                          <a:spcPts val="600"/>
                        </a:spcBef>
                      </a:pPr>
                      <a:r>
                        <a:rPr lang="fr-CA" sz="1400" b="1" dirty="0">
                          <a:solidFill>
                            <a:schemeClr val="bg1"/>
                          </a:solidFill>
                          <a:latin typeface="Calibri" pitchFamily="34" charset="0"/>
                          <a:cs typeface="Calibri" pitchFamily="34" charset="0"/>
                        </a:rPr>
                        <a:t>Notes</a:t>
                      </a:r>
                      <a:endParaRPr lang="fr-FR" sz="1400" b="1" dirty="0">
                        <a:solidFill>
                          <a:schemeClr val="bg1"/>
                        </a:solidFill>
                        <a:latin typeface="Calibri" pitchFamily="34" charset="0"/>
                        <a:cs typeface="Calibri" pitchFamily="34" charset="0"/>
                      </a:endParaRPr>
                    </a:p>
                  </a:txBody>
                  <a:tcPr anchor="ctr">
                    <a:solidFill>
                      <a:schemeClr val="accent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21"/>
                  </a:ext>
                </a:extLst>
              </a:tr>
              <a:tr h="521309">
                <a:tc gridSpan="5">
                  <a:txBody>
                    <a:bodyPr/>
                    <a:lstStyle/>
                    <a:p>
                      <a:pPr marL="180000" indent="-180000">
                        <a:spcBef>
                          <a:spcPts val="600"/>
                        </a:spcBef>
                        <a:buFont typeface="Arial" pitchFamily="34" charset="0"/>
                        <a:buNone/>
                      </a:pPr>
                      <a:r>
                        <a:rPr lang="fr-CA" sz="1200" b="0" dirty="0">
                          <a:latin typeface="Calibri" pitchFamily="34" charset="0"/>
                          <a:cs typeface="Calibri" pitchFamily="34" charset="0"/>
                        </a:rPr>
                        <a:t>* Voir guide pédagogique</a:t>
                      </a:r>
                      <a:r>
                        <a:rPr lang="fr-CA" sz="1200" b="0" baseline="0" dirty="0">
                          <a:latin typeface="Calibri" pitchFamily="34" charset="0"/>
                          <a:cs typeface="Calibri" pitchFamily="34" charset="0"/>
                        </a:rPr>
                        <a:t> pour plus de détails.</a:t>
                      </a:r>
                      <a:endParaRPr lang="fr-FR" sz="1200" b="0" dirty="0">
                        <a:latin typeface="Calibri" pitchFamily="34" charset="0"/>
                        <a:cs typeface="Calibri" pitchFamily="34"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2827875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1" descr="http://s1.lmcdn.fr/multimedia/634547452/217164f3e9842/produits/thermometre-a-alcool-gpi-0319050-70.jpg"/>
          <p:cNvPicPr>
            <a:picLocks noChangeAspect="1" noChangeArrowheads="1"/>
          </p:cNvPicPr>
          <p:nvPr>
            <p:custDataLst>
              <p:tags r:id="rId1"/>
            </p:custDataLst>
          </p:nvPr>
        </p:nvPicPr>
        <p:blipFill>
          <a:blip r:embed="rId7"/>
          <a:srcRect/>
          <a:stretch>
            <a:fillRect/>
          </a:stretch>
        </p:blipFill>
        <p:spPr bwMode="auto">
          <a:xfrm>
            <a:off x="0" y="0"/>
            <a:ext cx="9525" cy="9525"/>
          </a:xfrm>
          <a:prstGeom prst="rect">
            <a:avLst/>
          </a:prstGeom>
          <a:noFill/>
        </p:spPr>
      </p:pic>
      <p:pic>
        <p:nvPicPr>
          <p:cNvPr id="34" name="Picture 2" descr="http://s1.lmcdn.fr/multimedia/634547452/217164f3e9842/produits/thermometre-a-alcool-gpi-0319050-70.jpg"/>
          <p:cNvPicPr>
            <a:picLocks noChangeAspect="1" noChangeArrowheads="1"/>
          </p:cNvPicPr>
          <p:nvPr>
            <p:custDataLst>
              <p:tags r:id="rId2"/>
            </p:custDataLst>
          </p:nvPr>
        </p:nvPicPr>
        <p:blipFill>
          <a:blip r:embed="rId7"/>
          <a:srcRect/>
          <a:stretch>
            <a:fillRect/>
          </a:stretch>
        </p:blipFill>
        <p:spPr bwMode="auto">
          <a:xfrm>
            <a:off x="0" y="0"/>
            <a:ext cx="9525" cy="9525"/>
          </a:xfrm>
          <a:prstGeom prst="rect">
            <a:avLst/>
          </a:prstGeom>
          <a:noFill/>
        </p:spPr>
      </p:pic>
      <p:pic>
        <p:nvPicPr>
          <p:cNvPr id="35" name="Picture 3" descr="http://s1.lmcdn.fr/multimedia/634547452/217164f3e9842/produits/thermometre-a-alcool-gpi-0319050-70.jpg"/>
          <p:cNvPicPr>
            <a:picLocks noChangeAspect="1" noChangeArrowheads="1"/>
          </p:cNvPicPr>
          <p:nvPr>
            <p:custDataLst>
              <p:tags r:id="rId3"/>
            </p:custDataLst>
          </p:nvPr>
        </p:nvPicPr>
        <p:blipFill>
          <a:blip r:embed="rId7"/>
          <a:srcRect/>
          <a:stretch>
            <a:fillRect/>
          </a:stretch>
        </p:blipFill>
        <p:spPr bwMode="auto">
          <a:xfrm>
            <a:off x="0" y="0"/>
            <a:ext cx="9525" cy="9525"/>
          </a:xfrm>
          <a:prstGeom prst="rect">
            <a:avLst/>
          </a:prstGeom>
          <a:noFill/>
        </p:spPr>
      </p:pic>
      <p:pic>
        <p:nvPicPr>
          <p:cNvPr id="36" name="Picture 4" descr="http://s1.lmcdn.fr/multimedia/634547452/217164f3e9842/produits/thermometre-a-alcool-gpi-0319050-70.jpg"/>
          <p:cNvPicPr>
            <a:picLocks noChangeAspect="1" noChangeArrowheads="1"/>
          </p:cNvPicPr>
          <p:nvPr>
            <p:custDataLst>
              <p:tags r:id="rId4"/>
            </p:custDataLst>
          </p:nvPr>
        </p:nvPicPr>
        <p:blipFill>
          <a:blip r:embed="rId7"/>
          <a:srcRect/>
          <a:stretch>
            <a:fillRect/>
          </a:stretch>
        </p:blipFill>
        <p:spPr bwMode="auto">
          <a:xfrm>
            <a:off x="0" y="0"/>
            <a:ext cx="9525" cy="9525"/>
          </a:xfrm>
          <a:prstGeom prst="rect">
            <a:avLst/>
          </a:prstGeom>
          <a:noFill/>
        </p:spPr>
      </p:pic>
      <p:pic>
        <p:nvPicPr>
          <p:cNvPr id="6" name="Image 5">
            <a:extLst>
              <a:ext uri="{FF2B5EF4-FFF2-40B4-BE49-F238E27FC236}">
                <a16:creationId xmlns:a16="http://schemas.microsoft.com/office/drawing/2014/main" xmlns="" id="{16A7DB06-3D0B-ABC6-4AED-B9C6E8841361}"/>
              </a:ext>
            </a:extLst>
          </p:cNvPr>
          <p:cNvPicPr>
            <a:picLocks noChangeAspect="1"/>
          </p:cNvPicPr>
          <p:nvPr/>
        </p:nvPicPr>
        <p:blipFill>
          <a:blip r:embed="rId8"/>
          <a:stretch>
            <a:fillRect/>
          </a:stretch>
        </p:blipFill>
        <p:spPr>
          <a:xfrm>
            <a:off x="0" y="97315"/>
            <a:ext cx="6858000" cy="8878119"/>
          </a:xfrm>
          <a:prstGeom prst="rect">
            <a:avLst/>
          </a:prstGeom>
        </p:spPr>
      </p:pic>
      <p:sp>
        <p:nvSpPr>
          <p:cNvPr id="40" name="Content Placeholder 4"/>
          <p:cNvSpPr>
            <a:spLocks noGrp="1"/>
          </p:cNvSpPr>
          <p:nvPr>
            <p:ph sz="half" idx="1"/>
            <p:custDataLst>
              <p:tags r:id="rId5"/>
            </p:custDataLst>
          </p:nvPr>
        </p:nvSpPr>
        <p:spPr>
          <a:xfrm>
            <a:off x="3078480" y="8877937"/>
            <a:ext cx="701040" cy="266063"/>
          </a:xfrm>
          <a:solidFill>
            <a:schemeClr val="bg1"/>
          </a:solidFill>
        </p:spPr>
        <p:txBody>
          <a:bodyPr>
            <a:normAutofit lnSpcReduction="10000"/>
          </a:bodyPr>
          <a:lstStyle/>
          <a:p>
            <a:pPr marL="0" indent="0">
              <a:buNone/>
            </a:pPr>
            <a:r>
              <a:rPr lang="en-US" sz="1200" b="1" dirty="0">
                <a:cs typeface="Calibri" panose="020F0502020204030204" pitchFamily="34" charset="0"/>
              </a:rPr>
              <a:t>Page 08</a:t>
            </a:r>
          </a:p>
        </p:txBody>
      </p:sp>
    </p:spTree>
    <p:extLst>
      <p:ext uri="{BB962C8B-B14F-4D97-AF65-F5344CB8AC3E}">
        <p14:creationId xmlns:p14="http://schemas.microsoft.com/office/powerpoint/2010/main" xmlns="" val="124768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3325" y="1554480"/>
            <a:ext cx="6611351" cy="745773"/>
          </a:xfrm>
        </p:spPr>
        <p:txBody>
          <a:bodyPr/>
          <a:lstStyle/>
          <a:p>
            <a:r>
              <a:rPr lang="en-US" sz="3000" dirty="0"/>
              <a:t>Description des </a:t>
            </a:r>
            <a:r>
              <a:rPr lang="en-US" sz="3000" dirty="0" err="1"/>
              <a:t>activités</a:t>
            </a:r>
            <a:endParaRPr lang="en-US" sz="3000" dirty="0"/>
          </a:p>
        </p:txBody>
      </p:sp>
      <p:sp>
        <p:nvSpPr>
          <p:cNvPr id="2" name="Espace réservé du numéro de diapositive 1"/>
          <p:cNvSpPr>
            <a:spLocks noGrp="1"/>
          </p:cNvSpPr>
          <p:nvPr>
            <p:ph type="sldNum" sz="quarter" idx="12"/>
            <p:custDataLst>
              <p:tags r:id="rId2"/>
            </p:custDataLst>
          </p:nvPr>
        </p:nvSpPr>
        <p:spPr>
          <a:xfrm>
            <a:off x="5745708" y="8008203"/>
            <a:ext cx="1112292" cy="1135797"/>
          </a:xfrm>
        </p:spPr>
        <p:txBody>
          <a:bodyPr/>
          <a:lstStyle/>
          <a:p>
            <a:fld id="{027FB875-5C85-AB42-9DC5-178568A424B8}" type="slidenum">
              <a:rPr lang="en-US" smtClean="0"/>
              <a:pPr/>
              <a:t>6</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2655131603"/>
              </p:ext>
            </p:extLst>
          </p:nvPr>
        </p:nvGraphicFramePr>
        <p:xfrm>
          <a:off x="790169" y="2758440"/>
          <a:ext cx="5374793" cy="351536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436087">
                  <a:extLst>
                    <a:ext uri="{9D8B030D-6E8A-4147-A177-3AD203B41FA5}">
                      <a16:colId xmlns:a16="http://schemas.microsoft.com/office/drawing/2014/main" xmlns="" val="20001"/>
                    </a:ext>
                  </a:extLst>
                </a:gridCol>
                <a:gridCol w="657261">
                  <a:extLst>
                    <a:ext uri="{9D8B030D-6E8A-4147-A177-3AD203B41FA5}">
                      <a16:colId xmlns:a16="http://schemas.microsoft.com/office/drawing/2014/main" xmlns="" val="20002"/>
                    </a:ext>
                  </a:extLst>
                </a:gridCol>
              </a:tblGrid>
              <a:tr h="548640">
                <a:tc>
                  <a:txBody>
                    <a:bodyPr/>
                    <a:lstStyle/>
                    <a:p>
                      <a:pPr algn="ctr"/>
                      <a:r>
                        <a:rPr lang="fr-FR" sz="1500" baseline="0" dirty="0">
                          <a:latin typeface="Calibri" panose="020F0502020204030204" pitchFamily="34" charset="0"/>
                        </a:rPr>
                        <a:t>Numéro de</a:t>
                      </a:r>
                    </a:p>
                    <a:p>
                      <a:pPr algn="ctr"/>
                      <a:r>
                        <a:rPr lang="fr-FR" sz="1500" baseline="0" dirty="0">
                          <a:latin typeface="Calibri" panose="020F0502020204030204" pitchFamily="34" charset="0"/>
                        </a:rPr>
                        <a:t>l’</a:t>
                      </a:r>
                      <a:r>
                        <a:rPr lang="fr-FR" sz="1500" dirty="0">
                          <a:latin typeface="Calibri" panose="020F0502020204030204" pitchFamily="34" charset="0"/>
                        </a:rPr>
                        <a:t>activité</a:t>
                      </a:r>
                    </a:p>
                  </a:txBody>
                  <a:tcPr anchor="ctr"/>
                </a:tc>
                <a:tc>
                  <a:txBody>
                    <a:bodyPr/>
                    <a:lstStyle/>
                    <a:p>
                      <a:pPr algn="ctr"/>
                      <a:r>
                        <a:rPr lang="fr-FR" sz="1500" dirty="0">
                          <a:latin typeface="Calibri" panose="020F0502020204030204" pitchFamily="34" charset="0"/>
                        </a:rPr>
                        <a:t>Nom</a:t>
                      </a:r>
                    </a:p>
                  </a:txBody>
                  <a:tcPr anchor="ctr"/>
                </a:tc>
                <a:tc>
                  <a:txBody>
                    <a:bodyPr/>
                    <a:lstStyle/>
                    <a:p>
                      <a:pPr algn="ctr"/>
                      <a:r>
                        <a:rPr lang="fr-FR" sz="1500" dirty="0">
                          <a:latin typeface="Calibri" panose="020F0502020204030204"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CA" sz="1200" dirty="0">
                          <a:latin typeface="Calibri" panose="020F0502020204030204" pitchFamily="34" charset="0"/>
                        </a:rPr>
                        <a:t>1</a:t>
                      </a:r>
                      <a:endParaRPr lang="fr-FR" sz="1200" dirty="0">
                        <a:latin typeface="Calibri" panose="020F0502020204030204" pitchFamily="34" charset="0"/>
                      </a:endParaRPr>
                    </a:p>
                  </a:txBody>
                  <a:tcPr anchor="ctr"/>
                </a:tc>
                <a:tc>
                  <a:txBody>
                    <a:bodyPr/>
                    <a:lstStyle/>
                    <a:p>
                      <a:r>
                        <a:rPr lang="fr-CA" sz="1200" dirty="0">
                          <a:latin typeface="Calibri" panose="020F0502020204030204" pitchFamily="34" charset="0"/>
                        </a:rPr>
                        <a:t>La vie d’une chercheuse</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7</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fr-CA" sz="1200" dirty="0">
                          <a:latin typeface="Calibri" panose="020F0502020204030204" pitchFamily="34" charset="0"/>
                        </a:rPr>
                        <a:t>2</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Le défi </a:t>
                      </a:r>
                      <a:r>
                        <a:rPr lang="fr-FR" sz="1200" baseline="0" dirty="0">
                          <a:latin typeface="Calibri" panose="020F0502020204030204" pitchFamily="34" charset="0"/>
                        </a:rPr>
                        <a:t>de la</a:t>
                      </a:r>
                      <a:r>
                        <a:rPr lang="fr-FR" sz="1200" dirty="0">
                          <a:latin typeface="Calibri" panose="020F0502020204030204" pitchFamily="34" charset="0"/>
                        </a:rPr>
                        <a:t> feuille de papier</a:t>
                      </a:r>
                    </a:p>
                  </a:txBody>
                  <a:tcPr anchor="ctr"/>
                </a:tc>
                <a:tc>
                  <a:txBody>
                    <a:bodyPr/>
                    <a:lstStyle/>
                    <a:p>
                      <a:pPr algn="ctr"/>
                      <a:r>
                        <a:rPr lang="fr-CA" sz="1200" dirty="0">
                          <a:latin typeface="Calibri" panose="020F0502020204030204" pitchFamily="34" charset="0"/>
                        </a:rPr>
                        <a:t>8-9</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CA" sz="1200" dirty="0">
                          <a:latin typeface="Calibri" panose="020F0502020204030204" pitchFamily="34" charset="0"/>
                        </a:rPr>
                        <a:t>3</a:t>
                      </a:r>
                      <a:endParaRPr lang="fr-FR" sz="1200" dirty="0">
                        <a:latin typeface="Calibri" panose="020F0502020204030204" pitchFamily="34" charset="0"/>
                      </a:endParaRPr>
                    </a:p>
                  </a:txBody>
                  <a:tcPr anchor="ctr"/>
                </a:tc>
                <a:tc>
                  <a:txBody>
                    <a:bodyPr/>
                    <a:lstStyle/>
                    <a:p>
                      <a:pPr algn="l"/>
                      <a:r>
                        <a:rPr lang="fr-FR" sz="1200" dirty="0">
                          <a:latin typeface="Calibri" panose="020F0502020204030204" pitchFamily="34" charset="0"/>
                          <a:cs typeface="Calibri" panose="020F0502020204030204" pitchFamily="34" charset="0"/>
                        </a:rPr>
                        <a:t>Le défi</a:t>
                      </a:r>
                      <a:r>
                        <a:rPr lang="fr-FR" sz="1200" baseline="0" dirty="0">
                          <a:latin typeface="Calibri" panose="020F0502020204030204" pitchFamily="34" charset="0"/>
                          <a:cs typeface="Calibri" panose="020F0502020204030204" pitchFamily="34" charset="0"/>
                        </a:rPr>
                        <a:t> de la </a:t>
                      </a:r>
                      <a:r>
                        <a:rPr lang="fr-FR" sz="1200" dirty="0">
                          <a:latin typeface="Calibri" panose="020F0502020204030204" pitchFamily="34" charset="0"/>
                          <a:cs typeface="Calibri" panose="020F0502020204030204" pitchFamily="34" charset="0"/>
                        </a:rPr>
                        <a:t>pâte à modeler</a:t>
                      </a:r>
                    </a:p>
                  </a:txBody>
                  <a:tcPr anchor="ctr"/>
                </a:tc>
                <a:tc>
                  <a:txBody>
                    <a:bodyPr/>
                    <a:lstStyle/>
                    <a:p>
                      <a:pPr algn="ctr"/>
                      <a:r>
                        <a:rPr lang="fr-CA" sz="1200" dirty="0">
                          <a:latin typeface="Calibri" panose="020F0502020204030204" pitchFamily="34" charset="0"/>
                        </a:rPr>
                        <a:t>11-14</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CA" sz="1200" dirty="0">
                          <a:latin typeface="Calibri" panose="020F0502020204030204" pitchFamily="34" charset="0"/>
                        </a:rPr>
                        <a:t>4</a:t>
                      </a:r>
                      <a:endParaRPr lang="fr-FR" sz="1200" dirty="0">
                        <a:latin typeface="Calibri" panose="020F0502020204030204" pitchFamily="34" charset="0"/>
                      </a:endParaRPr>
                    </a:p>
                  </a:txBody>
                  <a:tcPr anchor="ctr"/>
                </a:tc>
                <a:tc>
                  <a:txBody>
                    <a:bodyPr/>
                    <a:lstStyle/>
                    <a:p>
                      <a:pPr algn="l"/>
                      <a:r>
                        <a:rPr lang="fr-FR" sz="1200" dirty="0">
                          <a:latin typeface="Calibri" panose="020F0502020204030204" pitchFamily="34" charset="0"/>
                          <a:cs typeface="Calibri" panose="020F0502020204030204" pitchFamily="34" charset="0"/>
                        </a:rPr>
                        <a:t>Le défi du bouchon de liège</a:t>
                      </a:r>
                    </a:p>
                  </a:txBody>
                  <a:tcPr anchor="ctr"/>
                </a:tc>
                <a:tc>
                  <a:txBody>
                    <a:bodyPr/>
                    <a:lstStyle/>
                    <a:p>
                      <a:pPr algn="ctr"/>
                      <a:r>
                        <a:rPr lang="fr-FR" sz="1200" dirty="0">
                          <a:latin typeface="Calibri" panose="020F0502020204030204" pitchFamily="34" charset="0"/>
                        </a:rPr>
                        <a:t>15</a:t>
                      </a:r>
                    </a:p>
                  </a:txBody>
                  <a:tcPr anchor="ctr"/>
                </a:tc>
                <a:extLst>
                  <a:ext uri="{0D108BD9-81ED-4DB2-BD59-A6C34878D82A}">
                    <a16:rowId xmlns:a16="http://schemas.microsoft.com/office/drawing/2014/main" xmlns="" val="2629605378"/>
                  </a:ext>
                </a:extLst>
              </a:tr>
              <a:tr h="370840">
                <a:tc>
                  <a:txBody>
                    <a:bodyPr/>
                    <a:lstStyle/>
                    <a:p>
                      <a:pPr algn="ctr"/>
                      <a:r>
                        <a:rPr lang="fr-CA" sz="1200" dirty="0">
                          <a:latin typeface="Calibri" panose="020F0502020204030204" pitchFamily="34" charset="0"/>
                        </a:rPr>
                        <a:t>5</a:t>
                      </a:r>
                      <a:endParaRPr lang="fr-FR" sz="1200" dirty="0">
                        <a:latin typeface="Calibri" panose="020F0502020204030204" pitchFamily="34" charset="0"/>
                      </a:endParaRPr>
                    </a:p>
                  </a:txBody>
                  <a:tcPr anchor="ct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rPr>
                        <a:t>Le défi du trombone</a:t>
                      </a:r>
                    </a:p>
                  </a:txBody>
                  <a:tcPr anchor="ctr"/>
                </a:tc>
                <a:tc>
                  <a:txBody>
                    <a:bodyPr/>
                    <a:lstStyle/>
                    <a:p>
                      <a:pPr algn="ctr"/>
                      <a:r>
                        <a:rPr lang="fr-FR" sz="1200" dirty="0">
                          <a:latin typeface="Calibri" panose="020F0502020204030204" pitchFamily="34" charset="0"/>
                        </a:rPr>
                        <a:t>16</a:t>
                      </a:r>
                    </a:p>
                  </a:txBody>
                  <a:tcPr anchor="ctr"/>
                </a:tc>
                <a:extLst>
                  <a:ext uri="{0D108BD9-81ED-4DB2-BD59-A6C34878D82A}">
                    <a16:rowId xmlns:a16="http://schemas.microsoft.com/office/drawing/2014/main" xmlns="" val="10006"/>
                  </a:ext>
                </a:extLst>
              </a:tr>
              <a:tr h="370840">
                <a:tc>
                  <a:txBody>
                    <a:bodyPr/>
                    <a:lstStyle/>
                    <a:p>
                      <a:pPr algn="ctr"/>
                      <a:r>
                        <a:rPr lang="fr-CA" sz="1200" dirty="0">
                          <a:latin typeface="Calibri" panose="020F0502020204030204" pitchFamily="34" charset="0"/>
                        </a:rPr>
                        <a:t>6</a:t>
                      </a:r>
                      <a:endParaRPr lang="fr-FR" sz="1200" dirty="0">
                        <a:latin typeface="Calibri" panose="020F0502020204030204"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rPr>
                        <a:t>Le défi </a:t>
                      </a:r>
                      <a:r>
                        <a:rPr lang="fr-FR" sz="1200" dirty="0">
                          <a:latin typeface="Calibri" panose="020F0502020204030204" pitchFamily="34" charset="0"/>
                        </a:rPr>
                        <a:t>de la goutte d’eau</a:t>
                      </a:r>
                    </a:p>
                  </a:txBody>
                  <a:tcPr anchor="ctr"/>
                </a:tc>
                <a:tc>
                  <a:txBody>
                    <a:bodyPr/>
                    <a:lstStyle/>
                    <a:p>
                      <a:pPr algn="ctr"/>
                      <a:r>
                        <a:rPr lang="fr-CA" sz="1200" dirty="0">
                          <a:latin typeface="Calibri" panose="020F0502020204030204" pitchFamily="34" charset="0"/>
                        </a:rPr>
                        <a:t>17-18</a:t>
                      </a:r>
                      <a:endParaRPr lang="fr-FR" sz="1200" dirty="0">
                        <a:latin typeface="Calibri" panose="020F0502020204030204" pitchFamily="34" charset="0"/>
                      </a:endParaRPr>
                    </a:p>
                  </a:txBody>
                  <a:tcPr anchor="ctr"/>
                </a:tc>
                <a:extLst>
                  <a:ext uri="{0D108BD9-81ED-4DB2-BD59-A6C34878D82A}">
                    <a16:rowId xmlns:a16="http://schemas.microsoft.com/office/drawing/2014/main" xmlns="" val="1094842756"/>
                  </a:ext>
                </a:extLst>
              </a:tr>
              <a:tr h="370840">
                <a:tc>
                  <a:txBody>
                    <a:bodyPr/>
                    <a:lstStyle/>
                    <a:p>
                      <a:pPr algn="ctr"/>
                      <a:r>
                        <a:rPr lang="fr-CA" sz="1200" dirty="0">
                          <a:latin typeface="Calibri" panose="020F0502020204030204" pitchFamily="34" charset="0"/>
                        </a:rPr>
                        <a:t>7</a:t>
                      </a:r>
                      <a:endParaRPr lang="fr-FR" sz="1200" dirty="0">
                        <a:latin typeface="Calibri" panose="020F0502020204030204" pitchFamily="34" charset="0"/>
                      </a:endParaRP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rPr>
                        <a:t>Le défi du verre d’eau</a:t>
                      </a:r>
                      <a:endParaRPr lang="fr-FR" sz="1200" dirty="0">
                        <a:latin typeface="Calibri" panose="020F0502020204030204" pitchFamily="34" charset="0"/>
                      </a:endParaRPr>
                    </a:p>
                  </a:txBody>
                  <a:tcPr anchor="ctr"/>
                </a:tc>
                <a:tc>
                  <a:txBody>
                    <a:bodyPr/>
                    <a:lstStyle/>
                    <a:p>
                      <a:pPr algn="ctr"/>
                      <a:r>
                        <a:rPr lang="fr-CA" sz="1200" dirty="0">
                          <a:latin typeface="Calibri" panose="020F0502020204030204" pitchFamily="34" charset="0"/>
                        </a:rPr>
                        <a:t>19</a:t>
                      </a:r>
                      <a:endParaRPr lang="fr-FR" sz="1200" dirty="0">
                        <a:latin typeface="Calibri" panose="020F0502020204030204" pitchFamily="34" charset="0"/>
                      </a:endParaRPr>
                    </a:p>
                  </a:txBody>
                  <a:tcPr anchor="ctr"/>
                </a:tc>
                <a:extLst>
                  <a:ext uri="{0D108BD9-81ED-4DB2-BD59-A6C34878D82A}">
                    <a16:rowId xmlns:a16="http://schemas.microsoft.com/office/drawing/2014/main" xmlns="" val="2661113496"/>
                  </a:ext>
                </a:extLst>
              </a:tr>
              <a:tr h="370840">
                <a:tc>
                  <a:txBody>
                    <a:bodyPr/>
                    <a:lstStyle/>
                    <a:p>
                      <a:pPr algn="ctr"/>
                      <a:r>
                        <a:rPr lang="fr-CA" sz="1200" dirty="0">
                          <a:latin typeface="Calibri" panose="020F0502020204030204" pitchFamily="34" charset="0"/>
                        </a:rPr>
                        <a:t>8</a:t>
                      </a:r>
                      <a:endParaRPr lang="fr-FR" sz="1200" dirty="0">
                        <a:latin typeface="Calibri" panose="020F0502020204030204" pitchFamily="34" charset="0"/>
                      </a:endParaRPr>
                    </a:p>
                  </a:txBody>
                  <a:tcPr anchor="ctr"/>
                </a:tc>
                <a:tc>
                  <a:txBody>
                    <a:bodyPr/>
                    <a:lstStyle/>
                    <a:p>
                      <a:r>
                        <a:rPr lang="fr-FR" sz="1200" dirty="0">
                          <a:latin typeface="Calibri" panose="020F0502020204030204" pitchFamily="34" charset="0"/>
                        </a:rPr>
                        <a:t>Objectivation</a:t>
                      </a:r>
                    </a:p>
                  </a:txBody>
                  <a:tcPr anchor="ctr"/>
                </a:tc>
                <a:tc>
                  <a:txBody>
                    <a:bodyPr/>
                    <a:lstStyle/>
                    <a:p>
                      <a:pPr algn="ctr"/>
                      <a:r>
                        <a:rPr lang="fr-CA" sz="1200" dirty="0">
                          <a:latin typeface="Calibri" panose="020F0502020204030204" pitchFamily="34" charset="0"/>
                        </a:rPr>
                        <a:t>20</a:t>
                      </a:r>
                      <a:endParaRPr lang="fr-FR" sz="1200" dirty="0">
                        <a:latin typeface="Calibri" panose="020F0502020204030204" pitchFamily="34" charset="0"/>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23894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9">
            <a:alphaModFix amt="0"/>
            <a:lum/>
          </a:blip>
          <a:srcRect/>
          <a:stretch>
            <a:fillRect/>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36421" y="3573780"/>
            <a:ext cx="4977987" cy="5466600"/>
          </a:xfrm>
          <a:noFill/>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lnSpc>
                <a:spcPct val="110000"/>
              </a:lnSpc>
              <a:spcBef>
                <a:spcPts val="600"/>
              </a:spcBef>
              <a:buNone/>
            </a:pPr>
            <a:r>
              <a:rPr lang="fr-CA" sz="2400" i="1" dirty="0">
                <a:latin typeface="Calibri" panose="020F0502020204030204" pitchFamily="34" charset="0"/>
              </a:rPr>
              <a:t>Vue d’ensemble</a:t>
            </a:r>
          </a:p>
          <a:p>
            <a:pPr marL="0" indent="0" algn="just">
              <a:lnSpc>
                <a:spcPct val="110000"/>
              </a:lnSpc>
              <a:spcBef>
                <a:spcPts val="600"/>
              </a:spcBef>
              <a:buNone/>
            </a:pPr>
            <a:r>
              <a:rPr lang="fr-CA" sz="1200" dirty="0">
                <a:latin typeface="Calibri" panose="020F0502020204030204" pitchFamily="34" charset="0"/>
              </a:rPr>
              <a:t>Deux témoignages vidéos mettent en lumière le métier de chercheur / chercheuse en laboratoire de science. Cela sert de mise en contexte à la thématique.</a:t>
            </a:r>
          </a:p>
          <a:p>
            <a:pPr marL="0" indent="0" algn="just">
              <a:lnSpc>
                <a:spcPct val="110000"/>
              </a:lnSpc>
              <a:spcBef>
                <a:spcPts val="600"/>
              </a:spcBef>
              <a:buNone/>
            </a:pPr>
            <a:r>
              <a:rPr lang="fr-CA" sz="2400" i="1" dirty="0">
                <a:latin typeface="Calibri" panose="020F0502020204030204" pitchFamily="34" charset="0"/>
                <a:cs typeface="Calibri" panose="020F0502020204030204" pitchFamily="34" charset="0"/>
              </a:rPr>
              <a:t>Déroulement de l’activité</a:t>
            </a:r>
          </a:p>
          <a:p>
            <a:pPr marL="0" indent="0" algn="ctr">
              <a:lnSpc>
                <a:spcPct val="110000"/>
              </a:lnSpc>
              <a:spcBef>
                <a:spcPts val="600"/>
              </a:spcBef>
              <a:buNone/>
            </a:pPr>
            <a:r>
              <a:rPr lang="fr-CA" sz="1200" b="1" i="1" dirty="0">
                <a:latin typeface="Calibri" panose="020F0502020204030204" pitchFamily="34" charset="0"/>
                <a:cs typeface="Calibri" panose="020F0502020204030204" pitchFamily="34" charset="0"/>
              </a:rPr>
              <a:t>« Nous allons regarder ensemble deux vidéos sur le métier de chercheur en laboratoire. Ce n’est pas grave si vous ne comprenez pas bien le </a:t>
            </a:r>
            <a:r>
              <a:rPr lang="fr-CA" sz="1200" b="1" dirty="0">
                <a:latin typeface="Calibri" panose="020F0502020204030204" pitchFamily="34" charset="0"/>
                <a:cs typeface="Calibri" panose="020F0502020204030204" pitchFamily="34" charset="0"/>
              </a:rPr>
              <a:t>sujet</a:t>
            </a:r>
            <a:r>
              <a:rPr lang="fr-CA" sz="1200" b="1" i="1" dirty="0">
                <a:latin typeface="Calibri" panose="020F0502020204030204" pitchFamily="34" charset="0"/>
                <a:cs typeface="Calibri" panose="020F0502020204030204" pitchFamily="34" charset="0"/>
              </a:rPr>
              <a:t> de leurs recherches. Par contre, soyez attentifs à ce qui est dit sur le </a:t>
            </a:r>
            <a:r>
              <a:rPr lang="fr-CA" sz="1200" b="1" dirty="0">
                <a:latin typeface="Calibri" panose="020F0502020204030204" pitchFamily="34" charset="0"/>
                <a:cs typeface="Calibri" panose="020F0502020204030204" pitchFamily="34" charset="0"/>
              </a:rPr>
              <a:t>métier</a:t>
            </a:r>
            <a:r>
              <a:rPr lang="fr-CA" sz="1200" b="1" i="1" dirty="0">
                <a:latin typeface="Calibri" panose="020F0502020204030204" pitchFamily="34" charset="0"/>
                <a:cs typeface="Calibri" panose="020F0502020204030204" pitchFamily="34" charset="0"/>
              </a:rPr>
              <a:t> de chercheur ou chercheuse. »</a:t>
            </a:r>
          </a:p>
          <a:p>
            <a:pPr marL="0" indent="-252000" algn="just">
              <a:lnSpc>
                <a:spcPct val="110000"/>
              </a:lnSpc>
              <a:spcBef>
                <a:spcPts val="600"/>
              </a:spcBef>
              <a:buFont typeface="Arial" pitchFamily="34" charset="0"/>
              <a:buChar char="•"/>
            </a:pPr>
            <a:r>
              <a:rPr lang="fr-CA" sz="1200" dirty="0">
                <a:latin typeface="Calibri" panose="020F0502020204030204" pitchFamily="34" charset="0"/>
                <a:cs typeface="Calibri" panose="020F0502020204030204" pitchFamily="34" charset="0"/>
                <a:hlinkClick r:id="rId10"/>
              </a:rPr>
              <a:t>Pablo Vargas, post-doctorant</a:t>
            </a:r>
            <a:r>
              <a:rPr lang="fr-CA" sz="1200" dirty="0">
                <a:latin typeface="Calibri" panose="020F0502020204030204" pitchFamily="34" charset="0"/>
                <a:cs typeface="Calibri" panose="020F0502020204030204" pitchFamily="34" charset="0"/>
              </a:rPr>
              <a:t> (accent difficile; monter le son !)</a:t>
            </a:r>
          </a:p>
          <a:p>
            <a:pPr marL="0" indent="-252000" algn="just">
              <a:lnSpc>
                <a:spcPct val="110000"/>
              </a:lnSpc>
              <a:spcBef>
                <a:spcPts val="600"/>
              </a:spcBef>
              <a:buFont typeface="Arial" pitchFamily="34" charset="0"/>
              <a:buChar char="•"/>
            </a:pPr>
            <a:r>
              <a:rPr lang="fr-CA" sz="1200" dirty="0">
                <a:latin typeface="Calibri" panose="020F0502020204030204" pitchFamily="34" charset="0"/>
                <a:cs typeface="Calibri" panose="020F0502020204030204" pitchFamily="34" charset="0"/>
                <a:hlinkClick r:id="rId11"/>
              </a:rPr>
              <a:t>Stéphanie </a:t>
            </a:r>
            <a:r>
              <a:rPr lang="fr-CA" sz="1200" dirty="0" err="1">
                <a:latin typeface="Calibri" panose="020F0502020204030204" pitchFamily="34" charset="0"/>
                <a:cs typeface="Calibri" panose="020F0502020204030204" pitchFamily="34" charset="0"/>
                <a:hlinkClick r:id="rId11"/>
              </a:rPr>
              <a:t>Baulac</a:t>
            </a:r>
            <a:r>
              <a:rPr lang="fr-CA" sz="1200" dirty="0">
                <a:latin typeface="Calibri" panose="020F0502020204030204" pitchFamily="34" charset="0"/>
                <a:cs typeface="Calibri" panose="020F0502020204030204" pitchFamily="34" charset="0"/>
                <a:hlinkClick r:id="rId11"/>
              </a:rPr>
              <a:t>, directrice de recherche</a:t>
            </a:r>
            <a:endParaRPr lang="fr-CA" sz="1200" dirty="0">
              <a:latin typeface="Calibri" panose="020F0502020204030204" pitchFamily="34" charset="0"/>
              <a:cs typeface="Calibri" panose="020F0502020204030204" pitchFamily="34" charset="0"/>
            </a:endParaRPr>
          </a:p>
          <a:p>
            <a:pPr marL="0" indent="0" algn="just">
              <a:lnSpc>
                <a:spcPct val="110000"/>
              </a:lnSpc>
              <a:spcBef>
                <a:spcPts val="600"/>
              </a:spcBef>
              <a:buNone/>
            </a:pPr>
            <a:r>
              <a:rPr lang="fr-CA" sz="1200" dirty="0">
                <a:latin typeface="Calibri" panose="020F0502020204030204" pitchFamily="34" charset="0"/>
                <a:cs typeface="Calibri" panose="020F0502020204030204" pitchFamily="34" charset="0"/>
              </a:rPr>
              <a:t> Après chaque vidéo, faire un retour avec la classe, en demandant :</a:t>
            </a:r>
          </a:p>
          <a:p>
            <a:pPr marL="0" indent="0" algn="ctr">
              <a:lnSpc>
                <a:spcPct val="110000"/>
              </a:lnSpc>
              <a:spcBef>
                <a:spcPts val="600"/>
              </a:spcBef>
              <a:buNone/>
            </a:pPr>
            <a:r>
              <a:rPr lang="fr-CA" sz="1200" b="1" i="1" dirty="0">
                <a:latin typeface="Calibri" panose="020F0502020204030204" pitchFamily="34" charset="0"/>
                <a:cs typeface="Calibri" panose="020F0502020204030204" pitchFamily="34" charset="0"/>
              </a:rPr>
              <a:t>« Qu’est-ce qui vous a le plus étonné et/ou intéressé dans ce témoignage ? »</a:t>
            </a:r>
          </a:p>
          <a:p>
            <a:pPr marL="0" indent="0">
              <a:lnSpc>
                <a:spcPct val="110000"/>
              </a:lnSpc>
              <a:spcBef>
                <a:spcPts val="600"/>
              </a:spcBef>
              <a:buNone/>
            </a:pPr>
            <a:r>
              <a:rPr lang="fr-CA" sz="1200" dirty="0">
                <a:latin typeface="Calibri" panose="020F0502020204030204" pitchFamily="34" charset="0"/>
                <a:cs typeface="Calibri" panose="020F0502020204030204" pitchFamily="34" charset="0"/>
              </a:rPr>
              <a:t>En vue de l’intégration des acquis (activité 8) </a:t>
            </a:r>
            <a:r>
              <a:rPr lang="fr-CA" sz="1200" b="1" dirty="0">
                <a:latin typeface="Calibri" panose="020F0502020204030204" pitchFamily="34" charset="0"/>
                <a:cs typeface="Calibri" panose="020F0502020204030204" pitchFamily="34" charset="0"/>
              </a:rPr>
              <a:t>prendre en note les réponses des élèves</a:t>
            </a:r>
            <a:r>
              <a:rPr lang="fr-CA" sz="1200" dirty="0">
                <a:latin typeface="Calibri" panose="020F0502020204030204" pitchFamily="34" charset="0"/>
                <a:cs typeface="Calibri" panose="020F0502020204030204" pitchFamily="34" charset="0"/>
              </a:rPr>
              <a:t> (enregistrer page TBI).</a:t>
            </a:r>
          </a:p>
          <a:p>
            <a:pPr marL="0" indent="0">
              <a:lnSpc>
                <a:spcPct val="110000"/>
              </a:lnSpc>
              <a:spcBef>
                <a:spcPts val="600"/>
              </a:spcBef>
              <a:buNone/>
            </a:pPr>
            <a:r>
              <a:rPr lang="fr-CA" sz="1400" b="1" dirty="0">
                <a:latin typeface="Calibri" panose="020F0502020204030204" pitchFamily="34" charset="0"/>
                <a:cs typeface="Calibri" panose="020F0502020204030204" pitchFamily="34" charset="0"/>
              </a:rPr>
              <a:t>Présentation de la thématique</a:t>
            </a:r>
          </a:p>
          <a:p>
            <a:pPr marL="0" indent="0">
              <a:lnSpc>
                <a:spcPct val="110000"/>
              </a:lnSpc>
              <a:spcBef>
                <a:spcPts val="600"/>
              </a:spcBef>
              <a:buNone/>
            </a:pPr>
            <a:r>
              <a:rPr lang="fr-CA" sz="1200" b="1" i="1" dirty="0">
                <a:latin typeface="Calibri" panose="020F0502020204030204" pitchFamily="34" charset="0"/>
                <a:cs typeface="Calibri" panose="020F0502020204030204" pitchFamily="34" charset="0"/>
              </a:rPr>
              <a:t>« Dans leurs laboratoires, les chercheurs et les chercheuses rencontrent souvent des petites difficultés. Au cours des prochaines semaines, vous devrez relever ce genre de défis. Comme de vrais scientifiques, vous devrez : a) trouver des solutions à des problèmes, b) utiliser des outils de laboratoire, en particulier le cylindre gradué, et c) élaborer des protocoles précis et détaillés. »</a:t>
            </a:r>
            <a:endParaRPr lang="en-US" sz="1200" dirty="0">
              <a:latin typeface="Calibri" panose="020F0502020204030204" pitchFamily="34" charset="0"/>
            </a:endParaRPr>
          </a:p>
        </p:txBody>
      </p:sp>
      <p:grpSp>
        <p:nvGrpSpPr>
          <p:cNvPr id="3" name="Groupe 20"/>
          <p:cNvGrpSpPr/>
          <p:nvPr>
            <p:custDataLst>
              <p:tags r:id="rId2"/>
            </p:custDataLst>
          </p:nvPr>
        </p:nvGrpSpPr>
        <p:grpSpPr>
          <a:xfrm>
            <a:off x="688604" y="65273"/>
            <a:ext cx="5480793" cy="2017198"/>
            <a:chOff x="1318260" y="156713"/>
            <a:chExt cx="5480793" cy="2017198"/>
          </a:xfrm>
        </p:grpSpPr>
        <p:pic>
          <p:nvPicPr>
            <p:cNvPr id="10" name="Picture 4" descr="Mathematik, Sig, Summe"/>
            <p:cNvPicPr>
              <a:picLocks noChangeAspect="1" noChangeArrowheads="1"/>
            </p:cNvPicPr>
            <p:nvPr/>
          </p:nvPicPr>
          <p:blipFill>
            <a:blip r:embed="rId12">
              <a:lum bright="90000" contrast="-64000"/>
            </a:blip>
            <a:srcRect/>
            <a:stretch>
              <a:fillRect/>
            </a:stretch>
          </p:blipFill>
          <p:spPr bwMode="auto">
            <a:xfrm rot="5400000">
              <a:off x="3108368" y="-217125"/>
              <a:ext cx="1900576" cy="2805293"/>
            </a:xfrm>
            <a:prstGeom prst="rect">
              <a:avLst/>
            </a:prstGeom>
            <a:noFill/>
          </p:spPr>
        </p:pic>
        <p:sp>
          <p:nvSpPr>
            <p:cNvPr id="15" name="Content Placeholder 4"/>
            <p:cNvSpPr txBox="1">
              <a:spLocks/>
            </p:cNvSpPr>
            <p:nvPr/>
          </p:nvSpPr>
          <p:spPr>
            <a:xfrm>
              <a:off x="1318260" y="156713"/>
              <a:ext cx="5480793" cy="2017198"/>
            </a:xfrm>
            <a:prstGeom prst="rect">
              <a:avLst/>
            </a:prstGeom>
            <a:noFill/>
            <a:ln w="76200" cmpd="thinThick">
              <a:solidFill>
                <a:schemeClr val="tx1"/>
              </a:solidFill>
            </a:ln>
          </p:spPr>
          <p:style>
            <a:lnRef idx="2">
              <a:schemeClr val="accent1"/>
            </a:lnRef>
            <a:fillRef idx="1">
              <a:schemeClr val="lt1"/>
            </a:fillRef>
            <a:effectRef idx="0">
              <a:schemeClr val="accent1"/>
            </a:effectRef>
            <a:fontRef idx="minor">
              <a:schemeClr val="dk1"/>
            </a:fontRef>
          </p:style>
          <p:txBody>
            <a:bodyPr anchor="t">
              <a:normAutofit/>
            </a:bodyPr>
            <a:lstStyle>
              <a:lvl1pPr marL="463550" indent="-463550" algn="l" defTabSz="914400" rtl="0" eaLnBrk="1" latinLnBrk="0" hangingPunct="1">
                <a:spcBef>
                  <a:spcPts val="2000"/>
                </a:spcBef>
                <a:buSzPct val="90000"/>
                <a:buFontTx/>
                <a:buBlip>
                  <a:blip r:embed="rId13"/>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14"/>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15"/>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15"/>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13"/>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15"/>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13"/>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14"/>
                </a:buBlip>
                <a:defRPr lang="en-US" sz="1800" kern="1200" dirty="0">
                  <a:solidFill>
                    <a:schemeClr val="dk1"/>
                  </a:solidFill>
                  <a:latin typeface="+mn-lt"/>
                  <a:ea typeface="+mn-ea"/>
                  <a:cs typeface="+mn-cs"/>
                </a:defRPr>
              </a:lvl9pPr>
            </a:lstStyle>
            <a:p>
              <a:pPr marL="0" indent="0" algn="ctr">
                <a:spcBef>
                  <a:spcPts val="600"/>
                </a:spcBef>
                <a:buNone/>
              </a:pPr>
              <a:r>
                <a:rPr lang="fr-CA" i="1" dirty="0">
                  <a:latin typeface="Calibri" panose="020F0502020204030204" pitchFamily="34" charset="0"/>
                  <a:cs typeface="Calibri" panose="020F0502020204030204" pitchFamily="34" charset="0"/>
                </a:rPr>
                <a:t>Préalables mathématiques</a:t>
              </a:r>
            </a:p>
            <a:p>
              <a:pPr marL="0" indent="0" algn="just">
                <a:spcBef>
                  <a:spcPts val="600"/>
                </a:spcBef>
                <a:buNone/>
              </a:pPr>
              <a:r>
                <a:rPr lang="fr-CA" sz="1200" b="1" dirty="0">
                  <a:latin typeface="Calibri" panose="020F0502020204030204" pitchFamily="34" charset="0"/>
                  <a:cs typeface="Calibri" panose="020F0502020204030204" pitchFamily="34" charset="0"/>
                </a:rPr>
                <a:t>Avant</a:t>
              </a:r>
              <a:r>
                <a:rPr lang="fr-CA" sz="1200" dirty="0">
                  <a:latin typeface="Calibri" panose="020F0502020204030204" pitchFamily="34" charset="0"/>
                  <a:cs typeface="Calibri" panose="020F0502020204030204" pitchFamily="34" charset="0"/>
                </a:rPr>
                <a:t> de débuter l’activité scientifique, s’assurer des acquis des élèves sur les notions suivantes:</a:t>
              </a:r>
            </a:p>
            <a:p>
              <a:pPr algn="just">
                <a:spcBef>
                  <a:spcPts val="600"/>
                </a:spcBef>
                <a:buFontTx/>
                <a:buChar char="-"/>
              </a:pPr>
              <a:r>
                <a:rPr lang="fr-CA" sz="1200" dirty="0">
                  <a:latin typeface="Calibri" panose="020F0502020204030204" pitchFamily="34" charset="0"/>
                  <a:cs typeface="Calibri" panose="020F0502020204030204" pitchFamily="34" charset="0"/>
                </a:rPr>
                <a:t>le passage de la notation fractionnaire à la notation décimale (et vice versa) ;</a:t>
              </a:r>
              <a:endParaRPr lang="fr-CA" sz="1200" dirty="0">
                <a:latin typeface="Calibri" panose="020F0502020204030204" pitchFamily="34" charset="0"/>
              </a:endParaRPr>
            </a:p>
            <a:p>
              <a:pPr algn="just">
                <a:spcBef>
                  <a:spcPts val="600"/>
                </a:spcBef>
                <a:buFontTx/>
                <a:buChar char="-"/>
              </a:pPr>
              <a:r>
                <a:rPr lang="fr-CA" sz="1200" dirty="0">
                  <a:latin typeface="Calibri" panose="020F0502020204030204" pitchFamily="34" charset="0"/>
                  <a:cs typeface="Calibri" panose="020F0502020204030204" pitchFamily="34" charset="0"/>
                </a:rPr>
                <a:t>la conversion d’unités de capacité (litres et millilitres) ;</a:t>
              </a:r>
            </a:p>
            <a:p>
              <a:pPr marL="0" indent="0" algn="just">
                <a:spcBef>
                  <a:spcPts val="600"/>
                </a:spcBef>
                <a:buNone/>
              </a:pPr>
              <a:r>
                <a:rPr lang="fr-CA" sz="1200" dirty="0">
                  <a:latin typeface="Calibri" panose="020F0502020204030204" pitchFamily="34" charset="0"/>
                </a:rPr>
                <a:t>Au besoin, utiliser le matériel disponible (rappels théoriques et exercices) dans le cahier </a:t>
              </a:r>
              <a:r>
                <a:rPr lang="fr-CA" sz="1200" i="1" dirty="0">
                  <a:latin typeface="Calibri" panose="020F0502020204030204" pitchFamily="34" charset="0"/>
                  <a:cs typeface="Calibri" panose="020F0502020204030204" pitchFamily="34" charset="0"/>
                  <a:hlinkClick r:id="rId16" action="ppaction://hlinksldjump"/>
                </a:rPr>
                <a:t>Préalables mathématiques</a:t>
              </a:r>
              <a:r>
                <a:rPr lang="fr-CA" sz="1200" dirty="0">
                  <a:latin typeface="Calibri" panose="020F0502020204030204" pitchFamily="34" charset="0"/>
                  <a:cs typeface="Calibri" panose="020F0502020204030204" pitchFamily="34" charset="0"/>
                </a:rPr>
                <a:t>, en annexe du présent guide. </a:t>
              </a:r>
              <a:endParaRPr lang="fr-CA" sz="1200" dirty="0">
                <a:latin typeface="Calibri" panose="020F0502020204030204" pitchFamily="34" charset="0"/>
              </a:endParaRPr>
            </a:p>
          </p:txBody>
        </p:sp>
      </p:grpSp>
      <p:sp>
        <p:nvSpPr>
          <p:cNvPr id="2" name="Espace réservé du numéro de diapositive 1"/>
          <p:cNvSpPr>
            <a:spLocks noGrp="1"/>
          </p:cNvSpPr>
          <p:nvPr>
            <p:ph type="sldNum" sz="quarter" idx="12"/>
            <p:custDataLst>
              <p:tags r:id="rId3"/>
            </p:custDataLst>
          </p:nvPr>
        </p:nvSpPr>
        <p:spPr>
          <a:xfrm>
            <a:off x="5745708" y="8008203"/>
            <a:ext cx="1112292" cy="1135797"/>
          </a:xfrm>
        </p:spPr>
        <p:txBody>
          <a:bodyPr/>
          <a:lstStyle/>
          <a:p>
            <a:fld id="{027FB875-5C85-AB42-9DC5-178568A424B8}" type="slidenum">
              <a:rPr lang="en-US" smtClean="0"/>
              <a:pPr/>
              <a:t>7</a:t>
            </a:fld>
            <a:endParaRPr lang="en-US" dirty="0"/>
          </a:p>
        </p:txBody>
      </p:sp>
      <p:graphicFrame>
        <p:nvGraphicFramePr>
          <p:cNvPr id="16" name="Tableau 15"/>
          <p:cNvGraphicFramePr>
            <a:graphicFrameLocks noGrp="1"/>
          </p:cNvGraphicFramePr>
          <p:nvPr>
            <p:custDataLst>
              <p:tags r:id="rId4"/>
            </p:custDataLst>
            <p:extLst>
              <p:ext uri="{D42A27DB-BD31-4B8C-83A1-F6EECF244321}">
                <p14:modId xmlns:p14="http://schemas.microsoft.com/office/powerpoint/2010/main" xmlns="" val="195101862"/>
              </p:ext>
            </p:extLst>
          </p:nvPr>
        </p:nvGraphicFramePr>
        <p:xfrm>
          <a:off x="58341" y="356639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pPr algn="ctr"/>
                      <a:r>
                        <a:rPr lang="fr-FR" sz="1400" dirty="0">
                          <a:latin typeface="Calibri" pitchFamily="34" charset="0"/>
                          <a:cs typeface="Calibri" pitchFamily="34" charset="0"/>
                        </a:rPr>
                        <a:t>Durée : </a:t>
                      </a:r>
                      <a:r>
                        <a:rPr lang="fr-FR" sz="1400" b="0" dirty="0">
                          <a:latin typeface="Calibri" pitchFamily="34" charset="0"/>
                          <a:cs typeface="Calibri" pitchFamily="34" charset="0"/>
                        </a:rPr>
                        <a:t>20 minutes</a:t>
                      </a:r>
                      <a:endParaRPr lang="fr-FR" sz="1400" b="0" i="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0"/>
                  </a:ext>
                </a:extLst>
              </a:tr>
            </a:tbl>
          </a:graphicData>
        </a:graphic>
      </p:graphicFrame>
      <p:graphicFrame>
        <p:nvGraphicFramePr>
          <p:cNvPr id="11"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1858097996"/>
              </p:ext>
            </p:extLst>
          </p:nvPr>
        </p:nvGraphicFramePr>
        <p:xfrm>
          <a:off x="46309" y="3974225"/>
          <a:ext cx="1721531" cy="883410"/>
        </p:xfrm>
        <a:graphic>
          <a:graphicData uri="http://schemas.openxmlformats.org/drawingml/2006/table">
            <a:tbl>
              <a:tblPr firstRow="1" bandRow="1">
                <a:tableStyleId>{5C22544A-7EE6-4342-B048-85BDC9FD1C3A}</a:tableStyleId>
              </a:tblPr>
              <a:tblGrid>
                <a:gridCol w="1721531">
                  <a:extLst>
                    <a:ext uri="{9D8B030D-6E8A-4147-A177-3AD203B41FA5}">
                      <a16:colId xmlns:a16="http://schemas.microsoft.com/office/drawing/2014/main" xmlns="" val="20000"/>
                    </a:ext>
                  </a:extLst>
                </a:gridCol>
              </a:tblGrid>
              <a:tr h="242697">
                <a:tc>
                  <a:txBody>
                    <a:bodyPr/>
                    <a:lstStyle/>
                    <a:p>
                      <a:pPr algn="ctr"/>
                      <a:r>
                        <a:rPr lang="fr-FR" sz="1400" dirty="0">
                          <a:latin typeface="Calibri" panose="020F0502020204030204" pitchFamily="34" charset="0"/>
                        </a:rPr>
                        <a:t>Matériel</a:t>
                      </a:r>
                      <a:r>
                        <a:rPr lang="fr-FR" sz="1400" baseline="0" dirty="0">
                          <a:latin typeface="Calibri" panose="020F0502020204030204" pitchFamily="34" charset="0"/>
                        </a:rPr>
                        <a:t> nécessaire</a:t>
                      </a:r>
                      <a:endParaRPr lang="fr-FR" sz="1400" dirty="0">
                        <a:latin typeface="Calibri" panose="020F0502020204030204" pitchFamily="34" charset="0"/>
                      </a:endParaRPr>
                    </a:p>
                  </a:txBody>
                  <a:tcPr/>
                </a:tc>
                <a:extLst>
                  <a:ext uri="{0D108BD9-81ED-4DB2-BD59-A6C34878D82A}">
                    <a16:rowId xmlns:a16="http://schemas.microsoft.com/office/drawing/2014/main" xmlns="" val="10000"/>
                  </a:ext>
                </a:extLst>
              </a:tr>
              <a:tr h="218427">
                <a:tc>
                  <a:txBody>
                    <a:bodyPr/>
                    <a:lstStyle/>
                    <a:p>
                      <a:pPr algn="ctr"/>
                      <a:r>
                        <a:rPr lang="fr-FR" sz="1200" b="1" dirty="0">
                          <a:latin typeface="Calibri" panose="020F0502020204030204" pitchFamily="34" charset="0"/>
                        </a:rPr>
                        <a:t>Pour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FR" sz="1200" b="1" dirty="0">
                          <a:latin typeface="Calibri" panose="020F0502020204030204" pitchFamily="34" charset="0"/>
                        </a:rPr>
                        <a:t>e</a:t>
                      </a:r>
                    </a:p>
                  </a:txBody>
                  <a:tcPr/>
                </a:tc>
                <a:extLst>
                  <a:ext uri="{0D108BD9-81ED-4DB2-BD59-A6C34878D82A}">
                    <a16:rowId xmlns:a16="http://schemas.microsoft.com/office/drawing/2014/main" xmlns="" val="10001"/>
                  </a:ext>
                </a:extLst>
              </a:tr>
              <a:tr h="304290">
                <a:tc>
                  <a:txBody>
                    <a:bodyPr/>
                    <a:lstStyle/>
                    <a:p>
                      <a:pPr algn="l"/>
                      <a:r>
                        <a:rPr lang="fr-CA" sz="1200" dirty="0">
                          <a:latin typeface="Calibri" panose="020F0502020204030204" pitchFamily="34" charset="0"/>
                          <a:cs typeface="Calibri" panose="020F0502020204030204" pitchFamily="34" charset="0"/>
                        </a:rPr>
                        <a:t>TBI</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2"/>
                  </a:ext>
                </a:extLst>
              </a:tr>
            </a:tbl>
          </a:graphicData>
        </a:graphic>
      </p:graphicFrame>
      <p:sp>
        <p:nvSpPr>
          <p:cNvPr id="17" name="Rectangle 16"/>
          <p:cNvSpPr/>
          <p:nvPr>
            <p:custDataLst>
              <p:tags r:id="rId6"/>
            </p:custDataLst>
          </p:nvPr>
        </p:nvSpPr>
        <p:spPr>
          <a:xfrm>
            <a:off x="58341" y="4916174"/>
            <a:ext cx="1709500" cy="4124206"/>
          </a:xfrm>
          <a:prstGeom prst="rect">
            <a:avLst/>
          </a:prstGeom>
          <a:solidFill>
            <a:srgbClr val="ABD5C6"/>
          </a:solidFill>
          <a:ln w="19050">
            <a:solidFill>
              <a:srgbClr val="ABD5C6"/>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Zone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vocabulaire</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44000" marR="0" lvl="0" indent="-144000" defTabSz="457200" rtl="0" eaLnBrk="1" fontAlgn="auto" latinLnBrk="0" hangingPunct="1">
              <a:lnSpc>
                <a:spcPct val="100000"/>
              </a:lnSpc>
              <a:spcBef>
                <a:spcPts val="600"/>
              </a:spcBef>
              <a:spcAft>
                <a:spcPts val="0"/>
              </a:spcAft>
              <a:buClrTx/>
              <a:buSzTx/>
              <a:buFontTx/>
              <a:buChar char="-"/>
              <a:tabLst/>
              <a:defRPr/>
            </a:pP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ADN</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acide désoxyribonucléique;</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 </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l’encre » avec laquelle est écrit notre code génétique.</a:t>
            </a:r>
          </a:p>
          <a:p>
            <a:pPr marL="144000" marR="0" lvl="0" indent="-144000" defTabSz="457200" rtl="0" eaLnBrk="1" fontAlgn="auto" latinLnBrk="0" hangingPunct="1">
              <a:lnSpc>
                <a:spcPct val="100000"/>
              </a:lnSpc>
              <a:spcBef>
                <a:spcPts val="600"/>
              </a:spcBef>
              <a:spcAft>
                <a:spcPts val="0"/>
              </a:spcAft>
              <a:buClrTx/>
              <a:buSzTx/>
              <a:buFontTx/>
              <a:buChar char="-"/>
              <a:tabLst/>
              <a:defRPr/>
            </a:pP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Manip</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diminutif de </a:t>
            </a:r>
            <a:r>
              <a:rPr kumimoji="0" lang="fr-CA"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manipulation</a:t>
            </a: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(en laboratoire)</a:t>
            </a:r>
          </a:p>
          <a:p>
            <a:pPr marL="144000" marR="0" lvl="0" indent="-144000" defTabSz="457200" rtl="0" eaLnBrk="1" fontAlgn="auto" latinLnBrk="0" hangingPunct="1">
              <a:lnSpc>
                <a:spcPct val="100000"/>
              </a:lnSpc>
              <a:spcBef>
                <a:spcPts val="600"/>
              </a:spcBef>
              <a:spcAft>
                <a:spcPts val="0"/>
              </a:spcAft>
              <a:buClrTx/>
              <a:buSzTx/>
              <a:buFontTx/>
              <a:buChar char="-"/>
              <a:tabLst/>
              <a:defRPr/>
            </a:pPr>
            <a:r>
              <a:rPr kumimoji="0" lang="fr-CA" sz="1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Post-doctorant∙e</a:t>
            </a:r>
            <a:r>
              <a:rPr kumimoji="0" lang="fr-CA" sz="1200" b="1"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fr-CA" sz="1200" b="0" i="0" u="none" strike="noStrike" kern="1200" cap="none" spc="0" normalizeH="0" noProof="0" dirty="0" err="1">
                <a:ln>
                  <a:noFill/>
                </a:ln>
                <a:solidFill>
                  <a:prstClr val="black"/>
                </a:solidFill>
                <a:effectLst/>
                <a:uLnTx/>
                <a:uFillTx/>
                <a:latin typeface="Calibri" panose="020F0502020204030204" pitchFamily="34" charset="0"/>
                <a:ea typeface="+mn-ea"/>
                <a:cs typeface="+mn-cs"/>
              </a:rPr>
              <a:t>diplômé</a:t>
            </a:r>
            <a:r>
              <a:rPr kumimoji="0" lang="fr-CA" sz="1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t>
            </a:r>
            <a:r>
              <a:rPr kumimoji="0" lang="fr-CA" sz="1200" b="0" i="0" u="none" strike="noStrike" kern="1200" cap="none" spc="0" normalizeH="0" noProof="0" dirty="0" err="1">
                <a:ln>
                  <a:noFill/>
                </a:ln>
                <a:solidFill>
                  <a:prstClr val="black"/>
                </a:solidFill>
                <a:effectLst/>
                <a:uLnTx/>
                <a:uFillTx/>
                <a:latin typeface="Calibri" panose="020F0502020204030204" pitchFamily="34" charset="0"/>
                <a:ea typeface="+mn-ea"/>
                <a:cs typeface="+mn-cs"/>
              </a:rPr>
              <a:t>e</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d’un doctorat en science, qui débute sa carrière de chercheur-</a:t>
            </a:r>
            <a:r>
              <a:rPr kumimoji="0" lang="fr-CA" sz="1200" b="0" i="0" u="none" strike="noStrike" kern="1200" cap="none" spc="0" normalizeH="0" noProof="0" dirty="0" err="1">
                <a:ln>
                  <a:noFill/>
                </a:ln>
                <a:solidFill>
                  <a:prstClr val="black"/>
                </a:solidFill>
                <a:effectLst/>
                <a:uLnTx/>
                <a:uFillTx/>
                <a:latin typeface="Calibri" panose="020F0502020204030204" pitchFamily="34" charset="0"/>
                <a:ea typeface="+mn-ea"/>
                <a:cs typeface="+mn-cs"/>
              </a:rPr>
              <a:t>euse</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a:t>
            </a:r>
          </a:p>
          <a:p>
            <a:pPr marL="144000" marR="0" lvl="0" indent="-144000" defTabSz="457200" rtl="0" eaLnBrk="1" fontAlgn="auto" latinLnBrk="0" hangingPunct="1">
              <a:lnSpc>
                <a:spcPct val="100000"/>
              </a:lnSpc>
              <a:spcBef>
                <a:spcPts val="600"/>
              </a:spcBef>
              <a:spcAft>
                <a:spcPts val="0"/>
              </a:spcAft>
              <a:buClrTx/>
              <a:buSzTx/>
              <a:buFontTx/>
              <a:buChar char="-"/>
              <a:tabLst/>
              <a:defRPr/>
            </a:pPr>
            <a:r>
              <a:rPr lang="fr-CA" sz="1200" b="1" baseline="0" dirty="0">
                <a:solidFill>
                  <a:prstClr val="black"/>
                </a:solidFill>
                <a:latin typeface="Calibri" panose="020F0502020204030204" pitchFamily="34" charset="0"/>
              </a:rPr>
              <a:t>Système</a:t>
            </a:r>
            <a:r>
              <a:rPr lang="fr-CA" sz="1200" b="1" dirty="0">
                <a:solidFill>
                  <a:prstClr val="black"/>
                </a:solidFill>
                <a:latin typeface="Calibri" panose="020F0502020204030204" pitchFamily="34" charset="0"/>
              </a:rPr>
              <a:t> </a:t>
            </a:r>
            <a:r>
              <a:rPr lang="fr-CA" sz="1200" b="1" dirty="0" err="1">
                <a:solidFill>
                  <a:prstClr val="black"/>
                </a:solidFill>
                <a:latin typeface="Calibri" panose="020F0502020204030204" pitchFamily="34" charset="0"/>
              </a:rPr>
              <a:t>immu-nitaire</a:t>
            </a:r>
            <a:r>
              <a:rPr lang="fr-CA" sz="1200" b="1" dirty="0">
                <a:solidFill>
                  <a:prstClr val="black"/>
                </a:solidFill>
                <a:latin typeface="Calibri" panose="020F0502020204030204" pitchFamily="34" charset="0"/>
              </a:rPr>
              <a:t> </a:t>
            </a:r>
            <a:r>
              <a:rPr lang="fr-CA" sz="1200" dirty="0">
                <a:solidFill>
                  <a:prstClr val="black"/>
                </a:solidFill>
                <a:latin typeface="Calibri" panose="020F0502020204030204" pitchFamily="34" charset="0"/>
              </a:rPr>
              <a:t>: ensemble des défenses d’un organisme vivant, en particulier contre les virus et les bactéries.</a:t>
            </a:r>
            <a:endPar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Title 3"/>
          <p:cNvSpPr txBox="1">
            <a:spLocks/>
          </p:cNvSpPr>
          <p:nvPr>
            <p:custDataLst>
              <p:tags r:id="rId7"/>
            </p:custDataLst>
          </p:nvPr>
        </p:nvSpPr>
        <p:spPr>
          <a:xfrm>
            <a:off x="2634" y="231648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Amorce</a:t>
            </a:r>
          </a:p>
          <a:p>
            <a:pPr lvl="0" algn="l">
              <a:defRPr/>
            </a:pPr>
            <a:r>
              <a:rPr lang="fr-CA" sz="2400" dirty="0">
                <a:latin typeface="Calibri" panose="020F0502020204030204" pitchFamily="34" charset="0"/>
                <a:cs typeface="Calibri" panose="020F0502020204030204" pitchFamily="34" charset="0"/>
              </a:rPr>
              <a:t>1. </a:t>
            </a:r>
            <a:r>
              <a:rPr lang="fr-FR" sz="2400" dirty="0">
                <a:latin typeface="Calibri" panose="020F0502020204030204" pitchFamily="34" charset="0"/>
                <a:cs typeface="Calibri" panose="020F0502020204030204" pitchFamily="34" charset="0"/>
              </a:rPr>
              <a:t>La vie d’une chercheuse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xmlns="" id="{2CB107C3-579A-EA2B-4B45-C5F665B806E1}"/>
              </a:ext>
            </a:extLst>
          </p:cNvPr>
          <p:cNvPicPr>
            <a:picLocks noChangeAspect="1"/>
          </p:cNvPicPr>
          <p:nvPr/>
        </p:nvPicPr>
        <p:blipFill>
          <a:blip r:embed="rId17"/>
          <a:stretch>
            <a:fillRect/>
          </a:stretch>
        </p:blipFill>
        <p:spPr>
          <a:xfrm>
            <a:off x="4251310" y="1833913"/>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8</a:t>
            </a:fld>
            <a:endParaRPr lang="en-US"/>
          </a:p>
        </p:txBody>
      </p:sp>
      <p:sp>
        <p:nvSpPr>
          <p:cNvPr id="12" name="Content Placeholder 4"/>
          <p:cNvSpPr>
            <a:spLocks noGrp="1"/>
          </p:cNvSpPr>
          <p:nvPr>
            <p:ph sz="half" idx="1"/>
            <p:custDataLst>
              <p:tags r:id="rId2"/>
            </p:custDataLst>
          </p:nvPr>
        </p:nvSpPr>
        <p:spPr>
          <a:xfrm>
            <a:off x="1836421" y="1249910"/>
            <a:ext cx="4977987" cy="7803796"/>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spcBef>
                <a:spcPts val="600"/>
              </a:spcBef>
              <a:buNone/>
            </a:pPr>
            <a:r>
              <a:rPr lang="fr-CA" sz="2400" i="1" dirty="0">
                <a:latin typeface="Calibri" panose="020F0502020204030204" pitchFamily="34" charset="0"/>
              </a:rPr>
              <a:t>Vue d’ensemble</a:t>
            </a:r>
          </a:p>
          <a:p>
            <a:pPr marL="0" indent="0" algn="just">
              <a:spcBef>
                <a:spcPts val="600"/>
              </a:spcBef>
              <a:buNone/>
            </a:pPr>
            <a:r>
              <a:rPr lang="fr-CA" sz="1200" dirty="0">
                <a:latin typeface="Calibri" panose="020F0502020204030204" pitchFamily="34" charset="0"/>
              </a:rPr>
              <a:t>Pour les aider à relever le premier défi, les élèves remplissent une fiche d’ac</a:t>
            </a:r>
            <a:r>
              <a:rPr lang="fr-CA" sz="1200" dirty="0">
                <a:latin typeface="Calibri" panose="020F0502020204030204" pitchFamily="34" charset="0"/>
                <a:cs typeface="Calibri" panose="020F0502020204030204" pitchFamily="34" charset="0"/>
              </a:rPr>
              <a:t>tivité « Préparation mathématique ». Le défi – qui consiste à mesurer l’épaisseur d’une feuille de papier – est ensuite réalisé en plénière. Une attention spéciale est apportée à la précision du protocole.</a:t>
            </a:r>
          </a:p>
          <a:p>
            <a:pPr marL="0" indent="0" algn="just">
              <a:spcBef>
                <a:spcPts val="600"/>
              </a:spcBef>
              <a:buNone/>
            </a:pPr>
            <a:endParaRPr lang="fr-CA" sz="1200" dirty="0">
              <a:solidFill>
                <a:prstClr val="black"/>
              </a:solidFill>
              <a:latin typeface="Calibri" panose="020F0502020204030204" pitchFamily="34" charset="0"/>
              <a:cs typeface="Calibri" panose="020F0502020204030204" pitchFamily="34" charset="0"/>
            </a:endParaRPr>
          </a:p>
          <a:p>
            <a:pPr marL="0" lvl="0" indent="0" algn="just">
              <a:spcBef>
                <a:spcPts val="600"/>
              </a:spcBef>
              <a:buNone/>
            </a:pPr>
            <a:r>
              <a:rPr lang="fr-CA" sz="2400" i="1" dirty="0">
                <a:solidFill>
                  <a:prstClr val="black"/>
                </a:solidFill>
                <a:latin typeface="Calibri" panose="020F0502020204030204" pitchFamily="34" charset="0"/>
                <a:cs typeface="Calibri" panose="020F0502020204030204" pitchFamily="34" charset="0"/>
              </a:rPr>
              <a:t>Déroulement de l’activité</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Préparation mathématique – 20 minutes</a:t>
            </a:r>
          </a:p>
          <a:p>
            <a:pPr marL="22860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Le défi de la feuille – 20 minutes</a:t>
            </a:r>
          </a:p>
          <a:p>
            <a:pPr marL="228600" indent="-228600" algn="just">
              <a:spcBef>
                <a:spcPts val="600"/>
              </a:spcBef>
              <a:buNone/>
            </a:pPr>
            <a:r>
              <a:rPr lang="fr-CA" sz="1200" b="1" dirty="0">
                <a:solidFill>
                  <a:schemeClr val="tx1"/>
                </a:solidFill>
                <a:latin typeface="Calibri" panose="020F0502020204030204" pitchFamily="34" charset="0"/>
                <a:cs typeface="Calibri" panose="020F0502020204030204" pitchFamily="34" charset="0"/>
              </a:rPr>
              <a:t>Noter qu’il est toujours possible de mettre fin à une séance de science en plein milieu d’un défi. </a:t>
            </a:r>
            <a:r>
              <a:rPr lang="fr-CA" sz="1200" dirty="0">
                <a:solidFill>
                  <a:schemeClr val="tx1"/>
                </a:solidFill>
                <a:latin typeface="Calibri" panose="020F0502020204030204" pitchFamily="34" charset="0"/>
                <a:cs typeface="Calibri" panose="020F0502020204030204" pitchFamily="34" charset="0"/>
              </a:rPr>
              <a:t>Par exemple entre l’hypothèse et le protocole, ou entre le protocole et l’expérimentation. Au début de la séance suivante, on récapitule et on reprend là où on était rendu.</a:t>
            </a:r>
          </a:p>
          <a:p>
            <a:pPr marL="228600" indent="-228600" algn="just">
              <a:spcBef>
                <a:spcPts val="600"/>
              </a:spcBef>
              <a:buNone/>
            </a:pPr>
            <a:endParaRPr lang="fr-CA" sz="1200" dirty="0">
              <a:solidFill>
                <a:prstClr val="black"/>
              </a:solidFill>
              <a:latin typeface="Calibri" panose="020F0502020204030204" pitchFamily="34" charset="0"/>
              <a:cs typeface="Calibri" panose="020F0502020204030204" pitchFamily="34" charset="0"/>
            </a:endParaRPr>
          </a:p>
          <a:p>
            <a:pPr marL="0" lvl="0" indent="0" algn="just" defTabSz="457200">
              <a:spcBef>
                <a:spcPts val="600"/>
              </a:spcBef>
              <a:buSzTx/>
              <a:buNone/>
              <a:defRPr/>
            </a:pPr>
            <a:r>
              <a:rPr lang="fr-CA" sz="2400" i="1" dirty="0">
                <a:solidFill>
                  <a:prstClr val="black"/>
                </a:solidFill>
                <a:latin typeface="Calibri" panose="020F0502020204030204" pitchFamily="34" charset="0"/>
                <a:cs typeface="Calibri" panose="020F0502020204030204" pitchFamily="34" charset="0"/>
              </a:rPr>
              <a:t>Préparation mathématique</a:t>
            </a:r>
          </a:p>
          <a:p>
            <a:pPr marL="0" lvl="0" indent="0" algn="just" defTabSz="457200">
              <a:spcBef>
                <a:spcPts val="600"/>
              </a:spcBef>
              <a:buSzTx/>
              <a:buNone/>
              <a:defRPr/>
            </a:pPr>
            <a:r>
              <a:rPr lang="fr-CA" sz="1200" dirty="0">
                <a:solidFill>
                  <a:prstClr val="black"/>
                </a:solidFill>
                <a:latin typeface="Calibri" panose="020F0502020204030204" pitchFamily="34" charset="0"/>
                <a:cs typeface="Calibri" panose="020F0502020204030204" pitchFamily="34" charset="0"/>
              </a:rPr>
              <a:t>L’objectif de cet exercice est de donner du sens au partage d’un tout.</a:t>
            </a:r>
          </a:p>
          <a:p>
            <a:pPr marL="228600" lvl="0" indent="-228600" algn="just" defTabSz="457200">
              <a:spcBef>
                <a:spcPts val="600"/>
              </a:spcBef>
              <a:buSzTx/>
              <a:buFont typeface="+mj-lt"/>
              <a:buAutoNum type="arabicPeriod"/>
              <a:defRPr/>
            </a:pPr>
            <a:r>
              <a:rPr lang="fr-CA" sz="1200" b="1" dirty="0">
                <a:solidFill>
                  <a:prstClr val="black"/>
                </a:solidFill>
                <a:latin typeface="Calibri" panose="020F0502020204030204" pitchFamily="34" charset="0"/>
                <a:cs typeface="Calibri" panose="020F0502020204030204" pitchFamily="34" charset="0"/>
              </a:rPr>
              <a:t>Distribuer la fiche d’activité A.</a:t>
            </a:r>
          </a:p>
          <a:p>
            <a:pPr marL="228600" lvl="0" indent="-228600" algn="just" defTabSz="457200">
              <a:spcBef>
                <a:spcPts val="600"/>
              </a:spcBef>
              <a:buSzTx/>
              <a:buFont typeface="+mj-lt"/>
              <a:buAutoNum type="arabicPeriod"/>
              <a:defRPr/>
            </a:pPr>
            <a:r>
              <a:rPr lang="fr-CA" sz="1200" b="1" dirty="0">
                <a:solidFill>
                  <a:prstClr val="black"/>
                </a:solidFill>
                <a:latin typeface="Calibri" panose="020F0502020204030204" pitchFamily="34" charset="0"/>
                <a:cs typeface="Calibri" panose="020F0502020204030204" pitchFamily="34" charset="0"/>
              </a:rPr>
              <a:t>Pour chaque exercice, demander à un volontaire de lire le problème</a:t>
            </a:r>
            <a:r>
              <a:rPr lang="fr-CA" sz="1200" dirty="0">
                <a:solidFill>
                  <a:prstClr val="black"/>
                </a:solidFill>
                <a:latin typeface="Calibri" panose="020F0502020204030204" pitchFamily="34" charset="0"/>
                <a:cs typeface="Calibri" panose="020F0502020204030204" pitchFamily="34" charset="0"/>
              </a:rPr>
              <a:t>.</a:t>
            </a:r>
          </a:p>
          <a:p>
            <a:pPr marL="228600" lvl="0" indent="-228600" algn="just" defTabSz="457200">
              <a:spcBef>
                <a:spcPts val="600"/>
              </a:spcBef>
              <a:buSzTx/>
              <a:buFont typeface="+mj-lt"/>
              <a:buAutoNum type="arabicPeriod"/>
              <a:defRPr/>
            </a:pPr>
            <a:r>
              <a:rPr lang="fr-CA" sz="1200" b="1" dirty="0">
                <a:solidFill>
                  <a:prstClr val="black"/>
                </a:solidFill>
                <a:latin typeface="Calibri" panose="020F0502020204030204" pitchFamily="34" charset="0"/>
                <a:cs typeface="Calibri" panose="020F0502020204030204" pitchFamily="34" charset="0"/>
              </a:rPr>
              <a:t>Demander aux élèves d’estimer la réponse et de déterminer quelles seront les unités de la réponse </a:t>
            </a:r>
            <a:r>
              <a:rPr lang="fr-CA" sz="1200" dirty="0">
                <a:solidFill>
                  <a:prstClr val="black"/>
                </a:solidFill>
                <a:latin typeface="Calibri" panose="020F0502020204030204" pitchFamily="34" charset="0"/>
                <a:cs typeface="Calibri" panose="020F0502020204030204" pitchFamily="34" charset="0"/>
              </a:rPr>
              <a:t>(Des dollars ? Des trombones ?). Cela peut se faire en plénière ou individuellement avec retour en plénière.</a:t>
            </a:r>
          </a:p>
          <a:p>
            <a:pPr marL="228600" indent="-228600" algn="just" defTabSz="457200">
              <a:spcBef>
                <a:spcPts val="600"/>
              </a:spcBef>
              <a:buSzTx/>
              <a:buFont typeface="+mj-lt"/>
              <a:buAutoNum type="arabicPeriod"/>
              <a:defRPr/>
            </a:pPr>
            <a:r>
              <a:rPr lang="fr-CA" sz="1200" b="1" dirty="0">
                <a:solidFill>
                  <a:prstClr val="black"/>
                </a:solidFill>
                <a:latin typeface="Calibri" panose="020F0502020204030204" pitchFamily="34" charset="0"/>
                <a:cs typeface="Calibri" panose="020F0502020204030204" pitchFamily="34" charset="0"/>
              </a:rPr>
              <a:t>Inviter les élèves à répondre individuellement à l’exercice</a:t>
            </a:r>
            <a:r>
              <a:rPr lang="fr-CA" sz="1200" b="1" i="1" dirty="0">
                <a:solidFill>
                  <a:prstClr val="black"/>
                </a:solidFill>
                <a:latin typeface="Calibri" panose="020F0502020204030204" pitchFamily="34" charset="0"/>
                <a:cs typeface="Calibri" panose="020F0502020204030204" pitchFamily="34" charset="0"/>
              </a:rPr>
              <a:t>. </a:t>
            </a:r>
            <a:r>
              <a:rPr lang="fr-CA" sz="1200" dirty="0">
                <a:solidFill>
                  <a:prstClr val="black"/>
                </a:solidFill>
                <a:latin typeface="Calibri" panose="020F0502020204030204" pitchFamily="34" charset="0"/>
                <a:cs typeface="Calibri" panose="020F0502020204030204" pitchFamily="34" charset="0"/>
              </a:rPr>
              <a:t>Dans le cas du premier exercice, les calculs doivent être faits à la main. À partir du deuxième exercice – </a:t>
            </a:r>
            <a:r>
              <a:rPr lang="fr-CA" sz="1200" i="1" dirty="0">
                <a:solidFill>
                  <a:prstClr val="black"/>
                </a:solidFill>
                <a:latin typeface="Calibri" panose="020F0502020204030204" pitchFamily="34" charset="0"/>
                <a:cs typeface="Calibri" panose="020F0502020204030204" pitchFamily="34" charset="0"/>
              </a:rPr>
              <a:t>de même que pour tous les défis de science </a:t>
            </a:r>
            <a:r>
              <a:rPr lang="fr-CA" sz="1200" dirty="0">
                <a:solidFill>
                  <a:prstClr val="black"/>
                </a:solidFill>
                <a:latin typeface="Calibri" panose="020F0502020204030204" pitchFamily="34" charset="0"/>
                <a:cs typeface="Calibri" panose="020F0502020204030204" pitchFamily="34" charset="0"/>
              </a:rPr>
              <a:t>– les calculs devront être faits avec la </a:t>
            </a:r>
            <a:r>
              <a:rPr lang="fr-CA" sz="1200" b="1" dirty="0">
                <a:solidFill>
                  <a:prstClr val="black"/>
                </a:solidFill>
                <a:latin typeface="Calibri" panose="020F0502020204030204" pitchFamily="34" charset="0"/>
                <a:cs typeface="Calibri" panose="020F0502020204030204" pitchFamily="34" charset="0"/>
              </a:rPr>
              <a:t>calculatrice</a:t>
            </a:r>
            <a:r>
              <a:rPr lang="fr-CA" sz="1200" dirty="0">
                <a:solidFill>
                  <a:prstClr val="black"/>
                </a:solidFill>
                <a:latin typeface="Calibri" panose="020F0502020204030204" pitchFamily="34" charset="0"/>
                <a:cs typeface="Calibri" panose="020F0502020204030204" pitchFamily="34" charset="0"/>
              </a:rPr>
              <a:t>. </a:t>
            </a:r>
          </a:p>
          <a:p>
            <a:pPr marL="228600" indent="-228600" algn="just" defTabSz="457200">
              <a:spcBef>
                <a:spcPts val="600"/>
              </a:spcBef>
              <a:buSzTx/>
              <a:buFont typeface="+mj-lt"/>
              <a:buAutoNum type="arabicPeriod"/>
              <a:defRPr/>
            </a:pPr>
            <a:r>
              <a:rPr lang="fr-CA" sz="1200" b="1" dirty="0">
                <a:solidFill>
                  <a:prstClr val="black"/>
                </a:solidFill>
                <a:latin typeface="Calibri" panose="020F0502020204030204" pitchFamily="34" charset="0"/>
                <a:cs typeface="Calibri" panose="020F0502020204030204" pitchFamily="34" charset="0"/>
              </a:rPr>
              <a:t>Retour en groupe. </a:t>
            </a:r>
            <a:r>
              <a:rPr lang="fr-CA" sz="1200" dirty="0">
                <a:solidFill>
                  <a:prstClr val="black"/>
                </a:solidFill>
                <a:latin typeface="Calibri" panose="020F0502020204030204" pitchFamily="34" charset="0"/>
                <a:cs typeface="Calibri" panose="020F0502020204030204" pitchFamily="34" charset="0"/>
              </a:rPr>
              <a:t>(La fiche théorique 1 présente un corrigé détaillé de cet exercice, qui met l’accent sur le processus de partage d’un tout et qui suggère des éléments-clés de réflexion pour les élèves. )</a:t>
            </a:r>
          </a:p>
          <a:p>
            <a:pPr marL="701297" lvl="2" indent="-360000" algn="just" defTabSz="457200">
              <a:buSzTx/>
              <a:buFont typeface="Arial" pitchFamily="34" charset="0"/>
              <a:buChar char="•"/>
              <a:defRPr/>
            </a:pPr>
            <a:r>
              <a:rPr lang="fr-CA" sz="1200" dirty="0">
                <a:solidFill>
                  <a:prstClr val="black"/>
                </a:solidFill>
                <a:latin typeface="Calibri" panose="020F0502020204030204" pitchFamily="34" charset="0"/>
                <a:cs typeface="Calibri" panose="020F0502020204030204" pitchFamily="34" charset="0"/>
              </a:rPr>
              <a:t>Comparer les résultats avec les estimations données par les élèves. Les élèves sont-ils surpris ? </a:t>
            </a:r>
          </a:p>
          <a:p>
            <a:pPr marL="701297" lvl="2" indent="-360000" algn="just" defTabSz="457200">
              <a:buSzTx/>
              <a:buFont typeface="Arial" pitchFamily="34" charset="0"/>
              <a:buChar char="•"/>
              <a:defRPr/>
            </a:pPr>
            <a:r>
              <a:rPr lang="fr-CA" sz="1200" dirty="0">
                <a:solidFill>
                  <a:prstClr val="black"/>
                </a:solidFill>
                <a:latin typeface="Calibri" panose="020F0502020204030204" pitchFamily="34" charset="0"/>
                <a:cs typeface="Calibri" panose="020F0502020204030204" pitchFamily="34" charset="0"/>
              </a:rPr>
              <a:t>Discuter de l’ordre de grandeur des nombres obtenus. Que représente cette quantité ? Quelles sont finalement les unités de mesure du résultat ? (</a:t>
            </a:r>
            <a:r>
              <a:rPr lang="fr-CA" sz="1200" i="1" dirty="0">
                <a:solidFill>
                  <a:prstClr val="black"/>
                </a:solidFill>
                <a:latin typeface="Calibri" panose="020F0502020204030204" pitchFamily="34" charset="0"/>
                <a:cs typeface="Calibri" panose="020F0502020204030204" pitchFamily="34" charset="0"/>
              </a:rPr>
              <a:t>Réponse : Des dollars par trombone.)</a:t>
            </a:r>
          </a:p>
          <a:p>
            <a:pPr marL="701297" lvl="2" indent="-360000" algn="just" defTabSz="457200">
              <a:buSzTx/>
              <a:buFont typeface="Arial" pitchFamily="34" charset="0"/>
              <a:buChar char="•"/>
              <a:defRPr/>
            </a:pPr>
            <a:endParaRPr lang="fr-CA" sz="1200" dirty="0">
              <a:solidFill>
                <a:prstClr val="black"/>
              </a:solidFill>
              <a:latin typeface="Calibri" panose="020F0502020204030204" pitchFamily="34" charset="0"/>
              <a:cs typeface="Calibri" panose="020F0502020204030204" pitchFamily="34" charset="0"/>
            </a:endParaRPr>
          </a:p>
          <a:p>
            <a:pPr marL="228600" indent="-228600" algn="just" defTabSz="457200">
              <a:spcBef>
                <a:spcPts val="600"/>
              </a:spcBef>
              <a:buSzTx/>
              <a:buNone/>
              <a:defRPr/>
            </a:pPr>
            <a:endParaRPr lang="fr-CA" sz="1200" dirty="0">
              <a:solidFill>
                <a:prstClr val="black"/>
              </a:solidFill>
              <a:latin typeface="Calibri" panose="020F0502020204030204" pitchFamily="34" charset="0"/>
              <a:cs typeface="Calibri" panose="020F0502020204030204" pitchFamily="34" charset="0"/>
            </a:endParaRPr>
          </a:p>
          <a:p>
            <a:pPr marL="0" indent="0" algn="just">
              <a:spcBef>
                <a:spcPts val="600"/>
              </a:spcBef>
              <a:buNone/>
            </a:pPr>
            <a:endParaRPr lang="en-US" sz="1200" dirty="0">
              <a:latin typeface="Calibri" panose="020F0502020204030204" pitchFamily="34" charset="0"/>
            </a:endParaRPr>
          </a:p>
        </p:txBody>
      </p:sp>
      <p:graphicFrame>
        <p:nvGraphicFramePr>
          <p:cNvPr id="11" name="Espace réservé du contenu 5"/>
          <p:cNvGraphicFramePr>
            <a:graphicFrameLocks noGrp="1"/>
          </p:cNvGraphicFramePr>
          <p:nvPr>
            <p:ph sz="half" idx="1"/>
            <p:custDataLst>
              <p:tags r:id="rId3"/>
            </p:custDataLst>
            <p:extLst>
              <p:ext uri="{D42A27DB-BD31-4B8C-83A1-F6EECF244321}">
                <p14:modId xmlns:p14="http://schemas.microsoft.com/office/powerpoint/2010/main" xmlns="" val="3063688066"/>
              </p:ext>
            </p:extLst>
          </p:nvPr>
        </p:nvGraphicFramePr>
        <p:xfrm>
          <a:off x="55467" y="1664376"/>
          <a:ext cx="1721531" cy="4425704"/>
        </p:xfrm>
        <a:graphic>
          <a:graphicData uri="http://schemas.openxmlformats.org/drawingml/2006/table">
            <a:tbl>
              <a:tblPr firstRow="1" bandRow="1">
                <a:tableStyleId>{5C22544A-7EE6-4342-B048-85BDC9FD1C3A}</a:tableStyleId>
              </a:tblPr>
              <a:tblGrid>
                <a:gridCol w="1721531">
                  <a:extLst>
                    <a:ext uri="{9D8B030D-6E8A-4147-A177-3AD203B41FA5}">
                      <a16:colId xmlns:a16="http://schemas.microsoft.com/office/drawing/2014/main" xmlns="" val="20000"/>
                    </a:ext>
                  </a:extLst>
                </a:gridCol>
              </a:tblGrid>
              <a:tr h="242697">
                <a:tc>
                  <a:txBody>
                    <a:bodyPr/>
                    <a:lstStyle/>
                    <a:p>
                      <a:pPr algn="ctr">
                        <a:spcBef>
                          <a:spcPts val="600"/>
                        </a:spcBef>
                      </a:pPr>
                      <a:r>
                        <a:rPr lang="fr-FR" sz="1400" dirty="0">
                          <a:latin typeface="Calibri" panose="020F0502020204030204" pitchFamily="34" charset="0"/>
                        </a:rPr>
                        <a:t>Matériel</a:t>
                      </a:r>
                      <a:r>
                        <a:rPr lang="fr-FR" sz="1400" baseline="0" dirty="0">
                          <a:latin typeface="Calibri" panose="020F0502020204030204" pitchFamily="34" charset="0"/>
                        </a:rPr>
                        <a:t> nécessaire</a:t>
                      </a:r>
                      <a:endParaRPr lang="fr-FR" sz="1400" dirty="0">
                        <a:latin typeface="Calibri" panose="020F0502020204030204" pitchFamily="34" charset="0"/>
                      </a:endParaRPr>
                    </a:p>
                  </a:txBody>
                  <a:tcPr/>
                </a:tc>
                <a:extLst>
                  <a:ext uri="{0D108BD9-81ED-4DB2-BD59-A6C34878D82A}">
                    <a16:rowId xmlns:a16="http://schemas.microsoft.com/office/drawing/2014/main" xmlns="" val="10000"/>
                  </a:ext>
                </a:extLst>
              </a:tr>
              <a:tr h="218427">
                <a:tc>
                  <a:txBody>
                    <a:bodyPr/>
                    <a:lstStyle/>
                    <a:p>
                      <a:pPr algn="ctr">
                        <a:spcBef>
                          <a:spcPts val="600"/>
                        </a:spcBef>
                      </a:pPr>
                      <a:r>
                        <a:rPr lang="fr-FR" sz="1200" b="1" dirty="0">
                          <a:latin typeface="Calibri" panose="020F0502020204030204" pitchFamily="34" charset="0"/>
                        </a:rPr>
                        <a:t>Par</a:t>
                      </a:r>
                      <a:r>
                        <a:rPr lang="fr-FR" sz="1200" b="1" baseline="0" dirty="0">
                          <a:latin typeface="Calibri" panose="020F0502020204030204" pitchFamily="34" charset="0"/>
                        </a:rPr>
                        <a:t> élève</a:t>
                      </a:r>
                      <a:endParaRPr lang="fr-FR" sz="1200" b="1" dirty="0">
                        <a:latin typeface="Calibri" panose="020F0502020204030204" pitchFamily="34" charset="0"/>
                      </a:endParaRPr>
                    </a:p>
                  </a:txBody>
                  <a:tcPr/>
                </a:tc>
                <a:extLst>
                  <a:ext uri="{0D108BD9-81ED-4DB2-BD59-A6C34878D82A}">
                    <a16:rowId xmlns:a16="http://schemas.microsoft.com/office/drawing/2014/main" xmlns="" val="10001"/>
                  </a:ext>
                </a:extLst>
              </a:tr>
              <a:tr h="264160">
                <a:tc>
                  <a:txBody>
                    <a:bodyPr/>
                    <a:lstStyle/>
                    <a:p>
                      <a:pPr algn="l">
                        <a:spcBef>
                          <a:spcPts val="600"/>
                        </a:spcBef>
                      </a:pPr>
                      <a:r>
                        <a:rPr lang="fr-CA" sz="1200" dirty="0">
                          <a:latin typeface="Calibri" panose="020F0502020204030204" pitchFamily="34" charset="0"/>
                          <a:cs typeface="Calibri" panose="020F0502020204030204" pitchFamily="34" charset="0"/>
                          <a:hlinkClick r:id="rId11" action="ppaction://hlinksldjump"/>
                        </a:rPr>
                        <a:t>Fiches d’activité A et B</a:t>
                      </a:r>
                      <a:endParaRPr lang="fr-CA"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2"/>
                  </a:ext>
                </a:extLst>
              </a:tr>
              <a:tr h="218506">
                <a:tc>
                  <a:txBody>
                    <a:bodyPr/>
                    <a:lstStyle/>
                    <a:p>
                      <a:pPr algn="l">
                        <a:spcBef>
                          <a:spcPts val="600"/>
                        </a:spcBef>
                      </a:pPr>
                      <a:r>
                        <a:rPr lang="fr-CA" sz="1200" dirty="0">
                          <a:latin typeface="Calibri" panose="020F0502020204030204" pitchFamily="34" charset="0"/>
                          <a:cs typeface="Calibri" panose="020F0502020204030204" pitchFamily="34" charset="0"/>
                        </a:rPr>
                        <a:t>Crayon</a:t>
                      </a:r>
                    </a:p>
                  </a:txBody>
                  <a:tcPr/>
                </a:tc>
                <a:extLst>
                  <a:ext uri="{0D108BD9-81ED-4DB2-BD59-A6C34878D82A}">
                    <a16:rowId xmlns:a16="http://schemas.microsoft.com/office/drawing/2014/main" xmlns="" val="751367009"/>
                  </a:ext>
                </a:extLst>
              </a:tr>
              <a:tr h="264160">
                <a:tc>
                  <a:txBody>
                    <a:bodyPr/>
                    <a:lstStyle/>
                    <a:p>
                      <a:pPr marL="0" marR="0" lvl="0" indent="0" algn="l" defTabSz="914354"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cs typeface="Calibri" panose="020F0502020204030204" pitchFamily="34" charset="0"/>
                        </a:rPr>
                        <a:t>Calculatrice</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411697110"/>
                  </a:ext>
                </a:extLst>
              </a:tr>
              <a:tr h="304290">
                <a:tc>
                  <a:txBody>
                    <a:bodyPr/>
                    <a:lstStyle/>
                    <a:p>
                      <a:pPr algn="ctr">
                        <a:spcBef>
                          <a:spcPts val="600"/>
                        </a:spcBef>
                      </a:pPr>
                      <a:r>
                        <a:rPr lang="fr-CA" sz="1200" b="1" dirty="0">
                          <a:latin typeface="Calibri" panose="020F0502020204030204" pitchFamily="34" charset="0"/>
                          <a:cs typeface="Calibri" panose="020F0502020204030204" pitchFamily="34" charset="0"/>
                        </a:rPr>
                        <a:t>Pour l’enseignant</a:t>
                      </a:r>
                      <a:r>
                        <a:rPr kumimoji="0" lang="fr-C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fr-CA" sz="1200" b="1" dirty="0">
                          <a:latin typeface="Calibri" panose="020F0502020204030204" pitchFamily="34" charset="0"/>
                          <a:cs typeface="Calibri" panose="020F0502020204030204" pitchFamily="34" charset="0"/>
                        </a:rPr>
                        <a:t>e</a:t>
                      </a:r>
                      <a:endParaRPr lang="fr-FR"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3"/>
                  </a:ext>
                </a:extLst>
              </a:tr>
              <a:tr h="280934">
                <a:tc>
                  <a:txBody>
                    <a:bodyPr/>
                    <a:lstStyle/>
                    <a:p>
                      <a:pPr algn="l">
                        <a:spcBef>
                          <a:spcPts val="600"/>
                        </a:spcBef>
                      </a:pPr>
                      <a:r>
                        <a:rPr lang="fr-CA" sz="1200" dirty="0">
                          <a:latin typeface="Calibri" panose="020F0502020204030204" pitchFamily="34" charset="0"/>
                          <a:cs typeface="Calibri" panose="020F0502020204030204" pitchFamily="34" charset="0"/>
                          <a:hlinkClick r:id="rId12" action="ppaction://hlinksldjump"/>
                        </a:rPr>
                        <a:t>Fiche théorique 1</a:t>
                      </a:r>
                      <a:endParaRPr lang="fr-CA"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4"/>
                  </a:ext>
                </a:extLst>
              </a:tr>
              <a:tr h="254263">
                <a:tc>
                  <a:txBody>
                    <a:bodyPr/>
                    <a:lstStyle/>
                    <a:p>
                      <a:pPr marL="0" marR="0" lvl="0" indent="0" algn="l" defTabSz="914354"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Règle</a:t>
                      </a:r>
                    </a:p>
                  </a:txBody>
                  <a:tcPr/>
                </a:tc>
                <a:extLst>
                  <a:ext uri="{0D108BD9-81ED-4DB2-BD59-A6C34878D82A}">
                    <a16:rowId xmlns:a16="http://schemas.microsoft.com/office/drawing/2014/main" xmlns="" val="3089334369"/>
                  </a:ext>
                </a:extLst>
              </a:tr>
              <a:tr h="428385">
                <a:tc>
                  <a:txBody>
                    <a:bodyPr/>
                    <a:lstStyle/>
                    <a:p>
                      <a:pPr marL="0" marR="0" lvl="0" indent="0" algn="l" defTabSz="914354"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Livre</a:t>
                      </a:r>
                      <a:r>
                        <a:rPr lang="fr-CA" sz="1200" baseline="0" dirty="0">
                          <a:latin typeface="Calibri" panose="020F0502020204030204" pitchFamily="34" charset="0"/>
                          <a:cs typeface="Calibri" panose="020F0502020204030204" pitchFamily="34" charset="0"/>
                        </a:rPr>
                        <a:t> d’au moins 100-200 pages, </a:t>
                      </a:r>
                      <a:r>
                        <a:rPr lang="fr-CA" sz="1200" i="1" baseline="0" dirty="0">
                          <a:latin typeface="Calibri" panose="020F0502020204030204" pitchFamily="34" charset="0"/>
                          <a:cs typeface="Calibri" panose="020F0502020204030204" pitchFamily="34" charset="0"/>
                        </a:rPr>
                        <a:t>ou…</a:t>
                      </a:r>
                    </a:p>
                  </a:txBody>
                  <a:tcPr/>
                </a:tc>
                <a:extLst>
                  <a:ext uri="{0D108BD9-81ED-4DB2-BD59-A6C34878D82A}">
                    <a16:rowId xmlns:a16="http://schemas.microsoft.com/office/drawing/2014/main" xmlns="" val="527350688"/>
                  </a:ext>
                </a:extLst>
              </a:tr>
              <a:tr h="666750">
                <a:tc>
                  <a:txBody>
                    <a:bodyPr/>
                    <a:lstStyle/>
                    <a:p>
                      <a:pPr algn="l">
                        <a:spcBef>
                          <a:spcPts val="600"/>
                        </a:spcBef>
                      </a:pPr>
                      <a:r>
                        <a:rPr lang="fr-CA" sz="1200" dirty="0">
                          <a:latin typeface="Calibri" panose="020F0502020204030204" pitchFamily="34" charset="0"/>
                          <a:cs typeface="Calibri" panose="020F0502020204030204" pitchFamily="34" charset="0"/>
                        </a:rPr>
                        <a:t>Pile de feuilles de papier</a:t>
                      </a:r>
                    </a:p>
                    <a:p>
                      <a:pPr marL="180000" indent="-180000" algn="l">
                        <a:spcBef>
                          <a:spcPts val="600"/>
                        </a:spcBef>
                        <a:buFont typeface="Arial" pitchFamily="34" charset="0"/>
                        <a:buChar char="•"/>
                      </a:pPr>
                      <a:r>
                        <a:rPr lang="fr-CA" sz="1200" dirty="0">
                          <a:latin typeface="Calibri" panose="020F0502020204030204" pitchFamily="34" charset="0"/>
                          <a:cs typeface="Calibri" panose="020F0502020204030204" pitchFamily="34" charset="0"/>
                        </a:rPr>
                        <a:t>Feuilles</a:t>
                      </a:r>
                      <a:r>
                        <a:rPr lang="fr-CA" sz="1200" baseline="0" dirty="0">
                          <a:latin typeface="Calibri" panose="020F0502020204030204" pitchFamily="34" charset="0"/>
                          <a:cs typeface="Calibri" panose="020F0502020204030204" pitchFamily="34" charset="0"/>
                        </a:rPr>
                        <a:t> neuves de préférence, afin qu’elles soient bien « tassées ».</a:t>
                      </a:r>
                    </a:p>
                    <a:p>
                      <a:pPr marL="180000" indent="-180000" algn="l">
                        <a:spcBef>
                          <a:spcPts val="600"/>
                        </a:spcBef>
                        <a:buFont typeface="Arial" pitchFamily="34" charset="0"/>
                        <a:buChar char="•"/>
                      </a:pPr>
                      <a:r>
                        <a:rPr lang="fr-CA" sz="1200" baseline="0" dirty="0">
                          <a:latin typeface="Calibri" panose="020F0502020204030204" pitchFamily="34" charset="0"/>
                          <a:cs typeface="Calibri" panose="020F0502020204030204" pitchFamily="34" charset="0"/>
                        </a:rPr>
                        <a:t>Pile assez haute pour être mesurée (cm + mm).</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895918868"/>
                  </a:ext>
                </a:extLst>
              </a:tr>
            </a:tbl>
          </a:graphicData>
        </a:graphic>
      </p:graphicFrame>
      <p:sp>
        <p:nvSpPr>
          <p:cNvPr id="17" name="Rectangle 16"/>
          <p:cNvSpPr/>
          <p:nvPr>
            <p:custDataLst>
              <p:tags r:id="rId4"/>
            </p:custDataLst>
          </p:nvPr>
        </p:nvSpPr>
        <p:spPr>
          <a:xfrm>
            <a:off x="58341" y="6129829"/>
            <a:ext cx="1709500" cy="2923877"/>
          </a:xfrm>
          <a:prstGeom prst="rect">
            <a:avLst/>
          </a:prstGeom>
          <a:solidFill>
            <a:srgbClr val="ABD5C6"/>
          </a:solidFill>
          <a:ln w="19050">
            <a:solidFill>
              <a:srgbClr val="ABD5C6"/>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Préparations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Préalables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mathématique</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Il faut</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distinguer entre les </a:t>
            </a:r>
            <a:r>
              <a:rPr kumimoji="0" lang="fr-CA" sz="1200" b="0" i="1" u="none" strike="noStrike" kern="1200" cap="none" spc="0" normalizeH="0" noProof="0" dirty="0">
                <a:ln>
                  <a:noFill/>
                </a:ln>
                <a:solidFill>
                  <a:prstClr val="black"/>
                </a:solidFill>
                <a:effectLst/>
                <a:uLnTx/>
                <a:uFillTx/>
                <a:latin typeface="Calibri" panose="020F0502020204030204" pitchFamily="34" charset="0"/>
                <a:ea typeface="+mn-ea"/>
                <a:cs typeface="+mn-cs"/>
              </a:rPr>
              <a:t>préalables</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math (page précédente), qui sont facultatifs, et les </a:t>
            </a:r>
            <a:r>
              <a:rPr kumimoji="0" lang="fr-CA" sz="1200" b="0" i="1" u="none" strike="noStrike" kern="1200" cap="none" spc="0" normalizeH="0" noProof="0" dirty="0">
                <a:ln>
                  <a:noFill/>
                </a:ln>
                <a:solidFill>
                  <a:prstClr val="black"/>
                </a:solidFill>
                <a:effectLst/>
                <a:uLnTx/>
                <a:uFillTx/>
                <a:latin typeface="Calibri" panose="020F0502020204030204" pitchFamily="34" charset="0"/>
                <a:ea typeface="+mn-ea"/>
                <a:cs typeface="+mn-cs"/>
              </a:rPr>
              <a:t>préparations</a:t>
            </a:r>
            <a:r>
              <a:rPr kumimoji="0" lang="fr-CA" sz="1200" b="0" i="0" u="none" strike="noStrike" kern="1200" cap="none" spc="0" normalizeH="0" noProof="0" dirty="0">
                <a:ln>
                  <a:noFill/>
                </a:ln>
                <a:solidFill>
                  <a:prstClr val="black"/>
                </a:solidFill>
                <a:effectLst/>
                <a:uLnTx/>
                <a:uFillTx/>
                <a:latin typeface="Calibri" panose="020F0502020204030204" pitchFamily="34" charset="0"/>
                <a:ea typeface="+mn-ea"/>
                <a:cs typeface="+mn-cs"/>
              </a:rPr>
              <a:t> math, qui font partie intégrante de l’activité de science.</a:t>
            </a:r>
          </a:p>
          <a:p>
            <a:pPr marL="0" marR="0" lvl="0" indent="0" defTabSz="457200" rtl="0" eaLnBrk="1" fontAlgn="auto" latinLnBrk="0" hangingPunct="1">
              <a:lnSpc>
                <a:spcPct val="100000"/>
              </a:lnSpc>
              <a:spcBef>
                <a:spcPts val="600"/>
              </a:spcBef>
              <a:spcAft>
                <a:spcPts val="0"/>
              </a:spcAft>
              <a:buClrTx/>
              <a:buSzTx/>
              <a:buFontTx/>
              <a:buNone/>
              <a:tabLst/>
              <a:defRPr/>
            </a:pPr>
            <a:r>
              <a:rPr lang="fr-CA" sz="1200" baseline="0" dirty="0">
                <a:solidFill>
                  <a:prstClr val="black"/>
                </a:solidFill>
                <a:latin typeface="Calibri" panose="020F0502020204030204" pitchFamily="34" charset="0"/>
              </a:rPr>
              <a:t>Les préparations math aideront les élèves à relever les défis posés par l’activité de science.</a:t>
            </a:r>
          </a:p>
        </p:txBody>
      </p:sp>
      <p:graphicFrame>
        <p:nvGraphicFramePr>
          <p:cNvPr id="13" name="Tableau 12"/>
          <p:cNvGraphicFramePr>
            <a:graphicFrameLocks noGrp="1"/>
          </p:cNvGraphicFramePr>
          <p:nvPr>
            <p:custDataLst>
              <p:tags r:id="rId5"/>
            </p:custDataLst>
            <p:extLst>
              <p:ext uri="{D42A27DB-BD31-4B8C-83A1-F6EECF244321}">
                <p14:modId xmlns:p14="http://schemas.microsoft.com/office/powerpoint/2010/main" xmlns="" val="3761553186"/>
              </p:ext>
            </p:extLst>
          </p:nvPr>
        </p:nvGraphicFramePr>
        <p:xfrm>
          <a:off x="58341" y="1249910"/>
          <a:ext cx="1709499" cy="365760"/>
        </p:xfrm>
        <a:graphic>
          <a:graphicData uri="http://schemas.openxmlformats.org/drawingml/2006/table">
            <a:tbl>
              <a:tblPr firstRow="1" bandRow="1">
                <a:tableStyleId>{69CF1AB2-1976-4502-BF36-3FF5EA218861}</a:tableStyleId>
              </a:tblPr>
              <a:tblGrid>
                <a:gridCol w="1709499">
                  <a:extLst>
                    <a:ext uri="{9D8B030D-6E8A-4147-A177-3AD203B41FA5}">
                      <a16:colId xmlns:a16="http://schemas.microsoft.com/office/drawing/2014/main" xmlns="" val="20000"/>
                    </a:ext>
                  </a:extLst>
                </a:gridCol>
              </a:tblGrid>
              <a:tr h="365760">
                <a:tc>
                  <a:txBody>
                    <a:bodyPr/>
                    <a:lstStyle/>
                    <a:p>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40 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0"/>
                  </a:ext>
                </a:extLst>
              </a:tr>
            </a:tbl>
          </a:graphicData>
        </a:graphic>
      </p:graphicFrame>
      <p:sp>
        <p:nvSpPr>
          <p:cNvPr id="14" name="Title 3"/>
          <p:cNvSpPr txBox="1">
            <a:spLocks/>
          </p:cNvSpPr>
          <p:nvPr>
            <p:custDataLst>
              <p:tags r:id="rId6"/>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2. </a:t>
            </a:r>
            <a:r>
              <a:rPr lang="fr-FR" sz="2400" dirty="0">
                <a:latin typeface="Calibri" panose="020F0502020204030204" pitchFamily="34" charset="0"/>
                <a:cs typeface="Calibri" panose="020F0502020204030204" pitchFamily="34" charset="0"/>
              </a:rPr>
              <a:t>Le défi de la feuille de papier</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9" name="Larme 8"/>
          <p:cNvSpPr/>
          <p:nvPr>
            <p:custDataLst>
              <p:tags r:id="rId7"/>
            </p:custDataLst>
          </p:nvPr>
        </p:nvSpPr>
        <p:spPr>
          <a:xfrm flipH="1">
            <a:off x="5393799" y="4553923"/>
            <a:ext cx="330367" cy="343317"/>
          </a:xfrm>
          <a:prstGeom prst="teardrop">
            <a:avLst/>
          </a:prstGeom>
          <a:solidFill>
            <a:srgbClr val="00B050"/>
          </a:solidFill>
          <a:ln w="28575" cmpd="tri">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dirty="0">
                <a:solidFill>
                  <a:schemeClr val="tx1"/>
                </a:solidFill>
                <a:latin typeface="Calibri" panose="020F0502020204030204" pitchFamily="34" charset="0"/>
                <a:cs typeface="Calibri" panose="020F0502020204030204" pitchFamily="34" charset="0"/>
              </a:rPr>
              <a:t>E</a:t>
            </a:r>
            <a:endParaRPr lang="fr-FR" sz="2000" b="1" dirty="0">
              <a:solidFill>
                <a:schemeClr val="tx1"/>
              </a:solidFill>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8"/>
            </p:custDataLst>
          </p:nvPr>
        </p:nvSpPr>
        <p:spPr>
          <a:xfrm>
            <a:off x="5732481" y="7998694"/>
            <a:ext cx="1112292"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pic>
        <p:nvPicPr>
          <p:cNvPr id="16" name="Image 15">
            <a:extLst>
              <a:ext uri="{FF2B5EF4-FFF2-40B4-BE49-F238E27FC236}">
                <a16:creationId xmlns:a16="http://schemas.microsoft.com/office/drawing/2014/main" xmlns="" id="{3D7C6B2A-6D2C-D17A-85B8-7F6DF6443BA2}"/>
              </a:ext>
            </a:extLst>
          </p:cNvPr>
          <p:cNvPicPr>
            <a:picLocks noChangeAspect="1"/>
          </p:cNvPicPr>
          <p:nvPr/>
        </p:nvPicPr>
        <p:blipFill>
          <a:blip r:embed="rId13"/>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027FB875-5C85-AB42-9DC5-178568A424B8}" type="slidenum">
              <a:rPr lang="en-US" smtClean="0"/>
              <a:pPr/>
              <a:t>9</a:t>
            </a:fld>
            <a:endParaRPr lang="en-US"/>
          </a:p>
        </p:txBody>
      </p:sp>
      <p:sp>
        <p:nvSpPr>
          <p:cNvPr id="12" name="Content Placeholder 4"/>
          <p:cNvSpPr>
            <a:spLocks noGrp="1"/>
          </p:cNvSpPr>
          <p:nvPr>
            <p:ph sz="half" idx="1"/>
            <p:custDataLst>
              <p:tags r:id="rId2"/>
            </p:custDataLst>
          </p:nvPr>
        </p:nvSpPr>
        <p:spPr>
          <a:xfrm>
            <a:off x="68581" y="1249910"/>
            <a:ext cx="6707728" cy="7764550"/>
          </a:xfrm>
        </p:spPr>
        <p:style>
          <a:lnRef idx="2">
            <a:schemeClr val="accent1"/>
          </a:lnRef>
          <a:fillRef idx="1">
            <a:schemeClr val="lt1"/>
          </a:fillRef>
          <a:effectRef idx="0">
            <a:schemeClr val="accent1"/>
          </a:effectRef>
          <a:fontRef idx="minor">
            <a:schemeClr val="dk1"/>
          </a:fontRef>
        </p:style>
        <p:txBody>
          <a:bodyPr>
            <a:normAutofit/>
          </a:bodyPr>
          <a:lstStyle/>
          <a:p>
            <a:pPr marL="0" lvl="0" indent="0" algn="just" defTabSz="457200">
              <a:spcBef>
                <a:spcPts val="600"/>
              </a:spcBef>
              <a:buSzTx/>
              <a:buNone/>
              <a:defRPr/>
            </a:pPr>
            <a:r>
              <a:rPr lang="fr-CA" sz="2400" i="1" dirty="0">
                <a:solidFill>
                  <a:prstClr val="black"/>
                </a:solidFill>
                <a:latin typeface="Calibri" panose="020F0502020204030204" pitchFamily="34" charset="0"/>
                <a:cs typeface="Calibri" panose="020F0502020204030204" pitchFamily="34" charset="0"/>
              </a:rPr>
              <a:t>Le défi de la feuille</a:t>
            </a:r>
          </a:p>
          <a:p>
            <a:pPr marL="228600" indent="-228600" algn="just" defTabSz="457200">
              <a:spcBef>
                <a:spcPts val="600"/>
              </a:spcBef>
              <a:buSzTx/>
              <a:buNone/>
              <a:defRPr/>
            </a:pPr>
            <a:r>
              <a:rPr lang="fr-CA" sz="1400" b="1" dirty="0">
                <a:solidFill>
                  <a:prstClr val="black"/>
                </a:solidFill>
                <a:latin typeface="Calibri" panose="020F0502020204030204" pitchFamily="34" charset="0"/>
                <a:cs typeface="Calibri" panose="020F0502020204030204" pitchFamily="34" charset="0"/>
              </a:rPr>
              <a:t>Présentation du problème</a:t>
            </a:r>
          </a:p>
          <a:p>
            <a:pPr marL="228600" indent="-228600" algn="just" defTabSz="457200">
              <a:spcBef>
                <a:spcPts val="600"/>
              </a:spcBef>
              <a:buSzTx/>
              <a:buFont typeface="+mj-lt"/>
              <a:buAutoNum type="arabicPeriod"/>
              <a:defRPr/>
            </a:pPr>
            <a:r>
              <a:rPr lang="fr-CA" sz="1200" b="1" dirty="0">
                <a:solidFill>
                  <a:prstClr val="black"/>
                </a:solidFill>
                <a:latin typeface="Calibri" panose="020F0502020204030204" pitchFamily="34" charset="0"/>
                <a:cs typeface="Calibri" panose="020F0502020204030204" pitchFamily="34" charset="0"/>
              </a:rPr>
              <a:t>Distribuer la fiche d’activité B</a:t>
            </a:r>
            <a:r>
              <a:rPr lang="fr-CA" sz="1200" dirty="0">
                <a:solidFill>
                  <a:prstClr val="black"/>
                </a:solidFill>
                <a:latin typeface="Calibri" panose="020F0502020204030204" pitchFamily="34" charset="0"/>
                <a:cs typeface="Calibri" panose="020F0502020204030204" pitchFamily="34" charset="0"/>
              </a:rPr>
              <a:t>. Normalement, elle est imprimée au recto de la fiche A.</a:t>
            </a:r>
          </a:p>
          <a:p>
            <a:pPr marL="228600" indent="-228600" algn="just" defTabSz="457200">
              <a:spcBef>
                <a:spcPts val="600"/>
              </a:spcBef>
              <a:buSzTx/>
              <a:buFont typeface="+mj-lt"/>
              <a:buAutoNum type="arabicPeriod"/>
              <a:defRPr/>
            </a:pPr>
            <a:r>
              <a:rPr lang="fr-CA" sz="1200" b="1" dirty="0">
                <a:solidFill>
                  <a:prstClr val="black"/>
                </a:solidFill>
                <a:latin typeface="Calibri" panose="020F0502020204030204" pitchFamily="34" charset="0"/>
                <a:cs typeface="Calibri" panose="020F0502020204030204" pitchFamily="34" charset="0"/>
              </a:rPr>
              <a:t>Faire lire la question de découverte par un élève. </a:t>
            </a:r>
            <a:r>
              <a:rPr lang="fr-CA" sz="1200" dirty="0">
                <a:solidFill>
                  <a:prstClr val="black"/>
                </a:solidFill>
                <a:latin typeface="Calibri" panose="020F0502020204030204" pitchFamily="34" charset="0"/>
                <a:cs typeface="Calibri" panose="020F0502020204030204" pitchFamily="34" charset="0"/>
              </a:rPr>
              <a:t>S’assurer que tout le monde comprend bien le sens de la question. Il ne s’agit pas de la hauteur ou de la largeur, mais bien de </a:t>
            </a:r>
            <a:r>
              <a:rPr lang="fr-CA" sz="1200" i="1" dirty="0">
                <a:solidFill>
                  <a:prstClr val="black"/>
                </a:solidFill>
                <a:latin typeface="Calibri" panose="020F0502020204030204" pitchFamily="34" charset="0"/>
                <a:cs typeface="Calibri" panose="020F0502020204030204" pitchFamily="34" charset="0"/>
              </a:rPr>
              <a:t>l’épaisseur</a:t>
            </a:r>
            <a:r>
              <a:rPr lang="fr-CA" sz="1200" dirty="0">
                <a:solidFill>
                  <a:prstClr val="black"/>
                </a:solidFill>
                <a:latin typeface="Calibri" panose="020F0502020204030204" pitchFamily="34" charset="0"/>
                <a:cs typeface="Calibri" panose="020F0502020204030204" pitchFamily="34" charset="0"/>
              </a:rPr>
              <a:t>.</a:t>
            </a:r>
          </a:p>
          <a:p>
            <a:pPr marL="228600" indent="-228600" algn="just" defTabSz="457200">
              <a:spcBef>
                <a:spcPts val="600"/>
              </a:spcBef>
              <a:buSzTx/>
              <a:buNone/>
              <a:defRPr/>
            </a:pPr>
            <a:r>
              <a:rPr lang="fr-CA" sz="1400" b="1" dirty="0">
                <a:solidFill>
                  <a:prstClr val="black"/>
                </a:solidFill>
                <a:latin typeface="Calibri" panose="020F0502020204030204" pitchFamily="34" charset="0"/>
                <a:cs typeface="Calibri" panose="020F0502020204030204" pitchFamily="34" charset="0"/>
              </a:rPr>
              <a:t>Hypothèse</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Demander à un élève de lire la section « Hypothèse ». </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Commenter : </a:t>
            </a:r>
            <a:r>
              <a:rPr lang="fr-CA" sz="1200" b="1" i="1" dirty="0">
                <a:solidFill>
                  <a:prstClr val="black"/>
                </a:solidFill>
                <a:latin typeface="Calibri" panose="020F0502020204030204" pitchFamily="34" charset="0"/>
                <a:cs typeface="Calibri" panose="020F0502020204030204" pitchFamily="34" charset="0"/>
              </a:rPr>
              <a:t>« Qu’est-ce que vous pourriez écrire ici ? Qu’est-ce que vous seriez </a:t>
            </a:r>
            <a:r>
              <a:rPr lang="fr-CA" sz="1200" b="1" dirty="0">
                <a:solidFill>
                  <a:prstClr val="black"/>
                </a:solidFill>
                <a:latin typeface="Calibri" panose="020F0502020204030204" pitchFamily="34" charset="0"/>
                <a:cs typeface="Calibri" panose="020F0502020204030204" pitchFamily="34" charset="0"/>
              </a:rPr>
              <a:t>capables</a:t>
            </a:r>
            <a:r>
              <a:rPr lang="fr-CA" sz="1200" b="1" i="1" dirty="0">
                <a:solidFill>
                  <a:prstClr val="black"/>
                </a:solidFill>
                <a:latin typeface="Calibri" panose="020F0502020204030204" pitchFamily="34" charset="0"/>
                <a:cs typeface="Calibri" panose="020F0502020204030204" pitchFamily="34" charset="0"/>
              </a:rPr>
              <a:t> de dire au sujet de l’épaisseur d’une feuille de papier ? »</a:t>
            </a:r>
          </a:p>
          <a:p>
            <a:pPr marL="228600" indent="-228600" algn="just" defTabSz="457200">
              <a:spcBef>
                <a:spcPts val="600"/>
              </a:spcBef>
              <a:buSzTx/>
              <a:buFont typeface="+mj-lt"/>
              <a:buAutoNum type="arabicPeriod"/>
              <a:defRPr/>
            </a:pPr>
            <a:r>
              <a:rPr lang="fr-CA" sz="1200" dirty="0">
                <a:solidFill>
                  <a:prstClr val="black"/>
                </a:solidFill>
                <a:latin typeface="Calibri" panose="020F0502020204030204" pitchFamily="34" charset="0"/>
                <a:cs typeface="Calibri" panose="020F0502020204030204" pitchFamily="34" charset="0"/>
              </a:rPr>
              <a:t>Recueillir les idées initiales des élèves.</a:t>
            </a:r>
          </a:p>
          <a:p>
            <a:pPr lvl="1" algn="just">
              <a:buFont typeface="Arial" panose="020B0604020202020204" pitchFamily="34" charset="0"/>
              <a:buChar char="•"/>
            </a:pPr>
            <a:r>
              <a:rPr lang="fr-CA" sz="1200" b="1" dirty="0">
                <a:solidFill>
                  <a:prstClr val="black"/>
                </a:solidFill>
                <a:latin typeface="Calibri" panose="020F0502020204030204" pitchFamily="34" charset="0"/>
              </a:rPr>
              <a:t>L’</a:t>
            </a:r>
            <a:r>
              <a:rPr lang="fr-CA" sz="1200" b="1" dirty="0" err="1">
                <a:solidFill>
                  <a:prstClr val="black"/>
                </a:solidFill>
                <a:latin typeface="Calibri" panose="020F0502020204030204" pitchFamily="34" charset="0"/>
              </a:rPr>
              <a:t>enseignant-e</a:t>
            </a:r>
            <a:r>
              <a:rPr lang="fr-CA" sz="1200" b="1" dirty="0">
                <a:solidFill>
                  <a:prstClr val="black"/>
                </a:solidFill>
                <a:latin typeface="Calibri" panose="020F0502020204030204" pitchFamily="34" charset="0"/>
              </a:rPr>
              <a:t> ne doit pas commenter ni juger les idées des élèves </a:t>
            </a:r>
            <a:r>
              <a:rPr lang="fr-CA" sz="1200" dirty="0">
                <a:solidFill>
                  <a:prstClr val="black"/>
                </a:solidFill>
                <a:latin typeface="Calibri" panose="020F0502020204030204" pitchFamily="34" charset="0"/>
              </a:rPr>
              <a:t>(les valider ou les infirmer). Les élèves doivent se sentir libres de raisonner et de s’exprimer. Par contre, on peut poser des questions pour aider les élèves à clarifier leurs pensées, ou reformuler pour voir si l'on a bien compris.</a:t>
            </a:r>
          </a:p>
          <a:p>
            <a:pPr lvl="1" algn="just">
              <a:buFont typeface="Arial" panose="020B0604020202020204" pitchFamily="34" charset="0"/>
              <a:buChar char="•"/>
            </a:pPr>
            <a:r>
              <a:rPr lang="fr-CA" sz="1200" b="1" dirty="0">
                <a:solidFill>
                  <a:prstClr val="black"/>
                </a:solidFill>
                <a:latin typeface="Calibri" panose="020F0502020204030204" pitchFamily="34" charset="0"/>
              </a:rPr>
              <a:t>Inviter cependant les </a:t>
            </a:r>
            <a:r>
              <a:rPr lang="fr-CA" sz="1200" b="1" i="1" dirty="0">
                <a:solidFill>
                  <a:prstClr val="black"/>
                </a:solidFill>
                <a:latin typeface="Calibri" panose="020F0502020204030204" pitchFamily="34" charset="0"/>
              </a:rPr>
              <a:t>autres</a:t>
            </a:r>
            <a:r>
              <a:rPr lang="fr-CA" sz="1200" b="1" dirty="0">
                <a:solidFill>
                  <a:prstClr val="black"/>
                </a:solidFill>
                <a:latin typeface="Calibri" panose="020F0502020204030204" pitchFamily="34" charset="0"/>
              </a:rPr>
              <a:t> élèves à commenter. </a:t>
            </a:r>
            <a:r>
              <a:rPr lang="fr-CA" sz="1200" dirty="0">
                <a:solidFill>
                  <a:prstClr val="black"/>
                </a:solidFill>
                <a:latin typeface="Calibri" panose="020F0502020204030204" pitchFamily="34" charset="0"/>
              </a:rPr>
              <a:t>« Êtes-vous d’accord avec cette idée ? Pensez-vous qu’on devrait y apporter des précisions ? etc. »</a:t>
            </a:r>
          </a:p>
          <a:p>
            <a:pPr lvl="1" algn="just">
              <a:buFont typeface="Arial" panose="020B0604020202020204" pitchFamily="34" charset="0"/>
              <a:buChar char="•"/>
            </a:pPr>
            <a:r>
              <a:rPr lang="fr-CA" sz="1200" b="1" dirty="0">
                <a:latin typeface="Calibri" panose="020F0502020204030204" pitchFamily="34" charset="0"/>
              </a:rPr>
              <a:t>Au besoin, poser des questions qui aideront les élèves à réfléchir</a:t>
            </a:r>
            <a:r>
              <a:rPr lang="fr-CA" sz="1200" dirty="0">
                <a:latin typeface="Calibri" panose="020F0502020204030204" pitchFamily="34" charset="0"/>
              </a:rPr>
              <a:t> :</a:t>
            </a:r>
          </a:p>
          <a:p>
            <a:pPr marL="679427" lvl="1" indent="-228600" algn="just" defTabSz="457200">
              <a:buSzTx/>
              <a:buNone/>
              <a:defRPr/>
            </a:pPr>
            <a:r>
              <a:rPr lang="fr-CA" sz="1200" b="1" i="1" dirty="0">
                <a:solidFill>
                  <a:prstClr val="black"/>
                </a:solidFill>
                <a:latin typeface="Calibri" panose="020F0502020204030204" pitchFamily="34" charset="0"/>
                <a:cs typeface="Calibri" panose="020F0502020204030204" pitchFamily="34" charset="0"/>
              </a:rPr>
              <a:t>« Comment les mesures sont-elles exprimées ? Quand on prend en note une mesure, quelle information doit s’ajouter au nombre obtenu ? »</a:t>
            </a:r>
            <a:r>
              <a:rPr lang="fr-CA" sz="1200" dirty="0">
                <a:solidFill>
                  <a:prstClr val="black"/>
                </a:solidFill>
                <a:latin typeface="Calibri" panose="020F0502020204030204" pitchFamily="34" charset="0"/>
                <a:cs typeface="Calibri" panose="020F0502020204030204" pitchFamily="34" charset="0"/>
              </a:rPr>
              <a:t> (L’unité de mesure)</a:t>
            </a:r>
          </a:p>
          <a:p>
            <a:pPr marL="679427" lvl="1" indent="-228600" algn="just" defTabSz="457200">
              <a:buSzTx/>
              <a:buNone/>
              <a:defRPr/>
            </a:pPr>
            <a:r>
              <a:rPr lang="fr-CA" sz="1200" b="1" i="1" dirty="0">
                <a:solidFill>
                  <a:prstClr val="black"/>
                </a:solidFill>
                <a:latin typeface="Calibri" panose="020F0502020204030204" pitchFamily="34" charset="0"/>
                <a:cs typeface="Calibri" panose="020F0502020204030204" pitchFamily="34" charset="0"/>
              </a:rPr>
              <a:t>« Quelle est la plus petite unité de mesure ( de longueur) que vous connaissez ? » </a:t>
            </a:r>
            <a:r>
              <a:rPr lang="fr-CA" sz="1200" dirty="0">
                <a:solidFill>
                  <a:prstClr val="black"/>
                </a:solidFill>
                <a:latin typeface="Calibri" panose="020F0502020204030204" pitchFamily="34" charset="0"/>
                <a:cs typeface="Calibri" panose="020F0502020204030204" pitchFamily="34" charset="0"/>
              </a:rPr>
              <a:t>(Le millimètre)</a:t>
            </a:r>
          </a:p>
          <a:p>
            <a:pPr marL="679427" lvl="1" indent="-228600" algn="just" defTabSz="457200">
              <a:buSzTx/>
              <a:buNone/>
              <a:defRPr/>
            </a:pPr>
            <a:r>
              <a:rPr lang="fr-CA" sz="1200" b="1" i="1" dirty="0">
                <a:solidFill>
                  <a:prstClr val="black"/>
                </a:solidFill>
                <a:latin typeface="Calibri" panose="020F0502020204030204" pitchFamily="34" charset="0"/>
                <a:cs typeface="Calibri" panose="020F0502020204030204" pitchFamily="34" charset="0"/>
              </a:rPr>
              <a:t>« Donc, quelle pourrait être l’épaisseur d’une feuille en mm ? » </a:t>
            </a:r>
            <a:r>
              <a:rPr lang="fr-CA" sz="1200" dirty="0">
                <a:solidFill>
                  <a:prstClr val="black"/>
                </a:solidFill>
                <a:latin typeface="Calibri" panose="020F0502020204030204" pitchFamily="34" charset="0"/>
                <a:cs typeface="Calibri" panose="020F0502020204030204" pitchFamily="34" charset="0"/>
              </a:rPr>
              <a:t>(Hypothèse : + petit que 1 mm)</a:t>
            </a:r>
            <a:endParaRPr lang="fr-CA" sz="1200" b="1" i="1" dirty="0">
              <a:solidFill>
                <a:prstClr val="black"/>
              </a:solidFill>
              <a:latin typeface="Calibri" panose="020F0502020204030204" pitchFamily="34" charset="0"/>
              <a:cs typeface="Calibri" panose="020F0502020204030204" pitchFamily="34" charset="0"/>
            </a:endParaRPr>
          </a:p>
          <a:p>
            <a:pPr marL="679427" lvl="1" indent="-228600" algn="just" defTabSz="457200">
              <a:buSzTx/>
              <a:buNone/>
              <a:defRPr/>
            </a:pPr>
            <a:r>
              <a:rPr lang="fr-CA" sz="1200" dirty="0">
                <a:solidFill>
                  <a:prstClr val="black"/>
                </a:solidFill>
                <a:latin typeface="Calibri" panose="020F0502020204030204" pitchFamily="34" charset="0"/>
                <a:cs typeface="Calibri" panose="020F0502020204030204" pitchFamily="34" charset="0"/>
              </a:rPr>
              <a:t>S’ils le veulent, on peut laisser les élèves sortir leur règle et essayer de mesurer.</a:t>
            </a:r>
          </a:p>
          <a:p>
            <a:pPr marL="0" indent="0" algn="just">
              <a:spcBef>
                <a:spcPts val="600"/>
              </a:spcBef>
              <a:buNone/>
            </a:pPr>
            <a:r>
              <a:rPr lang="fr-CA" sz="1400" b="1" dirty="0">
                <a:latin typeface="Calibri" panose="020F0502020204030204" pitchFamily="34" charset="0"/>
              </a:rPr>
              <a:t>Solution du défi</a:t>
            </a:r>
          </a:p>
          <a:p>
            <a:pPr marL="0" indent="0" algn="just">
              <a:spcBef>
                <a:spcPts val="600"/>
              </a:spcBef>
              <a:buNone/>
            </a:pPr>
            <a:r>
              <a:rPr lang="fr-CA" sz="1200" dirty="0">
                <a:latin typeface="Calibri" panose="020F0502020204030204" pitchFamily="34" charset="0"/>
              </a:rPr>
              <a:t>Les élèves devraient avoir découvert qu’une feuille de papier est beaucoup trop mince pour être mesurée avec une règle.</a:t>
            </a:r>
          </a:p>
          <a:p>
            <a:pPr marL="0" indent="0" algn="ctr">
              <a:spcBef>
                <a:spcPts val="600"/>
              </a:spcBef>
              <a:buNone/>
            </a:pPr>
            <a:r>
              <a:rPr lang="fr-CA" sz="1200" b="1" i="1" dirty="0">
                <a:latin typeface="Calibri" panose="020F0502020204030204" pitchFamily="34" charset="0"/>
              </a:rPr>
              <a:t>« Alors, comment devrions-nous procéder pour relever ce défi ? »</a:t>
            </a:r>
          </a:p>
          <a:p>
            <a:pPr marL="25200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Discussion en plénière pour trouver la réponse au problème.</a:t>
            </a:r>
          </a:p>
          <a:p>
            <a:pPr marL="252000" indent="-252000"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La solution consiste à mesurer l’épaisseur d’un grand nombre de feuilles, puis de diviser la mesure par le nombre de feuilles. </a:t>
            </a:r>
          </a:p>
          <a:p>
            <a:pPr marL="252000" indent="-252000" algn="just">
              <a:spcBef>
                <a:spcPts val="600"/>
              </a:spcBef>
              <a:buFont typeface="Arial" pitchFamily="34" charset="0"/>
              <a:buChar char="•"/>
            </a:pPr>
            <a:r>
              <a:rPr lang="fr-CA" sz="1200" b="1" dirty="0">
                <a:latin typeface="Calibri" panose="020F0502020204030204" pitchFamily="34" charset="0"/>
                <a:cs typeface="Calibri" panose="020F0502020204030204" pitchFamily="34" charset="0"/>
              </a:rPr>
              <a:t>Si les élèves n’arrivent pas à trouver, leur demander de faire un parallèle entre ce problème et les exercices de la préparation mathématique, en particulier le deuxième.</a:t>
            </a:r>
            <a:r>
              <a:rPr lang="fr-CA" sz="1200" b="1" dirty="0">
                <a:solidFill>
                  <a:prstClr val="black"/>
                </a:solidFill>
                <a:latin typeface="Calibri" panose="020F0502020204030204" pitchFamily="34" charset="0"/>
              </a:rPr>
              <a:t> </a:t>
            </a:r>
            <a:r>
              <a:rPr lang="fr-CA" sz="1200" dirty="0">
                <a:solidFill>
                  <a:prstClr val="black"/>
                </a:solidFill>
                <a:latin typeface="Calibri" panose="020F0502020204030204" pitchFamily="34" charset="0"/>
              </a:rPr>
              <a:t>Le contexte n’est pas le même, mais les contenus mathématiques et les raisonnements sont similaires. </a:t>
            </a:r>
            <a:endParaRPr lang="fr-CA" sz="1200" dirty="0">
              <a:latin typeface="Calibri" panose="020F0502020204030204" pitchFamily="34" charset="0"/>
            </a:endParaRPr>
          </a:p>
        </p:txBody>
      </p:sp>
      <p:sp>
        <p:nvSpPr>
          <p:cNvPr id="14" name="Title 3"/>
          <p:cNvSpPr txBox="1">
            <a:spLocks/>
          </p:cNvSpPr>
          <p:nvPr>
            <p:custDataLst>
              <p:tags r:id="rId3"/>
            </p:custDataLst>
          </p:nvPr>
        </p:nvSpPr>
        <p:spPr>
          <a:xfrm>
            <a:off x="2634" y="0"/>
            <a:ext cx="5872386" cy="10607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Réalisation</a:t>
            </a:r>
          </a:p>
          <a:p>
            <a:pPr lvl="0" algn="l">
              <a:defRPr/>
            </a:pPr>
            <a:r>
              <a:rPr lang="fr-CA" sz="2400" dirty="0">
                <a:latin typeface="Calibri" panose="020F0502020204030204" pitchFamily="34" charset="0"/>
                <a:cs typeface="Calibri" panose="020F0502020204030204" pitchFamily="34" charset="0"/>
              </a:rPr>
              <a:t>2. </a:t>
            </a:r>
            <a:r>
              <a:rPr lang="fr-FR" sz="2400" dirty="0">
                <a:latin typeface="Calibri" panose="020F0502020204030204" pitchFamily="34" charset="0"/>
                <a:cs typeface="Calibri" panose="020F0502020204030204" pitchFamily="34" charset="0"/>
              </a:rPr>
              <a:t>Le défi de la feuille de papier </a:t>
            </a:r>
            <a:r>
              <a:rPr lang="fr-FR" sz="1800" dirty="0">
                <a:latin typeface="Calibri" panose="020F0502020204030204" pitchFamily="34" charset="0"/>
                <a:cs typeface="Calibri" panose="020F0502020204030204" pitchFamily="34" charset="0"/>
              </a:rPr>
              <a:t>(suite)</a:t>
            </a:r>
            <a:endParaRPr kumimoji="0" lang="fr-CA" sz="24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Espace réservé du numéro de diapositive 1"/>
          <p:cNvSpPr txBox="1">
            <a:spLocks/>
          </p:cNvSpPr>
          <p:nvPr>
            <p:custDataLst>
              <p:tags r:id="rId4"/>
            </p:custDataLst>
          </p:nvPr>
        </p:nvSpPr>
        <p:spPr>
          <a:xfrm>
            <a:off x="5732481" y="7998694"/>
            <a:ext cx="1112292" cy="1135797"/>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8200" b="0" i="0" u="none" strike="noStrike" kern="1200" cap="none" spc="0" normalizeH="0" baseline="0" noProof="0" dirty="0">
              <a:ln>
                <a:noFill/>
              </a:ln>
              <a:gradFill>
                <a:gsLst>
                  <a:gs pos="0">
                    <a:schemeClr val="tx1">
                      <a:alpha val="10000"/>
                    </a:schemeClr>
                  </a:gs>
                  <a:gs pos="100000">
                    <a:schemeClr val="tx1">
                      <a:alpha val="10000"/>
                    </a:schemeClr>
                  </a:gs>
                </a:gsLst>
                <a:lin ang="5400000" scaled="0"/>
              </a:gradFill>
              <a:effectLst/>
              <a:uLnTx/>
              <a:uFillTx/>
              <a:latin typeface="Impact" pitchFamily="34" charset="0"/>
              <a:ea typeface="+mn-ea"/>
              <a:cs typeface="+mn-cs"/>
            </a:endParaRPr>
          </a:p>
        </p:txBody>
      </p:sp>
      <p:pic>
        <p:nvPicPr>
          <p:cNvPr id="8" name="Image 7">
            <a:extLst>
              <a:ext uri="{FF2B5EF4-FFF2-40B4-BE49-F238E27FC236}">
                <a16:creationId xmlns:a16="http://schemas.microsoft.com/office/drawing/2014/main" xmlns="" id="{907FD6F7-7DCE-7B8F-C7C7-103074B84774}"/>
              </a:ext>
            </a:extLst>
          </p:cNvPr>
          <p:cNvPicPr>
            <a:picLocks noChangeAspect="1"/>
          </p:cNvPicPr>
          <p:nvPr/>
        </p:nvPicPr>
        <p:blipFill>
          <a:blip r:embed="rId7"/>
          <a:stretch>
            <a:fillRect/>
          </a:stretch>
        </p:blipFill>
        <p:spPr>
          <a:xfrm>
            <a:off x="4366866" y="-493649"/>
            <a:ext cx="2548349" cy="2548349"/>
          </a:xfrm>
          <a:prstGeom prst="rect">
            <a:avLst/>
          </a:prstGeom>
        </p:spPr>
      </p:pic>
    </p:spTree>
    <p:extLst>
      <p:ext uri="{BB962C8B-B14F-4D97-AF65-F5344CB8AC3E}">
        <p14:creationId xmlns:p14="http://schemas.microsoft.com/office/powerpoint/2010/main" xmlns="" val="1535361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7"/>
</p:tagLst>
</file>

<file path=ppt/tags/tag145.xml><?xml version="1.0" encoding="utf-8"?>
<p:tagLst xmlns:a="http://schemas.openxmlformats.org/drawingml/2006/main" xmlns:r="http://schemas.openxmlformats.org/officeDocument/2006/relationships" xmlns:p="http://schemas.openxmlformats.org/presentationml/2006/main">
  <p:tag name="NUM" val="8"/>
</p:tagLst>
</file>

<file path=ppt/tags/tag146.xml><?xml version="1.0" encoding="utf-8"?>
<p:tagLst xmlns:a="http://schemas.openxmlformats.org/drawingml/2006/main" xmlns:r="http://schemas.openxmlformats.org/officeDocument/2006/relationships" xmlns:p="http://schemas.openxmlformats.org/presentationml/2006/main">
  <p:tag name="NUM" val="9"/>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7"/>
</p:tagLst>
</file>

<file path=ppt/tags/tag176.xml><?xml version="1.0" encoding="utf-8"?>
<p:tagLst xmlns:a="http://schemas.openxmlformats.org/drawingml/2006/main" xmlns:r="http://schemas.openxmlformats.org/officeDocument/2006/relationships" xmlns:p="http://schemas.openxmlformats.org/presentationml/2006/main">
  <p:tag name="NUM" val="8"/>
</p:tagLst>
</file>

<file path=ppt/tags/tag177.xml><?xml version="1.0" encoding="utf-8"?>
<p:tagLst xmlns:a="http://schemas.openxmlformats.org/drawingml/2006/main" xmlns:r="http://schemas.openxmlformats.org/officeDocument/2006/relationships" xmlns:p="http://schemas.openxmlformats.org/presentationml/2006/main">
  <p:tag name="NUM" val="9"/>
</p:tagLst>
</file>

<file path=ppt/tags/tag178.xml><?xml version="1.0" encoding="utf-8"?>
<p:tagLst xmlns:a="http://schemas.openxmlformats.org/drawingml/2006/main" xmlns:r="http://schemas.openxmlformats.org/officeDocument/2006/relationships" xmlns:p="http://schemas.openxmlformats.org/presentationml/2006/main">
  <p:tag name="NUM" val="10"/>
</p:tagLst>
</file>

<file path=ppt/tags/tag179.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12"/>
</p:tagLst>
</file>

<file path=ppt/tags/tag181.xml><?xml version="1.0" encoding="utf-8"?>
<p:tagLst xmlns:a="http://schemas.openxmlformats.org/drawingml/2006/main" xmlns:r="http://schemas.openxmlformats.org/officeDocument/2006/relationships" xmlns:p="http://schemas.openxmlformats.org/presentationml/2006/main">
  <p:tag name="NUM" val="13"/>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7"/>
</p:tagLst>
</file>

<file path=ppt/tags/tag189.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9"/>
</p:tagLst>
</file>

<file path=ppt/tags/tag191.xml><?xml version="1.0" encoding="utf-8"?>
<p:tagLst xmlns:a="http://schemas.openxmlformats.org/drawingml/2006/main" xmlns:r="http://schemas.openxmlformats.org/officeDocument/2006/relationships" xmlns:p="http://schemas.openxmlformats.org/presentationml/2006/main">
  <p:tag name="NUM" val="10"/>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9"/>
</p:tagLst>
</file>

<file path=ppt/tags/tag201.xml><?xml version="1.0" encoding="utf-8"?>
<p:tagLst xmlns:a="http://schemas.openxmlformats.org/drawingml/2006/main" xmlns:r="http://schemas.openxmlformats.org/officeDocument/2006/relationships" xmlns:p="http://schemas.openxmlformats.org/presentationml/2006/main">
  <p:tag name="NUM" val="10"/>
</p:tagLst>
</file>

<file path=ppt/tags/tag202.xml><?xml version="1.0" encoding="utf-8"?>
<p:tagLst xmlns:a="http://schemas.openxmlformats.org/drawingml/2006/main" xmlns:r="http://schemas.openxmlformats.org/officeDocument/2006/relationships" xmlns:p="http://schemas.openxmlformats.org/presentationml/2006/main">
  <p:tag name="NUM" val="11"/>
</p:tagLst>
</file>

<file path=ppt/tags/tag203.xml><?xml version="1.0" encoding="utf-8"?>
<p:tagLst xmlns:a="http://schemas.openxmlformats.org/drawingml/2006/main" xmlns:r="http://schemas.openxmlformats.org/officeDocument/2006/relationships" xmlns:p="http://schemas.openxmlformats.org/presentationml/2006/main">
  <p:tag name="NUM" val="12"/>
</p:tagLst>
</file>

<file path=ppt/tags/tag204.xml><?xml version="1.0" encoding="utf-8"?>
<p:tagLst xmlns:a="http://schemas.openxmlformats.org/drawingml/2006/main" xmlns:r="http://schemas.openxmlformats.org/officeDocument/2006/relationships" xmlns:p="http://schemas.openxmlformats.org/presentationml/2006/main">
  <p:tag name="NUM" val="13"/>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8"/>
</p:tagLst>
</file>

<file path=ppt/tags/tag215.xml><?xml version="1.0" encoding="utf-8"?>
<p:tagLst xmlns:a="http://schemas.openxmlformats.org/drawingml/2006/main" xmlns:r="http://schemas.openxmlformats.org/officeDocument/2006/relationships" xmlns:p="http://schemas.openxmlformats.org/presentationml/2006/main">
  <p:tag name="NUM" val="9"/>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7"/>
</p:tagLst>
</file>

<file path=ppt/tags/tag223.xml><?xml version="1.0" encoding="utf-8"?>
<p:tagLst xmlns:a="http://schemas.openxmlformats.org/drawingml/2006/main" xmlns:r="http://schemas.openxmlformats.org/officeDocument/2006/relationships" xmlns:p="http://schemas.openxmlformats.org/presentationml/2006/main">
  <p:tag name="NUM" val="8"/>
</p:tagLst>
</file>

<file path=ppt/tags/tag224.xml><?xml version="1.0" encoding="utf-8"?>
<p:tagLst xmlns:a="http://schemas.openxmlformats.org/drawingml/2006/main" xmlns:r="http://schemas.openxmlformats.org/officeDocument/2006/relationships" xmlns:p="http://schemas.openxmlformats.org/presentationml/2006/main">
  <p:tag name="NUM" val="9"/>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8"/>
</p:tagLst>
</file>

<file path=ppt/tags/tag233.xml><?xml version="1.0" encoding="utf-8"?>
<p:tagLst xmlns:a="http://schemas.openxmlformats.org/drawingml/2006/main" xmlns:r="http://schemas.openxmlformats.org/officeDocument/2006/relationships" xmlns:p="http://schemas.openxmlformats.org/presentationml/2006/main">
  <p:tag name="NUM" val="9"/>
</p:tagLst>
</file>

<file path=ppt/tags/tag234.xml><?xml version="1.0" encoding="utf-8"?>
<p:tagLst xmlns:a="http://schemas.openxmlformats.org/drawingml/2006/main" xmlns:r="http://schemas.openxmlformats.org/officeDocument/2006/relationships" xmlns:p="http://schemas.openxmlformats.org/presentationml/2006/main">
  <p:tag name="NUM" val="10"/>
</p:tagLst>
</file>

<file path=ppt/tags/tag235.xml><?xml version="1.0" encoding="utf-8"?>
<p:tagLst xmlns:a="http://schemas.openxmlformats.org/drawingml/2006/main" xmlns:r="http://schemas.openxmlformats.org/officeDocument/2006/relationships" xmlns:p="http://schemas.openxmlformats.org/presentationml/2006/main">
  <p:tag name="NUM" val="11"/>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8"/>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7"/>
</p:tagLst>
</file>

<file path=ppt/tags/tag251.xml><?xml version="1.0" encoding="utf-8"?>
<p:tagLst xmlns:a="http://schemas.openxmlformats.org/drawingml/2006/main" xmlns:r="http://schemas.openxmlformats.org/officeDocument/2006/relationships" xmlns:p="http://schemas.openxmlformats.org/presentationml/2006/main">
  <p:tag name="NUM" val="8"/>
</p:tagLst>
</file>

<file path=ppt/tags/tag252.xml><?xml version="1.0" encoding="utf-8"?>
<p:tagLst xmlns:a="http://schemas.openxmlformats.org/drawingml/2006/main" xmlns:r="http://schemas.openxmlformats.org/officeDocument/2006/relationships" xmlns:p="http://schemas.openxmlformats.org/presentationml/2006/main">
  <p:tag name="NUM" val="9"/>
</p:tagLst>
</file>

<file path=ppt/tags/tag253.xml><?xml version="1.0" encoding="utf-8"?>
<p:tagLst xmlns:a="http://schemas.openxmlformats.org/drawingml/2006/main" xmlns:r="http://schemas.openxmlformats.org/officeDocument/2006/relationships" xmlns:p="http://schemas.openxmlformats.org/presentationml/2006/main">
  <p:tag name="NUM" val="10"/>
</p:tagLst>
</file>

<file path=ppt/tags/tag254.xml><?xml version="1.0" encoding="utf-8"?>
<p:tagLst xmlns:a="http://schemas.openxmlformats.org/drawingml/2006/main" xmlns:r="http://schemas.openxmlformats.org/officeDocument/2006/relationships" xmlns:p="http://schemas.openxmlformats.org/presentationml/2006/main">
  <p:tag name="NUM" val="11"/>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6"/>
</p:tagLst>
</file>

<file path=ppt/tags/tag261.xml><?xml version="1.0" encoding="utf-8"?>
<p:tagLst xmlns:a="http://schemas.openxmlformats.org/drawingml/2006/main" xmlns:r="http://schemas.openxmlformats.org/officeDocument/2006/relationships" xmlns:p="http://schemas.openxmlformats.org/presentationml/2006/main">
  <p:tag name="NUM" val="7"/>
</p:tagLst>
</file>

<file path=ppt/tags/tag262.xml><?xml version="1.0" encoding="utf-8"?>
<p:tagLst xmlns:a="http://schemas.openxmlformats.org/drawingml/2006/main" xmlns:r="http://schemas.openxmlformats.org/officeDocument/2006/relationships" xmlns:p="http://schemas.openxmlformats.org/presentationml/2006/main">
  <p:tag name="NUM" val="8"/>
</p:tagLst>
</file>

<file path=ppt/tags/tag263.xml><?xml version="1.0" encoding="utf-8"?>
<p:tagLst xmlns:a="http://schemas.openxmlformats.org/drawingml/2006/main" xmlns:r="http://schemas.openxmlformats.org/officeDocument/2006/relationships" xmlns:p="http://schemas.openxmlformats.org/presentationml/2006/main">
  <p:tag name="NUM" val="9"/>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7"/>
</p:tagLst>
</file>

<file path=ppt/tags/tag271.xml><?xml version="1.0" encoding="utf-8"?>
<p:tagLst xmlns:a="http://schemas.openxmlformats.org/drawingml/2006/main" xmlns:r="http://schemas.openxmlformats.org/officeDocument/2006/relationships" xmlns:p="http://schemas.openxmlformats.org/presentationml/2006/main">
  <p:tag name="NUM" val="8"/>
</p:tagLst>
</file>

<file path=ppt/tags/tag272.xml><?xml version="1.0" encoding="utf-8"?>
<p:tagLst xmlns:a="http://schemas.openxmlformats.org/drawingml/2006/main" xmlns:r="http://schemas.openxmlformats.org/officeDocument/2006/relationships" xmlns:p="http://schemas.openxmlformats.org/presentationml/2006/main">
  <p:tag name="NUM" val="9"/>
</p:tagLst>
</file>

<file path=ppt/tags/tag273.xml><?xml version="1.0" encoding="utf-8"?>
<p:tagLst xmlns:a="http://schemas.openxmlformats.org/drawingml/2006/main" xmlns:r="http://schemas.openxmlformats.org/officeDocument/2006/relationships" xmlns:p="http://schemas.openxmlformats.org/presentationml/2006/main">
  <p:tag name="NUM" val="10"/>
</p:tagLst>
</file>

<file path=ppt/tags/tag274.xml><?xml version="1.0" encoding="utf-8"?>
<p:tagLst xmlns:a="http://schemas.openxmlformats.org/drawingml/2006/main" xmlns:r="http://schemas.openxmlformats.org/officeDocument/2006/relationships" xmlns:p="http://schemas.openxmlformats.org/presentationml/2006/main">
  <p:tag name="NUM" val="11"/>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80.xml><?xml version="1.0" encoding="utf-8"?>
<p:tagLst xmlns:a="http://schemas.openxmlformats.org/drawingml/2006/main" xmlns:r="http://schemas.openxmlformats.org/officeDocument/2006/relationships" xmlns:p="http://schemas.openxmlformats.org/presentationml/2006/main">
  <p:tag name="NUM" val="5"/>
</p:tagLst>
</file>

<file path=ppt/tags/tag281.xml><?xml version="1.0" encoding="utf-8"?>
<p:tagLst xmlns:a="http://schemas.openxmlformats.org/drawingml/2006/main" xmlns:r="http://schemas.openxmlformats.org/officeDocument/2006/relationships" xmlns:p="http://schemas.openxmlformats.org/presentationml/2006/main">
  <p:tag name="NUM" val="5"/>
</p:tagLst>
</file>

<file path=ppt/tags/tag282.xml><?xml version="1.0" encoding="utf-8"?>
<p:tagLst xmlns:a="http://schemas.openxmlformats.org/drawingml/2006/main" xmlns:r="http://schemas.openxmlformats.org/officeDocument/2006/relationships" xmlns:p="http://schemas.openxmlformats.org/presentationml/2006/main">
  <p:tag name="NUM" val="7"/>
</p:tagLst>
</file>

<file path=ppt/tags/tag283.xml><?xml version="1.0" encoding="utf-8"?>
<p:tagLst xmlns:a="http://schemas.openxmlformats.org/drawingml/2006/main" xmlns:r="http://schemas.openxmlformats.org/officeDocument/2006/relationships" xmlns:p="http://schemas.openxmlformats.org/presentationml/2006/main">
  <p:tag name="NUM" val="8"/>
</p:tagLst>
</file>

<file path=ppt/tags/tag284.xml><?xml version="1.0" encoding="utf-8"?>
<p:tagLst xmlns:a="http://schemas.openxmlformats.org/drawingml/2006/main" xmlns:r="http://schemas.openxmlformats.org/officeDocument/2006/relationships" xmlns:p="http://schemas.openxmlformats.org/presentationml/2006/main">
  <p:tag name="NUM" val="9"/>
</p:tagLst>
</file>

<file path=ppt/tags/tag285.xml><?xml version="1.0" encoding="utf-8"?>
<p:tagLst xmlns:a="http://schemas.openxmlformats.org/drawingml/2006/main" xmlns:r="http://schemas.openxmlformats.org/officeDocument/2006/relationships" xmlns:p="http://schemas.openxmlformats.org/presentationml/2006/main">
  <p:tag name="NUM" val="10"/>
</p:tagLst>
</file>

<file path=ppt/tags/tag286.xml><?xml version="1.0" encoding="utf-8"?>
<p:tagLst xmlns:a="http://schemas.openxmlformats.org/drawingml/2006/main" xmlns:r="http://schemas.openxmlformats.org/officeDocument/2006/relationships" xmlns:p="http://schemas.openxmlformats.org/presentationml/2006/main">
  <p:tag name="NUM" val="5"/>
</p:tagLst>
</file>

<file path=ppt/tags/tag287.xml><?xml version="1.0" encoding="utf-8"?>
<p:tagLst xmlns:a="http://schemas.openxmlformats.org/drawingml/2006/main" xmlns:r="http://schemas.openxmlformats.org/officeDocument/2006/relationships" xmlns:p="http://schemas.openxmlformats.org/presentationml/2006/main">
  <p:tag name="NUM" val="5"/>
</p:tagLst>
</file>

<file path=ppt/tags/tag288.xml><?xml version="1.0" encoding="utf-8"?>
<p:tagLst xmlns:a="http://schemas.openxmlformats.org/drawingml/2006/main" xmlns:r="http://schemas.openxmlformats.org/officeDocument/2006/relationships" xmlns:p="http://schemas.openxmlformats.org/presentationml/2006/main">
  <p:tag name="NUM" val="5"/>
</p:tagLst>
</file>

<file path=ppt/tags/tag289.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290.xml><?xml version="1.0" encoding="utf-8"?>
<p:tagLst xmlns:a="http://schemas.openxmlformats.org/drawingml/2006/main" xmlns:r="http://schemas.openxmlformats.org/officeDocument/2006/relationships" xmlns:p="http://schemas.openxmlformats.org/presentationml/2006/main">
  <p:tag name="NUM" val="7"/>
</p:tagLst>
</file>

<file path=ppt/tags/tag291.xml><?xml version="1.0" encoding="utf-8"?>
<p:tagLst xmlns:a="http://schemas.openxmlformats.org/drawingml/2006/main" xmlns:r="http://schemas.openxmlformats.org/officeDocument/2006/relationships" xmlns:p="http://schemas.openxmlformats.org/presentationml/2006/main">
  <p:tag name="NUM" val="8"/>
</p:tagLst>
</file>

<file path=ppt/tags/tag292.xml><?xml version="1.0" encoding="utf-8"?>
<p:tagLst xmlns:a="http://schemas.openxmlformats.org/drawingml/2006/main" xmlns:r="http://schemas.openxmlformats.org/officeDocument/2006/relationships" xmlns:p="http://schemas.openxmlformats.org/presentationml/2006/main">
  <p:tag name="NUM" val="9"/>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8"/>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
</p:tagLst>
</file>

<file path=ppt/tags/tag91.xml><?xml version="1.0" encoding="utf-8"?>
<p:tagLst xmlns:a="http://schemas.openxmlformats.org/drawingml/2006/main" xmlns:r="http://schemas.openxmlformats.org/officeDocument/2006/relationships" xmlns:p="http://schemas.openxmlformats.org/presentationml/2006/main">
  <p:tag name="NUM" val="9"/>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Personnalisé 22">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206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kwel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TM02900722[[fn=Salle d’ions]]</Template>
  <TotalTime>18704</TotalTime>
  <Words>5819</Words>
  <Application>Microsoft Office PowerPoint</Application>
  <PresentationFormat>Format US (216 x 279 mm)</PresentationFormat>
  <Paragraphs>1587</Paragraphs>
  <Slides>50</Slides>
  <Notes>5</Notes>
  <HiddenSlides>0</HiddenSlides>
  <MMClips>0</MMClips>
  <ScaleCrop>false</ScaleCrop>
  <HeadingPairs>
    <vt:vector size="4" baseType="variant">
      <vt:variant>
        <vt:lpstr>Thème</vt:lpstr>
      </vt:variant>
      <vt:variant>
        <vt:i4>3</vt:i4>
      </vt:variant>
      <vt:variant>
        <vt:lpstr>Titres des diapositives</vt:lpstr>
      </vt:variant>
      <vt:variant>
        <vt:i4>50</vt:i4>
      </vt:variant>
    </vt:vector>
  </HeadingPairs>
  <TitlesOfParts>
    <vt:vector size="53" baseType="lpstr">
      <vt:lpstr>Inkwell</vt:lpstr>
      <vt:lpstr>1_Inkwell</vt:lpstr>
      <vt:lpstr>Technique</vt:lpstr>
      <vt:lpstr>Diapositive 1</vt:lpstr>
      <vt:lpstr>Table des matières</vt:lpstr>
      <vt:lpstr>Présentation de la situation d’apprentissage</vt:lpstr>
      <vt:lpstr>Séquence d’enseignement</vt:lpstr>
      <vt:lpstr>Cylindre gradué (6e année) – Matériel </vt:lpstr>
      <vt:lpstr>Description des activités</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Fiches théoriques</vt:lpstr>
      <vt:lpstr>Fiche théorique 1 Correction de la préparation mathématique A </vt:lpstr>
      <vt:lpstr>Fiche théorique 2 Alternative à l’expérience des centicubes (1/2)  </vt:lpstr>
      <vt:lpstr>Diapositive 24</vt:lpstr>
      <vt:lpstr>Diapositive 25</vt:lpstr>
      <vt:lpstr>Évaluation</vt:lpstr>
      <vt:lpstr>Grille d’évaluation 1 Grille de comportement </vt:lpstr>
      <vt:lpstr>Quiz 1 Titre</vt:lpstr>
      <vt:lpstr>Grille globale</vt:lpstr>
      <vt:lpstr> Préalables mathématiques </vt:lpstr>
      <vt:lpstr>Préalables mathématiques</vt:lpstr>
      <vt:lpstr>Diapositive 32</vt:lpstr>
      <vt:lpstr>Diapositive 33</vt:lpstr>
      <vt:lpstr>Fiches TNI</vt:lpstr>
      <vt:lpstr>Fiche TNI - 1 Les unités de mesure </vt:lpstr>
      <vt:lpstr>Fiche TNI - 2 Premier exemple d’évaluation d’un protocole (1/2) </vt:lpstr>
      <vt:lpstr>Fiche TNI - 2 Premier exemple d’évaluation d’un protocole (2/2) </vt:lpstr>
      <vt:lpstr>Fiche TNI - 3 Deuxième exemple d’évaluation d’un protocole (1/2) </vt:lpstr>
      <vt:lpstr>Fiche TNI - 3 Deuxième exemple d’évaluation d’un protocole (2/2) </vt:lpstr>
      <vt:lpstr>Fiche TNI - 4 Troisième exemple d’évaluation d’un protocole (1/2) </vt:lpstr>
      <vt:lpstr>Fiche TNI - 4 Troisième exemple d’évaluation d’un protocole (2/2) </vt:lpstr>
      <vt:lpstr>Fiches d’activité</vt:lpstr>
      <vt:lpstr>Diapositive 43</vt:lpstr>
      <vt:lpstr>Diapositive 44</vt:lpstr>
      <vt:lpstr>Diapositive 45</vt:lpstr>
      <vt:lpstr>Diapositive 46</vt:lpstr>
      <vt:lpstr>Diapositive 47</vt:lpstr>
      <vt:lpstr>Diapositive 48</vt:lpstr>
      <vt:lpstr>Diapositive 49</vt:lpstr>
      <vt:lpstr>Diapositive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979</cp:revision>
  <cp:lastPrinted>2017-05-12T10:47:04Z</cp:lastPrinted>
  <dcterms:created xsi:type="dcterms:W3CDTF">2014-07-29T20:22:02Z</dcterms:created>
  <dcterms:modified xsi:type="dcterms:W3CDTF">2022-07-05T16:56:59Z</dcterms:modified>
</cp:coreProperties>
</file>