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87" r:id="rId2"/>
  </p:sldMasterIdLst>
  <p:notesMasterIdLst>
    <p:notesMasterId r:id="rId17"/>
  </p:notesMasterIdLst>
  <p:handoutMasterIdLst>
    <p:handoutMasterId r:id="rId18"/>
  </p:handoutMasterIdLst>
  <p:sldIdLst>
    <p:sldId id="283" r:id="rId3"/>
    <p:sldId id="268" r:id="rId4"/>
    <p:sldId id="269" r:id="rId5"/>
    <p:sldId id="270" r:id="rId6"/>
    <p:sldId id="271" r:id="rId7"/>
    <p:sldId id="272" r:id="rId8"/>
    <p:sldId id="256" r:id="rId9"/>
    <p:sldId id="280" r:id="rId10"/>
    <p:sldId id="275" r:id="rId11"/>
    <p:sldId id="279" r:id="rId12"/>
    <p:sldId id="281" r:id="rId13"/>
    <p:sldId id="282" r:id="rId14"/>
    <p:sldId id="266" r:id="rId15"/>
    <p:sldId id="260" r:id="rId1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eur" initials="A"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83F94-1B0B-4DBA-9DE6-6109F4705178}" v="17" dt="2024-02-16T19:36:41.4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7085" autoAdjust="0"/>
  </p:normalViewPr>
  <p:slideViewPr>
    <p:cSldViewPr>
      <p:cViewPr varScale="1">
        <p:scale>
          <a:sx n="62" d="100"/>
          <a:sy n="62" d="100"/>
        </p:scale>
        <p:origin x="2525" y="8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9-03-22T10:38:04.387" idx="2">
    <p:pos x="10" y="10"/>
    <p:text>J'ai ajouté le féminin de Arpenteur-géomètre (si on féminisie, on féminise partout!)
Par contre : selon l'OQLF, c'est arpenteuse-géomètre, mais selon Termium plus (un outil du Bureau de la traduction au fédéral), c'est arpenteure-géomètre. J'ai choisi la version de l'OQLF.</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rtlCol="0"/>
          <a:lstStyle>
            <a:lvl1pPr algn="l" latinLnBrk="0">
              <a:defRPr lang="fr-F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rtlCol="0"/>
          <a:lstStyle>
            <a:lvl1pPr algn="r" latinLnBrk="0">
              <a:defRPr lang="fr-FR" sz="1200"/>
            </a:lvl1pPr>
          </a:lstStyle>
          <a:p>
            <a:fld id="{010A63A4-3572-4B27-B383-84D7D9E3D83F}" type="datetimeFigureOut">
              <a:rPr lang="fr-FR" smtClean="0"/>
              <a:pPr/>
              <a:t>16/02/2024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rtlCol="0" anchor="b"/>
          <a:lstStyle>
            <a:lvl1pPr algn="l" latinLnBrk="0">
              <a:defRPr lang="fr-F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fr-FR" sz="1200"/>
            </a:lvl1pPr>
          </a:lstStyle>
          <a:p>
            <a:fld id="{E10D0F4D-A9BC-4899-8372-3ED277D83E2A}" type="slidenum">
              <a:rPr lang="fr-FR" smtClean="0"/>
              <a:pPr/>
              <a:t>‹N°›</a:t>
            </a:fld>
            <a:endParaRPr lang="fr-FR"/>
          </a:p>
        </p:txBody>
      </p:sp>
    </p:spTree>
    <p:extLst>
      <p:ext uri="{BB962C8B-B14F-4D97-AF65-F5344CB8AC3E}">
        <p14:creationId xmlns:p14="http://schemas.microsoft.com/office/powerpoint/2010/main" val="72702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rtlCol="0"/>
          <a:lstStyle>
            <a:lvl1pPr algn="l" latinLnBrk="0">
              <a:defRPr lang="fr-F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rtlCol="0"/>
          <a:lstStyle>
            <a:lvl1pPr algn="r" latinLnBrk="0">
              <a:defRPr lang="fr-FR" sz="1200"/>
            </a:lvl1pPr>
          </a:lstStyle>
          <a:p>
            <a:fld id="{FE58EE69-A876-4E74-86C2-628494CDF3AA}" type="datetimeFigureOut">
              <a:rPr lang="fr-FR"/>
              <a:pPr/>
              <a:t>16/02/2024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rtlCol="0" anchor="ctr"/>
          <a:lstStyle/>
          <a:p>
            <a:endParaRPr lang="fr-FR"/>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lstStyle>
          <a:p>
            <a:fld id="{FE16532C-7DFC-4EC2-AFA5-3731AA0E8AFA}" type="slidenum">
              <a:rPr/>
              <a:pPr/>
              <a:t>‹N°›</a:t>
            </a:fld>
            <a:endParaRPr lang="fr-FR"/>
          </a:p>
        </p:txBody>
      </p:sp>
    </p:spTree>
    <p:extLst>
      <p:ext uri="{BB962C8B-B14F-4D97-AF65-F5344CB8AC3E}">
        <p14:creationId xmlns:p14="http://schemas.microsoft.com/office/powerpoint/2010/main" val="477481939"/>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FE16532C-7DFC-4EC2-AFA5-3731AA0E8AFA}" type="slidenum">
              <a:rPr lang="fr-FR" smtClean="0"/>
              <a:pPr/>
              <a:t>1</a:t>
            </a:fld>
            <a:endParaRPr lang="fr-FR"/>
          </a:p>
        </p:txBody>
      </p:sp>
    </p:spTree>
    <p:extLst>
      <p:ext uri="{BB962C8B-B14F-4D97-AF65-F5344CB8AC3E}">
        <p14:creationId xmlns:p14="http://schemas.microsoft.com/office/powerpoint/2010/main" val="51504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FE16532C-7DFC-4EC2-AFA5-3731AA0E8AFA}"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FE16532C-7DFC-4EC2-AFA5-3731AA0E8AFA}" type="slidenum">
              <a:rPr lang="fr-FR" smtClean="0"/>
              <a:pPr/>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685800"/>
            <a:ext cx="2571750" cy="342900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E16532C-7DFC-4EC2-AFA5-3731AA0E8AFA}" type="slidenum">
              <a:rPr lang="fr-CA" smtClean="0"/>
              <a:pPr/>
              <a:t>12</a:t>
            </a:fld>
            <a:endParaRPr lang="fr-CA"/>
          </a:p>
        </p:txBody>
      </p:sp>
    </p:spTree>
    <p:extLst>
      <p:ext uri="{BB962C8B-B14F-4D97-AF65-F5344CB8AC3E}">
        <p14:creationId xmlns:p14="http://schemas.microsoft.com/office/powerpoint/2010/main" val="261604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685800"/>
            <a:ext cx="2571750" cy="342900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E16532C-7DFC-4EC2-AFA5-3731AA0E8AFA}" type="slidenum">
              <a:rPr lang="fr-CA" smtClean="0"/>
              <a:pPr/>
              <a:t>13</a:t>
            </a:fld>
            <a:endParaRPr lang="fr-CA"/>
          </a:p>
        </p:txBody>
      </p:sp>
    </p:spTree>
    <p:extLst>
      <p:ext uri="{BB962C8B-B14F-4D97-AF65-F5344CB8AC3E}">
        <p14:creationId xmlns:p14="http://schemas.microsoft.com/office/powerpoint/2010/main" val="343422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144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C22852-A508-4967-A48D-48354254F1AE}" type="datetimeFigureOut">
              <a:rPr lang="fr-FR" smtClean="0">
                <a:solidFill>
                  <a:schemeClr val="tx1"/>
                </a:solidFill>
              </a:rPr>
              <a:pPr/>
              <a:t>16/02/2024</a:t>
            </a:fld>
            <a:endParaRPr lang="fr-FR">
              <a:solidFill>
                <a:schemeClr val="tx1"/>
              </a:solidFill>
            </a:endParaRPr>
          </a:p>
        </p:txBody>
      </p:sp>
      <p:sp>
        <p:nvSpPr>
          <p:cNvPr id="5" name="Footer Placeholder 4"/>
          <p:cNvSpPr>
            <a:spLocks noGrp="1"/>
          </p:cNvSpPr>
          <p:nvPr>
            <p:ph type="ftr" sz="quarter" idx="11"/>
          </p:nvPr>
        </p:nvSpPr>
        <p:spPr/>
        <p:txBody>
          <a:bodyPr/>
          <a:lstStyle/>
          <a:p>
            <a:endParaRPr lang="fr-FR">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fr-FR" smtClean="0">
                <a:solidFill>
                  <a:schemeClr val="tx1"/>
                </a:solidFill>
              </a:rPr>
              <a:pPr/>
              <a:t>‹N°›</a:t>
            </a:fld>
            <a:endParaRPr lang="fr-FR">
              <a:solidFill>
                <a:schemeClr val="tx1"/>
              </a:solidFill>
            </a:endParaRPr>
          </a:p>
        </p:txBody>
      </p:sp>
    </p:spTree>
    <p:extLst>
      <p:ext uri="{BB962C8B-B14F-4D97-AF65-F5344CB8AC3E}">
        <p14:creationId xmlns:p14="http://schemas.microsoft.com/office/powerpoint/2010/main" val="184267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C22852-A508-4967-A48D-48354254F1AE}" type="datetimeFigureOut">
              <a:rPr lang="fr-FR" smtClean="0">
                <a:solidFill>
                  <a:schemeClr val="tx1"/>
                </a:solidFill>
              </a:rPr>
              <a:pPr/>
              <a:t>16/02/2024</a:t>
            </a:fld>
            <a:endParaRPr lang="fr-FR">
              <a:solidFill>
                <a:schemeClr val="tx1"/>
              </a:solidFill>
            </a:endParaRPr>
          </a:p>
        </p:txBody>
      </p:sp>
      <p:sp>
        <p:nvSpPr>
          <p:cNvPr id="5" name="Footer Placeholder 4"/>
          <p:cNvSpPr>
            <a:spLocks noGrp="1"/>
          </p:cNvSpPr>
          <p:nvPr>
            <p:ph type="ftr" sz="quarter" idx="11"/>
          </p:nvPr>
        </p:nvSpPr>
        <p:spPr/>
        <p:txBody>
          <a:bodyPr/>
          <a:lstStyle/>
          <a:p>
            <a:endParaRPr lang="fr-FR">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fr-FR" smtClean="0">
                <a:solidFill>
                  <a:schemeClr val="tx1"/>
                </a:solidFill>
              </a:rPr>
              <a:pPr/>
              <a:t>‹N°›</a:t>
            </a:fld>
            <a:endParaRPr lang="fr-FR">
              <a:solidFill>
                <a:schemeClr val="tx1"/>
              </a:solidFill>
            </a:endParaRPr>
          </a:p>
        </p:txBody>
      </p:sp>
    </p:spTree>
    <p:extLst>
      <p:ext uri="{BB962C8B-B14F-4D97-AF65-F5344CB8AC3E}">
        <p14:creationId xmlns:p14="http://schemas.microsoft.com/office/powerpoint/2010/main" val="333015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298759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412825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28982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283686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311082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515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331967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377858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0C22852-A508-4967-A48D-48354254F1AE}" type="datetimeFigureOut">
              <a:rPr lang="fr-FR" smtClean="0">
                <a:solidFill>
                  <a:schemeClr val="tx1"/>
                </a:solidFill>
              </a:rPr>
              <a:pPr/>
              <a:t>16/02/2024</a:t>
            </a:fld>
            <a:endParaRPr lang="fr-FR">
              <a:solidFill>
                <a:schemeClr val="tx1"/>
              </a:solidFill>
            </a:endParaRP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schemeClr val="tx1"/>
              </a:solidFill>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B6EAAFC-84C7-4BE1-BC5E-CE208EE20C26}" type="slidenum">
              <a:rPr lang="fr-FR" smtClean="0">
                <a:solidFill>
                  <a:schemeClr val="tx1"/>
                </a:solidFill>
              </a:rPr>
              <a:pPr/>
              <a:t>‹N°›</a:t>
            </a:fld>
            <a:endParaRPr lang="fr-FR">
              <a:solidFill>
                <a:schemeClr val="tx1"/>
              </a:solidFill>
            </a:endParaRPr>
          </a:p>
        </p:txBody>
      </p:sp>
    </p:spTree>
    <p:extLst>
      <p:ext uri="{BB962C8B-B14F-4D97-AF65-F5344CB8AC3E}">
        <p14:creationId xmlns:p14="http://schemas.microsoft.com/office/powerpoint/2010/main" val="5718963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hyperlink" Target="http://emploisdavenir.gouv.qc.ca/" TargetMode="External"/><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0.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Visage humain, capture d’écran, dessin humoristique&#10;&#10;Description générée automatiquement">
            <a:extLst>
              <a:ext uri="{FF2B5EF4-FFF2-40B4-BE49-F238E27FC236}">
                <a16:creationId xmlns:a16="http://schemas.microsoft.com/office/drawing/2014/main" id="{BD61D38E-5096-2369-D7D4-070F73DCC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145357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242646" y="4520830"/>
            <a:ext cx="6264696" cy="2049392"/>
          </a:xfrm>
        </p:spPr>
        <p:txBody>
          <a:bodyPr>
            <a:normAutofit/>
          </a:bodyPr>
          <a:lstStyle/>
          <a:p>
            <a:r>
              <a:rPr lang="fr-FR" sz="1800" b="1" dirty="0"/>
              <a:t>Les métiers scientifiques</a:t>
            </a:r>
            <a:br>
              <a:rPr lang="fr-FR" sz="3600" b="1" dirty="0"/>
            </a:br>
            <a:br>
              <a:rPr lang="fr-FR" sz="3600" b="1" dirty="0"/>
            </a:br>
            <a:r>
              <a:rPr lang="fr-FR" sz="2250" b="1" i="1" dirty="0"/>
              <a:t>Fiches d’activité à afficher au TNI</a:t>
            </a:r>
          </a:p>
        </p:txBody>
      </p:sp>
      <p:pic>
        <p:nvPicPr>
          <p:cNvPr id="4" name="Image 3">
            <a:extLst>
              <a:ext uri="{FF2B5EF4-FFF2-40B4-BE49-F238E27FC236}">
                <a16:creationId xmlns:a16="http://schemas.microsoft.com/office/drawing/2014/main" id="{D906C199-0DF1-4ED0-9DBE-322AE7E1D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437" y="2303750"/>
            <a:ext cx="4455114" cy="2735719"/>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AF73B-6BCF-4F22-BE14-7BC4C2E4AFAB}"/>
              </a:ext>
            </a:extLst>
          </p:cNvPr>
          <p:cNvSpPr>
            <a:spLocks noGrp="1"/>
          </p:cNvSpPr>
          <p:nvPr>
            <p:ph type="title"/>
          </p:nvPr>
        </p:nvSpPr>
        <p:spPr>
          <a:xfrm>
            <a:off x="0" y="1979713"/>
            <a:ext cx="6858000" cy="994172"/>
          </a:xfrm>
          <a:ln>
            <a:noFill/>
          </a:ln>
        </p:spPr>
        <p:txBody>
          <a:bodyPr>
            <a:normAutofit fontScale="90000"/>
          </a:bodyPr>
          <a:lstStyle/>
          <a:p>
            <a:pPr algn="ctr"/>
            <a:r>
              <a:rPr lang="fr-CA" dirty="0"/>
              <a:t>Dans quelle thématique a-t-on utilisé les objets ou produits suivants ?</a:t>
            </a:r>
          </a:p>
        </p:txBody>
      </p:sp>
      <p:pic>
        <p:nvPicPr>
          <p:cNvPr id="13" name="Image 12">
            <a:extLst>
              <a:ext uri="{FF2B5EF4-FFF2-40B4-BE49-F238E27FC236}">
                <a16:creationId xmlns:a16="http://schemas.microsoft.com/office/drawing/2014/main" id="{7862D928-7AA0-418A-9668-C8D9857619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5144" y="5762616"/>
            <a:ext cx="1881104" cy="943492"/>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57" y="3059833"/>
            <a:ext cx="1225974" cy="1197368"/>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987" y="3337673"/>
            <a:ext cx="776999" cy="1094364"/>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2077" y="5274080"/>
            <a:ext cx="1621033" cy="1621033"/>
          </a:xfrm>
          <a:prstGeom prst="rect">
            <a:avLst/>
          </a:prstGeom>
        </p:spPr>
      </p:pic>
      <p:pic>
        <p:nvPicPr>
          <p:cNvPr id="20" name="Imag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0748" y="4389233"/>
            <a:ext cx="1068528" cy="1418400"/>
          </a:xfrm>
          <a:prstGeom prst="rect">
            <a:avLst/>
          </a:prstGeom>
        </p:spPr>
      </p:pic>
      <p:pic>
        <p:nvPicPr>
          <p:cNvPr id="22" name="Imag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5903" y="3930746"/>
            <a:ext cx="2514452" cy="1257226"/>
          </a:xfrm>
          <a:prstGeom prst="rect">
            <a:avLst/>
          </a:prstGeom>
        </p:spPr>
      </p:pic>
      <p:pic>
        <p:nvPicPr>
          <p:cNvPr id="23" name="Imag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6004" y="2951822"/>
            <a:ext cx="1137334" cy="1137334"/>
          </a:xfrm>
          <a:prstGeom prst="rect">
            <a:avLst/>
          </a:prstGeom>
        </p:spPr>
      </p:pic>
      <p:pic>
        <p:nvPicPr>
          <p:cNvPr id="24" name="Imag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646" y="6053017"/>
            <a:ext cx="2208801" cy="515387"/>
          </a:xfrm>
          <a:prstGeom prst="rect">
            <a:avLst/>
          </a:prstGeom>
        </p:spPr>
      </p:pic>
      <p:sp>
        <p:nvSpPr>
          <p:cNvPr id="25"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2482420" y="4432036"/>
            <a:ext cx="898136" cy="296165"/>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a:latin typeface="Calibri" panose="020F0502020204030204" pitchFamily="34" charset="0"/>
                <a:ea typeface="Calibri" panose="020F0502020204030204" pitchFamily="34" charset="0"/>
                <a:cs typeface="Times New Roman" panose="02020603050405020304" pitchFamily="18" charset="0"/>
              </a:rPr>
              <a:t>(</a:t>
            </a:r>
            <a:r>
              <a:rPr lang="en-CA" sz="1125" dirty="0" err="1">
                <a:latin typeface="Calibri" panose="020F0502020204030204" pitchFamily="34" charset="0"/>
                <a:ea typeface="Calibri" panose="020F0502020204030204" pitchFamily="34" charset="0"/>
                <a:cs typeface="Times New Roman" panose="02020603050405020304" pitchFamily="18" charset="0"/>
              </a:rPr>
              <a:t>iode</a:t>
            </a:r>
            <a:r>
              <a:rPr lang="en-CA" sz="1125" dirty="0">
                <a:latin typeface="Calibri" panose="020F0502020204030204" pitchFamily="34" charset="0"/>
                <a:ea typeface="Calibri" panose="020F0502020204030204" pitchFamily="34" charset="0"/>
                <a:cs typeface="Times New Roman" panose="02020603050405020304" pitchFamily="18" charset="0"/>
              </a:rPr>
              <a:t>)</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2752686" y="6706105"/>
            <a:ext cx="1432400" cy="296165"/>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a:latin typeface="Calibri" panose="020F0502020204030204" pitchFamily="34" charset="0"/>
                <a:ea typeface="Calibri" panose="020F0502020204030204" pitchFamily="34" charset="0"/>
                <a:cs typeface="Times New Roman" panose="02020603050405020304" pitchFamily="18" charset="0"/>
              </a:rPr>
              <a:t>(rouge de </a:t>
            </a:r>
            <a:r>
              <a:rPr lang="en-CA" sz="1125" dirty="0" err="1">
                <a:latin typeface="Calibri" panose="020F0502020204030204" pitchFamily="34" charset="0"/>
                <a:ea typeface="Calibri" panose="020F0502020204030204" pitchFamily="34" charset="0"/>
                <a:cs typeface="Times New Roman" panose="02020603050405020304" pitchFamily="18" charset="0"/>
              </a:rPr>
              <a:t>phénol</a:t>
            </a:r>
            <a:r>
              <a:rPr lang="en-CA" sz="1125" dirty="0">
                <a:latin typeface="Calibri" panose="020F0502020204030204" pitchFamily="34" charset="0"/>
                <a:ea typeface="Calibri" panose="020F0502020204030204" pitchFamily="34" charset="0"/>
                <a:cs typeface="Times New Roman" panose="02020603050405020304" pitchFamily="18" charset="0"/>
              </a:rPr>
              <a:t>)</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17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7384" y="2000250"/>
            <a:ext cx="5454606" cy="536822"/>
          </a:xfrm>
        </p:spPr>
        <p:txBody>
          <a:bodyPr>
            <a:normAutofit/>
          </a:bodyPr>
          <a:lstStyle/>
          <a:p>
            <a:r>
              <a:rPr lang="fr-CA" sz="2100" dirty="0"/>
              <a:t>Voici différents métiers :</a:t>
            </a:r>
          </a:p>
        </p:txBody>
      </p:sp>
      <p:grpSp>
        <p:nvGrpSpPr>
          <p:cNvPr id="4" name="Groupe 7">
            <a:extLst>
              <a:ext uri="{FF2B5EF4-FFF2-40B4-BE49-F238E27FC236}">
                <a16:creationId xmlns:a16="http://schemas.microsoft.com/office/drawing/2014/main" id="{E0BF6F5D-9449-4C0D-8742-1FAEAFDC83E1}"/>
              </a:ext>
            </a:extLst>
          </p:cNvPr>
          <p:cNvGrpSpPr/>
          <p:nvPr/>
        </p:nvGrpSpPr>
        <p:grpSpPr>
          <a:xfrm>
            <a:off x="3099237" y="5165001"/>
            <a:ext cx="1085849" cy="1189197"/>
            <a:chOff x="-152784" y="0"/>
            <a:chExt cx="1447799" cy="1586146"/>
          </a:xfrm>
        </p:grpSpPr>
        <p:sp>
          <p:nvSpPr>
            <p:cNvPr id="26" name="Zone de texte 2">
              <a:extLst>
                <a:ext uri="{FF2B5EF4-FFF2-40B4-BE49-F238E27FC236}">
                  <a16:creationId xmlns:a16="http://schemas.microsoft.com/office/drawing/2014/main" id="{FF1FEDBF-0F42-40AD-9F77-22A27DEEA5DC}"/>
                </a:ext>
              </a:extLst>
            </p:cNvPr>
            <p:cNvSpPr txBox="1">
              <a:spLocks noChangeArrowheads="1"/>
            </p:cNvSpPr>
            <p:nvPr/>
          </p:nvSpPr>
          <p:spPr bwMode="auto">
            <a:xfrm>
              <a:off x="-152784" y="1187355"/>
              <a:ext cx="1447799" cy="398791"/>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CA" sz="1125" dirty="0" err="1">
                  <a:latin typeface="Calibri" panose="020F0502020204030204" pitchFamily="34" charset="0"/>
                  <a:ea typeface="Calibri" panose="020F0502020204030204" pitchFamily="34" charset="0"/>
                  <a:cs typeface="Times New Roman" panose="02020603050405020304" pitchFamily="18" charset="0"/>
                </a:rPr>
                <a:t>Pharmacienne</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ou</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pharmacien</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 26">
              <a:extLst>
                <a:ext uri="{FF2B5EF4-FFF2-40B4-BE49-F238E27FC236}">
                  <a16:creationId xmlns:a16="http://schemas.microsoft.com/office/drawing/2014/main" id="{FB0F8A80-30AA-4C9D-B133-BAEA8E2DF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30" y="0"/>
              <a:ext cx="944880" cy="1114425"/>
            </a:xfrm>
            <a:prstGeom prst="rect">
              <a:avLst/>
            </a:prstGeom>
          </p:spPr>
        </p:pic>
      </p:grpSp>
      <p:grpSp>
        <p:nvGrpSpPr>
          <p:cNvPr id="5" name="Groupe 11">
            <a:extLst>
              <a:ext uri="{FF2B5EF4-FFF2-40B4-BE49-F238E27FC236}">
                <a16:creationId xmlns:a16="http://schemas.microsoft.com/office/drawing/2014/main" id="{01ECC88D-048E-483F-8BB7-51868AAEA1C0}"/>
              </a:ext>
            </a:extLst>
          </p:cNvPr>
          <p:cNvGrpSpPr/>
          <p:nvPr/>
        </p:nvGrpSpPr>
        <p:grpSpPr>
          <a:xfrm>
            <a:off x="5157192" y="5140140"/>
            <a:ext cx="1620180" cy="1592102"/>
            <a:chOff x="-565822" y="0"/>
            <a:chExt cx="2160703" cy="2123222"/>
          </a:xfrm>
        </p:grpSpPr>
        <p:pic>
          <p:nvPicPr>
            <p:cNvPr id="19" name="Image 18">
              <a:extLst>
                <a:ext uri="{FF2B5EF4-FFF2-40B4-BE49-F238E27FC236}">
                  <a16:creationId xmlns:a16="http://schemas.microsoft.com/office/drawing/2014/main" id="{56148508-550B-456C-8010-95E3763B84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43" y="0"/>
              <a:ext cx="1371600" cy="619125"/>
            </a:xfrm>
            <a:prstGeom prst="rect">
              <a:avLst/>
            </a:prstGeom>
          </p:spPr>
        </p:pic>
        <p:pic>
          <p:nvPicPr>
            <p:cNvPr id="20" name="Image 19">
              <a:extLst>
                <a:ext uri="{FF2B5EF4-FFF2-40B4-BE49-F238E27FC236}">
                  <a16:creationId xmlns:a16="http://schemas.microsoft.com/office/drawing/2014/main" id="{F2A77C98-F25D-4EE8-8389-AA0BFBA3E0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95" y="245660"/>
              <a:ext cx="582295" cy="1047750"/>
            </a:xfrm>
            <a:prstGeom prst="rect">
              <a:avLst/>
            </a:prstGeom>
          </p:spPr>
        </p:pic>
        <p:sp>
          <p:nvSpPr>
            <p:cNvPr id="21" name="Zone de texte 2">
              <a:extLst>
                <a:ext uri="{FF2B5EF4-FFF2-40B4-BE49-F238E27FC236}">
                  <a16:creationId xmlns:a16="http://schemas.microsoft.com/office/drawing/2014/main" id="{B1B7EFCD-AA0E-4D81-A99D-770F36305CA1}"/>
                </a:ext>
              </a:extLst>
            </p:cNvPr>
            <p:cNvSpPr txBox="1">
              <a:spLocks noChangeArrowheads="1"/>
            </p:cNvSpPr>
            <p:nvPr/>
          </p:nvSpPr>
          <p:spPr bwMode="auto">
            <a:xfrm>
              <a:off x="-565822" y="1542197"/>
              <a:ext cx="2160703" cy="581025"/>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err="1">
                  <a:latin typeface="Calibri" panose="020F0502020204030204" pitchFamily="34" charset="0"/>
                  <a:ea typeface="Calibri" panose="020F0502020204030204" pitchFamily="34" charset="0"/>
                  <a:cs typeface="Times New Roman" panose="02020603050405020304" pitchFamily="18" charset="0"/>
                </a:rPr>
                <a:t>Ingénieur</a:t>
              </a:r>
              <a:r>
                <a:rPr lang="en-CA" sz="1125" dirty="0">
                  <a:latin typeface="Calibri" panose="020F0502020204030204" pitchFamily="34" charset="0"/>
                  <a:ea typeface="Calibri" panose="020F0502020204030204" pitchFamily="34" charset="0"/>
                  <a:cs typeface="Times New Roman" panose="02020603050405020304" pitchFamily="18" charset="0"/>
                </a:rPr>
                <a:t> / </a:t>
              </a:r>
              <a:r>
                <a:rPr lang="en-CA" sz="1125" dirty="0" err="1">
                  <a:latin typeface="Calibri" panose="020F0502020204030204" pitchFamily="34" charset="0"/>
                  <a:ea typeface="Calibri" panose="020F0502020204030204" pitchFamily="34" charset="0"/>
                  <a:cs typeface="Times New Roman" panose="02020603050405020304" pitchFamily="18" charset="0"/>
                </a:rPr>
                <a:t>ingénieure</a:t>
              </a:r>
              <a:r>
                <a:rPr lang="en-CA" sz="1125" dirty="0">
                  <a:latin typeface="Calibri" panose="020F0502020204030204" pitchFamily="34" charset="0"/>
                  <a:ea typeface="Calibri" panose="020F0502020204030204" pitchFamily="34" charset="0"/>
                  <a:cs typeface="Times New Roman" panose="02020603050405020304" pitchFamily="18" charset="0"/>
                </a:rPr>
                <a:t> en </a:t>
              </a:r>
              <a:r>
                <a:rPr lang="en-CA" sz="1125" dirty="0" err="1">
                  <a:latin typeface="Calibri" panose="020F0502020204030204" pitchFamily="34" charset="0"/>
                  <a:ea typeface="Calibri" panose="020F0502020204030204" pitchFamily="34" charset="0"/>
                  <a:cs typeface="Times New Roman" panose="02020603050405020304" pitchFamily="18" charset="0"/>
                </a:rPr>
                <a:t>aéronautique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 name="Groupe 12">
            <a:extLst>
              <a:ext uri="{FF2B5EF4-FFF2-40B4-BE49-F238E27FC236}">
                <a16:creationId xmlns:a16="http://schemas.microsoft.com/office/drawing/2014/main" id="{7846CE87-D7AF-4F08-AD4F-F7803418258D}"/>
              </a:ext>
            </a:extLst>
          </p:cNvPr>
          <p:cNvGrpSpPr/>
          <p:nvPr/>
        </p:nvGrpSpPr>
        <p:grpSpPr>
          <a:xfrm>
            <a:off x="80629" y="4930796"/>
            <a:ext cx="1465250" cy="1469231"/>
            <a:chOff x="-446256" y="0"/>
            <a:chExt cx="1953667" cy="1959448"/>
          </a:xfrm>
        </p:grpSpPr>
        <p:pic>
          <p:nvPicPr>
            <p:cNvPr id="17" name="Image 16">
              <a:extLst>
                <a:ext uri="{FF2B5EF4-FFF2-40B4-BE49-F238E27FC236}">
                  <a16:creationId xmlns:a16="http://schemas.microsoft.com/office/drawing/2014/main" id="{034F30F5-9C6D-473A-A8BF-ECA5163BA4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955" y="0"/>
              <a:ext cx="779780" cy="1171575"/>
            </a:xfrm>
            <a:prstGeom prst="rect">
              <a:avLst/>
            </a:prstGeom>
          </p:spPr>
        </p:pic>
        <p:sp>
          <p:nvSpPr>
            <p:cNvPr id="18" name="Zone de texte 2">
              <a:extLst>
                <a:ext uri="{FF2B5EF4-FFF2-40B4-BE49-F238E27FC236}">
                  <a16:creationId xmlns:a16="http://schemas.microsoft.com/office/drawing/2014/main" id="{0D912350-8F06-4FA3-B850-062847ED3649}"/>
                </a:ext>
              </a:extLst>
            </p:cNvPr>
            <p:cNvSpPr txBox="1">
              <a:spLocks noChangeArrowheads="1"/>
            </p:cNvSpPr>
            <p:nvPr/>
          </p:nvSpPr>
          <p:spPr bwMode="auto">
            <a:xfrm>
              <a:off x="-446256" y="1378423"/>
              <a:ext cx="1953667" cy="581025"/>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err="1">
                  <a:latin typeface="Calibri" panose="020F0502020204030204" pitchFamily="34" charset="0"/>
                  <a:ea typeface="Calibri" panose="020F0502020204030204" pitchFamily="34" charset="0"/>
                  <a:cs typeface="Times New Roman" panose="02020603050405020304" pitchFamily="18" charset="0"/>
                </a:rPr>
                <a:t>Technicien</a:t>
              </a:r>
              <a:r>
                <a:rPr lang="en-CA" sz="1125" dirty="0">
                  <a:latin typeface="Calibri" panose="020F0502020204030204" pitchFamily="34" charset="0"/>
                  <a:ea typeface="Calibri" panose="020F0502020204030204" pitchFamily="34" charset="0"/>
                  <a:cs typeface="Times New Roman" panose="02020603050405020304" pitchFamily="18" charset="0"/>
                </a:rPr>
                <a:t> / </a:t>
              </a:r>
              <a:r>
                <a:rPr lang="en-CA" sz="1125" dirty="0" err="1">
                  <a:latin typeface="Calibri" panose="020F0502020204030204" pitchFamily="34" charset="0"/>
                  <a:ea typeface="Calibri" panose="020F0502020204030204" pitchFamily="34" charset="0"/>
                  <a:cs typeface="Times New Roman" panose="02020603050405020304" pitchFamily="18" charset="0"/>
                </a:rPr>
                <a:t>techni-cienne</a:t>
              </a:r>
              <a:r>
                <a:rPr lang="en-CA" sz="1125" dirty="0">
                  <a:latin typeface="Calibri" panose="020F0502020204030204" pitchFamily="34" charset="0"/>
                  <a:ea typeface="Calibri" panose="020F0502020204030204" pitchFamily="34" charset="0"/>
                  <a:cs typeface="Times New Roman" panose="02020603050405020304" pitchFamily="18" charset="0"/>
                </a:rPr>
                <a:t> de </a:t>
              </a:r>
              <a:r>
                <a:rPr lang="en-CA" sz="1125" dirty="0" err="1">
                  <a:latin typeface="Calibri" panose="020F0502020204030204" pitchFamily="34" charset="0"/>
                  <a:ea typeface="Calibri" panose="020F0502020204030204" pitchFamily="34" charset="0"/>
                  <a:cs typeface="Times New Roman" panose="02020603050405020304" pitchFamily="18" charset="0"/>
                </a:rPr>
                <a:t>laboratoire</a:t>
              </a:r>
              <a:endParaRPr lang="fr-CA" sz="112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Zone de texte 2">
            <a:extLst>
              <a:ext uri="{FF2B5EF4-FFF2-40B4-BE49-F238E27FC236}">
                <a16:creationId xmlns:a16="http://schemas.microsoft.com/office/drawing/2014/main" id="{BD393835-7D64-40F4-881A-C074F2D25A76}"/>
              </a:ext>
            </a:extLst>
          </p:cNvPr>
          <p:cNvSpPr txBox="1">
            <a:spLocks noChangeArrowheads="1"/>
          </p:cNvSpPr>
          <p:nvPr/>
        </p:nvSpPr>
        <p:spPr bwMode="auto">
          <a:xfrm>
            <a:off x="0" y="6925332"/>
            <a:ext cx="3989055" cy="223133"/>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900" dirty="0" err="1">
                <a:latin typeface="Calibri" panose="020F0502020204030204" pitchFamily="34" charset="0"/>
                <a:ea typeface="Calibri" panose="020F0502020204030204" pitchFamily="34" charset="0"/>
                <a:cs typeface="Times New Roman" panose="02020603050405020304" pitchFamily="18" charset="0"/>
              </a:rPr>
              <a:t>N.b.</a:t>
            </a:r>
            <a:r>
              <a:rPr lang="en-CA" sz="900" dirty="0">
                <a:latin typeface="Calibri" panose="020F0502020204030204" pitchFamily="34" charset="0"/>
                <a:ea typeface="Calibri" panose="020F0502020204030204" pitchFamily="34" charset="0"/>
                <a:cs typeface="Times New Roman" panose="02020603050405020304" pitchFamily="18" charset="0"/>
              </a:rPr>
              <a:t> </a:t>
            </a:r>
            <a:r>
              <a:rPr lang="en-CA" sz="900" dirty="0" err="1">
                <a:latin typeface="Calibri" panose="020F0502020204030204" pitchFamily="34" charset="0"/>
                <a:ea typeface="Calibri" panose="020F0502020204030204" pitchFamily="34" charset="0"/>
                <a:cs typeface="Times New Roman" panose="02020603050405020304" pitchFamily="18" charset="0"/>
              </a:rPr>
              <a:t>Ce</a:t>
            </a:r>
            <a:r>
              <a:rPr lang="en-CA" sz="900" dirty="0">
                <a:latin typeface="Calibri" panose="020F0502020204030204" pitchFamily="34" charset="0"/>
                <a:ea typeface="Calibri" panose="020F0502020204030204" pitchFamily="34" charset="0"/>
                <a:cs typeface="Times New Roman" panose="02020603050405020304" pitchFamily="18" charset="0"/>
              </a:rPr>
              <a:t> </a:t>
            </a:r>
            <a:r>
              <a:rPr lang="en-CA" sz="900" dirty="0" err="1">
                <a:latin typeface="Calibri" panose="020F0502020204030204" pitchFamily="34" charset="0"/>
                <a:ea typeface="Calibri" panose="020F0502020204030204" pitchFamily="34" charset="0"/>
                <a:cs typeface="Times New Roman" panose="02020603050405020304" pitchFamily="18" charset="0"/>
              </a:rPr>
              <a:t>sont</a:t>
            </a:r>
            <a:r>
              <a:rPr lang="en-CA" sz="900" dirty="0">
                <a:latin typeface="Calibri" panose="020F0502020204030204" pitchFamily="34" charset="0"/>
                <a:ea typeface="Calibri" panose="020F0502020204030204" pitchFamily="34" charset="0"/>
                <a:cs typeface="Times New Roman" panose="02020603050405020304" pitchFamily="18" charset="0"/>
              </a:rPr>
              <a:t> </a:t>
            </a:r>
            <a:r>
              <a:rPr lang="en-CA" sz="900" dirty="0" err="1">
                <a:latin typeface="Calibri" panose="020F0502020204030204" pitchFamily="34" charset="0"/>
                <a:ea typeface="Calibri" panose="020F0502020204030204" pitchFamily="34" charset="0"/>
                <a:cs typeface="Times New Roman" panose="02020603050405020304" pitchFamily="18" charset="0"/>
              </a:rPr>
              <a:t>tous</a:t>
            </a:r>
            <a:r>
              <a:rPr lang="en-CA" sz="900" dirty="0">
                <a:latin typeface="Calibri" panose="020F0502020204030204" pitchFamily="34" charset="0"/>
                <a:ea typeface="Calibri" panose="020F0502020204030204" pitchFamily="34" charset="0"/>
                <a:cs typeface="Times New Roman" panose="02020603050405020304" pitchFamily="18" charset="0"/>
              </a:rPr>
              <a:t> des métiers </a:t>
            </a:r>
            <a:r>
              <a:rPr lang="en-CA" sz="900" dirty="0" err="1">
                <a:latin typeface="Calibri" panose="020F0502020204030204" pitchFamily="34" charset="0"/>
                <a:ea typeface="Calibri" panose="020F0502020204030204" pitchFamily="34" charset="0"/>
                <a:cs typeface="Times New Roman" panose="02020603050405020304" pitchFamily="18" charset="0"/>
              </a:rPr>
              <a:t>d’avenir</a:t>
            </a:r>
            <a:r>
              <a:rPr lang="en-CA" sz="900" dirty="0">
                <a:latin typeface="Calibri" panose="020F0502020204030204" pitchFamily="34" charset="0"/>
                <a:ea typeface="Calibri" panose="020F0502020204030204" pitchFamily="34" charset="0"/>
                <a:cs typeface="Times New Roman" panose="02020603050405020304" pitchFamily="18" charset="0"/>
              </a:rPr>
              <a:t> (</a:t>
            </a:r>
            <a:r>
              <a:rPr lang="en-CA" sz="900" dirty="0">
                <a:latin typeface="Calibri" panose="020F0502020204030204" pitchFamily="34" charset="0"/>
                <a:ea typeface="Calibri" panose="020F0502020204030204" pitchFamily="34" charset="0"/>
                <a:cs typeface="Times New Roman" panose="02020603050405020304" pitchFamily="18" charset="0"/>
                <a:hlinkClick r:id="rId7"/>
              </a:rPr>
              <a:t>http://emploisdavenir.gouv.qc.ca/</a:t>
            </a:r>
            <a:r>
              <a:rPr lang="en-CA" sz="900" dirty="0">
                <a:latin typeface="Calibri" panose="020F0502020204030204" pitchFamily="34" charset="0"/>
                <a:ea typeface="Calibri" panose="020F0502020204030204" pitchFamily="34" charset="0"/>
                <a:cs typeface="Times New Roman" panose="02020603050405020304" pitchFamily="18" charset="0"/>
              </a:rPr>
              <a:t> )</a:t>
            </a:r>
            <a:endParaRPr lang="fr-CA" sz="9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e 45"/>
          <p:cNvGrpSpPr/>
          <p:nvPr/>
        </p:nvGrpSpPr>
        <p:grpSpPr>
          <a:xfrm>
            <a:off x="1916834" y="2876923"/>
            <a:ext cx="898136" cy="1155017"/>
            <a:chOff x="5822757" y="4365104"/>
            <a:chExt cx="1197515" cy="1540022"/>
          </a:xfrm>
        </p:grpSpPr>
        <p:sp>
          <p:nvSpPr>
            <p:cNvPr id="23"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5822757" y="5510240"/>
              <a:ext cx="1197515" cy="394886"/>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err="1">
                  <a:latin typeface="Calibri" panose="020F0502020204030204" pitchFamily="34" charset="0"/>
                  <a:ea typeface="Calibri" panose="020F0502020204030204" pitchFamily="34" charset="0"/>
                  <a:cs typeface="Times New Roman" panose="02020603050405020304" pitchFamily="18" charset="0"/>
                </a:rPr>
                <a:t>Agronome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758" y="4365104"/>
              <a:ext cx="1055012" cy="1174567"/>
            </a:xfrm>
            <a:prstGeom prst="rect">
              <a:avLst/>
            </a:prstGeom>
          </p:spPr>
        </p:pic>
      </p:grpSp>
      <p:grpSp>
        <p:nvGrpSpPr>
          <p:cNvPr id="10" name="Groupe 38"/>
          <p:cNvGrpSpPr/>
          <p:nvPr/>
        </p:nvGrpSpPr>
        <p:grpSpPr>
          <a:xfrm>
            <a:off x="4041052" y="3707904"/>
            <a:ext cx="1620180" cy="1457097"/>
            <a:chOff x="3705264" y="1124744"/>
            <a:chExt cx="2160240" cy="1942796"/>
          </a:xfrm>
        </p:grpSpPr>
        <p:pic>
          <p:nvPicPr>
            <p:cNvPr id="3" name="Imag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3646" y="1124744"/>
              <a:ext cx="863059" cy="1238841"/>
            </a:xfrm>
            <a:prstGeom prst="rect">
              <a:avLst/>
            </a:prstGeom>
          </p:spPr>
        </p:pic>
        <p:sp>
          <p:nvSpPr>
            <p:cNvPr id="38"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3705264" y="2391513"/>
              <a:ext cx="2160240" cy="676027"/>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a:latin typeface="Calibri" panose="020F0502020204030204" pitchFamily="34" charset="0"/>
                  <a:ea typeface="Calibri" panose="020F0502020204030204" pitchFamily="34" charset="0"/>
                  <a:cs typeface="Times New Roman" panose="02020603050405020304" pitchFamily="18" charset="0"/>
                </a:rPr>
                <a:t>Arpenteur-géomètre / Arpenteuse-géomètre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e 44"/>
          <p:cNvGrpSpPr/>
          <p:nvPr/>
        </p:nvGrpSpPr>
        <p:grpSpPr>
          <a:xfrm>
            <a:off x="3211209" y="2950278"/>
            <a:ext cx="898136" cy="1459704"/>
            <a:chOff x="4281609" y="258592"/>
            <a:chExt cx="1197515" cy="1946272"/>
          </a:xfrm>
        </p:grpSpPr>
        <p:pic>
          <p:nvPicPr>
            <p:cNvPr id="11"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36717" y="258592"/>
              <a:ext cx="687300" cy="1158820"/>
            </a:xfrm>
            <a:prstGeom prst="rect">
              <a:avLst/>
            </a:prstGeom>
          </p:spPr>
        </p:pic>
        <p:sp>
          <p:nvSpPr>
            <p:cNvPr id="40"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4281609" y="1532596"/>
              <a:ext cx="1197515" cy="672268"/>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err="1">
                  <a:latin typeface="Calibri" panose="020F0502020204030204" pitchFamily="34" charset="0"/>
                  <a:ea typeface="Calibri" panose="020F0502020204030204" pitchFamily="34" charset="0"/>
                  <a:cs typeface="Times New Roman" panose="02020603050405020304" pitchFamily="18" charset="0"/>
                </a:rPr>
                <a:t>Infirmier</a:t>
              </a:r>
              <a:r>
                <a:rPr lang="en-CA" sz="1125" dirty="0">
                  <a:latin typeface="Calibri" panose="020F0502020204030204" pitchFamily="34" charset="0"/>
                  <a:ea typeface="Calibri" panose="020F0502020204030204" pitchFamily="34" charset="0"/>
                  <a:cs typeface="Times New Roman" panose="02020603050405020304" pitchFamily="18" charset="0"/>
                </a:rPr>
                <a:t> / </a:t>
              </a:r>
              <a:r>
                <a:rPr lang="en-CA" sz="1125" dirty="0" err="1">
                  <a:latin typeface="Calibri" panose="020F0502020204030204" pitchFamily="34" charset="0"/>
                  <a:ea typeface="Calibri" panose="020F0502020204030204" pitchFamily="34" charset="0"/>
                  <a:cs typeface="Times New Roman" panose="02020603050405020304" pitchFamily="18" charset="0"/>
                </a:rPr>
                <a:t>Infirmière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oupe 43"/>
          <p:cNvGrpSpPr/>
          <p:nvPr/>
        </p:nvGrpSpPr>
        <p:grpSpPr>
          <a:xfrm>
            <a:off x="458671" y="3133773"/>
            <a:ext cx="898136" cy="1276209"/>
            <a:chOff x="782197" y="1655380"/>
            <a:chExt cx="1197515" cy="1701612"/>
          </a:xfrm>
        </p:grpSpPr>
        <p:pic>
          <p:nvPicPr>
            <p:cNvPr id="25" name="Imag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715" y="1655380"/>
              <a:ext cx="1108450" cy="1108450"/>
            </a:xfrm>
            <a:prstGeom prst="rect">
              <a:avLst/>
            </a:prstGeom>
          </p:spPr>
        </p:pic>
        <p:sp>
          <p:nvSpPr>
            <p:cNvPr id="41"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782197" y="2962106"/>
              <a:ext cx="1197515" cy="394886"/>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err="1">
                  <a:latin typeface="Calibri" panose="020F0502020204030204" pitchFamily="34" charset="0"/>
                  <a:ea typeface="Calibri" panose="020F0502020204030204" pitchFamily="34" charset="0"/>
                  <a:cs typeface="Times New Roman" panose="02020603050405020304" pitchFamily="18" charset="0"/>
                </a:rPr>
                <a:t>Vétérinaire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e 42"/>
          <p:cNvGrpSpPr/>
          <p:nvPr/>
        </p:nvGrpSpPr>
        <p:grpSpPr>
          <a:xfrm>
            <a:off x="1744933" y="4626006"/>
            <a:ext cx="1035997" cy="1382078"/>
            <a:chOff x="1606495" y="3242414"/>
            <a:chExt cx="1381329" cy="1842770"/>
          </a:xfrm>
        </p:grpSpPr>
        <p:pic>
          <p:nvPicPr>
            <p:cNvPr id="9" name="Imag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30198" y="3242414"/>
              <a:ext cx="729172" cy="1072312"/>
            </a:xfrm>
            <a:prstGeom prst="rect">
              <a:avLst/>
            </a:prstGeom>
          </p:spPr>
        </p:pic>
        <p:sp>
          <p:nvSpPr>
            <p:cNvPr id="42"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1606495" y="4368196"/>
              <a:ext cx="1381329" cy="716988"/>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a:latin typeface="Calibri" panose="020F0502020204030204" pitchFamily="34" charset="0"/>
                  <a:ea typeface="Calibri" panose="020F0502020204030204" pitchFamily="34" charset="0"/>
                  <a:cs typeface="Times New Roman" panose="02020603050405020304" pitchFamily="18" charset="0"/>
                </a:rPr>
                <a:t>Chef </a:t>
              </a:r>
              <a:r>
                <a:rPr lang="en-CA" sz="1125" dirty="0" err="1">
                  <a:latin typeface="Calibri" panose="020F0502020204030204" pitchFamily="34" charset="0"/>
                  <a:ea typeface="Calibri" panose="020F0502020204030204" pitchFamily="34" charset="0"/>
                  <a:cs typeface="Times New Roman" panose="02020603050405020304" pitchFamily="18" charset="0"/>
                </a:rPr>
                <a:t>cuisinier</a:t>
              </a:r>
              <a:r>
                <a:rPr lang="en-CA" sz="1125" dirty="0">
                  <a:latin typeface="Calibri" panose="020F0502020204030204" pitchFamily="34" charset="0"/>
                  <a:ea typeface="Calibri" panose="020F0502020204030204" pitchFamily="34" charset="0"/>
                  <a:cs typeface="Times New Roman" panose="02020603050405020304" pitchFamily="18" charset="0"/>
                </a:rPr>
                <a:t> / Chef </a:t>
              </a:r>
              <a:r>
                <a:rPr lang="en-CA" sz="1125" dirty="0" err="1">
                  <a:latin typeface="Calibri" panose="020F0502020204030204" pitchFamily="34" charset="0"/>
                  <a:ea typeface="Calibri" panose="020F0502020204030204" pitchFamily="34" charset="0"/>
                  <a:cs typeface="Times New Roman" panose="02020603050405020304" pitchFamily="18" charset="0"/>
                </a:rPr>
                <a:t>cuisinière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e 47"/>
          <p:cNvGrpSpPr/>
          <p:nvPr/>
        </p:nvGrpSpPr>
        <p:grpSpPr>
          <a:xfrm>
            <a:off x="5644950" y="2628751"/>
            <a:ext cx="1024412" cy="1619213"/>
            <a:chOff x="7357618" y="838002"/>
            <a:chExt cx="1365883" cy="2158950"/>
          </a:xfrm>
        </p:grpSpPr>
        <p:pic>
          <p:nvPicPr>
            <p:cNvPr id="24" name="Imag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79330" y="838002"/>
              <a:ext cx="1344171" cy="1371603"/>
            </a:xfrm>
            <a:prstGeom prst="rect">
              <a:avLst/>
            </a:prstGeom>
          </p:spPr>
        </p:pic>
        <p:sp>
          <p:nvSpPr>
            <p:cNvPr id="47"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7357618" y="2319243"/>
              <a:ext cx="1197515" cy="677709"/>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CA" sz="1125" dirty="0" err="1">
                  <a:latin typeface="Calibri" panose="020F0502020204030204" pitchFamily="34" charset="0"/>
                  <a:ea typeface="Calibri" panose="020F0502020204030204" pitchFamily="34" charset="0"/>
                  <a:cs typeface="Times New Roman" panose="02020603050405020304" pitchFamily="18" charset="0"/>
                </a:rPr>
                <a:t>Enseignant</a:t>
              </a:r>
              <a:r>
                <a:rPr lang="en-CA" sz="1125" dirty="0">
                  <a:latin typeface="Calibri" panose="020F0502020204030204" pitchFamily="34" charset="0"/>
                  <a:ea typeface="Calibri" panose="020F0502020204030204" pitchFamily="34" charset="0"/>
                  <a:cs typeface="Times New Roman" panose="02020603050405020304" pitchFamily="18" charset="0"/>
                </a:rPr>
                <a:t> / </a:t>
              </a:r>
              <a:r>
                <a:rPr lang="en-CA" sz="1125" dirty="0" err="1">
                  <a:latin typeface="Calibri" panose="020F0502020204030204" pitchFamily="34" charset="0"/>
                  <a:ea typeface="Calibri" panose="020F0502020204030204" pitchFamily="34" charset="0"/>
                  <a:cs typeface="Times New Roman" panose="02020603050405020304" pitchFamily="18" charset="0"/>
                </a:rPr>
                <a:t>Enseignante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30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069691"/>
            <a:ext cx="6858000" cy="1530201"/>
          </a:xfrm>
        </p:spPr>
        <p:txBody>
          <a:bodyPr>
            <a:normAutofit fontScale="90000"/>
          </a:bodyPr>
          <a:lstStyle/>
          <a:p>
            <a:pPr algn="ctr"/>
            <a:r>
              <a:rPr lang="fr-CA" sz="2100" dirty="0"/>
              <a:t>Placez-vous en équipes de 3.</a:t>
            </a:r>
            <a:br>
              <a:rPr lang="fr-CA" sz="2100" dirty="0"/>
            </a:br>
            <a:br>
              <a:rPr lang="fr-CA" sz="2100" dirty="0"/>
            </a:br>
            <a:r>
              <a:rPr lang="fr-CA" sz="2100" dirty="0"/>
              <a:t>Un métier sera attribué à chaque équipe. </a:t>
            </a:r>
            <a:br>
              <a:rPr lang="fr-CA" sz="2100" dirty="0"/>
            </a:br>
            <a:br>
              <a:rPr lang="fr-CA" sz="2100" dirty="0"/>
            </a:br>
            <a:r>
              <a:rPr lang="fr-CA" sz="2100" dirty="0"/>
              <a:t>Vous devez répondre aux questions suivantes :</a:t>
            </a:r>
          </a:p>
        </p:txBody>
      </p:sp>
      <p:sp>
        <p:nvSpPr>
          <p:cNvPr id="11" name="Titre 1"/>
          <p:cNvSpPr txBox="1">
            <a:spLocks/>
          </p:cNvSpPr>
          <p:nvPr/>
        </p:nvSpPr>
        <p:spPr>
          <a:xfrm>
            <a:off x="80628" y="3798168"/>
            <a:ext cx="6696744" cy="3204102"/>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57213" indent="-557213">
              <a:buAutoNum type="arabicPeriod"/>
            </a:pPr>
            <a:r>
              <a:rPr lang="fr-CA" sz="2175" b="1" dirty="0">
                <a:solidFill>
                  <a:schemeClr val="tx1"/>
                </a:solidFill>
              </a:rPr>
              <a:t>Quelles </a:t>
            </a:r>
            <a:r>
              <a:rPr lang="fr-CA" sz="2175" b="1" i="1" dirty="0">
                <a:solidFill>
                  <a:schemeClr val="tx1"/>
                </a:solidFill>
              </a:rPr>
              <a:t>connaissances scientifiques</a:t>
            </a:r>
            <a:r>
              <a:rPr lang="fr-CA" sz="2175" b="1" dirty="0">
                <a:solidFill>
                  <a:schemeClr val="tx1"/>
                </a:solidFill>
              </a:rPr>
              <a:t> sont nécessaires pour pratiquer ce métier ?</a:t>
            </a:r>
          </a:p>
          <a:p>
            <a:pPr marL="557213" indent="-557213">
              <a:buAutoNum type="arabicPeriod"/>
            </a:pPr>
            <a:endParaRPr lang="fr-CA" sz="2175" dirty="0">
              <a:solidFill>
                <a:schemeClr val="tx1"/>
              </a:solidFill>
            </a:endParaRPr>
          </a:p>
          <a:p>
            <a:pPr marL="557213" indent="-557213">
              <a:buAutoNum type="arabicPeriod"/>
            </a:pPr>
            <a:r>
              <a:rPr lang="fr-CA" sz="2175" b="1" dirty="0">
                <a:solidFill>
                  <a:schemeClr val="tx1"/>
                </a:solidFill>
              </a:rPr>
              <a:t>Quelles </a:t>
            </a:r>
            <a:r>
              <a:rPr lang="fr-CA" sz="2175" b="1" i="1" dirty="0">
                <a:solidFill>
                  <a:schemeClr val="tx1"/>
                </a:solidFill>
              </a:rPr>
              <a:t>connaissances mathématiques</a:t>
            </a:r>
            <a:r>
              <a:rPr lang="fr-CA" sz="2175" b="1" dirty="0">
                <a:solidFill>
                  <a:schemeClr val="tx1"/>
                </a:solidFill>
              </a:rPr>
              <a:t> sont nécessaires pour pratiquer ce métier ?</a:t>
            </a:r>
          </a:p>
          <a:p>
            <a:pPr marL="557213" indent="-557213">
              <a:buAutoNum type="arabicPeriod"/>
            </a:pPr>
            <a:endParaRPr lang="fr-CA" sz="2175" dirty="0">
              <a:solidFill>
                <a:schemeClr val="tx1"/>
              </a:solidFill>
            </a:endParaRPr>
          </a:p>
          <a:p>
            <a:pPr marL="557213" indent="-557213">
              <a:buAutoNum type="arabicPeriod"/>
            </a:pPr>
            <a:r>
              <a:rPr lang="fr-CA" sz="2175" b="1" dirty="0">
                <a:solidFill>
                  <a:schemeClr val="tx1"/>
                </a:solidFill>
              </a:rPr>
              <a:t>À quelle thématique peut-on relier ce métier ?                                        </a:t>
            </a:r>
            <a:r>
              <a:rPr lang="fr-CA" sz="1875" dirty="0">
                <a:solidFill>
                  <a:schemeClr val="tx1"/>
                </a:solidFill>
              </a:rPr>
              <a:t>(</a:t>
            </a:r>
            <a:r>
              <a:rPr lang="fr-CA" sz="1875" i="1" dirty="0">
                <a:solidFill>
                  <a:schemeClr val="tx1"/>
                </a:solidFill>
              </a:rPr>
              <a:t>Gravité, Circuits électriques, Énergie électrique, Cylindre gradué</a:t>
            </a:r>
            <a:r>
              <a:rPr lang="fr-CA" sz="1875" dirty="0">
                <a:solidFill>
                  <a:schemeClr val="tx1"/>
                </a:solidFill>
              </a:rPr>
              <a:t>)</a:t>
            </a:r>
          </a:p>
          <a:p>
            <a:pPr marL="557213" indent="-557213">
              <a:buAutoNum type="arabicPeriod"/>
            </a:pPr>
            <a:endParaRPr lang="fr-CA" sz="2025" dirty="0"/>
          </a:p>
        </p:txBody>
      </p:sp>
      <p:pic>
        <p:nvPicPr>
          <p:cNvPr id="2" name="Image 1" descr="Une image contenant outil, hache&#10;&#10;Description générée automatiquement">
            <a:extLst>
              <a:ext uri="{FF2B5EF4-FFF2-40B4-BE49-F238E27FC236}">
                <a16:creationId xmlns:a16="http://schemas.microsoft.com/office/drawing/2014/main" id="{EDC41CE5-EC44-5303-4060-0BA28D56A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296" y="-108520"/>
            <a:ext cx="2542252" cy="2542252"/>
          </a:xfrm>
          <a:prstGeom prst="rect">
            <a:avLst/>
          </a:prstGeom>
        </p:spPr>
      </p:pic>
    </p:spTree>
    <p:extLst>
      <p:ext uri="{BB962C8B-B14F-4D97-AF65-F5344CB8AC3E}">
        <p14:creationId xmlns:p14="http://schemas.microsoft.com/office/powerpoint/2010/main" val="6269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A6A67AB-FCC3-4E32-84C0-6A34C966B063}"/>
              </a:ext>
            </a:extLst>
          </p:cNvPr>
          <p:cNvSpPr txBox="1">
            <a:spLocks/>
          </p:cNvSpPr>
          <p:nvPr/>
        </p:nvSpPr>
        <p:spPr>
          <a:xfrm>
            <a:off x="458671" y="2000251"/>
            <a:ext cx="5533559" cy="1021556"/>
          </a:xfrm>
          <a:prstGeom prst="rect">
            <a:avLst/>
          </a:prstGeom>
        </p:spPr>
        <p:txBody>
          <a:bodyPr vert="horz" lIns="68580" tIns="34290" rIns="68580" bIns="3429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3000" dirty="0">
                <a:solidFill>
                  <a:schemeClr val="accent1">
                    <a:lumMod val="75000"/>
                  </a:schemeClr>
                </a:solidFill>
              </a:rPr>
              <a:t>Conclusion</a:t>
            </a:r>
          </a:p>
        </p:txBody>
      </p:sp>
      <p:sp>
        <p:nvSpPr>
          <p:cNvPr id="5" name="ZoneTexte 4">
            <a:extLst>
              <a:ext uri="{FF2B5EF4-FFF2-40B4-BE49-F238E27FC236}">
                <a16:creationId xmlns:a16="http://schemas.microsoft.com/office/drawing/2014/main" id="{C8295828-8370-4E70-997C-FAD9CC2CD5B9}"/>
              </a:ext>
            </a:extLst>
          </p:cNvPr>
          <p:cNvSpPr txBox="1"/>
          <p:nvPr/>
        </p:nvSpPr>
        <p:spPr>
          <a:xfrm>
            <a:off x="159582" y="3383868"/>
            <a:ext cx="6563785" cy="2031325"/>
          </a:xfrm>
          <a:prstGeom prst="rect">
            <a:avLst/>
          </a:prstGeom>
          <a:noFill/>
        </p:spPr>
        <p:txBody>
          <a:bodyPr wrap="square" rtlCol="0">
            <a:spAutoFit/>
          </a:bodyPr>
          <a:lstStyle/>
          <a:p>
            <a:pPr marL="257175" indent="-257175" algn="just">
              <a:buFont typeface="Courier New" panose="02070309020205020404" pitchFamily="49" charset="0"/>
              <a:buChar char="o"/>
            </a:pPr>
            <a:r>
              <a:rPr lang="fr-CA" sz="2100" dirty="0">
                <a:latin typeface="+mj-lt"/>
              </a:rPr>
              <a:t>Les sciences et les mathématiques sont présentes dans le quotidien de plusieurs professions.</a:t>
            </a:r>
          </a:p>
          <a:p>
            <a:pPr marL="257175" indent="-257175" algn="just">
              <a:buFont typeface="Courier New" panose="02070309020205020404" pitchFamily="49" charset="0"/>
              <a:buChar char="o"/>
            </a:pPr>
            <a:endParaRPr lang="fr-CA" sz="2100" dirty="0">
              <a:latin typeface="+mj-lt"/>
            </a:endParaRPr>
          </a:p>
          <a:p>
            <a:pPr marL="257175" indent="-257175" algn="just">
              <a:buFont typeface="Courier New" panose="02070309020205020404" pitchFamily="49" charset="0"/>
              <a:buChar char="o"/>
            </a:pPr>
            <a:r>
              <a:rPr lang="fr-CA" sz="2100" dirty="0">
                <a:latin typeface="+mj-lt"/>
              </a:rPr>
              <a:t>Les mathématiques permettent de résoudre des problèmes : en sciences  comme dans la vie de tous les jours!</a:t>
            </a:r>
          </a:p>
        </p:txBody>
      </p:sp>
      <p:pic>
        <p:nvPicPr>
          <p:cNvPr id="3" name="Image 2" descr="Une image contenant outil, hache&#10;&#10;Description générée automatiquement">
            <a:extLst>
              <a:ext uri="{FF2B5EF4-FFF2-40B4-BE49-F238E27FC236}">
                <a16:creationId xmlns:a16="http://schemas.microsoft.com/office/drawing/2014/main" id="{737060EB-9BAC-8175-FCC4-C97CCA5E3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296" y="-108520"/>
            <a:ext cx="2542252" cy="2542252"/>
          </a:xfrm>
          <a:prstGeom prst="rect">
            <a:avLst/>
          </a:prstGeom>
        </p:spPr>
      </p:pic>
    </p:spTree>
    <p:extLst>
      <p:ext uri="{BB962C8B-B14F-4D97-AF65-F5344CB8AC3E}">
        <p14:creationId xmlns:p14="http://schemas.microsoft.com/office/powerpoint/2010/main" val="75220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04012198"/>
              </p:ext>
            </p:extLst>
          </p:nvPr>
        </p:nvGraphicFramePr>
        <p:xfrm>
          <a:off x="1538790" y="4976912"/>
          <a:ext cx="3441568" cy="1800320"/>
        </p:xfrm>
        <a:graphic>
          <a:graphicData uri="http://schemas.openxmlformats.org/drawingml/2006/table">
            <a:tbl>
              <a:tblPr/>
              <a:tblGrid>
                <a:gridCol w="2467877">
                  <a:extLst>
                    <a:ext uri="{9D8B030D-6E8A-4147-A177-3AD203B41FA5}">
                      <a16:colId xmlns:a16="http://schemas.microsoft.com/office/drawing/2014/main" val="20000"/>
                    </a:ext>
                  </a:extLst>
                </a:gridCol>
                <a:gridCol w="973691">
                  <a:extLst>
                    <a:ext uri="{9D8B030D-6E8A-4147-A177-3AD203B41FA5}">
                      <a16:colId xmlns:a16="http://schemas.microsoft.com/office/drawing/2014/main" val="20001"/>
                    </a:ext>
                  </a:extLst>
                </a:gridCol>
              </a:tblGrid>
              <a:tr h="225040">
                <a:tc gridSpan="2">
                  <a:txBody>
                    <a:bodyPr/>
                    <a:lstStyle/>
                    <a:p>
                      <a:pPr algn="ctr">
                        <a:lnSpc>
                          <a:spcPct val="107000"/>
                        </a:lnSpc>
                        <a:spcAft>
                          <a:spcPts val="0"/>
                        </a:spcAft>
                      </a:pPr>
                      <a:r>
                        <a:rPr lang="fr-CA" sz="1100" b="1" dirty="0">
                          <a:solidFill>
                            <a:schemeClr val="tx1"/>
                          </a:solidFill>
                          <a:latin typeface="Times New Roman"/>
                          <a:ea typeface="Calibri"/>
                          <a:cs typeface="Times New Roman"/>
                        </a:rPr>
                        <a:t>Table des matières</a:t>
                      </a:r>
                      <a:endParaRPr lang="fr-CA" sz="11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9CC2E5"/>
                    </a:solidFill>
                  </a:tcPr>
                </a:tc>
                <a:tc hMerge="1">
                  <a:txBody>
                    <a:bodyPr/>
                    <a:lstStyle/>
                    <a:p>
                      <a:endParaRPr lang="fr-CA"/>
                    </a:p>
                  </a:txBody>
                  <a:tcPr/>
                </a:tc>
                <a:extLst>
                  <a:ext uri="{0D108BD9-81ED-4DB2-BD59-A6C34878D82A}">
                    <a16:rowId xmlns:a16="http://schemas.microsoft.com/office/drawing/2014/main" val="10000"/>
                  </a:ext>
                </a:extLst>
              </a:tr>
              <a:tr h="225040">
                <a:tc>
                  <a:txBody>
                    <a:bodyPr/>
                    <a:lstStyle/>
                    <a:p>
                      <a:pPr marL="283845" algn="l">
                        <a:lnSpc>
                          <a:spcPct val="107000"/>
                        </a:lnSpc>
                        <a:spcAft>
                          <a:spcPts val="0"/>
                        </a:spcAft>
                      </a:pPr>
                      <a:r>
                        <a:rPr lang="fr-CA" sz="900" b="1" dirty="0">
                          <a:solidFill>
                            <a:schemeClr val="tx1"/>
                          </a:solidFill>
                          <a:latin typeface="Times New Roman"/>
                          <a:ea typeface="Calibri"/>
                          <a:cs typeface="Times New Roman"/>
                        </a:rPr>
                        <a:t>Objectif</a:t>
                      </a:r>
                      <a:endParaRPr lang="fr-CA" sz="8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CA" sz="900" dirty="0">
                          <a:solidFill>
                            <a:schemeClr val="tx1"/>
                          </a:solidFill>
                          <a:latin typeface="Times New Roman"/>
                          <a:ea typeface="Calibri"/>
                          <a:cs typeface="Times New Roman"/>
                        </a:rPr>
                        <a:t>p.2</a:t>
                      </a:r>
                      <a:endParaRPr lang="fr-CA" sz="8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5040">
                <a:tc>
                  <a:txBody>
                    <a:bodyPr/>
                    <a:lstStyle/>
                    <a:p>
                      <a:pPr marL="283845" algn="l">
                        <a:lnSpc>
                          <a:spcPct val="107000"/>
                        </a:lnSpc>
                        <a:spcAft>
                          <a:spcPts val="0"/>
                        </a:spcAft>
                      </a:pPr>
                      <a:r>
                        <a:rPr lang="fr-CA" sz="900" b="1">
                          <a:solidFill>
                            <a:schemeClr val="tx1"/>
                          </a:solidFill>
                          <a:latin typeface="Times New Roman"/>
                          <a:ea typeface="Calibri"/>
                          <a:cs typeface="Times New Roman"/>
                        </a:rPr>
                        <a:t>Amorce</a:t>
                      </a:r>
                      <a:endParaRPr lang="fr-CA" sz="80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CA" sz="900">
                          <a:solidFill>
                            <a:schemeClr val="tx1"/>
                          </a:solidFill>
                          <a:latin typeface="Times New Roman"/>
                          <a:ea typeface="Calibri"/>
                          <a:cs typeface="Times New Roman"/>
                        </a:rPr>
                        <a:t>p.2</a:t>
                      </a:r>
                      <a:endParaRPr lang="fr-CA" sz="80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5040">
                <a:tc>
                  <a:txBody>
                    <a:bodyPr/>
                    <a:lstStyle/>
                    <a:p>
                      <a:pPr marL="283845" algn="l">
                        <a:lnSpc>
                          <a:spcPct val="107000"/>
                        </a:lnSpc>
                        <a:spcAft>
                          <a:spcPts val="0"/>
                        </a:spcAft>
                      </a:pPr>
                      <a:r>
                        <a:rPr lang="fr-CA" sz="900" b="1">
                          <a:solidFill>
                            <a:schemeClr val="tx1"/>
                          </a:solidFill>
                          <a:latin typeface="Times New Roman"/>
                          <a:ea typeface="Calibri"/>
                          <a:cs typeface="Times New Roman"/>
                        </a:rPr>
                        <a:t>Réalisation</a:t>
                      </a:r>
                      <a:endParaRPr lang="fr-CA" sz="80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CA" sz="900">
                          <a:solidFill>
                            <a:schemeClr val="tx1"/>
                          </a:solidFill>
                          <a:latin typeface="Times New Roman"/>
                          <a:ea typeface="Calibri"/>
                          <a:cs typeface="Times New Roman"/>
                        </a:rPr>
                        <a:t>p.3</a:t>
                      </a:r>
                      <a:endParaRPr lang="fr-CA" sz="80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5040">
                <a:tc>
                  <a:txBody>
                    <a:bodyPr/>
                    <a:lstStyle/>
                    <a:p>
                      <a:pPr marL="283845" algn="l">
                        <a:lnSpc>
                          <a:spcPct val="107000"/>
                        </a:lnSpc>
                        <a:spcAft>
                          <a:spcPts val="0"/>
                        </a:spcAft>
                      </a:pPr>
                      <a:r>
                        <a:rPr lang="fr-CA" sz="900" b="1" dirty="0">
                          <a:solidFill>
                            <a:schemeClr val="tx1"/>
                          </a:solidFill>
                          <a:latin typeface="Times New Roman"/>
                          <a:ea typeface="Calibri"/>
                          <a:cs typeface="Times New Roman"/>
                        </a:rPr>
                        <a:t>Conclusion</a:t>
                      </a:r>
                      <a:endParaRPr lang="fr-CA" sz="8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CA" sz="900">
                          <a:solidFill>
                            <a:schemeClr val="tx1"/>
                          </a:solidFill>
                          <a:latin typeface="Times New Roman"/>
                          <a:ea typeface="Calibri"/>
                          <a:cs typeface="Times New Roman"/>
                        </a:rPr>
                        <a:t>p.5</a:t>
                      </a:r>
                      <a:endParaRPr lang="fr-CA" sz="80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5040">
                <a:tc>
                  <a:txBody>
                    <a:bodyPr/>
                    <a:lstStyle/>
                    <a:p>
                      <a:pPr marL="283845" algn="l">
                        <a:lnSpc>
                          <a:spcPct val="107000"/>
                        </a:lnSpc>
                        <a:spcAft>
                          <a:spcPts val="0"/>
                        </a:spcAft>
                      </a:pPr>
                      <a:r>
                        <a:rPr lang="fr-CA" sz="900" b="1" dirty="0">
                          <a:solidFill>
                            <a:schemeClr val="tx1"/>
                          </a:solidFill>
                          <a:latin typeface="Times New Roman"/>
                          <a:ea typeface="Calibri"/>
                          <a:cs typeface="Times New Roman"/>
                        </a:rPr>
                        <a:t>Tableau de réponses suggérées</a:t>
                      </a:r>
                      <a:endParaRPr lang="fr-CA" sz="8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CA" sz="900" dirty="0">
                          <a:solidFill>
                            <a:schemeClr val="tx1"/>
                          </a:solidFill>
                          <a:latin typeface="Times New Roman"/>
                          <a:ea typeface="Calibri"/>
                          <a:cs typeface="Times New Roman"/>
                        </a:rPr>
                        <a:t>p.6</a:t>
                      </a:r>
                      <a:endParaRPr lang="fr-CA" sz="8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25040">
                <a:tc>
                  <a:txBody>
                    <a:bodyPr/>
                    <a:lstStyle/>
                    <a:p>
                      <a:pPr algn="l">
                        <a:lnSpc>
                          <a:spcPct val="107000"/>
                        </a:lnSpc>
                        <a:spcAft>
                          <a:spcPts val="0"/>
                        </a:spcAft>
                      </a:pPr>
                      <a:r>
                        <a:rPr lang="fr-CA" sz="900" b="1" dirty="0">
                          <a:solidFill>
                            <a:schemeClr val="tx1"/>
                          </a:solidFill>
                          <a:latin typeface="Times New Roman"/>
                          <a:ea typeface="Calibri"/>
                          <a:cs typeface="Times New Roman"/>
                        </a:rPr>
                        <a:t>Fiches</a:t>
                      </a:r>
                      <a:r>
                        <a:rPr lang="fr-CA" sz="900" b="1" baseline="0" dirty="0">
                          <a:solidFill>
                            <a:schemeClr val="tx1"/>
                          </a:solidFill>
                          <a:latin typeface="Times New Roman"/>
                          <a:ea typeface="Calibri"/>
                          <a:cs typeface="Times New Roman"/>
                        </a:rPr>
                        <a:t> d’activité </a:t>
                      </a:r>
                      <a:r>
                        <a:rPr lang="fr-CA" sz="900" b="1" dirty="0">
                          <a:solidFill>
                            <a:schemeClr val="tx1"/>
                          </a:solidFill>
                          <a:latin typeface="Times New Roman"/>
                          <a:ea typeface="Calibri"/>
                          <a:cs typeface="Times New Roman"/>
                        </a:rPr>
                        <a:t>à imprimer (recto-verso)</a:t>
                      </a:r>
                      <a:endParaRPr lang="fr-CA" sz="8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fr-CA" sz="900" dirty="0">
                          <a:solidFill>
                            <a:schemeClr val="tx1"/>
                          </a:solidFill>
                          <a:latin typeface="Times New Roman"/>
                          <a:ea typeface="Calibri"/>
                          <a:cs typeface="Times New Roman"/>
                        </a:rPr>
                        <a:t>p.8-9</a:t>
                      </a:r>
                      <a:endParaRPr lang="fr-CA" sz="800" dirty="0">
                        <a:solidFill>
                          <a:schemeClr val="tx1"/>
                        </a:solidFill>
                        <a:latin typeface="Calibri"/>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25040">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fr-CA" sz="900" b="1" dirty="0">
                          <a:solidFill>
                            <a:schemeClr val="tx1"/>
                          </a:solidFill>
                          <a:latin typeface="Times New Roman"/>
                          <a:ea typeface="Calibri"/>
                          <a:cs typeface="Times New Roman"/>
                        </a:rPr>
                        <a:t>Fiches</a:t>
                      </a:r>
                      <a:r>
                        <a:rPr lang="fr-CA" sz="900" b="1" baseline="0" dirty="0">
                          <a:solidFill>
                            <a:schemeClr val="tx1"/>
                          </a:solidFill>
                          <a:latin typeface="Times New Roman"/>
                          <a:ea typeface="Calibri"/>
                          <a:cs typeface="Times New Roman"/>
                        </a:rPr>
                        <a:t> d’activité </a:t>
                      </a:r>
                      <a:r>
                        <a:rPr lang="fr-CA" sz="900" b="1" dirty="0">
                          <a:solidFill>
                            <a:schemeClr val="tx1"/>
                          </a:solidFill>
                          <a:latin typeface="Times New Roman"/>
                          <a:ea typeface="Calibri"/>
                          <a:cs typeface="Times New Roman"/>
                        </a:rPr>
                        <a:t>à afficher</a:t>
                      </a:r>
                      <a:r>
                        <a:rPr lang="fr-CA" sz="900" b="1" baseline="0" dirty="0">
                          <a:solidFill>
                            <a:schemeClr val="tx1"/>
                          </a:solidFill>
                          <a:latin typeface="Times New Roman"/>
                          <a:ea typeface="Calibri"/>
                          <a:cs typeface="Times New Roman"/>
                        </a:rPr>
                        <a:t> au TNI</a:t>
                      </a:r>
                      <a:endParaRPr lang="fr-CA" sz="800" dirty="0">
                        <a:solidFill>
                          <a:schemeClr val="tx1"/>
                        </a:solidFill>
                        <a:latin typeface="+mn-lt"/>
                        <a:ea typeface="Calibri"/>
                        <a:cs typeface="Times New Roman"/>
                      </a:endParaRP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algn="ctr" defTabSz="685800" rtl="0" eaLnBrk="1" latinLnBrk="0" hangingPunct="1">
                        <a:lnSpc>
                          <a:spcPct val="107000"/>
                        </a:lnSpc>
                        <a:spcAft>
                          <a:spcPts val="0"/>
                        </a:spcAft>
                      </a:pPr>
                      <a:r>
                        <a:rPr lang="fr-CA" sz="900" kern="1200" dirty="0">
                          <a:solidFill>
                            <a:schemeClr val="tx1"/>
                          </a:solidFill>
                          <a:latin typeface="Times New Roman"/>
                          <a:ea typeface="Calibri"/>
                          <a:cs typeface="Times New Roman"/>
                        </a:rPr>
                        <a:t>p.10</a:t>
                      </a:r>
                    </a:p>
                  </a:txBody>
                  <a:tcPr marL="51435" marR="51435"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2050" name="Rectangle 2"/>
          <p:cNvSpPr>
            <a:spLocks noChangeArrowheads="1"/>
          </p:cNvSpPr>
          <p:nvPr/>
        </p:nvSpPr>
        <p:spPr bwMode="auto">
          <a:xfrm>
            <a:off x="0" y="2256711"/>
            <a:ext cx="6885384" cy="530915"/>
          </a:xfrm>
          <a:prstGeom prst="rect">
            <a:avLst/>
          </a:prstGeom>
          <a:solidFill>
            <a:srgbClr val="DEEAF6"/>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fr-CA" sz="3000" dirty="0">
                <a:latin typeface="Times New Roman" pitchFamily="18" charset="0"/>
                <a:ea typeface="Calibri" pitchFamily="34" charset="0"/>
                <a:cs typeface="Times New Roman" pitchFamily="18" charset="0"/>
              </a:rPr>
              <a:t>Table des matières</a:t>
            </a:r>
            <a:endParaRPr lang="fr-CA" sz="1200" dirty="0">
              <a:latin typeface="Arial" pitchFamily="34" charset="0"/>
              <a:cs typeface="Arial" pitchFamily="34" charset="0"/>
            </a:endParaRPr>
          </a:p>
        </p:txBody>
      </p:sp>
      <p:sp>
        <p:nvSpPr>
          <p:cNvPr id="2051" name="Rectangle 3"/>
          <p:cNvSpPr>
            <a:spLocks noChangeArrowheads="1"/>
          </p:cNvSpPr>
          <p:nvPr/>
        </p:nvSpPr>
        <p:spPr bwMode="auto">
          <a:xfrm>
            <a:off x="1" y="227222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fr-CA" sz="1350">
                <a:latin typeface="Arial" pitchFamily="34" charset="0"/>
                <a:cs typeface="Arial" pitchFamily="34" charset="0"/>
              </a:rPr>
            </a:br>
            <a:endParaRPr lang="fr-CA" sz="1350">
              <a:latin typeface="Arial" pitchFamily="34" charset="0"/>
              <a:cs typeface="Arial" pitchFamily="34" charset="0"/>
            </a:endParaRPr>
          </a:p>
        </p:txBody>
      </p:sp>
    </p:spTree>
    <p:extLst>
      <p:ext uri="{BB962C8B-B14F-4D97-AF65-F5344CB8AC3E}">
        <p14:creationId xmlns:p14="http://schemas.microsoft.com/office/powerpoint/2010/main" val="365858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 y="227222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fr-CA" sz="1350">
                <a:latin typeface="Arial" pitchFamily="34" charset="0"/>
                <a:cs typeface="Arial" pitchFamily="34" charset="0"/>
              </a:rPr>
            </a:br>
            <a:endParaRPr lang="fr-CA" sz="1350">
              <a:latin typeface="Arial" pitchFamily="34" charset="0"/>
              <a:cs typeface="Arial" pitchFamily="34" charset="0"/>
            </a:endParaRPr>
          </a:p>
        </p:txBody>
      </p:sp>
      <p:sp>
        <p:nvSpPr>
          <p:cNvPr id="26625" name="Rectangle 1"/>
          <p:cNvSpPr>
            <a:spLocks noChangeArrowheads="1"/>
          </p:cNvSpPr>
          <p:nvPr/>
        </p:nvSpPr>
        <p:spPr bwMode="auto">
          <a:xfrm>
            <a:off x="80628" y="1995393"/>
            <a:ext cx="6669360" cy="459356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ts val="450"/>
              </a:spcBef>
              <a:spcAft>
                <a:spcPct val="0"/>
              </a:spcAft>
            </a:pPr>
            <a:r>
              <a:rPr lang="fr-CA" i="1" dirty="0">
                <a:latin typeface="Times New Roman" pitchFamily="18" charset="0"/>
                <a:ea typeface="Calibri" pitchFamily="34" charset="0"/>
                <a:cs typeface="Times New Roman" pitchFamily="18" charset="0"/>
              </a:rPr>
              <a:t>Objectif</a:t>
            </a:r>
          </a:p>
          <a:p>
            <a:pP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Le but de cette intervention est de faire un retour sur les diff</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rentes 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tout en 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it</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rant le lien entre les math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et les sciences. </a:t>
            </a:r>
            <a:endParaRPr lang="fr-CA" sz="900" dirty="0">
              <a:latin typeface="Arial" pitchFamily="34" charset="0"/>
              <a:cs typeface="Arial" pitchFamily="34" charset="0"/>
            </a:endParaRPr>
          </a:p>
          <a:p>
            <a:pP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De plus, on veut mettre en </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vidence la pr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sence des sciences dans plusieurs des m</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tiers qui peuvent être pratiqu</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par des membres de l</a:t>
            </a:r>
            <a:r>
              <a:rPr lang="fr-CA" sz="900" dirty="0">
                <a:latin typeface="Calibri"/>
                <a:ea typeface="Calibri" pitchFamily="34" charset="0"/>
                <a:cs typeface="Times New Roman" pitchFamily="18" charset="0"/>
              </a:rPr>
              <a:t>’</a:t>
            </a:r>
            <a:r>
              <a:rPr lang="fr-CA" sz="900" dirty="0">
                <a:latin typeface="Times New Roman" pitchFamily="18" charset="0"/>
                <a:ea typeface="Calibri" pitchFamily="34" charset="0"/>
                <a:cs typeface="Times New Roman" pitchFamily="18" charset="0"/>
              </a:rPr>
              <a:t>entourage des </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l</a:t>
            </a:r>
            <a:r>
              <a:rPr lang="fr-CA" sz="900" dirty="0">
                <a:latin typeface="Calibri"/>
                <a:ea typeface="Calibri" pitchFamily="34" charset="0"/>
                <a:cs typeface="Times New Roman" pitchFamily="18" charset="0"/>
              </a:rPr>
              <a:t>è</a:t>
            </a:r>
            <a:r>
              <a:rPr lang="fr-CA" sz="900" dirty="0">
                <a:latin typeface="Times New Roman" pitchFamily="18" charset="0"/>
                <a:ea typeface="Calibri" pitchFamily="34" charset="0"/>
                <a:cs typeface="Times New Roman" pitchFamily="18" charset="0"/>
              </a:rPr>
              <a:t>ves.</a:t>
            </a:r>
            <a:endParaRPr lang="fr-CA" sz="900" dirty="0">
              <a:latin typeface="Arial" pitchFamily="34" charset="0"/>
              <a:cs typeface="Arial" pitchFamily="34" charset="0"/>
            </a:endParaRPr>
          </a:p>
          <a:p>
            <a:pPr eaLnBrk="0" fontAlgn="base" hangingPunct="0">
              <a:spcBef>
                <a:spcPts val="450"/>
              </a:spcBef>
              <a:spcAft>
                <a:spcPct val="0"/>
              </a:spcAft>
            </a:pPr>
            <a:r>
              <a:rPr lang="fr-CA" i="1" dirty="0">
                <a:latin typeface="Times New Roman" pitchFamily="18" charset="0"/>
                <a:ea typeface="Calibri" pitchFamily="34" charset="0"/>
                <a:cs typeface="Times New Roman" pitchFamily="18" charset="0"/>
              </a:rPr>
              <a:t>Amorce </a:t>
            </a:r>
            <a:r>
              <a:rPr lang="fr-CA" sz="1350" dirty="0">
                <a:latin typeface="Times New Roman" pitchFamily="18" charset="0"/>
                <a:ea typeface="Calibri" pitchFamily="34" charset="0"/>
                <a:cs typeface="Times New Roman" pitchFamily="18" charset="0"/>
              </a:rPr>
              <a:t>(10 minutes)</a:t>
            </a:r>
          </a:p>
          <a:p>
            <a:pP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En amorce, on fait un retour sur diff</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rents objets utilis</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au cours de l</a:t>
            </a:r>
            <a:r>
              <a:rPr lang="fr-CA" sz="900" dirty="0">
                <a:latin typeface="Calibri"/>
                <a:ea typeface="Calibri" pitchFamily="34" charset="0"/>
                <a:cs typeface="Times New Roman" pitchFamily="18" charset="0"/>
              </a:rPr>
              <a:t>’</a:t>
            </a:r>
            <a:r>
              <a:rPr lang="fr-CA" sz="900" dirty="0">
                <a:latin typeface="Times New Roman" pitchFamily="18" charset="0"/>
                <a:ea typeface="Calibri" pitchFamily="34" charset="0"/>
                <a:cs typeface="Times New Roman" pitchFamily="18" charset="0"/>
              </a:rPr>
              <a:t>ann</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e, dans le cadre des quatre 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de science. Les objets peuvent être</a:t>
            </a:r>
            <a:r>
              <a:rPr lang="fr-CA" sz="900" dirty="0">
                <a:latin typeface="Calibri"/>
                <a:ea typeface="Calibri" pitchFamily="34" charset="0"/>
                <a:cs typeface="Times New Roman" pitchFamily="18" charset="0"/>
              </a:rPr>
              <a:t> </a:t>
            </a:r>
            <a:r>
              <a:rPr lang="fr-CA" sz="900" dirty="0">
                <a:latin typeface="Times New Roman" pitchFamily="18" charset="0"/>
                <a:ea typeface="Calibri" pitchFamily="34" charset="0"/>
                <a:cs typeface="Times New Roman" pitchFamily="18" charset="0"/>
              </a:rPr>
              <a:t>:</a:t>
            </a:r>
          </a:p>
          <a:p>
            <a:pPr algn="ct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Affich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au TNI (page 11).</a:t>
            </a:r>
          </a:p>
          <a:p>
            <a:pPr algn="ct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Ou</a:t>
            </a:r>
          </a:p>
          <a:p>
            <a:pPr algn="ct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Pr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alablement pig</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dans les bacs des diff</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rentes 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(recommand</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a:t>
            </a:r>
          </a:p>
          <a:p>
            <a:pPr eaLnBrk="0" fontAlgn="base" hangingPunct="0">
              <a:spcBef>
                <a:spcPts val="450"/>
              </a:spcBef>
              <a:spcAft>
                <a:spcPct val="0"/>
              </a:spcAft>
            </a:pPr>
            <a:r>
              <a:rPr lang="fr-CA" sz="1050" b="1" dirty="0">
                <a:latin typeface="Times New Roman" pitchFamily="18" charset="0"/>
                <a:ea typeface="Calibri" pitchFamily="34" charset="0"/>
                <a:cs typeface="Times New Roman" pitchFamily="18" charset="0"/>
              </a:rPr>
              <a:t>Liste des objets utilis</a:t>
            </a:r>
            <a:r>
              <a:rPr lang="fr-CA" sz="1050" b="1" dirty="0">
                <a:latin typeface="Calibri"/>
                <a:ea typeface="Calibri" pitchFamily="34" charset="0"/>
                <a:cs typeface="Times New Roman" pitchFamily="18" charset="0"/>
              </a:rPr>
              <a:t>é</a:t>
            </a:r>
            <a:r>
              <a:rPr lang="fr-CA" sz="1050" b="1" dirty="0">
                <a:latin typeface="Times New Roman" pitchFamily="18" charset="0"/>
                <a:ea typeface="Calibri" pitchFamily="34" charset="0"/>
                <a:cs typeface="Times New Roman" pitchFamily="18" charset="0"/>
              </a:rPr>
              <a:t>s</a:t>
            </a:r>
            <a:r>
              <a:rPr lang="fr-CA" sz="1050" b="1" dirty="0">
                <a:latin typeface="Calibri"/>
                <a:ea typeface="Calibri" pitchFamily="34" charset="0"/>
                <a:cs typeface="Times New Roman" pitchFamily="18" charset="0"/>
              </a:rPr>
              <a:t> </a:t>
            </a:r>
            <a:r>
              <a:rPr lang="fr-CA" sz="1050" b="1" dirty="0">
                <a:latin typeface="Times New Roman" pitchFamily="18" charset="0"/>
                <a:ea typeface="Calibri" pitchFamily="34" charset="0"/>
                <a:cs typeface="Times New Roman" pitchFamily="18" charset="0"/>
              </a:rPr>
              <a:t>:</a:t>
            </a:r>
          </a:p>
          <a:p>
            <a:pPr eaLnBrk="0" fontAlgn="base" hangingPunct="0">
              <a:spcBef>
                <a:spcPts val="450"/>
              </a:spcBef>
              <a:spcAft>
                <a:spcPct val="0"/>
              </a:spcAft>
            </a:pPr>
            <a:endParaRPr lang="fr-CA" sz="900" b="1" dirty="0">
              <a:latin typeface="Times New Roman" pitchFamily="18" charset="0"/>
              <a:ea typeface="Calibri" pitchFamily="34" charset="0"/>
              <a:cs typeface="Times New Roman" pitchFamily="18" charset="0"/>
            </a:endParaRPr>
          </a:p>
          <a:p>
            <a:pPr eaLnBrk="0" fontAlgn="base" hangingPunct="0">
              <a:spcBef>
                <a:spcPts val="450"/>
              </a:spcBef>
              <a:spcAft>
                <a:spcPct val="0"/>
              </a:spcAft>
            </a:pPr>
            <a:endParaRPr lang="fr-CA" sz="900" b="1" dirty="0">
              <a:latin typeface="Times New Roman" pitchFamily="18" charset="0"/>
              <a:ea typeface="Calibri" pitchFamily="34" charset="0"/>
              <a:cs typeface="Times New Roman" pitchFamily="18" charset="0"/>
            </a:endParaRPr>
          </a:p>
          <a:p>
            <a:pPr eaLnBrk="0" fontAlgn="base" hangingPunct="0">
              <a:spcBef>
                <a:spcPts val="450"/>
              </a:spcBef>
              <a:spcAft>
                <a:spcPct val="0"/>
              </a:spcAft>
            </a:pPr>
            <a:endParaRPr lang="fr-CA" sz="900" b="1" dirty="0">
              <a:latin typeface="Times New Roman" pitchFamily="18" charset="0"/>
              <a:ea typeface="Calibri" pitchFamily="34" charset="0"/>
              <a:cs typeface="Times New Roman" pitchFamily="18" charset="0"/>
            </a:endParaRPr>
          </a:p>
          <a:p>
            <a:pPr eaLnBrk="0" fontAlgn="base" hangingPunct="0">
              <a:spcBef>
                <a:spcPts val="450"/>
              </a:spcBef>
              <a:spcAft>
                <a:spcPct val="0"/>
              </a:spcAft>
            </a:pPr>
            <a:endParaRPr lang="fr-CA" sz="900" b="1" dirty="0">
              <a:latin typeface="Times New Roman" pitchFamily="18" charset="0"/>
              <a:ea typeface="Calibri" pitchFamily="34" charset="0"/>
              <a:cs typeface="Times New Roman" pitchFamily="18" charset="0"/>
            </a:endParaRPr>
          </a:p>
          <a:p>
            <a:pPr eaLnBrk="0" fontAlgn="base" hangingPunct="0">
              <a:spcBef>
                <a:spcPts val="450"/>
              </a:spcBef>
              <a:spcAft>
                <a:spcPct val="0"/>
              </a:spcAft>
            </a:pPr>
            <a:endParaRPr lang="fr-CA" sz="900" b="1" dirty="0">
              <a:latin typeface="Times New Roman" pitchFamily="18" charset="0"/>
              <a:ea typeface="Calibri" pitchFamily="34" charset="0"/>
              <a:cs typeface="Times New Roman" pitchFamily="18" charset="0"/>
            </a:endParaRPr>
          </a:p>
          <a:p>
            <a:pPr eaLnBrk="0" fontAlgn="base" hangingPunct="0">
              <a:spcBef>
                <a:spcPts val="450"/>
              </a:spcBef>
              <a:spcAft>
                <a:spcPct val="0"/>
              </a:spcAft>
            </a:pPr>
            <a:endParaRPr lang="fr-CA" sz="900" b="1" dirty="0">
              <a:latin typeface="Times New Roman" pitchFamily="18" charset="0"/>
              <a:ea typeface="Calibri" pitchFamily="34" charset="0"/>
              <a:cs typeface="Times New Roman" pitchFamily="18" charset="0"/>
            </a:endParaRPr>
          </a:p>
          <a:p>
            <a:pPr eaLnBrk="0" fontAlgn="base" hangingPunct="0">
              <a:spcBef>
                <a:spcPts val="450"/>
              </a:spcBef>
              <a:spcAft>
                <a:spcPct val="0"/>
              </a:spcAft>
            </a:pPr>
            <a:r>
              <a:rPr lang="fr-CA" sz="1050" b="1" dirty="0">
                <a:latin typeface="Times New Roman" pitchFamily="18" charset="0"/>
                <a:ea typeface="Calibri" pitchFamily="34" charset="0"/>
                <a:cs typeface="Times New Roman" pitchFamily="18" charset="0"/>
              </a:rPr>
              <a:t>Discussion en groupe :</a:t>
            </a:r>
            <a:r>
              <a:rPr lang="fr-CA" sz="1050" b="1" i="1" dirty="0">
                <a:latin typeface="Times New Roman" pitchFamily="18" charset="0"/>
                <a:ea typeface="Calibri" pitchFamily="34" charset="0"/>
                <a:cs typeface="Times New Roman" pitchFamily="18" charset="0"/>
              </a:rPr>
              <a:t> </a:t>
            </a:r>
            <a:endParaRPr lang="fr-CA" sz="1050" b="1" dirty="0">
              <a:latin typeface="Arial" pitchFamily="34" charset="0"/>
              <a:cs typeface="Arial" pitchFamily="34" charset="0"/>
            </a:endParaRPr>
          </a:p>
          <a:p>
            <a:pPr marL="171450" indent="-171450"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Pr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senter les objets un </a:t>
            </a:r>
            <a:r>
              <a:rPr lang="fr-CA" sz="900" dirty="0">
                <a:latin typeface="Calibri"/>
                <a:ea typeface="Calibri" pitchFamily="34" charset="0"/>
                <a:cs typeface="Times New Roman" pitchFamily="18" charset="0"/>
              </a:rPr>
              <a:t>à</a:t>
            </a:r>
            <a:r>
              <a:rPr lang="fr-CA" sz="900" dirty="0">
                <a:latin typeface="Times New Roman" pitchFamily="18" charset="0"/>
                <a:ea typeface="Calibri" pitchFamily="34" charset="0"/>
                <a:cs typeface="Times New Roman" pitchFamily="18" charset="0"/>
              </a:rPr>
              <a:t> un.</a:t>
            </a:r>
            <a:endParaRPr lang="fr-CA" sz="900" dirty="0">
              <a:latin typeface="Arial" pitchFamily="34" charset="0"/>
              <a:cs typeface="Arial" pitchFamily="34" charset="0"/>
            </a:endParaRPr>
          </a:p>
          <a:p>
            <a:pPr marL="171450" indent="-171450"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Pour chaque objet, demander aux </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l</a:t>
            </a:r>
            <a:r>
              <a:rPr lang="fr-CA" sz="900" dirty="0">
                <a:latin typeface="Calibri"/>
                <a:ea typeface="Calibri" pitchFamily="34" charset="0"/>
                <a:cs typeface="Times New Roman" pitchFamily="18" charset="0"/>
              </a:rPr>
              <a:t>è</a:t>
            </a:r>
            <a:r>
              <a:rPr lang="fr-CA" sz="900" dirty="0">
                <a:latin typeface="Times New Roman" pitchFamily="18" charset="0"/>
                <a:ea typeface="Calibri" pitchFamily="34" charset="0"/>
                <a:cs typeface="Times New Roman" pitchFamily="18" charset="0"/>
              </a:rPr>
              <a:t>ves</a:t>
            </a:r>
            <a:r>
              <a:rPr lang="fr-CA" sz="900" dirty="0">
                <a:latin typeface="Calibri"/>
                <a:ea typeface="Calibri" pitchFamily="34" charset="0"/>
                <a:cs typeface="Times New Roman" pitchFamily="18" charset="0"/>
              </a:rPr>
              <a:t> </a:t>
            </a:r>
            <a:r>
              <a:rPr lang="fr-CA" sz="900" dirty="0">
                <a:latin typeface="Times New Roman" pitchFamily="18" charset="0"/>
                <a:ea typeface="Calibri" pitchFamily="34" charset="0"/>
                <a:cs typeface="Times New Roman" pitchFamily="18" charset="0"/>
              </a:rPr>
              <a:t>: </a:t>
            </a:r>
            <a:r>
              <a:rPr lang="fr-CA" sz="900" b="1" i="1" dirty="0">
                <a:latin typeface="Times New Roman" pitchFamily="18" charset="0"/>
                <a:ea typeface="Calibri" pitchFamily="34" charset="0"/>
                <a:cs typeface="Times New Roman" pitchFamily="18" charset="0"/>
              </a:rPr>
              <a:t>Dans quelle th</a:t>
            </a:r>
            <a:r>
              <a:rPr lang="fr-CA" sz="900" b="1" i="1" dirty="0">
                <a:latin typeface="Calibri"/>
                <a:ea typeface="Calibri" pitchFamily="34" charset="0"/>
                <a:cs typeface="Times New Roman" pitchFamily="18" charset="0"/>
              </a:rPr>
              <a:t>é</a:t>
            </a:r>
            <a:r>
              <a:rPr lang="fr-CA" sz="900" b="1" i="1" dirty="0">
                <a:latin typeface="Times New Roman" pitchFamily="18" charset="0"/>
                <a:ea typeface="Calibri" pitchFamily="34" charset="0"/>
                <a:cs typeface="Times New Roman" pitchFamily="18" charset="0"/>
              </a:rPr>
              <a:t>matique a-t-on utilis</a:t>
            </a:r>
            <a:r>
              <a:rPr lang="fr-CA" sz="900" b="1" i="1" dirty="0">
                <a:latin typeface="Calibri"/>
                <a:ea typeface="Calibri" pitchFamily="34" charset="0"/>
                <a:cs typeface="Times New Roman" pitchFamily="18" charset="0"/>
              </a:rPr>
              <a:t>é</a:t>
            </a:r>
            <a:r>
              <a:rPr lang="fr-CA" sz="900" b="1" i="1" dirty="0">
                <a:latin typeface="Times New Roman" pitchFamily="18" charset="0"/>
                <a:ea typeface="Calibri" pitchFamily="34" charset="0"/>
                <a:cs typeface="Times New Roman" pitchFamily="18" charset="0"/>
              </a:rPr>
              <a:t> cet objet ?</a:t>
            </a:r>
            <a:endParaRPr lang="fr-CA" sz="900" dirty="0">
              <a:latin typeface="Arial" pitchFamily="34" charset="0"/>
              <a:cs typeface="Arial" pitchFamily="34" charset="0"/>
            </a:endParaRPr>
          </a:p>
          <a:p>
            <a:pPr marL="171450" indent="-171450"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Proc</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der rapidement (10 minutes max).</a:t>
            </a:r>
            <a:endParaRPr lang="fr-CA" sz="900" dirty="0">
              <a:latin typeface="Arial" pitchFamily="34" charset="0"/>
              <a:cs typeface="Arial" pitchFamily="34" charset="0"/>
            </a:endParaRPr>
          </a:p>
        </p:txBody>
      </p:sp>
      <p:graphicFrame>
        <p:nvGraphicFramePr>
          <p:cNvPr id="5" name="Tableau 4"/>
          <p:cNvGraphicFramePr>
            <a:graphicFrameLocks noGrp="1"/>
          </p:cNvGraphicFramePr>
          <p:nvPr/>
        </p:nvGraphicFramePr>
        <p:xfrm>
          <a:off x="323656" y="4680012"/>
          <a:ext cx="6210690" cy="853005"/>
        </p:xfrm>
        <a:graphic>
          <a:graphicData uri="http://schemas.openxmlformats.org/drawingml/2006/table">
            <a:tbl>
              <a:tblPr/>
              <a:tblGrid>
                <a:gridCol w="1552313">
                  <a:extLst>
                    <a:ext uri="{9D8B030D-6E8A-4147-A177-3AD203B41FA5}">
                      <a16:colId xmlns:a16="http://schemas.microsoft.com/office/drawing/2014/main" val="20000"/>
                    </a:ext>
                  </a:extLst>
                </a:gridCol>
                <a:gridCol w="1552313">
                  <a:extLst>
                    <a:ext uri="{9D8B030D-6E8A-4147-A177-3AD203B41FA5}">
                      <a16:colId xmlns:a16="http://schemas.microsoft.com/office/drawing/2014/main" val="20001"/>
                    </a:ext>
                  </a:extLst>
                </a:gridCol>
                <a:gridCol w="1553032">
                  <a:extLst>
                    <a:ext uri="{9D8B030D-6E8A-4147-A177-3AD203B41FA5}">
                      <a16:colId xmlns:a16="http://schemas.microsoft.com/office/drawing/2014/main" val="20002"/>
                    </a:ext>
                  </a:extLst>
                </a:gridCol>
                <a:gridCol w="1553032">
                  <a:extLst>
                    <a:ext uri="{9D8B030D-6E8A-4147-A177-3AD203B41FA5}">
                      <a16:colId xmlns:a16="http://schemas.microsoft.com/office/drawing/2014/main" val="20003"/>
                    </a:ext>
                  </a:extLst>
                </a:gridCol>
              </a:tblGrid>
              <a:tr h="170601">
                <a:tc>
                  <a:txBody>
                    <a:bodyPr/>
                    <a:lstStyle/>
                    <a:p>
                      <a:pPr>
                        <a:lnSpc>
                          <a:spcPct val="107000"/>
                        </a:lnSpc>
                        <a:spcAft>
                          <a:spcPts val="0"/>
                        </a:spcAft>
                      </a:pPr>
                      <a:r>
                        <a:rPr lang="fr-CA" sz="900" b="1" dirty="0">
                          <a:latin typeface="Times New Roman"/>
                          <a:ea typeface="Calibri"/>
                          <a:cs typeface="Times New Roman"/>
                        </a:rPr>
                        <a:t>Objet</a:t>
                      </a:r>
                      <a:endParaRPr lang="fr-CA"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b="1">
                          <a:latin typeface="Times New Roman"/>
                          <a:ea typeface="Calibri"/>
                          <a:cs typeface="Times New Roman"/>
                        </a:rPr>
                        <a:t>Thématique(s)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b="1">
                          <a:latin typeface="Times New Roman"/>
                          <a:ea typeface="Calibri"/>
                          <a:cs typeface="Times New Roman"/>
                        </a:rPr>
                        <a:t>Objet</a:t>
                      </a:r>
                      <a:endParaRPr lang="fr-CA" sz="800">
                        <a:latin typeface="Calibri"/>
                        <a:ea typeface="Calibri"/>
                        <a:cs typeface="Times New Roman"/>
                      </a:endParaRPr>
                    </a:p>
                  </a:txBody>
                  <a:tcPr marL="51435" marR="5143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b="1">
                          <a:latin typeface="Times New Roman"/>
                          <a:ea typeface="Calibri"/>
                          <a:cs typeface="Times New Roman"/>
                        </a:rPr>
                        <a:t>Thématique(s)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601">
                <a:tc>
                  <a:txBody>
                    <a:bodyPr/>
                    <a:lstStyle/>
                    <a:p>
                      <a:pPr>
                        <a:lnSpc>
                          <a:spcPct val="107000"/>
                        </a:lnSpc>
                        <a:spcAft>
                          <a:spcPts val="0"/>
                        </a:spcAft>
                      </a:pPr>
                      <a:r>
                        <a:rPr lang="fr-CA" sz="900">
                          <a:latin typeface="Times New Roman"/>
                          <a:ea typeface="Calibri"/>
                          <a:cs typeface="Times New Roman"/>
                        </a:rPr>
                        <a:t>Loupe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Os et squelette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a:latin typeface="Times New Roman"/>
                          <a:ea typeface="Calibri"/>
                          <a:cs typeface="Times New Roman"/>
                        </a:rPr>
                        <a:t>Teinture d’iode</a:t>
                      </a:r>
                      <a:endParaRPr lang="fr-CA" sz="800">
                        <a:latin typeface="Calibri"/>
                        <a:ea typeface="Calibri"/>
                        <a:cs typeface="Times New Roman"/>
                      </a:endParaRPr>
                    </a:p>
                  </a:txBody>
                  <a:tcPr marL="51435" marR="5143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Chgmts chimiques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601">
                <a:tc>
                  <a:txBody>
                    <a:bodyPr/>
                    <a:lstStyle/>
                    <a:p>
                      <a:pPr>
                        <a:lnSpc>
                          <a:spcPct val="107000"/>
                        </a:lnSpc>
                        <a:spcAft>
                          <a:spcPts val="0"/>
                        </a:spcAft>
                      </a:pPr>
                      <a:r>
                        <a:rPr lang="fr-CA" sz="900">
                          <a:latin typeface="Times New Roman"/>
                          <a:ea typeface="Calibri"/>
                          <a:cs typeface="Times New Roman"/>
                        </a:rPr>
                        <a:t>Pince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Os et squelette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a:latin typeface="Times New Roman"/>
                          <a:ea typeface="Calibri"/>
                          <a:cs typeface="Times New Roman"/>
                        </a:rPr>
                        <a:t>Règle</a:t>
                      </a:r>
                      <a:endParaRPr lang="fr-CA" sz="800">
                        <a:latin typeface="Calibri"/>
                        <a:ea typeface="Calibri"/>
                        <a:cs typeface="Times New Roman"/>
                      </a:endParaRPr>
                    </a:p>
                  </a:txBody>
                  <a:tcPr marL="51435" marR="5143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a:latin typeface="Times New Roman"/>
                          <a:ea typeface="Calibri"/>
                          <a:cs typeface="Times New Roman"/>
                        </a:rPr>
                        <a:t>Planeurs</a:t>
                      </a:r>
                      <a:endParaRPr lang="fr-CA"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0601">
                <a:tc>
                  <a:txBody>
                    <a:bodyPr/>
                    <a:lstStyle/>
                    <a:p>
                      <a:pPr>
                        <a:lnSpc>
                          <a:spcPct val="107000"/>
                        </a:lnSpc>
                        <a:spcAft>
                          <a:spcPts val="0"/>
                        </a:spcAft>
                      </a:pPr>
                      <a:r>
                        <a:rPr lang="fr-CA" sz="900">
                          <a:latin typeface="Times New Roman"/>
                          <a:ea typeface="Calibri"/>
                          <a:cs typeface="Times New Roman"/>
                        </a:rPr>
                        <a:t>Compte-goutte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Chgmts chimiques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a:latin typeface="Times New Roman"/>
                          <a:ea typeface="Calibri"/>
                          <a:cs typeface="Times New Roman"/>
                        </a:rPr>
                        <a:t>Rapporteur d’angle</a:t>
                      </a:r>
                      <a:endParaRPr lang="fr-CA" sz="800">
                        <a:latin typeface="Calibri"/>
                        <a:ea typeface="Calibri"/>
                        <a:cs typeface="Times New Roman"/>
                      </a:endParaRPr>
                    </a:p>
                  </a:txBody>
                  <a:tcPr marL="51435" marR="5143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Planeurs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0601">
                <a:tc>
                  <a:txBody>
                    <a:bodyPr/>
                    <a:lstStyle/>
                    <a:p>
                      <a:pPr>
                        <a:lnSpc>
                          <a:spcPct val="107000"/>
                        </a:lnSpc>
                        <a:spcAft>
                          <a:spcPts val="0"/>
                        </a:spcAft>
                      </a:pPr>
                      <a:r>
                        <a:rPr lang="fr-CA" sz="900" dirty="0">
                          <a:latin typeface="Times New Roman"/>
                          <a:ea typeface="Calibri"/>
                          <a:cs typeface="Times New Roman"/>
                        </a:rPr>
                        <a:t>Rouge de phénol</a:t>
                      </a:r>
                      <a:endParaRPr lang="fr-CA"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err="1">
                          <a:latin typeface="Times New Roman"/>
                          <a:ea typeface="Calibri"/>
                          <a:cs typeface="Times New Roman"/>
                        </a:rPr>
                        <a:t>Chgmts</a:t>
                      </a:r>
                      <a:r>
                        <a:rPr lang="fr-CA" sz="900" dirty="0">
                          <a:latin typeface="Times New Roman"/>
                          <a:ea typeface="Calibri"/>
                          <a:cs typeface="Times New Roman"/>
                        </a:rPr>
                        <a:t> chimiques</a:t>
                      </a:r>
                      <a:endParaRPr lang="fr-CA"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dirty="0">
                          <a:latin typeface="Times New Roman"/>
                          <a:ea typeface="Calibri"/>
                          <a:cs typeface="Times New Roman"/>
                        </a:rPr>
                        <a:t>Calculatrice</a:t>
                      </a:r>
                      <a:endParaRPr lang="fr-CA" sz="800" dirty="0">
                        <a:latin typeface="Calibri"/>
                        <a:ea typeface="Calibri"/>
                        <a:cs typeface="Times New Roman"/>
                      </a:endParaRPr>
                    </a:p>
                  </a:txBody>
                  <a:tcPr marL="51435" marR="5143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a:latin typeface="Times New Roman"/>
                          <a:ea typeface="Calibri"/>
                          <a:cs typeface="Times New Roman"/>
                        </a:rPr>
                        <a:t>Planeurs</a:t>
                      </a:r>
                      <a:endParaRPr lang="fr-CA"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 name="Image 1" descr="Une image contenant outil, hache&#10;&#10;Description générée automatiquement">
            <a:extLst>
              <a:ext uri="{FF2B5EF4-FFF2-40B4-BE49-F238E27FC236}">
                <a16:creationId xmlns:a16="http://schemas.microsoft.com/office/drawing/2014/main" id="{7F7A5089-C0C4-367E-94E7-7B51A596B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296" y="-108520"/>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 y="227222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fr-CA" sz="1350">
                <a:latin typeface="Arial" pitchFamily="34" charset="0"/>
                <a:cs typeface="Arial" pitchFamily="34" charset="0"/>
              </a:rPr>
            </a:br>
            <a:endParaRPr lang="fr-CA" sz="1350">
              <a:latin typeface="Arial" pitchFamily="34" charset="0"/>
              <a:cs typeface="Arial" pitchFamily="34" charset="0"/>
            </a:endParaRPr>
          </a:p>
        </p:txBody>
      </p:sp>
      <p:sp>
        <p:nvSpPr>
          <p:cNvPr id="27649" name="Rectangle 1"/>
          <p:cNvSpPr>
            <a:spLocks noChangeArrowheads="1"/>
          </p:cNvSpPr>
          <p:nvPr/>
        </p:nvSpPr>
        <p:spPr bwMode="auto">
          <a:xfrm>
            <a:off x="54768" y="2074900"/>
            <a:ext cx="6722604" cy="131831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ts val="450"/>
              </a:spcBef>
              <a:spcAft>
                <a:spcPct val="0"/>
              </a:spcAft>
            </a:pPr>
            <a:r>
              <a:rPr lang="fr-CA" i="1" dirty="0">
                <a:latin typeface="Times New Roman" pitchFamily="18" charset="0"/>
                <a:ea typeface="Calibri" pitchFamily="34" charset="0"/>
                <a:cs typeface="Times New Roman" pitchFamily="18" charset="0"/>
              </a:rPr>
              <a:t>Réalisation</a:t>
            </a:r>
            <a:r>
              <a:rPr lang="fr-CA" sz="900" b="1" dirty="0">
                <a:latin typeface="Times New Roman" pitchFamily="18" charset="0"/>
                <a:ea typeface="Calibri" pitchFamily="34" charset="0"/>
                <a:cs typeface="Times New Roman" pitchFamily="18" charset="0"/>
              </a:rPr>
              <a:t>  </a:t>
            </a:r>
            <a:r>
              <a:rPr lang="fr-CA" sz="1350" dirty="0">
                <a:latin typeface="Times New Roman" pitchFamily="18" charset="0"/>
                <a:ea typeface="Calibri" pitchFamily="34" charset="0"/>
                <a:cs typeface="Times New Roman" pitchFamily="18" charset="0"/>
              </a:rPr>
              <a:t>(15 minutes) </a:t>
            </a:r>
          </a:p>
          <a:p>
            <a:pP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Pour réaliser l’activité principale, les élèves auront besoin de leur </a:t>
            </a:r>
            <a:r>
              <a:rPr lang="fr-CA" sz="900" b="1" dirty="0">
                <a:latin typeface="Times New Roman" pitchFamily="18" charset="0"/>
                <a:ea typeface="Calibri" pitchFamily="34" charset="0"/>
                <a:cs typeface="Times New Roman" pitchFamily="18" charset="0"/>
              </a:rPr>
              <a:t>fiches d’activité</a:t>
            </a:r>
            <a:r>
              <a:rPr lang="fr-CA" sz="900" dirty="0">
                <a:latin typeface="Times New Roman" pitchFamily="18" charset="0"/>
                <a:ea typeface="Calibri" pitchFamily="34" charset="0"/>
                <a:cs typeface="Times New Roman" pitchFamily="18" charset="0"/>
              </a:rPr>
              <a:t> (pages 8-9; imprimer recto-verso).</a:t>
            </a:r>
          </a:p>
          <a:p>
            <a:pPr eaLnBrk="0" fontAlgn="base" hangingPunct="0">
              <a:spcBef>
                <a:spcPts val="450"/>
              </a:spcBef>
              <a:spcAft>
                <a:spcPct val="0"/>
              </a:spcAft>
            </a:pPr>
            <a:r>
              <a:rPr lang="fr-CA" sz="1050" b="1" dirty="0">
                <a:latin typeface="Times New Roman" pitchFamily="18" charset="0"/>
                <a:ea typeface="Calibri" pitchFamily="34" charset="0"/>
                <a:cs typeface="Times New Roman" pitchFamily="18" charset="0"/>
              </a:rPr>
              <a:t>Présentation des métiers</a:t>
            </a:r>
          </a:p>
          <a:p>
            <a:pPr marL="171450" indent="-171450"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Au TNI, afficher la page 12 du PowerPoint. Les métiers qui y apparaissent sont les mêmes que ceux qui sont sur la première page de la fiche d’activité.</a:t>
            </a:r>
          </a:p>
          <a:p>
            <a:pPr marL="171450" indent="-171450"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Présenter rapidement les différents métiers : le nom et une description rapide du métier.</a:t>
            </a:r>
            <a:endParaRPr lang="fr-CA" sz="900" dirty="0">
              <a:latin typeface="Times New Roman" pitchFamily="18" charset="0"/>
              <a:cs typeface="Times New Roman" pitchFamily="18" charset="0"/>
            </a:endParaRPr>
          </a:p>
        </p:txBody>
      </p:sp>
      <p:sp>
        <p:nvSpPr>
          <p:cNvPr id="7" name="Rectangle 1"/>
          <p:cNvSpPr>
            <a:spLocks noChangeArrowheads="1"/>
          </p:cNvSpPr>
          <p:nvPr/>
        </p:nvSpPr>
        <p:spPr bwMode="auto">
          <a:xfrm>
            <a:off x="80628" y="5405972"/>
            <a:ext cx="6723366" cy="172354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eaLnBrk="0" fontAlgn="base" hangingPunct="0">
              <a:spcBef>
                <a:spcPts val="450"/>
              </a:spcBef>
              <a:spcAft>
                <a:spcPct val="0"/>
              </a:spcAft>
            </a:pPr>
            <a:r>
              <a:rPr lang="fr-CA" sz="1050" b="1" dirty="0">
                <a:latin typeface="Times New Roman" pitchFamily="18" charset="0"/>
                <a:ea typeface="Calibri" pitchFamily="34" charset="0"/>
                <a:cs typeface="Times New Roman" pitchFamily="18" charset="0"/>
              </a:rPr>
              <a:t>Activité d’association objet – métier</a:t>
            </a:r>
          </a:p>
          <a:p>
            <a:pPr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Demander aux élèves :</a:t>
            </a:r>
            <a:r>
              <a:rPr lang="fr-CA" sz="900" i="1" dirty="0">
                <a:latin typeface="Times New Roman" pitchFamily="18" charset="0"/>
                <a:ea typeface="Calibri" pitchFamily="34" charset="0"/>
                <a:cs typeface="Times New Roman" pitchFamily="18" charset="0"/>
              </a:rPr>
              <a:t> </a:t>
            </a:r>
            <a:r>
              <a:rPr lang="fr-CA" sz="900" b="1" i="1" dirty="0">
                <a:latin typeface="Times New Roman" pitchFamily="18" charset="0"/>
                <a:ea typeface="Calibri" pitchFamily="34" charset="0"/>
                <a:cs typeface="Times New Roman" pitchFamily="18" charset="0"/>
              </a:rPr>
              <a:t>Lesquels, parmi ces métiers, pourraient avoir besoin d’utiliser les objets présentés plus haut ?</a:t>
            </a:r>
            <a:endParaRPr lang="fr-CA" sz="900" dirty="0">
              <a:latin typeface="Times New Roman" pitchFamily="18" charset="0"/>
              <a:cs typeface="Times New Roman" pitchFamily="18" charset="0"/>
            </a:endParaRPr>
          </a:p>
          <a:p>
            <a:pPr lvl="2" indent="-342900" eaLnBrk="0" fontAlgn="base" hangingPunct="0">
              <a:spcBef>
                <a:spcPts val="450"/>
              </a:spcBef>
              <a:spcAft>
                <a:spcPct val="0"/>
              </a:spcAft>
              <a:buFontTx/>
              <a:buChar char="•"/>
            </a:pPr>
            <a:r>
              <a:rPr lang="fr-CA" sz="900" dirty="0">
                <a:latin typeface="Times New Roman" pitchFamily="18" charset="0"/>
                <a:ea typeface="Calibri" pitchFamily="34" charset="0"/>
                <a:cs typeface="Times New Roman" pitchFamily="18" charset="0"/>
              </a:rPr>
              <a:t>Les élèves doivent encercler les métiers qui utilisent les objets (sans spécifier quel objet). </a:t>
            </a:r>
            <a:endParaRPr lang="fr-CA" sz="900" dirty="0">
              <a:latin typeface="Times New Roman" pitchFamily="18" charset="0"/>
              <a:cs typeface="Times New Roman" pitchFamily="18" charset="0"/>
            </a:endParaRPr>
          </a:p>
          <a:p>
            <a:pPr lvl="2" indent="-342900" eaLnBrk="0" fontAlgn="base" hangingPunct="0">
              <a:spcBef>
                <a:spcPts val="450"/>
              </a:spcBef>
              <a:spcAft>
                <a:spcPct val="0"/>
              </a:spcAft>
              <a:buFontTx/>
              <a:buChar char="•"/>
            </a:pPr>
            <a:r>
              <a:rPr lang="fr-CA" sz="900" dirty="0">
                <a:latin typeface="Times New Roman" pitchFamily="18" charset="0"/>
                <a:ea typeface="Calibri" pitchFamily="34" charset="0"/>
                <a:cs typeface="Times New Roman" pitchFamily="18" charset="0"/>
              </a:rPr>
              <a:t>Leur donner seulement 2-3 minutes pour compléter cette tâche.</a:t>
            </a:r>
            <a:endParaRPr lang="fr-CA" sz="900" dirty="0">
              <a:latin typeface="Times New Roman" pitchFamily="18" charset="0"/>
              <a:cs typeface="Times New Roman" pitchFamily="18" charset="0"/>
            </a:endParaRPr>
          </a:p>
          <a:p>
            <a:pPr lvl="2" indent="-342900" eaLnBrk="0" fontAlgn="base" hangingPunct="0">
              <a:spcBef>
                <a:spcPts val="450"/>
              </a:spcBef>
              <a:spcAft>
                <a:spcPct val="0"/>
              </a:spcAft>
              <a:buFontTx/>
              <a:buChar char="•"/>
            </a:pPr>
            <a:r>
              <a:rPr lang="fr-CA" sz="900" dirty="0">
                <a:latin typeface="Times New Roman" pitchFamily="18" charset="0"/>
                <a:ea typeface="Calibri" pitchFamily="34" charset="0"/>
                <a:cs typeface="Times New Roman" pitchFamily="18" charset="0"/>
              </a:rPr>
              <a:t>Pour les aider, afficher les objets en retournant à la page 11 du PowerPoint </a:t>
            </a:r>
          </a:p>
          <a:p>
            <a:pPr eaLnBrk="0" fontAlgn="base" hangingPunct="0">
              <a:spcBef>
                <a:spcPts val="450"/>
              </a:spcBef>
              <a:spcAft>
                <a:spcPct val="0"/>
              </a:spcAft>
            </a:pPr>
            <a:r>
              <a:rPr lang="fr-CA" sz="900" u="sng" dirty="0">
                <a:latin typeface="Times New Roman" pitchFamily="18" charset="0"/>
                <a:ea typeface="Calibri" pitchFamily="34" charset="0"/>
                <a:cs typeface="Times New Roman" pitchFamily="18" charset="0"/>
              </a:rPr>
              <a:t>Astuce pour les élèves</a:t>
            </a:r>
            <a:r>
              <a:rPr lang="fr-CA" sz="900" dirty="0">
                <a:latin typeface="Times New Roman" pitchFamily="18" charset="0"/>
                <a:ea typeface="Calibri" pitchFamily="34" charset="0"/>
                <a:cs typeface="Times New Roman" pitchFamily="18" charset="0"/>
              </a:rPr>
              <a:t> : Passer un métier à la fois et se demander s’il utilise un ou plusieurs des objets en question. Si la réponse est oui, on l’encercle !</a:t>
            </a:r>
          </a:p>
          <a:p>
            <a:pPr eaLnBrk="0" fontAlgn="base" hangingPunct="0">
              <a:spcBef>
                <a:spcPts val="450"/>
              </a:spcBef>
              <a:spcAft>
                <a:spcPct val="0"/>
              </a:spcAft>
            </a:pPr>
            <a:r>
              <a:rPr lang="fr-CA" sz="900" b="1" dirty="0">
                <a:latin typeface="Times New Roman" pitchFamily="18" charset="0"/>
                <a:ea typeface="Calibri" pitchFamily="34" charset="0"/>
                <a:cs typeface="Times New Roman" pitchFamily="18" charset="0"/>
              </a:rPr>
              <a:t>Retour</a:t>
            </a:r>
            <a:r>
              <a:rPr lang="fr-CA" sz="900" dirty="0">
                <a:latin typeface="Times New Roman" pitchFamily="18" charset="0"/>
                <a:ea typeface="Calibri" pitchFamily="34" charset="0"/>
                <a:cs typeface="Times New Roman" pitchFamily="18" charset="0"/>
              </a:rPr>
              <a:t> : discuter avec les élèves des métiers encerclés et de quels objets seraient utilisés pour accomplir quelles tâches. Au besoin, consultez le tableau de la page suivante pour des idées d’utilisations d’objets par les différents métiers.</a:t>
            </a:r>
            <a:endParaRPr lang="fr-CA" sz="900" dirty="0">
              <a:latin typeface="Times New Roman" pitchFamily="18" charset="0"/>
              <a:cs typeface="Times New Roman" pitchFamily="18" charset="0"/>
            </a:endParaRPr>
          </a:p>
        </p:txBody>
      </p:sp>
      <p:graphicFrame>
        <p:nvGraphicFramePr>
          <p:cNvPr id="6" name="Tableau 5"/>
          <p:cNvGraphicFramePr>
            <a:graphicFrameLocks noGrp="1"/>
          </p:cNvGraphicFramePr>
          <p:nvPr/>
        </p:nvGraphicFramePr>
        <p:xfrm>
          <a:off x="134634" y="3653898"/>
          <a:ext cx="6480720" cy="1237153"/>
        </p:xfrm>
        <a:graphic>
          <a:graphicData uri="http://schemas.openxmlformats.org/drawingml/2006/table">
            <a:tbl>
              <a:tblPr/>
              <a:tblGrid>
                <a:gridCol w="1077212">
                  <a:extLst>
                    <a:ext uri="{9D8B030D-6E8A-4147-A177-3AD203B41FA5}">
                      <a16:colId xmlns:a16="http://schemas.microsoft.com/office/drawing/2014/main" val="20000"/>
                    </a:ext>
                  </a:extLst>
                </a:gridCol>
                <a:gridCol w="1922865">
                  <a:extLst>
                    <a:ext uri="{9D8B030D-6E8A-4147-A177-3AD203B41FA5}">
                      <a16:colId xmlns:a16="http://schemas.microsoft.com/office/drawing/2014/main" val="20001"/>
                    </a:ext>
                  </a:extLst>
                </a:gridCol>
                <a:gridCol w="971356">
                  <a:extLst>
                    <a:ext uri="{9D8B030D-6E8A-4147-A177-3AD203B41FA5}">
                      <a16:colId xmlns:a16="http://schemas.microsoft.com/office/drawing/2014/main" val="20002"/>
                    </a:ext>
                  </a:extLst>
                </a:gridCol>
                <a:gridCol w="2509287">
                  <a:extLst>
                    <a:ext uri="{9D8B030D-6E8A-4147-A177-3AD203B41FA5}">
                      <a16:colId xmlns:a16="http://schemas.microsoft.com/office/drawing/2014/main" val="20003"/>
                    </a:ext>
                  </a:extLst>
                </a:gridCol>
              </a:tblGrid>
              <a:tr h="262462">
                <a:tc>
                  <a:txBody>
                    <a:bodyPr/>
                    <a:lstStyle/>
                    <a:p>
                      <a:pPr algn="l">
                        <a:lnSpc>
                          <a:spcPct val="107000"/>
                        </a:lnSpc>
                        <a:spcAft>
                          <a:spcPts val="0"/>
                        </a:spcAft>
                      </a:pPr>
                      <a:r>
                        <a:rPr lang="fr-CA" sz="800" b="1" dirty="0">
                          <a:latin typeface="Times New Roman"/>
                          <a:ea typeface="Calibri"/>
                          <a:cs typeface="Times New Roman"/>
                        </a:rPr>
                        <a:t>Métier </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b="1" dirty="0">
                          <a:latin typeface="Times New Roman"/>
                          <a:ea typeface="Calibri"/>
                          <a:cs typeface="Times New Roman"/>
                        </a:rPr>
                        <a:t>Description</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800">
                          <a:latin typeface="Times New Roman"/>
                          <a:ea typeface="Calibri"/>
                          <a:cs typeface="Times New Roman"/>
                        </a:rPr>
                        <a:t>Arpenteuse-géomètre</a:t>
                      </a:r>
                      <a:endParaRPr lang="fr-CA" sz="80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dirty="0">
                          <a:latin typeface="Times New Roman"/>
                          <a:ea typeface="Calibri"/>
                          <a:cs typeface="Times New Roman"/>
                        </a:rPr>
                        <a:t>Spécialiste de la mesure des terrains et de la géographie</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6223">
                <a:tc>
                  <a:txBody>
                    <a:bodyPr/>
                    <a:lstStyle/>
                    <a:p>
                      <a:pPr algn="l">
                        <a:lnSpc>
                          <a:spcPct val="107000"/>
                        </a:lnSpc>
                        <a:spcAft>
                          <a:spcPts val="0"/>
                        </a:spcAft>
                      </a:pPr>
                      <a:r>
                        <a:rPr lang="fr-CA" sz="800" dirty="0">
                          <a:latin typeface="Times New Roman"/>
                          <a:ea typeface="Calibri"/>
                          <a:cs typeface="Times New Roman"/>
                        </a:rPr>
                        <a:t>Agronome</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dirty="0">
                          <a:latin typeface="Times New Roman"/>
                          <a:ea typeface="Calibri"/>
                          <a:cs typeface="Times New Roman"/>
                        </a:rPr>
                        <a:t>Scientifique qui aide les agriculteurs</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800" dirty="0">
                          <a:latin typeface="Times New Roman"/>
                          <a:ea typeface="Calibri"/>
                          <a:cs typeface="Times New Roman"/>
                        </a:rPr>
                        <a:t>Vétérinaire</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dirty="0">
                          <a:latin typeface="Times New Roman"/>
                          <a:ea typeface="Calibri"/>
                          <a:cs typeface="Times New Roman"/>
                        </a:rPr>
                        <a:t>Prends soins des animaux domestiques ou de la ferme</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2462">
                <a:tc>
                  <a:txBody>
                    <a:bodyPr/>
                    <a:lstStyle/>
                    <a:p>
                      <a:pPr algn="l">
                        <a:lnSpc>
                          <a:spcPct val="107000"/>
                        </a:lnSpc>
                        <a:spcAft>
                          <a:spcPts val="0"/>
                        </a:spcAft>
                      </a:pPr>
                      <a:r>
                        <a:rPr lang="fr-CA" sz="800">
                          <a:latin typeface="Times New Roman"/>
                          <a:ea typeface="Calibri"/>
                          <a:cs typeface="Times New Roman"/>
                        </a:rPr>
                        <a:t>Ingénieure en aéronautique</a:t>
                      </a:r>
                      <a:endParaRPr lang="fr-CA" sz="80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a:latin typeface="Times New Roman"/>
                          <a:ea typeface="Calibri"/>
                          <a:cs typeface="Times New Roman"/>
                        </a:rPr>
                        <a:t>Conçoit, produit et entretient des appareils qui volent</a:t>
                      </a:r>
                      <a:endParaRPr lang="fr-CA" sz="80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800">
                          <a:latin typeface="Times New Roman"/>
                          <a:ea typeface="Calibri"/>
                          <a:cs typeface="Times New Roman"/>
                        </a:rPr>
                        <a:t>Enseignante</a:t>
                      </a:r>
                      <a:endParaRPr lang="fr-CA" sz="80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a:latin typeface="Times New Roman"/>
                          <a:ea typeface="Calibri"/>
                          <a:cs typeface="Times New Roman"/>
                        </a:rPr>
                        <a:t>Enseigne aux élèves, du primaire à l’université.</a:t>
                      </a:r>
                      <a:endParaRPr lang="fr-CA" sz="80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544">
                <a:tc>
                  <a:txBody>
                    <a:bodyPr/>
                    <a:lstStyle/>
                    <a:p>
                      <a:pPr algn="l">
                        <a:lnSpc>
                          <a:spcPct val="107000"/>
                        </a:lnSpc>
                        <a:spcAft>
                          <a:spcPts val="0"/>
                        </a:spcAft>
                      </a:pPr>
                      <a:r>
                        <a:rPr lang="fr-CA" sz="800" dirty="0">
                          <a:latin typeface="Times New Roman"/>
                          <a:ea typeface="Calibri"/>
                          <a:cs typeface="Times New Roman"/>
                        </a:rPr>
                        <a:t>Pharmacienne </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dirty="0">
                          <a:latin typeface="Times New Roman"/>
                          <a:ea typeface="Calibri"/>
                          <a:cs typeface="Times New Roman"/>
                        </a:rPr>
                        <a:t>Spécialiste des médicaments</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800" dirty="0">
                          <a:latin typeface="Times New Roman"/>
                          <a:ea typeface="Calibri"/>
                          <a:cs typeface="Times New Roman"/>
                        </a:rPr>
                        <a:t>Technicienne de laboratoire</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dirty="0">
                          <a:latin typeface="Times New Roman"/>
                          <a:ea typeface="Calibri"/>
                          <a:cs typeface="Times New Roman"/>
                        </a:rPr>
                        <a:t>Assure le soutien dans toutes sortes de laboratoires (contrôle de qualité, recherche et développement, etc.)</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462">
                <a:tc>
                  <a:txBody>
                    <a:bodyPr/>
                    <a:lstStyle/>
                    <a:p>
                      <a:pPr algn="l">
                        <a:lnSpc>
                          <a:spcPct val="107000"/>
                        </a:lnSpc>
                        <a:spcAft>
                          <a:spcPts val="0"/>
                        </a:spcAft>
                      </a:pPr>
                      <a:r>
                        <a:rPr lang="fr-CA" sz="800">
                          <a:latin typeface="Times New Roman"/>
                          <a:ea typeface="Calibri"/>
                          <a:cs typeface="Times New Roman"/>
                        </a:rPr>
                        <a:t>Infirmière</a:t>
                      </a:r>
                      <a:endParaRPr lang="fr-CA" sz="80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dirty="0">
                          <a:latin typeface="Times New Roman"/>
                          <a:ea typeface="Calibri"/>
                          <a:cs typeface="Times New Roman"/>
                        </a:rPr>
                        <a:t>Apporte des soins aux malades et aux blessés</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800">
                          <a:latin typeface="Times New Roman"/>
                          <a:ea typeface="Calibri"/>
                          <a:cs typeface="Times New Roman"/>
                        </a:rPr>
                        <a:t>Chef cuisinière</a:t>
                      </a:r>
                      <a:endParaRPr lang="fr-CA" sz="80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800" dirty="0">
                          <a:latin typeface="Times New Roman"/>
                          <a:ea typeface="Calibri"/>
                          <a:cs typeface="Times New Roman"/>
                        </a:rPr>
                        <a:t>Élabore le menu et gère la cuisine et le personnel</a:t>
                      </a:r>
                      <a:endParaRPr lang="fr-CA" sz="800" dirty="0">
                        <a:latin typeface="Calibri"/>
                        <a:ea typeface="Calibri"/>
                        <a:cs typeface="Times New Roman"/>
                      </a:endParaRPr>
                    </a:p>
                  </a:txBody>
                  <a:tcPr marL="45848" marR="45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 name="Image 1" descr="Une image contenant outil, hache&#10;&#10;Description générée automatiquement">
            <a:extLst>
              <a:ext uri="{FF2B5EF4-FFF2-40B4-BE49-F238E27FC236}">
                <a16:creationId xmlns:a16="http://schemas.microsoft.com/office/drawing/2014/main" id="{8CEEE8A8-67E4-849B-A5F7-8015C12F0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296" y="-108520"/>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 y="227222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fr-CA" sz="1350">
                <a:latin typeface="Arial" pitchFamily="34" charset="0"/>
                <a:cs typeface="Arial" pitchFamily="34" charset="0"/>
              </a:rPr>
            </a:br>
            <a:endParaRPr lang="fr-CA" sz="1350">
              <a:latin typeface="Arial" pitchFamily="34" charset="0"/>
              <a:cs typeface="Arial" pitchFamily="34" charset="0"/>
            </a:endParaRPr>
          </a:p>
        </p:txBody>
      </p:sp>
      <p:sp>
        <p:nvSpPr>
          <p:cNvPr id="28673" name="Rectangle 1"/>
          <p:cNvSpPr>
            <a:spLocks noChangeArrowheads="1"/>
          </p:cNvSpPr>
          <p:nvPr/>
        </p:nvSpPr>
        <p:spPr bwMode="auto">
          <a:xfrm>
            <a:off x="134634" y="4699717"/>
            <a:ext cx="6533964" cy="233140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ts val="450"/>
              </a:spcBef>
              <a:spcAft>
                <a:spcPct val="0"/>
              </a:spcAft>
            </a:pPr>
            <a:r>
              <a:rPr lang="fr-CA" sz="1050" b="1" dirty="0">
                <a:latin typeface="Times New Roman" pitchFamily="18" charset="0"/>
                <a:ea typeface="Calibri" pitchFamily="34" charset="0"/>
                <a:cs typeface="Times New Roman" pitchFamily="18" charset="0"/>
              </a:rPr>
              <a:t>Activité sur les connaissances nécessaires</a:t>
            </a:r>
          </a:p>
          <a:p>
            <a:pPr marL="171450" indent="-171450" algn="just"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Placer les élèves en équipes de 3. </a:t>
            </a:r>
            <a:endParaRPr lang="fr-CA" sz="900" dirty="0">
              <a:latin typeface="Times New Roman" pitchFamily="18" charset="0"/>
              <a:cs typeface="Times New Roman" pitchFamily="18" charset="0"/>
            </a:endParaRPr>
          </a:p>
          <a:p>
            <a:pPr marL="171450" indent="-171450" algn="just"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Attribuer à chaque équipe </a:t>
            </a:r>
            <a:r>
              <a:rPr lang="fr-CA" sz="900" b="1" dirty="0">
                <a:latin typeface="Times New Roman" pitchFamily="18" charset="0"/>
                <a:ea typeface="Calibri" pitchFamily="34" charset="0"/>
                <a:cs typeface="Times New Roman" pitchFamily="18" charset="0"/>
              </a:rPr>
              <a:t>un</a:t>
            </a:r>
            <a:r>
              <a:rPr lang="fr-CA" sz="900" dirty="0">
                <a:latin typeface="Times New Roman" pitchFamily="18" charset="0"/>
                <a:ea typeface="Calibri" pitchFamily="34" charset="0"/>
                <a:cs typeface="Times New Roman" pitchFamily="18" charset="0"/>
              </a:rPr>
              <a:t> métier de la liste ci-dessus (notez que </a:t>
            </a:r>
            <a:r>
              <a:rPr lang="fr-CA" sz="900" i="1" dirty="0">
                <a:latin typeface="Times New Roman" pitchFamily="18" charset="0"/>
                <a:ea typeface="Calibri" pitchFamily="34" charset="0"/>
                <a:cs typeface="Times New Roman" pitchFamily="18" charset="0"/>
              </a:rPr>
              <a:t>Chef</a:t>
            </a:r>
            <a:r>
              <a:rPr lang="fr-CA" sz="900" dirty="0">
                <a:latin typeface="Times New Roman" pitchFamily="18" charset="0"/>
                <a:ea typeface="Calibri" pitchFamily="34" charset="0"/>
                <a:cs typeface="Times New Roman" pitchFamily="18" charset="0"/>
              </a:rPr>
              <a:t> et </a:t>
            </a:r>
            <a:r>
              <a:rPr lang="fr-CA" sz="900" i="1" dirty="0">
                <a:latin typeface="Times New Roman" pitchFamily="18" charset="0"/>
                <a:ea typeface="Calibri" pitchFamily="34" charset="0"/>
                <a:cs typeface="Times New Roman" pitchFamily="18" charset="0"/>
              </a:rPr>
              <a:t>Enseignante</a:t>
            </a:r>
            <a:r>
              <a:rPr lang="fr-CA" sz="900" dirty="0">
                <a:latin typeface="Times New Roman" pitchFamily="18" charset="0"/>
                <a:ea typeface="Calibri" pitchFamily="34" charset="0"/>
                <a:cs typeface="Times New Roman" pitchFamily="18" charset="0"/>
              </a:rPr>
              <a:t> ne figure pas sur cette liste). Plusieurs équipes peuvent avoir un même métier.</a:t>
            </a:r>
            <a:endParaRPr lang="fr-CA" sz="900" dirty="0">
              <a:latin typeface="Times New Roman" pitchFamily="18" charset="0"/>
              <a:cs typeface="Times New Roman" pitchFamily="18" charset="0"/>
            </a:endParaRPr>
          </a:p>
          <a:p>
            <a:pPr marL="171450" indent="-171450" algn="just"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Demander aux élèves de répondre aux questions qui apparaissent sur la page 2 de  leur fiche d’activité :</a:t>
            </a:r>
          </a:p>
          <a:p>
            <a:pPr algn="just"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	</a:t>
            </a:r>
            <a:r>
              <a:rPr lang="fr-CA" sz="900" b="1" i="1" dirty="0">
                <a:latin typeface="Times New Roman" pitchFamily="18" charset="0"/>
                <a:ea typeface="Calibri" pitchFamily="34" charset="0"/>
                <a:cs typeface="Times New Roman" pitchFamily="18" charset="0"/>
              </a:rPr>
              <a:t>Quelles connaissances scientifiques sont nécessaires pour pratiquer ce métier ?</a:t>
            </a:r>
            <a:endParaRPr lang="fr-CA" sz="900" b="1" i="1" dirty="0">
              <a:latin typeface="Times New Roman" pitchFamily="18" charset="0"/>
              <a:cs typeface="Times New Roman" pitchFamily="18" charset="0"/>
            </a:endParaRPr>
          </a:p>
          <a:p>
            <a:pPr algn="just" eaLnBrk="0" fontAlgn="base" hangingPunct="0">
              <a:spcBef>
                <a:spcPts val="450"/>
              </a:spcBef>
              <a:spcAft>
                <a:spcPct val="0"/>
              </a:spcAft>
            </a:pPr>
            <a:r>
              <a:rPr lang="fr-CA" sz="900" b="1" i="1" dirty="0">
                <a:latin typeface="Times New Roman" pitchFamily="18" charset="0"/>
                <a:ea typeface="Calibri" pitchFamily="34" charset="0"/>
                <a:cs typeface="Times New Roman" pitchFamily="18" charset="0"/>
              </a:rPr>
              <a:t>	Quelles connaissances mathématiques sont nécessaires pour pratiquer ce métier ?</a:t>
            </a:r>
            <a:endParaRPr lang="fr-CA" sz="900" b="1" i="1" dirty="0">
              <a:latin typeface="Times New Roman" pitchFamily="18" charset="0"/>
              <a:cs typeface="Times New Roman" pitchFamily="18" charset="0"/>
            </a:endParaRPr>
          </a:p>
          <a:p>
            <a:pPr algn="just" eaLnBrk="0" fontAlgn="base" hangingPunct="0">
              <a:spcBef>
                <a:spcPts val="450"/>
              </a:spcBef>
              <a:spcAft>
                <a:spcPct val="0"/>
              </a:spcAft>
            </a:pPr>
            <a:r>
              <a:rPr lang="fr-CA" sz="900" b="1" i="1" dirty="0">
                <a:latin typeface="Times New Roman" pitchFamily="18" charset="0"/>
                <a:ea typeface="Calibri" pitchFamily="34" charset="0"/>
                <a:cs typeface="Times New Roman" pitchFamily="18" charset="0"/>
              </a:rPr>
              <a:t>	Avec quelle thématique que nous avons faite ensemble on peut le relier ?</a:t>
            </a:r>
          </a:p>
          <a:p>
            <a:pPr marL="171450" indent="-171450" algn="just" eaLnBrk="0" fontAlgn="base" hangingPunct="0">
              <a:spcBef>
                <a:spcPts val="450"/>
              </a:spcBef>
              <a:spcAft>
                <a:spcPct val="0"/>
              </a:spcAft>
              <a:buFont typeface="+mj-lt"/>
              <a:buAutoNum type="arabicPeriod" startAt="4"/>
            </a:pPr>
            <a:r>
              <a:rPr lang="fr-CA" sz="900" dirty="0">
                <a:latin typeface="Times New Roman" pitchFamily="18" charset="0"/>
                <a:ea typeface="Calibri" pitchFamily="34" charset="0"/>
                <a:cs typeface="Times New Roman" pitchFamily="18" charset="0"/>
              </a:rPr>
              <a:t>Circuler dans la classe et valider les réponses des élèves. Il peut y avoir plusieurs réponses acceptables. </a:t>
            </a:r>
          </a:p>
          <a:p>
            <a:pPr marL="171450" indent="-171450" algn="just" eaLnBrk="0" fontAlgn="base" hangingPunct="0">
              <a:spcBef>
                <a:spcPts val="450"/>
              </a:spcBef>
              <a:spcAft>
                <a:spcPct val="0"/>
              </a:spcAft>
            </a:pPr>
            <a:endParaRPr lang="fr-CA" sz="900" dirty="0">
              <a:latin typeface="Times New Roman" pitchFamily="18" charset="0"/>
              <a:cs typeface="Times New Roman" pitchFamily="18" charset="0"/>
            </a:endParaRPr>
          </a:p>
          <a:p>
            <a:pPr algn="just"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N.b. Il n’est pas nécessaire de faire un retour en grand groupe pour corriger toutes les équipes. Toutefois, vous pouvez à la fin afficher le tableau de réponses possibles (disponible à la page 6 de ce guide ainsi que sur la dernière page du Powerpoint) et en lire quelques-unes.</a:t>
            </a:r>
            <a:endParaRPr lang="fr-CA" sz="900" dirty="0">
              <a:latin typeface="Times New Roman" pitchFamily="18" charset="0"/>
              <a:cs typeface="Times New Roman" pitchFamily="18" charset="0"/>
            </a:endParaRPr>
          </a:p>
        </p:txBody>
      </p:sp>
      <p:graphicFrame>
        <p:nvGraphicFramePr>
          <p:cNvPr id="5" name="Tableau 4"/>
          <p:cNvGraphicFramePr>
            <a:graphicFrameLocks noGrp="1"/>
          </p:cNvGraphicFramePr>
          <p:nvPr/>
        </p:nvGraphicFramePr>
        <p:xfrm>
          <a:off x="188640" y="2357857"/>
          <a:ext cx="6426713" cy="1839772"/>
        </p:xfrm>
        <a:graphic>
          <a:graphicData uri="http://schemas.openxmlformats.org/drawingml/2006/table">
            <a:tbl>
              <a:tblPr/>
              <a:tblGrid>
                <a:gridCol w="1605614">
                  <a:extLst>
                    <a:ext uri="{9D8B030D-6E8A-4147-A177-3AD203B41FA5}">
                      <a16:colId xmlns:a16="http://schemas.microsoft.com/office/drawing/2014/main" val="20000"/>
                    </a:ext>
                  </a:extLst>
                </a:gridCol>
                <a:gridCol w="1607033">
                  <a:extLst>
                    <a:ext uri="{9D8B030D-6E8A-4147-A177-3AD203B41FA5}">
                      <a16:colId xmlns:a16="http://schemas.microsoft.com/office/drawing/2014/main" val="20001"/>
                    </a:ext>
                  </a:extLst>
                </a:gridCol>
                <a:gridCol w="3214066">
                  <a:extLst>
                    <a:ext uri="{9D8B030D-6E8A-4147-A177-3AD203B41FA5}">
                      <a16:colId xmlns:a16="http://schemas.microsoft.com/office/drawing/2014/main" val="20002"/>
                    </a:ext>
                  </a:extLst>
                </a:gridCol>
              </a:tblGrid>
              <a:tr h="275525">
                <a:tc>
                  <a:txBody>
                    <a:bodyPr/>
                    <a:lstStyle/>
                    <a:p>
                      <a:pPr algn="l">
                        <a:lnSpc>
                          <a:spcPct val="107000"/>
                        </a:lnSpc>
                        <a:spcAft>
                          <a:spcPts val="0"/>
                        </a:spcAft>
                      </a:pPr>
                      <a:r>
                        <a:rPr lang="fr-CA" sz="900" b="1" dirty="0">
                          <a:latin typeface="Times New Roman"/>
                          <a:ea typeface="Calibri"/>
                          <a:cs typeface="Times New Roman"/>
                        </a:rPr>
                        <a:t>Ce métier…</a:t>
                      </a:r>
                      <a:endParaRPr lang="fr-CA"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b="1" dirty="0">
                          <a:latin typeface="Times New Roman"/>
                          <a:ea typeface="Calibri"/>
                          <a:cs typeface="Times New Roman"/>
                        </a:rPr>
                        <a:t>Utilise cet ou ces objet(s)</a:t>
                      </a:r>
                      <a:r>
                        <a:rPr lang="fr-CA" sz="900" b="1" baseline="0" dirty="0">
                          <a:latin typeface="Times New Roman"/>
                          <a:ea typeface="Calibri"/>
                          <a:cs typeface="Times New Roman"/>
                        </a:rPr>
                        <a:t> …</a:t>
                      </a:r>
                      <a:endParaRPr lang="fr-CA"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b="1" dirty="0">
                          <a:latin typeface="Times New Roman"/>
                          <a:ea typeface="Calibri"/>
                          <a:cs typeface="Times New Roman"/>
                        </a:rPr>
                        <a:t>Pour…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9589">
                <a:tc>
                  <a:txBody>
                    <a:bodyPr/>
                    <a:lstStyle/>
                    <a:p>
                      <a:pPr algn="l">
                        <a:lnSpc>
                          <a:spcPct val="107000"/>
                        </a:lnSpc>
                        <a:spcAft>
                          <a:spcPts val="0"/>
                        </a:spcAft>
                      </a:pPr>
                      <a:r>
                        <a:rPr lang="fr-CA" sz="900">
                          <a:latin typeface="Times New Roman"/>
                          <a:ea typeface="Calibri"/>
                          <a:cs typeface="Times New Roman"/>
                        </a:rPr>
                        <a:t>Agronome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Règle, loupe, pinces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Travailler avec semences et jeunes plants. Mesurer la croissance.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6370">
                <a:tc>
                  <a:txBody>
                    <a:bodyPr/>
                    <a:lstStyle/>
                    <a:p>
                      <a:pPr algn="l">
                        <a:lnSpc>
                          <a:spcPct val="107000"/>
                        </a:lnSpc>
                        <a:spcAft>
                          <a:spcPts val="0"/>
                        </a:spcAft>
                      </a:pPr>
                      <a:r>
                        <a:rPr lang="fr-CA" sz="900">
                          <a:latin typeface="Times New Roman"/>
                          <a:ea typeface="Calibri"/>
                          <a:cs typeface="Times New Roman"/>
                        </a:rPr>
                        <a:t>Ingénieure en aéronautique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Règle, rapporteur d’angle, calculatrice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Prendre des mesures et faire des calculs pour dessiner et interpréter des plans.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589">
                <a:tc>
                  <a:txBody>
                    <a:bodyPr/>
                    <a:lstStyle/>
                    <a:p>
                      <a:pPr algn="l">
                        <a:lnSpc>
                          <a:spcPct val="107000"/>
                        </a:lnSpc>
                        <a:spcAft>
                          <a:spcPts val="0"/>
                        </a:spcAft>
                      </a:pPr>
                      <a:r>
                        <a:rPr lang="fr-CA" sz="900">
                          <a:latin typeface="Times New Roman"/>
                          <a:ea typeface="Calibri"/>
                          <a:cs typeface="Times New Roman"/>
                        </a:rPr>
                        <a:t>Technicien de laboratoire </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Compte-gouttes, iode, phénol</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Faire des tests physiques et chimiques à l’aide de produits réactifs.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6370">
                <a:tc>
                  <a:txBody>
                    <a:bodyPr/>
                    <a:lstStyle/>
                    <a:p>
                      <a:pPr algn="l">
                        <a:lnSpc>
                          <a:spcPct val="107000"/>
                        </a:lnSpc>
                        <a:spcAft>
                          <a:spcPts val="0"/>
                        </a:spcAft>
                      </a:pPr>
                      <a:r>
                        <a:rPr lang="fr-CA" sz="900">
                          <a:latin typeface="Times New Roman"/>
                          <a:ea typeface="Calibri"/>
                          <a:cs typeface="Times New Roman"/>
                        </a:rPr>
                        <a:t>Infirmière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Iode, compte-gouttes, pinces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Administrer des médicaments et des soins, retirer des corps étrangers.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6370">
                <a:tc>
                  <a:txBody>
                    <a:bodyPr/>
                    <a:lstStyle/>
                    <a:p>
                      <a:pPr algn="l">
                        <a:lnSpc>
                          <a:spcPct val="107000"/>
                        </a:lnSpc>
                        <a:spcAft>
                          <a:spcPts val="0"/>
                        </a:spcAft>
                      </a:pPr>
                      <a:r>
                        <a:rPr lang="fr-CA" sz="900">
                          <a:latin typeface="Times New Roman"/>
                          <a:ea typeface="Calibri"/>
                          <a:cs typeface="Times New Roman"/>
                        </a:rPr>
                        <a:t>Vétérinaire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Iode, compte-gouttes, pinces, loupe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a:latin typeface="Times New Roman"/>
                          <a:ea typeface="Calibri"/>
                          <a:cs typeface="Times New Roman"/>
                        </a:rPr>
                        <a:t>Administrer des soins, chercher des indices pour comprendre l’état de l’animal (parasites, etc.).</a:t>
                      </a:r>
                      <a:endParaRPr lang="fr-CA"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6370">
                <a:tc>
                  <a:txBody>
                    <a:bodyPr/>
                    <a:lstStyle/>
                    <a:p>
                      <a:pPr algn="l">
                        <a:lnSpc>
                          <a:spcPct val="107000"/>
                        </a:lnSpc>
                        <a:spcAft>
                          <a:spcPts val="0"/>
                        </a:spcAft>
                      </a:pPr>
                      <a:r>
                        <a:rPr lang="fr-CA" sz="900">
                          <a:latin typeface="Times New Roman"/>
                          <a:ea typeface="Calibri"/>
                          <a:cs typeface="Times New Roman"/>
                        </a:rPr>
                        <a:t>Arpenteur-géomètre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Règle, rapporteur d’angle, calculatrice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Mesurer et calculer les dimensions des terrains et propriétés.</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9589">
                <a:tc>
                  <a:txBody>
                    <a:bodyPr/>
                    <a:lstStyle/>
                    <a:p>
                      <a:pPr algn="l">
                        <a:lnSpc>
                          <a:spcPct val="107000"/>
                        </a:lnSpc>
                        <a:spcAft>
                          <a:spcPts val="0"/>
                        </a:spcAft>
                      </a:pPr>
                      <a:r>
                        <a:rPr lang="fr-CA" sz="900">
                          <a:latin typeface="Times New Roman"/>
                          <a:ea typeface="Calibri"/>
                          <a:cs typeface="Times New Roman"/>
                        </a:rPr>
                        <a:t>Pharmacienne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Compte-goutte</a:t>
                      </a:r>
                      <a:endParaRPr lang="fr-CA" sz="8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a:latin typeface="Times New Roman"/>
                          <a:ea typeface="Calibri"/>
                          <a:cs typeface="Times New Roman"/>
                        </a:rPr>
                        <a:t>Mesurer avec précisions pour préparer des médicaments.</a:t>
                      </a:r>
                      <a:endParaRPr lang="fr-CA"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 name="Image 1" descr="Une image contenant outil, hache&#10;&#10;Description générée automatiquement">
            <a:extLst>
              <a:ext uri="{FF2B5EF4-FFF2-40B4-BE49-F238E27FC236}">
                <a16:creationId xmlns:a16="http://schemas.microsoft.com/office/drawing/2014/main" id="{B5CB04A0-BF94-1178-8151-3F6F96A33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296" y="-108520"/>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 y="227222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fr-CA" sz="1350">
                <a:latin typeface="Arial" pitchFamily="34" charset="0"/>
                <a:cs typeface="Arial" pitchFamily="34" charset="0"/>
              </a:rPr>
            </a:br>
            <a:endParaRPr lang="fr-CA" sz="1350">
              <a:latin typeface="Arial" pitchFamily="34" charset="0"/>
              <a:cs typeface="Arial" pitchFamily="34" charset="0"/>
            </a:endParaRPr>
          </a:p>
        </p:txBody>
      </p:sp>
      <p:sp>
        <p:nvSpPr>
          <p:cNvPr id="29697" name="Rectangle 1"/>
          <p:cNvSpPr>
            <a:spLocks noChangeArrowheads="1"/>
          </p:cNvSpPr>
          <p:nvPr/>
        </p:nvSpPr>
        <p:spPr bwMode="auto">
          <a:xfrm>
            <a:off x="94320" y="2058872"/>
            <a:ext cx="6669360" cy="302390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ts val="450"/>
              </a:spcBef>
              <a:spcAft>
                <a:spcPct val="0"/>
              </a:spcAft>
            </a:pPr>
            <a:r>
              <a:rPr lang="fr-CA" i="1" dirty="0">
                <a:latin typeface="Times New Roman" pitchFamily="18" charset="0"/>
                <a:ea typeface="Calibri" pitchFamily="34" charset="0"/>
                <a:cs typeface="Times New Roman" pitchFamily="18" charset="0"/>
              </a:rPr>
              <a:t>Conclusion</a:t>
            </a:r>
            <a:r>
              <a:rPr lang="fr-CA" sz="900" b="1" dirty="0">
                <a:latin typeface="Times New Roman" pitchFamily="18" charset="0"/>
                <a:ea typeface="Calibri" pitchFamily="34" charset="0"/>
                <a:cs typeface="Times New Roman" pitchFamily="18" charset="0"/>
              </a:rPr>
              <a:t> </a:t>
            </a:r>
            <a:r>
              <a:rPr lang="fr-CA" sz="1350" dirty="0">
                <a:latin typeface="Times New Roman" pitchFamily="18" charset="0"/>
                <a:ea typeface="Calibri" pitchFamily="34" charset="0"/>
                <a:cs typeface="Times New Roman" pitchFamily="18" charset="0"/>
              </a:rPr>
              <a:t>(5 min)</a:t>
            </a:r>
          </a:p>
          <a:p>
            <a:pPr marL="171450" indent="-171450" algn="just"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Afficher la page 12 du PowerPoint.</a:t>
            </a:r>
          </a:p>
          <a:p>
            <a:pPr marL="171450" indent="-171450" algn="just"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Demander aux élèves : </a:t>
            </a:r>
            <a:r>
              <a:rPr lang="fr-CA" sz="900" b="1" i="1" dirty="0">
                <a:latin typeface="Times New Roman" pitchFamily="18" charset="0"/>
                <a:ea typeface="Calibri" pitchFamily="34" charset="0"/>
                <a:cs typeface="Times New Roman" pitchFamily="18" charset="0"/>
              </a:rPr>
              <a:t>Parmi ces métiers, lesquels ne nécessitent </a:t>
            </a:r>
            <a:r>
              <a:rPr lang="fr-CA" sz="900" b="1" dirty="0">
                <a:latin typeface="Times New Roman" pitchFamily="18" charset="0"/>
                <a:ea typeface="Calibri" pitchFamily="34" charset="0"/>
                <a:cs typeface="Times New Roman" pitchFamily="18" charset="0"/>
              </a:rPr>
              <a:t>pas</a:t>
            </a:r>
            <a:r>
              <a:rPr lang="fr-CA" sz="900" b="1" i="1" dirty="0">
                <a:latin typeface="Times New Roman" pitchFamily="18" charset="0"/>
                <a:ea typeface="Calibri" pitchFamily="34" charset="0"/>
                <a:cs typeface="Times New Roman" pitchFamily="18" charset="0"/>
              </a:rPr>
              <a:t> des études universitaires ?</a:t>
            </a:r>
            <a:r>
              <a:rPr lang="fr-CA" sz="900" b="1" dirty="0">
                <a:latin typeface="Times New Roman" pitchFamily="18" charset="0"/>
                <a:ea typeface="Calibri" pitchFamily="34" charset="0"/>
                <a:cs typeface="Times New Roman" pitchFamily="18" charset="0"/>
              </a:rPr>
              <a:t> </a:t>
            </a:r>
            <a:r>
              <a:rPr lang="fr-CA" sz="900" dirty="0">
                <a:latin typeface="Times New Roman" pitchFamily="18" charset="0"/>
                <a:ea typeface="Calibri" pitchFamily="34" charset="0"/>
                <a:cs typeface="Times New Roman" pitchFamily="18" charset="0"/>
              </a:rPr>
              <a:t>Réponse : </a:t>
            </a:r>
            <a:r>
              <a:rPr lang="fr-CA" sz="900" i="1" dirty="0">
                <a:latin typeface="Times New Roman" pitchFamily="18" charset="0"/>
                <a:ea typeface="Calibri" pitchFamily="34" charset="0"/>
                <a:cs typeface="Times New Roman" pitchFamily="18" charset="0"/>
              </a:rPr>
              <a:t>Technicienne infirmière, chef-cuisinière</a:t>
            </a:r>
            <a:r>
              <a:rPr lang="fr-CA" sz="900" dirty="0">
                <a:latin typeface="Times New Roman" pitchFamily="18" charset="0"/>
                <a:ea typeface="Calibri" pitchFamily="34" charset="0"/>
                <a:cs typeface="Times New Roman" pitchFamily="18" charset="0"/>
              </a:rPr>
              <a:t>.</a:t>
            </a:r>
            <a:endParaRPr lang="fr-CA" sz="900" dirty="0">
              <a:latin typeface="Times New Roman" pitchFamily="18" charset="0"/>
              <a:cs typeface="Times New Roman" pitchFamily="18" charset="0"/>
            </a:endParaRPr>
          </a:p>
          <a:p>
            <a:pPr marL="171450" indent="-171450" algn="just"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Conclure avec les élèves que les sciences et les mathématiques sont bien présentes dans le quotidien de plusieurs professions, et pas seulement des professions reliées à de « grandes études ».</a:t>
            </a:r>
            <a:endParaRPr lang="fr-CA" sz="900" dirty="0">
              <a:latin typeface="Times New Roman" pitchFamily="18" charset="0"/>
              <a:cs typeface="Times New Roman" pitchFamily="18" charset="0"/>
            </a:endParaRPr>
          </a:p>
          <a:p>
            <a:pPr marL="171450" indent="-171450" algn="just" eaLnBrk="0" fontAlgn="base" hangingPunct="0">
              <a:spcBef>
                <a:spcPts val="450"/>
              </a:spcBef>
              <a:spcAft>
                <a:spcPct val="0"/>
              </a:spcAft>
              <a:buFont typeface="+mj-lt"/>
              <a:buAutoNum type="arabicPeriod"/>
            </a:pPr>
            <a:r>
              <a:rPr lang="fr-CA" sz="900" dirty="0">
                <a:latin typeface="Times New Roman" pitchFamily="18" charset="0"/>
                <a:ea typeface="Calibri" pitchFamily="34" charset="0"/>
                <a:cs typeface="Times New Roman" pitchFamily="18" charset="0"/>
              </a:rPr>
              <a:t>Demander : </a:t>
            </a:r>
            <a:r>
              <a:rPr lang="fr-CA" sz="900" b="1" i="1" dirty="0">
                <a:latin typeface="Times New Roman" pitchFamily="18" charset="0"/>
                <a:ea typeface="Calibri" pitchFamily="34" charset="0"/>
                <a:cs typeface="Times New Roman" pitchFamily="18" charset="0"/>
              </a:rPr>
              <a:t>Parmi ces métiers, est-ce qu’il y en a où on fait des sciences, mais pas de mathématiques ?</a:t>
            </a:r>
            <a:r>
              <a:rPr lang="fr-CA" sz="900" dirty="0">
                <a:latin typeface="Times New Roman" pitchFamily="18" charset="0"/>
                <a:ea typeface="Calibri" pitchFamily="34" charset="0"/>
                <a:cs typeface="Times New Roman" pitchFamily="18" charset="0"/>
              </a:rPr>
              <a:t> Réponse : </a:t>
            </a:r>
            <a:r>
              <a:rPr lang="fr-CA" sz="900" i="1" dirty="0">
                <a:latin typeface="Times New Roman" pitchFamily="18" charset="0"/>
                <a:ea typeface="Calibri" pitchFamily="34" charset="0"/>
                <a:cs typeface="Times New Roman" pitchFamily="18" charset="0"/>
              </a:rPr>
              <a:t>Non</a:t>
            </a:r>
            <a:r>
              <a:rPr lang="fr-CA" sz="900" dirty="0">
                <a:latin typeface="Times New Roman" pitchFamily="18" charset="0"/>
                <a:ea typeface="Calibri" pitchFamily="34" charset="0"/>
                <a:cs typeface="Times New Roman" pitchFamily="18" charset="0"/>
              </a:rPr>
              <a:t>. (Au besoin, afficher le tableau des réponses possibles sur la dernière page du PowerPoint et constater que les deux colonnes sont bien remplies.)</a:t>
            </a:r>
          </a:p>
          <a:p>
            <a:pPr algn="just"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Ainsi, on remarque que les mathématiques et les sciences sont profondément inter-reliées : il est pratiquement impensable de faire des sciences sans les mathématiques. Les mathématiques permettent de résoudre des problèmes, en sciences comme dans la vie en général.</a:t>
            </a:r>
          </a:p>
          <a:p>
            <a:pPr algn="just" eaLnBrk="0" fontAlgn="base" hangingPunct="0">
              <a:spcBef>
                <a:spcPts val="450"/>
              </a:spcBef>
              <a:spcAft>
                <a:spcPct val="0"/>
              </a:spcAft>
            </a:pPr>
            <a:endParaRPr lang="fr-CA" sz="900" dirty="0">
              <a:latin typeface="Times New Roman" pitchFamily="18" charset="0"/>
              <a:cs typeface="Times New Roman" pitchFamily="18" charset="0"/>
            </a:endParaRPr>
          </a:p>
          <a:p>
            <a:pPr algn="just" eaLnBrk="0" fontAlgn="base" hangingPunct="0">
              <a:spcBef>
                <a:spcPts val="450"/>
              </a:spcBef>
              <a:spcAft>
                <a:spcPct val="0"/>
              </a:spcAft>
            </a:pPr>
            <a:r>
              <a:rPr lang="fr-CA" sz="1050" b="1" dirty="0">
                <a:latin typeface="Times New Roman" pitchFamily="18" charset="0"/>
                <a:ea typeface="Calibri" pitchFamily="34" charset="0"/>
                <a:cs typeface="Times New Roman" pitchFamily="18" charset="0"/>
              </a:rPr>
              <a:t>Et si un élève mentionne qu’il ne veut vraiment PAS faire de sciences, ni de mathématiques ? </a:t>
            </a:r>
          </a:p>
          <a:p>
            <a:pPr algn="just"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Ça arrive. Vous pouvez lui répondre qu’il existe des métiers qui exploitent d’autres compétences. (Ex. : conducteur d’autobus, avocat, travailleur social, éducateur en CPE, camionneur, traducteur, journaliste, archéologue, conseiller en ressources humaines, etc.). </a:t>
            </a:r>
          </a:p>
          <a:p>
            <a:pPr algn="just" eaLnBrk="0" fontAlgn="base" hangingPunct="0">
              <a:spcBef>
                <a:spcPts val="450"/>
              </a:spcBef>
              <a:spcAft>
                <a:spcPct val="0"/>
              </a:spcAft>
            </a:pPr>
            <a:r>
              <a:rPr lang="fr-CA" sz="900" dirty="0">
                <a:latin typeface="Times New Roman" pitchFamily="18" charset="0"/>
                <a:ea typeface="Calibri" pitchFamily="34" charset="0"/>
                <a:cs typeface="Times New Roman" pitchFamily="18" charset="0"/>
              </a:rPr>
              <a:t>Rappelons toutefois que les notions de base en sciences et en mathématiques seront toujours nécessaires que ce soit dans le cadre d’un emploi ou simplement dans la vie quotidienne (ex. : cuisine, fonctionnement des prêts et des locations, etc.)</a:t>
            </a:r>
            <a:endParaRPr lang="fr-CA" sz="900" dirty="0">
              <a:latin typeface="Times New Roman" pitchFamily="18" charset="0"/>
              <a:cs typeface="Times New Roman" pitchFamily="18" charset="0"/>
            </a:endParaRPr>
          </a:p>
        </p:txBody>
      </p:sp>
      <p:pic>
        <p:nvPicPr>
          <p:cNvPr id="2" name="Image 1" descr="Une image contenant outil, hache&#10;&#10;Description générée automatiquement">
            <a:extLst>
              <a:ext uri="{FF2B5EF4-FFF2-40B4-BE49-F238E27FC236}">
                <a16:creationId xmlns:a16="http://schemas.microsoft.com/office/drawing/2014/main" id="{5CC688C3-32AD-56F1-22ED-1CBCD9919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296" y="-108520"/>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242646" y="4520830"/>
            <a:ext cx="6264696" cy="2049392"/>
          </a:xfrm>
        </p:spPr>
        <p:txBody>
          <a:bodyPr>
            <a:normAutofit/>
          </a:bodyPr>
          <a:lstStyle/>
          <a:p>
            <a:r>
              <a:rPr lang="fr-FR" sz="1800" b="1" dirty="0"/>
              <a:t>Les métiers scientifiques</a:t>
            </a:r>
            <a:br>
              <a:rPr lang="fr-FR" sz="3600" b="1" dirty="0"/>
            </a:br>
            <a:br>
              <a:rPr lang="fr-FR" sz="3600" b="1" dirty="0"/>
            </a:br>
            <a:r>
              <a:rPr lang="fr-FR" sz="2250" b="1" i="1" dirty="0"/>
              <a:t>Fiches d’activité à imprimer</a:t>
            </a:r>
          </a:p>
        </p:txBody>
      </p:sp>
      <p:pic>
        <p:nvPicPr>
          <p:cNvPr id="5" name="Image 4">
            <a:extLst>
              <a:ext uri="{FF2B5EF4-FFF2-40B4-BE49-F238E27FC236}">
                <a16:creationId xmlns:a16="http://schemas.microsoft.com/office/drawing/2014/main" id="{61B40C7F-320D-FC93-9DE6-E887A39A0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437" y="2303750"/>
            <a:ext cx="4455114" cy="2735719"/>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 y="227222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fr-CA" sz="1350">
                <a:latin typeface="Arial" pitchFamily="34" charset="0"/>
                <a:cs typeface="Arial" pitchFamily="34" charset="0"/>
              </a:rPr>
            </a:br>
            <a:endParaRPr lang="fr-CA" sz="1350">
              <a:latin typeface="Arial" pitchFamily="34" charset="0"/>
              <a:cs typeface="Arial" pitchFamily="34" charset="0"/>
            </a:endParaRPr>
          </a:p>
        </p:txBody>
      </p:sp>
      <p:sp>
        <p:nvSpPr>
          <p:cNvPr id="32769" name="Rectangle 1"/>
          <p:cNvSpPr>
            <a:spLocks noChangeArrowheads="1"/>
          </p:cNvSpPr>
          <p:nvPr/>
        </p:nvSpPr>
        <p:spPr bwMode="auto">
          <a:xfrm>
            <a:off x="49217" y="2029976"/>
            <a:ext cx="6754093" cy="242374"/>
          </a:xfrm>
          <a:prstGeom prst="rect">
            <a:avLst/>
          </a:prstGeom>
          <a:solidFill>
            <a:srgbClr val="F2F2F2"/>
          </a:solidFill>
          <a:ln w="9525">
            <a:noFill/>
            <a:miter lim="800000"/>
            <a:headEnd/>
            <a:tailEnd/>
          </a:ln>
          <a:effectLst/>
        </p:spPr>
        <p:txBody>
          <a:bodyPr vert="horz" wrap="none" lIns="68580" tIns="34290" rIns="68580" bIns="34290" numCol="1" anchor="ctr" anchorCtr="0" compatLnSpc="1">
            <a:prstTxWarp prst="textNoShape">
              <a:avLst/>
            </a:prstTxWarp>
            <a:spAutoFit/>
          </a:bodyPr>
          <a:lstStyle/>
          <a:p>
            <a:pPr algn="ctr" fontAlgn="base">
              <a:spcBef>
                <a:spcPct val="0"/>
              </a:spcBef>
              <a:spcAft>
                <a:spcPct val="0"/>
              </a:spcAft>
            </a:pPr>
            <a:r>
              <a:rPr lang="fr-CA" sz="1125" dirty="0">
                <a:latin typeface="Arial" pitchFamily="34" charset="0"/>
                <a:ea typeface="Calibri" pitchFamily="34" charset="0"/>
                <a:cs typeface="Arial" pitchFamily="34" charset="0"/>
              </a:rPr>
              <a:t>Nom de l</a:t>
            </a:r>
            <a:r>
              <a:rPr lang="fr-CA" sz="1125" dirty="0">
                <a:latin typeface="Calibri"/>
                <a:ea typeface="Calibri" pitchFamily="34" charset="0"/>
                <a:cs typeface="Arial" pitchFamily="34" charset="0"/>
              </a:rPr>
              <a:t>’é</a:t>
            </a:r>
            <a:r>
              <a:rPr lang="fr-CA" sz="1125" dirty="0">
                <a:latin typeface="Arial" pitchFamily="34" charset="0"/>
                <a:ea typeface="Calibri" pitchFamily="34" charset="0"/>
                <a:cs typeface="Arial" pitchFamily="34" charset="0"/>
              </a:rPr>
              <a:t>l</a:t>
            </a:r>
            <a:r>
              <a:rPr lang="fr-CA" sz="1125" dirty="0">
                <a:latin typeface="Calibri"/>
                <a:ea typeface="Calibri" pitchFamily="34" charset="0"/>
                <a:cs typeface="Arial" pitchFamily="34" charset="0"/>
              </a:rPr>
              <a:t>è</a:t>
            </a:r>
            <a:r>
              <a:rPr lang="fr-CA" sz="1125" dirty="0">
                <a:latin typeface="Arial" pitchFamily="34" charset="0"/>
                <a:ea typeface="Calibri" pitchFamily="34" charset="0"/>
                <a:cs typeface="Arial" pitchFamily="34" charset="0"/>
              </a:rPr>
              <a:t>ve : _________________________                                                Date : _______________</a:t>
            </a:r>
            <a:endParaRPr lang="fr-CA" sz="1350" dirty="0">
              <a:latin typeface="Arial" pitchFamily="34" charset="0"/>
              <a:cs typeface="Arial" pitchFamily="34" charset="0"/>
            </a:endParaRPr>
          </a:p>
        </p:txBody>
      </p:sp>
      <p:sp>
        <p:nvSpPr>
          <p:cNvPr id="32770" name="Zone de texte 2"/>
          <p:cNvSpPr txBox="1">
            <a:spLocks noChangeArrowheads="1"/>
          </p:cNvSpPr>
          <p:nvPr/>
        </p:nvSpPr>
        <p:spPr bwMode="auto">
          <a:xfrm>
            <a:off x="762960" y="2403186"/>
            <a:ext cx="5332084" cy="278606"/>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CA" sz="1200" dirty="0">
                <a:latin typeface="Arial" pitchFamily="34" charset="0"/>
                <a:cs typeface="Arial" pitchFamily="34" charset="0"/>
              </a:rPr>
              <a:t>Encercle les métiers qui pourraient nécessiter d’utiliser les objets présentés.</a:t>
            </a:r>
            <a:endParaRPr lang="fr-FR" sz="1200" dirty="0">
              <a:latin typeface="Arial" pitchFamily="34" charset="0"/>
              <a:cs typeface="Arial" pitchFamily="34" charset="0"/>
            </a:endParaRPr>
          </a:p>
        </p:txBody>
      </p:sp>
      <p:grpSp>
        <p:nvGrpSpPr>
          <p:cNvPr id="2" name="Groupe 7"/>
          <p:cNvGrpSpPr>
            <a:grpSpLocks/>
          </p:cNvGrpSpPr>
          <p:nvPr/>
        </p:nvGrpSpPr>
        <p:grpSpPr bwMode="auto">
          <a:xfrm>
            <a:off x="3753036" y="5652122"/>
            <a:ext cx="1085850" cy="1189435"/>
            <a:chOff x="41323" y="33816"/>
            <a:chExt cx="14477" cy="15861"/>
          </a:xfrm>
        </p:grpSpPr>
        <p:sp>
          <p:nvSpPr>
            <p:cNvPr id="6" name="Zone de texte 6"/>
            <p:cNvSpPr txBox="1">
              <a:spLocks noChangeArrowheads="1"/>
            </p:cNvSpPr>
            <p:nvPr/>
          </p:nvSpPr>
          <p:spPr bwMode="auto">
            <a:xfrm>
              <a:off x="41323" y="45690"/>
              <a:ext cx="14478" cy="39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fontAlgn="base">
                <a:spcBef>
                  <a:spcPts val="375"/>
                </a:spcBef>
                <a:spcAft>
                  <a:spcPts val="600"/>
                </a:spcAft>
              </a:pPr>
              <a:r>
                <a:rPr lang="en-CA" sz="1125">
                  <a:solidFill>
                    <a:srgbClr val="000000"/>
                  </a:solidFill>
                  <a:latin typeface="Calibri" pitchFamily="34" charset="0"/>
                  <a:cs typeface="Arial" pitchFamily="34" charset="0"/>
                </a:rPr>
                <a:t>Pharmacienne ou pharmacien</a:t>
              </a:r>
              <a:endParaRPr lang="fr-FR" sz="1350">
                <a:latin typeface="Arial" pitchFamily="34" charset="0"/>
                <a:cs typeface="Arial" pitchFamily="34" charset="0"/>
              </a:endParaRPr>
            </a:p>
          </p:txBody>
        </p:sp>
        <p:pic>
          <p:nvPicPr>
            <p:cNvPr id="9" name="Image 9"/>
            <p:cNvPicPr>
              <a:picLocks noChangeAspect="1" noChangeArrowheads="1"/>
            </p:cNvPicPr>
            <p:nvPr/>
          </p:nvPicPr>
          <p:blipFill>
            <a:blip r:embed="rId2" cstate="print">
              <a:grayscl/>
            </a:blip>
            <a:srcRect/>
            <a:stretch>
              <a:fillRect/>
            </a:stretch>
          </p:blipFill>
          <p:spPr bwMode="auto">
            <a:xfrm>
              <a:off x="44079" y="33816"/>
              <a:ext cx="9449" cy="11144"/>
            </a:xfrm>
            <a:prstGeom prst="rect">
              <a:avLst/>
            </a:prstGeom>
            <a:noFill/>
          </p:spPr>
        </p:pic>
      </p:grpSp>
      <p:grpSp>
        <p:nvGrpSpPr>
          <p:cNvPr id="3" name="Groupe 12"/>
          <p:cNvGrpSpPr>
            <a:grpSpLocks/>
          </p:cNvGrpSpPr>
          <p:nvPr/>
        </p:nvGrpSpPr>
        <p:grpSpPr bwMode="auto">
          <a:xfrm>
            <a:off x="188640" y="5479033"/>
            <a:ext cx="1464469" cy="1469231"/>
            <a:chOff x="1075" y="30693"/>
            <a:chExt cx="19536" cy="19594"/>
          </a:xfrm>
        </p:grpSpPr>
        <p:pic>
          <p:nvPicPr>
            <p:cNvPr id="207" name="Image 207"/>
            <p:cNvPicPr>
              <a:picLocks noChangeAspect="1" noChangeArrowheads="1"/>
            </p:cNvPicPr>
            <p:nvPr/>
          </p:nvPicPr>
          <p:blipFill>
            <a:blip r:embed="rId3" cstate="print">
              <a:grayscl/>
            </a:blip>
            <a:srcRect/>
            <a:stretch>
              <a:fillRect/>
            </a:stretch>
          </p:blipFill>
          <p:spPr bwMode="auto">
            <a:xfrm>
              <a:off x="8267" y="30693"/>
              <a:ext cx="7797" cy="11716"/>
            </a:xfrm>
            <a:prstGeom prst="rect">
              <a:avLst/>
            </a:prstGeom>
            <a:noFill/>
          </p:spPr>
        </p:pic>
        <p:sp>
          <p:nvSpPr>
            <p:cNvPr id="208" name="Text Box 8"/>
            <p:cNvSpPr txBox="1">
              <a:spLocks noChangeArrowheads="1"/>
            </p:cNvSpPr>
            <p:nvPr/>
          </p:nvSpPr>
          <p:spPr bwMode="auto">
            <a:xfrm>
              <a:off x="1075" y="44478"/>
              <a:ext cx="19536" cy="581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a:solidFill>
                    <a:srgbClr val="000000"/>
                  </a:solidFill>
                  <a:latin typeface="Calibri" pitchFamily="34" charset="0"/>
                  <a:cs typeface="Arial" pitchFamily="34" charset="0"/>
                </a:rPr>
                <a:t>Technicien / techni-cienne de laboratoire</a:t>
              </a:r>
              <a:endParaRPr lang="fr-FR" sz="1350">
                <a:latin typeface="Arial" pitchFamily="34" charset="0"/>
                <a:cs typeface="Arial" pitchFamily="34" charset="0"/>
              </a:endParaRPr>
            </a:p>
          </p:txBody>
        </p:sp>
      </p:grpSp>
      <p:grpSp>
        <p:nvGrpSpPr>
          <p:cNvPr id="4" name="Groupe 45"/>
          <p:cNvGrpSpPr>
            <a:grpSpLocks/>
          </p:cNvGrpSpPr>
          <p:nvPr/>
        </p:nvGrpSpPr>
        <p:grpSpPr bwMode="auto">
          <a:xfrm>
            <a:off x="5697254" y="2877036"/>
            <a:ext cx="897731" cy="1154906"/>
            <a:chOff x="25557" y="3308"/>
            <a:chExt cx="11975" cy="15400"/>
          </a:xfrm>
        </p:grpSpPr>
        <p:sp>
          <p:nvSpPr>
            <p:cNvPr id="14" name="Text Box 10"/>
            <p:cNvSpPr txBox="1">
              <a:spLocks noChangeArrowheads="1"/>
            </p:cNvSpPr>
            <p:nvPr/>
          </p:nvSpPr>
          <p:spPr bwMode="auto">
            <a:xfrm>
              <a:off x="25557" y="14760"/>
              <a:ext cx="11975" cy="3949"/>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a:solidFill>
                    <a:srgbClr val="000000"/>
                  </a:solidFill>
                  <a:latin typeface="Calibri" pitchFamily="34" charset="0"/>
                  <a:cs typeface="Arial" pitchFamily="34" charset="0"/>
                </a:rPr>
                <a:t>Agronome</a:t>
              </a:r>
              <a:endParaRPr lang="fr-FR" sz="1350">
                <a:latin typeface="Arial" pitchFamily="34" charset="0"/>
                <a:cs typeface="Arial" pitchFamily="34" charset="0"/>
              </a:endParaRPr>
            </a:p>
          </p:txBody>
        </p:sp>
        <p:pic>
          <p:nvPicPr>
            <p:cNvPr id="15" name="Image 15"/>
            <p:cNvPicPr>
              <a:picLocks noChangeAspect="1" noChangeArrowheads="1"/>
            </p:cNvPicPr>
            <p:nvPr/>
          </p:nvPicPr>
          <p:blipFill>
            <a:blip r:embed="rId4" cstate="print"/>
            <a:srcRect/>
            <a:stretch>
              <a:fillRect/>
            </a:stretch>
          </p:blipFill>
          <p:spPr bwMode="auto">
            <a:xfrm>
              <a:off x="26757" y="3308"/>
              <a:ext cx="10550" cy="11746"/>
            </a:xfrm>
            <a:prstGeom prst="rect">
              <a:avLst/>
            </a:prstGeom>
            <a:noFill/>
          </p:spPr>
        </p:pic>
      </p:grpSp>
      <p:grpSp>
        <p:nvGrpSpPr>
          <p:cNvPr id="5" name="Groupe 38"/>
          <p:cNvGrpSpPr>
            <a:grpSpLocks/>
          </p:cNvGrpSpPr>
          <p:nvPr/>
        </p:nvGrpSpPr>
        <p:grpSpPr bwMode="auto">
          <a:xfrm>
            <a:off x="5049180" y="5598116"/>
            <a:ext cx="1728788" cy="1478756"/>
            <a:chOff x="52168" y="14388"/>
            <a:chExt cx="23054" cy="19721"/>
          </a:xfrm>
        </p:grpSpPr>
        <p:pic>
          <p:nvPicPr>
            <p:cNvPr id="16" name="Image 16"/>
            <p:cNvPicPr>
              <a:picLocks noChangeAspect="1" noChangeArrowheads="1"/>
            </p:cNvPicPr>
            <p:nvPr/>
          </p:nvPicPr>
          <p:blipFill>
            <a:blip r:embed="rId5" cstate="print"/>
            <a:srcRect/>
            <a:stretch>
              <a:fillRect/>
            </a:stretch>
          </p:blipFill>
          <p:spPr bwMode="auto">
            <a:xfrm>
              <a:off x="60264" y="14388"/>
              <a:ext cx="8631" cy="12389"/>
            </a:xfrm>
            <a:prstGeom prst="rect">
              <a:avLst/>
            </a:prstGeom>
            <a:noFill/>
          </p:spPr>
        </p:pic>
        <p:sp>
          <p:nvSpPr>
            <p:cNvPr id="17" name="Text Box 14"/>
            <p:cNvSpPr txBox="1">
              <a:spLocks noChangeArrowheads="1"/>
            </p:cNvSpPr>
            <p:nvPr/>
          </p:nvSpPr>
          <p:spPr bwMode="auto">
            <a:xfrm>
              <a:off x="52168" y="27350"/>
              <a:ext cx="23055" cy="676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a:solidFill>
                    <a:srgbClr val="000000"/>
                  </a:solidFill>
                  <a:latin typeface="Calibri" pitchFamily="34" charset="0"/>
                  <a:cs typeface="Arial" pitchFamily="34" charset="0"/>
                </a:rPr>
                <a:t>Arpenteur-géomètre / Arpenteuse-géomètre</a:t>
              </a:r>
              <a:endParaRPr lang="fr-FR" sz="1350">
                <a:latin typeface="Arial" pitchFamily="34" charset="0"/>
                <a:cs typeface="Arial" pitchFamily="34" charset="0"/>
              </a:endParaRPr>
            </a:p>
          </p:txBody>
        </p:sp>
      </p:grpSp>
      <p:grpSp>
        <p:nvGrpSpPr>
          <p:cNvPr id="7" name="Groupe 44"/>
          <p:cNvGrpSpPr>
            <a:grpSpLocks/>
          </p:cNvGrpSpPr>
          <p:nvPr/>
        </p:nvGrpSpPr>
        <p:grpSpPr bwMode="auto">
          <a:xfrm>
            <a:off x="296653" y="2843808"/>
            <a:ext cx="897731" cy="1458516"/>
            <a:chOff x="42816" y="4287"/>
            <a:chExt cx="11975" cy="19462"/>
          </a:xfrm>
        </p:grpSpPr>
        <p:pic>
          <p:nvPicPr>
            <p:cNvPr id="19" name="Image 19"/>
            <p:cNvPicPr>
              <a:picLocks noChangeAspect="1" noChangeArrowheads="1"/>
            </p:cNvPicPr>
            <p:nvPr/>
          </p:nvPicPr>
          <p:blipFill>
            <a:blip r:embed="rId6" cstate="print">
              <a:grayscl/>
            </a:blip>
            <a:srcRect/>
            <a:stretch>
              <a:fillRect/>
            </a:stretch>
          </p:blipFill>
          <p:spPr bwMode="auto">
            <a:xfrm>
              <a:off x="45367" y="4287"/>
              <a:ext cx="6873" cy="11588"/>
            </a:xfrm>
            <a:prstGeom prst="rect">
              <a:avLst/>
            </a:prstGeom>
            <a:noFill/>
          </p:spPr>
        </p:pic>
        <p:sp>
          <p:nvSpPr>
            <p:cNvPr id="20" name="Text Box 17"/>
            <p:cNvSpPr txBox="1">
              <a:spLocks noChangeArrowheads="1"/>
            </p:cNvSpPr>
            <p:nvPr/>
          </p:nvSpPr>
          <p:spPr bwMode="auto">
            <a:xfrm>
              <a:off x="42816" y="17027"/>
              <a:ext cx="11975" cy="672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a:solidFill>
                    <a:srgbClr val="000000"/>
                  </a:solidFill>
                  <a:latin typeface="Calibri" pitchFamily="34" charset="0"/>
                  <a:cs typeface="Arial" pitchFamily="34" charset="0"/>
                </a:rPr>
                <a:t>Infirmier / Infirmière</a:t>
              </a:r>
              <a:endParaRPr lang="fr-FR" sz="1350">
                <a:latin typeface="Arial" pitchFamily="34" charset="0"/>
                <a:cs typeface="Arial" pitchFamily="34" charset="0"/>
              </a:endParaRPr>
            </a:p>
          </p:txBody>
        </p:sp>
      </p:grpSp>
      <p:grpSp>
        <p:nvGrpSpPr>
          <p:cNvPr id="8" name="Groupe 43"/>
          <p:cNvGrpSpPr>
            <a:grpSpLocks/>
          </p:cNvGrpSpPr>
          <p:nvPr/>
        </p:nvGrpSpPr>
        <p:grpSpPr bwMode="auto">
          <a:xfrm>
            <a:off x="2348882" y="5617908"/>
            <a:ext cx="897731" cy="1276350"/>
            <a:chOff x="6115" y="6733"/>
            <a:chExt cx="11975" cy="17016"/>
          </a:xfrm>
        </p:grpSpPr>
        <p:pic>
          <p:nvPicPr>
            <p:cNvPr id="22" name="Image 22"/>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6560" y="6733"/>
              <a:ext cx="11085" cy="11085"/>
            </a:xfrm>
            <a:prstGeom prst="rect">
              <a:avLst/>
            </a:prstGeom>
            <a:noFill/>
          </p:spPr>
        </p:pic>
        <p:sp>
          <p:nvSpPr>
            <p:cNvPr id="23" name="Text Box 20"/>
            <p:cNvSpPr txBox="1">
              <a:spLocks noChangeArrowheads="1"/>
            </p:cNvSpPr>
            <p:nvPr/>
          </p:nvSpPr>
          <p:spPr bwMode="auto">
            <a:xfrm>
              <a:off x="6115" y="19800"/>
              <a:ext cx="11975" cy="3949"/>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a:solidFill>
                    <a:srgbClr val="000000"/>
                  </a:solidFill>
                  <a:latin typeface="Calibri" pitchFamily="34" charset="0"/>
                  <a:cs typeface="Arial" pitchFamily="34" charset="0"/>
                </a:rPr>
                <a:t>Vétérinaire</a:t>
              </a:r>
              <a:endParaRPr lang="fr-FR" sz="1350">
                <a:latin typeface="Arial" pitchFamily="34" charset="0"/>
                <a:cs typeface="Arial" pitchFamily="34" charset="0"/>
              </a:endParaRPr>
            </a:p>
          </p:txBody>
        </p:sp>
      </p:grpSp>
      <p:grpSp>
        <p:nvGrpSpPr>
          <p:cNvPr id="10" name="Groupe 42"/>
          <p:cNvGrpSpPr>
            <a:grpSpLocks/>
          </p:cNvGrpSpPr>
          <p:nvPr/>
        </p:nvGrpSpPr>
        <p:grpSpPr bwMode="auto">
          <a:xfrm>
            <a:off x="1322768" y="3977936"/>
            <a:ext cx="1035919" cy="1382315"/>
            <a:chOff x="23265" y="26630"/>
            <a:chExt cx="13814" cy="18427"/>
          </a:xfrm>
        </p:grpSpPr>
        <p:pic>
          <p:nvPicPr>
            <p:cNvPr id="25" name="Image 25"/>
            <p:cNvPicPr>
              <a:picLocks noChangeAspect="1" noChangeArrowheads="1"/>
            </p:cNvPicPr>
            <p:nvPr/>
          </p:nvPicPr>
          <p:blipFill>
            <a:blip r:embed="rId8" cstate="print">
              <a:grayscl/>
            </a:blip>
            <a:srcRect/>
            <a:stretch>
              <a:fillRect/>
            </a:stretch>
          </p:blipFill>
          <p:spPr bwMode="auto">
            <a:xfrm>
              <a:off x="26502" y="26630"/>
              <a:ext cx="7292" cy="10723"/>
            </a:xfrm>
            <a:prstGeom prst="rect">
              <a:avLst/>
            </a:prstGeom>
            <a:noFill/>
          </p:spPr>
        </p:pic>
        <p:sp>
          <p:nvSpPr>
            <p:cNvPr id="26" name="Text Box 23"/>
            <p:cNvSpPr txBox="1">
              <a:spLocks noChangeArrowheads="1"/>
            </p:cNvSpPr>
            <p:nvPr/>
          </p:nvSpPr>
          <p:spPr bwMode="auto">
            <a:xfrm>
              <a:off x="23265" y="37887"/>
              <a:ext cx="13814" cy="717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dirty="0">
                  <a:solidFill>
                    <a:srgbClr val="000000"/>
                  </a:solidFill>
                  <a:latin typeface="Calibri" pitchFamily="34" charset="0"/>
                  <a:cs typeface="Arial" pitchFamily="34" charset="0"/>
                </a:rPr>
                <a:t>Chef </a:t>
              </a:r>
              <a:r>
                <a:rPr lang="en-CA" sz="1125" dirty="0" err="1">
                  <a:solidFill>
                    <a:srgbClr val="000000"/>
                  </a:solidFill>
                  <a:latin typeface="Calibri" pitchFamily="34" charset="0"/>
                  <a:cs typeface="Arial" pitchFamily="34" charset="0"/>
                </a:rPr>
                <a:t>cuisinier</a:t>
              </a:r>
              <a:r>
                <a:rPr lang="en-CA" sz="1125" dirty="0">
                  <a:solidFill>
                    <a:srgbClr val="000000"/>
                  </a:solidFill>
                  <a:latin typeface="Calibri" pitchFamily="34" charset="0"/>
                  <a:cs typeface="Arial" pitchFamily="34" charset="0"/>
                </a:rPr>
                <a:t> / Chef </a:t>
              </a:r>
              <a:r>
                <a:rPr lang="en-CA" sz="1125" dirty="0" err="1">
                  <a:solidFill>
                    <a:srgbClr val="000000"/>
                  </a:solidFill>
                  <a:latin typeface="Calibri" pitchFamily="34" charset="0"/>
                  <a:cs typeface="Arial" pitchFamily="34" charset="0"/>
                </a:rPr>
                <a:t>cuisinière</a:t>
              </a:r>
              <a:endParaRPr lang="fr-FR" sz="1350" dirty="0">
                <a:latin typeface="Arial" pitchFamily="34" charset="0"/>
                <a:cs typeface="Arial" pitchFamily="34" charset="0"/>
              </a:endParaRPr>
            </a:p>
          </p:txBody>
        </p:sp>
      </p:grpSp>
      <p:grpSp>
        <p:nvGrpSpPr>
          <p:cNvPr id="11" name="Group 24"/>
          <p:cNvGrpSpPr>
            <a:grpSpLocks/>
          </p:cNvGrpSpPr>
          <p:nvPr/>
        </p:nvGrpSpPr>
        <p:grpSpPr bwMode="auto">
          <a:xfrm>
            <a:off x="3969060" y="3761912"/>
            <a:ext cx="1619250" cy="1591865"/>
            <a:chOff x="0" y="33485"/>
            <a:chExt cx="21607" cy="21232"/>
          </a:xfrm>
        </p:grpSpPr>
        <p:pic>
          <p:nvPicPr>
            <p:cNvPr id="213" name="Image 213"/>
            <p:cNvPicPr>
              <a:picLocks noChangeAspect="1" noChangeArrowheads="1"/>
            </p:cNvPicPr>
            <p:nvPr/>
          </p:nvPicPr>
          <p:blipFill>
            <a:blip r:embed="rId9" cstate="print">
              <a:grayscl/>
            </a:blip>
            <a:srcRect/>
            <a:stretch>
              <a:fillRect/>
            </a:stretch>
          </p:blipFill>
          <p:spPr bwMode="auto">
            <a:xfrm>
              <a:off x="6067" y="33485"/>
              <a:ext cx="13716" cy="6191"/>
            </a:xfrm>
            <a:prstGeom prst="rect">
              <a:avLst/>
            </a:prstGeom>
            <a:noFill/>
          </p:spPr>
        </p:pic>
        <p:pic>
          <p:nvPicPr>
            <p:cNvPr id="214" name="Image 214"/>
            <p:cNvPicPr>
              <a:picLocks noChangeAspect="1" noChangeArrowheads="1"/>
            </p:cNvPicPr>
            <p:nvPr/>
          </p:nvPicPr>
          <p:blipFill>
            <a:blip r:embed="rId10" cstate="print">
              <a:grayscl/>
            </a:blip>
            <a:srcRect/>
            <a:stretch>
              <a:fillRect/>
            </a:stretch>
          </p:blipFill>
          <p:spPr bwMode="auto">
            <a:xfrm>
              <a:off x="5931" y="35941"/>
              <a:ext cx="5823" cy="10478"/>
            </a:xfrm>
            <a:prstGeom prst="rect">
              <a:avLst/>
            </a:prstGeom>
            <a:noFill/>
          </p:spPr>
        </p:pic>
        <p:sp>
          <p:nvSpPr>
            <p:cNvPr id="215" name="Text Box 27"/>
            <p:cNvSpPr txBox="1">
              <a:spLocks noChangeArrowheads="1"/>
            </p:cNvSpPr>
            <p:nvPr/>
          </p:nvSpPr>
          <p:spPr bwMode="auto">
            <a:xfrm>
              <a:off x="0" y="48907"/>
              <a:ext cx="21607" cy="581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a:solidFill>
                    <a:srgbClr val="000000"/>
                  </a:solidFill>
                  <a:latin typeface="Calibri" pitchFamily="34" charset="0"/>
                  <a:cs typeface="Arial" pitchFamily="34" charset="0"/>
                </a:rPr>
                <a:t>Ingénieur / ingénieure en aéronautique</a:t>
              </a:r>
              <a:endParaRPr lang="fr-FR" sz="1350">
                <a:latin typeface="Arial" pitchFamily="34" charset="0"/>
                <a:cs typeface="Arial" pitchFamily="34" charset="0"/>
              </a:endParaRPr>
            </a:p>
          </p:txBody>
        </p:sp>
      </p:grpSp>
      <p:grpSp>
        <p:nvGrpSpPr>
          <p:cNvPr id="12" name="Group 28"/>
          <p:cNvGrpSpPr>
            <a:grpSpLocks/>
          </p:cNvGrpSpPr>
          <p:nvPr/>
        </p:nvGrpSpPr>
        <p:grpSpPr bwMode="auto">
          <a:xfrm>
            <a:off x="2726922" y="2951820"/>
            <a:ext cx="1023938" cy="1618059"/>
            <a:chOff x="6503" y="0"/>
            <a:chExt cx="13658" cy="21589"/>
          </a:xfrm>
        </p:grpSpPr>
        <p:pic>
          <p:nvPicPr>
            <p:cNvPr id="218" name="Image 218"/>
            <p:cNvPicPr>
              <a:picLocks noChangeAspect="1" noChangeArrowheads="1"/>
            </p:cNvPicPr>
            <p:nvPr/>
          </p:nvPicPr>
          <p:blipFill>
            <a:blip r:embed="rId11" cstate="print">
              <a:grayscl/>
            </a:blip>
            <a:srcRect/>
            <a:stretch>
              <a:fillRect/>
            </a:stretch>
          </p:blipFill>
          <p:spPr bwMode="auto">
            <a:xfrm>
              <a:off x="6720" y="0"/>
              <a:ext cx="13442" cy="13716"/>
            </a:xfrm>
            <a:prstGeom prst="rect">
              <a:avLst/>
            </a:prstGeom>
            <a:noFill/>
          </p:spPr>
        </p:pic>
        <p:sp>
          <p:nvSpPr>
            <p:cNvPr id="219" name="Text Box 30"/>
            <p:cNvSpPr txBox="1">
              <a:spLocks noChangeArrowheads="1"/>
            </p:cNvSpPr>
            <p:nvPr/>
          </p:nvSpPr>
          <p:spPr bwMode="auto">
            <a:xfrm>
              <a:off x="6503" y="14812"/>
              <a:ext cx="11975" cy="677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ts val="600"/>
                </a:spcAft>
              </a:pPr>
              <a:r>
                <a:rPr lang="en-CA" sz="1125">
                  <a:solidFill>
                    <a:srgbClr val="000000"/>
                  </a:solidFill>
                  <a:latin typeface="Calibri" pitchFamily="34" charset="0"/>
                  <a:cs typeface="Arial" pitchFamily="34" charset="0"/>
                </a:rPr>
                <a:t>Enseignant / Enseignante</a:t>
              </a:r>
              <a:endParaRPr lang="fr-FR" sz="1350">
                <a:latin typeface="Arial" pitchFamily="34" charset="0"/>
                <a:cs typeface="Arial" pitchFamily="34" charset="0"/>
              </a:endParaRPr>
            </a:p>
          </p:txBody>
        </p:sp>
      </p:grpSp>
      <p:pic>
        <p:nvPicPr>
          <p:cNvPr id="18" name="Image 17" descr="Une image contenant texte, capture d’écran, Visage humain, personne&#10;&#10;Description générée automatiquement">
            <a:extLst>
              <a:ext uri="{FF2B5EF4-FFF2-40B4-BE49-F238E27FC236}">
                <a16:creationId xmlns:a16="http://schemas.microsoft.com/office/drawing/2014/main" id="{BF3A75FB-5390-C996-F629-60701CF984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922318"/>
            <a:ext cx="6858000" cy="5299364"/>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 y="227222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fr-CA" sz="1350">
                <a:latin typeface="Arial" pitchFamily="34" charset="0"/>
                <a:cs typeface="Arial" pitchFamily="34" charset="0"/>
              </a:rPr>
            </a:br>
            <a:endParaRPr lang="fr-CA" sz="1350">
              <a:latin typeface="Arial" pitchFamily="34" charset="0"/>
              <a:cs typeface="Arial" pitchFamily="34" charset="0"/>
            </a:endParaRPr>
          </a:p>
        </p:txBody>
      </p:sp>
      <p:pic>
        <p:nvPicPr>
          <p:cNvPr id="6" name="Image 5" descr="Une image contenant texte, capture d’écran&#10;&#10;Description générée automatiquement">
            <a:extLst>
              <a:ext uri="{FF2B5EF4-FFF2-40B4-BE49-F238E27FC236}">
                <a16:creationId xmlns:a16="http://schemas.microsoft.com/office/drawing/2014/main" id="{34A7714C-B5D6-FD02-9F64-CF0107D7E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2318"/>
            <a:ext cx="6858000" cy="5299364"/>
          </a:xfrm>
          <a:prstGeom prst="rect">
            <a:avLst/>
          </a:prstGeom>
        </p:spPr>
      </p:pic>
    </p:spTree>
    <p:extLst>
      <p:ext uri="{BB962C8B-B14F-4D97-AF65-F5344CB8AC3E}">
        <p14:creationId xmlns:p14="http://schemas.microsoft.com/office/powerpoint/2010/main" val="3658588036"/>
      </p:ext>
    </p:extLst>
  </p:cSld>
  <p:clrMapOvr>
    <a:masterClrMapping/>
  </p:clrMapOvr>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B22BE0F-5173-4589-AECD-B6415CB899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1387</Words>
  <Application>Microsoft Office PowerPoint</Application>
  <PresentationFormat>Format US (216 x 279 mm)</PresentationFormat>
  <Paragraphs>180</Paragraphs>
  <Slides>14</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Courier New</vt:lpstr>
      <vt:lpstr>Times New Roman</vt:lpstr>
      <vt:lpstr>Thème Office 2013 – 2022</vt:lpstr>
      <vt:lpstr>Présentation PowerPoint</vt:lpstr>
      <vt:lpstr>Présentation PowerPoint</vt:lpstr>
      <vt:lpstr>Présentation PowerPoint</vt:lpstr>
      <vt:lpstr>Présentation PowerPoint</vt:lpstr>
      <vt:lpstr>Présentation PowerPoint</vt:lpstr>
      <vt:lpstr>Présentation PowerPoint</vt:lpstr>
      <vt:lpstr>Les métiers scientifiques  Fiches d’activité à imprimer</vt:lpstr>
      <vt:lpstr>Présentation PowerPoint</vt:lpstr>
      <vt:lpstr>Présentation PowerPoint</vt:lpstr>
      <vt:lpstr>Les métiers scientifiques  Fiches d’activité à afficher au TNI</vt:lpstr>
      <vt:lpstr>Dans quelle thématique a-t-on utilisé les objets ou produits suivants ?</vt:lpstr>
      <vt:lpstr>Voici différents métiers :</vt:lpstr>
      <vt:lpstr>Placez-vous en équipes de 3.  Un métier sera attribué à chaque équipe.   Vous devez répondre aux questions suivantes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2017-04-16T03:29:58Z</dcterms:created>
  <dcterms:modified xsi:type="dcterms:W3CDTF">2024-02-16T19:37:26Z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