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ppt/tags/tag63.xml" ContentType="application/vnd.openxmlformats-officedocument.presentationml.tags+xml"/>
  <Override PartName="/ppt/tags/tag65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6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9" r:id="rId1"/>
  </p:sldMasterIdLst>
  <p:notesMasterIdLst>
    <p:notesMasterId r:id="rId12"/>
  </p:notesMasterIdLst>
  <p:handoutMasterIdLst>
    <p:handoutMasterId r:id="rId13"/>
  </p:handoutMasterIdLst>
  <p:sldIdLst>
    <p:sldId id="386" r:id="rId2"/>
    <p:sldId id="371" r:id="rId3"/>
    <p:sldId id="359" r:id="rId4"/>
    <p:sldId id="361" r:id="rId5"/>
    <p:sldId id="382" r:id="rId6"/>
    <p:sldId id="383" r:id="rId7"/>
    <p:sldId id="343" r:id="rId8"/>
    <p:sldId id="384" r:id="rId9"/>
    <p:sldId id="385" r:id="rId10"/>
    <p:sldId id="350" r:id="rId11"/>
  </p:sldIdLst>
  <p:sldSz cx="6858000" cy="9144000" type="letter"/>
  <p:notesSz cx="7102475" cy="9037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 Bilodeau" initials="CB" lastIdx="8" clrIdx="0"/>
  <p:cmAuthor id="2" name="Microsoft" initials="M" lastIdx="11" clrIdx="1"/>
  <p:cmAuthor id="3" name="Catherine" initials="C" lastIdx="1" clrIdx="2">
    <p:extLst>
      <p:ext uri="{19B8F6BF-5375-455C-9EA6-DF929625EA0E}">
        <p15:presenceInfo xmlns:p15="http://schemas.microsoft.com/office/powerpoint/2012/main" xmlns="" userId="Catheri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7E7E7"/>
    <a:srgbClr val="EAE8EA"/>
    <a:srgbClr val="D3CDD3"/>
    <a:srgbClr val="FFFFFF"/>
    <a:srgbClr val="EFDFEF"/>
    <a:srgbClr val="663366"/>
    <a:srgbClr val="CBCBCB"/>
    <a:srgbClr val="D4D2D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53" autoAdjust="0"/>
    <p:restoredTop sz="94249" autoAdjust="0"/>
  </p:normalViewPr>
  <p:slideViewPr>
    <p:cSldViewPr snapToGrid="0" snapToObjects="1">
      <p:cViewPr>
        <p:scale>
          <a:sx n="100" d="100"/>
          <a:sy n="100" d="100"/>
        </p:scale>
        <p:origin x="-1622" y="204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518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518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A5BFF-7705-5642-BD99-59DF111890FB}" type="datetimeFigureOut">
              <a:rPr lang="fr-FR" smtClean="0"/>
              <a:pPr/>
              <a:t>03/11/2021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584188"/>
            <a:ext cx="3077739" cy="4518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3092" y="8584188"/>
            <a:ext cx="3077739" cy="4518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44F55-7092-3548-AD02-B5827B11D4B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085664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518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518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ACE14-1FD2-674A-BBD0-0641EEBB04C6}" type="datetimeFigureOut">
              <a:rPr lang="fr-FR" smtClean="0"/>
              <a:pPr/>
              <a:t>03/11/2021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79650" y="677863"/>
            <a:ext cx="2543175" cy="3389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248" y="4292878"/>
            <a:ext cx="5681980" cy="4066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584188"/>
            <a:ext cx="3077739" cy="4518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092" y="8584188"/>
            <a:ext cx="3077739" cy="4518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79CC1-2BD1-5343-98AF-522C5D9C17D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616282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79CC1-2BD1-5343-98AF-522C5D9C17DB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87355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165600"/>
            <a:ext cx="4857750" cy="2552192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6742176"/>
            <a:ext cx="4857750" cy="1565451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subtitle</a:t>
            </a:r>
            <a:r>
              <a:rPr lang="fr-CA" dirty="0"/>
              <a:t>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00288"/>
            <a:ext cx="1488186" cy="36576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31F6E69D-0C35-804F-8AE4-3829C29596AB}" type="datetime1">
              <a:rPr lang="fr-CA" smtClean="0"/>
              <a:pPr/>
              <a:t>2021-11-03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9514" y="8400288"/>
            <a:ext cx="2859786" cy="36576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06490" y="8400288"/>
            <a:ext cx="514350" cy="36576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F4C7-900B-9743-9D0C-A15353CBB617}" type="datetime1">
              <a:rPr lang="fr-CA" smtClean="0"/>
              <a:pPr/>
              <a:t>2021-11-03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3483864" y="2313517"/>
            <a:ext cx="2674620" cy="25603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3483864" y="5161280"/>
            <a:ext cx="2674620" cy="25603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13519"/>
            <a:ext cx="2674620" cy="540808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13517"/>
            <a:ext cx="2674620" cy="25603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A53D-780C-6A4E-B497-B432DAB928CA}" type="datetime1">
              <a:rPr lang="fr-CA" smtClean="0"/>
              <a:pPr/>
              <a:t>2021-11-03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85800" y="5161280"/>
            <a:ext cx="2674620" cy="25603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3483864" y="2313517"/>
            <a:ext cx="2674620" cy="25603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3483864" y="5161280"/>
            <a:ext cx="2674620" cy="25603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DA73-2A07-F747-86F9-71E7768D82C5}" type="datetime1">
              <a:rPr lang="fr-CA" smtClean="0"/>
              <a:pPr/>
              <a:t>2021-11-03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FD10-FD4E-C849-8794-718830E71EF4}" type="datetime1">
              <a:rPr lang="fr-CA" smtClean="0"/>
              <a:pPr/>
              <a:t>2021-11-03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53397"/>
            <a:ext cx="2672954" cy="154940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0438" y="491320"/>
            <a:ext cx="2674620" cy="750333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8" y="3821374"/>
            <a:ext cx="2672954" cy="288422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FDD7-0E9C-4745-B617-4C3922C15D10}" type="datetime1">
              <a:rPr lang="fr-CA" smtClean="0"/>
              <a:pPr/>
              <a:t>2021-11-03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3160" y="2032000"/>
            <a:ext cx="2674620" cy="154940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3158" y="3599977"/>
            <a:ext cx="2674620" cy="288422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920D-384C-FB42-97B8-9F9D9A2A8EDA}" type="datetime1">
              <a:rPr lang="fr-CA" smtClean="0"/>
              <a:pPr/>
              <a:t>2021-11-03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471771" y="674200"/>
            <a:ext cx="2888194" cy="735503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 pitchFamily="34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 pitchFamily="34" charset="0"/>
              </a:endParaRPr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606595" y="890081"/>
            <a:ext cx="2601498" cy="68329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235057" y="4694398"/>
            <a:ext cx="3066018" cy="4034693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 pitchFamily="34" charset="0"/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 pitchFamily="34" charset="0"/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368293" y="4910106"/>
            <a:ext cx="2778082" cy="3596111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27111" y="321675"/>
            <a:ext cx="3066018" cy="4034693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 pitchFamily="34" charset="0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 pitchFamily="34" charset="0"/>
              </a:endParaRPr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60347" y="537383"/>
            <a:ext cx="2778082" cy="3596111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0076" y="2032000"/>
            <a:ext cx="2674620" cy="154940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0074" y="3599977"/>
            <a:ext cx="2674620" cy="288422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5DB-E8BC-0E46-B608-3A12360933C9}" type="datetime1">
              <a:rPr lang="fr-CA" smtClean="0"/>
              <a:pPr/>
              <a:t>2021-11-03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016499"/>
            <a:ext cx="5486400" cy="154940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1544462" y="505467"/>
            <a:ext cx="3773495" cy="4591083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 pitchFamily="34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571648"/>
            <a:ext cx="5486400" cy="13172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D18A-807B-CB4B-942E-94BC3583A1B0}" type="datetime1">
              <a:rPr lang="fr-CA" smtClean="0"/>
              <a:pPr/>
              <a:t>2021-11-03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1686118" y="752752"/>
            <a:ext cx="3490183" cy="409651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016499"/>
            <a:ext cx="5486400" cy="154940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85265" y="155157"/>
            <a:ext cx="2976795" cy="494048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 pitchFamily="34" charset="0"/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 pitchFamily="34" charset="0"/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24364" y="406665"/>
            <a:ext cx="2698841" cy="4445647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3124110" y="430854"/>
            <a:ext cx="3594520" cy="4591083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 pitchFamily="34" charset="0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 pitchFamily="34" charset="0"/>
              </a:endParaRPr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3252365" y="676891"/>
            <a:ext cx="3324645" cy="409651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568141"/>
            <a:ext cx="5486400" cy="13208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8FB3-55FD-A941-9196-E2B8D289005F}" type="datetime1">
              <a:rPr lang="fr-CA" smtClean="0"/>
              <a:pPr/>
              <a:t>2021-11-03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8737-DD24-AE48-94B0-AEE993619991}" type="datetime1">
              <a:rPr lang="fr-CA" smtClean="0"/>
              <a:pPr/>
              <a:t>2021-11-03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7FC0-A454-2649-9404-6C3C3322B928}" type="datetime1">
              <a:rPr lang="fr-CA" smtClean="0"/>
              <a:pPr/>
              <a:t>2021-11-03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63762" y="601135"/>
            <a:ext cx="634562" cy="7143749"/>
          </a:xfrm>
        </p:spPr>
        <p:txBody>
          <a:bodyPr vert="eaVert" anchor="t" anchorCtr="0"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1135"/>
            <a:ext cx="4457700" cy="714374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0877-E85B-0941-B5E7-5DCFCCBBF516}" type="datetime1">
              <a:rPr lang="fr-CA" smtClean="0"/>
              <a:pPr/>
              <a:t>2021-11-03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41661" y="4267200"/>
            <a:ext cx="6016337" cy="29464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0610" y="5110793"/>
            <a:ext cx="3543300" cy="1613285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fr-CA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0610" y="6742545"/>
            <a:ext cx="3543300" cy="1542115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398325"/>
            <a:ext cx="1485900" cy="364067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77B2344-775A-EC40-BD86-BBF6EDBF559F}" type="datetime1">
              <a:rPr lang="fr-CA" smtClean="0"/>
              <a:pPr/>
              <a:t>2021-11-03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8398325"/>
            <a:ext cx="2857500" cy="364067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642" y="8416523"/>
            <a:ext cx="514350" cy="353452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926081"/>
            <a:ext cx="5829300" cy="1816100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4742688"/>
            <a:ext cx="5829300" cy="1316736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2297-D954-A349-94D2-41B41467CE59}" type="datetime1">
              <a:rPr lang="fr-CA" smtClean="0"/>
              <a:pPr/>
              <a:t>2021-11-03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4520" y="2253129"/>
            <a:ext cx="6323477" cy="29464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928471"/>
            <a:ext cx="4000500" cy="1816100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4747491"/>
            <a:ext cx="4000500" cy="1310783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CD89-FEEA-BE41-A512-FB1C194373A1}" type="datetime1">
              <a:rPr lang="fr-CA" smtClean="0"/>
              <a:pPr/>
              <a:t>2021-11-03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581" y="5426405"/>
            <a:ext cx="4154091" cy="154940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490765" y="593573"/>
            <a:ext cx="4062185" cy="484022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 pitchFamily="34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 pitchFamily="34" charset="0"/>
              </a:endParaRPr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643258" y="843509"/>
            <a:ext cx="3757198" cy="434035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68588" y="6974542"/>
            <a:ext cx="4149719" cy="115345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3338-B0A0-A342-BE62-0287B46827F5}" type="datetime1">
              <a:rPr lang="fr-CA" smtClean="0"/>
              <a:pPr/>
              <a:t>2021-11-03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13519"/>
            <a:ext cx="2674620" cy="540808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3519"/>
            <a:ext cx="2674620" cy="540808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F1F0-AAEF-ED4A-BA61-7F3489016E17}" type="datetime1">
              <a:rPr lang="fr-CA" smtClean="0"/>
              <a:pPr/>
              <a:t>2021-11-03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495" y="1892489"/>
            <a:ext cx="2400300" cy="778713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3025" y="2899834"/>
            <a:ext cx="2674620" cy="482176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97685" y="1892489"/>
            <a:ext cx="2400300" cy="778713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886" y="2899834"/>
            <a:ext cx="2674620" cy="482176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6DB2-3D39-CC4C-AA4C-2B644E6F6DFC}" type="datetime1">
              <a:rPr lang="fr-CA" smtClean="0"/>
              <a:pPr/>
              <a:t>2021-11-03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80" y="2529387"/>
            <a:ext cx="2421731" cy="190500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971" y="2529387"/>
            <a:ext cx="2421731" cy="190500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80" y="2529387"/>
            <a:ext cx="2421731" cy="190500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971" y="2529387"/>
            <a:ext cx="2421731" cy="190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13517"/>
            <a:ext cx="5486400" cy="25603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D09A-AC55-3747-AEF9-EDB2F0631F22}" type="datetime1">
              <a:rPr lang="fr-CA" smtClean="0"/>
              <a:pPr/>
              <a:t>2021-11-03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85800" y="5161280"/>
            <a:ext cx="5486400" cy="25603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0984"/>
            <a:ext cx="5485210" cy="1157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13517"/>
            <a:ext cx="5485210" cy="540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47579" y="8419282"/>
            <a:ext cx="971550" cy="353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A546CF23-E5EC-ED46-A59E-7EB04A0B66AF}" type="datetime1">
              <a:rPr lang="fr-CA" smtClean="0"/>
              <a:pPr/>
              <a:t>2021-11-03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56956" y="8407729"/>
            <a:ext cx="2788475" cy="3457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41041" y="7301463"/>
            <a:ext cx="1112292" cy="1135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3"/>
        </a:buBlip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2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5"/>
        </a:buBlip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5"/>
        </a:buBlip>
        <a:defRPr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5"/>
        </a:buBlip>
        <a:defRPr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5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image" Target="../media/image18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image" Target="../media/image20.png"/><Relationship Id="rId5" Type="http://schemas.openxmlformats.org/officeDocument/2006/relationships/tags" Target="../tags/tag62.xml"/><Relationship Id="rId10" Type="http://schemas.openxmlformats.org/officeDocument/2006/relationships/image" Target="../media/image17.jpeg"/><Relationship Id="rId4" Type="http://schemas.openxmlformats.org/officeDocument/2006/relationships/tags" Target="../tags/tag61.xml"/><Relationship Id="rId9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7.jpeg"/><Relationship Id="rId18" Type="http://schemas.openxmlformats.org/officeDocument/2006/relationships/hyperlink" Target="https://youtu.be/77NTJAm2T8Y" TargetMode="Externa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7.xml"/><Relationship Id="rId17" Type="http://schemas.openxmlformats.org/officeDocument/2006/relationships/hyperlink" Target="about:blank" TargetMode="External"/><Relationship Id="rId2" Type="http://schemas.openxmlformats.org/officeDocument/2006/relationships/tags" Target="../tags/tag2.xml"/><Relationship Id="rId16" Type="http://schemas.openxmlformats.org/officeDocument/2006/relationships/hyperlink" Target="https://youtu.be/-2YAUHo7-Fk" TargetMode="Externa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hyperlink" Target="https://youtu.be/_1Pv-1ULm8Q" TargetMode="External"/><Relationship Id="rId10" Type="http://schemas.openxmlformats.org/officeDocument/2006/relationships/tags" Target="../tags/tag10.xml"/><Relationship Id="rId19" Type="http://schemas.openxmlformats.org/officeDocument/2006/relationships/image" Target="../media/image19.jpe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hyperlink" Target="about:blank" TargetMode="Externa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hyperlink" Target="https://youtu.be/U1S_151H8-4" TargetMode="Externa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17.jpeg"/><Relationship Id="rId5" Type="http://schemas.openxmlformats.org/officeDocument/2006/relationships/tags" Target="../tags/tag16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18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7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image" Target="../media/image18.png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hyperlink" Target="https://youtu.be/QTqJzqKN_TU" TargetMode="Externa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image" Target="../media/image17.jpeg"/><Relationship Id="rId5" Type="http://schemas.openxmlformats.org/officeDocument/2006/relationships/tags" Target="../tags/tag29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hyperlink" Target="https://www.youtube.com/watch?v=4GXnCLGZZG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18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7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hyperlink" Target="https://youtu.be/wlL-NBJ-U5s" TargetMode="Externa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hyperlink" Target="https://youtu.be/RMIDRI1BT2E" TargetMode="Externa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18.png"/><Relationship Id="rId5" Type="http://schemas.openxmlformats.org/officeDocument/2006/relationships/tags" Target="../tags/tag42.xml"/><Relationship Id="rId10" Type="http://schemas.openxmlformats.org/officeDocument/2006/relationships/image" Target="../media/image17.jpeg"/><Relationship Id="rId4" Type="http://schemas.openxmlformats.org/officeDocument/2006/relationships/tags" Target="../tags/tag41.xml"/><Relationship Id="rId9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48.xml"/><Relationship Id="rId7" Type="http://schemas.openxmlformats.org/officeDocument/2006/relationships/image" Target="../media/image17.jpe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0.xml"/><Relationship Id="rId10" Type="http://schemas.openxmlformats.org/officeDocument/2006/relationships/hyperlink" Target="https://youtu.be/wlL-NBJ-U5s" TargetMode="External"/><Relationship Id="rId4" Type="http://schemas.openxmlformats.org/officeDocument/2006/relationships/tags" Target="../tags/tag49.xml"/><Relationship Id="rId9" Type="http://schemas.openxmlformats.org/officeDocument/2006/relationships/hyperlink" Target="https://youtu.be/77NTJAm2T8Y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hyperlink" Target="about:blank" TargetMode="Externa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hyperlink" Target="https://youtu.be/HLYw7Ssx0Y4" TargetMode="External"/><Relationship Id="rId5" Type="http://schemas.openxmlformats.org/officeDocument/2006/relationships/tags" Target="../tags/tag55.xml"/><Relationship Id="rId10" Type="http://schemas.openxmlformats.org/officeDocument/2006/relationships/image" Target="../media/image18.png"/><Relationship Id="rId4" Type="http://schemas.openxmlformats.org/officeDocument/2006/relationships/tags" Target="../tags/tag54.xml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248150" y="8792346"/>
            <a:ext cx="26098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dirty="0"/>
              <a:t>* adapté de : A World in Motion - S A E International</a:t>
            </a:r>
          </a:p>
        </p:txBody>
      </p:sp>
      <p:pic>
        <p:nvPicPr>
          <p:cNvPr id="4" name="Image 3" descr="Cover_3-Planeurs_Resize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31"/>
            <a:ext cx="6858000" cy="913993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00D092F6-F862-46C2-A12A-CB4B2A1B7D72}"/>
              </a:ext>
            </a:extLst>
          </p:cNvPr>
          <p:cNvSpPr txBox="1"/>
          <p:nvPr/>
        </p:nvSpPr>
        <p:spPr>
          <a:xfrm>
            <a:off x="987358" y="2392680"/>
            <a:ext cx="4883285" cy="523220"/>
          </a:xfrm>
          <a:prstGeom prst="rect">
            <a:avLst/>
          </a:prstGeom>
          <a:solidFill>
            <a:srgbClr val="FFFF00"/>
          </a:solidFill>
          <a:ln w="381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latin typeface="+mj-lt"/>
              </a:rPr>
              <a:t>VERSION VIDÉOS INTERACTIVES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985716D-12F3-49FF-ACEF-AF1D1DB79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31"/>
            <a:ext cx="6858000" cy="913993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90FB44FF-4E86-4131-B8BD-D125F63A2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15"/>
            <a:ext cx="6858000" cy="914197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ACC7C8D4-6446-40E3-8252-DF138F9D6A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15"/>
            <a:ext cx="6858000" cy="914197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1ADB598E-8199-4846-9BC8-5AEC1B520A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031"/>
            <a:ext cx="6858000" cy="913993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F5E3D0EE-09A3-47BA-94AF-C569B023DF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015"/>
            <a:ext cx="6858000" cy="914197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C4B7CE7-6962-46BD-A595-24E10F42A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31"/>
            <a:ext cx="6858000" cy="913993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6B755A6A-A4E2-4C06-B5CA-6835997EA462}"/>
              </a:ext>
            </a:extLst>
          </p:cNvPr>
          <p:cNvSpPr txBox="1"/>
          <p:nvPr/>
        </p:nvSpPr>
        <p:spPr>
          <a:xfrm>
            <a:off x="3749040" y="2031"/>
            <a:ext cx="3108960" cy="830997"/>
          </a:xfrm>
          <a:prstGeom prst="rect">
            <a:avLst/>
          </a:prstGeom>
          <a:solidFill>
            <a:srgbClr val="FFFF00"/>
          </a:solidFill>
          <a:ln w="381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latin typeface="+mj-lt"/>
              </a:rPr>
              <a:t>VERSION </a:t>
            </a:r>
          </a:p>
          <a:p>
            <a:pPr algn="ctr"/>
            <a:r>
              <a:rPr lang="fr-CA" sz="2400" b="1" dirty="0">
                <a:latin typeface="+mj-lt"/>
              </a:rPr>
              <a:t>VIDÉOS INTERACTIVES</a:t>
            </a:r>
          </a:p>
        </p:txBody>
      </p:sp>
    </p:spTree>
    <p:extLst>
      <p:ext uri="{BB962C8B-B14F-4D97-AF65-F5344CB8AC3E}">
        <p14:creationId xmlns:p14="http://schemas.microsoft.com/office/powerpoint/2010/main" xmlns="" val="2133966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1863090" y="1350646"/>
            <a:ext cx="4924945" cy="5772150"/>
          </a:xfr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fr-CA" sz="2400" i="1" dirty="0">
                <a:latin typeface="Calibri" pitchFamily="34" charset="0"/>
                <a:cs typeface="Calibri" pitchFamily="34" charset="0"/>
              </a:rPr>
              <a:t>Vue d’ensemble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CA" sz="1200" dirty="0">
                <a:latin typeface="Calibri" pitchFamily="34" charset="0"/>
                <a:cs typeface="Calibri" pitchFamily="34" charset="0"/>
              </a:rPr>
              <a:t>Afin de faire un lien entre les mathématiques et les sciences dans l’activité, les élèves sont appelés à réfléchir aux concepts mathématiques utilisés dans l’activité de science et associés à différents objets.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CA" sz="2400" i="1" dirty="0">
                <a:latin typeface="Calibri" pitchFamily="34" charset="0"/>
                <a:cs typeface="Calibri" pitchFamily="34" charset="0"/>
              </a:rPr>
              <a:t>Déroulement de l’activité</a:t>
            </a:r>
          </a:p>
          <a:p>
            <a:pPr marL="228600" indent="-228600" algn="just">
              <a:spcBef>
                <a:spcPts val="600"/>
              </a:spcBef>
              <a:buFont typeface="+mj-lt"/>
              <a:buAutoNum type="arabicPeriod"/>
            </a:pPr>
            <a:r>
              <a:rPr lang="fr-CA" sz="1200" dirty="0">
                <a:latin typeface="Calibri" pitchFamily="34" charset="0"/>
                <a:cs typeface="Calibri" pitchFamily="34" charset="0"/>
              </a:rPr>
              <a:t>Diviser la classe en 3 groupes.</a:t>
            </a:r>
          </a:p>
          <a:p>
            <a:pPr marL="228600" indent="-228600" algn="just">
              <a:spcBef>
                <a:spcPts val="600"/>
              </a:spcBef>
              <a:buFont typeface="+mj-lt"/>
              <a:buAutoNum type="arabicPeriod"/>
            </a:pPr>
            <a:r>
              <a:rPr lang="fr-CA" sz="1200" dirty="0">
                <a:latin typeface="Calibri" pitchFamily="34" charset="0"/>
                <a:cs typeface="Calibri" pitchFamily="34" charset="0"/>
              </a:rPr>
              <a:t>Distribuer à chaque groupe un des objets suivants: </a:t>
            </a:r>
            <a:r>
              <a:rPr lang="fr-CA" sz="1200" i="1" dirty="0">
                <a:latin typeface="Calibri" pitchFamily="34" charset="0"/>
                <a:cs typeface="Calibri" pitchFamily="34" charset="0"/>
              </a:rPr>
              <a:t>un mètre à mesurer, une calculatrice, une aile de planeur.</a:t>
            </a:r>
          </a:p>
          <a:p>
            <a:pPr marL="228600" indent="-228600" algn="just">
              <a:spcBef>
                <a:spcPts val="600"/>
              </a:spcBef>
              <a:buFont typeface="+mj-lt"/>
              <a:buAutoNum type="arabicPeriod"/>
            </a:pPr>
            <a:r>
              <a:rPr lang="fr-CA" sz="1200" dirty="0">
                <a:latin typeface="Calibri" pitchFamily="34" charset="0"/>
                <a:cs typeface="Calibri" pitchFamily="34" charset="0"/>
              </a:rPr>
              <a:t>Chaque groupe doit réfléchir pendant 3 ou 5 min à un ou à plusieurs concepts mathématiques utilisés dans l’activité de science et associés à son objet.</a:t>
            </a:r>
          </a:p>
          <a:p>
            <a:pPr marL="228600" indent="-228600" algn="just">
              <a:spcBef>
                <a:spcPts val="600"/>
              </a:spcBef>
              <a:buFont typeface="+mj-lt"/>
              <a:buAutoNum type="arabicPeriod"/>
            </a:pPr>
            <a:r>
              <a:rPr lang="fr-CA" sz="1200" dirty="0">
                <a:latin typeface="Calibri" pitchFamily="34" charset="0"/>
                <a:cs typeface="Calibri" pitchFamily="34" charset="0"/>
              </a:rPr>
              <a:t>Pour les aider, inviter les élèves à remarquer le superhéros MS sur les fiches d’activité.</a:t>
            </a:r>
          </a:p>
          <a:p>
            <a:pPr marL="228600" indent="-228600" algn="just">
              <a:spcBef>
                <a:spcPts val="600"/>
              </a:spcBef>
              <a:buFont typeface="+mj-lt"/>
              <a:buAutoNum type="arabicPeriod"/>
            </a:pPr>
            <a:r>
              <a:rPr lang="fr-CA" sz="1200" dirty="0">
                <a:latin typeface="Calibri" pitchFamily="34" charset="0"/>
                <a:cs typeface="Calibri" pitchFamily="34" charset="0"/>
              </a:rPr>
              <a:t>Retour en grand groupe.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fr-CA" sz="12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fr-CA" sz="1400" b="1" dirty="0">
                <a:latin typeface="Calibri" pitchFamily="34" charset="0"/>
                <a:cs typeface="Calibri" pitchFamily="34" charset="0"/>
              </a:rPr>
              <a:t>Exemples de réponses possibles</a:t>
            </a:r>
            <a:endParaRPr lang="fr-CA" sz="1200" u="sng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fr-CA" sz="1200" b="1" i="1" dirty="0">
                <a:latin typeface="Calibri" pitchFamily="34" charset="0"/>
                <a:cs typeface="Calibri" pitchFamily="34" charset="0"/>
              </a:rPr>
              <a:t>Mètre à mesurer</a:t>
            </a:r>
            <a:r>
              <a:rPr lang="fr-CA" sz="1200" dirty="0">
                <a:latin typeface="Calibri" pitchFamily="34" charset="0"/>
                <a:cs typeface="Calibri" pitchFamily="34" charset="0"/>
              </a:rPr>
              <a:t>. Lors de la collecte de données, j’ai dû convertir les cm en m pour pouvoir noter la distance.</a:t>
            </a: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fr-CA" sz="1200" b="1" i="1" dirty="0">
                <a:latin typeface="Calibri" pitchFamily="34" charset="0"/>
                <a:cs typeface="Calibri" pitchFamily="34" charset="0"/>
              </a:rPr>
              <a:t>Aile de planeur</a:t>
            </a:r>
            <a:r>
              <a:rPr lang="fr-CA" sz="1200" dirty="0">
                <a:latin typeface="Calibri" pitchFamily="34" charset="0"/>
                <a:cs typeface="Calibri" pitchFamily="34" charset="0"/>
              </a:rPr>
              <a:t>. Pour savoir quelle aile était la meilleure, il fallait comparer les distances qui étaient des nombres décimaux.</a:t>
            </a: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fr-CA" sz="1200" b="1" i="1" dirty="0">
                <a:latin typeface="Calibri" pitchFamily="34" charset="0"/>
                <a:cs typeface="Calibri" pitchFamily="34" charset="0"/>
              </a:rPr>
              <a:t>Calculatrice</a:t>
            </a:r>
            <a:r>
              <a:rPr lang="fr-CA" sz="1200" dirty="0">
                <a:latin typeface="Calibri" pitchFamily="34" charset="0"/>
                <a:cs typeface="Calibri" pitchFamily="34" charset="0"/>
              </a:rPr>
              <a:t>. Chaque fois que je calculais la moyenne, c’était des mathématiques. </a:t>
            </a:r>
          </a:p>
          <a:p>
            <a:pPr marL="0" indent="0" algn="just">
              <a:spcBef>
                <a:spcPts val="600"/>
              </a:spcBef>
              <a:buNone/>
            </a:pPr>
            <a:endParaRPr lang="fr-CA" sz="12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fr-CA" sz="12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fr-CA" sz="12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1" name="Espace réservé du contenu 5"/>
          <p:cNvGraphicFramePr>
            <a:graphicFrameLocks noGrp="1"/>
          </p:cNvGraphicFramePr>
          <p:nvPr>
            <p:ph sz="half"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100831435"/>
              </p:ext>
            </p:extLst>
          </p:nvPr>
        </p:nvGraphicFramePr>
        <p:xfrm>
          <a:off x="54016" y="4187158"/>
          <a:ext cx="1740494" cy="16706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33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71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48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Matériel</a:t>
                      </a:r>
                      <a:r>
                        <a:rPr lang="fr-FR" sz="1400" baseline="0" dirty="0"/>
                        <a:t> nécessaire</a:t>
                      </a:r>
                      <a:endParaRPr lang="fr-FR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Pour l’enseignant</a:t>
                      </a:r>
                      <a:endParaRPr lang="fr-FR" sz="1200" b="1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7148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</a:t>
                      </a:r>
                      <a:endParaRPr lang="fr-FR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kern="1200" dirty="0"/>
                        <a:t>Aile de planeur</a:t>
                      </a:r>
                      <a:endParaRPr lang="fr-CA" sz="12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7148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</a:t>
                      </a:r>
                      <a:endParaRPr lang="fr-FR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kern="1200" dirty="0"/>
                        <a:t>Mètre à mesurer ou règle</a:t>
                      </a:r>
                      <a:endParaRPr lang="fr-CA" sz="12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5075891"/>
                  </a:ext>
                </a:extLst>
              </a:tr>
              <a:tr h="317148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</a:t>
                      </a:r>
                      <a:endParaRPr lang="fr-FR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kern="1200" dirty="0"/>
                        <a:t>Calculatrice</a:t>
                      </a:r>
                      <a:endParaRPr lang="fr-CA" sz="12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5374361"/>
                  </a:ext>
                </a:extLst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xmlns="" val="457178935"/>
              </p:ext>
            </p:extLst>
          </p:nvPr>
        </p:nvGraphicFramePr>
        <p:xfrm>
          <a:off x="62023" y="3818023"/>
          <a:ext cx="1717247" cy="3048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172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391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Durée : </a:t>
                      </a:r>
                      <a:r>
                        <a:rPr lang="fr-FR" sz="1400" b="0" dirty="0"/>
                        <a:t>20 minutes</a:t>
                      </a:r>
                      <a:endParaRPr lang="fr-FR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6" name="Espace réservé du numéro de diapositive 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5657850" y="8008203"/>
            <a:ext cx="1215612" cy="1135797"/>
          </a:xfrm>
        </p:spPr>
        <p:txBody>
          <a:bodyPr/>
          <a:lstStyle/>
          <a:p>
            <a:fld id="{027FB875-5C85-AB42-9DC5-178568A424B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338973" y="4622661"/>
            <a:ext cx="839501" cy="812126"/>
          </a:xfrm>
          <a:prstGeom prst="rect">
            <a:avLst/>
          </a:prstGeom>
        </p:spPr>
      </p:pic>
      <p:sp>
        <p:nvSpPr>
          <p:cNvPr id="12" name="Title 3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971" y="5489"/>
            <a:ext cx="5135667" cy="871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A" sz="3000" dirty="0">
                <a:latin typeface="Calibri" pitchFamily="34" charset="0"/>
                <a:cs typeface="Calibri" pitchFamily="34" charset="0"/>
              </a:rPr>
              <a:t>Réalisation</a:t>
            </a:r>
          </a:p>
          <a:p>
            <a:pPr algn="l"/>
            <a:r>
              <a:rPr lang="fr-CA" sz="2400" dirty="0">
                <a:latin typeface="Calibri" pitchFamily="34" charset="0"/>
                <a:cs typeface="Calibri" pitchFamily="34" charset="0"/>
              </a:rPr>
              <a:t>4. Objectivation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B007458-D258-4E8F-BBD8-EE3CEF620BB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9256" y="7264806"/>
            <a:ext cx="6712545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</a:pPr>
            <a:r>
              <a:rPr lang="fr-CA" sz="1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L’activité </a:t>
            </a:r>
            <a:r>
              <a:rPr lang="fr-CA" sz="1400" b="1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Planeurs</a:t>
            </a:r>
            <a:r>
              <a:rPr lang="fr-CA" sz="1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en démarche de découverte active</a:t>
            </a:r>
          </a:p>
          <a:p>
            <a:pPr lvl="0" algn="just">
              <a:spcBef>
                <a:spcPts val="600"/>
              </a:spcBef>
            </a:pPr>
            <a:r>
              <a:rPr lang="fr-CA" sz="1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Telle que présentée, l’activité </a:t>
            </a:r>
            <a:r>
              <a:rPr lang="fr-CA" sz="12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Planeurs</a:t>
            </a:r>
            <a:r>
              <a:rPr lang="fr-CA" sz="1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est plutôt « fermée », dans la mesure où deux variables ont déjà été déterminées pour les élèves. Si l’</a:t>
            </a:r>
            <a:r>
              <a:rPr lang="fr-CA" sz="12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enseignant.e</a:t>
            </a:r>
            <a:r>
              <a:rPr lang="fr-CA" sz="1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se sent </a:t>
            </a:r>
            <a:r>
              <a:rPr lang="fr-CA" sz="12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prêt.e</a:t>
            </a:r>
            <a:r>
              <a:rPr lang="fr-CA" sz="1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à faire vivre à ses élèves une activité complètement « ouverte », </a:t>
            </a:r>
            <a:r>
              <a:rPr lang="fr-CA" sz="12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Planeurs</a:t>
            </a:r>
            <a:r>
              <a:rPr lang="fr-CA" sz="1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s’y prête à merveille.</a:t>
            </a:r>
          </a:p>
          <a:p>
            <a:pPr lvl="0" algn="just">
              <a:spcBef>
                <a:spcPts val="600"/>
              </a:spcBef>
            </a:pPr>
            <a:r>
              <a:rPr lang="fr-CA" sz="1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Il s’agit de présenter à la classe le défi suivant : </a:t>
            </a:r>
            <a:r>
              <a:rPr lang="fr-CA" sz="1200" b="1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« Avec les matériaux qui vous sont donnés, trouver la configuration qui permettra le vol le plus long</a:t>
            </a:r>
            <a:r>
              <a:rPr lang="fr-CA" sz="1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. » La classe devra alors identifier </a:t>
            </a:r>
            <a:r>
              <a:rPr lang="fr-CA" sz="12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toutes</a:t>
            </a:r>
            <a:r>
              <a:rPr lang="fr-CA" sz="1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les variables (voir Fiche d’activité C) puis établir un protocole permettant de les tester (toujours une à la fois), ainsi qu’une manière de compiler les résultats. Il est aussi possible d’en faire un concours par équipe.</a:t>
            </a:r>
          </a:p>
        </p:txBody>
      </p:sp>
      <p:pic>
        <p:nvPicPr>
          <p:cNvPr id="14" name="Image 13" descr="Symbole_planeurs-01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44258" y="-35"/>
            <a:ext cx="1649081" cy="164908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B007458-D258-4E8F-BBD8-EE3CEF620BB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4016" y="1350423"/>
            <a:ext cx="1725255" cy="23852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</a:pPr>
            <a:r>
              <a:rPr lang="fr-CA" sz="1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Activité </a:t>
            </a:r>
            <a:r>
              <a:rPr lang="fr-CA" sz="1400" b="1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sans </a:t>
            </a:r>
            <a:r>
              <a:rPr lang="fr-CA" sz="1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vidéo</a:t>
            </a:r>
            <a:endParaRPr lang="fr-CA" sz="14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fr-CA" sz="1200" dirty="0" smtClean="0">
                <a:cs typeface="Calibri" panose="020F0502020204030204" pitchFamily="34" charset="0"/>
              </a:rPr>
              <a:t>L’objectivation de la thématique Planeurs ne se prête pas bien à une version vidéo.  </a:t>
            </a:r>
          </a:p>
          <a:p>
            <a:pPr>
              <a:spcBef>
                <a:spcPts val="600"/>
              </a:spcBef>
            </a:pPr>
            <a:r>
              <a:rPr lang="fr-CA" sz="1200" dirty="0" smtClean="0">
                <a:cs typeface="Calibri" panose="020F0502020204030204" pitchFamily="34" charset="0"/>
              </a:rPr>
              <a:t>Il revient donc à l’</a:t>
            </a:r>
            <a:r>
              <a:rPr lang="fr-CA" sz="1200" dirty="0" err="1" smtClean="0">
                <a:cs typeface="Calibri" panose="020F0502020204030204" pitchFamily="34" charset="0"/>
              </a:rPr>
              <a:t>enseignant.e</a:t>
            </a:r>
            <a:r>
              <a:rPr lang="fr-CA" sz="1200" dirty="0" smtClean="0">
                <a:cs typeface="Calibri" panose="020F0502020204030204" pitchFamily="34" charset="0"/>
              </a:rPr>
              <a:t> de mener l’activité présentée ici.</a:t>
            </a:r>
          </a:p>
          <a:p>
            <a:pPr>
              <a:spcBef>
                <a:spcPts val="600"/>
              </a:spcBef>
            </a:pPr>
            <a:r>
              <a:rPr lang="fr-CA" sz="1200" dirty="0" smtClean="0">
                <a:cs typeface="Calibri" panose="020F0502020204030204" pitchFamily="34" charset="0"/>
              </a:rPr>
              <a:t>(Cette page est tirée du guide pédagogique principal.)</a:t>
            </a:r>
            <a:endParaRPr lang="fr-CA" sz="12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775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1790701" y="1059018"/>
            <a:ext cx="5038725" cy="6743861"/>
          </a:xfr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fr-CA" sz="24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Vue d’ensemble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CA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Cette activité consiste à former des équipes de 3 (ou 4) et à déterminer quelle équipe présente la </a:t>
            </a:r>
            <a:r>
              <a:rPr lang="fr-CA" sz="12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grandeur moyenne </a:t>
            </a:r>
            <a:r>
              <a:rPr lang="fr-CA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 plus élevée. En plus de consolider la compréhension de la moyenne arithmétique par une application à plus grande échelle, cette activité invite les élèves à développer une stratégie de prise de mesure. </a:t>
            </a: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971" y="5489"/>
            <a:ext cx="5135667" cy="871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A" sz="3000" dirty="0">
                <a:latin typeface="Calibri" pitchFamily="34" charset="0"/>
                <a:cs typeface="Calibri" pitchFamily="34" charset="0"/>
              </a:rPr>
              <a:t>Préparation mathématique</a:t>
            </a:r>
          </a:p>
          <a:p>
            <a:pPr algn="l"/>
            <a:r>
              <a:rPr lang="fr-CA" sz="2400" dirty="0">
                <a:latin typeface="Calibri" pitchFamily="34" charset="0"/>
                <a:cs typeface="Calibri" pitchFamily="34" charset="0"/>
              </a:rPr>
              <a:t>1. Moyenne et mesures</a:t>
            </a:r>
            <a:endParaRPr lang="fr-CA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Image 13" descr="Symbole_planeurs-01.png">
            <a:extLst>
              <a:ext uri="{FF2B5EF4-FFF2-40B4-BE49-F238E27FC236}">
                <a16:creationId xmlns:a16="http://schemas.microsoft.com/office/drawing/2014/main" xmlns="" id="{0E758514-34F0-42E3-A2B2-5DF3595AFFB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54093" y="22428"/>
            <a:ext cx="1293335" cy="1293335"/>
          </a:xfrm>
          <a:prstGeom prst="rect">
            <a:avLst/>
          </a:prstGeom>
        </p:spPr>
      </p:pic>
      <p:graphicFrame>
        <p:nvGraphicFramePr>
          <p:cNvPr id="17" name="Espace réservé du contenu 5">
            <a:extLst>
              <a:ext uri="{FF2B5EF4-FFF2-40B4-BE49-F238E27FC236}">
                <a16:creationId xmlns:a16="http://schemas.microsoft.com/office/drawing/2014/main" xmlns="" id="{16262DFE-4E20-47D7-9EA7-6A52CA7B46E3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xmlns="" val="1146112886"/>
              </p:ext>
            </p:extLst>
          </p:nvPr>
        </p:nvGraphicFramePr>
        <p:xfrm>
          <a:off x="48639" y="1473144"/>
          <a:ext cx="1689153" cy="23354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81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10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6002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Matériel</a:t>
                      </a:r>
                      <a:r>
                        <a:rPr lang="fr-FR" sz="1400" baseline="0" dirty="0"/>
                        <a:t> nécessaire</a:t>
                      </a:r>
                      <a:endParaRPr lang="fr-FR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Par équipe</a:t>
                      </a:r>
                      <a:endParaRPr lang="fr-FR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74750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</a:t>
                      </a:r>
                      <a:endParaRPr lang="fr-F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Ficelle de 1 m</a:t>
                      </a:r>
                      <a:endParaRPr lang="fr-CA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15413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Ruban adhésif</a:t>
                      </a:r>
                      <a:endParaRPr lang="fr-CA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06170075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Par élève</a:t>
                      </a:r>
                      <a:endParaRPr lang="fr-FR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vl="0"/>
                      <a:endParaRPr lang="fr-CA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7374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</a:t>
                      </a:r>
                      <a:endParaRPr lang="fr-F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kern="1200" dirty="0"/>
                        <a:t>Règle</a:t>
                      </a:r>
                      <a:endParaRPr lang="fr-CA" sz="12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6812185"/>
                  </a:ext>
                </a:extLst>
              </a:tr>
              <a:tr h="307374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</a:t>
                      </a:r>
                      <a:endParaRPr lang="fr-F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kern="1200" dirty="0"/>
                        <a:t>Calculatrice</a:t>
                      </a:r>
                      <a:endParaRPr lang="fr-CA" sz="12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3625352"/>
                  </a:ext>
                </a:extLst>
              </a:tr>
              <a:tr h="307374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</a:t>
                      </a:r>
                      <a:endParaRPr lang="fr-F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kern="1200" dirty="0">
                          <a:hlinkClick r:id="" action="ppaction://noaction"/>
                        </a:rPr>
                        <a:t>Fiche d’activité A</a:t>
                      </a:r>
                      <a:endParaRPr lang="fr-CA" sz="12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xmlns="" id="{05EC2943-307D-4FAB-BC71-B0BE76B9E684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xmlns="" val="3936092871"/>
              </p:ext>
            </p:extLst>
          </p:nvPr>
        </p:nvGraphicFramePr>
        <p:xfrm>
          <a:off x="69277" y="1059018"/>
          <a:ext cx="1668516" cy="3352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6685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8201">
                <a:tc>
                  <a:txBody>
                    <a:bodyPr/>
                    <a:lstStyle/>
                    <a:p>
                      <a:endParaRPr lang="fr-FR" sz="200" dirty="0"/>
                    </a:p>
                    <a:p>
                      <a:pPr algn="ctr"/>
                      <a:r>
                        <a:rPr lang="fr-FR" sz="1400" dirty="0"/>
                        <a:t>Durée : </a:t>
                      </a:r>
                      <a:r>
                        <a:rPr lang="fr-FR" sz="1400" b="0" dirty="0" smtClean="0"/>
                        <a:t>45</a:t>
                      </a:r>
                      <a:r>
                        <a:rPr lang="fr-FR" sz="1400" b="0" baseline="0" dirty="0" smtClean="0"/>
                        <a:t> </a:t>
                      </a:r>
                      <a:r>
                        <a:rPr lang="fr-FR" sz="1400" b="0" baseline="0" dirty="0"/>
                        <a:t>minutes</a:t>
                      </a:r>
                      <a:endParaRPr lang="fr-FR" sz="1400" b="0" baseline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1" name="Tableau 16">
            <a:extLst>
              <a:ext uri="{FF2B5EF4-FFF2-40B4-BE49-F238E27FC236}">
                <a16:creationId xmlns:a16="http://schemas.microsoft.com/office/drawing/2014/main" xmlns="" id="{E6294AD7-101D-4ECD-A7C8-FA5080AC20F9}"/>
              </a:ext>
            </a:extLst>
          </p:cNvPr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xmlns="" val="998285722"/>
              </p:ext>
            </p:extLst>
          </p:nvPr>
        </p:nvGraphicFramePr>
        <p:xfrm>
          <a:off x="1992633" y="7391401"/>
          <a:ext cx="3706038" cy="124939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7060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4939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400" b="1" dirty="0"/>
                        <a:t>Lectures </a:t>
                      </a:r>
                      <a:r>
                        <a:rPr lang="en-US" sz="1400" b="1" dirty="0" err="1"/>
                        <a:t>préalables</a:t>
                      </a:r>
                      <a:r>
                        <a:rPr lang="en-US" sz="1400" b="1" dirty="0"/>
                        <a:t> </a:t>
                      </a:r>
                      <a:endParaRPr lang="en-US" sz="1400" b="1" dirty="0" smtClean="0"/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400" b="0" dirty="0" smtClean="0"/>
                        <a:t>(</a:t>
                      </a:r>
                      <a:r>
                        <a:rPr lang="en-US" sz="1400" b="0" dirty="0"/>
                        <a:t>guide </a:t>
                      </a:r>
                      <a:r>
                        <a:rPr lang="en-US" sz="1400" b="0" dirty="0" err="1"/>
                        <a:t>pédagogique</a:t>
                      </a:r>
                      <a:r>
                        <a:rPr lang="en-US" sz="1400" b="0" dirty="0"/>
                        <a:t> principal)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CA" sz="1200" b="0" kern="1200" dirty="0">
                          <a:solidFill>
                            <a:schemeClr val="dk1"/>
                          </a:solidFill>
                          <a:effectLst/>
                        </a:rPr>
                        <a:t>Nombre d’élèves par équipe (p. 6)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CA" sz="1200" b="0" kern="1200" dirty="0">
                          <a:solidFill>
                            <a:schemeClr val="dk1"/>
                          </a:solidFill>
                          <a:effectLst/>
                        </a:rPr>
                        <a:t>Planification, expérimentation, calcul et retour (p. 7</a:t>
                      </a:r>
                      <a:r>
                        <a:rPr lang="fr-CA" sz="1200" b="0" kern="1200" dirty="0" smtClean="0">
                          <a:solidFill>
                            <a:schemeClr val="dk1"/>
                          </a:solidFill>
                          <a:effectLst/>
                        </a:rPr>
                        <a:t>)</a:t>
                      </a:r>
                      <a:endParaRPr lang="fr-FR" sz="1200" b="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65A3958-7C16-4261-98A3-59BDF698E28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8030" y="4712273"/>
            <a:ext cx="1679665" cy="1892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Présentation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l’étudiante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 c’est la première fois que la classe visionnera des vidéos mettant en vedette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Victoria </a:t>
            </a:r>
            <a:r>
              <a:rPr kumimoji="0" lang="fr-F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Beau-champ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commencer par regarder sa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5"/>
              </a:rPr>
              <a:t>vidéo de présentation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D6DBD5B-730D-4DB0-A61E-3D460E095C0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8031" y="3880264"/>
            <a:ext cx="1679665" cy="7540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Lien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vidéo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Cliquer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6"/>
              </a:rPr>
              <a:t>ICI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7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pour accéder à la vidéo de l’activité.</a:t>
            </a:r>
          </a:p>
        </p:txBody>
      </p:sp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xmlns="" id="{A1E10807-BCF5-4EF4-B83F-0927E2D160E9}"/>
              </a:ext>
            </a:extLst>
          </p:cNvPr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xmlns="" val="3787612616"/>
              </p:ext>
            </p:extLst>
          </p:nvPr>
        </p:nvGraphicFramePr>
        <p:xfrm>
          <a:off x="1829981" y="2600553"/>
          <a:ext cx="4946631" cy="465628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66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27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172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baseline="0" dirty="0"/>
                        <a:t>Vidéo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/>
                        <a:t>Texte affiché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/>
                        <a:t>Descriptif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85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/>
                        <a:t>Lecture</a:t>
                      </a:r>
                      <a:endParaRPr lang="fr-FR" sz="12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200" dirty="0"/>
                        <a:t>Présentation du défi des tailles moyennes et invitation à faire les équipes.</a:t>
                      </a:r>
                      <a:endParaRPr lang="fr-CA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3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/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Formation des équipes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000" marR="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dirty="0">
                          <a:effectLst/>
                        </a:rPr>
                        <a:t>L’</a:t>
                      </a:r>
                      <a:r>
                        <a:rPr lang="fr-CA" sz="1200" dirty="0" err="1">
                          <a:effectLst/>
                        </a:rPr>
                        <a:t>enseignant-e</a:t>
                      </a:r>
                      <a:r>
                        <a:rPr lang="fr-CA" sz="1200" dirty="0">
                          <a:effectLst/>
                        </a:rPr>
                        <a:t> forme les équipes. (Voir </a:t>
                      </a:r>
                      <a:r>
                        <a:rPr lang="fr-CA" sz="1200" dirty="0" smtClean="0">
                          <a:effectLst/>
                        </a:rPr>
                        <a:t>Lectures </a:t>
                      </a:r>
                      <a:r>
                        <a:rPr lang="fr-CA" sz="1200" dirty="0">
                          <a:effectLst/>
                        </a:rPr>
                        <a:t>préalables)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09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/>
                        <a:t>Lecture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</a:rPr>
                        <a:t>Invitation à observer les tailles des autres élèves avant de formuler l’hypothèse.</a:t>
                      </a:r>
                      <a:endParaRPr lang="fr-C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17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/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CA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Observation des équipes et formulation des hypothèses</a:t>
                      </a:r>
                      <a:endParaRPr lang="fr-FR" sz="12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marR="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élèves se placent, s’observent puis notent leur hypothèse.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864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/>
                        <a:t>Lecture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dirty="0"/>
                        <a:t>Présentation du matériel pour le défi des tailles moyennes.</a:t>
                      </a:r>
                    </a:p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b="0" i="0" dirty="0">
                          <a:latin typeface="+mn-lt"/>
                          <a:ea typeface="Calibri"/>
                          <a:cs typeface="Times" pitchFamily="18" charset="0"/>
                        </a:rPr>
                        <a:t>Invitation à élaborer un protocole de prise de mesures, puis à effectuer et noter les résultats.</a:t>
                      </a:r>
                      <a:endParaRPr lang="fr-FR" sz="1200" b="0" i="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70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b="1" dirty="0"/>
                        <a:t>Fin</a:t>
                      </a:r>
                      <a:endParaRPr lang="fr-FR" sz="1200" b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Planification, expérimentation, calcul et retour. (Voir </a:t>
                      </a:r>
                      <a:r>
                        <a:rPr lang="fr-CA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Lectures </a:t>
                      </a: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préalables)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6" name="Espace réservé du numéro de diapositive 1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5698671" y="8008203"/>
            <a:ext cx="1215612" cy="1135797"/>
          </a:xfrm>
        </p:spPr>
        <p:txBody>
          <a:bodyPr/>
          <a:lstStyle/>
          <a:p>
            <a:fld id="{027FB875-5C85-AB42-9DC5-178568A424B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3" name="Image 12">
            <a:hlinkClick r:id="rId18"/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>
            <a:clrChange>
              <a:clrFrom>
                <a:srgbClr val="F8FDF7"/>
              </a:clrFrom>
              <a:clrTo>
                <a:srgbClr val="F8FDF7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" y="7322821"/>
            <a:ext cx="553678" cy="414724"/>
          </a:xfrm>
          <a:prstGeom prst="rect">
            <a:avLst/>
          </a:prstGeom>
        </p:spPr>
      </p:pic>
      <p:sp>
        <p:nvSpPr>
          <p:cNvPr id="19" name="ZoneTexte 18"/>
          <p:cNvSpPr txBox="1"/>
          <p:nvPr>
            <p:custDataLst>
              <p:tags r:id="rId11"/>
            </p:custDataLst>
          </p:nvPr>
        </p:nvSpPr>
        <p:spPr>
          <a:xfrm>
            <a:off x="258147" y="6748076"/>
            <a:ext cx="1227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kern="0" dirty="0" smtClean="0">
                <a:latin typeface="Calibri" pitchFamily="34" charset="0"/>
                <a:cs typeface="Calibri" pitchFamily="34" charset="0"/>
              </a:rPr>
              <a:t>Présentation </a:t>
            </a:r>
            <a:endParaRPr lang="fr-CA" sz="1400" b="1" kern="0" dirty="0" smtClean="0">
              <a:latin typeface="Calibri" pitchFamily="34" charset="0"/>
              <a:cs typeface="Calibri" pitchFamily="34" charset="0"/>
            </a:endParaRPr>
          </a:p>
          <a:p>
            <a:r>
              <a:rPr lang="fr-CA" sz="1400" b="1" kern="0" dirty="0" smtClean="0">
                <a:latin typeface="Calibri" pitchFamily="34" charset="0"/>
                <a:cs typeface="Calibri" pitchFamily="34" charset="0"/>
              </a:rPr>
              <a:t>du </a:t>
            </a:r>
            <a:r>
              <a:rPr lang="fr-CA" sz="1400" b="1" kern="0" dirty="0" smtClean="0">
                <a:latin typeface="Calibri" pitchFamily="34" charset="0"/>
                <a:cs typeface="Calibri" pitchFamily="34" charset="0"/>
              </a:rPr>
              <a:t>matériel :</a:t>
            </a:r>
            <a:endParaRPr lang="fr-CA" sz="1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27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1762532" y="1084534"/>
            <a:ext cx="5057883" cy="7998731"/>
          </a:xfr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fr-CA" sz="2400" i="1" dirty="0">
                <a:latin typeface="Calibri" pitchFamily="34" charset="0"/>
              </a:rPr>
              <a:t>Vue d’ensemble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CA" sz="1200" dirty="0">
                <a:latin typeface="Calibri" pitchFamily="34" charset="0"/>
              </a:rPr>
              <a:t>Le but de cette activité est d’aider les élèves à comprendre les facteurs favorisant le vol d’un planeur, et les aider à formuler des hypothèses sur l’expérience principale. Une série d’expériences démontre que l’air ce n’est pas rien; il offre une </a:t>
            </a:r>
            <a:r>
              <a:rPr lang="fr-CA" sz="1200" i="1" dirty="0">
                <a:latin typeface="Calibri" pitchFamily="34" charset="0"/>
              </a:rPr>
              <a:t>résistance</a:t>
            </a:r>
            <a:r>
              <a:rPr lang="fr-CA" sz="1200" dirty="0">
                <a:latin typeface="Calibri" pitchFamily="34" charset="0"/>
              </a:rPr>
              <a:t> aux objets qui le traverse; et cette résistance est relative à la taille et à la forme des objets.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fr-CA" sz="1200" dirty="0">
              <a:latin typeface="Calibri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fr-CA" sz="1200" dirty="0">
              <a:latin typeface="Calibri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fr-CA" sz="1200" dirty="0">
              <a:latin typeface="Calibri" pitchFamily="34" charset="0"/>
            </a:endParaRP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41978583"/>
              </p:ext>
            </p:extLst>
          </p:nvPr>
        </p:nvGraphicFramePr>
        <p:xfrm>
          <a:off x="38941" y="1082631"/>
          <a:ext cx="1674950" cy="3352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674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6356">
                <a:tc>
                  <a:txBody>
                    <a:bodyPr/>
                    <a:lstStyle/>
                    <a:p>
                      <a:endParaRPr lang="fr-FR" sz="200" dirty="0"/>
                    </a:p>
                    <a:p>
                      <a:pPr algn="ctr"/>
                      <a:r>
                        <a:rPr lang="fr-FR" sz="1400" dirty="0"/>
                        <a:t>Durée : </a:t>
                      </a:r>
                      <a:r>
                        <a:rPr lang="fr-FR" sz="1400" b="0" dirty="0" smtClean="0"/>
                        <a:t>30 </a:t>
                      </a:r>
                      <a:r>
                        <a:rPr lang="fr-FR" sz="1400" b="0" dirty="0"/>
                        <a:t>minutes</a:t>
                      </a:r>
                      <a:endParaRPr lang="fr-FR" sz="1400" b="0" i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>
            <p:custDataLst>
              <p:tags r:id="rId3"/>
            </p:custDataLst>
          </p:nvPr>
        </p:nvSpPr>
        <p:spPr>
          <a:xfrm>
            <a:off x="35503" y="4788935"/>
            <a:ext cx="1674950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b="1" dirty="0">
                <a:latin typeface="Calibri" pitchFamily="34" charset="0"/>
              </a:rPr>
              <a:t>Zone </a:t>
            </a:r>
            <a:r>
              <a:rPr lang="en-US" sz="1400" b="1" dirty="0" err="1">
                <a:latin typeface="Calibri" pitchFamily="34" charset="0"/>
              </a:rPr>
              <a:t>vocabulaire</a:t>
            </a:r>
          </a:p>
          <a:p>
            <a:pPr>
              <a:spcBef>
                <a:spcPts val="600"/>
              </a:spcBef>
            </a:pPr>
            <a:r>
              <a:rPr lang="fr-FR" sz="1200" b="1" dirty="0">
                <a:latin typeface="Calibri" pitchFamily="34" charset="0"/>
              </a:rPr>
              <a:t>Masse</a:t>
            </a:r>
            <a:r>
              <a:rPr lang="fr-FR" sz="1200" dirty="0">
                <a:latin typeface="Calibri" pitchFamily="34" charset="0"/>
              </a:rPr>
              <a:t> : Quantité de matière qui compose un objet.</a:t>
            </a:r>
          </a:p>
          <a:p>
            <a:pPr>
              <a:spcBef>
                <a:spcPts val="600"/>
              </a:spcBef>
            </a:pPr>
            <a:r>
              <a:rPr lang="fr-FR" sz="1200" b="1" dirty="0">
                <a:latin typeface="Calibri" pitchFamily="34" charset="0"/>
              </a:rPr>
              <a:t>Poids: </a:t>
            </a:r>
            <a:r>
              <a:rPr lang="fr-FR" sz="1200" dirty="0">
                <a:latin typeface="Calibri" pitchFamily="34" charset="0"/>
              </a:rPr>
              <a:t>Effet d’un champ gravitationnel sur une masse; </a:t>
            </a:r>
            <a:r>
              <a:rPr lang="fr-FR" sz="1200" dirty="0" smtClean="0">
                <a:latin typeface="Calibri" pitchFamily="34" charset="0"/>
              </a:rPr>
              <a:t>par exemple, </a:t>
            </a:r>
            <a:r>
              <a:rPr lang="fr-FR" sz="1200" dirty="0">
                <a:latin typeface="Calibri" pitchFamily="34" charset="0"/>
              </a:rPr>
              <a:t>l’attraction de la Terre donne un poids à une masse, en l’attirant vers le sol.</a:t>
            </a:r>
          </a:p>
        </p:txBody>
      </p:sp>
      <p:graphicFrame>
        <p:nvGraphicFramePr>
          <p:cNvPr id="23" name="Espace réservé du contenu 5"/>
          <p:cNvGraphicFramePr>
            <a:graphicFrameLocks noGrp="1"/>
          </p:cNvGraphicFramePr>
          <p:nvPr>
            <p:ph sz="half" idx="1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xmlns="" val="1785161036"/>
              </p:ext>
            </p:extLst>
          </p:nvPr>
        </p:nvGraphicFramePr>
        <p:xfrm>
          <a:off x="38941" y="1507685"/>
          <a:ext cx="1674949" cy="579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749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fr-FR" sz="1400" dirty="0"/>
                        <a:t>Matériel</a:t>
                      </a:r>
                      <a:r>
                        <a:rPr lang="fr-FR" sz="1400" baseline="0" dirty="0"/>
                        <a:t> nécessaire</a:t>
                      </a:r>
                      <a:endParaRPr lang="fr-FR" sz="14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fr-FR" sz="1200" b="0" dirty="0">
                          <a:latin typeface="Calibri" pitchFamily="34" charset="0"/>
                        </a:rPr>
                        <a:t>(Aucun)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5" name="Title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971" y="7394"/>
            <a:ext cx="5135667" cy="871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A" sz="3000" dirty="0">
                <a:latin typeface="Calibri" pitchFamily="34" charset="0"/>
                <a:cs typeface="Calibri" pitchFamily="34" charset="0"/>
              </a:rPr>
              <a:t>Amorce </a:t>
            </a:r>
          </a:p>
          <a:p>
            <a:pPr algn="l"/>
            <a:r>
              <a:rPr lang="fr-CA" sz="2400" dirty="0">
                <a:latin typeface="Calibri" pitchFamily="34" charset="0"/>
                <a:cs typeface="Calibri" pitchFamily="34" charset="0"/>
              </a:rPr>
              <a:t>2. Une histoire de </a:t>
            </a:r>
            <a:r>
              <a:rPr lang="fr-CA" sz="2400" dirty="0" smtClean="0">
                <a:latin typeface="Calibri" pitchFamily="34" charset="0"/>
                <a:cs typeface="Calibri" pitchFamily="34" charset="0"/>
              </a:rPr>
              <a:t>forces – partie 1</a:t>
            </a:r>
            <a:endParaRPr lang="fr-CA" sz="2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xmlns="" id="{39BF07A1-AABB-4256-B458-28BD18B79BF5}"/>
              </a:ext>
            </a:extLst>
          </p:cNvPr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xmlns="" val="3442785965"/>
              </p:ext>
            </p:extLst>
          </p:nvPr>
        </p:nvGraphicFramePr>
        <p:xfrm>
          <a:off x="1811977" y="2564079"/>
          <a:ext cx="4946631" cy="646929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66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07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92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08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baseline="0" dirty="0"/>
                        <a:t>Vidéo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/>
                        <a:t>Texte affiché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/>
                        <a:t>Descriptif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6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/>
                        <a:t>Lecture</a:t>
                      </a:r>
                      <a:endParaRPr lang="fr-FR" sz="12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200" dirty="0"/>
                        <a:t>Présentation du planeur</a:t>
                      </a:r>
                    </a:p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200" dirty="0">
                          <a:latin typeface="+mn-lt"/>
                          <a:ea typeface="Calibri"/>
                          <a:cs typeface="Times" pitchFamily="18" charset="0"/>
                        </a:rPr>
                        <a:t>Invitation à réfléchir sur ce qui lui permet de rester en altitude.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15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/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le planeur fait-il pour voler ?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000" marR="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</a:t>
                      </a:r>
                      <a:r>
                        <a:rPr lang="fr-C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enseignant.e</a:t>
                      </a: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recueille les idées des élèves.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581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/>
                        <a:t>Lecture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</a:rPr>
                        <a:t>Introduction au facteur de la présence de l’air.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Mise en place de la première démonstration.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Invitation à l’hypothèse.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94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/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CA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Est-ce qu’une des feuilles va tomber au sol en premier ? Si oui laquelle ? </a:t>
                      </a:r>
                      <a:endParaRPr lang="fr-FR" sz="12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marR="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</a:t>
                      </a:r>
                      <a:r>
                        <a:rPr lang="fr-C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enseignant.e</a:t>
                      </a: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recueille les idées des élèves.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585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/>
                        <a:t>Lecture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2880" lvl="0" indent="-18288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Réalisation de l’expérience et observation du résultat.</a:t>
                      </a:r>
                    </a:p>
                    <a:p>
                      <a:pPr marL="182880" lvl="0" indent="-18288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Mise en place de la deuxième expérience.</a:t>
                      </a:r>
                    </a:p>
                    <a:p>
                      <a:pPr marL="182880" lvl="0" indent="-18288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Invitation à l’hypothèse.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395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Pause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Est-ce qu’une des feuilles va tomber au sol en premier ? Si oui laquelle ? Pourquoi 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</a:t>
                      </a:r>
                      <a:r>
                        <a:rPr lang="fr-C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enseignant.e</a:t>
                      </a: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recueille les idées des élèves.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3199721802"/>
                  </a:ext>
                </a:extLst>
              </a:tr>
              <a:tr h="11646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2880" lvl="0" indent="-18288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Réalisation de l’expérience et observation du résultat.</a:t>
                      </a:r>
                    </a:p>
                    <a:p>
                      <a:pPr marL="182880" lvl="0" indent="-18288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Mise en place de la troisième expérience.</a:t>
                      </a:r>
                    </a:p>
                    <a:p>
                      <a:pPr marL="182880" lvl="0" indent="-18288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Invitation à l’hypothèse.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2460781513"/>
                  </a:ext>
                </a:extLst>
              </a:tr>
              <a:tr h="392618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latin typeface="+mn-lt"/>
                          <a:ea typeface="Calibri"/>
                          <a:cs typeface="Times" pitchFamily="18" charset="0"/>
                        </a:rPr>
                        <a:t>(Suite page suivante)</a:t>
                      </a:r>
                    </a:p>
                  </a:txBody>
                  <a:tcPr marL="53578" marR="5357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 hMerge="1">
                  <a:txBody>
                    <a:bodyPr/>
                    <a:lstStyle/>
                    <a:p>
                      <a:pPr marL="182880" lvl="0" indent="-18288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endParaRPr lang="fr-C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3965615001"/>
                  </a:ext>
                </a:extLst>
              </a:tr>
            </a:tbl>
          </a:graphicData>
        </a:graphic>
      </p:graphicFrame>
      <p:graphicFrame>
        <p:nvGraphicFramePr>
          <p:cNvPr id="13" name="Tableau 16">
            <a:extLst>
              <a:ext uri="{FF2B5EF4-FFF2-40B4-BE49-F238E27FC236}">
                <a16:creationId xmlns:a16="http://schemas.microsoft.com/office/drawing/2014/main" xmlns="" id="{95BC9D67-99C2-4330-BB45-8C415D6FAD35}"/>
              </a:ext>
            </a:extLst>
          </p:cNvPr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xmlns="" val="647077907"/>
              </p:ext>
            </p:extLst>
          </p:nvPr>
        </p:nvGraphicFramePr>
        <p:xfrm>
          <a:off x="32515" y="3184536"/>
          <a:ext cx="1678163" cy="14325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6781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4939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400" b="1" dirty="0"/>
                        <a:t>Lectures </a:t>
                      </a:r>
                      <a:r>
                        <a:rPr lang="en-US" sz="1400" b="1" dirty="0" err="1"/>
                        <a:t>préalables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0" dirty="0"/>
                        <a:t>(guide </a:t>
                      </a:r>
                      <a:r>
                        <a:rPr lang="en-US" sz="1400" b="0" dirty="0" err="1"/>
                        <a:t>pédagogique</a:t>
                      </a:r>
                      <a:r>
                        <a:rPr lang="en-US" sz="1400" b="0" dirty="0"/>
                        <a:t> principal)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CA" sz="1200" b="0" kern="1200" dirty="0" smtClean="0">
                          <a:solidFill>
                            <a:schemeClr val="dk1"/>
                          </a:solidFill>
                          <a:effectLst/>
                        </a:rPr>
                        <a:t>Fiches théoriques 4, 5</a:t>
                      </a:r>
                      <a:r>
                        <a:rPr lang="fr-CA" sz="1200" b="0" kern="1200" baseline="0" dirty="0" smtClean="0">
                          <a:solidFill>
                            <a:schemeClr val="dk1"/>
                          </a:solidFill>
                          <a:effectLst/>
                        </a:rPr>
                        <a:t> et </a:t>
                      </a:r>
                      <a:r>
                        <a:rPr lang="fr-CA" sz="1200" b="0" kern="1200" dirty="0" smtClean="0">
                          <a:solidFill>
                            <a:schemeClr val="dk1"/>
                          </a:solidFill>
                          <a:effectLst/>
                        </a:rPr>
                        <a:t>6 (p. 23</a:t>
                      </a:r>
                      <a:r>
                        <a:rPr lang="fr-CA" sz="1200" b="0" kern="1200" baseline="0" dirty="0" smtClean="0">
                          <a:solidFill>
                            <a:schemeClr val="dk1"/>
                          </a:solidFill>
                          <a:effectLst/>
                        </a:rPr>
                        <a:t> à </a:t>
                      </a:r>
                      <a:r>
                        <a:rPr lang="fr-CA" sz="1200" b="0" kern="1200" dirty="0" smtClean="0">
                          <a:solidFill>
                            <a:schemeClr val="dk1"/>
                          </a:solidFill>
                          <a:effectLst/>
                        </a:rPr>
                        <a:t>25).</a:t>
                      </a:r>
                      <a:endParaRPr lang="fr-CA" sz="1200" b="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endParaRPr lang="fr-FR" sz="1200" b="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9E6B487-E2F6-4BEB-A0D2-AAC13585332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4226" y="2258644"/>
            <a:ext cx="1679665" cy="7540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Lien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vidéo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Cliquer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2"/>
              </a:rPr>
              <a:t>ICI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3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pour accéder à la vidéo de l’activité.</a:t>
            </a:r>
          </a:p>
        </p:txBody>
      </p:sp>
      <p:pic>
        <p:nvPicPr>
          <p:cNvPr id="17" name="Image 16" descr="Symbole_planeurs-01.png">
            <a:extLst>
              <a:ext uri="{FF2B5EF4-FFF2-40B4-BE49-F238E27FC236}">
                <a16:creationId xmlns:a16="http://schemas.microsoft.com/office/drawing/2014/main" xmlns="" id="{5216BE94-69CE-4A3C-AADA-A1F6E455031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54093" y="22428"/>
            <a:ext cx="1293335" cy="1293335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108970" y="8008203"/>
            <a:ext cx="749030" cy="1135797"/>
          </a:xfrm>
        </p:spPr>
        <p:txBody>
          <a:bodyPr/>
          <a:lstStyle/>
          <a:p>
            <a:fld id="{027FB875-5C85-AB42-9DC5-178568A424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576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82568" y="1105895"/>
            <a:ext cx="6718391" cy="5630185"/>
          </a:xfr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lvl="0" indent="0" algn="just">
              <a:spcBef>
                <a:spcPts val="600"/>
              </a:spcBef>
              <a:buNone/>
            </a:pPr>
            <a:r>
              <a:rPr lang="fr-CA" sz="2400" dirty="0">
                <a:solidFill>
                  <a:prstClr val="black"/>
                </a:solidFill>
                <a:latin typeface="Calibri" pitchFamily="34" charset="0"/>
              </a:rPr>
              <a:t>   </a:t>
            </a: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xmlns="" id="{CBB06DD6-01DC-45B4-9919-52B990F5D868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745186376"/>
              </p:ext>
            </p:extLst>
          </p:nvPr>
        </p:nvGraphicFramePr>
        <p:xfrm>
          <a:off x="215919" y="1358820"/>
          <a:ext cx="6408617" cy="51976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14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940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73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baseline="0" dirty="0"/>
                        <a:t>Vidéo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/>
                        <a:t>Texte affiché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/>
                        <a:t>Descriptif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1783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200" b="1" dirty="0">
                          <a:latin typeface="+mn-lt"/>
                          <a:cs typeface="Times" pitchFamily="18" charset="0"/>
                        </a:rPr>
                        <a:t>(Suite de l’activité)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 hMerge="1"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fr-CA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911804207"/>
                  </a:ext>
                </a:extLst>
              </a:tr>
              <a:tr h="6692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/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Est-ce qu’une des feuilles va tomber au sol en premier ? Si oui laquelle ? Pourquoi ?</a:t>
                      </a:r>
                      <a:endParaRPr lang="fr-CA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000" marR="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</a:t>
                      </a:r>
                      <a:r>
                        <a:rPr lang="fr-C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enseignant.e</a:t>
                      </a: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recueille les idées des élèves.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011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/>
                        <a:t>Lecture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71450" lvl="0" indent="-17145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Réalisation de l’expérience et observation du résultat.</a:t>
                      </a:r>
                    </a:p>
                    <a:p>
                      <a:pPr marL="171450" lvl="0" indent="-17145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Invitation à réfléchir aux forces agissant sur les feuilles, et au rapport entre la surface d’une feuille et la résistance de l’air.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18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/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fr-FR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 Quelles sont les forces qui agissent sur les feuilles lorsqu’elles tombent ? </a:t>
                      </a:r>
                    </a:p>
                    <a:p>
                      <a:pPr lvl="0" algn="l"/>
                      <a:r>
                        <a:rPr lang="fr-FR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 </a:t>
                      </a:r>
                      <a:r>
                        <a:rPr lang="fr-CA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Quel est le rapport entre la surface des feuilles et la résistance de l’air ? </a:t>
                      </a:r>
                      <a:endParaRPr lang="fr-FR" sz="12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marR="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</a:t>
                      </a:r>
                      <a:r>
                        <a:rPr lang="fr-C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enseignant.e</a:t>
                      </a: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recueille les idées des élèves.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859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/>
                        <a:t>Lecture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2880" lvl="0" indent="-18288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Définition de la gravité terrestre.</a:t>
                      </a:r>
                    </a:p>
                    <a:p>
                      <a:pPr marL="182880" lvl="0" indent="-18288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Définition de la résistance de l’air.</a:t>
                      </a:r>
                    </a:p>
                    <a:p>
                      <a:pPr marL="182880" lvl="0" indent="-18288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Exemple avec matériel et explication du résultat des trois démonstrations.</a:t>
                      </a:r>
                    </a:p>
                    <a:p>
                      <a:pPr marL="182880" lvl="0" indent="-18288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Annonce du sujet de la prochaine capsule.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12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b="1" dirty="0"/>
                        <a:t>Fin</a:t>
                      </a:r>
                      <a:endParaRPr lang="fr-FR" sz="1200" b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Pct val="14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C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13" name="Image 12" descr="Symbole_planeurs-01.png">
            <a:extLst>
              <a:ext uri="{FF2B5EF4-FFF2-40B4-BE49-F238E27FC236}">
                <a16:creationId xmlns:a16="http://schemas.microsoft.com/office/drawing/2014/main" xmlns="" id="{AA6F06A1-E513-4A4A-9B72-4ED71956DE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4093" y="22428"/>
            <a:ext cx="1293335" cy="1293335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5992238" y="8008203"/>
            <a:ext cx="865762" cy="1135797"/>
          </a:xfrm>
        </p:spPr>
        <p:txBody>
          <a:bodyPr/>
          <a:lstStyle/>
          <a:p>
            <a:fld id="{027FB875-5C85-AB42-9DC5-178568A424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71" y="7394"/>
            <a:ext cx="5706409" cy="871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A" sz="3000" dirty="0">
                <a:latin typeface="Calibri" pitchFamily="34" charset="0"/>
                <a:cs typeface="Calibri" pitchFamily="34" charset="0"/>
              </a:rPr>
              <a:t>Amorce </a:t>
            </a:r>
          </a:p>
          <a:p>
            <a:pPr algn="l"/>
            <a:r>
              <a:rPr lang="fr-CA" sz="2400" dirty="0">
                <a:latin typeface="Calibri" pitchFamily="34" charset="0"/>
                <a:cs typeface="Calibri" pitchFamily="34" charset="0"/>
              </a:rPr>
              <a:t>2. Une histoire de </a:t>
            </a:r>
            <a:r>
              <a:rPr lang="fr-CA" sz="2400" dirty="0" smtClean="0">
                <a:latin typeface="Calibri" pitchFamily="34" charset="0"/>
                <a:cs typeface="Calibri" pitchFamily="34" charset="0"/>
              </a:rPr>
              <a:t>forces – partie 1 </a:t>
            </a:r>
            <a:r>
              <a:rPr lang="fr-CA" sz="1800" dirty="0" smtClean="0">
                <a:latin typeface="Calibri" pitchFamily="34" charset="0"/>
                <a:cs typeface="Calibri" pitchFamily="34" charset="0"/>
              </a:rPr>
              <a:t>(suite)</a:t>
            </a:r>
            <a:endParaRPr lang="fr-CA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319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1762532" y="1084534"/>
            <a:ext cx="5057883" cy="7998731"/>
          </a:xfr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fr-CA" sz="2400" i="1" dirty="0">
                <a:latin typeface="Calibri" pitchFamily="34" charset="0"/>
              </a:rPr>
              <a:t>Vue d’ensemble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CA" sz="1200" dirty="0">
                <a:latin typeface="Calibri" pitchFamily="34" charset="0"/>
                <a:cs typeface="Calibri" pitchFamily="34" charset="0"/>
              </a:rPr>
              <a:t>Les élèves se familiarisent avec la 3</a:t>
            </a:r>
            <a:r>
              <a:rPr lang="fr-CA" sz="1200" baseline="30000" dirty="0">
                <a:latin typeface="Calibri" pitchFamily="34" charset="0"/>
                <a:cs typeface="Calibri" pitchFamily="34" charset="0"/>
              </a:rPr>
              <a:t>e</a:t>
            </a:r>
            <a:r>
              <a:rPr lang="fr-CA" sz="1200" dirty="0">
                <a:latin typeface="Calibri" pitchFamily="34" charset="0"/>
                <a:cs typeface="Calibri" pitchFamily="34" charset="0"/>
              </a:rPr>
              <a:t> loi de Newton (action-réaction), à travers d’autres expériences et vidéos.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fr-CA" sz="1200" dirty="0">
              <a:latin typeface="Calibri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fr-CA" sz="1200" dirty="0">
              <a:latin typeface="Calibri" pitchFamily="34" charset="0"/>
            </a:endParaRP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8941" y="1082631"/>
          <a:ext cx="1674950" cy="3352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674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6356">
                <a:tc>
                  <a:txBody>
                    <a:bodyPr/>
                    <a:lstStyle/>
                    <a:p>
                      <a:endParaRPr lang="fr-FR" sz="200" dirty="0"/>
                    </a:p>
                    <a:p>
                      <a:pPr algn="ctr"/>
                      <a:r>
                        <a:rPr lang="fr-FR" sz="1400" dirty="0"/>
                        <a:t>Durée : </a:t>
                      </a:r>
                      <a:r>
                        <a:rPr lang="fr-FR" sz="1400" b="0" dirty="0" smtClean="0"/>
                        <a:t>20 </a:t>
                      </a:r>
                      <a:r>
                        <a:rPr lang="fr-FR" sz="1400" b="0" dirty="0"/>
                        <a:t>minutes</a:t>
                      </a:r>
                      <a:endParaRPr lang="fr-FR" sz="1400" b="0" i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3" name="Espace réservé du contenu 5"/>
          <p:cNvGraphicFramePr>
            <a:graphicFrameLocks noGrp="1"/>
          </p:cNvGraphicFramePr>
          <p:nvPr>
            <p:ph sz="half" idx="1"/>
            <p:custDataLst>
              <p:tags r:id="rId3"/>
            </p:custDataLst>
          </p:nvPr>
        </p:nvGraphicFramePr>
        <p:xfrm>
          <a:off x="38941" y="1507685"/>
          <a:ext cx="1674949" cy="579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749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fr-FR" sz="1400" dirty="0"/>
                        <a:t>Matériel</a:t>
                      </a:r>
                      <a:r>
                        <a:rPr lang="fr-FR" sz="1400" baseline="0" dirty="0"/>
                        <a:t> nécessaire</a:t>
                      </a:r>
                      <a:endParaRPr lang="fr-FR" sz="14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fr-FR" sz="1200" b="0" dirty="0">
                          <a:latin typeface="Calibri" pitchFamily="34" charset="0"/>
                        </a:rPr>
                        <a:t>(Aucun)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xmlns="" id="{39BF07A1-AABB-4256-B458-28BD18B79BF5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xmlns="" val="2866000610"/>
              </p:ext>
            </p:extLst>
          </p:nvPr>
        </p:nvGraphicFramePr>
        <p:xfrm>
          <a:off x="1818157" y="1994236"/>
          <a:ext cx="4946631" cy="706437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66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07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92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08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baseline="0" dirty="0"/>
                        <a:t>Vidéo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/>
                        <a:t>Texte affiché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/>
                        <a:t>Descriptif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177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/>
                        <a:t>Lecture</a:t>
                      </a:r>
                      <a:endParaRPr lang="fr-FR" sz="12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2880" lvl="0" indent="-18288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Réalisation de l’expérience du ballon.</a:t>
                      </a:r>
                    </a:p>
                    <a:p>
                      <a:pPr marL="182880" lvl="0" indent="-18288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Récapitulation du comportement du ballon.</a:t>
                      </a:r>
                    </a:p>
                    <a:p>
                      <a:pPr marL="182880" lvl="0" indent="-18288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Invitation aux élèves à résumer leurs observations dans un schéma.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23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/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Schématisation de l’expérience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000" marR="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Schématisation de l’expérience</a:t>
                      </a: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(voir </a:t>
                      </a:r>
                      <a:r>
                        <a:rPr lang="fr-CA" sz="12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Lectures </a:t>
                      </a: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préalables) en laissant les traces au tableau.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581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/>
                        <a:t>Lecture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</a:rPr>
                        <a:t>Invitation à regarder la deuxième expérience sous la forme d’une vidéo (voir </a:t>
                      </a:r>
                      <a:r>
                        <a:rPr lang="fr-CA" sz="1200" kern="1200" dirty="0" smtClean="0">
                          <a:solidFill>
                            <a:schemeClr val="dk1"/>
                          </a:solidFill>
                          <a:effectLst/>
                        </a:rPr>
                        <a:t>Lectures </a:t>
                      </a: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</a:rPr>
                        <a:t>préalables).</a:t>
                      </a:r>
                      <a:endParaRPr lang="fr-C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94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/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Visionnement de la vidéo (voir guide pédagogique)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marR="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Visionnement de la vidéo du tir de canon.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88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/>
                        <a:t>Lecture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2880" lvl="0" indent="-18288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Invitation aux élèves à résumer leurs observations dans un schéma.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395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Pause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Schématisation de l’expérience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000" marR="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Schématisation de l’expérience</a:t>
                      </a: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(voir </a:t>
                      </a:r>
                      <a:r>
                        <a:rPr lang="fr-CA" sz="12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Lectures </a:t>
                      </a: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préalables) en laissant les traces au tableau.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3199721802"/>
                  </a:ext>
                </a:extLst>
              </a:tr>
              <a:tr h="11646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Lecture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2880" lvl="0" indent="-18288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Mandat de comparer les deux schémas faits en groupe pour trouver les similitudes. 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2460781513"/>
                  </a:ext>
                </a:extLst>
              </a:tr>
              <a:tr h="392618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latin typeface="+mn-lt"/>
                          <a:ea typeface="Calibri"/>
                          <a:cs typeface="Times" pitchFamily="18" charset="0"/>
                        </a:rPr>
                        <a:t>(Suite page suivante)</a:t>
                      </a:r>
                    </a:p>
                  </a:txBody>
                  <a:tcPr marL="53578" marR="5357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 hMerge="1">
                  <a:txBody>
                    <a:bodyPr/>
                    <a:lstStyle/>
                    <a:p>
                      <a:pPr marL="182880" lvl="0" indent="-18288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endParaRPr lang="fr-C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3965615001"/>
                  </a:ext>
                </a:extLst>
              </a:tr>
            </a:tbl>
          </a:graphicData>
        </a:graphic>
      </p:graphicFrame>
      <p:graphicFrame>
        <p:nvGraphicFramePr>
          <p:cNvPr id="13" name="Tableau 16">
            <a:extLst>
              <a:ext uri="{FF2B5EF4-FFF2-40B4-BE49-F238E27FC236}">
                <a16:creationId xmlns:a16="http://schemas.microsoft.com/office/drawing/2014/main" xmlns="" id="{95BC9D67-99C2-4330-BB45-8C415D6FAD35}"/>
              </a:ext>
            </a:extLst>
          </p:cNvPr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xmlns="" val="1126414879"/>
              </p:ext>
            </p:extLst>
          </p:nvPr>
        </p:nvGraphicFramePr>
        <p:xfrm>
          <a:off x="32515" y="5066676"/>
          <a:ext cx="1678163" cy="16154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6781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4939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400" b="1" dirty="0"/>
                        <a:t>Lectures </a:t>
                      </a:r>
                      <a:r>
                        <a:rPr lang="en-US" sz="1400" b="1" dirty="0" err="1"/>
                        <a:t>préalables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0" dirty="0"/>
                        <a:t>(guide </a:t>
                      </a:r>
                      <a:r>
                        <a:rPr lang="en-US" sz="1400" b="0" dirty="0" err="1"/>
                        <a:t>pédagogique</a:t>
                      </a:r>
                      <a:r>
                        <a:rPr lang="en-US" sz="1400" b="0" dirty="0"/>
                        <a:t> principal)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CA" sz="1200" b="0" kern="1200" dirty="0" smtClean="0">
                          <a:solidFill>
                            <a:schemeClr val="dk1"/>
                          </a:solidFill>
                          <a:effectLst/>
                        </a:rPr>
                        <a:t>Fiches théoriques 4, 5</a:t>
                      </a:r>
                      <a:r>
                        <a:rPr lang="fr-CA" sz="1200" b="0" kern="1200" baseline="0" dirty="0" smtClean="0">
                          <a:solidFill>
                            <a:schemeClr val="dk1"/>
                          </a:solidFill>
                          <a:effectLst/>
                        </a:rPr>
                        <a:t> et </a:t>
                      </a:r>
                      <a:r>
                        <a:rPr lang="fr-CA" sz="1200" b="0" kern="1200" dirty="0" smtClean="0">
                          <a:solidFill>
                            <a:schemeClr val="dk1"/>
                          </a:solidFill>
                          <a:effectLst/>
                        </a:rPr>
                        <a:t>6 (p. 23</a:t>
                      </a:r>
                      <a:r>
                        <a:rPr lang="fr-CA" sz="1200" b="0" kern="1200" baseline="0" dirty="0" smtClean="0">
                          <a:solidFill>
                            <a:schemeClr val="dk1"/>
                          </a:solidFill>
                          <a:effectLst/>
                        </a:rPr>
                        <a:t> à </a:t>
                      </a:r>
                      <a:r>
                        <a:rPr lang="fr-CA" sz="1200" b="0" kern="1200" dirty="0" smtClean="0">
                          <a:solidFill>
                            <a:schemeClr val="dk1"/>
                          </a:solidFill>
                          <a:effectLst/>
                        </a:rPr>
                        <a:t>25).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CA" sz="1200" b="0" kern="1200" dirty="0" smtClean="0">
                          <a:solidFill>
                            <a:schemeClr val="dk1"/>
                          </a:solidFill>
                          <a:effectLst/>
                        </a:rPr>
                        <a:t>Schématisation </a:t>
                      </a:r>
                      <a:r>
                        <a:rPr lang="fr-CA" sz="1200" b="0" kern="1200" dirty="0">
                          <a:solidFill>
                            <a:schemeClr val="dk1"/>
                          </a:solidFill>
                          <a:effectLst/>
                        </a:rPr>
                        <a:t>des expériences (p. 11</a:t>
                      </a:r>
                      <a:r>
                        <a:rPr lang="fr-CA" sz="1200" b="0" kern="1200" dirty="0" smtClean="0">
                          <a:solidFill>
                            <a:schemeClr val="dk1"/>
                          </a:solidFill>
                          <a:effectLst/>
                        </a:rPr>
                        <a:t>).</a:t>
                      </a:r>
                      <a:endParaRPr lang="fr-CA" sz="1200" b="0" kern="120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9E6B487-E2F6-4BEB-A0D2-AAC13585332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4226" y="2190064"/>
            <a:ext cx="1679665" cy="7540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Lien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vidéo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Cliquer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2"/>
              </a:rPr>
              <a:t>ICI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pour accéder à la vidéo de l’activité.</a:t>
            </a:r>
          </a:p>
        </p:txBody>
      </p:sp>
      <p:pic>
        <p:nvPicPr>
          <p:cNvPr id="17" name="Image 16" descr="Symbole_planeurs-01.png">
            <a:extLst>
              <a:ext uri="{FF2B5EF4-FFF2-40B4-BE49-F238E27FC236}">
                <a16:creationId xmlns:a16="http://schemas.microsoft.com/office/drawing/2014/main" xmlns="" id="{5216BE94-69CE-4A3C-AADA-A1F6E455031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54093" y="22428"/>
            <a:ext cx="1293335" cy="1293335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108970" y="8008203"/>
            <a:ext cx="749030" cy="1135797"/>
          </a:xfrm>
        </p:spPr>
        <p:txBody>
          <a:bodyPr/>
          <a:lstStyle/>
          <a:p>
            <a:fld id="{027FB875-5C85-AB42-9DC5-178568A424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971" y="7394"/>
            <a:ext cx="5135667" cy="871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A" sz="3000" dirty="0">
                <a:latin typeface="Calibri" pitchFamily="34" charset="0"/>
                <a:cs typeface="Calibri" pitchFamily="34" charset="0"/>
              </a:rPr>
              <a:t>Amorce </a:t>
            </a:r>
          </a:p>
          <a:p>
            <a:pPr algn="l"/>
            <a:r>
              <a:rPr lang="fr-CA" sz="2400" dirty="0" smtClean="0">
                <a:latin typeface="Calibri" pitchFamily="34" charset="0"/>
                <a:cs typeface="Calibri" pitchFamily="34" charset="0"/>
              </a:rPr>
              <a:t>2. </a:t>
            </a:r>
            <a:r>
              <a:rPr lang="fr-CA" sz="2400" dirty="0">
                <a:latin typeface="Calibri" pitchFamily="34" charset="0"/>
                <a:cs typeface="Calibri" pitchFamily="34" charset="0"/>
              </a:rPr>
              <a:t>Une histoire de </a:t>
            </a:r>
            <a:r>
              <a:rPr lang="fr-CA" sz="2400" dirty="0" smtClean="0">
                <a:latin typeface="Calibri" pitchFamily="34" charset="0"/>
                <a:cs typeface="Calibri" pitchFamily="34" charset="0"/>
              </a:rPr>
              <a:t>forces – partie 2</a:t>
            </a:r>
            <a:endParaRPr lang="fr-CA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9E6B487-E2F6-4BEB-A0D2-AAC135853323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71" y="3096517"/>
            <a:ext cx="1679665" cy="1785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Lien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vidéo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tir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canon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Cliquer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4"/>
              </a:rPr>
              <a:t> ICI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pour accéder à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cette vidéo 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dirty="0" smtClean="0">
                <a:solidFill>
                  <a:prstClr val="black"/>
                </a:solidFill>
                <a:latin typeface="Calibri"/>
              </a:rPr>
              <a:t>Le lien vers la vidéo se trouve aussi à la page 11 du guide </a:t>
            </a:r>
            <a:r>
              <a:rPr lang="fr-CA" sz="1200" dirty="0" err="1" smtClean="0">
                <a:solidFill>
                  <a:prstClr val="black"/>
                </a:solidFill>
                <a:latin typeface="Calibri"/>
              </a:rPr>
              <a:t>pédago-gique</a:t>
            </a:r>
            <a:r>
              <a:rPr lang="fr-CA" sz="1200" dirty="0" smtClean="0">
                <a:solidFill>
                  <a:prstClr val="black"/>
                </a:solidFill>
                <a:latin typeface="Calibri"/>
              </a:rPr>
              <a:t> principal.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99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82568" y="1105895"/>
            <a:ext cx="6718391" cy="6346465"/>
          </a:xfr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lvl="0" indent="0" algn="just">
              <a:spcBef>
                <a:spcPts val="600"/>
              </a:spcBef>
              <a:buNone/>
            </a:pPr>
            <a:r>
              <a:rPr lang="fr-CA" sz="2400" dirty="0">
                <a:solidFill>
                  <a:prstClr val="black"/>
                </a:solidFill>
                <a:latin typeface="Calibri" pitchFamily="34" charset="0"/>
              </a:rPr>
              <a:t>   </a:t>
            </a: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xmlns="" id="{CBB06DD6-01DC-45B4-9919-52B990F5D868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577307996"/>
              </p:ext>
            </p:extLst>
          </p:nvPr>
        </p:nvGraphicFramePr>
        <p:xfrm>
          <a:off x="215919" y="1358820"/>
          <a:ext cx="6408617" cy="596610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14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90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781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baseline="0" dirty="0"/>
                        <a:t>Vidéo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/>
                        <a:t>Texte affiché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/>
                        <a:t>Descriptif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1783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200" b="1" dirty="0">
                          <a:latin typeface="+mn-lt"/>
                          <a:cs typeface="Times" pitchFamily="18" charset="0"/>
                        </a:rPr>
                        <a:t>(Suite de l’activité)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 hMerge="1"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fr-CA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911804207"/>
                  </a:ext>
                </a:extLst>
              </a:tr>
              <a:tr h="554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/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quoi les deux expériences sont-elles identiques ?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000" marR="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</a:t>
                      </a:r>
                      <a:r>
                        <a:rPr lang="fr-C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enseignant.e</a:t>
                      </a: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recueille les idées des élèves.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71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/>
                        <a:t>Lecture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71450" lvl="0" indent="-17145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Récapitulation et explication du comportement des objets dans les deux démonstrations.</a:t>
                      </a:r>
                    </a:p>
                    <a:p>
                      <a:pPr marL="171450" lvl="0" indent="-17145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Présentation du principe d’action-réaction.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912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/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Troisième loi de Newton : principe d'action-réaction</a:t>
                      </a:r>
                    </a:p>
                    <a:p>
                      <a:pPr algn="ctr"/>
                      <a:r>
                        <a:rPr lang="fr-CA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 L'action est toujours égale à la réaction ; c'est-à-dire que les actions de deux corps l'un sur l'autre sont toujours égales et de sens contraires. »</a:t>
                      </a:r>
                      <a:endParaRPr lang="fr-FR" sz="12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marR="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Prendre un moment pour lire l’énoncé en groupe, sans trop insister.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017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/>
                        <a:t>Lecture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2880" lvl="0" indent="-18288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Expérience aile + ventilateur, avec verbalisation de ce qui se passe (mais SANS explication).</a:t>
                      </a:r>
                    </a:p>
                    <a:p>
                      <a:pPr marL="182880" lvl="0" indent="-18288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Invitation à expliquer le comportement de l’aile à l’aide d’un schéma.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684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Pause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fr-FR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 Expliquer suivant le principe d’action-réaction  </a:t>
                      </a:r>
                      <a:endParaRPr lang="fr-CA" sz="12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fr-CA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 Schématiser l’expérience</a:t>
                      </a: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2880" lvl="0" indent="-18288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</a:t>
                      </a:r>
                      <a:r>
                        <a:rPr lang="fr-C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enseignant.e</a:t>
                      </a: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recueille les idées des élèves.</a:t>
                      </a:r>
                    </a:p>
                    <a:p>
                      <a:pPr marL="182880" indent="-18288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Faire un schéma au tableau, au fur et à mesure (voir </a:t>
                      </a:r>
                      <a:r>
                        <a:rPr lang="fr-CA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Lectures </a:t>
                      </a: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préalables).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4259048487"/>
                  </a:ext>
                </a:extLst>
              </a:tr>
              <a:tr h="3891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2880" lvl="0" indent="-18288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Annonce de la prochaine capsule.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583701328"/>
                  </a:ext>
                </a:extLst>
              </a:tr>
              <a:tr h="3112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b="1" dirty="0"/>
                        <a:t>Fin</a:t>
                      </a:r>
                      <a:endParaRPr lang="fr-FR" sz="1200" b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Pct val="14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C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13" name="Image 12" descr="Symbole_planeurs-01.png">
            <a:extLst>
              <a:ext uri="{FF2B5EF4-FFF2-40B4-BE49-F238E27FC236}">
                <a16:creationId xmlns:a16="http://schemas.microsoft.com/office/drawing/2014/main" xmlns="" id="{AA6F06A1-E513-4A4A-9B72-4ED71956DE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4093" y="22428"/>
            <a:ext cx="1293335" cy="1293335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5992238" y="8008203"/>
            <a:ext cx="865762" cy="1135797"/>
          </a:xfrm>
        </p:spPr>
        <p:txBody>
          <a:bodyPr/>
          <a:lstStyle/>
          <a:p>
            <a:fld id="{027FB875-5C85-AB42-9DC5-178568A424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71" y="7394"/>
            <a:ext cx="5706409" cy="871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A" sz="3000" dirty="0">
                <a:latin typeface="Calibri" pitchFamily="34" charset="0"/>
                <a:cs typeface="Calibri" pitchFamily="34" charset="0"/>
              </a:rPr>
              <a:t>Amorce </a:t>
            </a:r>
          </a:p>
          <a:p>
            <a:pPr algn="l"/>
            <a:r>
              <a:rPr lang="fr-CA" sz="2400" dirty="0" smtClean="0">
                <a:latin typeface="Calibri" pitchFamily="34" charset="0"/>
                <a:cs typeface="Calibri" pitchFamily="34" charset="0"/>
              </a:rPr>
              <a:t>2. </a:t>
            </a:r>
            <a:r>
              <a:rPr lang="fr-CA" sz="2400" dirty="0">
                <a:latin typeface="Calibri" pitchFamily="34" charset="0"/>
                <a:cs typeface="Calibri" pitchFamily="34" charset="0"/>
              </a:rPr>
              <a:t>Une histoire de </a:t>
            </a:r>
            <a:r>
              <a:rPr lang="fr-CA" sz="2400" dirty="0" smtClean="0">
                <a:latin typeface="Calibri" pitchFamily="34" charset="0"/>
                <a:cs typeface="Calibri" pitchFamily="34" charset="0"/>
              </a:rPr>
              <a:t>forces – partie 2 </a:t>
            </a:r>
            <a:r>
              <a:rPr lang="fr-CA" sz="1800" dirty="0" smtClean="0">
                <a:latin typeface="Calibri" pitchFamily="34" charset="0"/>
                <a:cs typeface="Calibri" pitchFamily="34" charset="0"/>
              </a:rPr>
              <a:t>(suite)</a:t>
            </a:r>
            <a:endParaRPr lang="fr-CA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61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1791068" y="1049089"/>
            <a:ext cx="5014316" cy="7569617"/>
          </a:xfr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fr-CA" sz="2400" i="1" dirty="0">
                <a:latin typeface="Calibri" pitchFamily="34" charset="0"/>
              </a:rPr>
              <a:t>Vue d’ensemble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CA" sz="1200" dirty="0">
                <a:solidFill>
                  <a:schemeClr val="tx1"/>
                </a:solidFill>
                <a:latin typeface="Calibri" pitchFamily="34" charset="0"/>
              </a:rPr>
              <a:t>En équipe de 2, les élèves vont construire un planeur à l’aide de matériel fourni, puis tester les conditions de vol selon une variable donnée. </a:t>
            </a:r>
            <a:endParaRPr lang="fr-CA" sz="1200" dirty="0">
              <a:latin typeface="Calibri" pitchFamily="34" charset="0"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4292003044"/>
              </p:ext>
            </p:extLst>
          </p:nvPr>
        </p:nvGraphicFramePr>
        <p:xfrm>
          <a:off x="55449" y="1047588"/>
          <a:ext cx="1679664" cy="3048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6796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391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Durée : </a:t>
                      </a:r>
                      <a:r>
                        <a:rPr lang="fr-FR" sz="1400" b="0" dirty="0" smtClean="0"/>
                        <a:t>2 h</a:t>
                      </a:r>
                      <a:r>
                        <a:rPr lang="fr-FR" sz="1400" b="0" baseline="0" dirty="0" smtClean="0"/>
                        <a:t>eures</a:t>
                      </a:r>
                      <a:endParaRPr lang="fr-FR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0" name="Espace réservé du contenu 5"/>
          <p:cNvGraphicFramePr>
            <a:graphicFrameLocks noGrp="1"/>
          </p:cNvGraphicFramePr>
          <p:nvPr>
            <p:ph sz="half"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xmlns="" val="2718147309"/>
              </p:ext>
            </p:extLst>
          </p:nvPr>
        </p:nvGraphicFramePr>
        <p:xfrm>
          <a:off x="55448" y="1398913"/>
          <a:ext cx="1679665" cy="500001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796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01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/>
                        <a:t>Matériel</a:t>
                      </a:r>
                      <a:r>
                        <a:rPr lang="fr-FR" sz="1400" b="1" baseline="0" dirty="0"/>
                        <a:t> nécessaire</a:t>
                      </a:r>
                      <a:endParaRPr lang="fr-FR" sz="1400" b="1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11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/>
                        <a:t>Pour l’</a:t>
                      </a:r>
                      <a:r>
                        <a:rPr lang="fr-FR" sz="1200" b="1" dirty="0" err="1"/>
                        <a:t>enseignant.e</a:t>
                      </a:r>
                      <a:endParaRPr lang="fr-FR" sz="1200" b="1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25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kern="1200" dirty="0"/>
                        <a:t>6 rampes de lancement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70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kern="1200" dirty="0"/>
                        <a:t>6 gros élastiques </a:t>
                      </a:r>
                      <a:endParaRPr lang="fr-CA" sz="12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0905248"/>
                  </a:ext>
                </a:extLst>
              </a:tr>
              <a:tr h="1951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Mètre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178776"/>
                  </a:ext>
                </a:extLst>
              </a:tr>
              <a:tr h="2126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Ruban adhésif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0888245"/>
                  </a:ext>
                </a:extLst>
              </a:tr>
              <a:tr h="2611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/>
                        <a:t>Par équipe de 2</a:t>
                      </a:r>
                      <a:endParaRPr lang="fr-FR" sz="1200" b="1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200" baseline="0" dirty="0"/>
                        <a:t>1 tige avec encoche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200" baseline="0" dirty="0"/>
                        <a:t>1 boule de pâte à modeler (15g = 2.5 cm de diamètre)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6695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200" baseline="0" dirty="0"/>
                        <a:t>Aileron assemblé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59274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200" baseline="0" dirty="0"/>
                        <a:t>Aile (voir fiche d’activité pour longueur)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12652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200" baseline="0" dirty="0" smtClean="0"/>
                        <a:t>1 ou 2 </a:t>
                      </a:r>
                      <a:r>
                        <a:rPr lang="fr-FR" sz="1200" baseline="0" dirty="0"/>
                        <a:t>élastiques</a:t>
                      </a:r>
                      <a:endParaRPr lang="fr-FR" sz="12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8062564"/>
                  </a:ext>
                </a:extLst>
              </a:tr>
              <a:tr h="2611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/>
                        <a:t>Par élève</a:t>
                      </a:r>
                      <a:endParaRPr lang="fr-FR" sz="1200" b="1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35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fr-FR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Fiche d’activité 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fr-FR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(la moitié des équipes)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8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200" u="none" dirty="0">
                          <a:solidFill>
                            <a:schemeClr val="tx1"/>
                          </a:solid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Fiche d’activité C</a:t>
                      </a:r>
                      <a:endParaRPr lang="fr-F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dirty="0"/>
                        <a:t>(la moitié des équipes)</a:t>
                      </a:r>
                      <a:endParaRPr lang="fr-FR" sz="1000" b="1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2119071"/>
                  </a:ext>
                </a:extLst>
              </a:tr>
            </a:tbl>
          </a:graphicData>
        </a:graphic>
      </p:graphicFrame>
      <p:pic>
        <p:nvPicPr>
          <p:cNvPr id="11" name="Image 10" descr="Symbole_planeurs-01.png">
            <a:extLst>
              <a:ext uri="{FF2B5EF4-FFF2-40B4-BE49-F238E27FC236}">
                <a16:creationId xmlns:a16="http://schemas.microsoft.com/office/drawing/2014/main" xmlns="" id="{65748C7B-A00D-45C8-A084-E3D29F8880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54093" y="22428"/>
            <a:ext cx="1293335" cy="1293335"/>
          </a:xfrm>
          <a:prstGeom prst="rect">
            <a:avLst/>
          </a:prstGeom>
        </p:spPr>
      </p:pic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xmlns="" id="{17602C18-C620-4AEE-9566-46F94E7950A8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xmlns="" val="2800502797"/>
              </p:ext>
            </p:extLst>
          </p:nvPr>
        </p:nvGraphicFramePr>
        <p:xfrm>
          <a:off x="1829981" y="2033150"/>
          <a:ext cx="4946631" cy="634091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66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07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92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08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baseline="0" dirty="0"/>
                        <a:t>Vidéo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/>
                        <a:t>Texte affiché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/>
                        <a:t>Descriptif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99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/>
                        <a:t>Lecture</a:t>
                      </a:r>
                      <a:endParaRPr lang="fr-FR" sz="12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2880" lvl="0" indent="-18288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Présentation du planeur que les élèves devront assembler, et de la rampe qui servira à la propulser.</a:t>
                      </a:r>
                    </a:p>
                    <a:p>
                      <a:pPr marL="182880" lvl="0" indent="-18288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Mandat : tester différentes configurations pour observer la performance du planeur.</a:t>
                      </a:r>
                    </a:p>
                    <a:p>
                      <a:pPr marL="182880" lvl="0" indent="-18288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Invitation à réfléchir aux facteurs que l’on pourrait modifier sur le planeur ou sur la rampe, pour améliorer la performance.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29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/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Quels facteurs pourraient avoir une influence sur la performance du planeur ?</a:t>
                      </a:r>
                      <a:endParaRPr lang="fr-CA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000" marR="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</a:t>
                      </a:r>
                      <a:r>
                        <a:rPr lang="fr-C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enseignant-e</a:t>
                      </a: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recueille les idées des élèves.</a:t>
                      </a:r>
                      <a:endParaRPr lang="fr-CA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169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/>
                        <a:t>Lecture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</a:rPr>
                        <a:t>Résumé des modifications possibles sur le planeur et sur la rampe.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Présentation des deux facteurs qui seront testés.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Démonstration du vol de planeurs avec modifications différentes.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Invitation à réfléchir à ce qui a pu faire voler un planeur plus loin que l’autre.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76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/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Pourquoi un planeur a-t-il volé plus loin que l’autre ?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marR="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</a:t>
                      </a:r>
                      <a:r>
                        <a:rPr lang="fr-C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enseignant-e</a:t>
                      </a: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recueille les idées des élèves (v</a:t>
                      </a: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oir </a:t>
                      </a:r>
                      <a:r>
                        <a:rPr lang="fr-CA" sz="12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Lectures </a:t>
                      </a: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préalables).</a:t>
                      </a:r>
                      <a:endParaRPr lang="fr-C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2618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latin typeface="+mn-lt"/>
                          <a:ea typeface="Calibri"/>
                          <a:cs typeface="Times" pitchFamily="18" charset="0"/>
                        </a:rPr>
                        <a:t>(Suite page suivante)</a:t>
                      </a:r>
                    </a:p>
                  </a:txBody>
                  <a:tcPr marL="53578" marR="5357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 hMerge="1">
                  <a:txBody>
                    <a:bodyPr/>
                    <a:lstStyle/>
                    <a:p>
                      <a:pPr marL="182880" lvl="0" indent="-18288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endParaRPr lang="fr-C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3965615001"/>
                  </a:ext>
                </a:extLst>
              </a:tr>
            </a:tbl>
          </a:graphicData>
        </a:graphic>
      </p:graphicFrame>
      <p:sp>
        <p:nvSpPr>
          <p:cNvPr id="16" name="Espace réservé du numéro de diapositive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167335" y="8008203"/>
            <a:ext cx="722643" cy="1135797"/>
          </a:xfrm>
        </p:spPr>
        <p:txBody>
          <a:bodyPr/>
          <a:lstStyle/>
          <a:p>
            <a:fld id="{027FB875-5C85-AB42-9DC5-178568A424B8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15" name="Tableau 16">
            <a:extLst>
              <a:ext uri="{FF2B5EF4-FFF2-40B4-BE49-F238E27FC236}">
                <a16:creationId xmlns:a16="http://schemas.microsoft.com/office/drawing/2014/main" xmlns="" id="{624CAC47-800D-4F6D-AFC4-071D425B1481}"/>
              </a:ext>
            </a:extLst>
          </p:cNvPr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xmlns="" val="58570393"/>
              </p:ext>
            </p:extLst>
          </p:nvPr>
        </p:nvGraphicFramePr>
        <p:xfrm>
          <a:off x="56951" y="7245787"/>
          <a:ext cx="1678163" cy="17983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6781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4939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400" b="1" dirty="0"/>
                        <a:t>Lectures </a:t>
                      </a:r>
                      <a:r>
                        <a:rPr lang="en-US" sz="1400" b="1" dirty="0" err="1"/>
                        <a:t>préalables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0" dirty="0"/>
                        <a:t>(guide </a:t>
                      </a:r>
                      <a:r>
                        <a:rPr lang="en-US" sz="1400" b="0" dirty="0" err="1"/>
                        <a:t>pédagogique</a:t>
                      </a:r>
                      <a:r>
                        <a:rPr lang="en-US" sz="1400" b="0" dirty="0"/>
                        <a:t> principal)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CA" sz="1200" b="0" kern="1200" dirty="0">
                          <a:solidFill>
                            <a:schemeClr val="dk1"/>
                          </a:solidFill>
                          <a:effectLst/>
                        </a:rPr>
                        <a:t>Fiches théoriques </a:t>
                      </a:r>
                      <a:r>
                        <a:rPr lang="fr-CA" sz="1200" b="0" kern="1200" dirty="0" smtClean="0">
                          <a:solidFill>
                            <a:schemeClr val="dk1"/>
                          </a:solidFill>
                          <a:effectLst/>
                        </a:rPr>
                        <a:t>1</a:t>
                      </a:r>
                      <a:r>
                        <a:rPr lang="fr-CA" sz="1200" b="0" kern="1200" baseline="0" dirty="0" smtClean="0">
                          <a:solidFill>
                            <a:schemeClr val="dk1"/>
                          </a:solidFill>
                          <a:effectLst/>
                        </a:rPr>
                        <a:t> et 2</a:t>
                      </a:r>
                      <a:r>
                        <a:rPr lang="fr-CA" sz="1200" b="0" kern="1200" dirty="0" smtClean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fr-CA" sz="1200" b="0" kern="1200" dirty="0">
                          <a:solidFill>
                            <a:schemeClr val="dk1"/>
                          </a:solidFill>
                          <a:effectLst/>
                        </a:rPr>
                        <a:t>(p. </a:t>
                      </a:r>
                      <a:r>
                        <a:rPr lang="fr-CA" sz="1200" b="0" kern="1200" dirty="0" smtClean="0">
                          <a:solidFill>
                            <a:schemeClr val="dk1"/>
                          </a:solidFill>
                          <a:effectLst/>
                        </a:rPr>
                        <a:t>18</a:t>
                      </a:r>
                      <a:r>
                        <a:rPr lang="fr-CA" sz="1200" b="0" kern="1200" baseline="0" dirty="0" smtClean="0">
                          <a:solidFill>
                            <a:schemeClr val="dk1"/>
                          </a:solidFill>
                          <a:effectLst/>
                        </a:rPr>
                        <a:t> à </a:t>
                      </a:r>
                      <a:r>
                        <a:rPr lang="fr-CA" sz="1200" b="0" kern="1200" dirty="0" smtClean="0">
                          <a:solidFill>
                            <a:schemeClr val="dk1"/>
                          </a:solidFill>
                          <a:effectLst/>
                        </a:rPr>
                        <a:t>20).</a:t>
                      </a:r>
                      <a:endParaRPr lang="fr-CA" sz="1200" b="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CA" sz="1200" b="0" kern="1200" dirty="0">
                          <a:solidFill>
                            <a:schemeClr val="dk1"/>
                          </a:solidFill>
                          <a:effectLst/>
                        </a:rPr>
                        <a:t>Assemblage Fiche théorique 3 (p. 21-22</a:t>
                      </a:r>
                      <a:r>
                        <a:rPr lang="fr-CA" sz="1200" b="0" kern="1200" dirty="0" smtClean="0">
                          <a:solidFill>
                            <a:schemeClr val="dk1"/>
                          </a:solidFill>
                          <a:effectLst/>
                        </a:rPr>
                        <a:t>).</a:t>
                      </a:r>
                      <a:endParaRPr lang="fr-CA" sz="1200" b="0" kern="120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DD3BF27-2783-497F-8A54-139C20006D5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5449" y="6445332"/>
            <a:ext cx="1679665" cy="7540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Lien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vidéo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4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Cliquer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2"/>
              </a:rPr>
              <a:t>ICI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3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pour accéder à la vidéo de l’activité.</a:t>
            </a: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970" y="7188"/>
            <a:ext cx="6889007" cy="871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A" sz="3000" dirty="0">
                <a:latin typeface="Calibri" pitchFamily="34" charset="0"/>
                <a:cs typeface="Calibri" pitchFamily="34" charset="0"/>
              </a:rPr>
              <a:t>Réalisation</a:t>
            </a:r>
          </a:p>
          <a:p>
            <a:pPr algn="l"/>
            <a:r>
              <a:rPr lang="fr-CA" sz="2400" dirty="0" smtClean="0">
                <a:latin typeface="Calibri" pitchFamily="34" charset="0"/>
                <a:cs typeface="Calibri" pitchFamily="34" charset="0"/>
              </a:rPr>
              <a:t>3. </a:t>
            </a:r>
            <a:r>
              <a:rPr lang="fr-CA" sz="2400" dirty="0">
                <a:latin typeface="Calibri" pitchFamily="34" charset="0"/>
                <a:cs typeface="Calibri" pitchFamily="34" charset="0"/>
              </a:rPr>
              <a:t>Le vol </a:t>
            </a:r>
            <a:r>
              <a:rPr lang="fr-CA" sz="2400" dirty="0" smtClean="0">
                <a:latin typeface="Calibri" pitchFamily="34" charset="0"/>
                <a:cs typeface="Calibri" pitchFamily="34" charset="0"/>
              </a:rPr>
              <a:t>plané – Préparatifs et expérimentation</a:t>
            </a:r>
            <a:endParaRPr lang="fr-CA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614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82568" y="1105895"/>
            <a:ext cx="6718391" cy="7940828"/>
          </a:xfr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lvl="0" indent="0" algn="just">
              <a:spcBef>
                <a:spcPts val="600"/>
              </a:spcBef>
              <a:buNone/>
            </a:pPr>
            <a:r>
              <a:rPr lang="fr-CA" sz="2400" dirty="0">
                <a:solidFill>
                  <a:prstClr val="black"/>
                </a:solidFill>
                <a:latin typeface="Calibri" pitchFamily="34" charset="0"/>
              </a:rPr>
              <a:t>   </a:t>
            </a: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xmlns="" id="{CBB06DD6-01DC-45B4-9919-52B990F5D868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487714963"/>
              </p:ext>
            </p:extLst>
          </p:nvPr>
        </p:nvGraphicFramePr>
        <p:xfrm>
          <a:off x="237454" y="1205314"/>
          <a:ext cx="6431138" cy="715994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302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10840"/>
                <a:gridCol w="279001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baseline="0" dirty="0"/>
                        <a:t>Vidéo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/>
                        <a:t>Texte affiché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/>
                        <a:t>Descriptif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1783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200" b="1" dirty="0">
                          <a:latin typeface="+mn-lt"/>
                          <a:cs typeface="Times" pitchFamily="18" charset="0"/>
                        </a:rPr>
                        <a:t>(Suite de l’activité)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1804207"/>
                  </a:ext>
                </a:extLst>
              </a:tr>
              <a:tr h="9435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/>
                        <a:t>Lecture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marR="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Explication de l’importance de ne pas modifier deux facteurs en même temps dans une expérience.</a:t>
                      </a:r>
                    </a:p>
                    <a:p>
                      <a:pPr marL="180000" marR="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Présentation du déroulement de </a:t>
                      </a:r>
                      <a:r>
                        <a:rPr lang="fr-CA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l’activité.</a:t>
                      </a:r>
                      <a:endParaRPr lang="fr-C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21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/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fr-CA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 Formation des équipes. </a:t>
                      </a:r>
                    </a:p>
                    <a:p>
                      <a:pPr lvl="0" algn="l"/>
                      <a:r>
                        <a:rPr lang="fr-CA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 Assignation des variables à tester.</a:t>
                      </a:r>
                    </a:p>
                    <a:p>
                      <a:pPr algn="l"/>
                      <a:r>
                        <a:rPr lang="fr-CA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 Distribution des fiches d’activité.</a:t>
                      </a:r>
                      <a:endParaRPr lang="fr-FR" sz="12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marR="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Suivre les directives à l’écran.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63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/>
                        <a:t>Lecture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2880" lvl="0" indent="-18288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Invitation à aller voir l’étape 4 de la Fiche d’activité.</a:t>
                      </a:r>
                      <a:endParaRPr lang="fr-C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44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Pause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2349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Aller à l’étape 4 (Résultats) de la fiche d’activité.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2880" lvl="0" indent="-18288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Trouver la </a:t>
                      </a: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section 4 de la Fiche </a:t>
                      </a:r>
                      <a:r>
                        <a:rPr lang="fr-CA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d’activité</a:t>
                      </a:r>
                      <a:r>
                        <a:rPr lang="fr-CA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sans rien faire de plus</a:t>
                      </a:r>
                      <a:r>
                        <a:rPr lang="fr-CA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 reprendre </a:t>
                      </a:r>
                      <a:r>
                        <a:rPr lang="fr-CA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immédiatement</a:t>
                      </a:r>
                      <a:r>
                        <a:rPr lang="fr-CA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lecture de la vidéo.</a:t>
                      </a:r>
                      <a:endParaRPr lang="fr-C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4259048487"/>
                  </a:ext>
                </a:extLst>
              </a:tr>
              <a:tr h="6537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Lecture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2880" lvl="0" indent="-18288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Invitation à observer la page en équipes, pour ensuite en expliquer le contenu à l’enseignant-e dans leurs propres mots.</a:t>
                      </a:r>
                      <a:endParaRPr lang="fr-C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583701328"/>
                  </a:ext>
                </a:extLst>
              </a:tr>
              <a:tr h="4317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Pause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fr-CA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 Regarder attentivement toute la page.</a:t>
                      </a:r>
                    </a:p>
                    <a:p>
                      <a:pPr algn="l"/>
                      <a:r>
                        <a:rPr lang="fr-CA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 Résumer le déroulement de l’expérience.</a:t>
                      </a: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2880" lvl="0" indent="-182880">
                        <a:spcBef>
                          <a:spcPts val="600"/>
                        </a:spcBef>
                        <a:buSzPct val="100000"/>
                        <a:buFont typeface="+mj-lt"/>
                        <a:buAutoNum type="romanLcPeriod"/>
                      </a:pPr>
                      <a:r>
                        <a:rPr lang="fr-CA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Observation et explication de la page.</a:t>
                      </a:r>
                      <a:endParaRPr lang="fr-C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2826977394"/>
                  </a:ext>
                </a:extLst>
              </a:tr>
              <a:tr h="4996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Lecture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2880" lvl="0" indent="-18288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Explication du déroulement et de la logistique des tests</a:t>
                      </a:r>
                      <a:r>
                        <a:rPr lang="fr-CA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*</a:t>
                      </a:r>
                      <a:endParaRPr lang="fr-C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2239640123"/>
                  </a:ext>
                </a:extLst>
              </a:tr>
              <a:tr h="10111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Pause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fr-CA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 Résumer le mandat (individuellement).</a:t>
                      </a:r>
                    </a:p>
                    <a:p>
                      <a:pPr lvl="0" algn="l"/>
                      <a:r>
                        <a:rPr lang="fr-CA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 Formuler et justifier une hypothèse (individuellement).</a:t>
                      </a:r>
                    </a:p>
                    <a:p>
                      <a:pPr algn="l"/>
                      <a:r>
                        <a:rPr lang="fr-CA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 Planifier la démarche, en particulier la manière de mesurer les vols (en équipe). </a:t>
                      </a: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285750" lvl="0" indent="-285750">
                        <a:spcBef>
                          <a:spcPts val="600"/>
                        </a:spcBef>
                        <a:buSzPct val="100000"/>
                        <a:buFont typeface="+mj-lt"/>
                        <a:buAutoNum type="romanLcPeriod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Retour en groupe sur chaque point du déroulement.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4167303231"/>
                  </a:ext>
                </a:extLst>
              </a:tr>
              <a:tr h="3891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2880" lvl="0" indent="-18288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Invitation à assembler les planeurs et à faire les tests.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3414947045"/>
                  </a:ext>
                </a:extLst>
              </a:tr>
              <a:tr h="3112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b="1" dirty="0"/>
                        <a:t>Fin</a:t>
                      </a:r>
                      <a:endParaRPr lang="fr-FR" sz="1200" b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13" name="Image 12" descr="Symbole_planeurs-01.png">
            <a:extLst>
              <a:ext uri="{FF2B5EF4-FFF2-40B4-BE49-F238E27FC236}">
                <a16:creationId xmlns:a16="http://schemas.microsoft.com/office/drawing/2014/main" xmlns="" id="{AA6F06A1-E513-4A4A-9B72-4ED71956DE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4093" y="22428"/>
            <a:ext cx="1293335" cy="12933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DD3BF27-2783-497F-8A54-139C20006D5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37454" y="8414590"/>
            <a:ext cx="6431138" cy="5693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Lien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vidéo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400" b="1" noProof="0" dirty="0" smtClean="0">
                <a:solidFill>
                  <a:prstClr val="black"/>
                </a:solidFill>
                <a:latin typeface="Calibri"/>
              </a:rPr>
              <a:t>de monsieur Sylvain </a:t>
            </a:r>
            <a:r>
              <a:rPr lang="en-US" sz="1400" noProof="0" dirty="0" smtClean="0">
                <a:solidFill>
                  <a:prstClr val="black"/>
                </a:solidFill>
                <a:latin typeface="Calibri"/>
              </a:rPr>
              <a:t>(assemblage et </a:t>
            </a:r>
            <a:r>
              <a:rPr lang="en-US" sz="1400" noProof="0" dirty="0" err="1" smtClean="0">
                <a:solidFill>
                  <a:prstClr val="black"/>
                </a:solidFill>
                <a:latin typeface="Calibri"/>
              </a:rPr>
              <a:t>conseils</a:t>
            </a:r>
            <a:r>
              <a:rPr lang="en-US" sz="1400" noProof="0" dirty="0" smtClean="0">
                <a:solidFill>
                  <a:prstClr val="black"/>
                </a:solidFill>
                <a:latin typeface="Calibri"/>
              </a:rPr>
              <a:t> de </a:t>
            </a:r>
            <a:r>
              <a:rPr lang="en-US" sz="1400" noProof="0" dirty="0" err="1" smtClean="0">
                <a:solidFill>
                  <a:prstClr val="black"/>
                </a:solidFill>
                <a:latin typeface="Calibri"/>
              </a:rPr>
              <a:t>lancement</a:t>
            </a:r>
            <a:r>
              <a:rPr lang="en-US" sz="1400" noProof="0" dirty="0" smtClean="0">
                <a:solidFill>
                  <a:prstClr val="black"/>
                </a:solidFill>
                <a:latin typeface="Calibri"/>
              </a:rPr>
              <a:t>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Cliquer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9"/>
              </a:rPr>
              <a:t>ICI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0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pour accéder à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cette vidéo. Commencer la lecture à partir de 4 m 35 s.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5992238" y="8008203"/>
            <a:ext cx="865762" cy="1135797"/>
          </a:xfrm>
        </p:spPr>
        <p:txBody>
          <a:bodyPr/>
          <a:lstStyle/>
          <a:p>
            <a:fld id="{027FB875-5C85-AB42-9DC5-178568A424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970" y="7188"/>
            <a:ext cx="6889007" cy="871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A" sz="3000" dirty="0">
                <a:latin typeface="Calibri" pitchFamily="34" charset="0"/>
                <a:cs typeface="Calibri" pitchFamily="34" charset="0"/>
              </a:rPr>
              <a:t>Réalisation</a:t>
            </a:r>
          </a:p>
          <a:p>
            <a:pPr algn="l"/>
            <a:r>
              <a:rPr lang="fr-CA" sz="2400" dirty="0" smtClean="0">
                <a:latin typeface="Calibri" pitchFamily="34" charset="0"/>
                <a:cs typeface="Calibri" pitchFamily="34" charset="0"/>
              </a:rPr>
              <a:t>3. </a:t>
            </a:r>
            <a:r>
              <a:rPr lang="fr-CA" sz="2400" dirty="0">
                <a:latin typeface="Calibri" pitchFamily="34" charset="0"/>
                <a:cs typeface="Calibri" pitchFamily="34" charset="0"/>
              </a:rPr>
              <a:t>Le vol </a:t>
            </a:r>
            <a:r>
              <a:rPr lang="fr-CA" sz="2400" dirty="0" smtClean="0">
                <a:latin typeface="Calibri" pitchFamily="34" charset="0"/>
                <a:cs typeface="Calibri" pitchFamily="34" charset="0"/>
              </a:rPr>
              <a:t>plané – Préparatifs et expérimentation</a:t>
            </a:r>
            <a:endParaRPr lang="fr-CA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979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1706500" y="1049089"/>
            <a:ext cx="5128068" cy="8065728"/>
          </a:xfr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fr-CA" sz="2400" i="1" dirty="0">
                <a:latin typeface="Calibri" pitchFamily="34" charset="0"/>
              </a:rPr>
              <a:t>Vue d’ensemble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CA" sz="1200" dirty="0">
                <a:solidFill>
                  <a:schemeClr val="tx1"/>
                </a:solidFill>
                <a:latin typeface="Calibri" pitchFamily="34" charset="0"/>
              </a:rPr>
              <a:t>Les résultats des équipes seront mis en commun et analysés, dans le but de réinvestir et de valider les concepts de résistance et de pression de l’air découverts précédemment.</a:t>
            </a:r>
          </a:p>
          <a:p>
            <a:pPr algn="just">
              <a:spcBef>
                <a:spcPts val="600"/>
              </a:spcBef>
              <a:buNone/>
            </a:pPr>
            <a:endParaRPr lang="fr-CA" sz="1200" dirty="0">
              <a:latin typeface="Calibri" pitchFamily="34" charset="0"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698213450"/>
              </p:ext>
            </p:extLst>
          </p:nvPr>
        </p:nvGraphicFramePr>
        <p:xfrm>
          <a:off x="26265" y="1047588"/>
          <a:ext cx="1651024" cy="3048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6510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391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Durée : </a:t>
                      </a:r>
                      <a:r>
                        <a:rPr lang="fr-FR" sz="1400" b="0" baseline="0" dirty="0" smtClean="0"/>
                        <a:t>30</a:t>
                      </a:r>
                      <a:r>
                        <a:rPr lang="fr-FR" sz="1400" b="0" dirty="0" smtClean="0"/>
                        <a:t> minutes</a:t>
                      </a:r>
                      <a:endParaRPr lang="fr-FR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1" name="Image 10" descr="Symbole_planeurs-01.png">
            <a:extLst>
              <a:ext uri="{FF2B5EF4-FFF2-40B4-BE49-F238E27FC236}">
                <a16:creationId xmlns:a16="http://schemas.microsoft.com/office/drawing/2014/main" xmlns="" id="{65748C7B-A00D-45C8-A084-E3D29F8880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54093" y="22428"/>
            <a:ext cx="1293335" cy="1293335"/>
          </a:xfrm>
          <a:prstGeom prst="rect">
            <a:avLst/>
          </a:prstGeom>
        </p:spPr>
      </p:pic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xmlns="" id="{17602C18-C620-4AEE-9566-46F94E7950A8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xmlns="" val="1585816377"/>
              </p:ext>
            </p:extLst>
          </p:nvPr>
        </p:nvGraphicFramePr>
        <p:xfrm>
          <a:off x="1735684" y="2109822"/>
          <a:ext cx="5073749" cy="690965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40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03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93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567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baseline="0" dirty="0"/>
                        <a:t>Vidéo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/>
                        <a:t>Texte affiché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/>
                        <a:t>Descriptif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38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/>
                        <a:t>Lecture</a:t>
                      </a:r>
                      <a:endParaRPr lang="fr-FR" sz="12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2880" lvl="0" indent="-18288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Invitation aux équipes à identifier la valeur idéale de leur variable à l’étape 5 de leur Fiche.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33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/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Chaque équipe identifie sa propre conclusion dans le tableau de compilation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000" marR="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Suivre la consigne à l’écran.</a:t>
                      </a:r>
                      <a:endParaRPr lang="fr-CA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5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/>
                        <a:t>Lecture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Partager les conclusions de chaque équipe au reste de la classe.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80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/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Compiler les résultats de toutes les équipes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marR="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Suivre la consigne à l’écran.</a:t>
                      </a:r>
                      <a:endParaRPr lang="fr-CA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9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Lecture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lvl="0" algn="ctr"/>
                      <a:endParaRPr lang="fr-FR" sz="12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marR="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Invitation à identifier la configuration ayant le plus de « x ».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559672351"/>
                  </a:ext>
                </a:extLst>
              </a:tr>
              <a:tr h="7490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Pause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CA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Noter la meilleure configuration dans le tableau de la section 6 (Conclusion).</a:t>
                      </a:r>
                      <a:endParaRPr lang="fr-FR" sz="12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marR="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Suivre la consigne à l’écran.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2254563894"/>
                  </a:ext>
                </a:extLst>
              </a:tr>
              <a:tr h="6662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Lecture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lvl="0" algn="ctr"/>
                      <a:endParaRPr lang="fr-FR" sz="12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marR="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Invitation à tenter d’expliquer le résultat en utilisant les notions apprises dans les premières capsules.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61940263"/>
                  </a:ext>
                </a:extLst>
              </a:tr>
              <a:tr h="46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Pause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CA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Comment expliquer le résultat de l’expérience ?</a:t>
                      </a:r>
                      <a:endParaRPr lang="fr-FR" sz="12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marR="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L’</a:t>
                      </a:r>
                      <a:r>
                        <a:rPr lang="fr-CA" sz="12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enseignant-e</a:t>
                      </a: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recueille les idées des élèves.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3426775662"/>
                  </a:ext>
                </a:extLst>
              </a:tr>
              <a:tr h="6339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Lecture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lvl="0" algn="ctr"/>
                      <a:endParaRPr lang="fr-FR" sz="12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marR="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Vulgarisation des phénomènes impliqués dans le vol du planeur.</a:t>
                      </a:r>
                    </a:p>
                    <a:p>
                      <a:pPr marL="180000" marR="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Question sur la raison de la présence de la pâte à modeler.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217659670"/>
                  </a:ext>
                </a:extLst>
              </a:tr>
              <a:tr h="6283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Pause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CA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quoi sert la boule de pâte à modeler au bout du nez du planeur ?</a:t>
                      </a:r>
                      <a:endParaRPr lang="fr-FR" sz="12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2880" marR="0" lvl="0" indent="-18288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ct val="100000"/>
                        <a:buFont typeface="+mj-lt"/>
                        <a:buAutoNum type="romanLcPeriod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L’</a:t>
                      </a:r>
                      <a:r>
                        <a:rPr lang="fr-CA" sz="12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enseignant-e</a:t>
                      </a: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recueille les idées des élèves.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570484483"/>
                  </a:ext>
                </a:extLst>
              </a:tr>
              <a:tr h="3988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Lecture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lvl="0" algn="ctr"/>
                      <a:endParaRPr lang="fr-FR" sz="12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2880" marR="0" lvl="0" indent="-18288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Réponse à la question de la pâte à modeler.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2968084289"/>
                  </a:ext>
                </a:extLst>
              </a:tr>
              <a:tr h="2431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latin typeface="+mn-lt"/>
                          <a:ea typeface="Calibri"/>
                          <a:cs typeface="Times" pitchFamily="18" charset="0"/>
                        </a:rPr>
                        <a:t>Fin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2880" lvl="0" indent="-18288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endParaRPr lang="fr-C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3965615001"/>
                  </a:ext>
                </a:extLst>
              </a:tr>
            </a:tbl>
          </a:graphicData>
        </a:graphic>
      </p:graphicFrame>
      <p:sp>
        <p:nvSpPr>
          <p:cNvPr id="16" name="Espace réservé du numéro de diapositive 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167335" y="8008203"/>
            <a:ext cx="722643" cy="1135797"/>
          </a:xfrm>
        </p:spPr>
        <p:txBody>
          <a:bodyPr/>
          <a:lstStyle/>
          <a:p>
            <a:fld id="{027FB875-5C85-AB42-9DC5-178568A424B8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8" name="Espace réservé du contenu 5">
            <a:extLst>
              <a:ext uri="{FF2B5EF4-FFF2-40B4-BE49-F238E27FC236}">
                <a16:creationId xmlns:a16="http://schemas.microsoft.com/office/drawing/2014/main" xmlns="" id="{CF9A8414-670E-41CA-A5B7-5DA5055A0F93}"/>
              </a:ext>
            </a:extLst>
          </p:cNvPr>
          <p:cNvGraphicFramePr>
            <a:graphicFrameLocks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xmlns="" val="18352021"/>
              </p:ext>
            </p:extLst>
          </p:nvPr>
        </p:nvGraphicFramePr>
        <p:xfrm>
          <a:off x="26264" y="1457281"/>
          <a:ext cx="1651025" cy="143385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1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01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/>
                        <a:t>Matériel</a:t>
                      </a:r>
                      <a:r>
                        <a:rPr lang="fr-FR" sz="1400" b="1" baseline="0" dirty="0"/>
                        <a:t> nécessaire</a:t>
                      </a:r>
                      <a:endParaRPr lang="fr-FR" sz="1400" b="1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11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/>
                        <a:t>Par élève</a:t>
                      </a:r>
                      <a:endParaRPr lang="fr-FR" sz="1200" b="1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35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fr-FR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Fiche d’activité 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fr-FR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(la moitié des équipes)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8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200" u="none" dirty="0">
                          <a:solidFill>
                            <a:schemeClr val="tx1"/>
                          </a:solid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Fiche d’activité C</a:t>
                      </a:r>
                      <a:endParaRPr lang="fr-F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dirty="0"/>
                        <a:t>(la moitié des équipes)</a:t>
                      </a:r>
                      <a:endParaRPr lang="fr-FR" sz="1000" b="1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2119071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3850E0D-4A92-46B8-843D-28A5FC29A96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6265" y="3009063"/>
            <a:ext cx="1651025" cy="9387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Lien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vidéo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Cliquer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1"/>
              </a:rPr>
              <a:t>ICI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2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pour accéder à la vidéo de l’activité.</a:t>
            </a: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971" y="5489"/>
            <a:ext cx="5135667" cy="871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A" sz="3000" dirty="0">
                <a:latin typeface="Calibri" pitchFamily="34" charset="0"/>
                <a:cs typeface="Calibri" pitchFamily="34" charset="0"/>
              </a:rPr>
              <a:t>Réalisation</a:t>
            </a:r>
          </a:p>
          <a:p>
            <a:pPr algn="l"/>
            <a:r>
              <a:rPr lang="fr-CA" sz="2400" dirty="0" smtClean="0">
                <a:latin typeface="Calibri" pitchFamily="34" charset="0"/>
                <a:cs typeface="Calibri" pitchFamily="34" charset="0"/>
              </a:rPr>
              <a:t>3. </a:t>
            </a:r>
            <a:r>
              <a:rPr lang="fr-CA" sz="2400" dirty="0">
                <a:latin typeface="Calibri" pitchFamily="34" charset="0"/>
                <a:cs typeface="Calibri" pitchFamily="34" charset="0"/>
              </a:rPr>
              <a:t>Le vol </a:t>
            </a:r>
            <a:r>
              <a:rPr lang="fr-CA" sz="2400" dirty="0" smtClean="0">
                <a:latin typeface="Calibri" pitchFamily="34" charset="0"/>
                <a:cs typeface="Calibri" pitchFamily="34" charset="0"/>
              </a:rPr>
              <a:t>plané – Retour</a:t>
            </a:r>
            <a:endParaRPr lang="fr-CA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928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63754</TotalTime>
  <Words>2276</Words>
  <Application>Microsoft Office PowerPoint</Application>
  <PresentationFormat>Format US (216 x 279 mm)</PresentationFormat>
  <Paragraphs>352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Inkwell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Guimond</dc:creator>
  <cp:lastModifiedBy>sylvain beauchamp</cp:lastModifiedBy>
  <cp:revision>983</cp:revision>
  <cp:lastPrinted>2016-11-13T17:22:38Z</cp:lastPrinted>
  <dcterms:created xsi:type="dcterms:W3CDTF">2021-01-08T14:36:53Z</dcterms:created>
  <dcterms:modified xsi:type="dcterms:W3CDTF">2021-11-03T18:20:47Z</dcterms:modified>
</cp:coreProperties>
</file>