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 id="2147483750" r:id="rId2"/>
  </p:sldMasterIdLst>
  <p:notesMasterIdLst>
    <p:notesMasterId r:id="rId39"/>
  </p:notesMasterIdLst>
  <p:handoutMasterIdLst>
    <p:handoutMasterId r:id="rId40"/>
  </p:handoutMasterIdLst>
  <p:sldIdLst>
    <p:sldId id="256" r:id="rId3"/>
    <p:sldId id="297" r:id="rId4"/>
    <p:sldId id="257" r:id="rId5"/>
    <p:sldId id="259" r:id="rId6"/>
    <p:sldId id="301" r:id="rId7"/>
    <p:sldId id="267" r:id="rId8"/>
    <p:sldId id="260" r:id="rId9"/>
    <p:sldId id="273" r:id="rId10"/>
    <p:sldId id="266" r:id="rId11"/>
    <p:sldId id="274" r:id="rId12"/>
    <p:sldId id="263" r:id="rId13"/>
    <p:sldId id="279" r:id="rId14"/>
    <p:sldId id="264" r:id="rId15"/>
    <p:sldId id="261" r:id="rId16"/>
    <p:sldId id="269" r:id="rId17"/>
    <p:sldId id="275" r:id="rId18"/>
    <p:sldId id="285" r:id="rId19"/>
    <p:sldId id="289" r:id="rId20"/>
    <p:sldId id="292" r:id="rId21"/>
    <p:sldId id="302" r:id="rId22"/>
    <p:sldId id="303" r:id="rId23"/>
    <p:sldId id="304" r:id="rId24"/>
    <p:sldId id="270" r:id="rId25"/>
    <p:sldId id="272" r:id="rId26"/>
    <p:sldId id="290" r:id="rId27"/>
    <p:sldId id="291" r:id="rId28"/>
    <p:sldId id="271" r:id="rId29"/>
    <p:sldId id="286" r:id="rId30"/>
    <p:sldId id="268" r:id="rId31"/>
    <p:sldId id="265" r:id="rId32"/>
    <p:sldId id="305" r:id="rId33"/>
    <p:sldId id="308" r:id="rId34"/>
    <p:sldId id="307" r:id="rId35"/>
    <p:sldId id="306" r:id="rId36"/>
    <p:sldId id="309" r:id="rId37"/>
    <p:sldId id="310" r:id="rId38"/>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24" autoAdjust="0"/>
  </p:normalViewPr>
  <p:slideViewPr>
    <p:cSldViewPr snapToGrid="0" snapToObjects="1">
      <p:cViewPr varScale="1">
        <p:scale>
          <a:sx n="81" d="100"/>
          <a:sy n="81" d="100"/>
        </p:scale>
        <p:origin x="2976" y="10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A5BFF-7705-5642-BD99-59DF111890FB}" type="datetimeFigureOut">
              <a:rPr lang="fr-FR" smtClean="0"/>
              <a:pPr/>
              <a:t>09/01/2023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p14="http://schemas.microsoft.com/office/powerpoint/2010/main"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CE14-1FD2-674A-BBD0-0641EEBB04C6}" type="datetimeFigureOut">
              <a:rPr lang="fr-FR" smtClean="0"/>
              <a:pPr/>
              <a:t>09/01/2023</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p14="http://schemas.microsoft.com/office/powerpoint/2010/main"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a:t>
            </a:fld>
            <a:endParaRPr lang="fr-FR"/>
          </a:p>
        </p:txBody>
      </p:sp>
    </p:spTree>
    <p:extLst>
      <p:ext uri="{BB962C8B-B14F-4D97-AF65-F5344CB8AC3E}">
        <p14:creationId xmlns:p14="http://schemas.microsoft.com/office/powerpoint/2010/main" val="114869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3</a:t>
            </a:fld>
            <a:endParaRPr lang="fr-FR"/>
          </a:p>
        </p:txBody>
      </p:sp>
    </p:spTree>
    <p:extLst>
      <p:ext uri="{BB962C8B-B14F-4D97-AF65-F5344CB8AC3E}">
        <p14:creationId xmlns:p14="http://schemas.microsoft.com/office/powerpoint/2010/main" val="315867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4</a:t>
            </a:fld>
            <a:endParaRPr lang="fr-FR"/>
          </a:p>
        </p:txBody>
      </p:sp>
    </p:spTree>
    <p:extLst>
      <p:ext uri="{BB962C8B-B14F-4D97-AF65-F5344CB8AC3E}">
        <p14:creationId xmlns:p14="http://schemas.microsoft.com/office/powerpoint/2010/main" val="351168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Calibri" panose="020F0502020204030204"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7"/>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Calibri" panose="020F050202020403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pPr/>
              <a:t>2023-01-09</a:t>
            </a:fld>
            <a:endParaRPr lang="en-US"/>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pPr/>
              <a:t>2023-01-09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20"/>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pPr/>
              <a:t>2023-01-09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pPr/>
              <a:t>2023-01-09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pPr/>
              <a:t>2023-01-09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1"/>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5"/>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pPr/>
              <a:t>2023-01-09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8"/>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pPr/>
              <a:t>2023-01-09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anose="020F0502020204030204" pitchFamily="34" charset="0"/>
              </a:endParaRPr>
            </a:p>
          </p:txBody>
        </p:sp>
      </p:grpSp>
      <p:sp>
        <p:nvSpPr>
          <p:cNvPr id="12" name="Picture Placeholder 9"/>
          <p:cNvSpPr>
            <a:spLocks noGrp="1"/>
          </p:cNvSpPr>
          <p:nvPr>
            <p:ph type="pic" sz="quarter" idx="14"/>
          </p:nvPr>
        </p:nvSpPr>
        <p:spPr>
          <a:xfrm rot="21421631">
            <a:off x="606595" y="890082"/>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9"/>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anose="020F0502020204030204" pitchFamily="34" charset="0"/>
              </a:endParaRPr>
            </a:p>
          </p:txBody>
        </p:sp>
      </p:grpSp>
      <p:sp>
        <p:nvSpPr>
          <p:cNvPr id="17" name="Picture Placeholder 9"/>
          <p:cNvSpPr>
            <a:spLocks noGrp="1"/>
          </p:cNvSpPr>
          <p:nvPr>
            <p:ph type="pic" sz="quarter" idx="16"/>
          </p:nvPr>
        </p:nvSpPr>
        <p:spPr>
          <a:xfrm rot="21214351">
            <a:off x="368294" y="4910107"/>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6"/>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anose="020F0502020204030204" pitchFamily="34" charset="0"/>
              </a:endParaRPr>
            </a:p>
          </p:txBody>
        </p:sp>
      </p:grpSp>
      <p:sp>
        <p:nvSpPr>
          <p:cNvPr id="13" name="Picture Placeholder 9"/>
          <p:cNvSpPr>
            <a:spLocks noGrp="1"/>
          </p:cNvSpPr>
          <p:nvPr>
            <p:ph type="pic" sz="quarter" idx="15"/>
          </p:nvPr>
        </p:nvSpPr>
        <p:spPr>
          <a:xfrm rot="232774">
            <a:off x="260348" y="537385"/>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8"/>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pPr/>
              <a:t>2023-01-09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3" y="505468"/>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anose="020F0502020204030204" pitchFamily="34"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pPr/>
              <a:t>2023-01-09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2" name="Picture Placeholder 9"/>
          <p:cNvSpPr>
            <a:spLocks noGrp="1"/>
          </p:cNvSpPr>
          <p:nvPr>
            <p:ph type="pic" sz="quarter" idx="15"/>
          </p:nvPr>
        </p:nvSpPr>
        <p:spPr>
          <a:xfrm rot="232774">
            <a:off x="1686119"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anose="020F0502020204030204" pitchFamily="34" charset="0"/>
              </a:endParaRPr>
            </a:p>
          </p:txBody>
        </p:sp>
      </p:grpSp>
      <p:sp>
        <p:nvSpPr>
          <p:cNvPr id="17" name="Picture Placeholder 9"/>
          <p:cNvSpPr>
            <a:spLocks noGrp="1"/>
          </p:cNvSpPr>
          <p:nvPr>
            <p:ph type="pic" sz="quarter" idx="17"/>
          </p:nvPr>
        </p:nvSpPr>
        <p:spPr>
          <a:xfrm rot="21420000">
            <a:off x="224365" y="406666"/>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anose="020F0502020204030204" pitchFamily="34"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pPr/>
              <a:t>2023-01-09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pPr/>
              <a:t>2023-01-09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pPr/>
              <a:t>2023-01-09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3" y="601136"/>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6"/>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pPr/>
              <a:t>2023-01-09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Calibri" panose="020F0502020204030204"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7"/>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Calibri" panose="020F050202020403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solidFill>
                  <a:prstClr val="black"/>
                </a:solidFill>
              </a:rPr>
              <a:pPr/>
              <a:t>2023-01-09</a:t>
            </a:fld>
            <a:endParaRPr lang="en-US">
              <a:solidFill>
                <a:prstClr val="black"/>
              </a:solidFill>
            </a:endParaRPr>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solidFill>
                <a:prstClr val="black"/>
              </a:solidFill>
            </a:endParaRPr>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9157552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solidFill>
                  <a:prstClr val="black"/>
                </a:solidFill>
              </a:rPr>
              <a:pPr/>
              <a:t>2023-01-09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785789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2"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solidFill>
                  <a:prstClr val="black"/>
                </a:solidFill>
              </a:rPr>
              <a:pPr/>
              <a:t>2023-01-09</a:t>
            </a:fld>
            <a:endParaRPr lang="en-US">
              <a:solidFill>
                <a:prstClr val="black"/>
              </a:solidFill>
            </a:endParaRPr>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solidFill>
                <a:prstClr val="black"/>
              </a:solidFill>
            </a:endParaRPr>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312908349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2"/>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Calibri" panose="020F0502020204030204"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Calibri" panose="020F0502020204030204"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solidFill>
                  <a:prstClr val="black"/>
                </a:solidFill>
              </a:rPr>
              <a:pPr/>
              <a:t>2023-01-09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44714695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1"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3"/>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solidFill>
                  <a:prstClr val="black"/>
                </a:solidFill>
              </a:rPr>
              <a:pPr/>
              <a:t>2023-01-09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68988405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6"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grpSp>
      <p:sp>
        <p:nvSpPr>
          <p:cNvPr id="12" name="Picture Placeholder 9"/>
          <p:cNvSpPr>
            <a:spLocks noGrp="1"/>
          </p:cNvSpPr>
          <p:nvPr>
            <p:ph type="pic" sz="quarter" idx="15"/>
          </p:nvPr>
        </p:nvSpPr>
        <p:spPr>
          <a:xfrm rot="21240000">
            <a:off x="643259"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9" y="6974544"/>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solidFill>
                  <a:prstClr val="black"/>
                </a:solidFill>
              </a:rPr>
              <a:pPr/>
              <a:t>2023-01-09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998946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20"/>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20"/>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solidFill>
                  <a:prstClr val="black"/>
                </a:solidFill>
              </a:rPr>
              <a:pPr/>
              <a:t>2023-01-09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738493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90"/>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5"/>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90"/>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5"/>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solidFill>
                  <a:prstClr val="black"/>
                </a:solidFill>
              </a:rPr>
              <a:pPr/>
              <a:t>2023-01-09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pic>
        <p:nvPicPr>
          <p:cNvPr id="11" name="Picture 10" descr="Comparison-Underline.png"/>
          <p:cNvPicPr>
            <a:picLocks noChangeAspect="1"/>
          </p:cNvPicPr>
          <p:nvPr/>
        </p:nvPicPr>
        <p:blipFill>
          <a:blip r:embed="rId2"/>
          <a:stretch>
            <a:fillRect/>
          </a:stretch>
        </p:blipFill>
        <p:spPr>
          <a:xfrm>
            <a:off x="717781"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2"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1"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2" y="2529387"/>
            <a:ext cx="2421731" cy="190500"/>
          </a:xfrm>
          <a:prstGeom prst="rect">
            <a:avLst/>
          </a:prstGeom>
        </p:spPr>
      </p:pic>
    </p:spTree>
    <p:extLst>
      <p:ext uri="{BB962C8B-B14F-4D97-AF65-F5344CB8AC3E}">
        <p14:creationId xmlns:p14="http://schemas.microsoft.com/office/powerpoint/2010/main" val="433869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solidFill>
                  <a:prstClr val="black"/>
                </a:solidFill>
              </a:rPr>
              <a:pPr/>
              <a:t>2023-01-09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val="307157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2"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pPr/>
              <a:t>2023-01-09</a:t>
            </a:fld>
            <a:endParaRPr lang="en-US"/>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solidFill>
                  <a:prstClr val="black"/>
                </a:solidFill>
              </a:rPr>
              <a:pPr/>
              <a:t>2023-01-09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20"/>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val="2560196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solidFill>
                  <a:prstClr val="black"/>
                </a:solidFill>
              </a:rPr>
              <a:pPr/>
              <a:t>2023-01-09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val="917349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solidFill>
                  <a:prstClr val="black"/>
                </a:solidFill>
              </a:rPr>
              <a:pPr/>
              <a:t>2023-01-09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174285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solidFill>
                  <a:prstClr val="black"/>
                </a:solidFill>
              </a:rPr>
              <a:pPr/>
              <a:t>2023-01-09</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4386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1"/>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5"/>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solidFill>
                  <a:prstClr val="black"/>
                </a:solidFill>
              </a:rPr>
              <a:pPr/>
              <a:t>2023-01-09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3924723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8"/>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solidFill>
                  <a:prstClr val="black"/>
                </a:solidFill>
              </a:rPr>
              <a:pPr/>
              <a:t>2023-01-09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grpSp>
      <p:sp>
        <p:nvSpPr>
          <p:cNvPr id="12" name="Picture Placeholder 9"/>
          <p:cNvSpPr>
            <a:spLocks noGrp="1"/>
          </p:cNvSpPr>
          <p:nvPr>
            <p:ph type="pic" sz="quarter" idx="14"/>
          </p:nvPr>
        </p:nvSpPr>
        <p:spPr>
          <a:xfrm rot="21421631">
            <a:off x="606595" y="890082"/>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p14="http://schemas.microsoft.com/office/powerpoint/2010/main" val="3704889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9"/>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grpSp>
      <p:sp>
        <p:nvSpPr>
          <p:cNvPr id="17" name="Picture Placeholder 9"/>
          <p:cNvSpPr>
            <a:spLocks noGrp="1"/>
          </p:cNvSpPr>
          <p:nvPr>
            <p:ph type="pic" sz="quarter" idx="16"/>
          </p:nvPr>
        </p:nvSpPr>
        <p:spPr>
          <a:xfrm rot="21214351">
            <a:off x="368294" y="4910107"/>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6"/>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grpSp>
      <p:sp>
        <p:nvSpPr>
          <p:cNvPr id="13" name="Picture Placeholder 9"/>
          <p:cNvSpPr>
            <a:spLocks noGrp="1"/>
          </p:cNvSpPr>
          <p:nvPr>
            <p:ph type="pic" sz="quarter" idx="15"/>
          </p:nvPr>
        </p:nvSpPr>
        <p:spPr>
          <a:xfrm rot="232774">
            <a:off x="260348" y="537385"/>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8"/>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solidFill>
                  <a:prstClr val="black"/>
                </a:solidFill>
              </a:rPr>
              <a:pPr/>
              <a:t>2023-01-09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4176450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3" y="505468"/>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solidFill>
                  <a:prstClr val="black"/>
                </a:solidFill>
              </a:rPr>
              <a:pPr/>
              <a:t>2023-01-09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2" name="Picture Placeholder 9"/>
          <p:cNvSpPr>
            <a:spLocks noGrp="1"/>
          </p:cNvSpPr>
          <p:nvPr>
            <p:ph type="pic" sz="quarter" idx="15"/>
          </p:nvPr>
        </p:nvSpPr>
        <p:spPr>
          <a:xfrm rot="232774">
            <a:off x="1686119"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p14="http://schemas.microsoft.com/office/powerpoint/2010/main" val="3796954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grpSp>
      <p:sp>
        <p:nvSpPr>
          <p:cNvPr id="17" name="Picture Placeholder 9"/>
          <p:cNvSpPr>
            <a:spLocks noGrp="1"/>
          </p:cNvSpPr>
          <p:nvPr>
            <p:ph type="pic" sz="quarter" idx="17"/>
          </p:nvPr>
        </p:nvSpPr>
        <p:spPr>
          <a:xfrm rot="21420000">
            <a:off x="224365" y="406666"/>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solidFill>
                  <a:prstClr val="black"/>
                </a:solidFill>
              </a:rPr>
              <a:pPr/>
              <a:t>2023-01-09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383365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solidFill>
                  <a:prstClr val="black"/>
                </a:solidFill>
              </a:rPr>
              <a:pPr/>
              <a:t>2023-01-09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390091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2"/>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Calibri" panose="020F0502020204030204"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Calibri" panose="020F0502020204030204"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pPr/>
              <a:t>2023-01-09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3" y="601136"/>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6"/>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solidFill>
                  <a:prstClr val="black"/>
                </a:solidFill>
              </a:rPr>
              <a:pPr/>
              <a:t>2023-01-09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20479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1"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3"/>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pPr/>
              <a:t>2023-01-09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6"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anose="020F0502020204030204" pitchFamily="34" charset="0"/>
              </a:endParaRPr>
            </a:p>
          </p:txBody>
        </p:sp>
      </p:grpSp>
      <p:sp>
        <p:nvSpPr>
          <p:cNvPr id="12" name="Picture Placeholder 9"/>
          <p:cNvSpPr>
            <a:spLocks noGrp="1"/>
          </p:cNvSpPr>
          <p:nvPr>
            <p:ph type="pic" sz="quarter" idx="15"/>
          </p:nvPr>
        </p:nvSpPr>
        <p:spPr>
          <a:xfrm rot="21240000">
            <a:off x="643259"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9" y="6974544"/>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pPr/>
              <a:t>2023-01-09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20"/>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20"/>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pPr/>
              <a:t>2023-01-09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90"/>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5"/>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90"/>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5"/>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pPr/>
              <a:t>2023-01-09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FB875-5C85-AB42-9DC5-178568A424B8}" type="slidenum">
              <a:rPr lang="en-US" smtClean="0"/>
              <a:pPr/>
              <a:t>‹N°›</a:t>
            </a:fld>
            <a:endParaRPr lang="en-US"/>
          </a:p>
        </p:txBody>
      </p:sp>
      <p:pic>
        <p:nvPicPr>
          <p:cNvPr id="11" name="Picture 10" descr="Comparison-Underline.png"/>
          <p:cNvPicPr>
            <a:picLocks noChangeAspect="1"/>
          </p:cNvPicPr>
          <p:nvPr/>
        </p:nvPicPr>
        <p:blipFill>
          <a:blip r:embed="rId2"/>
          <a:stretch>
            <a:fillRect/>
          </a:stretch>
        </p:blipFill>
        <p:spPr>
          <a:xfrm>
            <a:off x="717781"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2"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1"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2" y="2529387"/>
            <a:ext cx="2421731" cy="190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pPr/>
              <a:t>2023-01-09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9.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8.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7.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3"/>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pPr/>
              <a:t>2023-01-09</a:t>
            </a:fld>
            <a:endParaRPr lang="en-US"/>
          </a:p>
        </p:txBody>
      </p:sp>
      <p:sp>
        <p:nvSpPr>
          <p:cNvPr id="5" name="Footer Placeholder 4"/>
          <p:cNvSpPr>
            <a:spLocks noGrp="1"/>
          </p:cNvSpPr>
          <p:nvPr>
            <p:ph type="ftr" sz="quarter" idx="3"/>
          </p:nvPr>
        </p:nvSpPr>
        <p:spPr>
          <a:xfrm>
            <a:off x="2956957"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5641041" y="7301464"/>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hf hdr="0" ftr="0" dt="0"/>
  <p:txStyles>
    <p:titleStyle>
      <a:lvl1pPr algn="ctr" defTabSz="914400" rtl="0" eaLnBrk="1" latinLnBrk="0" hangingPunct="1">
        <a:spcBef>
          <a:spcPct val="0"/>
        </a:spcBef>
        <a:buNone/>
        <a:defRPr sz="4600" kern="1200">
          <a:solidFill>
            <a:schemeClr val="tx1"/>
          </a:solidFill>
          <a:latin typeface="Calibri" panose="020F0502020204030204" pitchFamily="34" charset="0"/>
          <a:ea typeface="+mj-ea"/>
          <a:cs typeface="+mj-cs"/>
        </a:defRPr>
      </a:lvl1pPr>
    </p:titleStyle>
    <p:bodyStyle>
      <a:lvl1pPr marL="463550" indent="-463550" algn="l" defTabSz="914400" rtl="0" eaLnBrk="1" latinLnBrk="0" hangingPunct="1">
        <a:spcBef>
          <a:spcPts val="2000"/>
        </a:spcBef>
        <a:buSzPct val="90000"/>
        <a:buFontTx/>
        <a:buBlip>
          <a:blip r:embed="rId23"/>
        </a:buBlip>
        <a:defRPr sz="2400" kern="1200">
          <a:solidFill>
            <a:schemeClr val="tx1"/>
          </a:solidFill>
          <a:latin typeface="Calibri" panose="020F0502020204030204" pitchFamily="34" charset="0"/>
          <a:ea typeface="+mn-ea"/>
          <a:cs typeface="+mn-cs"/>
        </a:defRPr>
      </a:lvl1pPr>
      <a:lvl2pPr marL="914400" indent="-457200" algn="l" defTabSz="914400" rtl="0" eaLnBrk="1" latinLnBrk="0" hangingPunct="1">
        <a:spcBef>
          <a:spcPts val="600"/>
        </a:spcBef>
        <a:buSzPct val="90000"/>
        <a:buFontTx/>
        <a:buBlip>
          <a:blip r:embed="rId24"/>
        </a:buBlip>
        <a:defRPr sz="2200" kern="1200">
          <a:solidFill>
            <a:schemeClr val="tx1"/>
          </a:solidFill>
          <a:latin typeface="Calibri" panose="020F0502020204030204" pitchFamily="34" charset="0"/>
          <a:ea typeface="+mn-ea"/>
          <a:cs typeface="+mn-cs"/>
        </a:defRPr>
      </a:lvl2pPr>
      <a:lvl3pPr marL="1255713" indent="-341313" algn="l" defTabSz="914400" rtl="0" eaLnBrk="1" latinLnBrk="0" hangingPunct="1">
        <a:spcBef>
          <a:spcPts val="600"/>
        </a:spcBef>
        <a:buSzPct val="90000"/>
        <a:buFontTx/>
        <a:buBlip>
          <a:blip r:embed="rId25"/>
        </a:buBlip>
        <a:defRPr sz="2000" kern="1200">
          <a:solidFill>
            <a:schemeClr val="tx1"/>
          </a:solidFill>
          <a:latin typeface="Calibri" panose="020F0502020204030204" pitchFamily="34" charset="0"/>
          <a:ea typeface="+mn-ea"/>
          <a:cs typeface="+mn-cs"/>
        </a:defRPr>
      </a:lvl3pPr>
      <a:lvl4pPr marL="1597025" indent="-341313" algn="l" defTabSz="914400" rtl="0" eaLnBrk="1" latinLnBrk="0" hangingPunct="1">
        <a:spcBef>
          <a:spcPts val="600"/>
        </a:spcBef>
        <a:buSzPct val="90000"/>
        <a:buFontTx/>
        <a:buBlip>
          <a:blip r:embed="rId25"/>
        </a:buBlip>
        <a:defRPr sz="1800" kern="1200">
          <a:solidFill>
            <a:schemeClr val="tx1"/>
          </a:solidFill>
          <a:latin typeface="Calibri" panose="020F0502020204030204" pitchFamily="34" charset="0"/>
          <a:ea typeface="+mn-ea"/>
          <a:cs typeface="+mn-cs"/>
        </a:defRPr>
      </a:lvl4pPr>
      <a:lvl5pPr marL="1938338" indent="-341313" algn="l" defTabSz="914400" rtl="0" eaLnBrk="1" latinLnBrk="0" hangingPunct="1">
        <a:spcBef>
          <a:spcPts val="600"/>
        </a:spcBef>
        <a:buSzPct val="90000"/>
        <a:buFontTx/>
        <a:buBlip>
          <a:blip r:embed="rId25"/>
        </a:buBlip>
        <a:defRPr sz="1800" kern="1200">
          <a:solidFill>
            <a:schemeClr val="tx1"/>
          </a:solidFill>
          <a:latin typeface="Calibri" panose="020F0502020204030204" pitchFamily="34" charset="0"/>
          <a:ea typeface="+mn-ea"/>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3"/>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solidFill>
                  <a:prstClr val="black"/>
                </a:solidFill>
              </a:rPr>
              <a:pPr/>
              <a:t>2023-01-09</a:t>
            </a:fld>
            <a:endParaRPr lang="en-US">
              <a:solidFill>
                <a:prstClr val="black"/>
              </a:solidFill>
            </a:endParaRPr>
          </a:p>
        </p:txBody>
      </p:sp>
      <p:sp>
        <p:nvSpPr>
          <p:cNvPr id="5" name="Footer Placeholder 4"/>
          <p:cNvSpPr>
            <a:spLocks noGrp="1"/>
          </p:cNvSpPr>
          <p:nvPr>
            <p:ph type="ftr" sz="quarter" idx="3"/>
          </p:nvPr>
        </p:nvSpPr>
        <p:spPr>
          <a:xfrm>
            <a:off x="2956957"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solidFill>
                <a:prstClr val="black"/>
              </a:solidFill>
            </a:endParaRPr>
          </a:p>
        </p:txBody>
      </p:sp>
      <p:sp>
        <p:nvSpPr>
          <p:cNvPr id="6" name="Slide Number Placeholder 5"/>
          <p:cNvSpPr>
            <a:spLocks noGrp="1"/>
          </p:cNvSpPr>
          <p:nvPr>
            <p:ph type="sldNum" sz="quarter" idx="4"/>
          </p:nvPr>
        </p:nvSpPr>
        <p:spPr>
          <a:xfrm>
            <a:off x="5641041" y="7301464"/>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58192365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Lst>
  <p:hf hdr="0" ftr="0" dt="0"/>
  <p:txStyles>
    <p:titleStyle>
      <a:lvl1pPr algn="ctr" defTabSz="914400" rtl="0" eaLnBrk="1" latinLnBrk="0" hangingPunct="1">
        <a:spcBef>
          <a:spcPct val="0"/>
        </a:spcBef>
        <a:buNone/>
        <a:defRPr sz="4600" kern="1200">
          <a:solidFill>
            <a:schemeClr val="tx1"/>
          </a:solidFill>
          <a:latin typeface="Calibri" panose="020F0502020204030204" pitchFamily="34" charset="0"/>
          <a:ea typeface="+mj-ea"/>
          <a:cs typeface="+mj-cs"/>
        </a:defRPr>
      </a:lvl1pPr>
    </p:titleStyle>
    <p:bodyStyle>
      <a:lvl1pPr marL="463550" indent="-463550" algn="l" defTabSz="914400" rtl="0" eaLnBrk="1" latinLnBrk="0" hangingPunct="1">
        <a:spcBef>
          <a:spcPts val="2000"/>
        </a:spcBef>
        <a:buSzPct val="90000"/>
        <a:buFontTx/>
        <a:buBlip>
          <a:blip r:embed="rId23"/>
        </a:buBlip>
        <a:defRPr sz="2400" kern="1200">
          <a:solidFill>
            <a:schemeClr val="tx1"/>
          </a:solidFill>
          <a:latin typeface="Calibri" panose="020F0502020204030204" pitchFamily="34" charset="0"/>
          <a:ea typeface="+mn-ea"/>
          <a:cs typeface="+mn-cs"/>
        </a:defRPr>
      </a:lvl1pPr>
      <a:lvl2pPr marL="914400" indent="-457200" algn="l" defTabSz="914400" rtl="0" eaLnBrk="1" latinLnBrk="0" hangingPunct="1">
        <a:spcBef>
          <a:spcPts val="600"/>
        </a:spcBef>
        <a:buSzPct val="90000"/>
        <a:buFontTx/>
        <a:buBlip>
          <a:blip r:embed="rId24"/>
        </a:buBlip>
        <a:defRPr sz="2200" kern="1200">
          <a:solidFill>
            <a:schemeClr val="tx1"/>
          </a:solidFill>
          <a:latin typeface="Calibri" panose="020F0502020204030204" pitchFamily="34" charset="0"/>
          <a:ea typeface="+mn-ea"/>
          <a:cs typeface="+mn-cs"/>
        </a:defRPr>
      </a:lvl2pPr>
      <a:lvl3pPr marL="1255713" indent="-341313" algn="l" defTabSz="914400" rtl="0" eaLnBrk="1" latinLnBrk="0" hangingPunct="1">
        <a:spcBef>
          <a:spcPts val="600"/>
        </a:spcBef>
        <a:buSzPct val="90000"/>
        <a:buFontTx/>
        <a:buBlip>
          <a:blip r:embed="rId25"/>
        </a:buBlip>
        <a:defRPr sz="2000" kern="1200">
          <a:solidFill>
            <a:schemeClr val="tx1"/>
          </a:solidFill>
          <a:latin typeface="Calibri" panose="020F0502020204030204" pitchFamily="34" charset="0"/>
          <a:ea typeface="+mn-ea"/>
          <a:cs typeface="+mn-cs"/>
        </a:defRPr>
      </a:lvl3pPr>
      <a:lvl4pPr marL="1597025" indent="-341313" algn="l" defTabSz="914400" rtl="0" eaLnBrk="1" latinLnBrk="0" hangingPunct="1">
        <a:spcBef>
          <a:spcPts val="600"/>
        </a:spcBef>
        <a:buSzPct val="90000"/>
        <a:buFontTx/>
        <a:buBlip>
          <a:blip r:embed="rId25"/>
        </a:buBlip>
        <a:defRPr sz="1800" kern="1200">
          <a:solidFill>
            <a:schemeClr val="tx1"/>
          </a:solidFill>
          <a:latin typeface="Calibri" panose="020F0502020204030204" pitchFamily="34" charset="0"/>
          <a:ea typeface="+mn-ea"/>
          <a:cs typeface="+mn-cs"/>
        </a:defRPr>
      </a:lvl4pPr>
      <a:lvl5pPr marL="1938338" indent="-341313" algn="l" defTabSz="914400" rtl="0" eaLnBrk="1" latinLnBrk="0" hangingPunct="1">
        <a:spcBef>
          <a:spcPts val="600"/>
        </a:spcBef>
        <a:buSzPct val="90000"/>
        <a:buFontTx/>
        <a:buBlip>
          <a:blip r:embed="rId25"/>
        </a:buBlip>
        <a:defRPr sz="1800" kern="1200">
          <a:solidFill>
            <a:schemeClr val="tx1"/>
          </a:solidFill>
          <a:latin typeface="Calibri" panose="020F0502020204030204" pitchFamily="34" charset="0"/>
          <a:ea typeface="+mn-ea"/>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14.png"/><Relationship Id="rId5" Type="http://schemas.openxmlformats.org/officeDocument/2006/relationships/tags" Target="../tags/tag42.xml"/><Relationship Id="rId10" Type="http://schemas.openxmlformats.org/officeDocument/2006/relationships/slide" Target="slide16.xml"/><Relationship Id="rId4" Type="http://schemas.openxmlformats.org/officeDocument/2006/relationships/tags" Target="../tags/tag41.xml"/><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tags" Target="../tags/tag47.xml"/><Relationship Id="rId7" Type="http://schemas.openxmlformats.org/officeDocument/2006/relationships/image" Target="../media/image6.jpe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7.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2.xml"/><Relationship Id="rId7" Type="http://schemas.openxmlformats.org/officeDocument/2006/relationships/slide" Target="slide27.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6.jpeg"/><Relationship Id="rId5" Type="http://schemas.openxmlformats.org/officeDocument/2006/relationships/slideLayout" Target="../slideLayouts/slideLayout7.xml"/><Relationship Id="rId4" Type="http://schemas.openxmlformats.org/officeDocument/2006/relationships/tags" Target="../tags/tag53.xm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zXXZQpu7aC4" TargetMode="External"/><Relationship Id="rId3" Type="http://schemas.openxmlformats.org/officeDocument/2006/relationships/tags" Target="../tags/tag56.xml"/><Relationship Id="rId7" Type="http://schemas.openxmlformats.org/officeDocument/2006/relationships/slide" Target="slide17.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6.jpeg"/><Relationship Id="rId5" Type="http://schemas.openxmlformats.org/officeDocument/2006/relationships/slideLayout" Target="../slideLayouts/slideLayout7.xml"/><Relationship Id="rId4" Type="http://schemas.openxmlformats.org/officeDocument/2006/relationships/tags" Target="../tags/tag57.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hyperlink" Target="https://education.francetv.fr/matiere/physique-chimie/cinquieme/jeu/chimie-transformer-la-matiere" TargetMode="Externa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hyperlink" Target="http://exercices.alloprof.qc.ca/nqw/web/science-et-technologie/es1051/" TargetMode="External"/><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www.stevespanglerscience.com/water-gel-magic-slush-powder.html" TargetMode="External"/><Relationship Id="rId3" Type="http://schemas.openxmlformats.org/officeDocument/2006/relationships/tags" Target="../tags/tag66.xml"/><Relationship Id="rId7" Type="http://schemas.openxmlformats.org/officeDocument/2006/relationships/image" Target="../media/image6.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7.xml"/><Relationship Id="rId5" Type="http://schemas.openxmlformats.org/officeDocument/2006/relationships/tags" Target="../tags/tag68.xml"/><Relationship Id="rId4" Type="http://schemas.openxmlformats.org/officeDocument/2006/relationships/tags" Target="../tags/tag67.xml"/></Relationships>
</file>

<file path=ppt/slides/_rels/slide1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5.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3.xml"/><Relationship Id="rId7" Type="http://schemas.openxmlformats.org/officeDocument/2006/relationships/hyperlink" Target="https://youtu.be/FW8ulCrOHIs"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8.xml"/></Relationships>
</file>

<file path=ppt/slides/_rels/slide23.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6.jpeg"/><Relationship Id="rId4"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15.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7.xml"/><Relationship Id="rId5" Type="http://schemas.openxmlformats.org/officeDocument/2006/relationships/tags" Target="../tags/tag95.xml"/><Relationship Id="rId4" Type="http://schemas.openxmlformats.org/officeDocument/2006/relationships/tags" Target="../tags/tag94.xml"/></Relationships>
</file>

<file path=ppt/slides/_rels/slide28.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16.png"/><Relationship Id="rId4"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10" Type="http://schemas.openxmlformats.org/officeDocument/2006/relationships/image" Target="../media/image6.jpeg"/><Relationship Id="rId4" Type="http://schemas.openxmlformats.org/officeDocument/2006/relationships/tags" Target="../tags/tag9.xml"/><Relationship Id="rId9"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jpe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4.png"/><Relationship Id="rId5" Type="http://schemas.openxmlformats.org/officeDocument/2006/relationships/tags" Target="../tags/tag24.xml"/><Relationship Id="rId10" Type="http://schemas.openxmlformats.org/officeDocument/2006/relationships/slide" Target="slide30.xml"/><Relationship Id="rId4" Type="http://schemas.openxmlformats.org/officeDocument/2006/relationships/tags" Target="../tags/tag23.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tags" Target="../tags/tag29.xml"/><Relationship Id="rId7" Type="http://schemas.openxmlformats.org/officeDocument/2006/relationships/image" Target="../media/image6.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7.xml"/><Relationship Id="rId5" Type="http://schemas.openxmlformats.org/officeDocument/2006/relationships/tags" Target="../tags/tag31.xml"/><Relationship Id="rId10" Type="http://schemas.openxmlformats.org/officeDocument/2006/relationships/image" Target="../media/image14.png"/><Relationship Id="rId4" Type="http://schemas.openxmlformats.org/officeDocument/2006/relationships/tags" Target="../tags/tag30.xml"/><Relationship Id="rId9" Type="http://schemas.openxmlformats.org/officeDocument/2006/relationships/slide" Target="slide24.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34.xml"/><Relationship Id="rId7"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14.png"/><Relationship Id="rId4" Type="http://schemas.openxmlformats.org/officeDocument/2006/relationships/tags" Target="../tags/tag35.xml"/><Relationship Id="rId9" Type="http://schemas.openxmlformats.org/officeDocument/2006/relationships/slide" Target="slide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 11" descr="Cover_1-Changements_chimiques-01.jpg"/>
          <p:cNvPicPr>
            <a:picLocks noChangeAspect="1"/>
          </p:cNvPicPr>
          <p:nvPr/>
        </p:nvPicPr>
        <p:blipFill>
          <a:blip r:embed="rId3"/>
          <a:stretch>
            <a:fillRect/>
          </a:stretch>
        </p:blipFill>
        <p:spPr>
          <a:xfrm>
            <a:off x="0" y="1015"/>
            <a:ext cx="6858000" cy="9141970"/>
          </a:xfrm>
          <a:prstGeom prst="rect">
            <a:avLst/>
          </a:prstGeom>
        </p:spPr>
      </p:pic>
    </p:spTree>
    <p:extLst>
      <p:ext uri="{BB962C8B-B14F-4D97-AF65-F5344CB8AC3E}">
        <p14:creationId xmlns:p14="http://schemas.microsoft.com/office/powerpoint/2010/main" val="53772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0"/>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1981200" y="1242061"/>
            <a:ext cx="4824000" cy="7726680"/>
          </a:xfrm>
        </p:spPr>
        <p:style>
          <a:lnRef idx="2">
            <a:schemeClr val="accent1"/>
          </a:lnRef>
          <a:fillRef idx="1">
            <a:schemeClr val="lt1"/>
          </a:fillRef>
          <a:effectRef idx="0">
            <a:schemeClr val="accent1"/>
          </a:effectRef>
          <a:fontRef idx="minor">
            <a:schemeClr val="dk1"/>
          </a:fontRef>
        </p:style>
        <p:txBody>
          <a:bodyPr>
            <a:noAutofit/>
          </a:bodyPr>
          <a:lstStyle/>
          <a:p>
            <a:pPr marL="0" indent="0" fontAlgn="base">
              <a:spcBef>
                <a:spcPts val="600"/>
              </a:spcBef>
              <a:buNone/>
            </a:pPr>
            <a:r>
              <a:rPr lang="fr-CA" sz="2400" i="1" dirty="0">
                <a:latin typeface="Calibri" panose="020F0502020204030204" pitchFamily="34" charset="0"/>
                <a:cs typeface="Calibri" panose="020F0502020204030204" pitchFamily="34" charset="0"/>
              </a:rPr>
              <a:t>Déroulement </a:t>
            </a:r>
          </a:p>
          <a:p>
            <a:pPr marL="0" indent="0">
              <a:spcBef>
                <a:spcPts val="600"/>
              </a:spcBef>
              <a:buNone/>
            </a:pPr>
            <a:r>
              <a:rPr lang="fr-CA" sz="1200" b="1" dirty="0">
                <a:latin typeface="Calibri" panose="020F0502020204030204" pitchFamily="34" charset="0"/>
                <a:cs typeface="Calibri" panose="020F0502020204030204" pitchFamily="34" charset="0"/>
              </a:rPr>
              <a:t>Présenter aux élèves les 5 poudres connues, puis les 4 liquides (indicateurs) qui seront mélangés aux poudres. </a:t>
            </a:r>
            <a:r>
              <a:rPr lang="fr-CA" sz="1200" dirty="0">
                <a:latin typeface="Calibri" panose="020F0502020204030204" pitchFamily="34" charset="0"/>
                <a:cs typeface="Calibri" panose="020F0502020204030204" pitchFamily="34" charset="0"/>
              </a:rPr>
              <a:t>Leur demander s’ils connaissent leur utilité (voir </a:t>
            </a:r>
            <a:r>
              <a:rPr lang="fr-CA" sz="1200" dirty="0">
                <a:latin typeface="Calibri" panose="020F0502020204030204" pitchFamily="34" charset="0"/>
                <a:cs typeface="Calibri" panose="020F0502020204030204" pitchFamily="34" charset="0"/>
                <a:hlinkClick r:id="rId10" action="ppaction://hlinksldjump"/>
              </a:rPr>
              <a:t>Fiche théorique 2</a:t>
            </a:r>
            <a:r>
              <a:rPr lang="fr-CA" sz="1200" dirty="0">
                <a:latin typeface="Calibri" panose="020F0502020204030204" pitchFamily="34" charset="0"/>
                <a:cs typeface="Calibri" panose="020F0502020204030204" pitchFamily="34" charset="0"/>
              </a:rPr>
              <a:t>)</a:t>
            </a:r>
            <a:r>
              <a:rPr lang="fr-CA" sz="1200" i="1" dirty="0">
                <a:latin typeface="Calibri" panose="020F0502020204030204" pitchFamily="34" charset="0"/>
                <a:cs typeface="Calibri" panose="020F0502020204030204" pitchFamily="34" charset="0"/>
              </a:rPr>
              <a:t>. </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Distribuer les napperons et les fiches d’activité et expliquer le mandat. </a:t>
            </a:r>
            <a:r>
              <a:rPr lang="fr-CA" sz="1200" dirty="0">
                <a:latin typeface="Calibri" panose="020F0502020204030204" pitchFamily="34" charset="0"/>
                <a:cs typeface="Calibri" panose="020F0502020204030204" pitchFamily="34" charset="0"/>
              </a:rPr>
              <a:t>Lire ensemble la fiche d’activité (procédure + tableau des résultats). Souligner la présence de mots de vocabulaire pouvant servir à décrire les observations (page 03).</a:t>
            </a:r>
          </a:p>
          <a:p>
            <a:pPr marL="228600" lvl="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Distribuer le matériel à chaque équipe. </a:t>
            </a:r>
            <a:r>
              <a:rPr lang="fr-CA" sz="1200" dirty="0">
                <a:latin typeface="Calibri" panose="020F0502020204030204" pitchFamily="34" charset="0"/>
                <a:cs typeface="Calibri" panose="020F0502020204030204" pitchFamily="34" charset="0"/>
              </a:rPr>
              <a:t>Les poudres peuvent être distribuées toutes d’un coup ou encore une sorte à la fois, au fur et à mesure. Attention ! Chaque compte-goutte est propre à un liquide; le laisser dans son verre quand il n’est pas utilisé.</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Procéder aux différents tests. </a:t>
            </a:r>
            <a:r>
              <a:rPr lang="fr-CA" sz="1200" dirty="0">
                <a:latin typeface="Calibri" panose="020F0502020204030204" pitchFamily="34" charset="0"/>
                <a:cs typeface="Calibri" panose="020F0502020204030204" pitchFamily="34" charset="0"/>
              </a:rPr>
              <a:t>Il est possible de tester le sel en groupe, à titre d’exemple, avant de laisser les élèves procéder par eux-mêmes ensuite.</a:t>
            </a:r>
          </a:p>
          <a:p>
            <a:pPr marL="180975" indent="-180975">
              <a:spcBef>
                <a:spcPts val="600"/>
              </a:spcBef>
              <a:buNone/>
            </a:pPr>
            <a:endParaRPr lang="fr-CA" sz="1400" b="1" dirty="0">
              <a:latin typeface="Calibri" panose="020F0502020204030204" pitchFamily="34" charset="0"/>
              <a:cs typeface="Calibri" panose="020F0502020204030204" pitchFamily="34" charset="0"/>
            </a:endParaRPr>
          </a:p>
          <a:p>
            <a:pPr marL="180975" indent="-180975">
              <a:spcBef>
                <a:spcPts val="600"/>
              </a:spcBef>
              <a:buNone/>
            </a:pPr>
            <a:r>
              <a:rPr lang="fr-CA" sz="1400" b="1" dirty="0">
                <a:latin typeface="Calibri" panose="020F0502020204030204" pitchFamily="34" charset="0"/>
                <a:cs typeface="Calibri" panose="020F0502020204030204" pitchFamily="34" charset="0"/>
              </a:rPr>
              <a:t>Résultats attendus </a:t>
            </a:r>
          </a:p>
          <a:p>
            <a:pPr marL="180975" indent="-180975">
              <a:spcBef>
                <a:spcPts val="600"/>
              </a:spcBef>
              <a:buNone/>
            </a:pPr>
            <a:endParaRPr lang="fr-CA" sz="1200" b="1" dirty="0">
              <a:latin typeface="Calibri" panose="020F0502020204030204" pitchFamily="34" charset="0"/>
              <a:cs typeface="Calibri" panose="020F0502020204030204" pitchFamily="34" charset="0"/>
            </a:endParaRPr>
          </a:p>
          <a:p>
            <a:pPr marL="180975" indent="-180975">
              <a:spcBef>
                <a:spcPts val="600"/>
              </a:spcBef>
              <a:buNone/>
            </a:pPr>
            <a:endParaRPr lang="fr-CA" sz="1200" b="1" dirty="0">
              <a:latin typeface="Calibri" panose="020F0502020204030204" pitchFamily="34" charset="0"/>
              <a:cs typeface="Calibri" panose="020F0502020204030204" pitchFamily="34" charset="0"/>
            </a:endParaRPr>
          </a:p>
          <a:p>
            <a:pPr marL="180975" indent="-180975">
              <a:spcBef>
                <a:spcPts val="600"/>
              </a:spcBef>
              <a:buNone/>
            </a:pPr>
            <a:endParaRPr lang="fr-CA" sz="1200" b="1" dirty="0">
              <a:latin typeface="Calibri" panose="020F0502020204030204" pitchFamily="34" charset="0"/>
              <a:cs typeface="Calibri" panose="020F0502020204030204" pitchFamily="34" charset="0"/>
            </a:endParaRPr>
          </a:p>
          <a:p>
            <a:pPr marL="180975" indent="-180975">
              <a:spcBef>
                <a:spcPts val="600"/>
              </a:spcBef>
              <a:buNone/>
            </a:pPr>
            <a:endParaRPr lang="fr-CA" sz="1200" b="1" dirty="0">
              <a:latin typeface="Calibri" panose="020F0502020204030204" pitchFamily="34" charset="0"/>
              <a:cs typeface="Calibri" panose="020F0502020204030204" pitchFamily="34" charset="0"/>
            </a:endParaRPr>
          </a:p>
          <a:p>
            <a:pPr marL="180975" indent="-180975">
              <a:spcBef>
                <a:spcPts val="600"/>
              </a:spcBef>
              <a:buNone/>
            </a:pPr>
            <a:endParaRPr lang="fr-CA" sz="1200" b="1" dirty="0">
              <a:latin typeface="Calibri" panose="020F0502020204030204" pitchFamily="34" charset="0"/>
              <a:cs typeface="Calibri" panose="020F0502020204030204" pitchFamily="34" charset="0"/>
            </a:endParaRPr>
          </a:p>
          <a:p>
            <a:pPr marL="180975" indent="-180975">
              <a:spcBef>
                <a:spcPts val="600"/>
              </a:spcBef>
              <a:buNone/>
            </a:pPr>
            <a:endParaRPr lang="fr-CA" sz="1200" b="1" dirty="0">
              <a:latin typeface="Calibri" panose="020F0502020204030204" pitchFamily="34" charset="0"/>
              <a:cs typeface="Calibri" panose="020F0502020204030204" pitchFamily="34" charset="0"/>
            </a:endParaRPr>
          </a:p>
          <a:p>
            <a:pPr marL="180975" indent="-180975">
              <a:spcBef>
                <a:spcPts val="600"/>
              </a:spcBef>
              <a:buNone/>
            </a:pPr>
            <a:endParaRPr lang="fr-CA" sz="1200" b="1" dirty="0">
              <a:latin typeface="Calibri" panose="020F0502020204030204" pitchFamily="34" charset="0"/>
              <a:cs typeface="Calibri" panose="020F0502020204030204" pitchFamily="34" charset="0"/>
            </a:endParaRPr>
          </a:p>
          <a:p>
            <a:pPr marL="180975" indent="-180975">
              <a:spcBef>
                <a:spcPts val="600"/>
              </a:spcBef>
              <a:buNone/>
            </a:pPr>
            <a:endParaRPr lang="fr-CA" sz="1200" b="1" dirty="0">
              <a:latin typeface="Calibri" panose="020F0502020204030204" pitchFamily="34" charset="0"/>
              <a:cs typeface="Calibri" panose="020F0502020204030204" pitchFamily="34" charset="0"/>
            </a:endParaRPr>
          </a:p>
          <a:p>
            <a:pPr marL="180975" indent="-180975">
              <a:spcBef>
                <a:spcPts val="600"/>
              </a:spcBef>
              <a:buNone/>
            </a:pPr>
            <a:endParaRPr lang="fr-CA" sz="1200" b="1" dirty="0">
              <a:latin typeface="Calibri" panose="020F0502020204030204" pitchFamily="34" charset="0"/>
              <a:cs typeface="Calibri" panose="020F0502020204030204" pitchFamily="34" charset="0"/>
            </a:endParaRPr>
          </a:p>
          <a:p>
            <a:pPr marL="180975" indent="-180975">
              <a:spcBef>
                <a:spcPts val="600"/>
              </a:spcBef>
              <a:buNone/>
            </a:pPr>
            <a:r>
              <a:rPr lang="fr-CA" sz="1400" b="1" dirty="0">
                <a:latin typeface="Calibri" panose="020F0502020204030204" pitchFamily="34" charset="0"/>
                <a:cs typeface="Calibri" panose="020F0502020204030204" pitchFamily="34" charset="0"/>
              </a:rPr>
              <a:t>Conclusions et retour</a:t>
            </a:r>
          </a:p>
          <a:p>
            <a:pPr>
              <a:spcBef>
                <a:spcPts val="600"/>
              </a:spcBef>
              <a:buFont typeface="Arial" pitchFamily="34" charset="0"/>
              <a:buChar char="•"/>
            </a:pPr>
            <a:r>
              <a:rPr lang="fr-CA" sz="1200" dirty="0">
                <a:solidFill>
                  <a:schemeClr val="tx1"/>
                </a:solidFill>
                <a:latin typeface="Calibri" panose="020F0502020204030204" pitchFamily="34" charset="0"/>
                <a:cs typeface="Calibri" panose="020F0502020204030204" pitchFamily="34" charset="0"/>
              </a:rPr>
              <a:t>Quand une équipe a complété ses tests, faire remplir la conclusion en page 04.</a:t>
            </a:r>
          </a:p>
          <a:p>
            <a:pPr>
              <a:spcBef>
                <a:spcPts val="600"/>
              </a:spcBef>
              <a:buFont typeface="Arial" pitchFamily="34" charset="0"/>
              <a:buChar char="•"/>
            </a:pPr>
            <a:r>
              <a:rPr lang="fr-CA" sz="1200" dirty="0">
                <a:solidFill>
                  <a:schemeClr val="tx1"/>
                </a:solidFill>
                <a:latin typeface="Calibri" panose="020F0502020204030204" pitchFamily="34" charset="0"/>
                <a:cs typeface="Calibri" panose="020F0502020204030204" pitchFamily="34" charset="0"/>
              </a:rPr>
              <a:t>À la toute fin, retour en groupe sur les résultats et les conclusions.</a:t>
            </a:r>
          </a:p>
          <a:p>
            <a:pPr>
              <a:spcBef>
                <a:spcPts val="600"/>
              </a:spcBef>
              <a:buFont typeface="Arial" pitchFamily="34" charset="0"/>
              <a:buChar char="•"/>
            </a:pPr>
            <a:r>
              <a:rPr lang="fr-CA" sz="1200" dirty="0">
                <a:solidFill>
                  <a:schemeClr val="tx1"/>
                </a:solidFill>
                <a:latin typeface="Calibri" panose="020F0502020204030204" pitchFamily="34" charset="0"/>
                <a:cs typeface="Calibri" panose="020F0502020204030204" pitchFamily="34" charset="0"/>
              </a:rPr>
              <a:t>Le polyacrylate de sodium est aussi appelé « </a:t>
            </a:r>
            <a:r>
              <a:rPr lang="fr-CA" sz="1200" dirty="0" err="1">
                <a:solidFill>
                  <a:schemeClr val="tx1"/>
                </a:solidFill>
                <a:latin typeface="Calibri" panose="020F0502020204030204" pitchFamily="34" charset="0"/>
                <a:cs typeface="Calibri" panose="020F0502020204030204" pitchFamily="34" charset="0"/>
              </a:rPr>
              <a:t>slush</a:t>
            </a:r>
            <a:r>
              <a:rPr lang="fr-CA" sz="1200" dirty="0">
                <a:solidFill>
                  <a:schemeClr val="tx1"/>
                </a:solidFill>
                <a:latin typeface="Calibri" panose="020F0502020204030204" pitchFamily="34" charset="0"/>
                <a:cs typeface="Calibri" panose="020F0502020204030204" pitchFamily="34" charset="0"/>
              </a:rPr>
              <a:t> </a:t>
            </a:r>
            <a:r>
              <a:rPr lang="fr-CA" sz="1200" dirty="0" err="1">
                <a:solidFill>
                  <a:schemeClr val="tx1"/>
                </a:solidFill>
                <a:latin typeface="Calibri" panose="020F0502020204030204" pitchFamily="34" charset="0"/>
                <a:cs typeface="Calibri" panose="020F0502020204030204" pitchFamily="34" charset="0"/>
              </a:rPr>
              <a:t>powder</a:t>
            </a:r>
            <a:r>
              <a:rPr lang="fr-CA" sz="1200" dirty="0">
                <a:solidFill>
                  <a:schemeClr val="tx1"/>
                </a:solidFill>
                <a:latin typeface="Calibri" panose="020F0502020204030204" pitchFamily="34" charset="0"/>
                <a:cs typeface="Calibri" panose="020F0502020204030204" pitchFamily="34" charset="0"/>
              </a:rPr>
              <a:t> ». Partager informations de la fiche théorique 2. </a:t>
            </a:r>
            <a:endParaRPr lang="fr-CA" sz="1200" dirty="0">
              <a:solidFill>
                <a:schemeClr val="tx1"/>
              </a:solidFill>
            </a:endParaRPr>
          </a:p>
        </p:txBody>
      </p:sp>
      <p:sp>
        <p:nvSpPr>
          <p:cNvPr id="12" name="Rectangle 11"/>
          <p:cNvSpPr/>
          <p:nvPr>
            <p:custDataLst>
              <p:tags r:id="rId2"/>
            </p:custDataLst>
          </p:nvPr>
        </p:nvSpPr>
        <p:spPr>
          <a:xfrm>
            <a:off x="38100" y="1242061"/>
            <a:ext cx="1908000" cy="3231654"/>
          </a:xfrm>
          <a:prstGeom prst="rect">
            <a:avLst/>
          </a:prstGeom>
          <a:solidFill>
            <a:schemeClr val="accent1">
              <a:lumMod val="20000"/>
              <a:lumOff val="80000"/>
            </a:schemeClr>
          </a:solidFill>
        </p:spPr>
        <p:txBody>
          <a:bodyPr wrap="square">
            <a:spAutoFit/>
          </a:bodyPr>
          <a:lstStyle/>
          <a:p>
            <a:pPr algn="ctr">
              <a:spcBef>
                <a:spcPts val="600"/>
              </a:spcBef>
            </a:pPr>
            <a:r>
              <a:rPr lang="en-US" sz="1400" b="1" dirty="0" err="1">
                <a:latin typeface="Calibri" panose="020F0502020204030204" pitchFamily="34" charset="0"/>
                <a:cs typeface="Calibri" panose="020F0502020204030204" pitchFamily="34" charset="0"/>
              </a:rPr>
              <a:t>Consignes</a:t>
            </a:r>
            <a:r>
              <a:rPr lang="en-US" sz="1400" b="1" dirty="0">
                <a:latin typeface="Calibri" panose="020F0502020204030204" pitchFamily="34" charset="0"/>
                <a:cs typeface="Calibri" panose="020F0502020204030204" pitchFamily="34" charset="0"/>
              </a:rPr>
              <a:t> de </a:t>
            </a:r>
            <a:r>
              <a:rPr lang="en-US" sz="1400" b="1" dirty="0" err="1">
                <a:latin typeface="Calibri" panose="020F0502020204030204" pitchFamily="34" charset="0"/>
                <a:cs typeface="Calibri" panose="020F0502020204030204" pitchFamily="34" charset="0"/>
              </a:rPr>
              <a:t>sécurité</a:t>
            </a:r>
            <a:endParaRPr lang="en-US" sz="1400" b="1" dirty="0">
              <a:latin typeface="Calibri" panose="020F0502020204030204" pitchFamily="34" charset="0"/>
              <a:cs typeface="Calibri" panose="020F0502020204030204" pitchFamily="34" charset="0"/>
            </a:endParaRPr>
          </a:p>
          <a:p>
            <a:pPr marL="171450" lvl="0" indent="-171450">
              <a:spcBef>
                <a:spcPts val="600"/>
              </a:spcBef>
              <a:buFont typeface="Arial" pitchFamily="34" charset="0"/>
              <a:buChar char="•"/>
            </a:pPr>
            <a:r>
              <a:rPr lang="fr-CA" sz="1200" dirty="0">
                <a:latin typeface="Calibri" panose="020F0502020204030204" pitchFamily="34" charset="0"/>
                <a:cs typeface="Calibri" panose="020F0502020204030204" pitchFamily="34" charset="0"/>
              </a:rPr>
              <a:t>Certaines poudres et liquides sont </a:t>
            </a:r>
            <a:r>
              <a:rPr lang="fr-CA" sz="1200" dirty="0" err="1">
                <a:latin typeface="Calibri" panose="020F0502020204030204" pitchFamily="34" charset="0"/>
                <a:cs typeface="Calibri" panose="020F0502020204030204" pitchFamily="34" charset="0"/>
              </a:rPr>
              <a:t>comes-tibles</a:t>
            </a:r>
            <a:r>
              <a:rPr lang="fr-CA" sz="1200" dirty="0">
                <a:latin typeface="Calibri" panose="020F0502020204030204" pitchFamily="34" charset="0"/>
                <a:cs typeface="Calibri" panose="020F0502020204030204" pitchFamily="34" charset="0"/>
              </a:rPr>
              <a:t>, mais d’autres sont poison. Pour éviter tout accident, une règle très simple à retenir : on ne goûte à rien.</a:t>
            </a:r>
          </a:p>
          <a:p>
            <a:pPr marL="171450" lvl="0" indent="-171450">
              <a:spcBef>
                <a:spcPts val="600"/>
              </a:spcBef>
              <a:buFont typeface="Arial" pitchFamily="34" charset="0"/>
              <a:buChar char="•"/>
            </a:pPr>
            <a:r>
              <a:rPr lang="fr-CA" sz="1200" dirty="0">
                <a:latin typeface="Calibri" panose="020F0502020204030204" pitchFamily="34" charset="0"/>
                <a:cs typeface="Calibri" panose="020F0502020204030204" pitchFamily="34" charset="0"/>
              </a:rPr>
              <a:t>On ne touche pas au rouge de phénol et à la teinture d’iode, car ces produits tachent. De plus, certaines personnes peuvent être allergiques à la teinture d’iode. </a:t>
            </a:r>
          </a:p>
        </p:txBody>
      </p:sp>
      <p:graphicFrame>
        <p:nvGraphicFramePr>
          <p:cNvPr id="15" name="Table 14"/>
          <p:cNvGraphicFramePr>
            <a:graphicFrameLocks noGrp="1"/>
          </p:cNvGraphicFramePr>
          <p:nvPr>
            <p:custDataLst>
              <p:tags r:id="rId3"/>
            </p:custDataLst>
            <p:extLst>
              <p:ext uri="{D42A27DB-BD31-4B8C-83A1-F6EECF244321}">
                <p14:modId xmlns:p14="http://schemas.microsoft.com/office/powerpoint/2010/main" val="182653692"/>
              </p:ext>
            </p:extLst>
          </p:nvPr>
        </p:nvGraphicFramePr>
        <p:xfrm>
          <a:off x="2122665" y="5185412"/>
          <a:ext cx="4571504" cy="2171699"/>
        </p:xfrm>
        <a:graphic>
          <a:graphicData uri="http://schemas.openxmlformats.org/drawingml/2006/table">
            <a:tbl>
              <a:tblPr/>
              <a:tblGrid>
                <a:gridCol w="659247">
                  <a:extLst>
                    <a:ext uri="{9D8B030D-6E8A-4147-A177-3AD203B41FA5}">
                      <a16:colId xmlns:a16="http://schemas.microsoft.com/office/drawing/2014/main" val="20000"/>
                    </a:ext>
                  </a:extLst>
                </a:gridCol>
                <a:gridCol w="640026">
                  <a:extLst>
                    <a:ext uri="{9D8B030D-6E8A-4147-A177-3AD203B41FA5}">
                      <a16:colId xmlns:a16="http://schemas.microsoft.com/office/drawing/2014/main" val="20001"/>
                    </a:ext>
                  </a:extLst>
                </a:gridCol>
                <a:gridCol w="710893">
                  <a:extLst>
                    <a:ext uri="{9D8B030D-6E8A-4147-A177-3AD203B41FA5}">
                      <a16:colId xmlns:a16="http://schemas.microsoft.com/office/drawing/2014/main" val="20002"/>
                    </a:ext>
                  </a:extLst>
                </a:gridCol>
                <a:gridCol w="659247">
                  <a:extLst>
                    <a:ext uri="{9D8B030D-6E8A-4147-A177-3AD203B41FA5}">
                      <a16:colId xmlns:a16="http://schemas.microsoft.com/office/drawing/2014/main" val="20003"/>
                    </a:ext>
                  </a:extLst>
                </a:gridCol>
                <a:gridCol w="892442">
                  <a:extLst>
                    <a:ext uri="{9D8B030D-6E8A-4147-A177-3AD203B41FA5}">
                      <a16:colId xmlns:a16="http://schemas.microsoft.com/office/drawing/2014/main" val="20004"/>
                    </a:ext>
                  </a:extLst>
                </a:gridCol>
                <a:gridCol w="1009649">
                  <a:extLst>
                    <a:ext uri="{9D8B030D-6E8A-4147-A177-3AD203B41FA5}">
                      <a16:colId xmlns:a16="http://schemas.microsoft.com/office/drawing/2014/main" val="20005"/>
                    </a:ext>
                  </a:extLst>
                </a:gridCol>
              </a:tblGrid>
              <a:tr h="451406">
                <a:tc>
                  <a:txBody>
                    <a:bodyPr/>
                    <a:lstStyle/>
                    <a:p>
                      <a:pPr>
                        <a:lnSpc>
                          <a:spcPct val="115000"/>
                        </a:lnSpc>
                        <a:spcAft>
                          <a:spcPts val="0"/>
                        </a:spcAft>
                      </a:pPr>
                      <a:endParaRPr lang="fr-CA" sz="1100" dirty="0">
                        <a:latin typeface="Calibri" panose="020F0502020204030204" pitchFamily="34" charset="0"/>
                        <a:ea typeface="Times New Roman"/>
                        <a:cs typeface="Calibri" panose="020F0502020204030204" pitchFamily="34" charset="0"/>
                      </a:endParaRPr>
                    </a:p>
                  </a:txBody>
                  <a:tcPr marL="56239" marR="56239"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b="1" dirty="0">
                          <a:solidFill>
                            <a:srgbClr val="000000"/>
                          </a:solidFill>
                          <a:latin typeface="Calibri" panose="020F0502020204030204" pitchFamily="34" charset="0"/>
                          <a:ea typeface="Times New Roman"/>
                          <a:cs typeface="Calibri" panose="020F0502020204030204" pitchFamily="34" charset="0"/>
                        </a:rPr>
                        <a:t>Sel</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b="1" dirty="0">
                          <a:solidFill>
                            <a:srgbClr val="000000"/>
                          </a:solidFill>
                          <a:latin typeface="Calibri" panose="020F0502020204030204" pitchFamily="34" charset="0"/>
                          <a:ea typeface="Times New Roman"/>
                          <a:cs typeface="Calibri" panose="020F0502020204030204" pitchFamily="34" charset="0"/>
                        </a:rPr>
                        <a:t>Fécule de maïs</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b="1" dirty="0">
                          <a:solidFill>
                            <a:srgbClr val="000000"/>
                          </a:solidFill>
                          <a:latin typeface="Calibri" panose="020F0502020204030204" pitchFamily="34" charset="0"/>
                          <a:ea typeface="Times New Roman"/>
                          <a:cs typeface="Calibri" panose="020F0502020204030204" pitchFamily="34" charset="0"/>
                        </a:rPr>
                        <a:t>Acide citrique</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b="1" dirty="0">
                          <a:solidFill>
                            <a:srgbClr val="000000"/>
                          </a:solidFill>
                          <a:latin typeface="Calibri" panose="020F0502020204030204" pitchFamily="34" charset="0"/>
                          <a:ea typeface="Times New Roman"/>
                          <a:cs typeface="Calibri" panose="020F0502020204030204" pitchFamily="34" charset="0"/>
                        </a:rPr>
                        <a:t>Bicarbonate de soude</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b="1" i="0" dirty="0">
                          <a:solidFill>
                            <a:srgbClr val="000000"/>
                          </a:solidFill>
                          <a:latin typeface="Calibri" panose="020F0502020204030204" pitchFamily="34" charset="0"/>
                          <a:ea typeface="Times New Roman"/>
                          <a:cs typeface="Calibri" panose="020F0502020204030204" pitchFamily="34" charset="0"/>
                        </a:rPr>
                        <a:t>Polyacrylate de sodium</a:t>
                      </a:r>
                      <a:endParaRPr lang="fr-CA" sz="1100" i="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14235">
                <a:tc>
                  <a:txBody>
                    <a:bodyPr/>
                    <a:lstStyle/>
                    <a:p>
                      <a:pPr>
                        <a:lnSpc>
                          <a:spcPct val="115000"/>
                        </a:lnSpc>
                        <a:spcAft>
                          <a:spcPts val="0"/>
                        </a:spcAft>
                      </a:pPr>
                      <a:r>
                        <a:rPr lang="fr-CA" sz="1100" b="1" dirty="0">
                          <a:solidFill>
                            <a:srgbClr val="000000"/>
                          </a:solidFill>
                          <a:latin typeface="Calibri" panose="020F0502020204030204" pitchFamily="34" charset="0"/>
                          <a:ea typeface="Times New Roman"/>
                          <a:cs typeface="Calibri" panose="020F0502020204030204" pitchFamily="34" charset="0"/>
                        </a:rPr>
                        <a:t>Eau</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Dissout</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Dépôt</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Dissout</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Dissout</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Gel</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603246">
                <a:tc>
                  <a:txBody>
                    <a:bodyPr/>
                    <a:lstStyle/>
                    <a:p>
                      <a:pPr>
                        <a:lnSpc>
                          <a:spcPct val="115000"/>
                        </a:lnSpc>
                        <a:spcAft>
                          <a:spcPts val="0"/>
                        </a:spcAft>
                      </a:pPr>
                      <a:r>
                        <a:rPr lang="fr-CA" sz="1100" b="1" dirty="0">
                          <a:solidFill>
                            <a:srgbClr val="000000"/>
                          </a:solidFill>
                          <a:latin typeface="Calibri" panose="020F0502020204030204" pitchFamily="34" charset="0"/>
                          <a:ea typeface="Times New Roman"/>
                          <a:cs typeface="Calibri" panose="020F0502020204030204" pitchFamily="34" charset="0"/>
                        </a:rPr>
                        <a:t>Vinaigre</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Dissout</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Dépôt</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Dissout</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Bulles</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Grains gonflés transparents     non dissouts</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51406">
                <a:tc>
                  <a:txBody>
                    <a:bodyPr/>
                    <a:lstStyle/>
                    <a:p>
                      <a:pPr>
                        <a:lnSpc>
                          <a:spcPct val="115000"/>
                        </a:lnSpc>
                        <a:spcAft>
                          <a:spcPts val="0"/>
                        </a:spcAft>
                      </a:pPr>
                      <a:r>
                        <a:rPr lang="fr-CA" sz="1100" b="1" dirty="0">
                          <a:solidFill>
                            <a:srgbClr val="000000"/>
                          </a:solidFill>
                          <a:latin typeface="Calibri" panose="020F0502020204030204" pitchFamily="34" charset="0"/>
                          <a:ea typeface="Times New Roman"/>
                          <a:cs typeface="Calibri" panose="020F0502020204030204" pitchFamily="34" charset="0"/>
                        </a:rPr>
                        <a:t>Teinture d’iode</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Jaune</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Bleu / noir</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Jaune</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Jaune</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Jaune</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51406">
                <a:tc>
                  <a:txBody>
                    <a:bodyPr/>
                    <a:lstStyle/>
                    <a:p>
                      <a:pPr>
                        <a:lnSpc>
                          <a:spcPct val="115000"/>
                        </a:lnSpc>
                        <a:spcAft>
                          <a:spcPts val="0"/>
                        </a:spcAft>
                      </a:pPr>
                      <a:r>
                        <a:rPr lang="fr-CA" sz="1100" b="1" dirty="0">
                          <a:solidFill>
                            <a:srgbClr val="000000"/>
                          </a:solidFill>
                          <a:latin typeface="Calibri" panose="020F0502020204030204" pitchFamily="34" charset="0"/>
                          <a:ea typeface="Times New Roman"/>
                          <a:cs typeface="Calibri" panose="020F0502020204030204" pitchFamily="34" charset="0"/>
                        </a:rPr>
                        <a:t>Rouge de phénol</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Rose</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Orange</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Jaune</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Rose</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CA" sz="1100" dirty="0">
                          <a:solidFill>
                            <a:srgbClr val="000000"/>
                          </a:solidFill>
                          <a:latin typeface="Calibri" panose="020F0502020204030204" pitchFamily="34" charset="0"/>
                          <a:ea typeface="Times New Roman"/>
                          <a:cs typeface="Calibri" panose="020F0502020204030204" pitchFamily="34" charset="0"/>
                        </a:rPr>
                        <a:t>Orange</a:t>
                      </a:r>
                      <a:endParaRPr lang="fr-CA" sz="1100" dirty="0">
                        <a:latin typeface="Calibri" panose="020F0502020204030204" pitchFamily="34" charset="0"/>
                        <a:ea typeface="Calibri"/>
                        <a:cs typeface="Calibri" panose="020F0502020204030204" pitchFamily="34" charset="0"/>
                      </a:endParaRPr>
                    </a:p>
                  </a:txBody>
                  <a:tcPr marL="56239" marR="56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Rectangle 7"/>
          <p:cNvSpPr/>
          <p:nvPr>
            <p:custDataLst>
              <p:tags r:id="rId4"/>
            </p:custDataLst>
          </p:nvPr>
        </p:nvSpPr>
        <p:spPr>
          <a:xfrm>
            <a:off x="30632" y="4534830"/>
            <a:ext cx="1908000" cy="2862322"/>
          </a:xfrm>
          <a:prstGeom prst="rect">
            <a:avLst/>
          </a:prstGeom>
          <a:solidFill>
            <a:schemeClr val="accent1">
              <a:lumMod val="20000"/>
              <a:lumOff val="80000"/>
            </a:schemeClr>
          </a:solidFill>
        </p:spPr>
        <p:txBody>
          <a:bodyPr wrap="square">
            <a:spAutoFit/>
          </a:bodyPr>
          <a:lstStyle/>
          <a:p>
            <a:pPr algn="ctr">
              <a:spcBef>
                <a:spcPts val="600"/>
              </a:spcBef>
            </a:pPr>
            <a:r>
              <a:rPr lang="fr-CA" sz="1400" b="1" dirty="0">
                <a:latin typeface="Calibri" panose="020F0502020204030204" pitchFamily="34" charset="0"/>
              </a:rPr>
              <a:t>Alternatives</a:t>
            </a:r>
            <a:endParaRPr lang="en-US" sz="1400" b="1" dirty="0">
              <a:latin typeface="Calibri" panose="020F0502020204030204" pitchFamily="34" charset="0"/>
            </a:endParaRPr>
          </a:p>
          <a:p>
            <a:pPr marL="144000" indent="-144000">
              <a:spcBef>
                <a:spcPts val="600"/>
              </a:spcBef>
              <a:buFont typeface="+mj-lt"/>
              <a:buAutoNum type="arabicPeriod"/>
            </a:pPr>
            <a:r>
              <a:rPr lang="fr-CA" sz="1200" dirty="0">
                <a:latin typeface="Calibri" panose="020F0502020204030204" pitchFamily="34" charset="0"/>
              </a:rPr>
              <a:t>Équipe de 2 élèves. (Gestion de classe et du matériel plus difficile).</a:t>
            </a:r>
            <a:endParaRPr lang="en-US" sz="1200" dirty="0">
              <a:latin typeface="Calibri" panose="020F0502020204030204" pitchFamily="34" charset="0"/>
            </a:endParaRPr>
          </a:p>
          <a:p>
            <a:pPr marL="144000" indent="-144000">
              <a:spcBef>
                <a:spcPts val="600"/>
              </a:spcBef>
              <a:buFont typeface="+mj-lt"/>
              <a:buAutoNum type="arabicPeriod"/>
            </a:pPr>
            <a:r>
              <a:rPr lang="fr-CA" sz="1200" dirty="0">
                <a:latin typeface="Calibri" panose="020F0502020204030204" pitchFamily="34" charset="0"/>
              </a:rPr>
              <a:t>Équipes de 2, mais chaque équipe teste seulement 1 poudre. (Pour valider les  </a:t>
            </a:r>
            <a:r>
              <a:rPr lang="fr-CA" sz="1200" dirty="0" err="1">
                <a:latin typeface="Calibri" panose="020F0502020204030204" pitchFamily="34" charset="0"/>
              </a:rPr>
              <a:t>résul-tats</a:t>
            </a:r>
            <a:r>
              <a:rPr lang="fr-CA" sz="1200" dirty="0">
                <a:latin typeface="Calibri" panose="020F0502020204030204" pitchFamily="34" charset="0"/>
              </a:rPr>
              <a:t>, s’assurer que chaque poudre est testée par 2 équipes </a:t>
            </a:r>
            <a:r>
              <a:rPr lang="fr-CA" sz="1200" dirty="0" err="1">
                <a:latin typeface="Calibri" panose="020F0502020204030204" pitchFamily="34" charset="0"/>
              </a:rPr>
              <a:t>différ-entes</a:t>
            </a:r>
            <a:r>
              <a:rPr lang="fr-CA" sz="1200" dirty="0">
                <a:latin typeface="Calibri" panose="020F0502020204030204" pitchFamily="34" charset="0"/>
              </a:rPr>
              <a:t>.) Mise en commun des résultats pour compléter les tableaux.</a:t>
            </a:r>
          </a:p>
        </p:txBody>
      </p:sp>
      <p:sp>
        <p:nvSpPr>
          <p:cNvPr id="9" name="Espace réservé du numéro de diapositive 1"/>
          <p:cNvSpPr>
            <a:spLocks noGrp="1"/>
          </p:cNvSpPr>
          <p:nvPr>
            <p:ph type="sldNum" sz="quarter" idx="12"/>
            <p:custDataLst>
              <p:tags r:id="rId5"/>
            </p:custDataLst>
          </p:nvPr>
        </p:nvSpPr>
        <p:spPr>
          <a:xfrm>
            <a:off x="5372100" y="8006314"/>
            <a:ext cx="1485900" cy="1135797"/>
          </a:xfrm>
        </p:spPr>
        <p:txBody>
          <a:bodyPr/>
          <a:lstStyle/>
          <a:p>
            <a:fld id="{027FB875-5C85-AB42-9DC5-178568A424B8}" type="slidenum">
              <a:rPr lang="en-US" smtClean="0"/>
              <a:pPr/>
              <a:t>10</a:t>
            </a:fld>
            <a:endParaRPr lang="en-US" dirty="0"/>
          </a:p>
        </p:txBody>
      </p:sp>
      <p:sp>
        <p:nvSpPr>
          <p:cNvPr id="10" name="Title 3"/>
          <p:cNvSpPr txBox="1">
            <a:spLocks/>
          </p:cNvSpPr>
          <p:nvPr>
            <p:custDataLst>
              <p:tags r:id="rId6"/>
            </p:custDataLst>
          </p:nvPr>
        </p:nvSpPr>
        <p:spPr>
          <a:xfrm>
            <a:off x="0" y="0"/>
            <a:ext cx="518322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rPr>
              <a:t>Réalisation</a:t>
            </a:r>
            <a:endParaRPr lang="en-US" sz="3000" dirty="0">
              <a:latin typeface="Calibri" panose="020F0502020204030204" pitchFamily="34" charset="0"/>
            </a:endParaRPr>
          </a:p>
          <a:p>
            <a:pPr algn="l"/>
            <a:r>
              <a:rPr lang="en-US" sz="2400" dirty="0">
                <a:latin typeface="Calibri" panose="020F0502020204030204" pitchFamily="34" charset="0"/>
              </a:rPr>
              <a:t>2. </a:t>
            </a:r>
            <a:r>
              <a:rPr lang="fr-CA" sz="2400" dirty="0">
                <a:latin typeface="Calibri" panose="020F0502020204030204" pitchFamily="34" charset="0"/>
                <a:cs typeface="Calibri" panose="020F0502020204030204" pitchFamily="34" charset="0"/>
              </a:rPr>
              <a:t>Caractérisation des poudres </a:t>
            </a:r>
            <a:r>
              <a:rPr lang="fr-CA" sz="1800" dirty="0">
                <a:latin typeface="Calibri" panose="020F0502020204030204" pitchFamily="34" charset="0"/>
                <a:cs typeface="Calibri" panose="020F0502020204030204" pitchFamily="34" charset="0"/>
              </a:rPr>
              <a:t>(suite)</a:t>
            </a:r>
            <a:endParaRPr lang="en-US" sz="1800" dirty="0">
              <a:latin typeface="Calibri" panose="020F0502020204030204" pitchFamily="34" charset="0"/>
            </a:endParaRPr>
          </a:p>
        </p:txBody>
      </p:sp>
      <p:pic>
        <p:nvPicPr>
          <p:cNvPr id="11" name="Image 10" descr="Cover_1-Changements_chimiques-02.png"/>
          <p:cNvPicPr>
            <a:picLocks noChangeAspect="1"/>
          </p:cNvPicPr>
          <p:nvPr/>
        </p:nvPicPr>
        <p:blipFill>
          <a:blip r:embed="rId11"/>
          <a:stretch>
            <a:fillRect/>
          </a:stretch>
        </p:blipFill>
        <p:spPr>
          <a:xfrm>
            <a:off x="5183227" y="0"/>
            <a:ext cx="1674773" cy="1674773"/>
          </a:xfrm>
          <a:prstGeom prst="rect">
            <a:avLst/>
          </a:prstGeom>
        </p:spPr>
      </p:pic>
      <p:sp>
        <p:nvSpPr>
          <p:cNvPr id="13" name="Rectangle 12"/>
          <p:cNvSpPr/>
          <p:nvPr>
            <p:custDataLst>
              <p:tags r:id="rId7"/>
            </p:custDataLst>
          </p:nvPr>
        </p:nvSpPr>
        <p:spPr>
          <a:xfrm>
            <a:off x="30480" y="7460785"/>
            <a:ext cx="1908000" cy="1492716"/>
          </a:xfrm>
          <a:prstGeom prst="rect">
            <a:avLst/>
          </a:prstGeom>
          <a:solidFill>
            <a:schemeClr val="accent1">
              <a:lumMod val="20000"/>
              <a:lumOff val="80000"/>
            </a:schemeClr>
          </a:solidFill>
        </p:spPr>
        <p:txBody>
          <a:bodyPr wrap="square">
            <a:spAutoFit/>
          </a:bodyPr>
          <a:lstStyle/>
          <a:p>
            <a:pPr algn="ctr">
              <a:spcBef>
                <a:spcPts val="600"/>
              </a:spcBef>
            </a:pPr>
            <a:r>
              <a:rPr lang="fr-CA" sz="1400" b="1" dirty="0">
                <a:latin typeface="Calibri" panose="020F0502020204030204" pitchFamily="34" charset="0"/>
              </a:rPr>
              <a:t>Nettoyage</a:t>
            </a:r>
            <a:endParaRPr lang="en-US" sz="1400" b="1" dirty="0">
              <a:latin typeface="Calibri" panose="020F0502020204030204" pitchFamily="34" charset="0"/>
            </a:endParaRPr>
          </a:p>
          <a:p>
            <a:pPr>
              <a:spcBef>
                <a:spcPts val="600"/>
              </a:spcBef>
            </a:pPr>
            <a:r>
              <a:rPr lang="fr-CA" sz="1200" dirty="0">
                <a:latin typeface="Calibri" panose="020F0502020204030204" pitchFamily="34" charset="0"/>
              </a:rPr>
              <a:t>Tout rincer à l’eau, incluant l’intérieur des compte-gouttes, puis laisser sécher à l’air (compte-gouttes dans un pot solo, verres inversés montés en pyramides).</a:t>
            </a:r>
            <a:endParaRPr lang="en-US" sz="1200" dirty="0">
              <a:latin typeface="Calibri" panose="020F0502020204030204" pitchFamily="34" charset="0"/>
            </a:endParaRPr>
          </a:p>
        </p:txBody>
      </p:sp>
    </p:spTree>
    <p:extLst>
      <p:ext uri="{BB962C8B-B14F-4D97-AF65-F5344CB8AC3E}">
        <p14:creationId xmlns:p14="http://schemas.microsoft.com/office/powerpoint/2010/main" val="4251426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7">
            <a:alphaModFix amt="0"/>
            <a:lum/>
          </a:blip>
          <a:srcRect/>
          <a:stretch>
            <a:fillRect/>
          </a:stretch>
        </a:blipFill>
        <a:effectLst/>
      </p:bgPr>
    </p:bg>
    <p:spTree>
      <p:nvGrpSpPr>
        <p:cNvPr id="1" name=""/>
        <p:cNvGrpSpPr/>
        <p:nvPr/>
      </p:nvGrpSpPr>
      <p:grpSpPr>
        <a:xfrm>
          <a:off x="0" y="0"/>
          <a:ext cx="0" cy="0"/>
          <a:chOff x="0" y="0"/>
          <a:chExt cx="0" cy="0"/>
        </a:xfrm>
      </p:grpSpPr>
      <p:sp>
        <p:nvSpPr>
          <p:cNvPr id="11" name="Content Placeholder 4"/>
          <p:cNvSpPr>
            <a:spLocks noGrp="1"/>
          </p:cNvSpPr>
          <p:nvPr>
            <p:ph sz="half" idx="1"/>
            <p:custDataLst>
              <p:tags r:id="rId1"/>
            </p:custDataLst>
          </p:nvPr>
        </p:nvSpPr>
        <p:spPr>
          <a:xfrm>
            <a:off x="1973582" y="1257301"/>
            <a:ext cx="4833092" cy="6583680"/>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en-US" sz="2400" i="1" dirty="0" err="1">
                <a:solidFill>
                  <a:prstClr val="black"/>
                </a:solidFill>
                <a:latin typeface="Calibri" panose="020F0502020204030204" pitchFamily="34" charset="0"/>
              </a:rPr>
              <a:t>Vue</a:t>
            </a:r>
            <a:r>
              <a:rPr lang="en-US" sz="2400" i="1" dirty="0">
                <a:solidFill>
                  <a:prstClr val="black"/>
                </a:solidFill>
                <a:latin typeface="Calibri" panose="020F0502020204030204" pitchFamily="34" charset="0"/>
              </a:rPr>
              <a:t> </a:t>
            </a:r>
            <a:r>
              <a:rPr lang="en-US" sz="2400" i="1" dirty="0" err="1">
                <a:solidFill>
                  <a:prstClr val="black"/>
                </a:solidFill>
                <a:latin typeface="Calibri" panose="020F0502020204030204" pitchFamily="34" charset="0"/>
              </a:rPr>
              <a:t>d’ensemble</a:t>
            </a:r>
            <a:endParaRPr lang="en-US" sz="2400" i="1" dirty="0">
              <a:solidFill>
                <a:prstClr val="black"/>
              </a:solidFill>
              <a:latin typeface="Calibri" panose="020F0502020204030204" pitchFamily="34" charset="0"/>
            </a:endParaRPr>
          </a:p>
          <a:p>
            <a:pPr marL="0" indent="0" algn="just">
              <a:spcBef>
                <a:spcPts val="600"/>
              </a:spcBef>
              <a:buNone/>
            </a:pPr>
            <a:r>
              <a:rPr lang="fr-CA" sz="1200" dirty="0">
                <a:latin typeface="Calibri" panose="020F0502020204030204" pitchFamily="34" charset="0"/>
                <a:cs typeface="Calibri" panose="020F0502020204030204" pitchFamily="34" charset="0"/>
              </a:rPr>
              <a:t>À l’aide de la grille d’identification développée précédemment (activité 2), les élèves devront identifier des poudres non identifiées, d’abord, puis des </a:t>
            </a:r>
            <a:r>
              <a:rPr lang="fr-CA" sz="1200" i="1" dirty="0">
                <a:latin typeface="Calibri" panose="020F0502020204030204" pitchFamily="34" charset="0"/>
                <a:cs typeface="Calibri" panose="020F0502020204030204" pitchFamily="34" charset="0"/>
              </a:rPr>
              <a:t>mélanges</a:t>
            </a:r>
            <a:r>
              <a:rPr lang="fr-CA" sz="1200" dirty="0">
                <a:latin typeface="Calibri" panose="020F0502020204030204" pitchFamily="34" charset="0"/>
                <a:cs typeface="Calibri" panose="020F0502020204030204" pitchFamily="34" charset="0"/>
              </a:rPr>
              <a:t> de poudres non identifiées.</a:t>
            </a:r>
          </a:p>
          <a:p>
            <a:pPr marL="0" indent="0" algn="just">
              <a:spcBef>
                <a:spcPts val="600"/>
              </a:spcBef>
              <a:buNone/>
            </a:pPr>
            <a:endParaRPr lang="fr-CA" sz="1200" dirty="0">
              <a:latin typeface="Calibri" panose="020F0502020204030204" pitchFamily="34" charset="0"/>
              <a:cs typeface="Calibri" panose="020F0502020204030204" pitchFamily="34" charset="0"/>
            </a:endParaRPr>
          </a:p>
          <a:p>
            <a:pPr>
              <a:spcBef>
                <a:spcPts val="600"/>
              </a:spcBef>
              <a:buNone/>
            </a:pPr>
            <a:r>
              <a:rPr lang="en-US" sz="2400" i="1" dirty="0" err="1">
                <a:latin typeface="Calibri" panose="020F0502020204030204" pitchFamily="34" charset="0"/>
              </a:rPr>
              <a:t>Préparatifs</a:t>
            </a:r>
            <a:endParaRPr lang="en-US" sz="2400" i="1" dirty="0">
              <a:latin typeface="Calibri" panose="020F0502020204030204" pitchFamily="34" charset="0"/>
            </a:endParaRPr>
          </a:p>
          <a:p>
            <a:pPr marL="0" lvl="0" indent="0" algn="just">
              <a:spcBef>
                <a:spcPts val="600"/>
              </a:spcBef>
              <a:buNone/>
            </a:pPr>
            <a:r>
              <a:rPr lang="fr-CA" sz="1200" dirty="0">
                <a:latin typeface="Calibri" panose="020F0502020204030204" pitchFamily="34" charset="0"/>
                <a:cs typeface="Calibri" panose="020F0502020204030204" pitchFamily="34" charset="0"/>
              </a:rPr>
              <a:t>Si c’est possible, il peut être facilitant de faire cette activité en continu avec la précédente (matériel déjà en place). Si ce n’est pas possible, il faudra :</a:t>
            </a:r>
          </a:p>
          <a:p>
            <a:pPr lvl="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Préparer les liquides indicateurs </a:t>
            </a:r>
            <a:r>
              <a:rPr lang="fr-CA" sz="1200" dirty="0">
                <a:latin typeface="Calibri" panose="020F0502020204030204" pitchFamily="34" charset="0"/>
                <a:cs typeface="Calibri" panose="020F0502020204030204" pitchFamily="34" charset="0"/>
              </a:rPr>
              <a:t>(4/équipe).</a:t>
            </a:r>
          </a:p>
          <a:p>
            <a:pPr lvl="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Préparer assez de poudres pour que chaque équipe en teste 2 sortes. </a:t>
            </a:r>
            <a:r>
              <a:rPr lang="fr-CA" sz="1200" dirty="0">
                <a:latin typeface="Calibri" panose="020F0502020204030204" pitchFamily="34" charset="0"/>
                <a:cs typeface="Calibri" panose="020F0502020204030204" pitchFamily="34" charset="0"/>
              </a:rPr>
              <a:t>Répartir les 5 sortes entre les différentes équipes. Mettre les poudres dans des verres identifiés par un code, par exemple « A » pour Acide citrique, « B » pour bicarbonate de soude, « C » pour fécule de maïs, « D » pour polyacrylate de sodium et « E » pour sel. (Pour plus de simplicité, il est possible de préparer les 2 mêmes poudres mystérieuses pour toutes les équipes.)</a:t>
            </a:r>
          </a:p>
          <a:p>
            <a:pPr marL="0" lvl="0" indent="0" algn="just">
              <a:spcBef>
                <a:spcPts val="600"/>
              </a:spcBef>
              <a:buNone/>
            </a:pPr>
            <a:endParaRPr lang="fr-CA" sz="1200" dirty="0">
              <a:latin typeface="Calibri" panose="020F0502020204030204" pitchFamily="34" charset="0"/>
              <a:cs typeface="Calibri" panose="020F0502020204030204" pitchFamily="34" charset="0"/>
            </a:endParaRPr>
          </a:p>
          <a:p>
            <a:pPr marL="457200" indent="-457200">
              <a:spcBef>
                <a:spcPts val="600"/>
              </a:spcBef>
              <a:buNone/>
            </a:pPr>
            <a:r>
              <a:rPr lang="fr-CA" sz="2400" i="1" dirty="0">
                <a:latin typeface="Calibri" panose="020F0502020204030204" pitchFamily="34" charset="0"/>
                <a:cs typeface="Calibri" panose="020F0502020204030204" pitchFamily="34" charset="0"/>
              </a:rPr>
              <a:t>Mise en situation</a:t>
            </a:r>
          </a:p>
          <a:p>
            <a:pPr marL="85725" indent="-85725" algn="ctr">
              <a:spcBef>
                <a:spcPts val="600"/>
              </a:spcBef>
              <a:buNone/>
            </a:pPr>
            <a:r>
              <a:rPr lang="fr-CA" sz="1200" b="1" i="1" dirty="0">
                <a:latin typeface="Calibri" panose="020F0502020204030204" pitchFamily="34" charset="0"/>
                <a:cs typeface="Calibri" panose="020F0502020204030204" pitchFamily="34" charset="0"/>
              </a:rPr>
              <a:t>« Nous allons maintenant nous intéresser à des pots de poudres </a:t>
            </a:r>
            <a:r>
              <a:rPr lang="fr-CA" sz="1200" b="1" dirty="0">
                <a:latin typeface="Calibri" panose="020F0502020204030204" pitchFamily="34" charset="0"/>
                <a:cs typeface="Calibri" panose="020F0502020204030204" pitchFamily="34" charset="0"/>
              </a:rPr>
              <a:t>sans </a:t>
            </a:r>
            <a:r>
              <a:rPr lang="fr-CA" sz="1200" b="1" i="1" dirty="0">
                <a:latin typeface="Calibri" panose="020F0502020204030204" pitchFamily="34" charset="0"/>
                <a:cs typeface="Calibri" panose="020F0502020204030204" pitchFamily="34" charset="0"/>
              </a:rPr>
              <a:t>étiquette. Nous savons qu’il s’agit des mêmes poudres que nous avons testées précédemment – soit  de la fécule de maïs, du polyacrylate de sodium, de l’acide citrique, du bicarbonate de soude et du sel –  mais nous ne savons pas laquelle est laquelle. Comment allez-vous vous y prendre pour identifier ces poudres ? »</a:t>
            </a:r>
          </a:p>
          <a:p>
            <a:pPr marL="228600" lvl="0" indent="-228600">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Faire réfléchir élèves sur la manière de procéder.</a:t>
            </a:r>
          </a:p>
          <a:p>
            <a:pPr marL="228600" lvl="0" indent="-228600">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Distribuer la fiche d’activité C et en regarder ensemble le fonctionnement, surtout les tableaux de résultats.</a:t>
            </a:r>
          </a:p>
          <a:p>
            <a:pPr marL="85725" indent="-85725">
              <a:spcBef>
                <a:spcPts val="600"/>
              </a:spcBef>
              <a:buNone/>
            </a:pPr>
            <a:endParaRPr lang="fr-CA" sz="1200" b="1" i="1" dirty="0">
              <a:latin typeface="Calibri" panose="020F0502020204030204" pitchFamily="34" charset="0"/>
              <a:cs typeface="Calibri" panose="020F0502020204030204" pitchFamily="34" charset="0"/>
            </a:endParaRPr>
          </a:p>
        </p:txBody>
      </p:sp>
      <p:graphicFrame>
        <p:nvGraphicFramePr>
          <p:cNvPr id="13" name="Espace réservé du contenu 5"/>
          <p:cNvGraphicFramePr>
            <a:graphicFrameLocks noGrp="1"/>
          </p:cNvGraphicFramePr>
          <p:nvPr>
            <p:ph sz="half" idx="1"/>
            <p:custDataLst>
              <p:tags r:id="rId2"/>
            </p:custDataLst>
            <p:extLst>
              <p:ext uri="{D42A27DB-BD31-4B8C-83A1-F6EECF244321}">
                <p14:modId xmlns:p14="http://schemas.microsoft.com/office/powerpoint/2010/main" val="4080933640"/>
              </p:ext>
            </p:extLst>
          </p:nvPr>
        </p:nvGraphicFramePr>
        <p:xfrm>
          <a:off x="46784" y="1668780"/>
          <a:ext cx="1873456" cy="6895751"/>
        </p:xfrm>
        <a:graphic>
          <a:graphicData uri="http://schemas.openxmlformats.org/drawingml/2006/table">
            <a:tbl>
              <a:tblPr firstRow="1" bandRow="1">
                <a:tableStyleId>{5C22544A-7EE6-4342-B048-85BDC9FD1C3A}</a:tableStyleId>
              </a:tblPr>
              <a:tblGrid>
                <a:gridCol w="1873456">
                  <a:extLst>
                    <a:ext uri="{9D8B030D-6E8A-4147-A177-3AD203B41FA5}">
                      <a16:colId xmlns:a16="http://schemas.microsoft.com/office/drawing/2014/main" val="20000"/>
                    </a:ext>
                  </a:extLst>
                </a:gridCol>
              </a:tblGrid>
              <a:tr h="312071">
                <a:tc>
                  <a:txBody>
                    <a:bodyPr/>
                    <a:lstStyle/>
                    <a:p>
                      <a:pPr algn="l">
                        <a:spcBef>
                          <a:spcPts val="600"/>
                        </a:spcBef>
                      </a:pPr>
                      <a:r>
                        <a:rPr lang="fr-FR" sz="1400" dirty="0">
                          <a:latin typeface="Calibri" panose="020F0502020204030204" pitchFamily="34" charset="0"/>
                        </a:rPr>
                        <a:t>Matériel</a:t>
                      </a:r>
                      <a:r>
                        <a:rPr lang="fr-FR" sz="1400" baseline="0" dirty="0">
                          <a:latin typeface="Calibri" panose="020F0502020204030204" pitchFamily="34" charset="0"/>
                        </a:rPr>
                        <a:t> nécessaire</a:t>
                      </a:r>
                      <a:endParaRPr lang="fr-FR" sz="1400" dirty="0">
                        <a:latin typeface="Calibri" panose="020F0502020204030204" pitchFamily="34" charset="0"/>
                      </a:endParaRPr>
                    </a:p>
                  </a:txBody>
                  <a:tcPr/>
                </a:tc>
                <a:extLst>
                  <a:ext uri="{0D108BD9-81ED-4DB2-BD59-A6C34878D82A}">
                    <a16:rowId xmlns:a16="http://schemas.microsoft.com/office/drawing/2014/main" val="10000"/>
                  </a:ext>
                </a:extLst>
              </a:tr>
              <a:tr h="282775">
                <a:tc>
                  <a:txBody>
                    <a:bodyPr/>
                    <a:lstStyle/>
                    <a:p>
                      <a:pPr marL="171450" indent="-171450" algn="l">
                        <a:spcBef>
                          <a:spcPts val="600"/>
                        </a:spcBef>
                        <a:buFont typeface="Arial" pitchFamily="34" charset="0"/>
                        <a:buChar char="•"/>
                      </a:pPr>
                      <a:r>
                        <a:rPr lang="fr-FR" sz="1200" dirty="0">
                          <a:latin typeface="Calibri" panose="020F0502020204030204" pitchFamily="34" charset="0"/>
                        </a:rPr>
                        <a:t>Le matériel est </a:t>
                      </a:r>
                      <a:r>
                        <a:rPr lang="fr-FR" sz="1200" dirty="0" err="1">
                          <a:latin typeface="Calibri" panose="020F0502020204030204" pitchFamily="34" charset="0"/>
                        </a:rPr>
                        <a:t>essen-tiellement</a:t>
                      </a:r>
                      <a:r>
                        <a:rPr lang="fr-FR" sz="1200" dirty="0">
                          <a:latin typeface="Calibri" panose="020F0502020204030204" pitchFamily="34" charset="0"/>
                        </a:rPr>
                        <a:t> le même que pour l’activité précédente.</a:t>
                      </a:r>
                    </a:p>
                    <a:p>
                      <a:pPr marL="171450" indent="-171450" algn="l">
                        <a:spcBef>
                          <a:spcPts val="600"/>
                        </a:spcBef>
                        <a:buFont typeface="Arial" pitchFamily="34" charset="0"/>
                        <a:buChar char="•"/>
                      </a:pPr>
                      <a:r>
                        <a:rPr lang="fr-FR" sz="1200" dirty="0">
                          <a:latin typeface="Calibri" panose="020F0502020204030204" pitchFamily="34" charset="0"/>
                        </a:rPr>
                        <a:t>En outre, les équipes reçoivent </a:t>
                      </a:r>
                      <a:r>
                        <a:rPr lang="fr-FR" sz="1200" b="0" dirty="0">
                          <a:latin typeface="Calibri" panose="020F0502020204030204" pitchFamily="34" charset="0"/>
                        </a:rPr>
                        <a:t>les</a:t>
                      </a:r>
                      <a:r>
                        <a:rPr lang="fr-FR" sz="1200" b="1" dirty="0">
                          <a:latin typeface="Calibri" panose="020F0502020204030204" pitchFamily="34" charset="0"/>
                        </a:rPr>
                        <a:t> mêmes verres de liquide</a:t>
                      </a:r>
                      <a:r>
                        <a:rPr lang="fr-FR" sz="1200" dirty="0">
                          <a:latin typeface="Calibri" panose="020F0502020204030204" pitchFamily="34" charset="0"/>
                        </a:rPr>
                        <a:t>.</a:t>
                      </a:r>
                    </a:p>
                    <a:p>
                      <a:pPr marL="171450" indent="-171450" algn="l">
                        <a:spcBef>
                          <a:spcPts val="600"/>
                        </a:spcBef>
                        <a:buFont typeface="Arial" pitchFamily="34" charset="0"/>
                        <a:buChar char="•"/>
                      </a:pPr>
                      <a:r>
                        <a:rPr lang="fr-FR" sz="1200" dirty="0">
                          <a:latin typeface="Calibri" panose="020F0502020204030204" pitchFamily="34" charset="0"/>
                        </a:rPr>
                        <a:t>Une importante différence est que les équipes ne reçoivent </a:t>
                      </a:r>
                      <a:r>
                        <a:rPr lang="fr-FR" sz="1200" b="1" dirty="0">
                          <a:latin typeface="Calibri" panose="020F0502020204030204" pitchFamily="34" charset="0"/>
                        </a:rPr>
                        <a:t>aucune poudre pour commencer</a:t>
                      </a:r>
                      <a:r>
                        <a:rPr lang="fr-FR" sz="1200" dirty="0">
                          <a:latin typeface="Calibri" panose="020F0502020204030204" pitchFamily="34" charset="0"/>
                        </a:rPr>
                        <a:t>.</a:t>
                      </a:r>
                    </a:p>
                    <a:p>
                      <a:pPr marL="171450" indent="-171450" algn="l">
                        <a:spcBef>
                          <a:spcPts val="600"/>
                        </a:spcBef>
                        <a:buFont typeface="Arial" pitchFamily="34" charset="0"/>
                        <a:buChar char="•"/>
                      </a:pPr>
                      <a:r>
                        <a:rPr lang="fr-FR" sz="1200" dirty="0">
                          <a:latin typeface="Calibri" panose="020F0502020204030204" pitchFamily="34" charset="0"/>
                        </a:rPr>
                        <a:t>Les 5 poudres connues ne seront pas</a:t>
                      </a:r>
                      <a:r>
                        <a:rPr lang="fr-FR" sz="1200" baseline="0" dirty="0">
                          <a:latin typeface="Calibri" panose="020F0502020204030204" pitchFamily="34" charset="0"/>
                        </a:rPr>
                        <a:t> toutes utilisées par toutes les équipes (voir ci-contre).</a:t>
                      </a:r>
                    </a:p>
                    <a:p>
                      <a:pPr marL="171450" indent="-171450" algn="l">
                        <a:spcBef>
                          <a:spcPts val="600"/>
                        </a:spcBef>
                        <a:buFont typeface="Arial" pitchFamily="34" charset="0"/>
                        <a:buChar char="•"/>
                      </a:pPr>
                      <a:r>
                        <a:rPr lang="fr-FR" sz="1200" baseline="0" dirty="0">
                          <a:latin typeface="Calibri" panose="020F0502020204030204" pitchFamily="34" charset="0"/>
                        </a:rPr>
                        <a:t>S’ajouteront des </a:t>
                      </a:r>
                      <a:r>
                        <a:rPr lang="fr-FR" sz="1200" b="1" baseline="0" dirty="0">
                          <a:latin typeface="Calibri" panose="020F0502020204030204" pitchFamily="34" charset="0"/>
                        </a:rPr>
                        <a:t>mélanges de poudre </a:t>
                      </a:r>
                      <a:r>
                        <a:rPr lang="fr-CA" sz="1200" kern="1200" dirty="0">
                          <a:solidFill>
                            <a:schemeClr val="dk1"/>
                          </a:solidFill>
                          <a:latin typeface="Calibri" panose="020F0502020204030204" pitchFamily="34" charset="0"/>
                          <a:ea typeface="+mn-ea"/>
                          <a:cs typeface="Calibri" panose="020F0502020204030204" pitchFamily="34" charset="0"/>
                        </a:rPr>
                        <a:t>(voir tableau) qui se</a:t>
                      </a:r>
                      <a:r>
                        <a:rPr lang="fr-CA" sz="1200" kern="1200" baseline="0" dirty="0">
                          <a:solidFill>
                            <a:schemeClr val="dk1"/>
                          </a:solidFill>
                          <a:latin typeface="Calibri" panose="020F0502020204030204" pitchFamily="34" charset="0"/>
                          <a:ea typeface="+mn-ea"/>
                          <a:cs typeface="Calibri" panose="020F0502020204030204" pitchFamily="34" charset="0"/>
                        </a:rPr>
                        <a:t> trouvent déjà dans le bac, dans des pots numérotés. S’il en manque, les mélanges  sont préparés dans des proportions de 1 pour 1.</a:t>
                      </a:r>
                    </a:p>
                    <a:p>
                      <a:pPr marL="171450" indent="-171450" algn="l">
                        <a:spcBef>
                          <a:spcPts val="600"/>
                        </a:spcBef>
                        <a:buFont typeface="Arial" pitchFamily="34" charset="0"/>
                        <a:buChar char="•"/>
                      </a:pPr>
                      <a:r>
                        <a:rPr lang="fr-CA" sz="1200" kern="1200" baseline="0" dirty="0">
                          <a:solidFill>
                            <a:schemeClr val="dk1"/>
                          </a:solidFill>
                          <a:latin typeface="Calibri" panose="020F0502020204030204" pitchFamily="34" charset="0"/>
                          <a:ea typeface="+mn-ea"/>
                          <a:cs typeface="Calibri" panose="020F0502020204030204" pitchFamily="34" charset="0"/>
                        </a:rPr>
                        <a:t>Un nouveau </a:t>
                      </a:r>
                      <a:r>
                        <a:rPr lang="fr-CA" sz="1200" b="1" kern="1200" baseline="0" dirty="0">
                          <a:solidFill>
                            <a:schemeClr val="dk1"/>
                          </a:solidFill>
                          <a:latin typeface="Calibri" panose="020F0502020204030204" pitchFamily="34" charset="0"/>
                          <a:ea typeface="+mn-ea"/>
                          <a:cs typeface="Calibri" panose="020F0502020204030204" pitchFamily="34" charset="0"/>
                        </a:rPr>
                        <a:t>napperon de travail </a:t>
                      </a:r>
                      <a:r>
                        <a:rPr lang="fr-CA" sz="1200" kern="1200" baseline="0" dirty="0">
                          <a:solidFill>
                            <a:schemeClr val="dk1"/>
                          </a:solidFill>
                          <a:latin typeface="Calibri" panose="020F0502020204030204" pitchFamily="34" charset="0"/>
                          <a:ea typeface="+mn-ea"/>
                          <a:cs typeface="Calibri" panose="020F0502020204030204" pitchFamily="34" charset="0"/>
                        </a:rPr>
                        <a:t>se trouve à la fin du guide.</a:t>
                      </a:r>
                    </a:p>
                    <a:p>
                      <a:pPr marL="171450" indent="-171450" algn="l">
                        <a:spcBef>
                          <a:spcPts val="600"/>
                        </a:spcBef>
                        <a:buFont typeface="Arial" pitchFamily="34" charset="0"/>
                        <a:buChar char="•"/>
                      </a:pPr>
                      <a:r>
                        <a:rPr lang="fr-CA" sz="1200" kern="1200" baseline="0" dirty="0">
                          <a:solidFill>
                            <a:schemeClr val="dk1"/>
                          </a:solidFill>
                          <a:latin typeface="Calibri" panose="020F0502020204030204" pitchFamily="34" charset="0"/>
                          <a:ea typeface="+mn-ea"/>
                          <a:cs typeface="Calibri" panose="020F0502020204030204" pitchFamily="34" charset="0"/>
                        </a:rPr>
                        <a:t>Les élèves auront aussi besoin de la </a:t>
                      </a:r>
                      <a:r>
                        <a:rPr lang="fr-CA" sz="1200" b="1" kern="1200" baseline="0" dirty="0">
                          <a:solidFill>
                            <a:schemeClr val="dk1"/>
                          </a:solidFill>
                          <a:latin typeface="Calibri" panose="020F0502020204030204" pitchFamily="34" charset="0"/>
                          <a:ea typeface="+mn-ea"/>
                          <a:cs typeface="Calibri" panose="020F0502020204030204" pitchFamily="34" charset="0"/>
                          <a:hlinkClick r:id="rId8" action="ppaction://hlinksldjump"/>
                        </a:rPr>
                        <a:t>Fiche d’activité C</a:t>
                      </a:r>
                      <a:r>
                        <a:rPr lang="fr-CA" sz="1200" kern="1200" baseline="0" dirty="0">
                          <a:solidFill>
                            <a:schemeClr val="dk1"/>
                          </a:solidFill>
                          <a:latin typeface="Calibri" panose="020F0502020204030204" pitchFamily="34" charset="0"/>
                          <a:ea typeface="+mn-ea"/>
                          <a:cs typeface="Calibri" panose="020F0502020204030204" pitchFamily="34" charset="0"/>
                        </a:rPr>
                        <a:t>. (3 pages, qui peuvent être imprimées recto-verso.</a:t>
                      </a:r>
                      <a:endParaRPr lang="fr-FR" sz="1200" dirty="0">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7" name="Tableau 16"/>
          <p:cNvGraphicFramePr>
            <a:graphicFrameLocks noGrp="1"/>
          </p:cNvGraphicFramePr>
          <p:nvPr>
            <p:custDataLst>
              <p:tags r:id="rId3"/>
            </p:custDataLst>
            <p:extLst>
              <p:ext uri="{D42A27DB-BD31-4B8C-83A1-F6EECF244321}">
                <p14:modId xmlns:p14="http://schemas.microsoft.com/office/powerpoint/2010/main" val="3378727024"/>
              </p:ext>
            </p:extLst>
          </p:nvPr>
        </p:nvGraphicFramePr>
        <p:xfrm>
          <a:off x="46784" y="1270851"/>
          <a:ext cx="1873457" cy="306490"/>
        </p:xfrm>
        <a:graphic>
          <a:graphicData uri="http://schemas.openxmlformats.org/drawingml/2006/table">
            <a:tbl>
              <a:tblPr firstRow="1" bandRow="1">
                <a:tableStyleId>{69CF1AB2-1976-4502-BF36-3FF5EA218861}</a:tableStyleId>
              </a:tblPr>
              <a:tblGrid>
                <a:gridCol w="1873457">
                  <a:extLst>
                    <a:ext uri="{9D8B030D-6E8A-4147-A177-3AD203B41FA5}">
                      <a16:colId xmlns:a16="http://schemas.microsoft.com/office/drawing/2014/main" val="20000"/>
                    </a:ext>
                  </a:extLst>
                </a:gridCol>
              </a:tblGrid>
              <a:tr h="306490">
                <a:tc>
                  <a:txBody>
                    <a:bodyPr/>
                    <a:lstStyle/>
                    <a:p>
                      <a:pPr algn="ctr"/>
                      <a:r>
                        <a:rPr lang="fr-FR" sz="1400" dirty="0">
                          <a:latin typeface="Calibri" panose="020F0502020204030204" pitchFamily="34" charset="0"/>
                          <a:cs typeface="Calibri" panose="020F0502020204030204" pitchFamily="34" charset="0"/>
                        </a:rPr>
                        <a:t>Durée : </a:t>
                      </a:r>
                      <a:r>
                        <a:rPr lang="fr-FR" sz="1400" b="0" baseline="0" dirty="0">
                          <a:latin typeface="Calibri" panose="020F0502020204030204" pitchFamily="34" charset="0"/>
                          <a:cs typeface="Calibri" panose="020F0502020204030204" pitchFamily="34" charset="0"/>
                        </a:rPr>
                        <a:t>30 minutes</a:t>
                      </a:r>
                      <a:endParaRPr lang="fr-FR" sz="1400"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bl>
          </a:graphicData>
        </a:graphic>
      </p:graphicFrame>
      <p:sp>
        <p:nvSpPr>
          <p:cNvPr id="10" name="Espace réservé du numéro de diapositive 1"/>
          <p:cNvSpPr txBox="1">
            <a:spLocks/>
          </p:cNvSpPr>
          <p:nvPr>
            <p:custDataLst>
              <p:tags r:id="rId4"/>
            </p:custDataLst>
          </p:nvPr>
        </p:nvSpPr>
        <p:spPr>
          <a:xfrm>
            <a:off x="5448300" y="7996632"/>
            <a:ext cx="1409700" cy="1135797"/>
          </a:xfrm>
          <a:prstGeom prst="rect">
            <a:avLst/>
          </a:prstGeom>
        </p:spPr>
        <p:txBody>
          <a:bodyPr vert="horz" lIns="91440" tIns="45720" rIns="91440" bIns="45720" rtlCol="0" anchor="ctr"/>
          <a:lstStyle>
            <a:defPPr>
              <a:defRPr lang="en-US"/>
            </a:defPPr>
            <a:lvl1pPr marL="0" algn="r" defTabSz="457200" rtl="0" eaLnBrk="1" latinLnBrk="0" hangingPunct="1">
              <a:defRPr sz="8200" kern="1200">
                <a:gradFill>
                  <a:gsLst>
                    <a:gs pos="0">
                      <a:schemeClr val="tx1">
                        <a:alpha val="10000"/>
                      </a:schemeClr>
                    </a:gs>
                    <a:gs pos="100000">
                      <a:schemeClr val="tx1">
                        <a:alpha val="10000"/>
                      </a:schemeClr>
                    </a:gs>
                  </a:gsLst>
                  <a:lin ang="5400000" scaled="0"/>
                </a:gradFill>
                <a:latin typeface="Impact"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7FB875-5C85-AB42-9DC5-178568A424B8}" type="slidenum">
              <a:rPr lang="en-US" smtClean="0"/>
              <a:pPr/>
              <a:t>11</a:t>
            </a:fld>
            <a:endParaRPr lang="en-US" dirty="0"/>
          </a:p>
        </p:txBody>
      </p:sp>
      <p:sp>
        <p:nvSpPr>
          <p:cNvPr id="12" name="Title 3"/>
          <p:cNvSpPr txBox="1">
            <a:spLocks/>
          </p:cNvSpPr>
          <p:nvPr>
            <p:custDataLst>
              <p:tags r:id="rId5"/>
            </p:custDataLst>
          </p:nvPr>
        </p:nvSpPr>
        <p:spPr>
          <a:xfrm>
            <a:off x="0" y="0"/>
            <a:ext cx="518322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rPr>
              <a:t>Réalisation</a:t>
            </a:r>
            <a:endParaRPr lang="en-US" sz="3000" dirty="0">
              <a:latin typeface="Calibri" panose="020F0502020204030204" pitchFamily="34" charset="0"/>
            </a:endParaRPr>
          </a:p>
          <a:p>
            <a:pPr algn="l"/>
            <a:r>
              <a:rPr lang="en-US" sz="2400" dirty="0">
                <a:latin typeface="Calibri" panose="020F0502020204030204" pitchFamily="34" charset="0"/>
              </a:rPr>
              <a:t>3. </a:t>
            </a:r>
            <a:r>
              <a:rPr lang="fr-CA" sz="2400" dirty="0">
                <a:latin typeface="Calibri" panose="020F0502020204030204" pitchFamily="34" charset="0"/>
                <a:cs typeface="Calibri" panose="020F0502020204030204" pitchFamily="34" charset="0"/>
              </a:rPr>
              <a:t>Les poudres mystérieuses</a:t>
            </a:r>
            <a:endParaRPr lang="en-US" sz="2400" dirty="0">
              <a:latin typeface="Calibri" panose="020F0502020204030204" pitchFamily="34" charset="0"/>
            </a:endParaRPr>
          </a:p>
        </p:txBody>
      </p:sp>
      <p:pic>
        <p:nvPicPr>
          <p:cNvPr id="8" name="Image 7" descr="Cover_1-Changements_chimiques-02.png"/>
          <p:cNvPicPr>
            <a:picLocks noChangeAspect="1"/>
          </p:cNvPicPr>
          <p:nvPr/>
        </p:nvPicPr>
        <p:blipFill>
          <a:blip r:embed="rId9"/>
          <a:stretch>
            <a:fillRect/>
          </a:stretch>
        </p:blipFill>
        <p:spPr>
          <a:xfrm>
            <a:off x="5183227" y="0"/>
            <a:ext cx="1674773" cy="1674773"/>
          </a:xfrm>
          <a:prstGeom prst="rect">
            <a:avLst/>
          </a:prstGeom>
        </p:spPr>
      </p:pic>
    </p:spTree>
    <p:extLst>
      <p:ext uri="{BB962C8B-B14F-4D97-AF65-F5344CB8AC3E}">
        <p14:creationId xmlns:p14="http://schemas.microsoft.com/office/powerpoint/2010/main" val="1671141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0"/>
            <a:lum/>
          </a:blip>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96064" y="8008203"/>
            <a:ext cx="1361936" cy="1135797"/>
          </a:xfrm>
        </p:spPr>
        <p:txBody>
          <a:bodyPr/>
          <a:lstStyle/>
          <a:p>
            <a:fld id="{027FB875-5C85-AB42-9DC5-178568A424B8}" type="slidenum">
              <a:rPr lang="en-US" smtClean="0"/>
              <a:pPr/>
              <a:t>12</a:t>
            </a:fld>
            <a:endParaRPr lang="en-US" dirty="0"/>
          </a:p>
        </p:txBody>
      </p:sp>
      <p:sp>
        <p:nvSpPr>
          <p:cNvPr id="11" name="Content Placeholder 4"/>
          <p:cNvSpPr>
            <a:spLocks noGrp="1"/>
          </p:cNvSpPr>
          <p:nvPr>
            <p:ph sz="half" idx="1"/>
            <p:custDataLst>
              <p:tags r:id="rId2"/>
            </p:custDataLst>
          </p:nvPr>
        </p:nvSpPr>
        <p:spPr>
          <a:xfrm>
            <a:off x="66675" y="1264920"/>
            <a:ext cx="6724649" cy="7783830"/>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rmAutofit/>
          </a:bodyPr>
          <a:lstStyle/>
          <a:p>
            <a:pPr lvl="0">
              <a:spcBef>
                <a:spcPts val="600"/>
              </a:spcBef>
              <a:buNone/>
            </a:pPr>
            <a:r>
              <a:rPr lang="fr-CA" sz="2400" i="1" dirty="0">
                <a:solidFill>
                  <a:prstClr val="black"/>
                </a:solidFill>
                <a:latin typeface="Calibri" panose="020F0502020204030204" pitchFamily="34" charset="0"/>
                <a:cs typeface="Calibri" panose="020F0502020204030204" pitchFamily="34" charset="0"/>
              </a:rPr>
              <a:t>Identification des poudres mystérieuses</a:t>
            </a:r>
          </a:p>
          <a:p>
            <a:pPr marL="228600" lvl="0" indent="-228600" algn="just">
              <a:spcBef>
                <a:spcPts val="600"/>
              </a:spcBef>
              <a:buFont typeface="+mj-lt"/>
              <a:buAutoNum type="arabicPeriod"/>
            </a:pPr>
            <a:r>
              <a:rPr lang="fr-CA" sz="1200" b="1" dirty="0">
                <a:solidFill>
                  <a:prstClr val="black"/>
                </a:solidFill>
                <a:latin typeface="Calibri" panose="020F0502020204030204" pitchFamily="34" charset="0"/>
                <a:cs typeface="Calibri" panose="020F0502020204030204" pitchFamily="34" charset="0"/>
              </a:rPr>
              <a:t>Distribuer les nouveaux napperons de travail et, le cas échéant, les accessoires et les liquides</a:t>
            </a:r>
            <a:r>
              <a:rPr lang="fr-CA" sz="1200" dirty="0">
                <a:solidFill>
                  <a:prstClr val="black"/>
                </a:solidFill>
                <a:latin typeface="Calibri" panose="020F0502020204030204" pitchFamily="34" charset="0"/>
                <a:cs typeface="Calibri" panose="020F0502020204030204" pitchFamily="34" charset="0"/>
              </a:rPr>
              <a:t>.</a:t>
            </a:r>
          </a:p>
          <a:p>
            <a:pPr marL="228600" lvl="0" indent="-228600" algn="just">
              <a:spcBef>
                <a:spcPts val="600"/>
              </a:spcBef>
              <a:buFont typeface="+mj-lt"/>
              <a:buAutoNum type="arabicPeriod"/>
            </a:pPr>
            <a:r>
              <a:rPr lang="fr-CA" sz="1200" b="1" dirty="0">
                <a:solidFill>
                  <a:prstClr val="black"/>
                </a:solidFill>
                <a:latin typeface="Calibri" panose="020F0502020204030204" pitchFamily="34" charset="0"/>
                <a:cs typeface="Calibri" panose="020F0502020204030204" pitchFamily="34" charset="0"/>
              </a:rPr>
              <a:t>Distribuer une première poudre inconnue (A, B, C, D ou E) à chaque équipe. </a:t>
            </a:r>
            <a:r>
              <a:rPr lang="fr-CA" sz="1200" dirty="0">
                <a:solidFill>
                  <a:prstClr val="black"/>
                </a:solidFill>
                <a:latin typeface="Calibri" panose="020F0502020204030204" pitchFamily="34" charset="0"/>
                <a:cs typeface="Calibri" panose="020F0502020204030204" pitchFamily="34" charset="0"/>
              </a:rPr>
              <a:t>Sur les napperons de travail, les élèves identifieront la première colonne selon le code de la poudre mystère qui leur a été donnée. Si les résultats de l’activité 2 n’étaient pas assez explicites (et la fiche d’activité B bien remplie) affichez au TNI le tableau des résultats attendus (page 9 de ce guide). </a:t>
            </a:r>
          </a:p>
          <a:p>
            <a:pPr marL="228600" lvl="0" indent="-228600" algn="just">
              <a:spcBef>
                <a:spcPts val="600"/>
              </a:spcBef>
              <a:buFont typeface="+mj-lt"/>
              <a:buAutoNum type="arabicPeriod"/>
            </a:pPr>
            <a:r>
              <a:rPr lang="fr-CA" sz="1200" b="1" dirty="0">
                <a:solidFill>
                  <a:prstClr val="black"/>
                </a:solidFill>
                <a:latin typeface="Calibri" panose="020F0502020204030204" pitchFamily="34" charset="0"/>
                <a:cs typeface="Calibri" panose="020F0502020204030204" pitchFamily="34" charset="0"/>
              </a:rPr>
              <a:t>Avant de distribuer une deuxième poudre inconnue, valider l’identification de la première </a:t>
            </a:r>
            <a:r>
              <a:rPr lang="fr-CA" sz="1200" dirty="0">
                <a:solidFill>
                  <a:prstClr val="black"/>
                </a:solidFill>
                <a:latin typeface="Calibri" panose="020F0502020204030204" pitchFamily="34" charset="0"/>
                <a:cs typeface="Calibri" panose="020F0502020204030204" pitchFamily="34" charset="0"/>
              </a:rPr>
              <a:t>(et ainsi la compréhension de la démarche).</a:t>
            </a:r>
          </a:p>
          <a:p>
            <a:pPr marL="0" lvl="0" indent="0" algn="just">
              <a:spcBef>
                <a:spcPts val="600"/>
              </a:spcBef>
              <a:buNone/>
            </a:pPr>
            <a:endParaRPr lang="fr-CA" sz="1200" dirty="0">
              <a:solidFill>
                <a:prstClr val="black"/>
              </a:solidFill>
              <a:latin typeface="Calibri" panose="020F0502020204030204" pitchFamily="34" charset="0"/>
              <a:cs typeface="Calibri" panose="020F0502020204030204" pitchFamily="34" charset="0"/>
            </a:endParaRPr>
          </a:p>
          <a:p>
            <a:pPr lvl="0">
              <a:spcBef>
                <a:spcPts val="600"/>
              </a:spcBef>
              <a:buNone/>
            </a:pPr>
            <a:r>
              <a:rPr lang="fr-CA" sz="2400" i="1" dirty="0">
                <a:latin typeface="Calibri" panose="020F0502020204030204" pitchFamily="34" charset="0"/>
                <a:cs typeface="Calibri" panose="020F0502020204030204" pitchFamily="34" charset="0"/>
              </a:rPr>
              <a:t>Identification de </a:t>
            </a:r>
            <a:r>
              <a:rPr lang="fr-CA" sz="2400" dirty="0">
                <a:latin typeface="Calibri" panose="020F0502020204030204" pitchFamily="34" charset="0"/>
                <a:cs typeface="Calibri" panose="020F0502020204030204" pitchFamily="34" charset="0"/>
              </a:rPr>
              <a:t>mélanges</a:t>
            </a:r>
            <a:r>
              <a:rPr lang="fr-CA" sz="2400" i="1" dirty="0">
                <a:latin typeface="Calibri" panose="020F0502020204030204" pitchFamily="34" charset="0"/>
                <a:cs typeface="Calibri" panose="020F0502020204030204" pitchFamily="34" charset="0"/>
              </a:rPr>
              <a:t> de poudres</a:t>
            </a:r>
          </a:p>
          <a:p>
            <a:pPr marL="0" indent="0" algn="just">
              <a:spcBef>
                <a:spcPts val="600"/>
              </a:spcBef>
              <a:buNone/>
            </a:pPr>
            <a:r>
              <a:rPr lang="fr-CA" sz="1200" dirty="0">
                <a:latin typeface="Calibri" panose="020F0502020204030204" pitchFamily="34" charset="0"/>
                <a:cs typeface="Calibri" panose="020F0502020204030204" pitchFamily="34" charset="0"/>
              </a:rPr>
              <a:t>Cette fois-ci, les élèves doivent identifier des </a:t>
            </a:r>
            <a:r>
              <a:rPr lang="fr-CA" sz="1200" i="1" dirty="0">
                <a:latin typeface="Calibri" panose="020F0502020204030204" pitchFamily="34" charset="0"/>
                <a:cs typeface="Calibri" panose="020F0502020204030204" pitchFamily="34" charset="0"/>
              </a:rPr>
              <a:t>mélanges</a:t>
            </a:r>
            <a:r>
              <a:rPr lang="fr-CA" sz="1200" dirty="0">
                <a:latin typeface="Calibri" panose="020F0502020204030204" pitchFamily="34" charset="0"/>
                <a:cs typeface="Calibri" panose="020F0502020204030204" pitchFamily="34" charset="0"/>
              </a:rPr>
              <a:t> de poudres. Les mélanges sont composés de 2 poudres, parmi les 5 connues (sel, fécule de maïs, bicarbonate de soude, acide citrique et polyacrylate de sodium).</a:t>
            </a:r>
          </a:p>
          <a:p>
            <a:pPr marL="228600" lvl="0" indent="-228600" algn="just">
              <a:spcBef>
                <a:spcPts val="600"/>
              </a:spcBef>
              <a:buFont typeface="+mj-lt"/>
              <a:buAutoNum type="arabicPeriod"/>
            </a:pPr>
            <a:r>
              <a:rPr lang="en-US" sz="1200" b="1" dirty="0" err="1">
                <a:latin typeface="Calibri" panose="020F0502020204030204" pitchFamily="34" charset="0"/>
                <a:cs typeface="Calibri" panose="020F0502020204030204" pitchFamily="34" charset="0"/>
              </a:rPr>
              <a:t>Distribuer</a:t>
            </a:r>
            <a:r>
              <a:rPr lang="en-US" sz="1200" b="1" dirty="0">
                <a:latin typeface="Calibri" panose="020F0502020204030204" pitchFamily="34" charset="0"/>
                <a:cs typeface="Calibri" panose="020F0502020204030204" pitchFamily="34" charset="0"/>
              </a:rPr>
              <a:t> à </a:t>
            </a:r>
            <a:r>
              <a:rPr lang="en-US" sz="1200" b="1" dirty="0" err="1">
                <a:latin typeface="Calibri" panose="020F0502020204030204" pitchFamily="34" charset="0"/>
                <a:cs typeface="Calibri" panose="020F0502020204030204" pitchFamily="34" charset="0"/>
              </a:rPr>
              <a:t>chaque</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équipe</a:t>
            </a:r>
            <a:r>
              <a:rPr lang="en-US" sz="1200" b="1" dirty="0">
                <a:latin typeface="Calibri" panose="020F0502020204030204" pitchFamily="34" charset="0"/>
                <a:cs typeface="Calibri" panose="020F0502020204030204" pitchFamily="34" charset="0"/>
              </a:rPr>
              <a:t> un premier mélange de </a:t>
            </a:r>
            <a:r>
              <a:rPr lang="en-US" sz="1200" b="1" dirty="0" err="1">
                <a:latin typeface="Calibri" panose="020F0502020204030204" pitchFamily="34" charset="0"/>
                <a:cs typeface="Calibri" panose="020F0502020204030204" pitchFamily="34" charset="0"/>
              </a:rPr>
              <a:t>poudres</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inconnues</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dans</a:t>
            </a:r>
            <a:r>
              <a:rPr lang="en-US" sz="1200" b="1" dirty="0">
                <a:latin typeface="Calibri" panose="020F0502020204030204" pitchFamily="34" charset="0"/>
                <a:cs typeface="Calibri" panose="020F0502020204030204" pitchFamily="34" charset="0"/>
              </a:rPr>
              <a:t> des </a:t>
            </a:r>
            <a:r>
              <a:rPr lang="en-US" sz="1200" b="1" dirty="0" err="1">
                <a:latin typeface="Calibri" panose="020F0502020204030204" pitchFamily="34" charset="0"/>
                <a:cs typeface="Calibri" panose="020F0502020204030204" pitchFamily="34" charset="0"/>
              </a:rPr>
              <a:t>verres</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identifiés</a:t>
            </a:r>
            <a:r>
              <a:rPr lang="en-US" sz="1200" b="1" dirty="0">
                <a:latin typeface="Calibri" panose="020F0502020204030204" pitchFamily="34" charset="0"/>
                <a:cs typeface="Calibri" panose="020F0502020204030204" pitchFamily="34" charset="0"/>
              </a:rPr>
              <a:t> d’un code </a:t>
            </a:r>
            <a:r>
              <a:rPr lang="en-US" sz="1200" dirty="0">
                <a:latin typeface="Calibri" panose="020F0502020204030204" pitchFamily="34" charset="0"/>
                <a:cs typeface="Calibri" panose="020F0502020204030204" pitchFamily="34" charset="0"/>
              </a:rPr>
              <a:t>(1 à 9, </a:t>
            </a:r>
            <a:r>
              <a:rPr lang="en-US" sz="1200" dirty="0" err="1">
                <a:latin typeface="Calibri" panose="020F0502020204030204" pitchFamily="34" charset="0"/>
                <a:cs typeface="Calibri" panose="020F0502020204030204" pitchFamily="34" charset="0"/>
              </a:rPr>
              <a:t>selon</a:t>
            </a:r>
            <a:r>
              <a:rPr lang="en-US" sz="1200" dirty="0">
                <a:latin typeface="Calibri" panose="020F0502020204030204" pitchFamily="34" charset="0"/>
                <a:cs typeface="Calibri" panose="020F0502020204030204" pitchFamily="34" charset="0"/>
              </a:rPr>
              <a:t> tableau </a:t>
            </a:r>
            <a:r>
              <a:rPr lang="en-US" sz="1200" dirty="0" err="1">
                <a:latin typeface="Calibri" panose="020F0502020204030204" pitchFamily="34" charset="0"/>
                <a:cs typeface="Calibri" panose="020F0502020204030204" pitchFamily="34" charset="0"/>
              </a:rPr>
              <a:t>suivant</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Différentes</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équipes</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peuvent</a:t>
            </a:r>
            <a:r>
              <a:rPr lang="en-US" sz="1200" dirty="0">
                <a:latin typeface="Calibri" panose="020F0502020204030204" pitchFamily="34" charset="0"/>
                <a:cs typeface="Calibri" panose="020F0502020204030204" pitchFamily="34" charset="0"/>
              </a:rPr>
              <a:t> tester </a:t>
            </a:r>
            <a:r>
              <a:rPr lang="en-US" sz="1200" dirty="0" err="1">
                <a:latin typeface="Calibri" panose="020F0502020204030204" pitchFamily="34" charset="0"/>
                <a:cs typeface="Calibri" panose="020F0502020204030204" pitchFamily="34" charset="0"/>
              </a:rPr>
              <a:t>différents</a:t>
            </a:r>
            <a:r>
              <a:rPr lang="en-US" sz="1200" dirty="0">
                <a:latin typeface="Calibri" panose="020F0502020204030204" pitchFamily="34" charset="0"/>
                <a:cs typeface="Calibri" panose="020F0502020204030204" pitchFamily="34" charset="0"/>
              </a:rPr>
              <a:t> mélanges, </a:t>
            </a:r>
            <a:r>
              <a:rPr lang="en-US" sz="1200" dirty="0" err="1">
                <a:latin typeface="Calibri" panose="020F0502020204030204" pitchFamily="34" charset="0"/>
                <a:cs typeface="Calibri" panose="020F0502020204030204" pitchFamily="34" charset="0"/>
              </a:rPr>
              <a:t>afin</a:t>
            </a:r>
            <a:r>
              <a:rPr lang="en-US" sz="1200" dirty="0">
                <a:latin typeface="Calibri" panose="020F0502020204030204" pitchFamily="34" charset="0"/>
                <a:cs typeface="Calibri" panose="020F0502020204030204" pitchFamily="34" charset="0"/>
              </a:rPr>
              <a:t> d’être certain </a:t>
            </a:r>
            <a:r>
              <a:rPr lang="en-US" sz="1200" dirty="0" err="1">
                <a:latin typeface="Calibri" panose="020F0502020204030204" pitchFamily="34" charset="0"/>
                <a:cs typeface="Calibri" panose="020F0502020204030204" pitchFamily="34" charset="0"/>
              </a:rPr>
              <a:t>qu’il</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n’y</a:t>
            </a:r>
            <a:r>
              <a:rPr lang="en-US" sz="1200" dirty="0">
                <a:latin typeface="Calibri" panose="020F0502020204030204" pitchFamily="34" charset="0"/>
                <a:cs typeface="Calibri" panose="020F0502020204030204" pitchFamily="34" charset="0"/>
              </a:rPr>
              <a:t> a pas </a:t>
            </a:r>
            <a:r>
              <a:rPr lang="en-US" sz="1200" dirty="0" err="1">
                <a:latin typeface="Calibri" panose="020F0502020204030204" pitchFamily="34" charset="0"/>
                <a:cs typeface="Calibri" panose="020F0502020204030204" pitchFamily="34" charset="0"/>
              </a:rPr>
              <a:t>d’espionnage</a:t>
            </a:r>
            <a:r>
              <a:rPr lang="en-US" sz="1200" dirty="0">
                <a:latin typeface="Calibri" panose="020F0502020204030204" pitchFamily="34" charset="0"/>
                <a:cs typeface="Calibri" panose="020F0502020204030204" pitchFamily="34" charset="0"/>
              </a:rPr>
              <a:t> et de </a:t>
            </a:r>
            <a:r>
              <a:rPr lang="en-US" sz="1200" dirty="0" err="1">
                <a:latin typeface="Calibri" panose="020F0502020204030204" pitchFamily="34" charset="0"/>
                <a:cs typeface="Calibri" panose="020F0502020204030204" pitchFamily="34" charset="0"/>
              </a:rPr>
              <a:t>copiage</a:t>
            </a:r>
            <a:r>
              <a:rPr lang="en-US" sz="1200" dirty="0">
                <a:latin typeface="Calibri" panose="020F0502020204030204" pitchFamily="34" charset="0"/>
                <a:cs typeface="Calibri" panose="020F0502020204030204" pitchFamily="34" charset="0"/>
              </a:rPr>
              <a:t> de </a:t>
            </a:r>
            <a:r>
              <a:rPr lang="en-US" sz="1200" dirty="0" err="1">
                <a:latin typeface="Calibri" panose="020F0502020204030204" pitchFamily="34" charset="0"/>
                <a:cs typeface="Calibri" panose="020F0502020204030204" pitchFamily="34" charset="0"/>
              </a:rPr>
              <a:t>résultats</a:t>
            </a:r>
            <a:r>
              <a:rPr lang="en-US" sz="1200" dirty="0">
                <a:latin typeface="Calibri" panose="020F0502020204030204" pitchFamily="34" charset="0"/>
                <a:cs typeface="Calibri" panose="020F0502020204030204" pitchFamily="34" charset="0"/>
              </a:rPr>
              <a:t> !</a:t>
            </a:r>
          </a:p>
          <a:p>
            <a:pPr marL="228600" lvl="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Faire suivre le même protocole que pour l’identification des poudres inconnues </a:t>
            </a:r>
            <a:r>
              <a:rPr lang="fr-CA" sz="1200" dirty="0">
                <a:latin typeface="Calibri" panose="020F0502020204030204" pitchFamily="34" charset="0"/>
                <a:cs typeface="Calibri" panose="020F0502020204030204" pitchFamily="34" charset="0"/>
              </a:rPr>
              <a:t>(activité précédente), tel que décrit sur les fiches d’activité B et C. En outre, rappelez aux élèves de toujours inscrire le code du mélange testé sur leur napperon ainsi que dans leur fiche d’activité.</a:t>
            </a:r>
          </a:p>
          <a:p>
            <a:pPr marL="228600" lvl="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Une fois un premier mélange identifié (et l’identification validée), passer à un deuxième mélange</a:t>
            </a:r>
            <a:r>
              <a:rPr lang="fr-CA" sz="1200" dirty="0">
                <a:latin typeface="Calibri" panose="020F0502020204030204" pitchFamily="34" charset="0"/>
                <a:cs typeface="Calibri" panose="020F0502020204030204" pitchFamily="34" charset="0"/>
              </a:rPr>
              <a:t>. À la discrétion de l’</a:t>
            </a:r>
            <a:r>
              <a:rPr lang="fr-CA" sz="1200" dirty="0" err="1">
                <a:latin typeface="Calibri" panose="020F0502020204030204" pitchFamily="34" charset="0"/>
                <a:cs typeface="Calibri" panose="020F0502020204030204" pitchFamily="34" charset="0"/>
              </a:rPr>
              <a:t>enseignant.e</a:t>
            </a:r>
            <a:r>
              <a:rPr lang="fr-CA" sz="1200" dirty="0">
                <a:latin typeface="Calibri" panose="020F0502020204030204" pitchFamily="34" charset="0"/>
                <a:cs typeface="Calibri" panose="020F0502020204030204" pitchFamily="34" charset="0"/>
              </a:rPr>
              <a:t>, les équipes plus rapides pourront s’attaquer à un 3</a:t>
            </a:r>
            <a:r>
              <a:rPr lang="fr-CA" sz="1200" baseline="30000" dirty="0">
                <a:latin typeface="Calibri" panose="020F0502020204030204" pitchFamily="34" charset="0"/>
                <a:cs typeface="Calibri" panose="020F0502020204030204" pitchFamily="34" charset="0"/>
              </a:rPr>
              <a:t>e</a:t>
            </a:r>
            <a:r>
              <a:rPr lang="fr-CA" sz="1200" dirty="0">
                <a:latin typeface="Calibri" panose="020F0502020204030204" pitchFamily="34" charset="0"/>
                <a:cs typeface="Calibri" panose="020F0502020204030204" pitchFamily="34" charset="0"/>
              </a:rPr>
              <a:t> mélange, un 4</a:t>
            </a:r>
            <a:r>
              <a:rPr lang="fr-CA" sz="1200" baseline="30000" dirty="0">
                <a:latin typeface="Calibri" panose="020F0502020204030204" pitchFamily="34" charset="0"/>
                <a:cs typeface="Calibri" panose="020F0502020204030204" pitchFamily="34" charset="0"/>
              </a:rPr>
              <a:t>e</a:t>
            </a:r>
            <a:r>
              <a:rPr lang="fr-CA" sz="1200" dirty="0">
                <a:latin typeface="Calibri" panose="020F0502020204030204" pitchFamily="34" charset="0"/>
                <a:cs typeface="Calibri" panose="020F0502020204030204" pitchFamily="34" charset="0"/>
              </a:rPr>
              <a:t>, </a:t>
            </a:r>
            <a:r>
              <a:rPr lang="fr-CA" sz="1200" dirty="0" err="1">
                <a:latin typeface="Calibri" panose="020F0502020204030204" pitchFamily="34" charset="0"/>
                <a:cs typeface="Calibri" panose="020F0502020204030204" pitchFamily="34" charset="0"/>
              </a:rPr>
              <a:t>etc</a:t>
            </a:r>
            <a:r>
              <a:rPr lang="en-US" sz="1200" dirty="0">
                <a:latin typeface="Calibri" panose="020F0502020204030204" pitchFamily="34" charset="0"/>
                <a:cs typeface="Calibri" panose="020F0502020204030204" pitchFamily="34" charset="0"/>
              </a:rPr>
              <a:t>.</a:t>
            </a:r>
          </a:p>
          <a:p>
            <a:pPr marL="0" indent="0">
              <a:spcBef>
                <a:spcPts val="600"/>
              </a:spcBef>
              <a:buNone/>
            </a:pPr>
            <a:endParaRPr lang="en-US" sz="1200" dirty="0">
              <a:solidFill>
                <a:schemeClr val="tx1"/>
              </a:solidFill>
              <a:latin typeface="Calibri" panose="020F0502020204030204" pitchFamily="34" charset="0"/>
              <a:cs typeface="Calibri" panose="020F0502020204030204" pitchFamily="34" charset="0"/>
            </a:endParaRPr>
          </a:p>
          <a:p>
            <a:pPr marL="0" indent="0">
              <a:spcBef>
                <a:spcPts val="600"/>
              </a:spcBef>
              <a:buNone/>
            </a:pPr>
            <a:r>
              <a:rPr lang="en-US" sz="1200" dirty="0">
                <a:solidFill>
                  <a:schemeClr val="tx1"/>
                </a:solidFill>
                <a:latin typeface="Calibri" panose="020F0502020204030204" pitchFamily="34" charset="0"/>
                <a:cs typeface="Calibri" panose="020F0502020204030204" pitchFamily="34" charset="0"/>
              </a:rPr>
              <a:t>Pour </a:t>
            </a:r>
            <a:r>
              <a:rPr lang="fr-CA" sz="1200" dirty="0">
                <a:solidFill>
                  <a:schemeClr val="tx1"/>
                </a:solidFill>
                <a:latin typeface="Calibri" panose="020F0502020204030204" pitchFamily="34" charset="0"/>
                <a:cs typeface="Calibri" panose="020F0502020204030204" pitchFamily="34" charset="0"/>
              </a:rPr>
              <a:t>le détail des résultats attendus, voir la </a:t>
            </a:r>
            <a:r>
              <a:rPr lang="fr-CA" sz="1200" dirty="0">
                <a:solidFill>
                  <a:schemeClr val="tx1"/>
                </a:solidFill>
                <a:latin typeface="Calibri" panose="020F0502020204030204" pitchFamily="34" charset="0"/>
                <a:cs typeface="Calibri" panose="020F0502020204030204" pitchFamily="34" charset="0"/>
                <a:hlinkClick r:id="rId7" action="ppaction://hlinksldjump"/>
              </a:rPr>
              <a:t>Fiche théorique 4</a:t>
            </a:r>
            <a:r>
              <a:rPr lang="fr-CA" sz="1200" dirty="0">
                <a:solidFill>
                  <a:schemeClr val="tx1"/>
                </a:solidFill>
                <a:latin typeface="Calibri" panose="020F0502020204030204" pitchFamily="34" charset="0"/>
                <a:cs typeface="Calibri" panose="020F0502020204030204" pitchFamily="34" charset="0"/>
              </a:rPr>
              <a:t>.</a:t>
            </a:r>
            <a:endParaRPr lang="fr-CA" sz="1200" dirty="0">
              <a:solidFill>
                <a:schemeClr val="tx1"/>
              </a:solidFill>
            </a:endParaRPr>
          </a:p>
        </p:txBody>
      </p:sp>
      <p:graphicFrame>
        <p:nvGraphicFramePr>
          <p:cNvPr id="6" name="Table 11"/>
          <p:cNvGraphicFramePr>
            <a:graphicFrameLocks noGrp="1"/>
          </p:cNvGraphicFramePr>
          <p:nvPr>
            <p:custDataLst>
              <p:tags r:id="rId3"/>
            </p:custDataLst>
            <p:extLst>
              <p:ext uri="{D42A27DB-BD31-4B8C-83A1-F6EECF244321}">
                <p14:modId xmlns:p14="http://schemas.microsoft.com/office/powerpoint/2010/main" val="2929547580"/>
              </p:ext>
            </p:extLst>
          </p:nvPr>
        </p:nvGraphicFramePr>
        <p:xfrm>
          <a:off x="152401" y="7064510"/>
          <a:ext cx="6562725" cy="1715711"/>
        </p:xfrm>
        <a:graphic>
          <a:graphicData uri="http://schemas.openxmlformats.org/drawingml/2006/table">
            <a:tbl>
              <a:tblPr/>
              <a:tblGrid>
                <a:gridCol w="2964179">
                  <a:extLst>
                    <a:ext uri="{9D8B030D-6E8A-4147-A177-3AD203B41FA5}">
                      <a16:colId xmlns:a16="http://schemas.microsoft.com/office/drawing/2014/main" val="20000"/>
                    </a:ext>
                  </a:extLst>
                </a:gridCol>
                <a:gridCol w="2087880">
                  <a:extLst>
                    <a:ext uri="{9D8B030D-6E8A-4147-A177-3AD203B41FA5}">
                      <a16:colId xmlns:a16="http://schemas.microsoft.com/office/drawing/2014/main" val="20001"/>
                    </a:ext>
                  </a:extLst>
                </a:gridCol>
                <a:gridCol w="1510666">
                  <a:extLst>
                    <a:ext uri="{9D8B030D-6E8A-4147-A177-3AD203B41FA5}">
                      <a16:colId xmlns:a16="http://schemas.microsoft.com/office/drawing/2014/main" val="20002"/>
                    </a:ext>
                  </a:extLst>
                </a:gridCol>
              </a:tblGrid>
              <a:tr h="312537">
                <a:tc>
                  <a:txBody>
                    <a:bodyPr/>
                    <a:lstStyle/>
                    <a:p>
                      <a:pPr algn="ctr">
                        <a:lnSpc>
                          <a:spcPct val="115000"/>
                        </a:lnSpc>
                        <a:spcAft>
                          <a:spcPts val="0"/>
                        </a:spcAft>
                      </a:pPr>
                      <a:r>
                        <a:rPr lang="fr-CA" sz="1400" b="1" dirty="0">
                          <a:solidFill>
                            <a:srgbClr val="000000"/>
                          </a:solidFill>
                          <a:latin typeface="Calibri" panose="020F0502020204030204" pitchFamily="34" charset="0"/>
                          <a:ea typeface="Times New Roman"/>
                          <a:cs typeface="Calibri" panose="020F0502020204030204" pitchFamily="34" charset="0"/>
                        </a:rPr>
                        <a:t>Mélanges faciles</a:t>
                      </a:r>
                      <a:endParaRPr lang="fr-CA" sz="1400" dirty="0">
                        <a:latin typeface="Calibri" panose="020F0502020204030204" pitchFamily="34" charset="0"/>
                        <a:ea typeface="Calibri"/>
                        <a:cs typeface="Calibri" panose="020F0502020204030204" pitchFamily="34" charset="0"/>
                      </a:endParaRPr>
                    </a:p>
                  </a:txBody>
                  <a:tcPr marL="56200" marR="56200" marT="58802" marB="588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400" b="1" dirty="0">
                          <a:solidFill>
                            <a:srgbClr val="000000"/>
                          </a:solidFill>
                          <a:latin typeface="Calibri" panose="020F0502020204030204" pitchFamily="34" charset="0"/>
                          <a:ea typeface="Times New Roman"/>
                          <a:cs typeface="Calibri" panose="020F0502020204030204" pitchFamily="34" charset="0"/>
                        </a:rPr>
                        <a:t>Mélanges moyens</a:t>
                      </a:r>
                      <a:endParaRPr lang="fr-CA" sz="1400" dirty="0">
                        <a:latin typeface="Calibri" panose="020F0502020204030204" pitchFamily="34" charset="0"/>
                        <a:ea typeface="Calibri"/>
                        <a:cs typeface="Calibri" panose="020F0502020204030204" pitchFamily="34" charset="0"/>
                      </a:endParaRPr>
                    </a:p>
                  </a:txBody>
                  <a:tcPr marL="56200" marR="56200" marT="58802" marB="588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400" b="1" dirty="0">
                          <a:solidFill>
                            <a:srgbClr val="000000"/>
                          </a:solidFill>
                          <a:latin typeface="Calibri" panose="020F0502020204030204" pitchFamily="34" charset="0"/>
                          <a:ea typeface="Times New Roman"/>
                          <a:cs typeface="Calibri" panose="020F0502020204030204" pitchFamily="34" charset="0"/>
                        </a:rPr>
                        <a:t>Mélange difficile</a:t>
                      </a:r>
                      <a:endParaRPr lang="fr-CA" sz="1400" dirty="0">
                        <a:latin typeface="Calibri" panose="020F0502020204030204" pitchFamily="34" charset="0"/>
                        <a:ea typeface="Calibri"/>
                        <a:cs typeface="Calibri" panose="020F0502020204030204" pitchFamily="34" charset="0"/>
                      </a:endParaRPr>
                    </a:p>
                  </a:txBody>
                  <a:tcPr marL="56200" marR="56200" marT="58802" marB="588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51914">
                <a:tc>
                  <a:txBody>
                    <a:bodyPr/>
                    <a:lstStyle/>
                    <a:p>
                      <a:pPr>
                        <a:lnSpc>
                          <a:spcPct val="115000"/>
                        </a:lnSpc>
                        <a:spcAft>
                          <a:spcPts val="0"/>
                        </a:spcAft>
                      </a:pPr>
                      <a:r>
                        <a:rPr lang="fr-CA" sz="1200" dirty="0">
                          <a:solidFill>
                            <a:srgbClr val="000000"/>
                          </a:solidFill>
                          <a:latin typeface="Calibri" panose="020F0502020204030204" pitchFamily="34" charset="0"/>
                          <a:ea typeface="Times New Roman"/>
                          <a:cs typeface="Calibri" panose="020F0502020204030204" pitchFamily="34" charset="0"/>
                        </a:rPr>
                        <a:t>1. Sel + fécule de maïs</a:t>
                      </a:r>
                      <a:endParaRPr lang="fr-CA" sz="1200" dirty="0">
                        <a:latin typeface="Calibri" panose="020F0502020204030204" pitchFamily="34" charset="0"/>
                        <a:ea typeface="Calibri"/>
                        <a:cs typeface="Calibri" panose="020F0502020204030204" pitchFamily="34" charset="0"/>
                      </a:endParaRPr>
                    </a:p>
                    <a:p>
                      <a:pPr>
                        <a:lnSpc>
                          <a:spcPct val="115000"/>
                        </a:lnSpc>
                        <a:spcAft>
                          <a:spcPts val="0"/>
                        </a:spcAft>
                      </a:pPr>
                      <a:r>
                        <a:rPr lang="fr-CA" sz="1200" dirty="0">
                          <a:solidFill>
                            <a:srgbClr val="000000"/>
                          </a:solidFill>
                          <a:latin typeface="Calibri" panose="020F0502020204030204" pitchFamily="34" charset="0"/>
                          <a:ea typeface="Times New Roman"/>
                          <a:cs typeface="Calibri" panose="020F0502020204030204" pitchFamily="34" charset="0"/>
                        </a:rPr>
                        <a:t>2. Sel + acide citrique</a:t>
                      </a:r>
                      <a:endParaRPr lang="fr-CA" sz="1200" dirty="0">
                        <a:latin typeface="Calibri" panose="020F0502020204030204" pitchFamily="34" charset="0"/>
                        <a:ea typeface="Calibri"/>
                        <a:cs typeface="Calibri" panose="020F0502020204030204" pitchFamily="34" charset="0"/>
                      </a:endParaRPr>
                    </a:p>
                    <a:p>
                      <a:pPr>
                        <a:lnSpc>
                          <a:spcPct val="115000"/>
                        </a:lnSpc>
                        <a:spcAft>
                          <a:spcPts val="0"/>
                        </a:spcAft>
                      </a:pPr>
                      <a:r>
                        <a:rPr lang="fr-CA" sz="1200" dirty="0">
                          <a:solidFill>
                            <a:srgbClr val="000000"/>
                          </a:solidFill>
                          <a:latin typeface="Calibri" panose="020F0502020204030204" pitchFamily="34" charset="0"/>
                          <a:ea typeface="Times New Roman"/>
                          <a:cs typeface="Calibri" panose="020F0502020204030204" pitchFamily="34" charset="0"/>
                        </a:rPr>
                        <a:t>3. Sel + bicarbonate de soude</a:t>
                      </a:r>
                      <a:endParaRPr lang="fr-CA" sz="1200" dirty="0">
                        <a:latin typeface="Calibri" panose="020F0502020204030204" pitchFamily="34" charset="0"/>
                        <a:ea typeface="Calibri"/>
                        <a:cs typeface="Calibri" panose="020F0502020204030204" pitchFamily="34" charset="0"/>
                      </a:endParaRPr>
                    </a:p>
                    <a:p>
                      <a:pPr>
                        <a:lnSpc>
                          <a:spcPct val="115000"/>
                        </a:lnSpc>
                        <a:spcAft>
                          <a:spcPts val="0"/>
                        </a:spcAft>
                      </a:pPr>
                      <a:r>
                        <a:rPr lang="fr-CA" sz="1200" dirty="0">
                          <a:solidFill>
                            <a:srgbClr val="000000"/>
                          </a:solidFill>
                          <a:latin typeface="Calibri" panose="020F0502020204030204" pitchFamily="34" charset="0"/>
                          <a:ea typeface="Times New Roman"/>
                          <a:cs typeface="Calibri" panose="020F0502020204030204" pitchFamily="34" charset="0"/>
                        </a:rPr>
                        <a:t>4. Fécule de maïs + acide citrique </a:t>
                      </a:r>
                      <a:endParaRPr lang="fr-CA" sz="1200" dirty="0">
                        <a:latin typeface="Calibri" panose="020F0502020204030204" pitchFamily="34" charset="0"/>
                        <a:ea typeface="Calibri"/>
                        <a:cs typeface="Calibri" panose="020F0502020204030204" pitchFamily="34" charset="0"/>
                      </a:endParaRPr>
                    </a:p>
                    <a:p>
                      <a:pPr>
                        <a:lnSpc>
                          <a:spcPct val="115000"/>
                        </a:lnSpc>
                        <a:spcAft>
                          <a:spcPts val="0"/>
                        </a:spcAft>
                      </a:pPr>
                      <a:r>
                        <a:rPr lang="fr-CA" sz="1200" dirty="0">
                          <a:solidFill>
                            <a:srgbClr val="000000"/>
                          </a:solidFill>
                          <a:latin typeface="Calibri" panose="020F0502020204030204" pitchFamily="34" charset="0"/>
                          <a:ea typeface="Times New Roman"/>
                          <a:cs typeface="Calibri" panose="020F0502020204030204" pitchFamily="34" charset="0"/>
                        </a:rPr>
                        <a:t>5. Fécule de maïs  + bicarbonate de soude</a:t>
                      </a:r>
                      <a:endParaRPr lang="fr-CA" sz="1200" dirty="0">
                        <a:latin typeface="Calibri" panose="020F0502020204030204" pitchFamily="34" charset="0"/>
                        <a:ea typeface="Calibri"/>
                        <a:cs typeface="Calibri" panose="020F0502020204030204" pitchFamily="34" charset="0"/>
                      </a:endParaRPr>
                    </a:p>
                    <a:p>
                      <a:pPr>
                        <a:lnSpc>
                          <a:spcPct val="115000"/>
                        </a:lnSpc>
                        <a:spcAft>
                          <a:spcPts val="0"/>
                        </a:spcAft>
                      </a:pPr>
                      <a:r>
                        <a:rPr lang="fr-CA" sz="1200" dirty="0">
                          <a:solidFill>
                            <a:srgbClr val="000000"/>
                          </a:solidFill>
                          <a:latin typeface="Calibri" panose="020F0502020204030204" pitchFamily="34" charset="0"/>
                          <a:ea typeface="Times New Roman"/>
                          <a:cs typeface="Calibri" panose="020F0502020204030204" pitchFamily="34" charset="0"/>
                        </a:rPr>
                        <a:t>6. Fécule de maïs + polyacrylate de sodium</a:t>
                      </a:r>
                      <a:endParaRPr lang="fr-CA" sz="1200" dirty="0">
                        <a:latin typeface="Calibri" panose="020F0502020204030204" pitchFamily="34" charset="0"/>
                        <a:ea typeface="Calibri"/>
                        <a:cs typeface="Calibri" panose="020F0502020204030204" pitchFamily="34" charset="0"/>
                      </a:endParaRPr>
                    </a:p>
                  </a:txBody>
                  <a:tcPr marL="56200" marR="56200" marT="58802" marB="588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CA" sz="1200" dirty="0">
                          <a:solidFill>
                            <a:srgbClr val="000000"/>
                          </a:solidFill>
                          <a:latin typeface="Calibri" panose="020F0502020204030204" pitchFamily="34" charset="0"/>
                          <a:ea typeface="Times New Roman"/>
                          <a:cs typeface="Calibri" panose="020F0502020204030204" pitchFamily="34" charset="0"/>
                        </a:rPr>
                        <a:t>7. Bicarbonate de soude  + </a:t>
                      </a:r>
                      <a:r>
                        <a:rPr lang="fr-CA" sz="1200" i="0" dirty="0" err="1">
                          <a:latin typeface="Calibri" panose="020F0502020204030204" pitchFamily="34" charset="0"/>
                          <a:ea typeface="Calibri"/>
                          <a:cs typeface="Calibri" panose="020F0502020204030204" pitchFamily="34" charset="0"/>
                        </a:rPr>
                        <a:t>Polycarylate</a:t>
                      </a:r>
                      <a:r>
                        <a:rPr lang="fr-CA" sz="1200" i="0" dirty="0">
                          <a:latin typeface="Calibri" panose="020F0502020204030204" pitchFamily="34" charset="0"/>
                          <a:ea typeface="Calibri"/>
                          <a:cs typeface="Calibri" panose="020F0502020204030204" pitchFamily="34" charset="0"/>
                        </a:rPr>
                        <a:t> de sodium</a:t>
                      </a:r>
                      <a:endParaRPr lang="fr-CA" sz="1200" dirty="0">
                        <a:latin typeface="Calibri" panose="020F0502020204030204" pitchFamily="34" charset="0"/>
                        <a:ea typeface="Calibri"/>
                        <a:cs typeface="Calibri" panose="020F0502020204030204" pitchFamily="34" charset="0"/>
                      </a:endParaRPr>
                    </a:p>
                    <a:p>
                      <a:pPr>
                        <a:lnSpc>
                          <a:spcPct val="115000"/>
                        </a:lnSpc>
                        <a:spcAft>
                          <a:spcPts val="0"/>
                        </a:spcAft>
                      </a:pPr>
                      <a:r>
                        <a:rPr lang="fr-CA" sz="1200" dirty="0">
                          <a:solidFill>
                            <a:srgbClr val="000000"/>
                          </a:solidFill>
                          <a:latin typeface="Calibri" panose="020F0502020204030204" pitchFamily="34" charset="0"/>
                          <a:ea typeface="Times New Roman"/>
                          <a:cs typeface="Calibri" panose="020F0502020204030204" pitchFamily="34" charset="0"/>
                        </a:rPr>
                        <a:t>8. Acide citrique  + polyacrylate de sodium</a:t>
                      </a:r>
                      <a:endParaRPr lang="fr-CA" sz="1200" dirty="0">
                        <a:latin typeface="Calibri" panose="020F0502020204030204" pitchFamily="34" charset="0"/>
                        <a:ea typeface="Calibri"/>
                        <a:cs typeface="Calibri" panose="020F0502020204030204" pitchFamily="34" charset="0"/>
                      </a:endParaRPr>
                    </a:p>
                    <a:p>
                      <a:pPr>
                        <a:lnSpc>
                          <a:spcPct val="115000"/>
                        </a:lnSpc>
                        <a:spcAft>
                          <a:spcPts val="0"/>
                        </a:spcAft>
                      </a:pPr>
                      <a:endParaRPr lang="fr-CA" sz="1200" dirty="0">
                        <a:latin typeface="Calibri" panose="020F0502020204030204" pitchFamily="34" charset="0"/>
                        <a:ea typeface="Calibri"/>
                        <a:cs typeface="Calibri" panose="020F0502020204030204" pitchFamily="34" charset="0"/>
                      </a:endParaRPr>
                    </a:p>
                  </a:txBody>
                  <a:tcPr marL="56200" marR="56200" marT="58802" marB="588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CA" sz="1200" dirty="0">
                          <a:solidFill>
                            <a:srgbClr val="000000"/>
                          </a:solidFill>
                          <a:latin typeface="Calibri" panose="020F0502020204030204" pitchFamily="34" charset="0"/>
                          <a:ea typeface="Times New Roman"/>
                          <a:cs typeface="Calibri" panose="020F0502020204030204" pitchFamily="34" charset="0"/>
                        </a:rPr>
                        <a:t>9. Acide citrique + bicarbonate de soude</a:t>
                      </a:r>
                      <a:endParaRPr lang="fr-CA" sz="1200" dirty="0">
                        <a:latin typeface="Calibri" panose="020F0502020204030204" pitchFamily="34" charset="0"/>
                        <a:ea typeface="Calibri"/>
                        <a:cs typeface="Calibri" panose="020F0502020204030204" pitchFamily="34" charset="0"/>
                      </a:endParaRPr>
                    </a:p>
                  </a:txBody>
                  <a:tcPr marL="56200" marR="56200" marT="58802" marB="588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Title 3"/>
          <p:cNvSpPr txBox="1">
            <a:spLocks/>
          </p:cNvSpPr>
          <p:nvPr>
            <p:custDataLst>
              <p:tags r:id="rId4"/>
            </p:custDataLst>
          </p:nvPr>
        </p:nvSpPr>
        <p:spPr>
          <a:xfrm>
            <a:off x="0" y="0"/>
            <a:ext cx="518322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rPr>
              <a:t>Réalisation</a:t>
            </a:r>
            <a:endParaRPr lang="en-US" sz="3000" dirty="0">
              <a:latin typeface="Calibri" panose="020F0502020204030204" pitchFamily="34" charset="0"/>
            </a:endParaRPr>
          </a:p>
          <a:p>
            <a:pPr algn="l"/>
            <a:r>
              <a:rPr lang="en-US" sz="2400" dirty="0">
                <a:latin typeface="Calibri" panose="020F0502020204030204" pitchFamily="34" charset="0"/>
              </a:rPr>
              <a:t>3. </a:t>
            </a:r>
            <a:r>
              <a:rPr lang="fr-CA" sz="2400" dirty="0">
                <a:latin typeface="Calibri" panose="020F0502020204030204" pitchFamily="34" charset="0"/>
                <a:cs typeface="Calibri" panose="020F0502020204030204" pitchFamily="34" charset="0"/>
              </a:rPr>
              <a:t>Les poudres mystérieuses </a:t>
            </a:r>
            <a:r>
              <a:rPr lang="fr-CA" sz="1800" dirty="0">
                <a:latin typeface="Calibri" panose="020F0502020204030204" pitchFamily="34" charset="0"/>
                <a:cs typeface="Calibri" panose="020F0502020204030204" pitchFamily="34" charset="0"/>
              </a:rPr>
              <a:t>(suite)</a:t>
            </a:r>
            <a:endParaRPr lang="en-US" sz="1800" dirty="0">
              <a:latin typeface="Calibri" panose="020F0502020204030204" pitchFamily="34" charset="0"/>
            </a:endParaRPr>
          </a:p>
        </p:txBody>
      </p:sp>
      <p:pic>
        <p:nvPicPr>
          <p:cNvPr id="7" name="Image 6" descr="Cover_1-Changements_chimiques-02.png"/>
          <p:cNvPicPr>
            <a:picLocks noChangeAspect="1"/>
          </p:cNvPicPr>
          <p:nvPr/>
        </p:nvPicPr>
        <p:blipFill>
          <a:blip r:embed="rId8"/>
          <a:stretch>
            <a:fillRect/>
          </a:stretch>
        </p:blipFill>
        <p:spPr>
          <a:xfrm>
            <a:off x="5183227" y="0"/>
            <a:ext cx="1674773" cy="1674773"/>
          </a:xfrm>
          <a:prstGeom prst="rect">
            <a:avLst/>
          </a:prstGeom>
        </p:spPr>
      </p:pic>
    </p:spTree>
    <p:extLst>
      <p:ext uri="{BB962C8B-B14F-4D97-AF65-F5344CB8AC3E}">
        <p14:creationId xmlns:p14="http://schemas.microsoft.com/office/powerpoint/2010/main" val="167114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0"/>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85725" y="1264920"/>
            <a:ext cx="6696075" cy="7780020"/>
          </a:xfrm>
          <a:ln>
            <a:solidFill>
              <a:schemeClr val="accent1"/>
            </a:solidFill>
          </a:ln>
        </p:spPr>
        <p:txBody>
          <a:bodyPr>
            <a:noAutofit/>
          </a:bodyPr>
          <a:lstStyle/>
          <a:p>
            <a:pPr marL="0" indent="0" algn="just">
              <a:spcBef>
                <a:spcPts val="600"/>
              </a:spcBef>
              <a:buNone/>
            </a:pPr>
            <a:endParaRPr lang="en-US" sz="2400" i="1" dirty="0"/>
          </a:p>
          <a:p>
            <a:pPr marL="0" indent="0" algn="just">
              <a:spcBef>
                <a:spcPts val="600"/>
              </a:spcBef>
              <a:buNone/>
            </a:pPr>
            <a:r>
              <a:rPr lang="en-US" sz="2400" i="1" dirty="0" err="1"/>
              <a:t>Vue</a:t>
            </a:r>
            <a:r>
              <a:rPr lang="en-US" sz="2400" i="1" dirty="0"/>
              <a:t> </a:t>
            </a:r>
            <a:r>
              <a:rPr lang="en-US" sz="2400" i="1" dirty="0" err="1"/>
              <a:t>d’ensemble</a:t>
            </a:r>
            <a:endParaRPr lang="en-US" sz="2400" i="1" dirty="0"/>
          </a:p>
          <a:p>
            <a:pPr marL="0" indent="0" algn="just">
              <a:spcBef>
                <a:spcPts val="600"/>
              </a:spcBef>
              <a:buNone/>
            </a:pPr>
            <a:r>
              <a:rPr lang="fr-CA" sz="1200" dirty="0"/>
              <a:t>Le but de cette activité est de faire prendre conscience aux élèves que certaines matières ne proviennent pas de la nature et ont été créées par l’homme, grâce à des procédés dits « chimiques » (mais qu’on pourrait davantage qualifier de « synthétiques » - voir Fiche théorique 3).</a:t>
            </a:r>
          </a:p>
          <a:p>
            <a:pPr marL="0" indent="0" algn="just">
              <a:spcBef>
                <a:spcPts val="600"/>
              </a:spcBef>
              <a:buNone/>
            </a:pPr>
            <a:endParaRPr lang="fr-CA" sz="1200" dirty="0"/>
          </a:p>
          <a:p>
            <a:pPr marL="0" indent="0" algn="just">
              <a:spcBef>
                <a:spcPts val="600"/>
              </a:spcBef>
              <a:buNone/>
            </a:pPr>
            <a:r>
              <a:rPr lang="fr-CA" sz="2400" i="1" dirty="0"/>
              <a:t>Déclencheur </a:t>
            </a:r>
          </a:p>
          <a:p>
            <a:pPr marL="0" indent="0" algn="just">
              <a:spcBef>
                <a:spcPts val="600"/>
              </a:spcBef>
              <a:buNone/>
            </a:pPr>
            <a:r>
              <a:rPr lang="fr-CA" sz="1200" dirty="0"/>
              <a:t>Demander aux élèves de regarder de quoi sont faits leurs vêtements (lire l’étiquette de composition). </a:t>
            </a:r>
          </a:p>
          <a:p>
            <a:pPr marL="0" indent="0" algn="ctr">
              <a:spcBef>
                <a:spcPts val="600"/>
              </a:spcBef>
              <a:buNone/>
            </a:pPr>
            <a:r>
              <a:rPr lang="fr-CA" sz="1200" b="1" i="1" dirty="0"/>
              <a:t>« D’où proviennent ces matières ? » </a:t>
            </a:r>
          </a:p>
          <a:p>
            <a:pPr marL="82550" indent="-82550" algn="just">
              <a:spcBef>
                <a:spcPts val="600"/>
              </a:spcBef>
              <a:buFontTx/>
              <a:buChar char="-"/>
            </a:pPr>
            <a:r>
              <a:rPr lang="fr-CA" sz="1200" i="1" dirty="0"/>
              <a:t>Le coton, le lin et le bambou  proviennent de plantes.</a:t>
            </a:r>
          </a:p>
          <a:p>
            <a:pPr marL="82550" indent="-82550" algn="just">
              <a:spcBef>
                <a:spcPts val="600"/>
              </a:spcBef>
              <a:buFontTx/>
              <a:buChar char="-"/>
            </a:pPr>
            <a:r>
              <a:rPr lang="fr-CA" sz="1200" i="1" dirty="0"/>
              <a:t>La laine, le cachemire et l’angora proviennent de poils d’animaux (mouton, chèvre, lapin).</a:t>
            </a:r>
          </a:p>
          <a:p>
            <a:pPr marL="82550" indent="-82550" algn="just">
              <a:spcBef>
                <a:spcPts val="600"/>
              </a:spcBef>
              <a:buFontTx/>
              <a:buChar char="-"/>
            </a:pPr>
            <a:r>
              <a:rPr lang="fr-CA" sz="1200" i="1" dirty="0"/>
              <a:t>La soie est fabriquée par le ver à soie.</a:t>
            </a:r>
          </a:p>
          <a:p>
            <a:pPr marL="0" indent="0" algn="ctr">
              <a:spcBef>
                <a:spcPts val="600"/>
              </a:spcBef>
              <a:buNone/>
            </a:pPr>
            <a:r>
              <a:rPr lang="fr-CA" sz="1200" b="1" i="1" dirty="0"/>
              <a:t>« D’où proviennent le nylon, polyester, l’acrylique, la viscose, la rayonne ? »</a:t>
            </a:r>
          </a:p>
          <a:p>
            <a:pPr marL="0" indent="0" algn="just">
              <a:spcBef>
                <a:spcPts val="600"/>
              </a:spcBef>
              <a:buNone/>
            </a:pPr>
            <a:r>
              <a:rPr lang="fr-CA" sz="1200" i="1" dirty="0"/>
              <a:t>Ce sont toutes des fibres synthétiques qui ont été obtenues par des procédés chimiques, à partir par exemple de la transformation chimique du pétrole ou de l’amidon.</a:t>
            </a:r>
          </a:p>
          <a:p>
            <a:pPr marL="0" indent="0" algn="just">
              <a:spcBef>
                <a:spcPts val="600"/>
              </a:spcBef>
              <a:buNone/>
            </a:pPr>
            <a:endParaRPr lang="fr-CA" sz="1200" b="1" dirty="0"/>
          </a:p>
          <a:p>
            <a:pPr algn="just" fontAlgn="base">
              <a:spcBef>
                <a:spcPts val="600"/>
              </a:spcBef>
              <a:buNone/>
            </a:pPr>
            <a:r>
              <a:rPr lang="fr-CA" sz="2400" i="1" dirty="0"/>
              <a:t>À quoi sert la chimie</a:t>
            </a:r>
          </a:p>
          <a:p>
            <a:pPr marL="0" indent="0" algn="just" fontAlgn="base">
              <a:spcBef>
                <a:spcPts val="600"/>
              </a:spcBef>
              <a:buNone/>
            </a:pPr>
            <a:r>
              <a:rPr lang="fr-CA" sz="1200" dirty="0"/>
              <a:t>Que ce soit sous la forme d’une discussion de groupe ou de travail de recherche en équipe, cette activité vise à prendre conscience, à réfléchir à la place qu’occupe la chimie dans nos vies, notre société.</a:t>
            </a:r>
          </a:p>
          <a:p>
            <a:pPr algn="just">
              <a:spcBef>
                <a:spcPts val="600"/>
              </a:spcBef>
              <a:buNone/>
            </a:pPr>
            <a:r>
              <a:rPr lang="fr-CA" sz="1200" dirty="0"/>
              <a:t>Voici quelques pistes de réflexion :</a:t>
            </a:r>
          </a:p>
          <a:p>
            <a:pPr lvl="0" algn="ctr" fontAlgn="base">
              <a:spcBef>
                <a:spcPts val="600"/>
              </a:spcBef>
              <a:buNone/>
            </a:pPr>
            <a:r>
              <a:rPr lang="fr-CA" sz="1200" b="1" i="1" dirty="0"/>
              <a:t>« À quoi sert la chimie ?</a:t>
            </a:r>
          </a:p>
          <a:p>
            <a:pPr lvl="0" algn="ctr" fontAlgn="base">
              <a:spcBef>
                <a:spcPts val="600"/>
              </a:spcBef>
              <a:buNone/>
            </a:pPr>
            <a:r>
              <a:rPr lang="fr-CA" sz="1200" b="1" i="1" dirty="0"/>
              <a:t>Où la retrouve-t-on ?</a:t>
            </a:r>
          </a:p>
          <a:p>
            <a:pPr lvl="0" algn="ctr" fontAlgn="base">
              <a:spcBef>
                <a:spcPts val="600"/>
              </a:spcBef>
              <a:buNone/>
            </a:pPr>
            <a:r>
              <a:rPr lang="fr-CA" sz="1200" b="1" i="1" dirty="0"/>
              <a:t>Quels sont les métiers de la chimie ?</a:t>
            </a:r>
          </a:p>
          <a:p>
            <a:pPr lvl="0" algn="ctr" fontAlgn="base">
              <a:spcBef>
                <a:spcPts val="600"/>
              </a:spcBef>
              <a:buNone/>
            </a:pPr>
            <a:r>
              <a:rPr lang="fr-CA" sz="1200" b="1" i="1" dirty="0"/>
              <a:t>Quel est l’impact de la chimie sur l’environnement ? »</a:t>
            </a:r>
          </a:p>
          <a:p>
            <a:pPr marL="0" indent="0" algn="just">
              <a:spcBef>
                <a:spcPts val="600"/>
              </a:spcBef>
              <a:buNone/>
            </a:pPr>
            <a:endParaRPr lang="fr-CA" sz="1200" dirty="0"/>
          </a:p>
          <a:p>
            <a:pPr marL="0" indent="0" algn="just">
              <a:spcBef>
                <a:spcPts val="600"/>
              </a:spcBef>
              <a:buNone/>
            </a:pPr>
            <a:r>
              <a:rPr lang="fr-CA" sz="1200" dirty="0"/>
              <a:t>Des pistes de réponses se trouvent dans la </a:t>
            </a:r>
            <a:r>
              <a:rPr lang="fr-CA" sz="1200" dirty="0">
                <a:hlinkClick r:id="rId7" action="ppaction://hlinksldjump"/>
              </a:rPr>
              <a:t>Fiche théorique #3</a:t>
            </a:r>
            <a:r>
              <a:rPr lang="fr-CA" sz="1200" dirty="0"/>
              <a:t>. </a:t>
            </a:r>
          </a:p>
          <a:p>
            <a:pPr marL="0" indent="0">
              <a:spcBef>
                <a:spcPts val="600"/>
              </a:spcBef>
              <a:buNone/>
            </a:pPr>
            <a:r>
              <a:rPr lang="fr-CA" sz="1200" dirty="0"/>
              <a:t>De plus la vidéo suivante résume parfaitement toute la question : </a:t>
            </a:r>
            <a:r>
              <a:rPr lang="fr-CA" sz="1200" dirty="0">
                <a:hlinkClick r:id="rId8"/>
              </a:rPr>
              <a:t>https://www.youtube.com/watch?v=zXXZQpu7aC4</a:t>
            </a:r>
            <a:r>
              <a:rPr lang="fr-CA" sz="1200" dirty="0"/>
              <a:t> (4 min 20 sec)</a:t>
            </a:r>
          </a:p>
          <a:p>
            <a:pPr marL="0" indent="0" algn="just">
              <a:spcBef>
                <a:spcPts val="600"/>
              </a:spcBef>
              <a:buNone/>
            </a:pPr>
            <a:endParaRPr lang="fr-CA" sz="1200" dirty="0"/>
          </a:p>
        </p:txBody>
      </p:sp>
      <p:sp>
        <p:nvSpPr>
          <p:cNvPr id="6" name="Espace réservé du numéro de diapositive 1"/>
          <p:cNvSpPr>
            <a:spLocks noGrp="1"/>
          </p:cNvSpPr>
          <p:nvPr>
            <p:ph type="sldNum" sz="quarter" idx="12"/>
            <p:custDataLst>
              <p:tags r:id="rId2"/>
            </p:custDataLst>
          </p:nvPr>
        </p:nvSpPr>
        <p:spPr>
          <a:xfrm>
            <a:off x="5183227" y="8006314"/>
            <a:ext cx="1674773" cy="1135797"/>
          </a:xfrm>
        </p:spPr>
        <p:txBody>
          <a:bodyPr/>
          <a:lstStyle/>
          <a:p>
            <a:fld id="{027FB875-5C85-AB42-9DC5-178568A424B8}" type="slidenum">
              <a:rPr lang="en-US" smtClean="0"/>
              <a:pPr/>
              <a:t>13</a:t>
            </a:fld>
            <a:endParaRPr lang="en-US" dirty="0"/>
          </a:p>
        </p:txBody>
      </p:sp>
      <p:sp>
        <p:nvSpPr>
          <p:cNvPr id="8" name="Title 3"/>
          <p:cNvSpPr txBox="1">
            <a:spLocks/>
          </p:cNvSpPr>
          <p:nvPr>
            <p:custDataLst>
              <p:tags r:id="rId3"/>
            </p:custDataLst>
          </p:nvPr>
        </p:nvSpPr>
        <p:spPr>
          <a:xfrm>
            <a:off x="0" y="0"/>
            <a:ext cx="518322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rPr>
              <a:t>Intégration des acquis</a:t>
            </a:r>
            <a:endParaRPr lang="en-US" sz="3000" dirty="0">
              <a:latin typeface="Calibri" panose="020F0502020204030204" pitchFamily="34" charset="0"/>
            </a:endParaRPr>
          </a:p>
          <a:p>
            <a:pPr algn="l"/>
            <a:r>
              <a:rPr lang="en-US" sz="2400" dirty="0">
                <a:latin typeface="Calibri" panose="020F0502020204030204" pitchFamily="34" charset="0"/>
              </a:rPr>
              <a:t>4. </a:t>
            </a:r>
            <a:r>
              <a:rPr lang="fr-CA" sz="2400" dirty="0">
                <a:latin typeface="Calibri" panose="020F0502020204030204" pitchFamily="34" charset="0"/>
                <a:cs typeface="Calibri" panose="020F0502020204030204" pitchFamily="34" charset="0"/>
              </a:rPr>
              <a:t>À quoi sert la chimie ?</a:t>
            </a:r>
            <a:endParaRPr lang="en-US" sz="2400" dirty="0">
              <a:latin typeface="Calibri" panose="020F0502020204030204" pitchFamily="34" charset="0"/>
            </a:endParaRPr>
          </a:p>
        </p:txBody>
      </p:sp>
      <p:graphicFrame>
        <p:nvGraphicFramePr>
          <p:cNvPr id="7" name="Tableau 6"/>
          <p:cNvGraphicFramePr>
            <a:graphicFrameLocks noGrp="1"/>
          </p:cNvGraphicFramePr>
          <p:nvPr>
            <p:custDataLst>
              <p:tags r:id="rId4"/>
            </p:custDataLst>
            <p:extLst>
              <p:ext uri="{D42A27DB-BD31-4B8C-83A1-F6EECF244321}">
                <p14:modId xmlns:p14="http://schemas.microsoft.com/office/powerpoint/2010/main" val="693631764"/>
              </p:ext>
            </p:extLst>
          </p:nvPr>
        </p:nvGraphicFramePr>
        <p:xfrm>
          <a:off x="179987" y="1050515"/>
          <a:ext cx="2028118" cy="503965"/>
        </p:xfrm>
        <a:graphic>
          <a:graphicData uri="http://schemas.openxmlformats.org/drawingml/2006/table">
            <a:tbl>
              <a:tblPr firstRow="1" bandRow="1">
                <a:tableStyleId>{69CF1AB2-1976-4502-BF36-3FF5EA218861}</a:tableStyleId>
              </a:tblPr>
              <a:tblGrid>
                <a:gridCol w="2028118">
                  <a:extLst>
                    <a:ext uri="{9D8B030D-6E8A-4147-A177-3AD203B41FA5}">
                      <a16:colId xmlns:a16="http://schemas.microsoft.com/office/drawing/2014/main" val="20000"/>
                    </a:ext>
                  </a:extLst>
                </a:gridCol>
              </a:tblGrid>
              <a:tr h="503965">
                <a:tc>
                  <a:txBody>
                    <a:bodyPr/>
                    <a:lstStyle/>
                    <a:p>
                      <a:endParaRPr lang="fr-FR" sz="300" dirty="0">
                        <a:latin typeface="Calibri" panose="020F0502020204030204" pitchFamily="34" charset="0"/>
                        <a:cs typeface="Calibri" panose="020F0502020204030204" pitchFamily="34" charset="0"/>
                      </a:endParaRPr>
                    </a:p>
                    <a:p>
                      <a:pPr algn="ctr"/>
                      <a:r>
                        <a:rPr lang="fr-FR" sz="1500" dirty="0">
                          <a:latin typeface="Calibri" panose="020F0502020204030204" pitchFamily="34" charset="0"/>
                          <a:cs typeface="Calibri" panose="020F0502020204030204" pitchFamily="34" charset="0"/>
                        </a:rPr>
                        <a:t>Durée : </a:t>
                      </a:r>
                      <a:r>
                        <a:rPr lang="fr-FR" sz="1500" b="0" dirty="0">
                          <a:latin typeface="Calibri" panose="020F0502020204030204" pitchFamily="34" charset="0"/>
                          <a:cs typeface="Calibri" panose="020F0502020204030204" pitchFamily="34" charset="0"/>
                        </a:rPr>
                        <a:t>30 minutes</a:t>
                      </a:r>
                      <a:endParaRPr lang="fr-FR" sz="1500" b="0" i="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bl>
          </a:graphicData>
        </a:graphic>
      </p:graphicFrame>
      <p:pic>
        <p:nvPicPr>
          <p:cNvPr id="9" name="Image 8" descr="Cover_1-Changements_chimiques-02.png"/>
          <p:cNvPicPr>
            <a:picLocks noChangeAspect="1"/>
          </p:cNvPicPr>
          <p:nvPr/>
        </p:nvPicPr>
        <p:blipFill>
          <a:blip r:embed="rId9"/>
          <a:stretch>
            <a:fillRect/>
          </a:stretch>
        </p:blipFill>
        <p:spPr>
          <a:xfrm>
            <a:off x="5183227" y="0"/>
            <a:ext cx="1674773" cy="1674773"/>
          </a:xfrm>
          <a:prstGeom prst="rect">
            <a:avLst/>
          </a:prstGeom>
        </p:spPr>
      </p:pic>
    </p:spTree>
    <p:extLst>
      <p:ext uri="{BB962C8B-B14F-4D97-AF65-F5344CB8AC3E}">
        <p14:creationId xmlns:p14="http://schemas.microsoft.com/office/powerpoint/2010/main" val="265327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104841" y="1446275"/>
            <a:ext cx="4721330" cy="871396"/>
          </a:xfrm>
        </p:spPr>
        <p:txBody>
          <a:bodyPr/>
          <a:lstStyle/>
          <a:p>
            <a:r>
              <a:rPr lang="en-US" sz="3000" dirty="0"/>
              <a:t>Fiches </a:t>
            </a:r>
            <a:r>
              <a:rPr lang="en-US" sz="3000" dirty="0" err="1"/>
              <a:t>théoriques</a:t>
            </a:r>
            <a:endParaRPr lang="en-US" sz="3000" dirty="0"/>
          </a:p>
        </p:txBody>
      </p:sp>
      <p:sp>
        <p:nvSpPr>
          <p:cNvPr id="3" name="Espace réservé du numéro de diapositive 2"/>
          <p:cNvSpPr>
            <a:spLocks noGrp="1"/>
          </p:cNvSpPr>
          <p:nvPr>
            <p:ph type="sldNum" sz="quarter" idx="12"/>
            <p:custDataLst>
              <p:tags r:id="rId2"/>
            </p:custDataLst>
          </p:nvPr>
        </p:nvSpPr>
        <p:spPr>
          <a:xfrm>
            <a:off x="5547974" y="8008203"/>
            <a:ext cx="1310026" cy="1135797"/>
          </a:xfrm>
        </p:spPr>
        <p:txBody>
          <a:bodyPr/>
          <a:lstStyle/>
          <a:p>
            <a:fld id="{027FB875-5C85-AB42-9DC5-178568A424B8}" type="slidenum">
              <a:rPr lang="en-US" smtClean="0"/>
              <a:pPr/>
              <a:t>14</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val="1368535403"/>
              </p:ext>
            </p:extLst>
          </p:nvPr>
        </p:nvGraphicFramePr>
        <p:xfrm>
          <a:off x="793725" y="2804160"/>
          <a:ext cx="5374793" cy="240284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val="20000"/>
                    </a:ext>
                  </a:extLst>
                </a:gridCol>
                <a:gridCol w="3325179">
                  <a:extLst>
                    <a:ext uri="{9D8B030D-6E8A-4147-A177-3AD203B41FA5}">
                      <a16:colId xmlns:a16="http://schemas.microsoft.com/office/drawing/2014/main" val="20001"/>
                    </a:ext>
                  </a:extLst>
                </a:gridCol>
                <a:gridCol w="768169">
                  <a:extLst>
                    <a:ext uri="{9D8B030D-6E8A-4147-A177-3AD203B41FA5}">
                      <a16:colId xmlns:a16="http://schemas.microsoft.com/office/drawing/2014/main" val="20002"/>
                    </a:ext>
                  </a:extLst>
                </a:gridCol>
              </a:tblGrid>
              <a:tr h="538480">
                <a:tc>
                  <a:txBody>
                    <a:bodyPr/>
                    <a:lstStyle/>
                    <a:p>
                      <a:pPr algn="ctr"/>
                      <a:r>
                        <a:rPr lang="fr-FR" sz="1500" baseline="0" dirty="0">
                          <a:latin typeface="Calibri" panose="020F0502020204030204" pitchFamily="34" charset="0"/>
                        </a:rPr>
                        <a:t>Numéro de</a:t>
                      </a:r>
                    </a:p>
                    <a:p>
                      <a:pPr algn="ctr"/>
                      <a:r>
                        <a:rPr lang="fr-FR" sz="1500" baseline="0" dirty="0">
                          <a:latin typeface="Calibri" panose="020F0502020204030204" pitchFamily="34" charset="0"/>
                        </a:rPr>
                        <a:t>la fiche</a:t>
                      </a:r>
                      <a:endParaRPr lang="fr-FR" sz="1500" dirty="0">
                        <a:latin typeface="Calibri" panose="020F0502020204030204" pitchFamily="34" charset="0"/>
                      </a:endParaRPr>
                    </a:p>
                  </a:txBody>
                  <a:tcPr anchor="ctr"/>
                </a:tc>
                <a:tc>
                  <a:txBody>
                    <a:bodyPr/>
                    <a:lstStyle/>
                    <a:p>
                      <a:pPr algn="ctr"/>
                      <a:r>
                        <a:rPr lang="fr-FR" sz="1500" dirty="0">
                          <a:latin typeface="Calibri" panose="020F0502020204030204" pitchFamily="34" charset="0"/>
                        </a:rPr>
                        <a:t>Nom</a:t>
                      </a:r>
                    </a:p>
                  </a:txBody>
                  <a:tcPr anchor="ctr"/>
                </a:tc>
                <a:tc>
                  <a:txBody>
                    <a:bodyPr/>
                    <a:lstStyle/>
                    <a:p>
                      <a:pPr algn="ctr"/>
                      <a:r>
                        <a:rPr lang="fr-FR" sz="1500" dirty="0">
                          <a:latin typeface="Calibri" panose="020F0502020204030204" pitchFamily="34" charset="0"/>
                        </a:rPr>
                        <a:t>Pages</a:t>
                      </a:r>
                    </a:p>
                  </a:txBody>
                  <a:tcPr anchor="ctr"/>
                </a:tc>
                <a:extLst>
                  <a:ext uri="{0D108BD9-81ED-4DB2-BD59-A6C34878D82A}">
                    <a16:rowId xmlns:a16="http://schemas.microsoft.com/office/drawing/2014/main" val="10000"/>
                  </a:ext>
                </a:extLst>
              </a:tr>
              <a:tr h="370840">
                <a:tc>
                  <a:txBody>
                    <a:bodyPr/>
                    <a:lstStyle/>
                    <a:p>
                      <a:pPr algn="ctr"/>
                      <a:r>
                        <a:rPr lang="fr-FR" sz="1200" dirty="0">
                          <a:latin typeface="Calibri" panose="020F0502020204030204" pitchFamily="34" charset="0"/>
                        </a:rPr>
                        <a:t>1</a:t>
                      </a:r>
                    </a:p>
                  </a:txBody>
                  <a:tcPr anchor="ctr"/>
                </a:tc>
                <a:tc>
                  <a:txBody>
                    <a:bodyPr/>
                    <a:lstStyle/>
                    <a:p>
                      <a:r>
                        <a:rPr lang="fr-CA" sz="1200" b="0" cap="none" baseline="0" dirty="0">
                          <a:latin typeface="Calibri" panose="020F0502020204030204" pitchFamily="34" charset="0"/>
                          <a:cs typeface="Calibri" panose="020F0502020204030204" pitchFamily="34" charset="0"/>
                        </a:rPr>
                        <a:t>Changement physique ou chimique?</a:t>
                      </a:r>
                    </a:p>
                  </a:txBody>
                  <a:tcPr anchor="ctr"/>
                </a:tc>
                <a:tc>
                  <a:txBody>
                    <a:bodyPr/>
                    <a:lstStyle/>
                    <a:p>
                      <a:pPr algn="ctr"/>
                      <a:r>
                        <a:rPr lang="fr-FR" sz="1200" baseline="0" dirty="0">
                          <a:latin typeface="Calibri" panose="020F0502020204030204" pitchFamily="34" charset="0"/>
                        </a:rPr>
                        <a:t>15</a:t>
                      </a:r>
                      <a:endParaRPr lang="fr-FR" sz="1200" dirty="0">
                        <a:latin typeface="Calibri" panose="020F0502020204030204" pitchFamily="34" charset="0"/>
                      </a:endParaRPr>
                    </a:p>
                  </a:txBody>
                  <a:tcPr anchor="ctr"/>
                </a:tc>
                <a:extLst>
                  <a:ext uri="{0D108BD9-81ED-4DB2-BD59-A6C34878D82A}">
                    <a16:rowId xmlns:a16="http://schemas.microsoft.com/office/drawing/2014/main" val="10001"/>
                  </a:ext>
                </a:extLst>
              </a:tr>
              <a:tr h="370840">
                <a:tc>
                  <a:txBody>
                    <a:bodyPr/>
                    <a:lstStyle/>
                    <a:p>
                      <a:pPr algn="ctr"/>
                      <a:r>
                        <a:rPr lang="fr-FR" sz="1200" dirty="0">
                          <a:latin typeface="Calibri" panose="020F0502020204030204" pitchFamily="34" charset="0"/>
                        </a:rPr>
                        <a:t>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0" kern="1200" cap="none" baseline="0" dirty="0">
                          <a:solidFill>
                            <a:schemeClr val="dk1"/>
                          </a:solidFill>
                          <a:latin typeface="Calibri" panose="020F0502020204030204" pitchFamily="34" charset="0"/>
                          <a:ea typeface="+mn-ea"/>
                          <a:cs typeface="Calibri" panose="020F0502020204030204" pitchFamily="34" charset="0"/>
                        </a:rPr>
                        <a:t>Caractérisation de poudres</a:t>
                      </a:r>
                    </a:p>
                  </a:txBody>
                  <a:tcPr anchor="ctr"/>
                </a:tc>
                <a:tc>
                  <a:txBody>
                    <a:bodyPr/>
                    <a:lstStyle/>
                    <a:p>
                      <a:pPr algn="ctr"/>
                      <a:r>
                        <a:rPr lang="fr-FR" sz="1200" baseline="0" dirty="0">
                          <a:latin typeface="Calibri" panose="020F0502020204030204" pitchFamily="34" charset="0"/>
                        </a:rPr>
                        <a:t>16</a:t>
                      </a:r>
                      <a:endParaRPr lang="fr-FR" sz="1200" dirty="0">
                        <a:latin typeface="Calibri" panose="020F0502020204030204" pitchFamily="34" charset="0"/>
                      </a:endParaRPr>
                    </a:p>
                  </a:txBody>
                  <a:tcPr anchor="ctr"/>
                </a:tc>
                <a:extLst>
                  <a:ext uri="{0D108BD9-81ED-4DB2-BD59-A6C34878D82A}">
                    <a16:rowId xmlns:a16="http://schemas.microsoft.com/office/drawing/2014/main" val="10002"/>
                  </a:ext>
                </a:extLst>
              </a:tr>
              <a:tr h="370840">
                <a:tc>
                  <a:txBody>
                    <a:bodyPr/>
                    <a:lstStyle/>
                    <a:p>
                      <a:pPr algn="ctr"/>
                      <a:r>
                        <a:rPr lang="fr-FR" sz="1200" dirty="0">
                          <a:latin typeface="Calibri" panose="020F0502020204030204" pitchFamily="34" charset="0"/>
                        </a:rPr>
                        <a:t>3</a:t>
                      </a:r>
                    </a:p>
                  </a:txBody>
                  <a:tcPr anchor="ctr"/>
                </a:tc>
                <a:tc>
                  <a:txBody>
                    <a:bodyPr/>
                    <a:lstStyle/>
                    <a:p>
                      <a:r>
                        <a:rPr lang="fr-FR" sz="1200" dirty="0">
                          <a:latin typeface="Calibri" panose="020F0502020204030204" pitchFamily="34" charset="0"/>
                        </a:rPr>
                        <a:t>À</a:t>
                      </a:r>
                      <a:r>
                        <a:rPr lang="fr-FR" sz="1200" baseline="0" dirty="0">
                          <a:latin typeface="Calibri" panose="020F0502020204030204" pitchFamily="34" charset="0"/>
                        </a:rPr>
                        <a:t> quoi sert la chimie ?</a:t>
                      </a:r>
                      <a:endParaRPr lang="fr-FR" sz="1200" dirty="0">
                        <a:latin typeface="Calibri" panose="020F0502020204030204" pitchFamily="34" charset="0"/>
                      </a:endParaRPr>
                    </a:p>
                  </a:txBody>
                  <a:tcPr anchor="ctr"/>
                </a:tc>
                <a:tc>
                  <a:txBody>
                    <a:bodyPr/>
                    <a:lstStyle/>
                    <a:p>
                      <a:pPr algn="ctr"/>
                      <a:r>
                        <a:rPr lang="fr-FR" sz="1200" dirty="0">
                          <a:latin typeface="Calibri" panose="020F0502020204030204" pitchFamily="34" charset="0"/>
                        </a:rPr>
                        <a:t>17-18</a:t>
                      </a:r>
                    </a:p>
                  </a:txBody>
                  <a:tcPr anchor="ctr"/>
                </a:tc>
                <a:extLst>
                  <a:ext uri="{0D108BD9-81ED-4DB2-BD59-A6C34878D82A}">
                    <a16:rowId xmlns:a16="http://schemas.microsoft.com/office/drawing/2014/main" val="10003"/>
                  </a:ext>
                </a:extLst>
              </a:tr>
              <a:tr h="370840">
                <a:tc>
                  <a:txBody>
                    <a:bodyPr/>
                    <a:lstStyle/>
                    <a:p>
                      <a:pPr algn="ctr"/>
                      <a:r>
                        <a:rPr lang="fr-FR" sz="1200" dirty="0">
                          <a:latin typeface="Calibri" panose="020F0502020204030204" pitchFamily="34" charset="0"/>
                        </a:rPr>
                        <a:t>-</a:t>
                      </a:r>
                    </a:p>
                  </a:txBody>
                  <a:tcPr anchor="ctr"/>
                </a:tc>
                <a:tc>
                  <a:txBody>
                    <a:bodyPr/>
                    <a:lstStyle/>
                    <a:p>
                      <a:r>
                        <a:rPr lang="fr-FR" sz="1200" dirty="0">
                          <a:latin typeface="Calibri" panose="020F0502020204030204" pitchFamily="34" charset="0"/>
                        </a:rPr>
                        <a:t>Napperon de travail pour activité</a:t>
                      </a:r>
                      <a:r>
                        <a:rPr lang="fr-FR" sz="1200" baseline="0" dirty="0">
                          <a:latin typeface="Calibri" panose="020F0502020204030204" pitchFamily="34" charset="0"/>
                        </a:rPr>
                        <a:t> B</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19-20</a:t>
                      </a:r>
                      <a:endParaRPr lang="fr-FR" sz="1200" dirty="0">
                        <a:latin typeface="Calibri" panose="020F0502020204030204" pitchFamily="34" charset="0"/>
                      </a:endParaRPr>
                    </a:p>
                  </a:txBody>
                  <a:tcPr anchor="ctr"/>
                </a:tc>
                <a:extLst>
                  <a:ext uri="{0D108BD9-81ED-4DB2-BD59-A6C34878D82A}">
                    <a16:rowId xmlns:a16="http://schemas.microsoft.com/office/drawing/2014/main" val="10004"/>
                  </a:ext>
                </a:extLst>
              </a:tr>
              <a:tr h="370840">
                <a:tc>
                  <a:txBody>
                    <a:bodyPr/>
                    <a:lstStyle/>
                    <a:p>
                      <a:pPr algn="ctr"/>
                      <a:r>
                        <a:rPr lang="fr-FR" sz="1200" dirty="0">
                          <a:latin typeface="Calibri" panose="020F0502020204030204" pitchFamily="34" charset="0"/>
                        </a:rPr>
                        <a:t>-</a:t>
                      </a:r>
                    </a:p>
                  </a:txBody>
                  <a:tcPr anchor="ctr"/>
                </a:tc>
                <a:tc>
                  <a:txBody>
                    <a:bodyPr/>
                    <a:lstStyle/>
                    <a:p>
                      <a:r>
                        <a:rPr lang="fr-FR" sz="1200" dirty="0">
                          <a:latin typeface="Calibri" panose="020F0502020204030204" pitchFamily="34" charset="0"/>
                        </a:rPr>
                        <a:t>Napperon de travail pour activité C</a:t>
                      </a:r>
                    </a:p>
                  </a:txBody>
                  <a:tcPr anchor="ctr"/>
                </a:tc>
                <a:tc>
                  <a:txBody>
                    <a:bodyPr/>
                    <a:lstStyle/>
                    <a:p>
                      <a:pPr algn="ctr"/>
                      <a:r>
                        <a:rPr lang="fr-CA" sz="1200" dirty="0">
                          <a:latin typeface="Calibri" panose="020F0502020204030204" pitchFamily="34" charset="0"/>
                        </a:rPr>
                        <a:t>21-22</a:t>
                      </a:r>
                      <a:endParaRPr lang="fr-FR" sz="1200" dirty="0">
                        <a:latin typeface="Calibri" panose="020F0502020204030204" pitchFamily="34" charset="0"/>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26203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9524"/>
            <a:ext cx="5139577" cy="1143000"/>
          </a:xfrm>
        </p:spPr>
        <p:txBody>
          <a:bodyPr/>
          <a:lstStyle/>
          <a:p>
            <a:pPr algn="l"/>
            <a:r>
              <a:rPr lang="en-US" sz="3000" dirty="0"/>
              <a:t>Fiche </a:t>
            </a:r>
            <a:r>
              <a:rPr lang="en-US" sz="3000" dirty="0" err="1"/>
              <a:t>théorique</a:t>
            </a:r>
            <a:r>
              <a:rPr lang="en-US" sz="3000" dirty="0"/>
              <a:t> 1</a:t>
            </a:r>
            <a:br>
              <a:rPr lang="en-US" sz="2400" dirty="0"/>
            </a:br>
            <a:r>
              <a:rPr lang="fr-CA" sz="2400" dirty="0">
                <a:cs typeface="Calibri" panose="020F0502020204030204" pitchFamily="34" charset="0"/>
              </a:rPr>
              <a:t>Changement physique ou chimique ?</a:t>
            </a:r>
            <a:endParaRPr lang="en-US" sz="2400" dirty="0"/>
          </a:p>
        </p:txBody>
      </p:sp>
      <p:sp>
        <p:nvSpPr>
          <p:cNvPr id="8" name="ZoneTexte 7"/>
          <p:cNvSpPr txBox="1"/>
          <p:nvPr>
            <p:custDataLst>
              <p:tags r:id="rId2"/>
            </p:custDataLst>
          </p:nvPr>
        </p:nvSpPr>
        <p:spPr>
          <a:xfrm>
            <a:off x="66675" y="1228529"/>
            <a:ext cx="6705600" cy="7863691"/>
          </a:xfrm>
          <a:prstGeom prst="rect">
            <a:avLst/>
          </a:prstGeom>
          <a:noFill/>
          <a:ln>
            <a:solidFill>
              <a:schemeClr val="accent1"/>
            </a:solidFill>
          </a:ln>
        </p:spPr>
        <p:txBody>
          <a:bodyPr wrap="square" rtlCol="0">
            <a:spAutoFit/>
          </a:bodyPr>
          <a:lstStyle/>
          <a:p>
            <a:pPr algn="just">
              <a:spcBef>
                <a:spcPts val="600"/>
              </a:spcBef>
              <a:buNone/>
            </a:pPr>
            <a:r>
              <a:rPr lang="fr-CA" sz="2400" i="1" dirty="0">
                <a:latin typeface="Calibri" panose="020F0502020204030204" pitchFamily="34" charset="0"/>
                <a:cs typeface="Calibri" panose="020F0502020204030204" pitchFamily="34" charset="0"/>
              </a:rPr>
              <a:t>Changement physique</a:t>
            </a:r>
          </a:p>
          <a:p>
            <a:pPr algn="just">
              <a:spcBef>
                <a:spcPts val="600"/>
              </a:spcBef>
              <a:buNone/>
            </a:pPr>
            <a:r>
              <a:rPr lang="fr-CA" sz="1200" dirty="0">
                <a:latin typeface="Calibri" panose="020F0502020204030204" pitchFamily="34" charset="0"/>
                <a:cs typeface="Calibri" panose="020F0502020204030204" pitchFamily="34" charset="0"/>
              </a:rPr>
              <a:t>Un phénomène est physique quand il n'y a pas de réaction qui change la nature même de la matière. </a:t>
            </a:r>
            <a:r>
              <a:rPr lang="fr-CA" sz="1200" i="1" dirty="0">
                <a:latin typeface="Calibri" panose="020F0502020204030204" pitchFamily="34" charset="0"/>
                <a:cs typeface="Calibri" panose="020F0502020204030204" pitchFamily="34" charset="0"/>
              </a:rPr>
              <a:t>L’apparence</a:t>
            </a:r>
            <a:r>
              <a:rPr lang="fr-CA" sz="1200" dirty="0">
                <a:latin typeface="Calibri" panose="020F0502020204030204" pitchFamily="34" charset="0"/>
                <a:cs typeface="Calibri" panose="020F0502020204030204" pitchFamily="34" charset="0"/>
              </a:rPr>
              <a:t> peut changer, mais chimiquement, les composés sont les mêmes au début et à la fin.</a:t>
            </a:r>
          </a:p>
          <a:p>
            <a:pPr algn="just">
              <a:spcBef>
                <a:spcPts val="600"/>
              </a:spcBef>
              <a:buNone/>
            </a:pPr>
            <a:r>
              <a:rPr lang="fr-CA" sz="1200" dirty="0">
                <a:latin typeface="Calibri" panose="020F0502020204030204" pitchFamily="34" charset="0"/>
                <a:cs typeface="Calibri" panose="020F0502020204030204" pitchFamily="34" charset="0"/>
              </a:rPr>
              <a:t>Des exemples de changements physiques :</a:t>
            </a:r>
          </a:p>
          <a:p>
            <a:pPr marL="252000" indent="-25200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Dilution </a:t>
            </a:r>
            <a:r>
              <a:rPr lang="fr-CA" sz="1200" dirty="0">
                <a:latin typeface="Calibri" panose="020F0502020204030204" pitchFamily="34" charset="0"/>
                <a:cs typeface="Calibri" panose="020F0502020204030204" pitchFamily="34" charset="0"/>
              </a:rPr>
              <a:t>: Deux liquides mélangés ensemble, par exemple du colorant rouge avec de l’eau - on a toujours les deux mêmes substances, mais  elles forment un mélange homogène.</a:t>
            </a:r>
          </a:p>
          <a:p>
            <a:pPr marL="252000" indent="-25200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Changement de forme</a:t>
            </a:r>
            <a:r>
              <a:rPr lang="fr-CA" sz="1200" dirty="0">
                <a:latin typeface="Calibri" panose="020F0502020204030204" pitchFamily="34" charset="0"/>
                <a:cs typeface="Calibri" panose="020F0502020204030204" pitchFamily="34" charset="0"/>
              </a:rPr>
              <a:t> : Broyer, plier, couper, déchirer, laminer.</a:t>
            </a:r>
          </a:p>
          <a:p>
            <a:pPr marL="252000" indent="-25200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Changement d’état</a:t>
            </a:r>
            <a:r>
              <a:rPr lang="fr-CA" sz="1200" dirty="0">
                <a:latin typeface="Calibri" panose="020F0502020204030204" pitchFamily="34" charset="0"/>
                <a:cs typeface="Calibri" panose="020F0502020204030204" pitchFamily="34" charset="0"/>
              </a:rPr>
              <a:t> </a:t>
            </a:r>
            <a:r>
              <a:rPr lang="fr-CA" sz="1200" b="1" dirty="0">
                <a:latin typeface="Calibri" panose="020F0502020204030204" pitchFamily="34" charset="0"/>
                <a:cs typeface="Calibri" panose="020F0502020204030204" pitchFamily="34" charset="0"/>
              </a:rPr>
              <a:t>physique</a:t>
            </a:r>
            <a:r>
              <a:rPr lang="fr-CA" sz="1200" dirty="0">
                <a:latin typeface="Calibri" panose="020F0502020204030204" pitchFamily="34" charset="0"/>
                <a:cs typeface="Calibri" panose="020F0502020204030204" pitchFamily="34" charset="0"/>
              </a:rPr>
              <a:t> : Changement de phase (gaz-liquide-solide), par exemple les 3 états de l’eau (vapeur-eau-glace/neige).</a:t>
            </a:r>
          </a:p>
          <a:p>
            <a:pPr marL="252000" indent="-25200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Dissolution</a:t>
            </a:r>
            <a:r>
              <a:rPr lang="fr-CA" sz="1200" dirty="0">
                <a:latin typeface="Calibri" panose="020F0502020204030204" pitchFamily="34" charset="0"/>
                <a:cs typeface="Calibri" panose="020F0502020204030204" pitchFamily="34" charset="0"/>
              </a:rPr>
              <a:t> : Un solide dissout dans un liquide, par exemple du sel dans de l’eau – le sel semble « disparaître », mais il est toujours là, et demeure inchangé dans ses propriétés.</a:t>
            </a:r>
          </a:p>
          <a:p>
            <a:pPr algn="just">
              <a:spcBef>
                <a:spcPts val="600"/>
              </a:spcBef>
            </a:pPr>
            <a:r>
              <a:rPr lang="fr-CA" sz="1200" dirty="0">
                <a:latin typeface="Calibri" panose="020F0502020204030204" pitchFamily="34" charset="0"/>
                <a:cs typeface="Calibri" panose="020F0502020204030204" pitchFamily="34" charset="0"/>
              </a:rPr>
              <a:t> </a:t>
            </a:r>
          </a:p>
          <a:p>
            <a:pPr algn="just">
              <a:spcBef>
                <a:spcPts val="600"/>
              </a:spcBef>
            </a:pPr>
            <a:r>
              <a:rPr lang="fr-CA" sz="2400" i="1" dirty="0">
                <a:latin typeface="Calibri" panose="020F0502020204030204" pitchFamily="34" charset="0"/>
                <a:cs typeface="Calibri" panose="020F0502020204030204" pitchFamily="34" charset="0"/>
              </a:rPr>
              <a:t>Changement chimique</a:t>
            </a:r>
          </a:p>
          <a:p>
            <a:pPr algn="just">
              <a:spcBef>
                <a:spcPts val="600"/>
              </a:spcBef>
            </a:pPr>
            <a:r>
              <a:rPr lang="fr-CA" sz="1200" dirty="0">
                <a:latin typeface="Calibri" panose="020F0502020204030204" pitchFamily="34" charset="0"/>
                <a:cs typeface="Calibri" panose="020F0502020204030204" pitchFamily="34" charset="0"/>
              </a:rPr>
              <a:t> Un phénomène est chimique quand il y a une </a:t>
            </a:r>
            <a:r>
              <a:rPr lang="fr-CA" sz="1200" i="1" dirty="0">
                <a:latin typeface="Calibri" panose="020F0502020204030204" pitchFamily="34" charset="0"/>
                <a:cs typeface="Calibri" panose="020F0502020204030204" pitchFamily="34" charset="0"/>
              </a:rPr>
              <a:t>réaction </a:t>
            </a:r>
            <a:r>
              <a:rPr lang="fr-CA" sz="1200" dirty="0">
                <a:latin typeface="Calibri" panose="020F0502020204030204" pitchFamily="34" charset="0"/>
                <a:cs typeface="Calibri" panose="020F0502020204030204" pitchFamily="34" charset="0"/>
              </a:rPr>
              <a:t>chimique, c'est-à-dire quand on obtient au final des composés différents de ceux de départ. Ainsi, de nouvelles substances sont formées. </a:t>
            </a:r>
          </a:p>
          <a:p>
            <a:pPr algn="just">
              <a:spcBef>
                <a:spcPts val="600"/>
              </a:spcBef>
            </a:pPr>
            <a:r>
              <a:rPr lang="fr-CA" sz="1200" dirty="0">
                <a:latin typeface="Calibri" panose="020F0502020204030204" pitchFamily="34" charset="0"/>
                <a:cs typeface="Calibri" panose="020F0502020204030204" pitchFamily="34" charset="0"/>
              </a:rPr>
              <a:t>Voici cinq indices qui peuvent aider à reconnaître la présence d’un changement chimique :</a:t>
            </a:r>
          </a:p>
          <a:p>
            <a:pPr marL="252000" lvl="0" indent="-25200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Formation d’un gaz</a:t>
            </a:r>
            <a:r>
              <a:rPr lang="fr-CA" sz="1200" dirty="0">
                <a:latin typeface="Calibri" panose="020F0502020204030204" pitchFamily="34" charset="0"/>
                <a:cs typeface="Calibri" panose="020F0502020204030204" pitchFamily="34" charset="0"/>
              </a:rPr>
              <a:t> : le vinaigre mélangé à du bicarbonate ou de la craie crée un dégagement de gaz carbonique (ou dioxyde de carbone).</a:t>
            </a:r>
          </a:p>
          <a:p>
            <a:pPr marL="252000" lvl="0" indent="-25200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Production de chaleur</a:t>
            </a:r>
            <a:r>
              <a:rPr lang="fr-CA" sz="1200" dirty="0">
                <a:latin typeface="Calibri" panose="020F0502020204030204" pitchFamily="34" charset="0"/>
                <a:cs typeface="Calibri" panose="020F0502020204030204" pitchFamily="34" charset="0"/>
              </a:rPr>
              <a:t> : lorsqu’on fait brûler une bûche de bois ou une feuille, celles-ci dégagent beaucoup d'énergie sous forme de chaleur (feu).</a:t>
            </a:r>
          </a:p>
          <a:p>
            <a:pPr marL="252000" lvl="0" indent="-25200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Production de lumière vive</a:t>
            </a:r>
            <a:r>
              <a:rPr lang="fr-CA" sz="1200" dirty="0">
                <a:latin typeface="Calibri" panose="020F0502020204030204" pitchFamily="34" charset="0"/>
                <a:cs typeface="Calibri" panose="020F0502020204030204" pitchFamily="34" charset="0"/>
              </a:rPr>
              <a:t> : Lorsqu’on fait chauffer un ruban de magnésium, il s’en dégage une lumière très vive (feu de Bengale).</a:t>
            </a:r>
          </a:p>
          <a:p>
            <a:pPr marL="252000" lvl="0" indent="-25200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Changement de couleur significatif</a:t>
            </a:r>
            <a:r>
              <a:rPr lang="fr-CA" sz="1200" dirty="0">
                <a:latin typeface="Calibri" panose="020F0502020204030204" pitchFamily="34" charset="0"/>
                <a:cs typeface="Calibri" panose="020F0502020204030204" pitchFamily="34" charset="0"/>
              </a:rPr>
              <a:t> : l’ajout de vinaigre à du jus de chou rouge le fait passer du mauve au rose. Le jus de chou rouge change de couleur en fonction de l’acidité, ou de la basicité, des produits avec lequel on le mélange. </a:t>
            </a:r>
          </a:p>
          <a:p>
            <a:pPr marL="252000" lvl="0" indent="-25200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Formation d’un précipité</a:t>
            </a:r>
            <a:r>
              <a:rPr lang="fr-CA" sz="1200" dirty="0">
                <a:latin typeface="Calibri" panose="020F0502020204030204" pitchFamily="34" charset="0"/>
                <a:cs typeface="Calibri" panose="020F0502020204030204" pitchFamily="34" charset="0"/>
              </a:rPr>
              <a:t> : l’ajout de vinaigre dans du lait entraîne la formation de petits grumeaux blancs, ce sont les protéines du lait qui s’accrochent entre elles. On appelle ces grumeaux : un précipité.</a:t>
            </a:r>
          </a:p>
          <a:p>
            <a:pPr marL="252000" lvl="0" indent="-252000" algn="just">
              <a:spcBef>
                <a:spcPts val="600"/>
              </a:spcBef>
              <a:buFont typeface="Arial" pitchFamily="34" charset="0"/>
              <a:buChar char="•"/>
            </a:pPr>
            <a:endParaRPr lang="fr-CA" sz="1200" dirty="0">
              <a:latin typeface="Calibri" panose="020F0502020204030204" pitchFamily="34" charset="0"/>
              <a:cs typeface="Calibri" panose="020F0502020204030204" pitchFamily="34" charset="0"/>
            </a:endParaRPr>
          </a:p>
          <a:p>
            <a:pPr lvl="0" algn="just">
              <a:spcBef>
                <a:spcPts val="600"/>
              </a:spcBef>
            </a:pPr>
            <a:r>
              <a:rPr lang="fr-CA" sz="1400" b="1" dirty="0">
                <a:latin typeface="Calibri" panose="020F0502020204030204" pitchFamily="34" charset="0"/>
                <a:cs typeface="Calibri" panose="020F0502020204030204" pitchFamily="34" charset="0"/>
              </a:rPr>
              <a:t>Des liens intéressants</a:t>
            </a:r>
          </a:p>
          <a:p>
            <a:pPr>
              <a:spcBef>
                <a:spcPts val="600"/>
              </a:spcBef>
            </a:pPr>
            <a:r>
              <a:rPr lang="fr-CA" sz="1200" dirty="0"/>
              <a:t> </a:t>
            </a:r>
            <a:r>
              <a:rPr lang="fr-CA" sz="1200" dirty="0">
                <a:latin typeface="Calibri" panose="020F0502020204030204" pitchFamily="34" charset="0"/>
                <a:cs typeface="Calibri" panose="020F0502020204030204" pitchFamily="34" charset="0"/>
                <a:hlinkClick r:id="rId6"/>
              </a:rPr>
              <a:t>http://exercices.alloprof.qc.ca/nqw/web/science-et-technologie/es1051/</a:t>
            </a:r>
            <a:endParaRPr lang="fr-CA" sz="1200" dirty="0">
              <a:latin typeface="Calibri" panose="020F0502020204030204" pitchFamily="34" charset="0"/>
              <a:cs typeface="Calibri" panose="020F0502020204030204" pitchFamily="34" charset="0"/>
            </a:endParaRPr>
          </a:p>
          <a:p>
            <a:pPr>
              <a:spcBef>
                <a:spcPts val="600"/>
              </a:spcBef>
            </a:pPr>
            <a:r>
              <a:rPr lang="fr-CA" sz="1200" dirty="0">
                <a:latin typeface="Calibri" panose="020F0502020204030204" pitchFamily="34" charset="0"/>
                <a:cs typeface="Calibri" panose="020F0502020204030204" pitchFamily="34" charset="0"/>
              </a:rPr>
              <a:t> </a:t>
            </a:r>
            <a:r>
              <a:rPr lang="fr-CA" sz="1200" dirty="0">
                <a:latin typeface="Calibri" panose="020F0502020204030204" pitchFamily="34" charset="0"/>
                <a:cs typeface="Calibri" panose="020F0502020204030204" pitchFamily="34" charset="0"/>
                <a:hlinkClick r:id="rId7"/>
              </a:rPr>
              <a:t>https://education.francetv.fr/matiere/physique-chimie/cinquieme/jeu/chimie-transformer-la-matiere</a:t>
            </a:r>
            <a:endParaRPr lang="fr-CA" sz="1200" dirty="0">
              <a:latin typeface="Calibri" panose="020F0502020204030204" pitchFamily="34" charset="0"/>
              <a:cs typeface="Calibri" panose="020F0502020204030204" pitchFamily="34" charset="0"/>
            </a:endParaRPr>
          </a:p>
        </p:txBody>
      </p:sp>
      <p:sp>
        <p:nvSpPr>
          <p:cNvPr id="5" name="Espace réservé du numéro de diapositive 2"/>
          <p:cNvSpPr>
            <a:spLocks noGrp="1"/>
          </p:cNvSpPr>
          <p:nvPr>
            <p:ph type="sldNum" sz="quarter" idx="12"/>
            <p:custDataLst>
              <p:tags r:id="rId3"/>
            </p:custDataLst>
          </p:nvPr>
        </p:nvSpPr>
        <p:spPr>
          <a:xfrm>
            <a:off x="5547974" y="8008203"/>
            <a:ext cx="1310026" cy="1135797"/>
          </a:xfrm>
        </p:spPr>
        <p:txBody>
          <a:bodyPr/>
          <a:lstStyle/>
          <a:p>
            <a:fld id="{027FB875-5C85-AB42-9DC5-178568A424B8}" type="slidenum">
              <a:rPr lang="en-US" smtClean="0"/>
              <a:pPr/>
              <a:t>15</a:t>
            </a:fld>
            <a:endParaRPr lang="en-US" dirty="0"/>
          </a:p>
        </p:txBody>
      </p:sp>
    </p:spTree>
    <p:extLst>
      <p:ext uri="{BB962C8B-B14F-4D97-AF65-F5344CB8AC3E}">
        <p14:creationId xmlns:p14="http://schemas.microsoft.com/office/powerpoint/2010/main" val="2258876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7">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0"/>
            <a:ext cx="4274057" cy="1129907"/>
          </a:xfrm>
        </p:spPr>
        <p:txBody>
          <a:bodyPr/>
          <a:lstStyle/>
          <a:p>
            <a:pPr algn="l"/>
            <a:r>
              <a:rPr lang="en-US" sz="3000" dirty="0"/>
              <a:t>Fiche </a:t>
            </a:r>
            <a:r>
              <a:rPr lang="en-US" sz="3000" dirty="0" err="1"/>
              <a:t>théorique</a:t>
            </a:r>
            <a:r>
              <a:rPr lang="en-US" sz="3000" dirty="0"/>
              <a:t> 2</a:t>
            </a:r>
            <a:br>
              <a:rPr lang="en-US" sz="2400" dirty="0"/>
            </a:br>
            <a:r>
              <a:rPr lang="fr-CA" sz="2400" dirty="0">
                <a:solidFill>
                  <a:schemeClr val="dk1"/>
                </a:solidFill>
                <a:cs typeface="Calibri" panose="020F0502020204030204" pitchFamily="34" charset="0"/>
              </a:rPr>
              <a:t>Caractérisation de poudres</a:t>
            </a:r>
            <a:endParaRPr lang="en-US" sz="2400" dirty="0"/>
          </a:p>
        </p:txBody>
      </p:sp>
      <p:sp>
        <p:nvSpPr>
          <p:cNvPr id="8" name="ZoneTexte 7"/>
          <p:cNvSpPr txBox="1"/>
          <p:nvPr>
            <p:custDataLst>
              <p:tags r:id="rId2"/>
            </p:custDataLst>
          </p:nvPr>
        </p:nvSpPr>
        <p:spPr>
          <a:xfrm>
            <a:off x="114300" y="1413555"/>
            <a:ext cx="6572250" cy="5632311"/>
          </a:xfrm>
          <a:prstGeom prst="rect">
            <a:avLst/>
          </a:prstGeom>
          <a:noFill/>
          <a:ln>
            <a:solidFill>
              <a:schemeClr val="accent1"/>
            </a:solidFill>
          </a:ln>
        </p:spPr>
        <p:txBody>
          <a:bodyPr wrap="square" rtlCol="0">
            <a:spAutoFit/>
          </a:bodyPr>
          <a:lstStyle/>
          <a:p>
            <a:pPr marL="180975" lvl="0" indent="-180975" algn="just">
              <a:spcBef>
                <a:spcPts val="600"/>
              </a:spcBef>
            </a:pPr>
            <a:r>
              <a:rPr lang="fr-CA" sz="2400" i="1" dirty="0">
                <a:latin typeface="Calibri" panose="020F0502020204030204" pitchFamily="34" charset="0"/>
                <a:cs typeface="Calibri" panose="020F0502020204030204" pitchFamily="34" charset="0"/>
              </a:rPr>
              <a:t>Descriptif des poudres</a:t>
            </a:r>
          </a:p>
          <a:p>
            <a:pPr marL="180975" lvl="0" indent="-180975"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Fécule de maïs</a:t>
            </a:r>
            <a:r>
              <a:rPr lang="fr-CA" sz="1200" dirty="0">
                <a:latin typeface="Calibri" panose="020F0502020204030204" pitchFamily="34" charset="0"/>
                <a:cs typeface="Calibri" panose="020F0502020204030204" pitchFamily="34" charset="0"/>
              </a:rPr>
              <a:t> : Amidon extrait du maïs. On s’en sert comme épaississant en cuisine.</a:t>
            </a:r>
          </a:p>
          <a:p>
            <a:pPr marL="180975" lvl="0" indent="-180975"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Polyacrylate de sodium </a:t>
            </a:r>
            <a:r>
              <a:rPr lang="fr-CA" sz="1200" dirty="0">
                <a:latin typeface="Calibri" panose="020F0502020204030204" pitchFamily="34" charset="0"/>
                <a:cs typeface="Calibri" panose="020F0502020204030204" pitchFamily="34" charset="0"/>
              </a:rPr>
              <a:t>: Aussi appelé « </a:t>
            </a:r>
            <a:r>
              <a:rPr lang="fr-CA" sz="1200" dirty="0" err="1">
                <a:latin typeface="Calibri" panose="020F0502020204030204" pitchFamily="34" charset="0"/>
                <a:cs typeface="Calibri" panose="020F0502020204030204" pitchFamily="34" charset="0"/>
              </a:rPr>
              <a:t>slush</a:t>
            </a:r>
            <a:r>
              <a:rPr lang="fr-CA" sz="1200" dirty="0">
                <a:latin typeface="Calibri" panose="020F0502020204030204" pitchFamily="34" charset="0"/>
                <a:cs typeface="Calibri" panose="020F0502020204030204" pitchFamily="34" charset="0"/>
              </a:rPr>
              <a:t> </a:t>
            </a:r>
            <a:r>
              <a:rPr lang="fr-CA" sz="1200" dirty="0" err="1">
                <a:latin typeface="Calibri" panose="020F0502020204030204" pitchFamily="34" charset="0"/>
                <a:cs typeface="Calibri" panose="020F0502020204030204" pitchFamily="34" charset="0"/>
              </a:rPr>
              <a:t>powder</a:t>
            </a:r>
            <a:r>
              <a:rPr lang="fr-CA" sz="1200" dirty="0">
                <a:latin typeface="Calibri" panose="020F0502020204030204" pitchFamily="34" charset="0"/>
                <a:cs typeface="Calibri" panose="020F0502020204030204" pitchFamily="34" charset="0"/>
              </a:rPr>
              <a:t> », ce polymère peut absorber une très grande quantité de liquide (300x son poids). On s’en sert dans les couches pour bébés (et pour adultes…)</a:t>
            </a:r>
          </a:p>
          <a:p>
            <a:pPr marL="180975" lvl="0" indent="-180975"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Acide citrique : </a:t>
            </a:r>
            <a:r>
              <a:rPr lang="fr-CA" sz="1200" dirty="0">
                <a:latin typeface="Calibri" panose="020F0502020204030204" pitchFamily="34" charset="0"/>
                <a:cs typeface="Calibri" panose="020F0502020204030204" pitchFamily="34" charset="0"/>
              </a:rPr>
              <a:t>Se retrouve naturellement dans le citron (d’où son nom) mais il est aussi  fabriquée en industrie. Il est utilisé dans l’industrie alimentaire comme acidifiant (notamment pour les bonbons « surettes » !) et dans la composition d’arôme.</a:t>
            </a:r>
          </a:p>
          <a:p>
            <a:pPr marL="180975" lvl="0" indent="-180975"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Bicarbonate de soude : </a:t>
            </a:r>
            <a:r>
              <a:rPr lang="fr-CA" sz="1200" dirty="0">
                <a:latin typeface="Calibri" panose="020F0502020204030204" pitchFamily="34" charset="0"/>
                <a:cs typeface="Calibri" panose="020F0502020204030204" pitchFamily="34" charset="0"/>
              </a:rPr>
              <a:t>A de multiples utilités : agent nettoyant, désodorisant, blanchiment des dents. Sert également à faire lever la pâte des gâteaux.</a:t>
            </a:r>
          </a:p>
          <a:p>
            <a:pPr algn="just">
              <a:spcBef>
                <a:spcPts val="600"/>
              </a:spcBef>
            </a:pPr>
            <a:r>
              <a:rPr lang="fr-CA" sz="1200" dirty="0">
                <a:latin typeface="Calibri" panose="020F0502020204030204" pitchFamily="34" charset="0"/>
                <a:cs typeface="Calibri" panose="020F0502020204030204" pitchFamily="34" charset="0"/>
              </a:rPr>
              <a:t> </a:t>
            </a:r>
          </a:p>
          <a:p>
            <a:pPr lvl="0" algn="just">
              <a:spcBef>
                <a:spcPts val="600"/>
              </a:spcBef>
            </a:pPr>
            <a:r>
              <a:rPr lang="fr-CA" sz="2400" i="1" dirty="0">
                <a:latin typeface="Calibri" panose="020F0502020204030204" pitchFamily="34" charset="0"/>
                <a:cs typeface="Calibri" panose="020F0502020204030204" pitchFamily="34" charset="0"/>
              </a:rPr>
              <a:t>Descriptif des liquides (indicateurs)</a:t>
            </a:r>
          </a:p>
          <a:p>
            <a:pPr marL="180975" lvl="0" indent="-180975"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Vinaigre</a:t>
            </a:r>
            <a:r>
              <a:rPr lang="fr-CA" sz="1200" dirty="0">
                <a:latin typeface="Calibri" panose="020F0502020204030204" pitchFamily="34" charset="0"/>
                <a:cs typeface="Calibri" panose="020F0502020204030204" pitchFamily="34" charset="0"/>
              </a:rPr>
              <a:t> : Liquide acide utilisé en cuisine dans les vinaigrettes, marinades et condiments. Il peut aussi être utilisé comme nettoyant.</a:t>
            </a:r>
          </a:p>
          <a:p>
            <a:pPr marL="180975" lvl="0" indent="-180975"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Rouge de phénol </a:t>
            </a:r>
            <a:r>
              <a:rPr lang="fr-CA" sz="1200" dirty="0">
                <a:latin typeface="Calibri" panose="020F0502020204030204" pitchFamily="34" charset="0"/>
                <a:cs typeface="Calibri" panose="020F0502020204030204" pitchFamily="34" charset="0"/>
              </a:rPr>
              <a:t>: Indicateur qui devient jaune en présence d’acide (description suffisante pour les enfants). Cet indicateur coloré est utilisé en chimie dans les dosages acido-basiques. Il devient jaune en milieu acide (pH &lt; 7), orange dans un milieu neutre (pH = 7) et rouge en milieu basique (pH  &gt; 7).</a:t>
            </a:r>
          </a:p>
          <a:p>
            <a:pPr marL="180975" lvl="0" indent="-180975" algn="just">
              <a:spcBef>
                <a:spcPts val="600"/>
              </a:spcBef>
              <a:buFont typeface="Arial" pitchFamily="34" charset="0"/>
              <a:buChar char="•"/>
            </a:pPr>
            <a:endParaRPr lang="fr-CA" sz="1200" dirty="0">
              <a:latin typeface="Calibri" panose="020F0502020204030204" pitchFamily="34" charset="0"/>
              <a:cs typeface="Calibri" panose="020F0502020204030204" pitchFamily="34" charset="0"/>
            </a:endParaRPr>
          </a:p>
          <a:p>
            <a:pPr lvl="0" algn="just">
              <a:spcBef>
                <a:spcPts val="600"/>
              </a:spcBef>
            </a:pPr>
            <a:endParaRPr lang="fr-CA" sz="1200" dirty="0">
              <a:latin typeface="Calibri" panose="020F0502020204030204" pitchFamily="34" charset="0"/>
              <a:cs typeface="Calibri" panose="020F0502020204030204" pitchFamily="34" charset="0"/>
            </a:endParaRPr>
          </a:p>
          <a:p>
            <a:pPr lvl="0" algn="just">
              <a:spcBef>
                <a:spcPts val="600"/>
              </a:spcBef>
            </a:pPr>
            <a:endParaRPr lang="fr-CA" sz="1200" dirty="0">
              <a:latin typeface="Calibri" panose="020F0502020204030204" pitchFamily="34" charset="0"/>
              <a:cs typeface="Calibri" panose="020F0502020204030204" pitchFamily="34" charset="0"/>
            </a:endParaRPr>
          </a:p>
          <a:p>
            <a:pPr marL="180975" lvl="0" indent="-180975"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Teinture d’iode </a:t>
            </a:r>
            <a:r>
              <a:rPr lang="fr-CA" sz="1200" dirty="0">
                <a:latin typeface="Calibri" panose="020F0502020204030204" pitchFamily="34" charset="0"/>
                <a:cs typeface="Calibri" panose="020F0502020204030204" pitchFamily="34" charset="0"/>
              </a:rPr>
              <a:t>: Désinfectant de couleur brune composée d’iode dissoute dans de l’alcool. Elle peut servir d’indicateur pour détecter la présence d’amidon, puisque l’amidon se colore en bleu foncé lorsqu’il réagit avec l’iode.</a:t>
            </a:r>
          </a:p>
        </p:txBody>
      </p:sp>
      <p:graphicFrame>
        <p:nvGraphicFramePr>
          <p:cNvPr id="5" name="Table 4"/>
          <p:cNvGraphicFramePr>
            <a:graphicFrameLocks noGrp="1"/>
          </p:cNvGraphicFramePr>
          <p:nvPr>
            <p:custDataLst>
              <p:tags r:id="rId3"/>
            </p:custDataLst>
          </p:nvPr>
        </p:nvGraphicFramePr>
        <p:xfrm>
          <a:off x="1590675" y="5492116"/>
          <a:ext cx="3547746" cy="555245"/>
        </p:xfrm>
        <a:graphic>
          <a:graphicData uri="http://schemas.openxmlformats.org/drawingml/2006/table">
            <a:tbl>
              <a:tblPr/>
              <a:tblGrid>
                <a:gridCol w="1182582">
                  <a:extLst>
                    <a:ext uri="{9D8B030D-6E8A-4147-A177-3AD203B41FA5}">
                      <a16:colId xmlns:a16="http://schemas.microsoft.com/office/drawing/2014/main" val="20000"/>
                    </a:ext>
                  </a:extLst>
                </a:gridCol>
                <a:gridCol w="1182582">
                  <a:extLst>
                    <a:ext uri="{9D8B030D-6E8A-4147-A177-3AD203B41FA5}">
                      <a16:colId xmlns:a16="http://schemas.microsoft.com/office/drawing/2014/main" val="20001"/>
                    </a:ext>
                  </a:extLst>
                </a:gridCol>
                <a:gridCol w="1182582">
                  <a:extLst>
                    <a:ext uri="{9D8B030D-6E8A-4147-A177-3AD203B41FA5}">
                      <a16:colId xmlns:a16="http://schemas.microsoft.com/office/drawing/2014/main" val="20002"/>
                    </a:ext>
                  </a:extLst>
                </a:gridCol>
              </a:tblGrid>
              <a:tr h="555245">
                <a:tc>
                  <a:txBody>
                    <a:bodyPr/>
                    <a:lstStyle/>
                    <a:p>
                      <a:pPr algn="ctr">
                        <a:lnSpc>
                          <a:spcPct val="115000"/>
                        </a:lnSpc>
                        <a:spcAft>
                          <a:spcPts val="0"/>
                        </a:spcAft>
                      </a:pPr>
                      <a:r>
                        <a:rPr lang="fr-CA" sz="1200" i="1" dirty="0">
                          <a:solidFill>
                            <a:srgbClr val="000000"/>
                          </a:solidFill>
                          <a:latin typeface="Calibri" panose="020F0502020204030204" pitchFamily="34" charset="0"/>
                          <a:ea typeface="Times New Roman"/>
                          <a:cs typeface="Calibri" panose="020F0502020204030204" pitchFamily="34" charset="0"/>
                        </a:rPr>
                        <a:t>forme acide</a:t>
                      </a:r>
                      <a:endParaRPr lang="fr-CA" sz="1200" dirty="0">
                        <a:latin typeface="Calibri" panose="020F0502020204030204" pitchFamily="34" charset="0"/>
                        <a:ea typeface="Calibri"/>
                        <a:cs typeface="Calibri" panose="020F0502020204030204" pitchFamily="34" charset="0"/>
                      </a:endParaRPr>
                    </a:p>
                    <a:p>
                      <a:pPr algn="ctr">
                        <a:lnSpc>
                          <a:spcPct val="115000"/>
                        </a:lnSpc>
                        <a:spcAft>
                          <a:spcPts val="0"/>
                        </a:spcAft>
                      </a:pPr>
                      <a:r>
                        <a:rPr lang="fr-CA" sz="1200" b="1" u="none" strike="noStrike" dirty="0">
                          <a:solidFill>
                            <a:srgbClr val="000000"/>
                          </a:solidFill>
                          <a:latin typeface="Calibri" panose="020F0502020204030204" pitchFamily="34" charset="0"/>
                          <a:ea typeface="Times New Roman"/>
                          <a:cs typeface="Calibri" panose="020F0502020204030204" pitchFamily="34" charset="0"/>
                        </a:rPr>
                        <a:t>jaune</a:t>
                      </a:r>
                      <a:endParaRPr lang="fr-CA" sz="1200" dirty="0">
                        <a:latin typeface="Calibri" panose="020F0502020204030204" pitchFamily="34" charset="0"/>
                        <a:ea typeface="Calibri"/>
                        <a:cs typeface="Calibri" panose="020F0502020204030204" pitchFamily="34" charset="0"/>
                      </a:endParaRPr>
                    </a:p>
                  </a:txBody>
                  <a:tcPr marL="67310" marR="67310" marT="67311" marB="67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fr-CA" sz="1200" i="1" dirty="0">
                          <a:solidFill>
                            <a:srgbClr val="000000"/>
                          </a:solidFill>
                          <a:latin typeface="Calibri" panose="020F0502020204030204" pitchFamily="34" charset="0"/>
                          <a:ea typeface="Times New Roman"/>
                          <a:cs typeface="Calibri" panose="020F0502020204030204" pitchFamily="34" charset="0"/>
                        </a:rPr>
                        <a:t>zone de virage</a:t>
                      </a:r>
                      <a:endParaRPr lang="fr-CA" sz="1200" dirty="0">
                        <a:latin typeface="Calibri" panose="020F0502020204030204" pitchFamily="34" charset="0"/>
                        <a:ea typeface="Calibri"/>
                        <a:cs typeface="Calibri" panose="020F0502020204030204" pitchFamily="34" charset="0"/>
                      </a:endParaRPr>
                    </a:p>
                    <a:p>
                      <a:pPr algn="ctr">
                        <a:lnSpc>
                          <a:spcPct val="115000"/>
                        </a:lnSpc>
                        <a:spcAft>
                          <a:spcPts val="0"/>
                        </a:spcAft>
                      </a:pPr>
                      <a:r>
                        <a:rPr lang="fr-CA" sz="1200" dirty="0">
                          <a:solidFill>
                            <a:srgbClr val="000000"/>
                          </a:solidFill>
                          <a:latin typeface="Calibri" panose="020F0502020204030204" pitchFamily="34" charset="0"/>
                          <a:ea typeface="Times New Roman"/>
                          <a:cs typeface="Calibri" panose="020F0502020204030204" pitchFamily="34" charset="0"/>
                        </a:rPr>
                        <a:t>pH 6,6 à pH 8,4</a:t>
                      </a:r>
                      <a:endParaRPr lang="fr-CA" sz="1200" dirty="0">
                        <a:latin typeface="Calibri" panose="020F0502020204030204" pitchFamily="34" charset="0"/>
                        <a:ea typeface="Calibri"/>
                        <a:cs typeface="Calibri" panose="020F0502020204030204" pitchFamily="34" charset="0"/>
                      </a:endParaRPr>
                    </a:p>
                  </a:txBody>
                  <a:tcPr marL="67310" marR="67310" marT="67311" marB="67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algn="ctr">
                        <a:lnSpc>
                          <a:spcPct val="115000"/>
                        </a:lnSpc>
                        <a:spcAft>
                          <a:spcPts val="0"/>
                        </a:spcAft>
                      </a:pPr>
                      <a:r>
                        <a:rPr lang="fr-CA" sz="1200" i="1" dirty="0">
                          <a:solidFill>
                            <a:srgbClr val="000000"/>
                          </a:solidFill>
                          <a:latin typeface="Calibri" panose="020F0502020204030204" pitchFamily="34" charset="0"/>
                          <a:ea typeface="Times New Roman"/>
                          <a:cs typeface="Calibri" panose="020F0502020204030204" pitchFamily="34" charset="0"/>
                        </a:rPr>
                        <a:t>forme basique</a:t>
                      </a:r>
                      <a:endParaRPr lang="fr-CA" sz="1200" dirty="0">
                        <a:latin typeface="Calibri" panose="020F0502020204030204" pitchFamily="34" charset="0"/>
                        <a:ea typeface="Calibri"/>
                        <a:cs typeface="Calibri" panose="020F0502020204030204" pitchFamily="34" charset="0"/>
                      </a:endParaRPr>
                    </a:p>
                    <a:p>
                      <a:pPr algn="ctr">
                        <a:lnSpc>
                          <a:spcPct val="115000"/>
                        </a:lnSpc>
                        <a:spcAft>
                          <a:spcPts val="0"/>
                        </a:spcAft>
                      </a:pPr>
                      <a:r>
                        <a:rPr lang="fr-CA" sz="1200" b="1" u="none" strike="noStrike" dirty="0">
                          <a:solidFill>
                            <a:srgbClr val="000000"/>
                          </a:solidFill>
                          <a:latin typeface="Calibri" panose="020F0502020204030204" pitchFamily="34" charset="0"/>
                          <a:ea typeface="Times New Roman"/>
                          <a:cs typeface="Calibri" panose="020F0502020204030204" pitchFamily="34" charset="0"/>
                        </a:rPr>
                        <a:t>rouge</a:t>
                      </a:r>
                      <a:endParaRPr lang="fr-CA" sz="1200" dirty="0">
                        <a:latin typeface="Calibri" panose="020F0502020204030204" pitchFamily="34" charset="0"/>
                        <a:ea typeface="Calibri"/>
                        <a:cs typeface="Calibri" panose="020F0502020204030204" pitchFamily="34" charset="0"/>
                      </a:endParaRPr>
                    </a:p>
                  </a:txBody>
                  <a:tcPr marL="67310" marR="67310" marT="67311" marB="67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bl>
          </a:graphicData>
        </a:graphic>
      </p:graphicFrame>
      <p:sp>
        <p:nvSpPr>
          <p:cNvPr id="6" name="TextBox 5"/>
          <p:cNvSpPr txBox="1"/>
          <p:nvPr>
            <p:custDataLst>
              <p:tags r:id="rId4"/>
            </p:custDataLst>
          </p:nvPr>
        </p:nvSpPr>
        <p:spPr>
          <a:xfrm>
            <a:off x="114300" y="7058026"/>
            <a:ext cx="6572250" cy="1231106"/>
          </a:xfrm>
          <a:prstGeom prst="rect">
            <a:avLst/>
          </a:prstGeom>
          <a:noFill/>
          <a:ln>
            <a:solidFill>
              <a:schemeClr val="tx1"/>
            </a:solidFill>
          </a:ln>
        </p:spPr>
        <p:txBody>
          <a:bodyPr wrap="square" rtlCol="0">
            <a:spAutoFit/>
          </a:bodyPr>
          <a:lstStyle/>
          <a:p>
            <a:r>
              <a:rPr lang="fr-CA" sz="1400" b="1" dirty="0">
                <a:latin typeface="Calibri" panose="020F0502020204030204" pitchFamily="34" charset="0"/>
                <a:cs typeface="Calibri" panose="020F0502020204030204" pitchFamily="34" charset="0"/>
              </a:rPr>
              <a:t>Où se procurer les produits ?</a:t>
            </a:r>
            <a:endParaRPr lang="fr-CA" sz="1400" dirty="0">
              <a:latin typeface="Calibri" panose="020F0502020204030204" pitchFamily="34" charset="0"/>
              <a:cs typeface="Calibri" panose="020F0502020204030204" pitchFamily="34" charset="0"/>
            </a:endParaRPr>
          </a:p>
          <a:p>
            <a:r>
              <a:rPr lang="fr-CA" sz="1200" b="1" dirty="0">
                <a:latin typeface="Calibri" panose="020F0502020204030204" pitchFamily="34" charset="0"/>
                <a:cs typeface="Calibri" panose="020F0502020204030204" pitchFamily="34" charset="0"/>
              </a:rPr>
              <a:t> </a:t>
            </a:r>
          </a:p>
          <a:p>
            <a:pPr marL="180975" indent="-180975" fontAlgn="base">
              <a:buFont typeface="Arial" pitchFamily="34" charset="0"/>
              <a:buChar char="•"/>
            </a:pPr>
            <a:r>
              <a:rPr lang="fr-CA" sz="1200" b="1" dirty="0">
                <a:latin typeface="Calibri" panose="020F0502020204030204" pitchFamily="34" charset="0"/>
                <a:cs typeface="Calibri" panose="020F0502020204030204" pitchFamily="34" charset="0"/>
              </a:rPr>
              <a:t>Rouge de phénol, teinture d’iode et acide citrique </a:t>
            </a:r>
            <a:r>
              <a:rPr lang="fr-CA" sz="1200" dirty="0">
                <a:latin typeface="Calibri" panose="020F0502020204030204" pitchFamily="34" charset="0"/>
                <a:cs typeface="Calibri" panose="020F0502020204030204" pitchFamily="34" charset="0"/>
              </a:rPr>
              <a:t>: Disponibles en pharmacie, au comptoir.</a:t>
            </a:r>
          </a:p>
          <a:p>
            <a:pPr marL="180975" indent="-180975" fontAlgn="base">
              <a:buFont typeface="Arial" pitchFamily="34" charset="0"/>
              <a:buChar char="•"/>
            </a:pPr>
            <a:r>
              <a:rPr lang="fr-CA" sz="1200" b="1" dirty="0">
                <a:latin typeface="Calibri" panose="020F0502020204030204" pitchFamily="34" charset="0"/>
                <a:cs typeface="Calibri" panose="020F0502020204030204" pitchFamily="34" charset="0"/>
              </a:rPr>
              <a:t>polyacrylate de sodium </a:t>
            </a:r>
            <a:r>
              <a:rPr lang="fr-CA" sz="1200" dirty="0">
                <a:latin typeface="Calibri" panose="020F0502020204030204" pitchFamily="34" charset="0"/>
                <a:cs typeface="Calibri" panose="020F0502020204030204" pitchFamily="34" charset="0"/>
              </a:rPr>
              <a:t>: Se commande chez Steve </a:t>
            </a:r>
            <a:r>
              <a:rPr lang="fr-CA" sz="1200" dirty="0" err="1">
                <a:latin typeface="Calibri" panose="020F0502020204030204" pitchFamily="34" charset="0"/>
                <a:cs typeface="Calibri" panose="020F0502020204030204" pitchFamily="34" charset="0"/>
              </a:rPr>
              <a:t>Spangler</a:t>
            </a:r>
            <a:r>
              <a:rPr lang="fr-CA" sz="1200" dirty="0">
                <a:latin typeface="Calibri" panose="020F0502020204030204" pitchFamily="34" charset="0"/>
                <a:cs typeface="Calibri" panose="020F0502020204030204" pitchFamily="34" charset="0"/>
              </a:rPr>
              <a:t> ( </a:t>
            </a:r>
            <a:r>
              <a:rPr lang="fr-CA" sz="1200" u="sng" dirty="0">
                <a:latin typeface="Calibri" panose="020F0502020204030204" pitchFamily="34" charset="0"/>
                <a:cs typeface="Calibri" panose="020F0502020204030204" pitchFamily="34" charset="0"/>
                <a:hlinkClick r:id="rId8"/>
              </a:rPr>
              <a:t>http://www.stevespanglerscience.com/water-gel-magic-slush-powder.html</a:t>
            </a:r>
            <a:r>
              <a:rPr lang="fr-CA" sz="1200" dirty="0">
                <a:latin typeface="Calibri" panose="020F0502020204030204" pitchFamily="34" charset="0"/>
                <a:cs typeface="Calibri" panose="020F0502020204030204" pitchFamily="34" charset="0"/>
              </a:rPr>
              <a:t> ). Aussi en vente au Cosmodôme, et est </a:t>
            </a:r>
            <a:r>
              <a:rPr lang="fr-CA" sz="1200" b="1" dirty="0">
                <a:latin typeface="Calibri" panose="020F0502020204030204" pitchFamily="34" charset="0"/>
                <a:cs typeface="Calibri" panose="020F0502020204030204" pitchFamily="34" charset="0"/>
              </a:rPr>
              <a:t>aussi utilisés par les enseignants de 2</a:t>
            </a:r>
            <a:r>
              <a:rPr lang="fr-CA" sz="1200" b="1" baseline="30000" dirty="0">
                <a:latin typeface="Calibri" panose="020F0502020204030204" pitchFamily="34" charset="0"/>
                <a:cs typeface="Calibri" panose="020F0502020204030204" pitchFamily="34" charset="0"/>
              </a:rPr>
              <a:t>e</a:t>
            </a:r>
            <a:r>
              <a:rPr lang="fr-CA" sz="1200" b="1" dirty="0">
                <a:latin typeface="Calibri" panose="020F0502020204030204" pitchFamily="34" charset="0"/>
                <a:cs typeface="Calibri" panose="020F0502020204030204" pitchFamily="34" charset="0"/>
              </a:rPr>
              <a:t> et de 3</a:t>
            </a:r>
            <a:r>
              <a:rPr lang="fr-CA" sz="1200" b="1" baseline="30000" dirty="0">
                <a:latin typeface="Calibri" panose="020F0502020204030204" pitchFamily="34" charset="0"/>
                <a:cs typeface="Calibri" panose="020F0502020204030204" pitchFamily="34" charset="0"/>
              </a:rPr>
              <a:t>e</a:t>
            </a:r>
            <a:r>
              <a:rPr lang="fr-CA" sz="1200" b="1" dirty="0">
                <a:latin typeface="Calibri" panose="020F0502020204030204" pitchFamily="34" charset="0"/>
                <a:cs typeface="Calibri" panose="020F0502020204030204" pitchFamily="34" charset="0"/>
              </a:rPr>
              <a:t> année.</a:t>
            </a:r>
          </a:p>
        </p:txBody>
      </p:sp>
      <p:sp>
        <p:nvSpPr>
          <p:cNvPr id="7" name="Espace réservé du numéro de diapositive 2"/>
          <p:cNvSpPr txBox="1">
            <a:spLocks/>
          </p:cNvSpPr>
          <p:nvPr>
            <p:custDataLst>
              <p:tags r:id="rId5"/>
            </p:custDataLst>
          </p:nvPr>
        </p:nvSpPr>
        <p:spPr>
          <a:xfrm>
            <a:off x="5547974" y="8008203"/>
            <a:ext cx="1310026" cy="1135797"/>
          </a:xfrm>
          <a:prstGeom prst="rect">
            <a:avLst/>
          </a:prstGeom>
        </p:spPr>
        <p:txBody>
          <a:bodyPr vert="horz" lIns="91440" tIns="45720" rIns="91440" bIns="45720" rtlCol="0" anchor="ctr"/>
          <a:lstStyle>
            <a:defPPr>
              <a:defRPr lang="en-US"/>
            </a:defPPr>
            <a:lvl1pPr marL="0" algn="r" defTabSz="457200" rtl="0" eaLnBrk="1" latinLnBrk="0" hangingPunct="1">
              <a:defRPr sz="8200" kern="1200">
                <a:gradFill>
                  <a:gsLst>
                    <a:gs pos="0">
                      <a:schemeClr val="tx1">
                        <a:alpha val="10000"/>
                      </a:schemeClr>
                    </a:gs>
                    <a:gs pos="100000">
                      <a:schemeClr val="tx1">
                        <a:alpha val="10000"/>
                      </a:schemeClr>
                    </a:gs>
                  </a:gsLst>
                  <a:lin ang="5400000" scaled="0"/>
                </a:gradFill>
                <a:latin typeface="Impact"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7FB875-5C85-AB42-9DC5-178568A424B8}" type="slidenum">
              <a:rPr lang="en-US" smtClean="0"/>
              <a:pPr/>
              <a:t>16</a:t>
            </a:fld>
            <a:endParaRPr lang="en-US" dirty="0"/>
          </a:p>
        </p:txBody>
      </p:sp>
    </p:spTree>
    <p:extLst>
      <p:ext uri="{BB962C8B-B14F-4D97-AF65-F5344CB8AC3E}">
        <p14:creationId xmlns:p14="http://schemas.microsoft.com/office/powerpoint/2010/main" val="2258876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1336"/>
            <a:ext cx="4274057" cy="871396"/>
          </a:xfrm>
        </p:spPr>
        <p:txBody>
          <a:bodyPr/>
          <a:lstStyle/>
          <a:p>
            <a:pPr algn="l"/>
            <a:r>
              <a:rPr lang="en-US" sz="3000" dirty="0"/>
              <a:t>Fiche </a:t>
            </a:r>
            <a:r>
              <a:rPr lang="en-US" sz="3000" dirty="0" err="1"/>
              <a:t>théorique</a:t>
            </a:r>
            <a:r>
              <a:rPr lang="en-US" sz="3000" dirty="0"/>
              <a:t> 3</a:t>
            </a:r>
            <a:br>
              <a:rPr lang="en-US" sz="2400" dirty="0"/>
            </a:br>
            <a:r>
              <a:rPr lang="fr-CA" sz="2400" dirty="0">
                <a:solidFill>
                  <a:schemeClr val="dk1"/>
                </a:solidFill>
                <a:cs typeface="Calibri" panose="020F0502020204030204" pitchFamily="34" charset="0"/>
              </a:rPr>
              <a:t>À quoi sert la chimie ?</a:t>
            </a:r>
            <a:endParaRPr lang="en-US" sz="2400" dirty="0"/>
          </a:p>
        </p:txBody>
      </p:sp>
      <p:sp>
        <p:nvSpPr>
          <p:cNvPr id="74754" name="Rectangle 2"/>
          <p:cNvSpPr>
            <a:spLocks noChangeArrowheads="1"/>
          </p:cNvSpPr>
          <p:nvPr>
            <p:custDataLst>
              <p:tags r:id="rId2"/>
            </p:custDataLst>
          </p:nvPr>
        </p:nvSpPr>
        <p:spPr bwMode="auto">
          <a:xfrm>
            <a:off x="66675" y="1330482"/>
            <a:ext cx="6705600" cy="7478970"/>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spcBef>
                <a:spcPts val="600"/>
              </a:spcBef>
              <a:spcAft>
                <a:spcPct val="0"/>
              </a:spcAft>
              <a:buClrTx/>
              <a:buSzTx/>
              <a:tabLst/>
            </a:pPr>
            <a:r>
              <a:rPr kumimoji="0" lang="fr-CA" sz="2400" i="1"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La chimie ça sert à…</a:t>
            </a:r>
          </a:p>
          <a:p>
            <a:pPr marL="177800" marR="0" lvl="0" indent="-177800" algn="l" defTabSz="914400" rtl="0" eaLnBrk="1" fontAlgn="base" latinLnBrk="0" hangingPunct="1">
              <a:spcBef>
                <a:spcPts val="600"/>
              </a:spcBef>
              <a:spcAft>
                <a:spcPct val="0"/>
              </a:spcAft>
              <a:buClrTx/>
              <a:buSzTx/>
              <a:buFontTx/>
              <a:buChar char="•"/>
              <a:tabLst/>
            </a:pPr>
            <a:r>
              <a:rPr kumimoji="0" lang="fr-CA" sz="1400" b="1"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Inventer de nouveaux matériaux, de nouvelles molécules</a:t>
            </a:r>
          </a:p>
          <a:p>
            <a:pPr marL="0" marR="0" lvl="0" indent="0" algn="just" defTabSz="914400" rtl="0" eaLnBrk="0" fontAlgn="base" latinLnBrk="0" hangingPunct="0">
              <a:spcBef>
                <a:spcPts val="600"/>
              </a:spcBef>
              <a:spcAft>
                <a:spcPct val="0"/>
              </a:spcAft>
              <a:buClrTx/>
              <a:buSzTx/>
              <a:buFontTx/>
              <a:buNone/>
              <a:tabLst/>
            </a:pPr>
            <a:r>
              <a:rPr kumimoji="0" lang="fr-CA" sz="12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Tous les matériaux qui n’existent pas dans la nature ont dû être fabriqués par l’homme. Le plastique, par exemple, n’existait pas avant que des chimistes le créent en laboratoire au 19</a:t>
            </a:r>
            <a:r>
              <a:rPr kumimoji="0" lang="fr-CA" sz="1200" b="0" i="0" u="none" strike="noStrike" cap="none" normalizeH="0" baseline="30000" dirty="0">
                <a:ln>
                  <a:noFill/>
                </a:ln>
                <a:solidFill>
                  <a:srgbClr val="000000"/>
                </a:solidFill>
                <a:effectLst/>
                <a:latin typeface="Calibri" panose="020F0502020204030204" pitchFamily="34" charset="0"/>
                <a:ea typeface="Times New Roman" pitchFamily="18" charset="0"/>
                <a:cs typeface="Calibri" panose="020F0502020204030204" pitchFamily="34" charset="0"/>
              </a:rPr>
              <a:t>e</a:t>
            </a:r>
            <a:r>
              <a:rPr kumimoji="0" lang="fr-CA" sz="12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siècle. On retrouve les inventions des chimistes</a:t>
            </a:r>
            <a:r>
              <a:rPr kumimoji="0" lang="fr-CA" sz="1200" b="0" i="0" u="none" strike="noStrike" cap="none" normalizeH="0" dirty="0">
                <a:ln>
                  <a:noFill/>
                </a:ln>
                <a:solidFill>
                  <a:srgbClr val="000000"/>
                </a:solidFill>
                <a:effectLst/>
                <a:latin typeface="Calibri" panose="020F0502020204030204" pitchFamily="34" charset="0"/>
                <a:ea typeface="Times New Roman" pitchFamily="18" charset="0"/>
                <a:cs typeface="Calibri" panose="020F0502020204030204" pitchFamily="34" charset="0"/>
              </a:rPr>
              <a:t> </a:t>
            </a:r>
            <a:r>
              <a:rPr kumimoji="0" lang="fr-CA" sz="12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dans bien d'autres domaines :</a:t>
            </a:r>
          </a:p>
          <a:p>
            <a:pPr lvl="1" defTabSz="914400" eaLnBrk="0" fontAlgn="base" hangingPunct="0">
              <a:spcBef>
                <a:spcPts val="600"/>
              </a:spcBef>
              <a:spcAft>
                <a:spcPct val="0"/>
              </a:spcAft>
            </a:pPr>
            <a:r>
              <a:rPr kumimoji="0" lang="fr-CA" sz="12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a:t>
            </a:r>
            <a:r>
              <a:rPr kumimoji="0" lang="fr-CA" sz="1200" b="1"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Médecine</a:t>
            </a:r>
            <a:r>
              <a:rPr kumimoji="0" lang="fr-CA" sz="12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 médicaments…</a:t>
            </a:r>
            <a:endParaRPr kumimoji="0" lang="fr-CA"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lvl="1" defTabSz="914400" eaLnBrk="0" fontAlgn="base" hangingPunct="0">
              <a:spcBef>
                <a:spcPts val="600"/>
              </a:spcBef>
              <a:spcAft>
                <a:spcPct val="0"/>
              </a:spcAft>
            </a:pPr>
            <a:r>
              <a:rPr kumimoji="0" lang="fr-CA" sz="12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a:t>
            </a:r>
            <a:r>
              <a:rPr kumimoji="0" lang="fr-CA" sz="1200" b="1"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Énergie</a:t>
            </a:r>
            <a:r>
              <a:rPr kumimoji="0" lang="fr-CA" sz="12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 piles électriques, produits pétroliers…</a:t>
            </a:r>
            <a:endParaRPr kumimoji="0" lang="fr-CA"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lvl="1" defTabSz="914400" eaLnBrk="0" fontAlgn="base" hangingPunct="0">
              <a:spcBef>
                <a:spcPts val="600"/>
              </a:spcBef>
              <a:spcAft>
                <a:spcPct val="0"/>
              </a:spcAft>
            </a:pPr>
            <a:r>
              <a:rPr kumimoji="0" lang="fr-CA" sz="12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a:t>
            </a:r>
            <a:r>
              <a:rPr kumimoji="0" lang="fr-CA" sz="1200" b="1"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Cosmétique</a:t>
            </a:r>
            <a:r>
              <a:rPr kumimoji="0" lang="fr-CA" sz="12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 parfum, maquillage...</a:t>
            </a:r>
            <a:endParaRPr kumimoji="0" lang="fr-CA"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lvl="1" defTabSz="914400" eaLnBrk="0" fontAlgn="base" hangingPunct="0">
              <a:spcBef>
                <a:spcPts val="600"/>
              </a:spcBef>
              <a:spcAft>
                <a:spcPct val="0"/>
              </a:spcAft>
            </a:pPr>
            <a:r>
              <a:rPr kumimoji="0" lang="fr-CA" sz="12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a:t>
            </a:r>
            <a:r>
              <a:rPr kumimoji="0" lang="fr-CA" sz="1200" b="1"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Agriculture</a:t>
            </a:r>
            <a:r>
              <a:rPr kumimoji="0" lang="fr-CA" sz="12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 engrais, pesticides...</a:t>
            </a:r>
            <a:endParaRPr kumimoji="0" lang="fr-CA"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lvl="1" defTabSz="914400" eaLnBrk="0" fontAlgn="base" hangingPunct="0">
              <a:spcBef>
                <a:spcPts val="600"/>
              </a:spcBef>
              <a:spcAft>
                <a:spcPct val="0"/>
              </a:spcAft>
            </a:pPr>
            <a:r>
              <a:rPr kumimoji="0" lang="fr-CA" sz="12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a:t>
            </a:r>
            <a:r>
              <a:rPr kumimoji="0" lang="fr-CA" sz="1200" b="1"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Alimentaire</a:t>
            </a:r>
            <a:r>
              <a:rPr kumimoji="0" lang="fr-CA" sz="12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 arômes de synthèse, stabilisants, épaississants...</a:t>
            </a:r>
            <a:endParaRPr kumimoji="0" lang="fr-CA"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lvl="1" defTabSz="914400" eaLnBrk="0" fontAlgn="base" hangingPunct="0">
              <a:spcBef>
                <a:spcPts val="600"/>
              </a:spcBef>
              <a:spcAft>
                <a:spcPct val="0"/>
              </a:spcAft>
              <a:buFontTx/>
              <a:buChar char="-"/>
            </a:pPr>
            <a:r>
              <a:rPr kumimoji="0" lang="fr-CA" sz="12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a:t>
            </a:r>
            <a:r>
              <a:rPr kumimoji="0" lang="fr-CA" sz="1200" b="1"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Produits domestiques </a:t>
            </a:r>
            <a:r>
              <a:rPr kumimoji="0" lang="fr-CA" sz="12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colle, peinture, savon...</a:t>
            </a:r>
          </a:p>
          <a:p>
            <a:pPr marL="177800" lvl="0" indent="-177800" defTabSz="914400" fontAlgn="base">
              <a:spcBef>
                <a:spcPts val="600"/>
              </a:spcBef>
              <a:spcAft>
                <a:spcPct val="0"/>
              </a:spcAft>
              <a:buFontTx/>
              <a:buChar char="•"/>
            </a:pPr>
            <a:r>
              <a:rPr lang="fr-CA" sz="1400" b="1" dirty="0">
                <a:solidFill>
                  <a:srgbClr val="000000"/>
                </a:solidFill>
                <a:latin typeface="Calibri" panose="020F0502020204030204" pitchFamily="34" charset="0"/>
                <a:ea typeface="Times New Roman" pitchFamily="18" charset="0"/>
                <a:cs typeface="Calibri" panose="020F0502020204030204" pitchFamily="34" charset="0"/>
              </a:rPr>
              <a:t>Faire des tests de contrôle, de suivi</a:t>
            </a:r>
          </a:p>
          <a:p>
            <a:pPr lvl="0" algn="just" defTabSz="914400" eaLnBrk="0" fontAlgn="base" hangingPunct="0">
              <a:spcBef>
                <a:spcPts val="600"/>
              </a:spcBef>
              <a:spcAft>
                <a:spcPct val="0"/>
              </a:spcAft>
            </a:pPr>
            <a:r>
              <a:rPr lang="fr-CA" sz="1200" dirty="0">
                <a:solidFill>
                  <a:srgbClr val="000000"/>
                </a:solidFill>
                <a:latin typeface="Calibri" panose="020F0502020204030204" pitchFamily="34" charset="0"/>
                <a:ea typeface="Times New Roman" pitchFamily="18" charset="0"/>
                <a:cs typeface="Calibri" panose="020F0502020204030204" pitchFamily="34" charset="0"/>
              </a:rPr>
              <a:t>Avec leurs batteries de tests, les chimistes </a:t>
            </a:r>
            <a:r>
              <a:rPr lang="fr-CA" sz="1200" dirty="0">
                <a:latin typeface="Calibri" panose="020F0502020204030204" pitchFamily="34" charset="0"/>
                <a:ea typeface="Times New Roman" pitchFamily="18" charset="0"/>
                <a:cs typeface="Calibri" panose="020F0502020204030204" pitchFamily="34" charset="0"/>
              </a:rPr>
              <a:t>vérifient et contrôlent la qualité </a:t>
            </a:r>
            <a:r>
              <a:rPr lang="fr-CA" sz="1200" dirty="0">
                <a:solidFill>
                  <a:srgbClr val="000000"/>
                </a:solidFill>
                <a:latin typeface="Calibri" panose="020F0502020204030204" pitchFamily="34" charset="0"/>
                <a:ea typeface="Times New Roman" pitchFamily="18" charset="0"/>
                <a:cs typeface="Calibri" panose="020F0502020204030204" pitchFamily="34" charset="0"/>
              </a:rPr>
              <a:t>des aliments, des médicaments, des matériaux et de l’environnement.</a:t>
            </a:r>
            <a:endParaRPr lang="fr-CA" sz="1200" dirty="0">
              <a:latin typeface="Calibri" panose="020F0502020204030204" pitchFamily="34" charset="0"/>
              <a:cs typeface="Calibri" panose="020F0502020204030204" pitchFamily="34" charset="0"/>
            </a:endParaRPr>
          </a:p>
          <a:p>
            <a:pPr marL="177800" lvl="0" indent="-177800" fontAlgn="base">
              <a:spcBef>
                <a:spcPts val="600"/>
              </a:spcBef>
              <a:buFont typeface="Arial" pitchFamily="34" charset="0"/>
              <a:buChar char="•"/>
            </a:pPr>
            <a:r>
              <a:rPr lang="fr-CA" sz="1400" b="1" dirty="0">
                <a:latin typeface="Calibri" panose="020F0502020204030204" pitchFamily="34" charset="0"/>
                <a:cs typeface="Calibri" panose="020F0502020204030204" pitchFamily="34" charset="0"/>
              </a:rPr>
              <a:t>Mieux comprendre le monde qui nous entoure</a:t>
            </a:r>
          </a:p>
          <a:p>
            <a:pPr algn="just">
              <a:spcBef>
                <a:spcPts val="600"/>
              </a:spcBef>
            </a:pPr>
            <a:r>
              <a:rPr lang="fr-CA" sz="1200" dirty="0">
                <a:latin typeface="Calibri" panose="020F0502020204030204" pitchFamily="34" charset="0"/>
                <a:cs typeface="Calibri" panose="020F0502020204030204" pitchFamily="34" charset="0"/>
              </a:rPr>
              <a:t>La biochimie, par exemple, s’intéresse aux réactions qui ont lieu au sein du vivant, dans la cellule. Voici quelques découvertes dans le domaine:</a:t>
            </a:r>
          </a:p>
          <a:p>
            <a:pPr lvl="1">
              <a:spcBef>
                <a:spcPts val="600"/>
              </a:spcBef>
              <a:buFontTx/>
              <a:buChar char="-"/>
            </a:pPr>
            <a:r>
              <a:rPr lang="fr-CA" sz="1200" dirty="0">
                <a:latin typeface="Calibri" panose="020F0502020204030204" pitchFamily="34" charset="0"/>
                <a:cs typeface="Calibri" panose="020F0502020204030204" pitchFamily="34" charset="0"/>
              </a:rPr>
              <a:t> La découverte de l’ADN.</a:t>
            </a:r>
          </a:p>
          <a:p>
            <a:pPr lvl="1">
              <a:spcBef>
                <a:spcPts val="600"/>
              </a:spcBef>
              <a:buFontTx/>
              <a:buChar char="-"/>
            </a:pPr>
            <a:r>
              <a:rPr lang="fr-CA" sz="1200" dirty="0">
                <a:latin typeface="Calibri" panose="020F0502020204030204" pitchFamily="34" charset="0"/>
                <a:cs typeface="Calibri" panose="020F0502020204030204" pitchFamily="34" charset="0"/>
              </a:rPr>
              <a:t> La couleur de la peau est due à la mélanine, une protéine.</a:t>
            </a:r>
          </a:p>
          <a:p>
            <a:pPr lvl="1">
              <a:spcBef>
                <a:spcPts val="600"/>
              </a:spcBef>
              <a:buFontTx/>
              <a:buChar char="-"/>
            </a:pPr>
            <a:r>
              <a:rPr lang="fr-CA" sz="1200" dirty="0">
                <a:latin typeface="Calibri" panose="020F0502020204030204" pitchFamily="34" charset="0"/>
                <a:cs typeface="Calibri" panose="020F0502020204030204" pitchFamily="34" charset="0"/>
              </a:rPr>
              <a:t> La caféine stimule le système nerveux.</a:t>
            </a:r>
          </a:p>
          <a:p>
            <a:pPr lvl="1">
              <a:spcBef>
                <a:spcPts val="600"/>
              </a:spcBef>
              <a:buFontTx/>
              <a:buChar char="-"/>
            </a:pPr>
            <a:endParaRPr lang="fr-CA" sz="1200" dirty="0">
              <a:latin typeface="Calibri" panose="020F0502020204030204" pitchFamily="34" charset="0"/>
              <a:cs typeface="Calibri" panose="020F0502020204030204" pitchFamily="34" charset="0"/>
            </a:endParaRPr>
          </a:p>
          <a:p>
            <a:pPr lvl="0">
              <a:spcBef>
                <a:spcPts val="600"/>
              </a:spcBef>
            </a:pPr>
            <a:r>
              <a:rPr lang="fr-CA" sz="2400" i="1" dirty="0">
                <a:latin typeface="Calibri" panose="020F0502020204030204" pitchFamily="34" charset="0"/>
                <a:cs typeface="Calibri" panose="020F0502020204030204" pitchFamily="34" charset="0"/>
              </a:rPr>
              <a:t>Produits chimiques, naturels, artificiels, synthétiques…</a:t>
            </a:r>
          </a:p>
          <a:p>
            <a:pPr lvl="0" algn="just">
              <a:spcBef>
                <a:spcPts val="600"/>
              </a:spcBef>
            </a:pPr>
            <a:r>
              <a:rPr lang="fr-CA" sz="1200" dirty="0">
                <a:latin typeface="Calibri" panose="020F0502020204030204" pitchFamily="34" charset="0"/>
                <a:cs typeface="Calibri" panose="020F0502020204030204" pitchFamily="34" charset="0"/>
              </a:rPr>
              <a:t>Dans le langage courant, on utilise l’adjectif « chimique » pour désigner quelque chose qui est artificiel ou synthétique. D’un point de vue scientifique, TOUT est chimique : tous les solides, les liquides et les gaz qui nous entourent. Dans bien des cas, il ne sert à rien de distinguer entre une molécule d’origine naturelle et une autre, chimiquement identique, qui a été synthétisée par l’homme. Par exemple, une molécule de glucose, c’est une molécule de glucose, peu importe si elle provient d’un fruit ou d’un sirop industriel fabriqué pour être ajouté aux boissons gazeuses.</a:t>
            </a:r>
          </a:p>
        </p:txBody>
      </p:sp>
      <p:sp>
        <p:nvSpPr>
          <p:cNvPr id="5" name="Espace réservé du numéro de diapositive 2"/>
          <p:cNvSpPr>
            <a:spLocks noGrp="1"/>
          </p:cNvSpPr>
          <p:nvPr>
            <p:ph type="sldNum" sz="quarter" idx="12"/>
            <p:custDataLst>
              <p:tags r:id="rId3"/>
            </p:custDataLst>
          </p:nvPr>
        </p:nvSpPr>
        <p:spPr>
          <a:xfrm>
            <a:off x="5547974" y="8008203"/>
            <a:ext cx="1310026" cy="1135797"/>
          </a:xfrm>
        </p:spPr>
        <p:txBody>
          <a:bodyPr/>
          <a:lstStyle/>
          <a:p>
            <a:fld id="{027FB875-5C85-AB42-9DC5-178568A424B8}" type="slidenum">
              <a:rPr lang="en-US" smtClean="0"/>
              <a:pPr/>
              <a:t>17</a:t>
            </a:fld>
            <a:endParaRPr lang="en-US" dirty="0"/>
          </a:p>
        </p:txBody>
      </p:sp>
    </p:spTree>
    <p:extLst>
      <p:ext uri="{BB962C8B-B14F-4D97-AF65-F5344CB8AC3E}">
        <p14:creationId xmlns:p14="http://schemas.microsoft.com/office/powerpoint/2010/main" val="2258876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1336"/>
            <a:ext cx="4274057" cy="871396"/>
          </a:xfrm>
        </p:spPr>
        <p:txBody>
          <a:bodyPr/>
          <a:lstStyle/>
          <a:p>
            <a:pPr algn="l"/>
            <a:r>
              <a:rPr lang="en-US" sz="3000" dirty="0"/>
              <a:t>Fiche </a:t>
            </a:r>
            <a:r>
              <a:rPr lang="en-US" sz="3000" dirty="0" err="1"/>
              <a:t>théorique</a:t>
            </a:r>
            <a:r>
              <a:rPr lang="en-US" sz="3000" dirty="0"/>
              <a:t> 3</a:t>
            </a:r>
            <a:br>
              <a:rPr lang="en-US" sz="2400" dirty="0"/>
            </a:br>
            <a:r>
              <a:rPr lang="fr-CA" sz="2400" dirty="0">
                <a:solidFill>
                  <a:schemeClr val="dk1"/>
                </a:solidFill>
                <a:cs typeface="Calibri" panose="020F0502020204030204" pitchFamily="34" charset="0"/>
              </a:rPr>
              <a:t>À quoi sert la chimie ? </a:t>
            </a:r>
            <a:r>
              <a:rPr lang="fr-CA" sz="1800" dirty="0">
                <a:solidFill>
                  <a:schemeClr val="dk1"/>
                </a:solidFill>
                <a:cs typeface="Calibri" panose="020F0502020204030204" pitchFamily="34" charset="0"/>
              </a:rPr>
              <a:t>(suite)</a:t>
            </a:r>
            <a:endParaRPr lang="en-US" sz="1800" dirty="0"/>
          </a:p>
        </p:txBody>
      </p:sp>
      <p:sp>
        <p:nvSpPr>
          <p:cNvPr id="74754" name="Rectangle 2"/>
          <p:cNvSpPr>
            <a:spLocks noChangeArrowheads="1"/>
          </p:cNvSpPr>
          <p:nvPr>
            <p:custDataLst>
              <p:tags r:id="rId2"/>
            </p:custDataLst>
          </p:nvPr>
        </p:nvSpPr>
        <p:spPr bwMode="auto">
          <a:xfrm>
            <a:off x="95248" y="1320297"/>
            <a:ext cx="6638925" cy="6940361"/>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ts val="600"/>
              </a:spcBef>
              <a:spcAft>
                <a:spcPct val="0"/>
              </a:spcAft>
            </a:pPr>
            <a:r>
              <a:rPr lang="fr-CA" sz="2400" i="1" dirty="0">
                <a:solidFill>
                  <a:srgbClr val="000000"/>
                </a:solidFill>
                <a:latin typeface="Calibri" panose="020F0502020204030204" pitchFamily="34" charset="0"/>
                <a:ea typeface="Times New Roman" pitchFamily="18" charset="0"/>
                <a:cs typeface="Calibri" panose="020F0502020204030204" pitchFamily="34" charset="0"/>
              </a:rPr>
              <a:t>Les métiers de la chimie</a:t>
            </a:r>
          </a:p>
          <a:p>
            <a:pPr lvl="0" algn="just" defTabSz="914400" eaLnBrk="0" fontAlgn="base" hangingPunct="0">
              <a:spcBef>
                <a:spcPts val="600"/>
              </a:spcBef>
              <a:spcAft>
                <a:spcPct val="0"/>
              </a:spcAft>
            </a:pPr>
            <a:r>
              <a:rPr lang="fr-CA" sz="1200" dirty="0">
                <a:solidFill>
                  <a:srgbClr val="000000"/>
                </a:solidFill>
                <a:latin typeface="Calibri" panose="020F0502020204030204" pitchFamily="34" charset="0"/>
                <a:ea typeface="Times New Roman" pitchFamily="18" charset="0"/>
                <a:cs typeface="Calibri" panose="020F0502020204030204" pitchFamily="34" charset="0"/>
              </a:rPr>
              <a:t>Encore une fois, </a:t>
            </a:r>
            <a:r>
              <a:rPr lang="fr-CA" sz="1200" i="1" dirty="0">
                <a:solidFill>
                  <a:srgbClr val="000000"/>
                </a:solidFill>
                <a:latin typeface="Calibri" panose="020F0502020204030204" pitchFamily="34" charset="0"/>
                <a:ea typeface="Times New Roman" pitchFamily="18" charset="0"/>
                <a:cs typeface="Calibri" panose="020F0502020204030204" pitchFamily="34" charset="0"/>
              </a:rPr>
              <a:t>tout</a:t>
            </a:r>
            <a:r>
              <a:rPr lang="fr-CA" sz="1200" dirty="0">
                <a:solidFill>
                  <a:srgbClr val="000000"/>
                </a:solidFill>
                <a:latin typeface="Calibri" panose="020F0502020204030204" pitchFamily="34" charset="0"/>
                <a:ea typeface="Times New Roman" pitchFamily="18" charset="0"/>
                <a:cs typeface="Calibri" panose="020F0502020204030204" pitchFamily="34" charset="0"/>
              </a:rPr>
              <a:t> est chimique ! Les chimistes sont donc appelés à travailler dans une grande variété de milieux de travail :</a:t>
            </a:r>
          </a:p>
          <a:p>
            <a:pPr marL="252000" lvl="0" indent="-252000" algn="just" defTabSz="914400" eaLnBrk="0" fontAlgn="base" hangingPunct="0">
              <a:spcBef>
                <a:spcPts val="600"/>
              </a:spcBef>
              <a:spcAft>
                <a:spcPct val="0"/>
              </a:spcAft>
              <a:buFontTx/>
              <a:buChar char="•"/>
            </a:pPr>
            <a:r>
              <a:rPr lang="fr-CA" sz="1200" b="1" dirty="0">
                <a:solidFill>
                  <a:srgbClr val="000000"/>
                </a:solidFill>
                <a:latin typeface="Calibri" panose="020F0502020204030204" pitchFamily="34" charset="0"/>
                <a:ea typeface="Times New Roman" pitchFamily="18" charset="0"/>
                <a:cs typeface="Calibri" panose="020F0502020204030204" pitchFamily="34" charset="0"/>
              </a:rPr>
              <a:t>Industrie pharmaceutique</a:t>
            </a:r>
            <a:r>
              <a:rPr lang="fr-CA" sz="1200" dirty="0">
                <a:solidFill>
                  <a:srgbClr val="000000"/>
                </a:solidFill>
                <a:latin typeface="Calibri" panose="020F0502020204030204" pitchFamily="34" charset="0"/>
                <a:ea typeface="Times New Roman" pitchFamily="18" charset="0"/>
                <a:cs typeface="Calibri" panose="020F0502020204030204" pitchFamily="34" charset="0"/>
              </a:rPr>
              <a:t> : ils synthétisent ou modifient des molécules qui sont par la suite testées en laboratoire pour en vérifier leur efficacité comme médicament;</a:t>
            </a:r>
            <a:endParaRPr lang="fr-CA" sz="1200" dirty="0">
              <a:latin typeface="Calibri" panose="020F0502020204030204" pitchFamily="34" charset="0"/>
              <a:cs typeface="Calibri" panose="020F0502020204030204" pitchFamily="34" charset="0"/>
            </a:endParaRPr>
          </a:p>
          <a:p>
            <a:pPr marL="252000" lvl="0" indent="-252000" algn="just" defTabSz="914400" eaLnBrk="0" fontAlgn="base" hangingPunct="0">
              <a:spcBef>
                <a:spcPts val="600"/>
              </a:spcBef>
              <a:spcAft>
                <a:spcPct val="0"/>
              </a:spcAft>
              <a:buFontTx/>
              <a:buChar char="•"/>
            </a:pPr>
            <a:r>
              <a:rPr lang="fr-CA" sz="1200" b="1" dirty="0">
                <a:solidFill>
                  <a:srgbClr val="000000"/>
                </a:solidFill>
                <a:latin typeface="Calibri" panose="020F0502020204030204" pitchFamily="34" charset="0"/>
                <a:ea typeface="Times New Roman" pitchFamily="18" charset="0"/>
                <a:cs typeface="Calibri" panose="020F0502020204030204" pitchFamily="34" charset="0"/>
              </a:rPr>
              <a:t>Industrie des matériaux</a:t>
            </a:r>
            <a:r>
              <a:rPr lang="fr-CA" sz="1200" dirty="0">
                <a:solidFill>
                  <a:srgbClr val="000000"/>
                </a:solidFill>
                <a:latin typeface="Calibri" panose="020F0502020204030204" pitchFamily="34" charset="0"/>
                <a:ea typeface="Times New Roman" pitchFamily="18" charset="0"/>
                <a:cs typeface="Calibri" panose="020F0502020204030204" pitchFamily="34" charset="0"/>
              </a:rPr>
              <a:t> (aérospatiales, des communications, d'électronique, de la peinture, des plastiques, des pâtes et papiers, des explosifs, miniers et sidérurgiques) : ils développement de nouveaux procédés ou produits, et analysent et contrôlent leur qualité.</a:t>
            </a:r>
            <a:endParaRPr lang="fr-CA" sz="1200" dirty="0">
              <a:latin typeface="Calibri" panose="020F0502020204030204" pitchFamily="34" charset="0"/>
              <a:cs typeface="Calibri" panose="020F0502020204030204" pitchFamily="34" charset="0"/>
            </a:endParaRPr>
          </a:p>
          <a:p>
            <a:pPr marL="252000" lvl="0" indent="-252000" algn="just" defTabSz="914400" eaLnBrk="0" fontAlgn="base" hangingPunct="0">
              <a:spcBef>
                <a:spcPts val="600"/>
              </a:spcBef>
              <a:spcAft>
                <a:spcPct val="0"/>
              </a:spcAft>
              <a:buFontTx/>
              <a:buChar char="•"/>
            </a:pPr>
            <a:r>
              <a:rPr lang="fr-CA" sz="1200" b="1" dirty="0">
                <a:solidFill>
                  <a:srgbClr val="000000"/>
                </a:solidFill>
                <a:latin typeface="Calibri" panose="020F0502020204030204" pitchFamily="34" charset="0"/>
                <a:ea typeface="Times New Roman" pitchFamily="18" charset="0"/>
                <a:cs typeface="Calibri" panose="020F0502020204030204" pitchFamily="34" charset="0"/>
              </a:rPr>
              <a:t>Environnement </a:t>
            </a:r>
            <a:r>
              <a:rPr lang="fr-CA" sz="1200" dirty="0">
                <a:solidFill>
                  <a:srgbClr val="000000"/>
                </a:solidFill>
                <a:latin typeface="Calibri" panose="020F0502020204030204" pitchFamily="34" charset="0"/>
                <a:ea typeface="Times New Roman" pitchFamily="18" charset="0"/>
                <a:cs typeface="Calibri" panose="020F0502020204030204" pitchFamily="34" charset="0"/>
              </a:rPr>
              <a:t>: ils contrôlent la fertilité du sol, la qualité de l’air ou de l’eau;</a:t>
            </a:r>
            <a:endParaRPr lang="fr-CA" sz="1200" dirty="0">
              <a:latin typeface="Calibri" panose="020F0502020204030204" pitchFamily="34" charset="0"/>
              <a:cs typeface="Calibri" panose="020F0502020204030204" pitchFamily="34" charset="0"/>
            </a:endParaRPr>
          </a:p>
          <a:p>
            <a:pPr marL="252000" lvl="0" indent="-252000" algn="just" defTabSz="914400" eaLnBrk="0" fontAlgn="base" hangingPunct="0">
              <a:spcBef>
                <a:spcPts val="600"/>
              </a:spcBef>
              <a:spcAft>
                <a:spcPct val="0"/>
              </a:spcAft>
              <a:buFontTx/>
              <a:buChar char="•"/>
            </a:pPr>
            <a:r>
              <a:rPr lang="fr-CA" sz="1200" b="1" dirty="0">
                <a:solidFill>
                  <a:srgbClr val="000000"/>
                </a:solidFill>
                <a:latin typeface="Calibri" panose="020F0502020204030204" pitchFamily="34" charset="0"/>
                <a:ea typeface="Times New Roman" pitchFamily="18" charset="0"/>
                <a:cs typeface="Calibri" panose="020F0502020204030204" pitchFamily="34" charset="0"/>
              </a:rPr>
              <a:t>Alimentation </a:t>
            </a:r>
            <a:r>
              <a:rPr lang="fr-CA" sz="1200" dirty="0">
                <a:solidFill>
                  <a:srgbClr val="000000"/>
                </a:solidFill>
                <a:latin typeface="Calibri" panose="020F0502020204030204" pitchFamily="34" charset="0"/>
                <a:ea typeface="Times New Roman" pitchFamily="18" charset="0"/>
                <a:cs typeface="Calibri" panose="020F0502020204030204" pitchFamily="34" charset="0"/>
              </a:rPr>
              <a:t>: ils contrôlent la qualité ou créent de nouveaux produits;</a:t>
            </a:r>
            <a:endParaRPr lang="fr-CA" sz="1200" dirty="0">
              <a:latin typeface="Calibri" panose="020F0502020204030204" pitchFamily="34" charset="0"/>
              <a:cs typeface="Calibri" panose="020F0502020204030204" pitchFamily="34" charset="0"/>
            </a:endParaRPr>
          </a:p>
          <a:p>
            <a:pPr marL="252000" lvl="0" indent="-252000" algn="just" defTabSz="914400" eaLnBrk="0" fontAlgn="base" hangingPunct="0">
              <a:spcBef>
                <a:spcPts val="600"/>
              </a:spcBef>
              <a:spcAft>
                <a:spcPct val="0"/>
              </a:spcAft>
              <a:buFontTx/>
              <a:buChar char="•"/>
            </a:pPr>
            <a:r>
              <a:rPr lang="fr-CA" sz="1200" b="1" dirty="0">
                <a:solidFill>
                  <a:srgbClr val="000000"/>
                </a:solidFill>
                <a:latin typeface="Calibri" panose="020F0502020204030204" pitchFamily="34" charset="0"/>
                <a:ea typeface="Times New Roman" pitchFamily="18" charset="0"/>
                <a:cs typeface="Calibri" panose="020F0502020204030204" pitchFamily="34" charset="0"/>
              </a:rPr>
              <a:t>Laboratoire de recherche</a:t>
            </a:r>
            <a:r>
              <a:rPr lang="fr-CA" sz="1200" dirty="0">
                <a:solidFill>
                  <a:srgbClr val="000000"/>
                </a:solidFill>
                <a:latin typeface="Calibri" panose="020F0502020204030204" pitchFamily="34" charset="0"/>
                <a:ea typeface="Times New Roman" pitchFamily="18" charset="0"/>
                <a:cs typeface="Calibri" panose="020F0502020204030204" pitchFamily="34" charset="0"/>
              </a:rPr>
              <a:t> (biologie, géologie, physique...).</a:t>
            </a:r>
            <a:endParaRPr lang="fr-CA" sz="1200" dirty="0">
              <a:latin typeface="Calibri" panose="020F0502020204030204" pitchFamily="34" charset="0"/>
              <a:cs typeface="Calibri" panose="020F0502020204030204" pitchFamily="34" charset="0"/>
            </a:endParaRPr>
          </a:p>
          <a:p>
            <a:pPr lvl="0">
              <a:spcBef>
                <a:spcPts val="600"/>
              </a:spcBef>
            </a:pPr>
            <a:endParaRPr lang="fr-CA" sz="1200" dirty="0">
              <a:latin typeface="Calibri" panose="020F0502020204030204" pitchFamily="34" charset="0"/>
              <a:cs typeface="Calibri" panose="020F0502020204030204" pitchFamily="34" charset="0"/>
            </a:endParaRPr>
          </a:p>
          <a:p>
            <a:pPr>
              <a:spcBef>
                <a:spcPts val="600"/>
              </a:spcBef>
            </a:pPr>
            <a:r>
              <a:rPr lang="fr-CA" sz="2400" i="1" dirty="0">
                <a:latin typeface="Calibri" panose="020F0502020204030204" pitchFamily="34" charset="0"/>
                <a:cs typeface="Calibri" panose="020F0502020204030204" pitchFamily="34" charset="0"/>
              </a:rPr>
              <a:t>Chimie et environnement</a:t>
            </a:r>
            <a:endParaRPr lang="fr-CA" sz="2400" dirty="0">
              <a:latin typeface="Calibri" panose="020F0502020204030204" pitchFamily="34" charset="0"/>
              <a:cs typeface="Calibri" panose="020F0502020204030204" pitchFamily="34" charset="0"/>
            </a:endParaRPr>
          </a:p>
          <a:p>
            <a:pPr>
              <a:spcBef>
                <a:spcPts val="600"/>
              </a:spcBef>
            </a:pPr>
            <a:r>
              <a:rPr lang="fr-CA" sz="1200" dirty="0">
                <a:latin typeface="Calibri" panose="020F0502020204030204" pitchFamily="34" charset="0"/>
                <a:cs typeface="Calibri" panose="020F0502020204030204" pitchFamily="34" charset="0"/>
              </a:rPr>
              <a:t> Les nouveaux produits, matériaux ou molécules créés par les chimistes ont grandement amélioré notre qualité de vie. Malheureusement, relâchés dans la nature, ces produits peuvent polluer l’environnement. Quelques exemples:</a:t>
            </a:r>
          </a:p>
          <a:p>
            <a:pPr marL="252000" lvl="0" indent="-252000"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 Accumulation de produits non biodégradables (plastique).</a:t>
            </a:r>
          </a:p>
          <a:p>
            <a:pPr marL="252000" lvl="0" indent="-252000"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 Effet néfaste sur les poissons des antibiotiques contenus dans les eaux usées.</a:t>
            </a:r>
          </a:p>
          <a:p>
            <a:pPr marL="252000" lvl="0" indent="-252000"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 Contamination des cours d’eau par les métaux lourds issus de l’extraction chimique dans les mines.</a:t>
            </a:r>
          </a:p>
          <a:p>
            <a:pPr>
              <a:spcBef>
                <a:spcPts val="600"/>
              </a:spcBef>
            </a:pPr>
            <a:r>
              <a:rPr lang="fr-CA" sz="1200" dirty="0">
                <a:latin typeface="Calibri" panose="020F0502020204030204" pitchFamily="34" charset="0"/>
                <a:cs typeface="Calibri" panose="020F0502020204030204" pitchFamily="34" charset="0"/>
              </a:rPr>
              <a:t> </a:t>
            </a:r>
          </a:p>
          <a:p>
            <a:pPr>
              <a:spcBef>
                <a:spcPts val="600"/>
              </a:spcBef>
            </a:pPr>
            <a:r>
              <a:rPr lang="fr-CA" sz="2400" i="1" dirty="0">
                <a:latin typeface="Calibri" panose="020F0502020204030204" pitchFamily="34" charset="0"/>
                <a:cs typeface="Calibri" panose="020F0502020204030204" pitchFamily="34" charset="0"/>
              </a:rPr>
              <a:t>Chimie verte</a:t>
            </a:r>
            <a:endParaRPr lang="fr-CA" sz="2400" dirty="0">
              <a:latin typeface="Calibri" panose="020F0502020204030204" pitchFamily="34" charset="0"/>
              <a:cs typeface="Calibri" panose="020F0502020204030204" pitchFamily="34" charset="0"/>
            </a:endParaRPr>
          </a:p>
          <a:p>
            <a:pPr>
              <a:spcBef>
                <a:spcPts val="600"/>
              </a:spcBef>
            </a:pPr>
            <a:r>
              <a:rPr lang="fr-CA" sz="1200" b="1" dirty="0">
                <a:latin typeface="Calibri" panose="020F0502020204030204" pitchFamily="34" charset="0"/>
                <a:cs typeface="Calibri" panose="020F0502020204030204" pitchFamily="34" charset="0"/>
              </a:rPr>
              <a:t> </a:t>
            </a:r>
            <a:r>
              <a:rPr lang="fr-CA" sz="1200" dirty="0">
                <a:latin typeface="Calibri" panose="020F0502020204030204" pitchFamily="34" charset="0"/>
                <a:cs typeface="Calibri" panose="020F0502020204030204" pitchFamily="34" charset="0"/>
              </a:rPr>
              <a:t>Depuis que la protection de l’environnement est devenue un enjeu, les chimistes tentent de réduire et éliminer les substances néfastes pour l'environnement. Ce sont aussi les chimistes qui travaillent à trouver de nouvelles pistes de solutions aux problèmes environnementaux. Par exemple :</a:t>
            </a:r>
          </a:p>
          <a:p>
            <a:pPr marL="252000" lvl="0" indent="-252000"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Trouver des moyens de capter et séquestrer le carbone présent en trop grande quantité dans l’atmosphère.</a:t>
            </a:r>
          </a:p>
          <a:p>
            <a:pPr marL="252000" lvl="0" indent="-252000"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Mettre au point des produits coagulants pour remédier au déversement de pétrole.</a:t>
            </a:r>
          </a:p>
        </p:txBody>
      </p:sp>
      <p:sp>
        <p:nvSpPr>
          <p:cNvPr id="5" name="Espace réservé du numéro de diapositive 2"/>
          <p:cNvSpPr>
            <a:spLocks noGrp="1"/>
          </p:cNvSpPr>
          <p:nvPr>
            <p:ph type="sldNum" sz="quarter" idx="12"/>
            <p:custDataLst>
              <p:tags r:id="rId3"/>
            </p:custDataLst>
          </p:nvPr>
        </p:nvSpPr>
        <p:spPr>
          <a:xfrm>
            <a:off x="5547974" y="8008203"/>
            <a:ext cx="1310026" cy="1135797"/>
          </a:xfrm>
        </p:spPr>
        <p:txBody>
          <a:bodyPr/>
          <a:lstStyle/>
          <a:p>
            <a:fld id="{027FB875-5C85-AB42-9DC5-178568A424B8}" type="slidenum">
              <a:rPr lang="en-US" smtClean="0"/>
              <a:pPr/>
              <a:t>18</a:t>
            </a:fld>
            <a:endParaRPr lang="en-US" dirty="0"/>
          </a:p>
        </p:txBody>
      </p:sp>
    </p:spTree>
    <p:extLst>
      <p:ext uri="{BB962C8B-B14F-4D97-AF65-F5344CB8AC3E}">
        <p14:creationId xmlns:p14="http://schemas.microsoft.com/office/powerpoint/2010/main" val="2258876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custDataLst>
              <p:tags r:id="rId1"/>
            </p:custDataLst>
            <p:extLst>
              <p:ext uri="{D42A27DB-BD31-4B8C-83A1-F6EECF244321}">
                <p14:modId xmlns:p14="http://schemas.microsoft.com/office/powerpoint/2010/main" val="3436297999"/>
              </p:ext>
            </p:extLst>
          </p:nvPr>
        </p:nvGraphicFramePr>
        <p:xfrm>
          <a:off x="0" y="11433"/>
          <a:ext cx="6858000" cy="9108000"/>
        </p:xfrm>
        <a:graphic>
          <a:graphicData uri="http://schemas.openxmlformats.org/drawingml/2006/table">
            <a:tbl>
              <a:tblPr/>
              <a:tblGrid>
                <a:gridCol w="2285080">
                  <a:extLst>
                    <a:ext uri="{9D8B030D-6E8A-4147-A177-3AD203B41FA5}">
                      <a16:colId xmlns:a16="http://schemas.microsoft.com/office/drawing/2014/main" val="20000"/>
                    </a:ext>
                  </a:extLst>
                </a:gridCol>
                <a:gridCol w="2286460">
                  <a:extLst>
                    <a:ext uri="{9D8B030D-6E8A-4147-A177-3AD203B41FA5}">
                      <a16:colId xmlns:a16="http://schemas.microsoft.com/office/drawing/2014/main" val="20001"/>
                    </a:ext>
                  </a:extLst>
                </a:gridCol>
                <a:gridCol w="2286460">
                  <a:extLst>
                    <a:ext uri="{9D8B030D-6E8A-4147-A177-3AD203B41FA5}">
                      <a16:colId xmlns:a16="http://schemas.microsoft.com/office/drawing/2014/main" val="20002"/>
                    </a:ext>
                  </a:extLst>
                </a:gridCol>
              </a:tblGrid>
              <a:tr h="1004388">
                <a:tc>
                  <a:txBody>
                    <a:bodyPr/>
                    <a:lstStyle/>
                    <a:p>
                      <a:pPr algn="ctr">
                        <a:lnSpc>
                          <a:spcPct val="115000"/>
                        </a:lnSpc>
                        <a:spcAft>
                          <a:spcPts val="0"/>
                        </a:spcAft>
                      </a:pPr>
                      <a:r>
                        <a:rPr lang="fr-CA" sz="3000" b="0" dirty="0">
                          <a:latin typeface="Calibri" panose="020F0502020204030204" pitchFamily="34" charset="0"/>
                          <a:ea typeface="Calibri"/>
                          <a:cs typeface="Calibri" panose="020F0502020204030204" pitchFamily="34" charset="0"/>
                        </a:rPr>
                        <a:t>Activité </a:t>
                      </a:r>
                      <a:r>
                        <a:rPr lang="fr-CA" sz="3000" b="1" dirty="0">
                          <a:latin typeface="Calibri" panose="020F0502020204030204" pitchFamily="34" charset="0"/>
                          <a:ea typeface="Calibri"/>
                          <a:cs typeface="Calibri" panose="020F0502020204030204" pitchFamily="34" charset="0"/>
                        </a:rPr>
                        <a:t>B</a:t>
                      </a:r>
                      <a:endParaRPr lang="fr-CA" sz="1400" b="1" baseline="0" dirty="0">
                        <a:latin typeface="Calibri" panose="020F0502020204030204" pitchFamily="34" charset="0"/>
                        <a:ea typeface="Calibri"/>
                        <a:cs typeface="Calibri" panose="020F0502020204030204" pitchFamily="34"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fr-CA" sz="2000" b="0" i="0" u="none" dirty="0">
                          <a:latin typeface="Calibri" panose="020F0502020204030204" pitchFamily="34" charset="0"/>
                          <a:ea typeface="Calibri"/>
                          <a:cs typeface="Calibri" panose="020F0502020204030204" pitchFamily="34" charset="0"/>
                        </a:rPr>
                        <a:t>Napperon de travail</a:t>
                      </a:r>
                      <a:endParaRPr lang="fr-CA" sz="1400" b="1"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400" b="1" dirty="0">
                          <a:latin typeface="Calibri" panose="020F0502020204030204" pitchFamily="34" charset="0"/>
                          <a:ea typeface="Calibri"/>
                          <a:cs typeface="Calibri" panose="020F0502020204030204" pitchFamily="34" charset="0"/>
                        </a:rPr>
                        <a:t>Sel</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400" b="1" dirty="0">
                          <a:solidFill>
                            <a:srgbClr val="000000"/>
                          </a:solidFill>
                          <a:latin typeface="Calibri" panose="020F0502020204030204" pitchFamily="34" charset="0"/>
                          <a:ea typeface="Times New Roman"/>
                          <a:cs typeface="Calibri" panose="020F0502020204030204" pitchFamily="34" charset="0"/>
                        </a:rPr>
                        <a:t>Fécule de maïs</a:t>
                      </a:r>
                      <a:endParaRPr lang="fr-CA" sz="2400" b="1"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25903">
                <a:tc>
                  <a:txBody>
                    <a:bodyPr/>
                    <a:lstStyle/>
                    <a:p>
                      <a:pPr algn="ctr">
                        <a:lnSpc>
                          <a:spcPct val="115000"/>
                        </a:lnSpc>
                        <a:spcAft>
                          <a:spcPts val="0"/>
                        </a:spcAft>
                      </a:pPr>
                      <a:r>
                        <a:rPr lang="fr-CA" sz="2400" b="1" dirty="0">
                          <a:latin typeface="Calibri" panose="020F0502020204030204" pitchFamily="34" charset="0"/>
                          <a:ea typeface="Calibri"/>
                          <a:cs typeface="Calibri" panose="020F0502020204030204" pitchFamily="34" charset="0"/>
                        </a:rPr>
                        <a:t>Eau</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25903">
                <a:tc>
                  <a:txBody>
                    <a:bodyPr/>
                    <a:lstStyle/>
                    <a:p>
                      <a:pPr algn="ctr">
                        <a:lnSpc>
                          <a:spcPct val="115000"/>
                        </a:lnSpc>
                        <a:spcAft>
                          <a:spcPts val="0"/>
                        </a:spcAft>
                      </a:pPr>
                      <a:r>
                        <a:rPr lang="fr-CA" sz="2400" b="1" dirty="0">
                          <a:latin typeface="Calibri" panose="020F0502020204030204" pitchFamily="34" charset="0"/>
                          <a:ea typeface="Calibri"/>
                          <a:cs typeface="Calibri" panose="020F0502020204030204" pitchFamily="34" charset="0"/>
                        </a:rPr>
                        <a:t>Vinaigre</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25903">
                <a:tc>
                  <a:txBody>
                    <a:bodyPr/>
                    <a:lstStyle/>
                    <a:p>
                      <a:pPr algn="ctr">
                        <a:lnSpc>
                          <a:spcPct val="115000"/>
                        </a:lnSpc>
                        <a:spcAft>
                          <a:spcPts val="0"/>
                        </a:spcAft>
                      </a:pPr>
                      <a:r>
                        <a:rPr lang="fr-CA" sz="2400" b="1" dirty="0">
                          <a:latin typeface="Calibri" panose="020F0502020204030204" pitchFamily="34" charset="0"/>
                          <a:ea typeface="Calibri"/>
                          <a:cs typeface="Calibri" panose="020F0502020204030204" pitchFamily="34" charset="0"/>
                        </a:rPr>
                        <a:t>Teinture d’iode</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25903">
                <a:tc>
                  <a:txBody>
                    <a:bodyPr/>
                    <a:lstStyle/>
                    <a:p>
                      <a:pPr algn="ctr">
                        <a:lnSpc>
                          <a:spcPct val="115000"/>
                        </a:lnSpc>
                        <a:spcAft>
                          <a:spcPts val="0"/>
                        </a:spcAft>
                      </a:pPr>
                      <a:r>
                        <a:rPr lang="fr-CA" sz="2400" b="1" dirty="0">
                          <a:latin typeface="Calibri" panose="020F0502020204030204" pitchFamily="34" charset="0"/>
                          <a:ea typeface="Calibri"/>
                          <a:cs typeface="Calibri" panose="020F0502020204030204" pitchFamily="34" charset="0"/>
                        </a:rPr>
                        <a:t>Rouge de phénol</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1443179"/>
            <a:ext cx="6858000" cy="871396"/>
          </a:xfrm>
        </p:spPr>
        <p:txBody>
          <a:bodyPr/>
          <a:lstStyle/>
          <a:p>
            <a:r>
              <a:rPr lang="en-US" sz="3000" dirty="0">
                <a:latin typeface="Calibri" panose="020F0502020204030204" pitchFamily="34" charset="0"/>
                <a:cs typeface="Calibri" panose="020F0502020204030204" pitchFamily="34" charset="0"/>
              </a:rPr>
              <a:t>Table des </a:t>
            </a:r>
            <a:r>
              <a:rPr lang="en-US" sz="3000" dirty="0" err="1">
                <a:latin typeface="Calibri" panose="020F0502020204030204" pitchFamily="34" charset="0"/>
                <a:cs typeface="Calibri" panose="020F0502020204030204" pitchFamily="34" charset="0"/>
              </a:rPr>
              <a:t>matières</a:t>
            </a:r>
            <a:endParaRPr lang="en-US" sz="3000" dirty="0">
              <a:latin typeface="Calibri" panose="020F0502020204030204" pitchFamily="34" charset="0"/>
              <a:cs typeface="Calibri" panose="020F0502020204030204" pitchFamily="34" charset="0"/>
            </a:endParaRPr>
          </a:p>
        </p:txBody>
      </p:sp>
      <p:graphicFrame>
        <p:nvGraphicFramePr>
          <p:cNvPr id="5" name="Tableau 4"/>
          <p:cNvGraphicFramePr>
            <a:graphicFrameLocks noGrp="1"/>
          </p:cNvGraphicFramePr>
          <p:nvPr>
            <p:custDataLst>
              <p:tags r:id="rId2"/>
            </p:custDataLst>
            <p:extLst>
              <p:ext uri="{D42A27DB-BD31-4B8C-83A1-F6EECF244321}">
                <p14:modId xmlns:p14="http://schemas.microsoft.com/office/powerpoint/2010/main" val="834953122"/>
              </p:ext>
            </p:extLst>
          </p:nvPr>
        </p:nvGraphicFramePr>
        <p:xfrm>
          <a:off x="737272" y="2762874"/>
          <a:ext cx="5374793" cy="2595880"/>
        </p:xfrm>
        <a:graphic>
          <a:graphicData uri="http://schemas.openxmlformats.org/drawingml/2006/table">
            <a:tbl>
              <a:tblPr firstRow="1" bandRow="1">
                <a:tableStyleId>{69CF1AB2-1976-4502-BF36-3FF5EA218861}</a:tableStyleId>
              </a:tblPr>
              <a:tblGrid>
                <a:gridCol w="4717532">
                  <a:extLst>
                    <a:ext uri="{9D8B030D-6E8A-4147-A177-3AD203B41FA5}">
                      <a16:colId xmlns:a16="http://schemas.microsoft.com/office/drawing/2014/main" val="20000"/>
                    </a:ext>
                  </a:extLst>
                </a:gridCol>
                <a:gridCol w="657261">
                  <a:extLst>
                    <a:ext uri="{9D8B030D-6E8A-4147-A177-3AD203B41FA5}">
                      <a16:colId xmlns:a16="http://schemas.microsoft.com/office/drawing/2014/main" val="20002"/>
                    </a:ext>
                  </a:extLst>
                </a:gridCol>
              </a:tblGrid>
              <a:tr h="370840">
                <a:tc>
                  <a:txBody>
                    <a:bodyPr/>
                    <a:lstStyle/>
                    <a:p>
                      <a:r>
                        <a:rPr lang="fr-FR" sz="1600" b="0" dirty="0">
                          <a:latin typeface="Calibri" panose="020F0502020204030204" pitchFamily="34" charset="0"/>
                          <a:cs typeface="Calibri" panose="020F0502020204030204" pitchFamily="34" charset="0"/>
                        </a:rPr>
                        <a:t>Présentation de la situation d’apprentissage</a:t>
                      </a:r>
                    </a:p>
                  </a:txBody>
                  <a:tcPr anchor="ctr">
                    <a:solidFill>
                      <a:schemeClr val="accent1">
                        <a:lumMod val="20000"/>
                        <a:lumOff val="80000"/>
                      </a:schemeClr>
                    </a:solidFill>
                  </a:tcPr>
                </a:tc>
                <a:tc>
                  <a:txBody>
                    <a:bodyPr/>
                    <a:lstStyle/>
                    <a:p>
                      <a:pPr algn="ctr"/>
                      <a:r>
                        <a:rPr lang="fr-FR" sz="1600" b="0" dirty="0">
                          <a:latin typeface="Calibri" panose="020F0502020204030204" pitchFamily="34" charset="0"/>
                          <a:cs typeface="Calibri" panose="020F0502020204030204" pitchFamily="34" charset="0"/>
                        </a:rPr>
                        <a:t>p.3</a:t>
                      </a:r>
                    </a:p>
                  </a:txBody>
                  <a:tcPr anchor="ctr">
                    <a:solidFill>
                      <a:schemeClr val="accent1">
                        <a:lumMod val="20000"/>
                        <a:lumOff val="80000"/>
                      </a:schemeClr>
                    </a:solidFill>
                  </a:tcPr>
                </a:tc>
                <a:extLst>
                  <a:ext uri="{0D108BD9-81ED-4DB2-BD59-A6C34878D82A}">
                    <a16:rowId xmlns:a16="http://schemas.microsoft.com/office/drawing/2014/main" val="10001"/>
                  </a:ext>
                </a:extLst>
              </a:tr>
              <a:tr h="370840">
                <a:tc>
                  <a:txBody>
                    <a:bodyPr/>
                    <a:lstStyle/>
                    <a:p>
                      <a:r>
                        <a:rPr lang="fr-FR" sz="1600" b="0" dirty="0">
                          <a:latin typeface="Calibri" panose="020F0502020204030204" pitchFamily="34" charset="0"/>
                          <a:cs typeface="Calibri" panose="020F0502020204030204" pitchFamily="34" charset="0"/>
                        </a:rPr>
                        <a:t>Séquence d’enseignement</a:t>
                      </a:r>
                    </a:p>
                  </a:txBody>
                  <a:tcPr anchor="ctr">
                    <a:solidFill>
                      <a:schemeClr val="accent1">
                        <a:lumMod val="40000"/>
                        <a:lumOff val="60000"/>
                      </a:schemeClr>
                    </a:solidFill>
                  </a:tcPr>
                </a:tc>
                <a:tc>
                  <a:txBody>
                    <a:bodyPr/>
                    <a:lstStyle/>
                    <a:p>
                      <a:pPr algn="ctr"/>
                      <a:r>
                        <a:rPr lang="fr-FR" sz="1600" b="0" dirty="0">
                          <a:latin typeface="Calibri" panose="020F0502020204030204" pitchFamily="34" charset="0"/>
                          <a:cs typeface="Calibri" panose="020F0502020204030204" pitchFamily="34" charset="0"/>
                        </a:rPr>
                        <a:t>p.4</a:t>
                      </a:r>
                    </a:p>
                  </a:txBody>
                  <a:tcPr anchor="ctr">
                    <a:solidFill>
                      <a:schemeClr val="accent1">
                        <a:lumMod val="40000"/>
                        <a:lumOff val="60000"/>
                      </a:schemeClr>
                    </a:solidFill>
                  </a:tcPr>
                </a:tc>
                <a:extLst>
                  <a:ext uri="{0D108BD9-81ED-4DB2-BD59-A6C34878D82A}">
                    <a16:rowId xmlns:a16="http://schemas.microsoft.com/office/drawing/2014/main" val="10002"/>
                  </a:ext>
                </a:extLst>
              </a:tr>
              <a:tr h="370840">
                <a:tc>
                  <a:txBody>
                    <a:bodyPr/>
                    <a:lstStyle/>
                    <a:p>
                      <a:r>
                        <a:rPr lang="fr-CA" sz="1600" b="0" dirty="0">
                          <a:latin typeface="Calibri" panose="020F0502020204030204" pitchFamily="34" charset="0"/>
                          <a:cs typeface="Calibri" panose="020F0502020204030204" pitchFamily="34" charset="0"/>
                        </a:rPr>
                        <a:t>Fiche matériel</a:t>
                      </a:r>
                      <a:endParaRPr lang="fr-FR" sz="1600" b="0" dirty="0">
                        <a:latin typeface="Calibri" panose="020F0502020204030204" pitchFamily="34" charset="0"/>
                        <a:cs typeface="Calibri" panose="020F0502020204030204"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0" dirty="0">
                          <a:latin typeface="Calibri" panose="020F0502020204030204" pitchFamily="34" charset="0"/>
                          <a:cs typeface="Calibri" panose="020F0502020204030204" pitchFamily="34" charset="0"/>
                        </a:rPr>
                        <a:t>p.5</a:t>
                      </a:r>
                    </a:p>
                  </a:txBody>
                  <a:tcPr anchor="ctr">
                    <a:solidFill>
                      <a:schemeClr val="accent1">
                        <a:lumMod val="20000"/>
                        <a:lumOff val="80000"/>
                      </a:schemeClr>
                    </a:solidFill>
                  </a:tcPr>
                </a:tc>
                <a:extLst>
                  <a:ext uri="{0D108BD9-81ED-4DB2-BD59-A6C34878D82A}">
                    <a16:rowId xmlns:a16="http://schemas.microsoft.com/office/drawing/2014/main" val="10007"/>
                  </a:ext>
                </a:extLst>
              </a:tr>
              <a:tr h="370840">
                <a:tc>
                  <a:txBody>
                    <a:bodyPr/>
                    <a:lstStyle/>
                    <a:p>
                      <a:r>
                        <a:rPr lang="fr-FR" sz="1600" b="0" dirty="0">
                          <a:latin typeface="Calibri" panose="020F0502020204030204" pitchFamily="34" charset="0"/>
                          <a:cs typeface="Calibri" panose="020F0502020204030204" pitchFamily="34" charset="0"/>
                        </a:rPr>
                        <a:t>Description</a:t>
                      </a:r>
                      <a:r>
                        <a:rPr lang="fr-FR" sz="1600" b="0" baseline="0" dirty="0">
                          <a:latin typeface="Calibri" panose="020F0502020204030204" pitchFamily="34" charset="0"/>
                          <a:cs typeface="Calibri" panose="020F0502020204030204" pitchFamily="34" charset="0"/>
                        </a:rPr>
                        <a:t> des activités</a:t>
                      </a:r>
                      <a:endParaRPr lang="fr-FR" sz="1600" b="0" dirty="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0" dirty="0">
                          <a:latin typeface="Calibri" panose="020F0502020204030204" pitchFamily="34" charset="0"/>
                          <a:cs typeface="Calibri" panose="020F0502020204030204" pitchFamily="34" charset="0"/>
                        </a:rPr>
                        <a:t>p.6</a:t>
                      </a:r>
                    </a:p>
                  </a:txBody>
                  <a:tcPr anchor="ctr">
                    <a:solidFill>
                      <a:schemeClr val="accent1">
                        <a:lumMod val="40000"/>
                        <a:lumOff val="60000"/>
                      </a:schemeClr>
                    </a:solidFill>
                  </a:tcPr>
                </a:tc>
                <a:extLst>
                  <a:ext uri="{0D108BD9-81ED-4DB2-BD59-A6C34878D82A}">
                    <a16:rowId xmlns:a16="http://schemas.microsoft.com/office/drawing/2014/main" val="10003"/>
                  </a:ext>
                </a:extLst>
              </a:tr>
              <a:tr h="370840">
                <a:tc>
                  <a:txBody>
                    <a:bodyPr/>
                    <a:lstStyle/>
                    <a:p>
                      <a:r>
                        <a:rPr lang="fr-FR" sz="1600" b="0" dirty="0">
                          <a:latin typeface="Calibri" panose="020F0502020204030204" pitchFamily="34" charset="0"/>
                          <a:cs typeface="Calibri" panose="020F0502020204030204" pitchFamily="34" charset="0"/>
                        </a:rPr>
                        <a:t>Fiches théoriques</a:t>
                      </a:r>
                    </a:p>
                  </a:txBody>
                  <a:tcPr anchor="ctr">
                    <a:solidFill>
                      <a:schemeClr val="accent1">
                        <a:lumMod val="20000"/>
                        <a:lumOff val="80000"/>
                      </a:schemeClr>
                    </a:solidFill>
                  </a:tcPr>
                </a:tc>
                <a:tc>
                  <a:txBody>
                    <a:bodyPr/>
                    <a:lstStyle/>
                    <a:p>
                      <a:pPr algn="ctr"/>
                      <a:r>
                        <a:rPr lang="fr-FR" sz="1600" b="0" dirty="0">
                          <a:latin typeface="Calibri" panose="020F0502020204030204" pitchFamily="34" charset="0"/>
                          <a:cs typeface="Calibri" panose="020F0502020204030204" pitchFamily="34" charset="0"/>
                        </a:rPr>
                        <a:t>p.14</a:t>
                      </a:r>
                    </a:p>
                  </a:txBody>
                  <a:tcPr anchor="ctr">
                    <a:solidFill>
                      <a:schemeClr val="accent1">
                        <a:lumMod val="20000"/>
                        <a:lumOff val="80000"/>
                      </a:schemeClr>
                    </a:solidFill>
                  </a:tcPr>
                </a:tc>
                <a:extLst>
                  <a:ext uri="{0D108BD9-81ED-4DB2-BD59-A6C34878D82A}">
                    <a16:rowId xmlns:a16="http://schemas.microsoft.com/office/drawing/2014/main" val="10004"/>
                  </a:ext>
                </a:extLst>
              </a:tr>
              <a:tr h="370840">
                <a:tc>
                  <a:txBody>
                    <a:bodyPr/>
                    <a:lstStyle/>
                    <a:p>
                      <a:r>
                        <a:rPr lang="fr-FR" sz="1600" b="0" dirty="0">
                          <a:latin typeface="Calibri" panose="020F0502020204030204" pitchFamily="34" charset="0"/>
                          <a:cs typeface="Calibri" panose="020F0502020204030204" pitchFamily="34" charset="0"/>
                        </a:rPr>
                        <a:t>Évaluations</a:t>
                      </a:r>
                    </a:p>
                  </a:txBody>
                  <a:tcPr anchor="ctr">
                    <a:solidFill>
                      <a:schemeClr val="accent1">
                        <a:lumMod val="40000"/>
                        <a:lumOff val="60000"/>
                      </a:schemeClr>
                    </a:solidFill>
                  </a:tcPr>
                </a:tc>
                <a:tc>
                  <a:txBody>
                    <a:bodyPr/>
                    <a:lstStyle/>
                    <a:p>
                      <a:pPr algn="ctr"/>
                      <a:r>
                        <a:rPr lang="fr-FR" sz="1600" b="0" dirty="0">
                          <a:latin typeface="Calibri" panose="020F0502020204030204" pitchFamily="34" charset="0"/>
                          <a:cs typeface="Calibri" panose="020F0502020204030204" pitchFamily="34" charset="0"/>
                        </a:rPr>
                        <a:t>p.23</a:t>
                      </a:r>
                    </a:p>
                  </a:txBody>
                  <a:tcPr anchor="ctr">
                    <a:solidFill>
                      <a:schemeClr val="accent1">
                        <a:lumMod val="40000"/>
                        <a:lumOff val="60000"/>
                      </a:schemeClr>
                    </a:solidFill>
                  </a:tcPr>
                </a:tc>
                <a:extLst>
                  <a:ext uri="{0D108BD9-81ED-4DB2-BD59-A6C34878D82A}">
                    <a16:rowId xmlns:a16="http://schemas.microsoft.com/office/drawing/2014/main" val="10005"/>
                  </a:ext>
                </a:extLst>
              </a:tr>
              <a:tr h="370840">
                <a:tc>
                  <a:txBody>
                    <a:bodyPr/>
                    <a:lstStyle/>
                    <a:p>
                      <a:r>
                        <a:rPr lang="fr-FR" sz="1600" b="0" dirty="0">
                          <a:latin typeface="Calibri" panose="020F0502020204030204" pitchFamily="34" charset="0"/>
                          <a:cs typeface="Calibri" panose="020F0502020204030204" pitchFamily="34" charset="0"/>
                        </a:rPr>
                        <a:t>Fiches d’activité</a:t>
                      </a:r>
                    </a:p>
                  </a:txBody>
                  <a:tcPr anchor="ctr">
                    <a:solidFill>
                      <a:schemeClr val="accent1">
                        <a:lumMod val="20000"/>
                        <a:lumOff val="80000"/>
                      </a:schemeClr>
                    </a:solidFill>
                  </a:tcPr>
                </a:tc>
                <a:tc>
                  <a:txBody>
                    <a:bodyPr/>
                    <a:lstStyle/>
                    <a:p>
                      <a:pPr algn="ctr"/>
                      <a:r>
                        <a:rPr lang="fr-FR" sz="1600" b="0" dirty="0">
                          <a:latin typeface="Calibri" panose="020F0502020204030204" pitchFamily="34" charset="0"/>
                          <a:cs typeface="Calibri" panose="020F0502020204030204" pitchFamily="34" charset="0"/>
                        </a:rPr>
                        <a:t>p.29</a:t>
                      </a:r>
                    </a:p>
                  </a:txBody>
                  <a:tcPr anchor="ct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6" name="Espace réservé du numéro de diapositive 1"/>
          <p:cNvSpPr>
            <a:spLocks noGrp="1"/>
          </p:cNvSpPr>
          <p:nvPr>
            <p:ph type="sldNum" sz="quarter" idx="12"/>
            <p:custDataLst>
              <p:tags r:id="rId3"/>
            </p:custDataLst>
          </p:nvPr>
        </p:nvSpPr>
        <p:spPr>
          <a:xfrm>
            <a:off x="6007756" y="8002571"/>
            <a:ext cx="850244" cy="1135797"/>
          </a:xfrm>
        </p:spPr>
        <p:txBody>
          <a:bodyPr/>
          <a:lstStyle/>
          <a:p>
            <a:fld id="{027FB875-5C85-AB42-9DC5-178568A424B8}" type="slidenum">
              <a:rPr lang="en-US" smtClean="0"/>
              <a:pPr/>
              <a:t>2</a:t>
            </a:fld>
            <a:endParaRPr lang="en-US" dirty="0"/>
          </a:p>
        </p:txBody>
      </p:sp>
      <p:pic>
        <p:nvPicPr>
          <p:cNvPr id="7" name="Image 6">
            <a:hlinkClick r:id="rId7"/>
          </p:cNvPr>
          <p:cNvPicPr>
            <a:picLocks noChangeAspect="1"/>
          </p:cNvPicPr>
          <p:nvPr>
            <p:custDataLst>
              <p:tags r:id="rId4"/>
            </p:custDataLst>
          </p:nvPr>
        </p:nvPicPr>
        <p:blipFill>
          <a:blip r:embed="rId8">
            <a:clrChange>
              <a:clrFrom>
                <a:srgbClr val="F8FDF7"/>
              </a:clrFrom>
              <a:clrTo>
                <a:srgbClr val="F8FDF7">
                  <a:alpha val="0"/>
                </a:srgbClr>
              </a:clrTo>
            </a:clrChange>
            <a:extLst>
              <a:ext uri="{28A0092B-C50C-407E-A947-70E740481C1C}">
                <a14:useLocalDpi xmlns:a14="http://schemas.microsoft.com/office/drawing/2010/main" val="0"/>
              </a:ext>
            </a:extLst>
          </a:blip>
          <a:stretch>
            <a:fillRect/>
          </a:stretch>
        </p:blipFill>
        <p:spPr>
          <a:xfrm>
            <a:off x="3805217" y="5620316"/>
            <a:ext cx="553678" cy="414724"/>
          </a:xfrm>
          <a:prstGeom prst="rect">
            <a:avLst/>
          </a:prstGeom>
        </p:spPr>
      </p:pic>
      <p:sp>
        <p:nvSpPr>
          <p:cNvPr id="8" name="ZoneTexte 7"/>
          <p:cNvSpPr txBox="1"/>
          <p:nvPr>
            <p:custDataLst>
              <p:tags r:id="rId5"/>
            </p:custDataLst>
          </p:nvPr>
        </p:nvSpPr>
        <p:spPr>
          <a:xfrm>
            <a:off x="2370793" y="5557540"/>
            <a:ext cx="1365843" cy="523220"/>
          </a:xfrm>
          <a:prstGeom prst="rect">
            <a:avLst/>
          </a:prstGeom>
          <a:noFill/>
        </p:spPr>
        <p:txBody>
          <a:bodyPr wrap="square" rtlCol="0">
            <a:spAutoFit/>
          </a:bodyPr>
          <a:lstStyle/>
          <a:p>
            <a:pPr algn="r"/>
            <a:r>
              <a:rPr lang="fr-CA" sz="1400" b="1" kern="0" dirty="0">
                <a:solidFill>
                  <a:schemeClr val="accent1">
                    <a:lumMod val="75000"/>
                  </a:schemeClr>
                </a:solidFill>
                <a:latin typeface="Avenir Light"/>
                <a:cs typeface="Avenir Light"/>
              </a:rPr>
              <a:t>Présentation </a:t>
            </a:r>
          </a:p>
          <a:p>
            <a:pPr algn="r"/>
            <a:r>
              <a:rPr lang="fr-CA" sz="1400" b="1" kern="0" dirty="0">
                <a:solidFill>
                  <a:schemeClr val="accent1">
                    <a:lumMod val="75000"/>
                  </a:schemeClr>
                </a:solidFill>
                <a:latin typeface="Avenir Light"/>
                <a:cs typeface="Avenir Light"/>
              </a:rPr>
              <a:t>du </a:t>
            </a:r>
            <a:r>
              <a:rPr lang="fr-CA" sz="1400" b="1" kern="0" dirty="0">
                <a:solidFill>
                  <a:schemeClr val="accent1">
                    <a:lumMod val="75000"/>
                  </a:schemeClr>
                </a:solidFill>
                <a:latin typeface="Avenir Light"/>
              </a:rPr>
              <a:t>matériel :</a:t>
            </a:r>
            <a:endParaRPr lang="fr-CA" sz="1400" dirty="0">
              <a:solidFill>
                <a:schemeClr val="accent1">
                  <a:lumMod val="75000"/>
                </a:schemeClr>
              </a:solidFill>
            </a:endParaRPr>
          </a:p>
        </p:txBody>
      </p:sp>
    </p:spTree>
    <p:extLst>
      <p:ext uri="{BB962C8B-B14F-4D97-AF65-F5344CB8AC3E}">
        <p14:creationId xmlns:p14="http://schemas.microsoft.com/office/powerpoint/2010/main" val="4068110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custDataLst>
              <p:tags r:id="rId1"/>
            </p:custDataLst>
            <p:extLst>
              <p:ext uri="{D42A27DB-BD31-4B8C-83A1-F6EECF244321}">
                <p14:modId xmlns:p14="http://schemas.microsoft.com/office/powerpoint/2010/main" val="3436297999"/>
              </p:ext>
            </p:extLst>
          </p:nvPr>
        </p:nvGraphicFramePr>
        <p:xfrm>
          <a:off x="0" y="11433"/>
          <a:ext cx="6858000" cy="9108000"/>
        </p:xfrm>
        <a:graphic>
          <a:graphicData uri="http://schemas.openxmlformats.org/drawingml/2006/table">
            <a:tbl>
              <a:tblPr/>
              <a:tblGrid>
                <a:gridCol w="2285080">
                  <a:extLst>
                    <a:ext uri="{9D8B030D-6E8A-4147-A177-3AD203B41FA5}">
                      <a16:colId xmlns:a16="http://schemas.microsoft.com/office/drawing/2014/main" val="20000"/>
                    </a:ext>
                  </a:extLst>
                </a:gridCol>
                <a:gridCol w="2286460">
                  <a:extLst>
                    <a:ext uri="{9D8B030D-6E8A-4147-A177-3AD203B41FA5}">
                      <a16:colId xmlns:a16="http://schemas.microsoft.com/office/drawing/2014/main" val="20001"/>
                    </a:ext>
                  </a:extLst>
                </a:gridCol>
                <a:gridCol w="2286460">
                  <a:extLst>
                    <a:ext uri="{9D8B030D-6E8A-4147-A177-3AD203B41FA5}">
                      <a16:colId xmlns:a16="http://schemas.microsoft.com/office/drawing/2014/main" val="20002"/>
                    </a:ext>
                  </a:extLst>
                </a:gridCol>
              </a:tblGrid>
              <a:tr h="1004388">
                <a:tc>
                  <a:txBody>
                    <a:bodyPr/>
                    <a:lstStyle/>
                    <a:p>
                      <a:pPr algn="ctr">
                        <a:lnSpc>
                          <a:spcPct val="115000"/>
                        </a:lnSpc>
                        <a:spcAft>
                          <a:spcPts val="0"/>
                        </a:spcAft>
                      </a:pPr>
                      <a:r>
                        <a:rPr lang="fr-CA" sz="2400" b="1" dirty="0">
                          <a:latin typeface="Calibri"/>
                          <a:ea typeface="Calibri"/>
                          <a:cs typeface="Calibri" panose="020F0502020204030204" pitchFamily="34" charset="0"/>
                        </a:rPr>
                        <a:t>Acide citrique</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400" b="1" dirty="0">
                          <a:latin typeface="Calibri"/>
                          <a:ea typeface="Calibri"/>
                          <a:cs typeface="Calibri" panose="020F0502020204030204" pitchFamily="34" charset="0"/>
                        </a:rPr>
                        <a:t>Bicarbonate de soude</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400" b="1" i="0" dirty="0">
                          <a:latin typeface="Calibri"/>
                          <a:ea typeface="Calibri"/>
                          <a:cs typeface="Calibri" panose="020F0502020204030204" pitchFamily="34" charset="0"/>
                        </a:rPr>
                        <a:t>Polyacrylate de sodium</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25903">
                <a:tc>
                  <a:txBody>
                    <a:bodyPr/>
                    <a:lstStyle/>
                    <a:p>
                      <a:pPr algn="ctr">
                        <a:lnSpc>
                          <a:spcPct val="115000"/>
                        </a:lnSpc>
                        <a:spcAft>
                          <a:spcPts val="0"/>
                        </a:spcAft>
                      </a:pPr>
                      <a:endParaRPr lang="fr-CA" sz="2400" b="1"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25903">
                <a:tc>
                  <a:txBody>
                    <a:bodyPr/>
                    <a:lstStyle/>
                    <a:p>
                      <a:pPr algn="ctr">
                        <a:lnSpc>
                          <a:spcPct val="115000"/>
                        </a:lnSpc>
                        <a:spcAft>
                          <a:spcPts val="0"/>
                        </a:spcAft>
                      </a:pPr>
                      <a:endParaRPr lang="fr-CA" sz="2400" b="1"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25903">
                <a:tc>
                  <a:txBody>
                    <a:bodyPr/>
                    <a:lstStyle/>
                    <a:p>
                      <a:pPr algn="ctr">
                        <a:lnSpc>
                          <a:spcPct val="115000"/>
                        </a:lnSpc>
                        <a:spcAft>
                          <a:spcPts val="0"/>
                        </a:spcAft>
                      </a:pPr>
                      <a:endParaRPr lang="fr-CA" sz="2400" b="1"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25903">
                <a:tc>
                  <a:txBody>
                    <a:bodyPr/>
                    <a:lstStyle/>
                    <a:p>
                      <a:pPr algn="ctr">
                        <a:lnSpc>
                          <a:spcPct val="115000"/>
                        </a:lnSpc>
                        <a:spcAft>
                          <a:spcPts val="0"/>
                        </a:spcAft>
                      </a:pPr>
                      <a:endParaRPr lang="fr-CA" sz="2400" b="1"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custDataLst>
              <p:tags r:id="rId1"/>
            </p:custDataLst>
            <p:extLst>
              <p:ext uri="{D42A27DB-BD31-4B8C-83A1-F6EECF244321}">
                <p14:modId xmlns:p14="http://schemas.microsoft.com/office/powerpoint/2010/main" val="3436297999"/>
              </p:ext>
            </p:extLst>
          </p:nvPr>
        </p:nvGraphicFramePr>
        <p:xfrm>
          <a:off x="0" y="11433"/>
          <a:ext cx="6858000" cy="9108000"/>
        </p:xfrm>
        <a:graphic>
          <a:graphicData uri="http://schemas.openxmlformats.org/drawingml/2006/table">
            <a:tbl>
              <a:tblPr/>
              <a:tblGrid>
                <a:gridCol w="2285080">
                  <a:extLst>
                    <a:ext uri="{9D8B030D-6E8A-4147-A177-3AD203B41FA5}">
                      <a16:colId xmlns:a16="http://schemas.microsoft.com/office/drawing/2014/main" val="20000"/>
                    </a:ext>
                  </a:extLst>
                </a:gridCol>
                <a:gridCol w="2286460">
                  <a:extLst>
                    <a:ext uri="{9D8B030D-6E8A-4147-A177-3AD203B41FA5}">
                      <a16:colId xmlns:a16="http://schemas.microsoft.com/office/drawing/2014/main" val="20001"/>
                    </a:ext>
                  </a:extLst>
                </a:gridCol>
                <a:gridCol w="2286460">
                  <a:extLst>
                    <a:ext uri="{9D8B030D-6E8A-4147-A177-3AD203B41FA5}">
                      <a16:colId xmlns:a16="http://schemas.microsoft.com/office/drawing/2014/main" val="20002"/>
                    </a:ext>
                  </a:extLst>
                </a:gridCol>
              </a:tblGrid>
              <a:tr h="1004388">
                <a:tc>
                  <a:txBody>
                    <a:bodyPr/>
                    <a:lstStyle/>
                    <a:p>
                      <a:pPr algn="ctr">
                        <a:lnSpc>
                          <a:spcPct val="115000"/>
                        </a:lnSpc>
                        <a:spcAft>
                          <a:spcPts val="0"/>
                        </a:spcAft>
                      </a:pPr>
                      <a:r>
                        <a:rPr lang="fr-CA" sz="3000" b="0" dirty="0">
                          <a:latin typeface="Calibri" panose="020F0502020204030204" pitchFamily="34" charset="0"/>
                          <a:ea typeface="Calibri"/>
                          <a:cs typeface="Calibri" panose="020F0502020204030204" pitchFamily="34" charset="0"/>
                        </a:rPr>
                        <a:t>Activité </a:t>
                      </a:r>
                      <a:r>
                        <a:rPr lang="fr-CA" sz="3000" b="1" dirty="0">
                          <a:latin typeface="Calibri" panose="020F0502020204030204" pitchFamily="34" charset="0"/>
                          <a:ea typeface="Calibri"/>
                          <a:cs typeface="Calibri" panose="020F0502020204030204" pitchFamily="34" charset="0"/>
                        </a:rPr>
                        <a:t>C</a:t>
                      </a:r>
                      <a:endParaRPr lang="fr-CA" sz="1400" b="1" baseline="0" dirty="0">
                        <a:latin typeface="Calibri" panose="020F0502020204030204" pitchFamily="34" charset="0"/>
                        <a:ea typeface="Calibri"/>
                        <a:cs typeface="Calibri" panose="020F0502020204030204" pitchFamily="34"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fr-CA" sz="2000" b="0" i="0" u="none" dirty="0">
                          <a:latin typeface="Calibri" panose="020F0502020204030204" pitchFamily="34" charset="0"/>
                          <a:ea typeface="Calibri"/>
                          <a:cs typeface="Calibri" panose="020F0502020204030204" pitchFamily="34" charset="0"/>
                        </a:rPr>
                        <a:t>Napperon de travail</a:t>
                      </a:r>
                      <a:endParaRPr lang="fr-CA" sz="1400" b="1"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000" b="1" dirty="0">
                          <a:latin typeface="Calibri" panose="020F0502020204030204" pitchFamily="34" charset="0"/>
                          <a:ea typeface="Calibri"/>
                          <a:cs typeface="Calibri" panose="020F0502020204030204" pitchFamily="34" charset="0"/>
                        </a:rPr>
                        <a:t>Poudre mystérieuse </a:t>
                      </a:r>
                      <a:r>
                        <a:rPr lang="fr-CA" sz="2000" b="1" i="1" dirty="0">
                          <a:latin typeface="Calibri" panose="020F0502020204030204" pitchFamily="34" charset="0"/>
                          <a:ea typeface="Calibri"/>
                          <a:cs typeface="Calibri" panose="020F0502020204030204" pitchFamily="34" charset="0"/>
                        </a:rPr>
                        <a:t>X</a:t>
                      </a:r>
                    </a:p>
                    <a:p>
                      <a:pPr marL="0" marR="0" indent="0" algn="ctr" defTabSz="914400" rtl="0" eaLnBrk="1" fontAlgn="auto" latinLnBrk="0" hangingPunct="1">
                        <a:lnSpc>
                          <a:spcPct val="115000"/>
                        </a:lnSpc>
                        <a:spcBef>
                          <a:spcPts val="0"/>
                        </a:spcBef>
                        <a:spcAft>
                          <a:spcPts val="0"/>
                        </a:spcAft>
                        <a:buClrTx/>
                        <a:buSzTx/>
                        <a:buFontTx/>
                        <a:buNone/>
                        <a:tabLst/>
                        <a:defRPr/>
                      </a:pPr>
                      <a:r>
                        <a:rPr lang="fr-CA" sz="1200" dirty="0">
                          <a:latin typeface="Calibri" panose="020F0502020204030204" pitchFamily="34" charset="0"/>
                          <a:ea typeface="Calibri"/>
                          <a:cs typeface="Calibri" panose="020F0502020204030204" pitchFamily="34" charset="0"/>
                        </a:rPr>
                        <a:t>(noter # dans fiche d’activité C)</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000" b="1" dirty="0">
                          <a:latin typeface="Calibri" panose="020F0502020204030204" pitchFamily="34" charset="0"/>
                          <a:ea typeface="Calibri"/>
                          <a:cs typeface="Calibri" panose="020F0502020204030204" pitchFamily="34" charset="0"/>
                        </a:rPr>
                        <a:t>Poudre mystérieuse </a:t>
                      </a:r>
                      <a:r>
                        <a:rPr lang="fr-CA" sz="2000" b="1" i="1" dirty="0">
                          <a:latin typeface="Calibri" panose="020F0502020204030204" pitchFamily="34" charset="0"/>
                          <a:ea typeface="Calibri"/>
                          <a:cs typeface="Calibri" panose="020F0502020204030204" pitchFamily="34" charset="0"/>
                        </a:rPr>
                        <a:t>Y</a:t>
                      </a:r>
                    </a:p>
                    <a:p>
                      <a:pPr marL="0" marR="0" indent="0" algn="ctr" defTabSz="914400" rtl="0" eaLnBrk="1" fontAlgn="auto" latinLnBrk="0" hangingPunct="1">
                        <a:lnSpc>
                          <a:spcPct val="115000"/>
                        </a:lnSpc>
                        <a:spcBef>
                          <a:spcPts val="0"/>
                        </a:spcBef>
                        <a:spcAft>
                          <a:spcPts val="0"/>
                        </a:spcAft>
                        <a:buClrTx/>
                        <a:buSzTx/>
                        <a:buFontTx/>
                        <a:buNone/>
                        <a:tabLst/>
                        <a:defRPr/>
                      </a:pPr>
                      <a:r>
                        <a:rPr lang="fr-CA" sz="1200" dirty="0">
                          <a:latin typeface="Calibri" panose="020F0502020204030204" pitchFamily="34" charset="0"/>
                          <a:ea typeface="Calibri"/>
                          <a:cs typeface="Calibri" panose="020F0502020204030204" pitchFamily="34" charset="0"/>
                        </a:rPr>
                        <a:t>(noter # dans fiche d’activité C)</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25903">
                <a:tc>
                  <a:txBody>
                    <a:bodyPr/>
                    <a:lstStyle/>
                    <a:p>
                      <a:pPr algn="ctr">
                        <a:lnSpc>
                          <a:spcPct val="115000"/>
                        </a:lnSpc>
                        <a:spcAft>
                          <a:spcPts val="0"/>
                        </a:spcAft>
                      </a:pPr>
                      <a:r>
                        <a:rPr lang="fr-CA" sz="2400" b="1" dirty="0">
                          <a:latin typeface="Calibri" panose="020F0502020204030204" pitchFamily="34" charset="0"/>
                          <a:ea typeface="Calibri"/>
                          <a:cs typeface="Calibri" panose="020F0502020204030204" pitchFamily="34" charset="0"/>
                        </a:rPr>
                        <a:t>Eau</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25903">
                <a:tc>
                  <a:txBody>
                    <a:bodyPr/>
                    <a:lstStyle/>
                    <a:p>
                      <a:pPr algn="ctr">
                        <a:lnSpc>
                          <a:spcPct val="115000"/>
                        </a:lnSpc>
                        <a:spcAft>
                          <a:spcPts val="0"/>
                        </a:spcAft>
                      </a:pPr>
                      <a:r>
                        <a:rPr lang="fr-CA" sz="2400" b="1" dirty="0">
                          <a:latin typeface="Calibri" panose="020F0502020204030204" pitchFamily="34" charset="0"/>
                          <a:ea typeface="Calibri"/>
                          <a:cs typeface="Calibri" panose="020F0502020204030204" pitchFamily="34" charset="0"/>
                        </a:rPr>
                        <a:t>Vinaigre</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25903">
                <a:tc>
                  <a:txBody>
                    <a:bodyPr/>
                    <a:lstStyle/>
                    <a:p>
                      <a:pPr algn="ctr">
                        <a:lnSpc>
                          <a:spcPct val="115000"/>
                        </a:lnSpc>
                        <a:spcAft>
                          <a:spcPts val="0"/>
                        </a:spcAft>
                      </a:pPr>
                      <a:r>
                        <a:rPr lang="fr-CA" sz="2400" b="1" dirty="0">
                          <a:latin typeface="Calibri" panose="020F0502020204030204" pitchFamily="34" charset="0"/>
                          <a:ea typeface="Calibri"/>
                          <a:cs typeface="Calibri" panose="020F0502020204030204" pitchFamily="34" charset="0"/>
                        </a:rPr>
                        <a:t>Teinture d’iode</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25903">
                <a:tc>
                  <a:txBody>
                    <a:bodyPr/>
                    <a:lstStyle/>
                    <a:p>
                      <a:pPr algn="ctr">
                        <a:lnSpc>
                          <a:spcPct val="115000"/>
                        </a:lnSpc>
                        <a:spcAft>
                          <a:spcPts val="0"/>
                        </a:spcAft>
                      </a:pPr>
                      <a:r>
                        <a:rPr lang="fr-CA" sz="2400" b="1" dirty="0">
                          <a:latin typeface="Calibri" panose="020F0502020204030204" pitchFamily="34" charset="0"/>
                          <a:ea typeface="Calibri"/>
                          <a:cs typeface="Calibri" panose="020F0502020204030204" pitchFamily="34" charset="0"/>
                        </a:rPr>
                        <a:t>Rouge de phénol</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custDataLst>
              <p:tags r:id="rId1"/>
            </p:custDataLst>
            <p:extLst>
              <p:ext uri="{D42A27DB-BD31-4B8C-83A1-F6EECF244321}">
                <p14:modId xmlns:p14="http://schemas.microsoft.com/office/powerpoint/2010/main" val="3436297999"/>
              </p:ext>
            </p:extLst>
          </p:nvPr>
        </p:nvGraphicFramePr>
        <p:xfrm>
          <a:off x="0" y="11433"/>
          <a:ext cx="6858000" cy="9108000"/>
        </p:xfrm>
        <a:graphic>
          <a:graphicData uri="http://schemas.openxmlformats.org/drawingml/2006/table">
            <a:tbl>
              <a:tblPr/>
              <a:tblGrid>
                <a:gridCol w="2285080">
                  <a:extLst>
                    <a:ext uri="{9D8B030D-6E8A-4147-A177-3AD203B41FA5}">
                      <a16:colId xmlns:a16="http://schemas.microsoft.com/office/drawing/2014/main" val="20000"/>
                    </a:ext>
                  </a:extLst>
                </a:gridCol>
                <a:gridCol w="2286460">
                  <a:extLst>
                    <a:ext uri="{9D8B030D-6E8A-4147-A177-3AD203B41FA5}">
                      <a16:colId xmlns:a16="http://schemas.microsoft.com/office/drawing/2014/main" val="20001"/>
                    </a:ext>
                  </a:extLst>
                </a:gridCol>
                <a:gridCol w="2286460">
                  <a:extLst>
                    <a:ext uri="{9D8B030D-6E8A-4147-A177-3AD203B41FA5}">
                      <a16:colId xmlns:a16="http://schemas.microsoft.com/office/drawing/2014/main" val="20002"/>
                    </a:ext>
                  </a:extLst>
                </a:gridCol>
              </a:tblGrid>
              <a:tr h="1004388">
                <a:tc>
                  <a:txBody>
                    <a:bodyPr/>
                    <a:lstStyle/>
                    <a:p>
                      <a:pPr algn="ctr">
                        <a:lnSpc>
                          <a:spcPct val="115000"/>
                        </a:lnSpc>
                        <a:spcAft>
                          <a:spcPts val="0"/>
                        </a:spcAft>
                      </a:pPr>
                      <a:r>
                        <a:rPr lang="fr-CA" sz="2000" b="1" dirty="0">
                          <a:latin typeface="Calibri"/>
                          <a:ea typeface="Calibri"/>
                          <a:cs typeface="Calibri" panose="020F0502020204030204" pitchFamily="34" charset="0"/>
                        </a:rPr>
                        <a:t>Mélange</a:t>
                      </a:r>
                      <a:r>
                        <a:rPr lang="fr-CA" sz="2000" b="1" baseline="0" dirty="0">
                          <a:latin typeface="Calibri"/>
                          <a:ea typeface="Calibri"/>
                          <a:cs typeface="Calibri" panose="020F0502020204030204" pitchFamily="34" charset="0"/>
                        </a:rPr>
                        <a:t> de poudre</a:t>
                      </a:r>
                    </a:p>
                    <a:p>
                      <a:pPr algn="ctr">
                        <a:lnSpc>
                          <a:spcPct val="115000"/>
                        </a:lnSpc>
                        <a:spcAft>
                          <a:spcPts val="0"/>
                        </a:spcAft>
                      </a:pPr>
                      <a:r>
                        <a:rPr lang="fr-CA" sz="2000" b="1" i="1" baseline="0" dirty="0">
                          <a:latin typeface="Calibri"/>
                          <a:ea typeface="Calibri"/>
                          <a:cs typeface="Calibri" panose="020F0502020204030204" pitchFamily="34" charset="0"/>
                        </a:rPr>
                        <a:t>X</a:t>
                      </a:r>
                    </a:p>
                    <a:p>
                      <a:pPr marL="0" marR="0" indent="0" algn="ctr" defTabSz="914400" rtl="0" eaLnBrk="1" fontAlgn="auto" latinLnBrk="0" hangingPunct="1">
                        <a:lnSpc>
                          <a:spcPct val="115000"/>
                        </a:lnSpc>
                        <a:spcBef>
                          <a:spcPts val="0"/>
                        </a:spcBef>
                        <a:spcAft>
                          <a:spcPts val="0"/>
                        </a:spcAft>
                        <a:buClrTx/>
                        <a:buSzTx/>
                        <a:buFontTx/>
                        <a:buNone/>
                        <a:tabLst/>
                        <a:defRPr/>
                      </a:pPr>
                      <a:r>
                        <a:rPr lang="fr-CA" sz="1200" dirty="0">
                          <a:latin typeface="Calibri" panose="020F0502020204030204" pitchFamily="34" charset="0"/>
                          <a:ea typeface="Calibri"/>
                          <a:cs typeface="Calibri" panose="020F0502020204030204" pitchFamily="34" charset="0"/>
                        </a:rPr>
                        <a:t>(noter # dans fiche d’activité C)</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000" b="1" dirty="0">
                          <a:latin typeface="+mn-lt"/>
                          <a:ea typeface="Calibri"/>
                          <a:cs typeface="Calibri" panose="020F0502020204030204" pitchFamily="34" charset="0"/>
                        </a:rPr>
                        <a:t>Mélange</a:t>
                      </a:r>
                      <a:r>
                        <a:rPr lang="fr-CA" sz="2000" b="1" baseline="0" dirty="0">
                          <a:latin typeface="+mn-lt"/>
                          <a:ea typeface="Calibri"/>
                          <a:cs typeface="Calibri" panose="020F0502020204030204" pitchFamily="34" charset="0"/>
                        </a:rPr>
                        <a:t> de poudre</a:t>
                      </a:r>
                    </a:p>
                    <a:p>
                      <a:pPr algn="ctr">
                        <a:lnSpc>
                          <a:spcPct val="115000"/>
                        </a:lnSpc>
                        <a:spcAft>
                          <a:spcPts val="0"/>
                        </a:spcAft>
                      </a:pPr>
                      <a:r>
                        <a:rPr lang="fr-CA" sz="2000" b="1" i="1" baseline="0" dirty="0">
                          <a:latin typeface="+mn-lt"/>
                          <a:ea typeface="Calibri"/>
                          <a:cs typeface="Calibri" panose="020F0502020204030204" pitchFamily="34" charset="0"/>
                        </a:rPr>
                        <a:t>Y</a:t>
                      </a:r>
                    </a:p>
                    <a:p>
                      <a:pPr marL="0" marR="0" indent="0" algn="ctr" defTabSz="914400" rtl="0" eaLnBrk="1" fontAlgn="auto" latinLnBrk="0" hangingPunct="1">
                        <a:lnSpc>
                          <a:spcPct val="115000"/>
                        </a:lnSpc>
                        <a:spcBef>
                          <a:spcPts val="0"/>
                        </a:spcBef>
                        <a:spcAft>
                          <a:spcPts val="0"/>
                        </a:spcAft>
                        <a:buClrTx/>
                        <a:buSzTx/>
                        <a:buFontTx/>
                        <a:buNone/>
                        <a:tabLst/>
                        <a:defRPr/>
                      </a:pPr>
                      <a:r>
                        <a:rPr lang="fr-CA" sz="1200" dirty="0">
                          <a:latin typeface="Calibri" panose="020F0502020204030204" pitchFamily="34" charset="0"/>
                          <a:ea typeface="Calibri"/>
                          <a:cs typeface="Calibri" panose="020F0502020204030204" pitchFamily="34" charset="0"/>
                        </a:rPr>
                        <a:t>(noter # dans fiche d’activité C)</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000" b="1" dirty="0">
                          <a:latin typeface="+mn-lt"/>
                          <a:ea typeface="Calibri"/>
                          <a:cs typeface="Calibri" panose="020F0502020204030204" pitchFamily="34" charset="0"/>
                        </a:rPr>
                        <a:t>Mélange</a:t>
                      </a:r>
                      <a:r>
                        <a:rPr lang="fr-CA" sz="2000" b="1" baseline="0" dirty="0">
                          <a:latin typeface="+mn-lt"/>
                          <a:ea typeface="Calibri"/>
                          <a:cs typeface="Calibri" panose="020F0502020204030204" pitchFamily="34" charset="0"/>
                        </a:rPr>
                        <a:t> de poudre</a:t>
                      </a:r>
                    </a:p>
                    <a:p>
                      <a:pPr algn="ctr">
                        <a:lnSpc>
                          <a:spcPct val="115000"/>
                        </a:lnSpc>
                        <a:spcAft>
                          <a:spcPts val="0"/>
                        </a:spcAft>
                      </a:pPr>
                      <a:r>
                        <a:rPr lang="fr-CA" sz="2000" b="1" i="1" baseline="0" dirty="0">
                          <a:latin typeface="+mn-lt"/>
                          <a:ea typeface="Calibri"/>
                          <a:cs typeface="Calibri" panose="020F0502020204030204" pitchFamily="34" charset="0"/>
                        </a:rPr>
                        <a:t>Z</a:t>
                      </a:r>
                    </a:p>
                    <a:p>
                      <a:pPr marL="0" marR="0" indent="0" algn="ctr" defTabSz="914400" rtl="0" eaLnBrk="1" fontAlgn="auto" latinLnBrk="0" hangingPunct="1">
                        <a:lnSpc>
                          <a:spcPct val="115000"/>
                        </a:lnSpc>
                        <a:spcBef>
                          <a:spcPts val="0"/>
                        </a:spcBef>
                        <a:spcAft>
                          <a:spcPts val="0"/>
                        </a:spcAft>
                        <a:buClrTx/>
                        <a:buSzTx/>
                        <a:buFontTx/>
                        <a:buNone/>
                        <a:tabLst/>
                        <a:defRPr/>
                      </a:pPr>
                      <a:r>
                        <a:rPr lang="fr-CA" sz="1200" dirty="0">
                          <a:latin typeface="Calibri" panose="020F0502020204030204" pitchFamily="34" charset="0"/>
                          <a:ea typeface="Calibri"/>
                          <a:cs typeface="Calibri" panose="020F0502020204030204" pitchFamily="34" charset="0"/>
                        </a:rPr>
                        <a:t>(noter # dans fiche d’activité C)</a:t>
                      </a: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25903">
                <a:tc>
                  <a:txBody>
                    <a:bodyPr/>
                    <a:lstStyle/>
                    <a:p>
                      <a:pPr algn="ctr">
                        <a:lnSpc>
                          <a:spcPct val="115000"/>
                        </a:lnSpc>
                        <a:spcAft>
                          <a:spcPts val="0"/>
                        </a:spcAft>
                      </a:pPr>
                      <a:endParaRPr lang="fr-CA" sz="2400" b="1"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25903">
                <a:tc>
                  <a:txBody>
                    <a:bodyPr/>
                    <a:lstStyle/>
                    <a:p>
                      <a:pPr algn="ctr">
                        <a:lnSpc>
                          <a:spcPct val="115000"/>
                        </a:lnSpc>
                        <a:spcAft>
                          <a:spcPts val="0"/>
                        </a:spcAft>
                      </a:pPr>
                      <a:endParaRPr lang="fr-CA" sz="2400" b="1"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25903">
                <a:tc>
                  <a:txBody>
                    <a:bodyPr/>
                    <a:lstStyle/>
                    <a:p>
                      <a:pPr algn="ctr">
                        <a:lnSpc>
                          <a:spcPct val="115000"/>
                        </a:lnSpc>
                        <a:spcAft>
                          <a:spcPts val="0"/>
                        </a:spcAft>
                      </a:pPr>
                      <a:endParaRPr lang="fr-CA" sz="2400" b="1"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25903">
                <a:tc>
                  <a:txBody>
                    <a:bodyPr/>
                    <a:lstStyle/>
                    <a:p>
                      <a:pPr algn="ctr">
                        <a:lnSpc>
                          <a:spcPct val="115000"/>
                        </a:lnSpc>
                        <a:spcAft>
                          <a:spcPts val="0"/>
                        </a:spcAft>
                      </a:pPr>
                      <a:endParaRPr lang="fr-CA" sz="2400" b="1"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CA" sz="2400" dirty="0">
                        <a:latin typeface="Calibri" panose="020F0502020204030204" pitchFamily="34" charset="0"/>
                        <a:ea typeface="Calibri"/>
                        <a:cs typeface="Calibri" panose="020F0502020204030204" pitchFamily="34" charset="0"/>
                      </a:endParaRPr>
                    </a:p>
                  </a:txBody>
                  <a:tcPr marL="5485" marR="5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1493520"/>
            <a:ext cx="6858000" cy="871396"/>
          </a:xfrm>
        </p:spPr>
        <p:txBody>
          <a:bodyPr/>
          <a:lstStyle/>
          <a:p>
            <a:r>
              <a:rPr lang="en-US" sz="3000" dirty="0" err="1"/>
              <a:t>Évaluation</a:t>
            </a:r>
            <a:endParaRPr lang="en-US" sz="3000" dirty="0"/>
          </a:p>
        </p:txBody>
      </p:sp>
      <p:sp>
        <p:nvSpPr>
          <p:cNvPr id="2" name="Espace réservé du numéro de diapositive 1"/>
          <p:cNvSpPr>
            <a:spLocks noGrp="1"/>
          </p:cNvSpPr>
          <p:nvPr>
            <p:ph type="sldNum" sz="quarter" idx="12"/>
            <p:custDataLst>
              <p:tags r:id="rId2"/>
            </p:custDataLst>
          </p:nvPr>
        </p:nvSpPr>
        <p:spPr>
          <a:xfrm>
            <a:off x="5496064" y="8006314"/>
            <a:ext cx="1361936"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23</a:t>
            </a:fld>
            <a:endParaRPr lang="en-US" dirty="0">
              <a:gradFill>
                <a:gsLst>
                  <a:gs pos="0">
                    <a:prstClr val="black">
                      <a:alpha val="10000"/>
                    </a:prstClr>
                  </a:gs>
                  <a:gs pos="100000">
                    <a:prstClr val="black">
                      <a:alpha val="10000"/>
                    </a:prstClr>
                  </a:gs>
                </a:gsLst>
                <a:lin ang="5400000" scaled="0"/>
              </a:gradFill>
            </a:endParaRPr>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val="1267099912"/>
              </p:ext>
            </p:extLst>
          </p:nvPr>
        </p:nvGraphicFramePr>
        <p:xfrm>
          <a:off x="676791" y="2811780"/>
          <a:ext cx="5374793" cy="203200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val="20000"/>
                    </a:ext>
                  </a:extLst>
                </a:gridCol>
                <a:gridCol w="3436087">
                  <a:extLst>
                    <a:ext uri="{9D8B030D-6E8A-4147-A177-3AD203B41FA5}">
                      <a16:colId xmlns:a16="http://schemas.microsoft.com/office/drawing/2014/main" val="20001"/>
                    </a:ext>
                  </a:extLst>
                </a:gridCol>
                <a:gridCol w="657261">
                  <a:extLst>
                    <a:ext uri="{9D8B030D-6E8A-4147-A177-3AD203B41FA5}">
                      <a16:colId xmlns:a16="http://schemas.microsoft.com/office/drawing/2014/main" val="20002"/>
                    </a:ext>
                  </a:extLst>
                </a:gridCol>
              </a:tblGrid>
              <a:tr h="538480">
                <a:tc>
                  <a:txBody>
                    <a:bodyPr/>
                    <a:lstStyle/>
                    <a:p>
                      <a:pPr algn="ctr"/>
                      <a:r>
                        <a:rPr lang="fr-FR" sz="1500" baseline="0" dirty="0">
                          <a:latin typeface="Calibri" panose="020F0502020204030204" pitchFamily="34" charset="0"/>
                        </a:rPr>
                        <a:t>Numéro de</a:t>
                      </a:r>
                    </a:p>
                    <a:p>
                      <a:pPr algn="ctr"/>
                      <a:r>
                        <a:rPr lang="fr-FR" sz="1500" baseline="0" dirty="0">
                          <a:latin typeface="Calibri" panose="020F0502020204030204" pitchFamily="34" charset="0"/>
                        </a:rPr>
                        <a:t>l’activité</a:t>
                      </a:r>
                      <a:endParaRPr lang="fr-FR" sz="1500" dirty="0">
                        <a:latin typeface="Calibri" panose="020F0502020204030204" pitchFamily="34" charset="0"/>
                      </a:endParaRPr>
                    </a:p>
                  </a:txBody>
                  <a:tcPr anchor="ctr"/>
                </a:tc>
                <a:tc>
                  <a:txBody>
                    <a:bodyPr/>
                    <a:lstStyle/>
                    <a:p>
                      <a:pPr algn="ctr"/>
                      <a:r>
                        <a:rPr lang="fr-FR" sz="1500" dirty="0">
                          <a:latin typeface="Calibri" panose="020F0502020204030204" pitchFamily="34" charset="0"/>
                        </a:rPr>
                        <a:t>Nom</a:t>
                      </a:r>
                    </a:p>
                  </a:txBody>
                  <a:tcPr anchor="ctr"/>
                </a:tc>
                <a:tc>
                  <a:txBody>
                    <a:bodyPr/>
                    <a:lstStyle/>
                    <a:p>
                      <a:pPr algn="ctr"/>
                      <a:r>
                        <a:rPr lang="fr-FR" sz="1500" dirty="0">
                          <a:latin typeface="Calibri" panose="020F0502020204030204" pitchFamily="34" charset="0"/>
                        </a:rPr>
                        <a:t>Page</a:t>
                      </a:r>
                    </a:p>
                  </a:txBody>
                  <a:tcPr anchor="ctr"/>
                </a:tc>
                <a:extLst>
                  <a:ext uri="{0D108BD9-81ED-4DB2-BD59-A6C34878D82A}">
                    <a16:rowId xmlns:a16="http://schemas.microsoft.com/office/drawing/2014/main" val="10000"/>
                  </a:ext>
                </a:extLst>
              </a:tr>
              <a:tr h="370840">
                <a:tc>
                  <a:txBody>
                    <a:bodyPr/>
                    <a:lstStyle/>
                    <a:p>
                      <a:pPr algn="ctr"/>
                      <a:r>
                        <a:rPr lang="fr-FR" sz="1200" dirty="0">
                          <a:latin typeface="Calibri" panose="020F0502020204030204" pitchFamily="34" charset="0"/>
                        </a:rPr>
                        <a:t>1</a:t>
                      </a:r>
                    </a:p>
                  </a:txBody>
                  <a:tcPr anchor="ctr"/>
                </a:tc>
                <a:tc>
                  <a:txBody>
                    <a:bodyPr/>
                    <a:lstStyle/>
                    <a:p>
                      <a:r>
                        <a:rPr lang="fr-FR" sz="1200" dirty="0">
                          <a:latin typeface="Calibri" panose="020F0502020204030204" pitchFamily="34" charset="0"/>
                        </a:rPr>
                        <a:t>Changement physique ou chimique</a:t>
                      </a:r>
                    </a:p>
                  </a:txBody>
                  <a:tcPr anchor="ctr"/>
                </a:tc>
                <a:tc>
                  <a:txBody>
                    <a:bodyPr/>
                    <a:lstStyle/>
                    <a:p>
                      <a:pPr algn="ctr"/>
                      <a:r>
                        <a:rPr lang="fr-FR" sz="1200" dirty="0">
                          <a:latin typeface="Calibri" panose="020F0502020204030204" pitchFamily="34" charset="0"/>
                        </a:rPr>
                        <a:t>24</a:t>
                      </a:r>
                    </a:p>
                  </a:txBody>
                  <a:tcPr anchor="ctr"/>
                </a:tc>
                <a:extLst>
                  <a:ext uri="{0D108BD9-81ED-4DB2-BD59-A6C34878D82A}">
                    <a16:rowId xmlns:a16="http://schemas.microsoft.com/office/drawing/2014/main" val="10001"/>
                  </a:ext>
                </a:extLst>
              </a:tr>
              <a:tr h="370840">
                <a:tc>
                  <a:txBody>
                    <a:bodyPr/>
                    <a:lstStyle/>
                    <a:p>
                      <a:pPr algn="ctr"/>
                      <a:r>
                        <a:rPr lang="fr-FR" sz="1200" dirty="0">
                          <a:latin typeface="Calibri" panose="020F0502020204030204" pitchFamily="34" charset="0"/>
                        </a:rPr>
                        <a:t>2</a:t>
                      </a:r>
                    </a:p>
                  </a:txBody>
                  <a:tcPr anchor="ctr"/>
                </a:tc>
                <a:tc>
                  <a:txBody>
                    <a:bodyPr/>
                    <a:lstStyle/>
                    <a:p>
                      <a:r>
                        <a:rPr lang="fr-FR" sz="1200" dirty="0">
                          <a:latin typeface="Calibri" panose="020F0502020204030204" pitchFamily="34" charset="0"/>
                        </a:rPr>
                        <a:t>Caractérisation de poudres</a:t>
                      </a:r>
                    </a:p>
                  </a:txBody>
                  <a:tcPr anchor="ctr"/>
                </a:tc>
                <a:tc>
                  <a:txBody>
                    <a:bodyPr/>
                    <a:lstStyle/>
                    <a:p>
                      <a:pPr algn="ctr"/>
                      <a:r>
                        <a:rPr lang="fr-FR" sz="1200" dirty="0">
                          <a:latin typeface="Calibri" panose="020F0502020204030204" pitchFamily="34" charset="0"/>
                        </a:rPr>
                        <a:t>25</a:t>
                      </a:r>
                    </a:p>
                  </a:txBody>
                  <a:tcPr anchor="ctr"/>
                </a:tc>
                <a:extLst>
                  <a:ext uri="{0D108BD9-81ED-4DB2-BD59-A6C34878D82A}">
                    <a16:rowId xmlns:a16="http://schemas.microsoft.com/office/drawing/2014/main" val="10002"/>
                  </a:ext>
                </a:extLst>
              </a:tr>
              <a:tr h="370840">
                <a:tc>
                  <a:txBody>
                    <a:bodyPr/>
                    <a:lstStyle/>
                    <a:p>
                      <a:pPr algn="ctr"/>
                      <a:r>
                        <a:rPr lang="fr-FR" sz="1200" dirty="0">
                          <a:latin typeface="Calibri" panose="020F0502020204030204" pitchFamily="34" charset="0"/>
                        </a:rPr>
                        <a:t>3</a:t>
                      </a:r>
                    </a:p>
                  </a:txBody>
                  <a:tcPr anchor="ctr"/>
                </a:tc>
                <a:tc>
                  <a:txBody>
                    <a:bodyPr/>
                    <a:lstStyle/>
                    <a:p>
                      <a:r>
                        <a:rPr lang="fr-FR" sz="1200" dirty="0">
                          <a:latin typeface="Calibri" panose="020F0502020204030204" pitchFamily="34" charset="0"/>
                        </a:rPr>
                        <a:t>Les</a:t>
                      </a:r>
                      <a:r>
                        <a:rPr lang="fr-FR" sz="1200" baseline="0" dirty="0">
                          <a:latin typeface="Calibri" panose="020F0502020204030204" pitchFamily="34" charset="0"/>
                        </a:rPr>
                        <a:t> p</a:t>
                      </a:r>
                      <a:r>
                        <a:rPr lang="fr-FR" sz="1200" dirty="0">
                          <a:latin typeface="Calibri" panose="020F0502020204030204" pitchFamily="34" charset="0"/>
                        </a:rPr>
                        <a:t>oudres mystérieuses</a:t>
                      </a:r>
                    </a:p>
                  </a:txBody>
                  <a:tcPr anchor="ctr"/>
                </a:tc>
                <a:tc>
                  <a:txBody>
                    <a:bodyPr/>
                    <a:lstStyle/>
                    <a:p>
                      <a:pPr algn="ctr"/>
                      <a:r>
                        <a:rPr lang="fr-FR" sz="1200" dirty="0">
                          <a:latin typeface="Calibri" panose="020F0502020204030204" pitchFamily="34" charset="0"/>
                        </a:rPr>
                        <a:t>26</a:t>
                      </a:r>
                    </a:p>
                  </a:txBody>
                  <a:tcPr anchor="ctr"/>
                </a:tc>
                <a:extLst>
                  <a:ext uri="{0D108BD9-81ED-4DB2-BD59-A6C34878D82A}">
                    <a16:rowId xmlns:a16="http://schemas.microsoft.com/office/drawing/2014/main" val="10003"/>
                  </a:ext>
                </a:extLst>
              </a:tr>
              <a:tr h="370840">
                <a:tc>
                  <a:txBody>
                    <a:bodyPr/>
                    <a:lstStyle/>
                    <a:p>
                      <a:pPr algn="ctr"/>
                      <a:r>
                        <a:rPr lang="fr-CA" sz="1200" dirty="0">
                          <a:latin typeface="Calibri" panose="020F0502020204030204" pitchFamily="34" charset="0"/>
                        </a:rPr>
                        <a:t>3</a:t>
                      </a:r>
                      <a:endParaRPr lang="fr-FR" sz="1200" dirty="0">
                        <a:latin typeface="Calibri" panose="020F0502020204030204" pitchFamily="34" charset="0"/>
                      </a:endParaRPr>
                    </a:p>
                  </a:txBody>
                  <a:tcPr anchor="ctr"/>
                </a:tc>
                <a:tc>
                  <a:txBody>
                    <a:bodyPr/>
                    <a:lstStyle/>
                    <a:p>
                      <a:r>
                        <a:rPr lang="fr-FR" sz="1200" dirty="0">
                          <a:latin typeface="Calibri" panose="020F0502020204030204" pitchFamily="34" charset="0"/>
                        </a:rPr>
                        <a:t>Résultats</a:t>
                      </a:r>
                      <a:r>
                        <a:rPr lang="fr-FR" sz="1200" baseline="0" dirty="0">
                          <a:latin typeface="Calibri" panose="020F0502020204030204" pitchFamily="34" charset="0"/>
                        </a:rPr>
                        <a:t> attendus à l’activité 3</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27-28</a:t>
                      </a:r>
                      <a:endParaRPr lang="fr-FR" sz="1200" dirty="0">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34337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23057" y="9525"/>
            <a:ext cx="6684077" cy="1304599"/>
          </a:xfrm>
        </p:spPr>
        <p:txBody>
          <a:bodyPr/>
          <a:lstStyle/>
          <a:p>
            <a:pPr algn="l"/>
            <a:r>
              <a:rPr lang="en-US" sz="3000" dirty="0"/>
              <a:t>Grille </a:t>
            </a:r>
            <a:r>
              <a:rPr lang="en-US" sz="3000" dirty="0" err="1"/>
              <a:t>d’évaluation</a:t>
            </a:r>
            <a:r>
              <a:rPr lang="en-US" sz="3000" dirty="0"/>
              <a:t> de </a:t>
            </a:r>
            <a:r>
              <a:rPr lang="en-US" sz="3000" dirty="0" err="1"/>
              <a:t>l’activité</a:t>
            </a:r>
            <a:r>
              <a:rPr lang="en-US" sz="3000" dirty="0"/>
              <a:t> 1</a:t>
            </a:r>
            <a:br>
              <a:rPr lang="en-US" sz="2400" dirty="0"/>
            </a:br>
            <a:r>
              <a:rPr lang="en-US" sz="2400" dirty="0" err="1"/>
              <a:t>Changement</a:t>
            </a:r>
            <a:r>
              <a:rPr lang="en-US" sz="2400" dirty="0"/>
              <a:t> physique </a:t>
            </a:r>
            <a:r>
              <a:rPr lang="en-US" sz="2400" dirty="0" err="1"/>
              <a:t>ou</a:t>
            </a:r>
            <a:r>
              <a:rPr lang="en-US" sz="2400" dirty="0"/>
              <a:t> </a:t>
            </a:r>
            <a:r>
              <a:rPr lang="en-US" sz="2400" dirty="0" err="1"/>
              <a:t>chimique</a:t>
            </a:r>
            <a:br>
              <a:rPr lang="en-US" sz="2400" dirty="0"/>
            </a:br>
            <a:endParaRPr lang="en-US" sz="2400" i="1" dirty="0"/>
          </a:p>
        </p:txBody>
      </p:sp>
      <p:sp>
        <p:nvSpPr>
          <p:cNvPr id="9" name="Espace réservé du numéro de diapositive 8"/>
          <p:cNvSpPr>
            <a:spLocks noGrp="1"/>
          </p:cNvSpPr>
          <p:nvPr>
            <p:ph type="sldNum" sz="quarter" idx="12"/>
            <p:custDataLst>
              <p:tags r:id="rId2"/>
            </p:custDataLst>
          </p:nvPr>
        </p:nvSpPr>
        <p:spPr>
          <a:xfrm>
            <a:off x="5452844" y="7996789"/>
            <a:ext cx="1405156"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24</a:t>
            </a:fld>
            <a:endParaRPr lang="en-US" dirty="0">
              <a:gradFill>
                <a:gsLst>
                  <a:gs pos="0">
                    <a:prstClr val="black">
                      <a:alpha val="10000"/>
                    </a:prstClr>
                  </a:gs>
                  <a:gs pos="100000">
                    <a:prstClr val="black">
                      <a:alpha val="10000"/>
                    </a:prstClr>
                  </a:gs>
                </a:gsLst>
                <a:lin ang="5400000" scaled="0"/>
              </a:gradFill>
            </a:endParaRPr>
          </a:p>
        </p:txBody>
      </p:sp>
      <p:graphicFrame>
        <p:nvGraphicFramePr>
          <p:cNvPr id="13" name="Tableau 9"/>
          <p:cNvGraphicFramePr>
            <a:graphicFrameLocks noGrp="1"/>
          </p:cNvGraphicFramePr>
          <p:nvPr>
            <p:custDataLst>
              <p:tags r:id="rId3"/>
            </p:custDataLst>
          </p:nvPr>
        </p:nvGraphicFramePr>
        <p:xfrm>
          <a:off x="-23057" y="2392326"/>
          <a:ext cx="6840187" cy="3189917"/>
        </p:xfrm>
        <a:graphic>
          <a:graphicData uri="http://schemas.openxmlformats.org/drawingml/2006/table">
            <a:tbl>
              <a:tblPr/>
              <a:tblGrid>
                <a:gridCol w="736834">
                  <a:extLst>
                    <a:ext uri="{9D8B030D-6E8A-4147-A177-3AD203B41FA5}">
                      <a16:colId xmlns:a16="http://schemas.microsoft.com/office/drawing/2014/main" val="20000"/>
                    </a:ext>
                  </a:extLst>
                </a:gridCol>
                <a:gridCol w="375485">
                  <a:extLst>
                    <a:ext uri="{9D8B030D-6E8A-4147-A177-3AD203B41FA5}">
                      <a16:colId xmlns:a16="http://schemas.microsoft.com/office/drawing/2014/main" val="20001"/>
                    </a:ext>
                  </a:extLst>
                </a:gridCol>
                <a:gridCol w="1440096">
                  <a:extLst>
                    <a:ext uri="{9D8B030D-6E8A-4147-A177-3AD203B41FA5}">
                      <a16:colId xmlns:a16="http://schemas.microsoft.com/office/drawing/2014/main" val="20002"/>
                    </a:ext>
                  </a:extLst>
                </a:gridCol>
                <a:gridCol w="1582193">
                  <a:extLst>
                    <a:ext uri="{9D8B030D-6E8A-4147-A177-3AD203B41FA5}">
                      <a16:colId xmlns:a16="http://schemas.microsoft.com/office/drawing/2014/main" val="20003"/>
                    </a:ext>
                  </a:extLst>
                </a:gridCol>
                <a:gridCol w="1365662">
                  <a:extLst>
                    <a:ext uri="{9D8B030D-6E8A-4147-A177-3AD203B41FA5}">
                      <a16:colId xmlns:a16="http://schemas.microsoft.com/office/drawing/2014/main" val="20004"/>
                    </a:ext>
                  </a:extLst>
                </a:gridCol>
                <a:gridCol w="1339917">
                  <a:extLst>
                    <a:ext uri="{9D8B030D-6E8A-4147-A177-3AD203B41FA5}">
                      <a16:colId xmlns:a16="http://schemas.microsoft.com/office/drawing/2014/main" val="20005"/>
                    </a:ext>
                  </a:extLst>
                </a:gridCol>
              </a:tblGrid>
              <a:tr h="207506">
                <a:tc gridSpan="2">
                  <a:txBody>
                    <a:bodyPr/>
                    <a:lstStyle/>
                    <a:p>
                      <a:pPr algn="l">
                        <a:spcAft>
                          <a:spcPts val="0"/>
                        </a:spcAft>
                      </a:pPr>
                      <a:endParaRPr lang="fr-CA" sz="1000" dirty="0">
                        <a:latin typeface="Calibri" panose="020F0502020204030204" pitchFamily="34" charset="0"/>
                        <a:ea typeface="Times New Roman"/>
                        <a:cs typeface="Calibri" panose="020F0502020204030204" pitchFamily="34" charset="0"/>
                      </a:endParaRPr>
                    </a:p>
                  </a:txBody>
                  <a:tcPr marL="32625" marR="32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CA"/>
                    </a:p>
                  </a:txBody>
                  <a:tcPr/>
                </a:tc>
                <a:tc gridSpan="4">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ÉLÉMENTS OBSERVABLES</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000"/>
                  </a:ext>
                </a:extLst>
              </a:tr>
              <a:tr h="594811">
                <a:tc>
                  <a:txBody>
                    <a:bodyPr/>
                    <a:lstStyle/>
                    <a:p>
                      <a:pPr algn="l">
                        <a:spcAft>
                          <a:spcPts val="0"/>
                        </a:spcAft>
                      </a:pPr>
                      <a:r>
                        <a:rPr lang="fr-CA" sz="1000" b="1" dirty="0">
                          <a:latin typeface="Calibri" panose="020F0502020204030204" pitchFamily="34" charset="0"/>
                          <a:ea typeface="Times New Roman"/>
                          <a:cs typeface="Calibri" panose="020F0502020204030204" pitchFamily="34" charset="0"/>
                        </a:rPr>
                        <a:t>Critère</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900" b="1" dirty="0">
                          <a:latin typeface="Calibri" panose="020F0502020204030204" pitchFamily="34" charset="0"/>
                          <a:ea typeface="Times New Roman"/>
                          <a:cs typeface="Calibri" panose="020F0502020204030204" pitchFamily="34" charset="0"/>
                        </a:rPr>
                        <a:t>Activité</a:t>
                      </a:r>
                      <a:r>
                        <a:rPr lang="fr-CA" sz="1000" b="1" dirty="0">
                          <a:latin typeface="Calibri" panose="020F0502020204030204" pitchFamily="34" charset="0"/>
                          <a:ea typeface="Times New Roman"/>
                          <a:cs typeface="Calibri" panose="020F0502020204030204" pitchFamily="34" charset="0"/>
                        </a:rPr>
                        <a:t>s</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A</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B</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C</a:t>
                      </a: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b="1" i="1" dirty="0">
                          <a:latin typeface="Calibri" panose="020F0502020204030204" pitchFamily="34" charset="0"/>
                          <a:ea typeface="Times New Roman"/>
                          <a:cs typeface="Calibri" panose="020F0502020204030204" pitchFamily="34" charset="0"/>
                        </a:rPr>
                        <a:t>Avec soutien </a:t>
                      </a: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b="1" i="1" dirty="0">
                          <a:latin typeface="Calibri" panose="020F0502020204030204" pitchFamily="34" charset="0"/>
                          <a:ea typeface="Times New Roman"/>
                          <a:cs typeface="Calibri" panose="020F0502020204030204" pitchFamily="34" charset="0"/>
                        </a:rPr>
                        <a:t>(enseignant, équipe)</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D</a:t>
                      </a: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b="1" i="1" dirty="0">
                          <a:latin typeface="Calibri" panose="020F0502020204030204" pitchFamily="34" charset="0"/>
                          <a:ea typeface="Times New Roman"/>
                          <a:cs typeface="Calibri" panose="020F0502020204030204" pitchFamily="34" charset="0"/>
                        </a:rPr>
                        <a:t>Même avec soutien</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67553">
                <a:tc>
                  <a:txBody>
                    <a:bodyPr/>
                    <a:lstStyle/>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900" dirty="0">
                          <a:latin typeface="Calibri" panose="020F0502020204030204" pitchFamily="34" charset="0"/>
                          <a:ea typeface="Times New Roman"/>
                          <a:cs typeface="Calibri" panose="020F0502020204030204" pitchFamily="34" charset="0"/>
                        </a:rPr>
                        <a:t>Utilisation/</a:t>
                      </a:r>
                    </a:p>
                    <a:p>
                      <a:pPr algn="ctr">
                        <a:spcAft>
                          <a:spcPts val="0"/>
                        </a:spcAft>
                      </a:pPr>
                      <a:r>
                        <a:rPr lang="fr-CA" sz="900" dirty="0">
                          <a:latin typeface="Calibri" panose="020F0502020204030204" pitchFamily="34" charset="0"/>
                          <a:ea typeface="Times New Roman"/>
                          <a:cs typeface="Calibri" panose="020F0502020204030204" pitchFamily="34" charset="0"/>
                        </a:rPr>
                        <a:t>maitrise appropriée des connaissances scientifiques et technologiques</a:t>
                      </a:r>
                    </a:p>
                    <a:p>
                      <a:pPr algn="l">
                        <a:spcAft>
                          <a:spcPts val="0"/>
                        </a:spcAft>
                      </a:pPr>
                      <a:r>
                        <a:rPr lang="fr-CA" sz="1000" b="1" dirty="0">
                          <a:latin typeface="Calibri" panose="020F0502020204030204" pitchFamily="34" charset="0"/>
                          <a:ea typeface="Times New Roman"/>
                          <a:cs typeface="Calibri" panose="020F0502020204030204" pitchFamily="34" charset="0"/>
                        </a:rPr>
                        <a:t>(cas d’une communication écrite  ou orale)</a:t>
                      </a: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dirty="0" err="1">
                          <a:latin typeface="Calibri" panose="020F0502020204030204" pitchFamily="34" charset="0"/>
                          <a:ea typeface="Times New Roman"/>
                          <a:cs typeface="Calibri" panose="020F0502020204030204" pitchFamily="34" charset="0"/>
                        </a:rPr>
                        <a:t>Act</a:t>
                      </a:r>
                      <a:r>
                        <a:rPr lang="fr-CA" sz="1000" dirty="0">
                          <a:latin typeface="Calibri" panose="020F0502020204030204" pitchFamily="34" charset="0"/>
                          <a:ea typeface="Times New Roman"/>
                          <a:cs typeface="Calibri" panose="020F0502020204030204" pitchFamily="34" charset="0"/>
                        </a:rPr>
                        <a:t> </a:t>
                      </a:r>
                      <a:r>
                        <a:rPr lang="fr-CA" sz="1000" baseline="0" dirty="0">
                          <a:latin typeface="Calibri" panose="020F0502020204030204" pitchFamily="34" charset="0"/>
                          <a:ea typeface="Times New Roman"/>
                          <a:cs typeface="Calibri" panose="020F0502020204030204" pitchFamily="34" charset="0"/>
                        </a:rPr>
                        <a:t> 1</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1000" dirty="0">
                          <a:latin typeface="Calibri" panose="020F0502020204030204" pitchFamily="34" charset="0"/>
                          <a:ea typeface="Times New Roman"/>
                          <a:cs typeface="Calibri" panose="020F0502020204030204" pitchFamily="34" charset="0"/>
                          <a:sym typeface="Symbol"/>
                        </a:rPr>
                        <a:t></a:t>
                      </a:r>
                      <a:r>
                        <a:rPr lang="fr-CA" sz="1000" dirty="0">
                          <a:latin typeface="Calibri" panose="020F0502020204030204" pitchFamily="34" charset="0"/>
                          <a:ea typeface="Times New Roman"/>
                          <a:cs typeface="Calibri" panose="020F0502020204030204" pitchFamily="34" charset="0"/>
                        </a:rPr>
                        <a:t> Utilise avec justesse le vocabulaire scientifique. </a:t>
                      </a:r>
                      <a:r>
                        <a:rPr lang="fr-CA" sz="1000" i="1" dirty="0">
                          <a:latin typeface="Calibri" panose="020F0502020204030204" pitchFamily="34" charset="0"/>
                          <a:ea typeface="Times New Roman"/>
                          <a:cs typeface="Calibri" panose="020F0502020204030204" pitchFamily="34" charset="0"/>
                        </a:rPr>
                        <a:t>Reprends les mots vus lors de la définition des concepts  de physique et chimique.</a:t>
                      </a: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Arial" pitchFamily="34" charset="0"/>
                        <a:buChar char="•"/>
                      </a:pPr>
                      <a:r>
                        <a:rPr lang="fr-CA" sz="1000" kern="1200" dirty="0">
                          <a:solidFill>
                            <a:schemeClr val="tx1"/>
                          </a:solidFill>
                          <a:latin typeface="Calibri" panose="020F0502020204030204" pitchFamily="34" charset="0"/>
                          <a:ea typeface="+mn-ea"/>
                          <a:cs typeface="Calibri" panose="020F0502020204030204" pitchFamily="34" charset="0"/>
                        </a:rPr>
                        <a:t>Produit des explications ou des solutions valides et pertinentes.</a:t>
                      </a:r>
                      <a:br>
                        <a:rPr lang="fr-CA" sz="1000" dirty="0">
                          <a:latin typeface="Calibri" panose="020F0502020204030204" pitchFamily="34" charset="0"/>
                          <a:ea typeface="Times New Roman"/>
                          <a:cs typeface="Calibri" panose="020F0502020204030204" pitchFamily="34" charset="0"/>
                        </a:rPr>
                      </a:b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Arial" pitchFamily="34" charset="0"/>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Arial" pitchFamily="34" charset="0"/>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r>
                        <a:rPr lang="fr-CA" sz="1000" dirty="0">
                          <a:latin typeface="Calibri" panose="020F0502020204030204" pitchFamily="34" charset="0"/>
                          <a:ea typeface="Times New Roman"/>
                          <a:cs typeface="Calibri" panose="020F0502020204030204" pitchFamily="34" charset="0"/>
                        </a:rPr>
                        <a:t>A</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A               A</a:t>
                      </a:r>
                      <a:r>
                        <a:rPr lang="fr-CA" sz="1000" baseline="30000" dirty="0">
                          <a:latin typeface="Calibri" panose="020F0502020204030204" pitchFamily="34" charset="0"/>
                          <a:ea typeface="Times New Roman"/>
                          <a:cs typeface="Calibri" panose="020F0502020204030204" pitchFamily="34" charset="0"/>
                        </a:rPr>
                        <a:t>-</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1000" dirty="0">
                          <a:latin typeface="Calibri" panose="020F0502020204030204" pitchFamily="34" charset="0"/>
                          <a:ea typeface="Times New Roman"/>
                          <a:cs typeface="Calibri" panose="020F0502020204030204" pitchFamily="34" charset="0"/>
                          <a:sym typeface="Symbol"/>
                        </a:rPr>
                        <a:t></a:t>
                      </a:r>
                      <a:r>
                        <a:rPr lang="fr-CA" sz="1000" dirty="0">
                          <a:latin typeface="Calibri" panose="020F0502020204030204" pitchFamily="34" charset="0"/>
                          <a:ea typeface="Times New Roman"/>
                          <a:cs typeface="Calibri" panose="020F0502020204030204" pitchFamily="34" charset="0"/>
                        </a:rPr>
                        <a:t> Utilise la plupart du temps un vocabulaire scientifique adéquat. </a:t>
                      </a:r>
                      <a:r>
                        <a:rPr lang="fr-CA" sz="1000" i="1" dirty="0">
                          <a:latin typeface="Calibri" panose="020F0502020204030204" pitchFamily="34" charset="0"/>
                          <a:ea typeface="Times New Roman"/>
                          <a:cs typeface="Calibri" panose="020F0502020204030204" pitchFamily="34" charset="0"/>
                        </a:rPr>
                        <a:t>Reprends la</a:t>
                      </a:r>
                      <a:r>
                        <a:rPr lang="fr-CA" sz="1000" i="1" baseline="0" dirty="0">
                          <a:latin typeface="Calibri" panose="020F0502020204030204" pitchFamily="34" charset="0"/>
                          <a:ea typeface="Times New Roman"/>
                          <a:cs typeface="Calibri" panose="020F0502020204030204" pitchFamily="34" charset="0"/>
                        </a:rPr>
                        <a:t> plupart d</a:t>
                      </a:r>
                      <a:r>
                        <a:rPr lang="fr-CA" sz="1000" i="1" dirty="0">
                          <a:latin typeface="Calibri" panose="020F0502020204030204" pitchFamily="34" charset="0"/>
                          <a:ea typeface="Times New Roman"/>
                          <a:cs typeface="Calibri" panose="020F0502020204030204" pitchFamily="34" charset="0"/>
                        </a:rPr>
                        <a:t>es mots vus lors de la définition des concepts  de physique et chimique.</a:t>
                      </a: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Arial" pitchFamily="34" charset="0"/>
                        <a:buChar char="•"/>
                      </a:pPr>
                      <a:r>
                        <a:rPr lang="fr-CA" sz="1000" kern="1200" dirty="0">
                          <a:solidFill>
                            <a:schemeClr val="tx1"/>
                          </a:solidFill>
                          <a:latin typeface="Calibri" panose="020F0502020204030204" pitchFamily="34" charset="0"/>
                          <a:ea typeface="+mn-ea"/>
                          <a:cs typeface="Calibri" panose="020F0502020204030204" pitchFamily="34" charset="0"/>
                        </a:rPr>
                        <a:t>Produit souvent</a:t>
                      </a:r>
                      <a:r>
                        <a:rPr lang="fr-CA" sz="1000" kern="1200" baseline="0" dirty="0">
                          <a:solidFill>
                            <a:schemeClr val="tx1"/>
                          </a:solidFill>
                          <a:latin typeface="Calibri" panose="020F0502020204030204" pitchFamily="34" charset="0"/>
                          <a:ea typeface="+mn-ea"/>
                          <a:cs typeface="Calibri" panose="020F0502020204030204" pitchFamily="34" charset="0"/>
                        </a:rPr>
                        <a:t> </a:t>
                      </a:r>
                      <a:r>
                        <a:rPr lang="fr-CA" sz="1000" kern="1200" dirty="0">
                          <a:solidFill>
                            <a:schemeClr val="tx1"/>
                          </a:solidFill>
                          <a:latin typeface="Calibri" panose="020F0502020204030204" pitchFamily="34" charset="0"/>
                          <a:ea typeface="+mn-ea"/>
                          <a:cs typeface="Calibri" panose="020F0502020204030204" pitchFamily="34" charset="0"/>
                        </a:rPr>
                        <a:t>des explications ou des solutions valides et pertinentes.</a:t>
                      </a: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B</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B                 B</a:t>
                      </a:r>
                      <a:r>
                        <a:rPr lang="fr-CA" sz="1000" baseline="30000" dirty="0">
                          <a:latin typeface="Calibri" panose="020F0502020204030204" pitchFamily="34" charset="0"/>
                          <a:ea typeface="Times New Roman"/>
                          <a:cs typeface="Calibri" panose="020F0502020204030204" pitchFamily="34" charset="0"/>
                        </a:rPr>
                        <a:t>-</a:t>
                      </a:r>
                    </a:p>
                    <a:p>
                      <a:pPr algn="l">
                        <a:spcAft>
                          <a:spcPts val="0"/>
                        </a:spcAft>
                      </a:pPr>
                      <a:endParaRPr lang="fr-CA" sz="1000" baseline="30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1000" dirty="0">
                          <a:latin typeface="Calibri" panose="020F0502020204030204" pitchFamily="34" charset="0"/>
                          <a:ea typeface="Times New Roman"/>
                          <a:cs typeface="Calibri" panose="020F0502020204030204" pitchFamily="34" charset="0"/>
                          <a:sym typeface="Symbol"/>
                        </a:rPr>
                        <a:t></a:t>
                      </a:r>
                      <a:r>
                        <a:rPr lang="fr-CA" sz="1000" dirty="0">
                          <a:latin typeface="Calibri" panose="020F0502020204030204" pitchFamily="34" charset="0"/>
                          <a:ea typeface="Times New Roman"/>
                          <a:cs typeface="Calibri" panose="020F0502020204030204" pitchFamily="34" charset="0"/>
                        </a:rPr>
                        <a:t> Utilise parfois un vocabulaire scientifique  adéquat. </a:t>
                      </a:r>
                      <a:r>
                        <a:rPr lang="fr-CA" sz="1000" i="1" dirty="0">
                          <a:latin typeface="Calibri" panose="020F0502020204030204" pitchFamily="34" charset="0"/>
                          <a:ea typeface="Times New Roman"/>
                          <a:cs typeface="Calibri" panose="020F0502020204030204" pitchFamily="34" charset="0"/>
                        </a:rPr>
                        <a:t>Reprend</a:t>
                      </a:r>
                      <a:r>
                        <a:rPr lang="fr-CA" sz="1000" i="1" baseline="0" dirty="0">
                          <a:latin typeface="Calibri" panose="020F0502020204030204" pitchFamily="34" charset="0"/>
                          <a:ea typeface="Times New Roman"/>
                          <a:cs typeface="Calibri" panose="020F0502020204030204" pitchFamily="34" charset="0"/>
                        </a:rPr>
                        <a:t>s parfois l</a:t>
                      </a:r>
                      <a:r>
                        <a:rPr lang="fr-CA" sz="1000" i="1" dirty="0">
                          <a:latin typeface="Calibri" panose="020F0502020204030204" pitchFamily="34" charset="0"/>
                          <a:ea typeface="Times New Roman"/>
                          <a:cs typeface="Calibri" panose="020F0502020204030204" pitchFamily="34" charset="0"/>
                        </a:rPr>
                        <a:t>es mots vus lors de la définition des concepts  de physique et chimique.</a:t>
                      </a: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Arial" pitchFamily="34" charset="0"/>
                        <a:buChar char="•"/>
                      </a:pPr>
                      <a:r>
                        <a:rPr lang="fr-CA" sz="1000" kern="1200" dirty="0">
                          <a:solidFill>
                            <a:schemeClr val="tx1"/>
                          </a:solidFill>
                          <a:latin typeface="Calibri" panose="020F0502020204030204" pitchFamily="34" charset="0"/>
                          <a:ea typeface="+mn-ea"/>
                          <a:cs typeface="Calibri" panose="020F0502020204030204" pitchFamily="34" charset="0"/>
                        </a:rPr>
                        <a:t>Produit parfois des explications ou des solutions valides et pertinentes.</a:t>
                      </a: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C</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a:t>
                      </a:r>
                      <a:r>
                        <a:rPr lang="fr-CA" sz="1000" baseline="0" dirty="0">
                          <a:latin typeface="Calibri" panose="020F0502020204030204" pitchFamily="34" charset="0"/>
                          <a:ea typeface="Times New Roman"/>
                          <a:cs typeface="Calibri" panose="020F0502020204030204" pitchFamily="34" charset="0"/>
                        </a:rPr>
                        <a:t>   </a:t>
                      </a:r>
                      <a:r>
                        <a:rPr lang="fr-CA" sz="1000" dirty="0">
                          <a:latin typeface="Calibri" panose="020F0502020204030204" pitchFamily="34" charset="0"/>
                          <a:ea typeface="Times New Roman"/>
                          <a:cs typeface="Calibri" panose="020F0502020204030204" pitchFamily="34" charset="0"/>
                        </a:rPr>
                        <a:t> C             C</a:t>
                      </a:r>
                      <a:r>
                        <a:rPr lang="fr-CA" sz="1000" baseline="30000" dirty="0">
                          <a:latin typeface="Calibri" panose="020F0502020204030204" pitchFamily="34" charset="0"/>
                          <a:ea typeface="Times New Roman"/>
                          <a:cs typeface="Calibri" panose="020F0502020204030204" pitchFamily="34" charset="0"/>
                        </a:rPr>
                        <a:t>-</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1000" dirty="0">
                          <a:latin typeface="Calibri" panose="020F0502020204030204" pitchFamily="34" charset="0"/>
                          <a:ea typeface="Times New Roman"/>
                          <a:cs typeface="Calibri" panose="020F0502020204030204" pitchFamily="34" charset="0"/>
                          <a:sym typeface="Symbol"/>
                        </a:rPr>
                        <a:t></a:t>
                      </a:r>
                      <a:r>
                        <a:rPr lang="fr-CA" sz="1000" dirty="0">
                          <a:latin typeface="Calibri" panose="020F0502020204030204" pitchFamily="34" charset="0"/>
                          <a:ea typeface="Times New Roman"/>
                          <a:cs typeface="Calibri" panose="020F0502020204030204" pitchFamily="34" charset="0"/>
                        </a:rPr>
                        <a:t> Utilise rarement ou n’utilise pas de vocabulaire scientifique  adéquat. </a:t>
                      </a:r>
                      <a:r>
                        <a:rPr lang="fr-CA" sz="1000" i="1" dirty="0">
                          <a:latin typeface="Calibri" panose="020F0502020204030204" pitchFamily="34" charset="0"/>
                          <a:ea typeface="Times New Roman"/>
                          <a:cs typeface="Calibri" panose="020F0502020204030204" pitchFamily="34" charset="0"/>
                        </a:rPr>
                        <a:t>Ne reprend</a:t>
                      </a:r>
                      <a:r>
                        <a:rPr lang="fr-CA" sz="1000" i="1" baseline="0" dirty="0">
                          <a:latin typeface="Calibri" panose="020F0502020204030204" pitchFamily="34" charset="0"/>
                          <a:ea typeface="Times New Roman"/>
                          <a:cs typeface="Calibri" panose="020F0502020204030204" pitchFamily="34" charset="0"/>
                        </a:rPr>
                        <a:t>s pas </a:t>
                      </a:r>
                      <a:r>
                        <a:rPr lang="fr-CA" sz="1000" i="1" dirty="0">
                          <a:latin typeface="Calibri" panose="020F0502020204030204" pitchFamily="34" charset="0"/>
                          <a:ea typeface="Times New Roman"/>
                          <a:cs typeface="Calibri" panose="020F0502020204030204" pitchFamily="34" charset="0"/>
                        </a:rPr>
                        <a:t> les mots vus lors de la définition des concepts  de physique et chimique.</a:t>
                      </a: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Arial" pitchFamily="34" charset="0"/>
                        <a:buChar char="•"/>
                      </a:pPr>
                      <a:r>
                        <a:rPr lang="fr-CA" sz="1000" kern="1200" dirty="0">
                          <a:solidFill>
                            <a:schemeClr val="tx1"/>
                          </a:solidFill>
                          <a:latin typeface="Calibri" panose="020F0502020204030204" pitchFamily="34" charset="0"/>
                          <a:ea typeface="+mn-ea"/>
                          <a:cs typeface="Calibri" panose="020F0502020204030204" pitchFamily="34" charset="0"/>
                        </a:rPr>
                        <a:t>Produis peu ou pas d’explications ou des solutions valides et pertinentes.</a:t>
                      </a:r>
                    </a:p>
                    <a:p>
                      <a:pPr algn="l">
                        <a:spcAft>
                          <a:spcPts val="0"/>
                        </a:spcAft>
                        <a:buFont typeface="Arial" pitchFamily="34" charset="0"/>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D</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D             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29573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0"/>
            <a:ext cx="6684077" cy="884261"/>
          </a:xfrm>
        </p:spPr>
        <p:txBody>
          <a:bodyPr/>
          <a:lstStyle/>
          <a:p>
            <a:pPr algn="l"/>
            <a:r>
              <a:rPr lang="en-US" sz="3000" dirty="0"/>
              <a:t>Grille </a:t>
            </a:r>
            <a:r>
              <a:rPr lang="en-US" sz="3000" dirty="0" err="1"/>
              <a:t>d’évaluation</a:t>
            </a:r>
            <a:r>
              <a:rPr lang="en-US" sz="3000" dirty="0"/>
              <a:t> de </a:t>
            </a:r>
            <a:r>
              <a:rPr lang="en-US" sz="3000" dirty="0" err="1"/>
              <a:t>l’activité</a:t>
            </a:r>
            <a:r>
              <a:rPr lang="en-US" sz="3000" dirty="0"/>
              <a:t> 2</a:t>
            </a:r>
            <a:br>
              <a:rPr lang="en-US" sz="2400" dirty="0"/>
            </a:br>
            <a:r>
              <a:rPr lang="en-US" sz="2400" dirty="0" err="1"/>
              <a:t>Caractérisation</a:t>
            </a:r>
            <a:r>
              <a:rPr lang="en-US" sz="2400" dirty="0"/>
              <a:t> de </a:t>
            </a:r>
            <a:r>
              <a:rPr lang="en-US" sz="2400" dirty="0" err="1"/>
              <a:t>poudres</a:t>
            </a:r>
            <a:endParaRPr lang="en-US" sz="2400" i="1" dirty="0"/>
          </a:p>
        </p:txBody>
      </p:sp>
      <p:sp>
        <p:nvSpPr>
          <p:cNvPr id="9" name="Espace réservé du numéro de diapositive 8"/>
          <p:cNvSpPr>
            <a:spLocks noGrp="1"/>
          </p:cNvSpPr>
          <p:nvPr>
            <p:ph type="sldNum" sz="quarter" idx="12"/>
            <p:custDataLst>
              <p:tags r:id="rId2"/>
            </p:custDataLst>
          </p:nvPr>
        </p:nvSpPr>
        <p:spPr>
          <a:xfrm>
            <a:off x="5452844" y="8006314"/>
            <a:ext cx="1405156"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25</a:t>
            </a:fld>
            <a:endParaRPr lang="en-US" dirty="0">
              <a:gradFill>
                <a:gsLst>
                  <a:gs pos="0">
                    <a:prstClr val="black">
                      <a:alpha val="10000"/>
                    </a:prstClr>
                  </a:gs>
                  <a:gs pos="100000">
                    <a:prstClr val="black">
                      <a:alpha val="10000"/>
                    </a:prstClr>
                  </a:gs>
                </a:gsLst>
                <a:lin ang="5400000" scaled="0"/>
              </a:gradFill>
            </a:endParaRPr>
          </a:p>
        </p:txBody>
      </p:sp>
      <p:graphicFrame>
        <p:nvGraphicFramePr>
          <p:cNvPr id="6" name="Tableau 8"/>
          <p:cNvGraphicFramePr>
            <a:graphicFrameLocks noGrp="1"/>
          </p:cNvGraphicFramePr>
          <p:nvPr>
            <p:custDataLst>
              <p:tags r:id="rId3"/>
            </p:custDataLst>
            <p:extLst>
              <p:ext uri="{D42A27DB-BD31-4B8C-83A1-F6EECF244321}">
                <p14:modId xmlns:p14="http://schemas.microsoft.com/office/powerpoint/2010/main" val="2806532785"/>
              </p:ext>
            </p:extLst>
          </p:nvPr>
        </p:nvGraphicFramePr>
        <p:xfrm>
          <a:off x="57151" y="1761900"/>
          <a:ext cx="6762749" cy="6599525"/>
        </p:xfrm>
        <a:graphic>
          <a:graphicData uri="http://schemas.openxmlformats.org/drawingml/2006/table">
            <a:tbl>
              <a:tblPr/>
              <a:tblGrid>
                <a:gridCol w="745359">
                  <a:extLst>
                    <a:ext uri="{9D8B030D-6E8A-4147-A177-3AD203B41FA5}">
                      <a16:colId xmlns:a16="http://schemas.microsoft.com/office/drawing/2014/main" val="20000"/>
                    </a:ext>
                  </a:extLst>
                </a:gridCol>
                <a:gridCol w="379829">
                  <a:extLst>
                    <a:ext uri="{9D8B030D-6E8A-4147-A177-3AD203B41FA5}">
                      <a16:colId xmlns:a16="http://schemas.microsoft.com/office/drawing/2014/main" val="20001"/>
                    </a:ext>
                  </a:extLst>
                </a:gridCol>
                <a:gridCol w="1363876">
                  <a:extLst>
                    <a:ext uri="{9D8B030D-6E8A-4147-A177-3AD203B41FA5}">
                      <a16:colId xmlns:a16="http://schemas.microsoft.com/office/drawing/2014/main" val="20002"/>
                    </a:ext>
                  </a:extLst>
                </a:gridCol>
                <a:gridCol w="1397381">
                  <a:extLst>
                    <a:ext uri="{9D8B030D-6E8A-4147-A177-3AD203B41FA5}">
                      <a16:colId xmlns:a16="http://schemas.microsoft.com/office/drawing/2014/main" val="20003"/>
                    </a:ext>
                  </a:extLst>
                </a:gridCol>
                <a:gridCol w="1484115">
                  <a:extLst>
                    <a:ext uri="{9D8B030D-6E8A-4147-A177-3AD203B41FA5}">
                      <a16:colId xmlns:a16="http://schemas.microsoft.com/office/drawing/2014/main" val="20004"/>
                    </a:ext>
                  </a:extLst>
                </a:gridCol>
                <a:gridCol w="1392189">
                  <a:extLst>
                    <a:ext uri="{9D8B030D-6E8A-4147-A177-3AD203B41FA5}">
                      <a16:colId xmlns:a16="http://schemas.microsoft.com/office/drawing/2014/main" val="20005"/>
                    </a:ext>
                  </a:extLst>
                </a:gridCol>
              </a:tblGrid>
              <a:tr h="155993">
                <a:tc gridSpan="2">
                  <a:txBody>
                    <a:bodyPr/>
                    <a:lstStyle/>
                    <a:p>
                      <a:pPr algn="l">
                        <a:spcAft>
                          <a:spcPts val="0"/>
                        </a:spcAft>
                      </a:pPr>
                      <a:endParaRPr lang="fr-CA" sz="1000" dirty="0">
                        <a:latin typeface="Calibri" panose="020F0502020204030204" pitchFamily="34" charset="0"/>
                        <a:ea typeface="Times New Roman"/>
                        <a:cs typeface="Calibri" panose="020F0502020204030204" pitchFamily="34" charset="0"/>
                      </a:endParaRPr>
                    </a:p>
                  </a:txBody>
                  <a:tcPr marL="32625" marR="32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CA"/>
                    </a:p>
                  </a:txBody>
                  <a:tcPr/>
                </a:tc>
                <a:tc gridSpan="4">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ÉLÉMENTS OBSERVABLES</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000"/>
                  </a:ext>
                </a:extLst>
              </a:tr>
              <a:tr h="467979">
                <a:tc>
                  <a:txBody>
                    <a:bodyPr/>
                    <a:lstStyle/>
                    <a:p>
                      <a:pPr algn="l">
                        <a:spcAft>
                          <a:spcPts val="0"/>
                        </a:spcAft>
                      </a:pPr>
                      <a:r>
                        <a:rPr lang="fr-CA" sz="1000" b="1" dirty="0">
                          <a:latin typeface="Calibri" panose="020F0502020204030204" pitchFamily="34" charset="0"/>
                          <a:ea typeface="Times New Roman"/>
                          <a:cs typeface="Calibri" panose="020F0502020204030204" pitchFamily="34" charset="0"/>
                        </a:rPr>
                        <a:t>Critère</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1000" b="1" dirty="0">
                          <a:latin typeface="Calibri" panose="020F0502020204030204" pitchFamily="34" charset="0"/>
                          <a:ea typeface="Times New Roman"/>
                          <a:cs typeface="Calibri" panose="020F0502020204030204" pitchFamily="34" charset="0"/>
                        </a:rPr>
                        <a:t>Activités</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A</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B</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C</a:t>
                      </a: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b="1" i="1" dirty="0">
                          <a:latin typeface="Calibri" panose="020F0502020204030204" pitchFamily="34" charset="0"/>
                          <a:ea typeface="Times New Roman"/>
                          <a:cs typeface="Calibri" panose="020F0502020204030204" pitchFamily="34" charset="0"/>
                        </a:rPr>
                        <a:t>Avec soutien </a:t>
                      </a: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b="1" i="1" dirty="0">
                          <a:latin typeface="Calibri" panose="020F0502020204030204" pitchFamily="34" charset="0"/>
                          <a:ea typeface="Times New Roman"/>
                          <a:cs typeface="Calibri" panose="020F0502020204030204" pitchFamily="34" charset="0"/>
                        </a:rPr>
                        <a:t>(enseignant, équipe)</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D</a:t>
                      </a: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b="1" i="1" dirty="0">
                          <a:latin typeface="Calibri" panose="020F0502020204030204" pitchFamily="34" charset="0"/>
                          <a:ea typeface="Times New Roman"/>
                          <a:cs typeface="Calibri" panose="020F0502020204030204" pitchFamily="34" charset="0"/>
                        </a:rPr>
                        <a:t>Même avec soutien</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35638">
                <a:tc>
                  <a:txBody>
                    <a:bodyPr/>
                    <a:lstStyle/>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 Mise en </a:t>
                      </a:r>
                    </a:p>
                    <a:p>
                      <a:pPr algn="l">
                        <a:spcAft>
                          <a:spcPts val="0"/>
                        </a:spcAft>
                      </a:pPr>
                      <a:r>
                        <a:rPr lang="fr-CA" sz="1000" dirty="0">
                          <a:latin typeface="Calibri" panose="020F0502020204030204" pitchFamily="34" charset="0"/>
                          <a:ea typeface="Times New Roman"/>
                          <a:cs typeface="Calibri" panose="020F0502020204030204" pitchFamily="34" charset="0"/>
                        </a:rPr>
                        <a:t>œuvre d’une démarche appropriée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rowSpan="2">
                  <a:txBody>
                    <a:bodyPr/>
                    <a:lstStyle/>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2</a:t>
                      </a:r>
                      <a:r>
                        <a:rPr lang="fr-CA" sz="1000" baseline="0" dirty="0">
                          <a:latin typeface="Calibri" panose="020F0502020204030204" pitchFamily="34" charset="0"/>
                          <a:ea typeface="Times New Roman"/>
                          <a:cs typeface="Calibri" panose="020F0502020204030204" pitchFamily="34" charset="0"/>
                        </a:rPr>
                        <a:t> </a:t>
                      </a: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pPr>
                      <a:r>
                        <a:rPr lang="fr-CA" sz="1000" baseline="0" dirty="0">
                          <a:latin typeface="Calibri" panose="020F0502020204030204" pitchFamily="34" charset="0"/>
                          <a:ea typeface="Times New Roman"/>
                          <a:cs typeface="Calibri" panose="020F0502020204030204" pitchFamily="34" charset="0"/>
                        </a:rPr>
                        <a:t>2 </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i="0" dirty="0">
                          <a:latin typeface="Calibri" panose="020F0502020204030204" pitchFamily="34" charset="0"/>
                          <a:ea typeface="Times New Roman"/>
                          <a:cs typeface="Calibri" panose="020F0502020204030204" pitchFamily="34" charset="0"/>
                        </a:rPr>
                        <a:t>Réalise une expérience de manière structurée,  et</a:t>
                      </a:r>
                      <a:r>
                        <a:rPr lang="fr-CA" sz="1000" i="0" baseline="0" dirty="0">
                          <a:latin typeface="Calibri" panose="020F0502020204030204" pitchFamily="34" charset="0"/>
                          <a:ea typeface="Times New Roman"/>
                          <a:cs typeface="Calibri" panose="020F0502020204030204" pitchFamily="34" charset="0"/>
                        </a:rPr>
                        <a:t> </a:t>
                      </a:r>
                      <a:r>
                        <a:rPr lang="fr-CA" sz="1000" i="0" dirty="0">
                          <a:latin typeface="Calibri" panose="020F0502020204030204" pitchFamily="34" charset="0"/>
                          <a:ea typeface="Times New Roman"/>
                          <a:cs typeface="Calibri" panose="020F0502020204030204" pitchFamily="34" charset="0"/>
                        </a:rPr>
                        <a:t>ordonnée. </a:t>
                      </a:r>
                    </a:p>
                    <a:p>
                      <a:pPr algn="l">
                        <a:spcAft>
                          <a:spcPts val="0"/>
                        </a:spcAft>
                        <a:buFont typeface="Symbol" pitchFamily="18" charset="2"/>
                        <a:buNone/>
                      </a:pP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Arial" pitchFamily="34" charset="0"/>
                        <a:buChar char="•"/>
                      </a:pPr>
                      <a:r>
                        <a:rPr lang="fr-CA" sz="1000" i="1" baseline="0" dirty="0">
                          <a:latin typeface="Cambria"/>
                          <a:ea typeface="Times New Roman"/>
                          <a:cs typeface="Calibri" panose="020F0502020204030204" pitchFamily="34" charset="0"/>
                        </a:rPr>
                        <a:t>Le tableau des résultats est bien rempli (les observations sont précises et pertinentes)</a:t>
                      </a: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i="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i="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r>
                        <a:rPr lang="fr-CA" sz="1000" i="0" dirty="0">
                          <a:latin typeface="Calibri" panose="020F0502020204030204" pitchFamily="34" charset="0"/>
                          <a:ea typeface="Times New Roman"/>
                          <a:cs typeface="Calibri" panose="020F0502020204030204" pitchFamily="34" charset="0"/>
                        </a:rPr>
                        <a:t>S’engage de  manière active et autorégulée (planification). </a:t>
                      </a:r>
                    </a:p>
                    <a:p>
                      <a:pPr algn="l">
                        <a:spcAft>
                          <a:spcPts val="0"/>
                        </a:spcAft>
                        <a:buFont typeface="Symbol" pitchFamily="18" charset="2"/>
                        <a:buChar char="·"/>
                      </a:pPr>
                      <a:endParaRPr lang="fr-CA" sz="1000" i="0" dirty="0">
                        <a:latin typeface="Calibri" panose="020F0502020204030204" pitchFamily="34" charset="0"/>
                        <a:ea typeface="Times New Roman"/>
                        <a:cs typeface="Calibri" panose="020F0502020204030204" pitchFamily="34" charset="0"/>
                      </a:endParaRPr>
                    </a:p>
                    <a:p>
                      <a:pPr algn="l">
                        <a:spcAft>
                          <a:spcPts val="0"/>
                        </a:spcAft>
                      </a:pPr>
                      <a:r>
                        <a:rPr lang="fr-CA" sz="1000" i="0" dirty="0">
                          <a:latin typeface="Calibri" panose="020F0502020204030204" pitchFamily="34" charset="0"/>
                          <a:ea typeface="Times New Roman"/>
                          <a:cs typeface="Calibri" panose="020F0502020204030204" pitchFamily="34" charset="0"/>
                        </a:rPr>
                        <a:t>A</a:t>
                      </a:r>
                      <a:r>
                        <a:rPr lang="fr-CA" sz="1000" i="0" baseline="30000" dirty="0">
                          <a:latin typeface="Calibri" panose="020F0502020204030204" pitchFamily="34" charset="0"/>
                          <a:ea typeface="Times New Roman"/>
                          <a:cs typeface="Calibri" panose="020F0502020204030204" pitchFamily="34" charset="0"/>
                        </a:rPr>
                        <a:t>+</a:t>
                      </a:r>
                      <a:r>
                        <a:rPr lang="fr-CA" sz="1000" i="0" dirty="0">
                          <a:latin typeface="Calibri" panose="020F0502020204030204" pitchFamily="34" charset="0"/>
                          <a:ea typeface="Times New Roman"/>
                          <a:cs typeface="Calibri" panose="020F0502020204030204" pitchFamily="34" charset="0"/>
                        </a:rPr>
                        <a:t>                 A          A</a:t>
                      </a:r>
                      <a:r>
                        <a:rPr lang="fr-CA" sz="1000" i="0" baseline="30000" dirty="0">
                          <a:latin typeface="Calibri" panose="020F0502020204030204" pitchFamily="34" charset="0"/>
                          <a:ea typeface="Times New Roman"/>
                          <a:cs typeface="Calibri" panose="020F0502020204030204" pitchFamily="34" charset="0"/>
                        </a:rPr>
                        <a:t>-</a:t>
                      </a:r>
                      <a:endParaRPr lang="fr-CA" sz="1000" i="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spcAft>
                          <a:spcPts val="0"/>
                        </a:spcAft>
                        <a:buFont typeface="Symbol" pitchFamily="18" charset="2"/>
                        <a:buChar char="·"/>
                      </a:pPr>
                      <a:r>
                        <a:rPr lang="fr-CA" sz="1000" i="0" dirty="0">
                          <a:latin typeface="Calibri" panose="020F0502020204030204" pitchFamily="34" charset="0"/>
                          <a:ea typeface="Times New Roman"/>
                          <a:cs typeface="Calibri" panose="020F0502020204030204" pitchFamily="34" charset="0"/>
                        </a:rPr>
                        <a:t>Réalise une expérience avec de faibles lacunes au niveau de l’organisation des manipulations.</a:t>
                      </a:r>
                    </a:p>
                    <a:p>
                      <a:pPr algn="l">
                        <a:spcAft>
                          <a:spcPts val="0"/>
                        </a:spcAft>
                        <a:buFont typeface="Symbol" pitchFamily="18" charset="2"/>
                        <a:buChar char="·"/>
                      </a:pPr>
                      <a:endParaRPr lang="fr-CA" sz="1000" i="1"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i="1" baseline="0" dirty="0">
                          <a:latin typeface="Cambria"/>
                          <a:ea typeface="Times New Roman"/>
                          <a:cs typeface="Calibri" panose="020F0502020204030204" pitchFamily="34" charset="0"/>
                        </a:rPr>
                        <a:t>Le tableau des résultats est bien rempli (les observations sont souvent précises et pertinentes)</a:t>
                      </a: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i="0" dirty="0">
                        <a:latin typeface="Calibri" panose="020F0502020204030204" pitchFamily="34" charset="0"/>
                        <a:ea typeface="Times New Roman"/>
                        <a:cs typeface="Calibri" panose="020F0502020204030204" pitchFamily="34" charset="0"/>
                      </a:endParaRPr>
                    </a:p>
                    <a:p>
                      <a:pPr algn="l">
                        <a:spcAft>
                          <a:spcPts val="0"/>
                        </a:spcAft>
                      </a:pPr>
                      <a:r>
                        <a:rPr lang="fr-CA" sz="1000" i="0" dirty="0">
                          <a:latin typeface="Calibri" panose="020F0502020204030204" pitchFamily="34" charset="0"/>
                          <a:ea typeface="Times New Roman"/>
                          <a:cs typeface="Calibri" panose="020F0502020204030204" pitchFamily="34" charset="0"/>
                          <a:sym typeface="Symbol"/>
                        </a:rPr>
                        <a:t></a:t>
                      </a:r>
                      <a:r>
                        <a:rPr lang="fr-CA" sz="1000" i="0" dirty="0">
                          <a:latin typeface="Calibri" panose="020F0502020204030204" pitchFamily="34" charset="0"/>
                          <a:ea typeface="Times New Roman"/>
                          <a:cs typeface="Calibri" panose="020F0502020204030204" pitchFamily="34" charset="0"/>
                        </a:rPr>
                        <a:t> Se régule pendant sa démarche (actif).</a:t>
                      </a:r>
                    </a:p>
                    <a:p>
                      <a:pPr algn="l">
                        <a:spcAft>
                          <a:spcPts val="0"/>
                        </a:spcAft>
                      </a:pPr>
                      <a:endParaRPr lang="fr-CA" sz="1000" i="0" dirty="0">
                        <a:latin typeface="Calibri" panose="020F0502020204030204" pitchFamily="34" charset="0"/>
                        <a:ea typeface="Times New Roman"/>
                        <a:cs typeface="Calibri" panose="020F0502020204030204" pitchFamily="34" charset="0"/>
                      </a:endParaRPr>
                    </a:p>
                    <a:p>
                      <a:pPr algn="l">
                        <a:spcAft>
                          <a:spcPts val="0"/>
                        </a:spcAft>
                      </a:pPr>
                      <a:endParaRPr lang="fr-CA" sz="1000" i="0" dirty="0">
                        <a:latin typeface="Calibri" panose="020F0502020204030204" pitchFamily="34" charset="0"/>
                        <a:ea typeface="Times New Roman"/>
                        <a:cs typeface="Calibri" panose="020F0502020204030204" pitchFamily="34" charset="0"/>
                      </a:endParaRPr>
                    </a:p>
                    <a:p>
                      <a:pPr algn="l">
                        <a:spcAft>
                          <a:spcPts val="0"/>
                        </a:spcAft>
                      </a:pPr>
                      <a:r>
                        <a:rPr lang="fr-CA" sz="1000" i="0" dirty="0">
                          <a:latin typeface="Calibri" panose="020F0502020204030204" pitchFamily="34" charset="0"/>
                          <a:ea typeface="Times New Roman"/>
                          <a:cs typeface="Calibri" panose="020F0502020204030204" pitchFamily="34" charset="0"/>
                        </a:rPr>
                        <a:t>B</a:t>
                      </a:r>
                      <a:r>
                        <a:rPr lang="fr-CA" sz="1000" i="0" baseline="30000" dirty="0">
                          <a:latin typeface="Calibri" panose="020F0502020204030204" pitchFamily="34" charset="0"/>
                          <a:ea typeface="Times New Roman"/>
                          <a:cs typeface="Calibri" panose="020F0502020204030204" pitchFamily="34" charset="0"/>
                        </a:rPr>
                        <a:t>+</a:t>
                      </a:r>
                      <a:r>
                        <a:rPr lang="fr-CA" sz="1000" i="0" dirty="0">
                          <a:latin typeface="Calibri" panose="020F0502020204030204" pitchFamily="34" charset="0"/>
                          <a:ea typeface="Times New Roman"/>
                          <a:cs typeface="Calibri" panose="020F0502020204030204" pitchFamily="34" charset="0"/>
                        </a:rPr>
                        <a:t>            B                  B</a:t>
                      </a:r>
                      <a:r>
                        <a:rPr lang="fr-CA" sz="1000" i="0" baseline="30000" dirty="0">
                          <a:latin typeface="Calibri" panose="020F0502020204030204" pitchFamily="34" charset="0"/>
                          <a:ea typeface="Times New Roman"/>
                          <a:cs typeface="Calibri" panose="020F0502020204030204" pitchFamily="34" charset="0"/>
                        </a:rPr>
                        <a:t>-</a:t>
                      </a:r>
                      <a:endParaRPr lang="fr-CA" sz="1000" i="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spcAft>
                          <a:spcPts val="0"/>
                        </a:spcAft>
                        <a:buFont typeface="Symbol" pitchFamily="18" charset="2"/>
                        <a:buChar char="·"/>
                      </a:pPr>
                      <a:r>
                        <a:rPr lang="fr-CA" sz="1000" i="0" dirty="0">
                          <a:latin typeface="Calibri" panose="020F0502020204030204" pitchFamily="34" charset="0"/>
                          <a:ea typeface="Times New Roman"/>
                          <a:cs typeface="Calibri" panose="020F0502020204030204" pitchFamily="34" charset="0"/>
                        </a:rPr>
                        <a:t>Réalise une expérience avec un</a:t>
                      </a:r>
                      <a:r>
                        <a:rPr lang="fr-CA" sz="1000" i="0" baseline="0" dirty="0">
                          <a:latin typeface="Calibri" panose="020F0502020204030204" pitchFamily="34" charset="0"/>
                          <a:ea typeface="Times New Roman"/>
                          <a:cs typeface="Calibri" panose="020F0502020204030204" pitchFamily="34" charset="0"/>
                        </a:rPr>
                        <a:t> manque de minutie et une faible organisation</a:t>
                      </a:r>
                      <a:r>
                        <a:rPr lang="fr-CA" sz="1000" i="0" dirty="0">
                          <a:latin typeface="Calibri" panose="020F0502020204030204" pitchFamily="34" charset="0"/>
                          <a:ea typeface="Times New Roman"/>
                          <a:cs typeface="Calibri" panose="020F0502020204030204" pitchFamily="34" charset="0"/>
                        </a:rPr>
                        <a:t>.</a:t>
                      </a:r>
                    </a:p>
                    <a:p>
                      <a:pPr algn="l">
                        <a:spcAft>
                          <a:spcPts val="0"/>
                        </a:spcAft>
                        <a:buFont typeface="Symbol" pitchFamily="18" charset="2"/>
                        <a:buChar char="·"/>
                      </a:pPr>
                      <a:endParaRPr lang="fr-CA" sz="1000" i="0" baseline="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i="0" baseline="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i="0" baseline="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i="1" baseline="0" dirty="0">
                          <a:latin typeface="Cambria"/>
                          <a:ea typeface="Times New Roman"/>
                          <a:cs typeface="Calibri" panose="020F0502020204030204" pitchFamily="34" charset="0"/>
                        </a:rPr>
                        <a:t>Le tableau des résultats n’est pas bien rempli (les observations sont peu précises et pertinentes)</a:t>
                      </a:r>
                      <a:endParaRPr lang="fr-CA" sz="1000" i="1"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i="0" baseline="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i="0" baseline="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r>
                        <a:rPr lang="fr-CA" sz="1000" i="0" dirty="0">
                          <a:latin typeface="Calibri" panose="020F0502020204030204" pitchFamily="34" charset="0"/>
                          <a:ea typeface="Times New Roman"/>
                          <a:cs typeface="Calibri" panose="020F0502020204030204" pitchFamily="34" charset="0"/>
                        </a:rPr>
                        <a:t>S’engage de manière passive.</a:t>
                      </a:r>
                    </a:p>
                    <a:p>
                      <a:pPr algn="l">
                        <a:spcAft>
                          <a:spcPts val="0"/>
                        </a:spcAft>
                        <a:buFont typeface="Symbol" pitchFamily="18" charset="2"/>
                        <a:buChar char="·"/>
                      </a:pPr>
                      <a:endParaRPr lang="fr-CA" sz="1000" i="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i="0" dirty="0">
                        <a:latin typeface="Calibri" panose="020F0502020204030204" pitchFamily="34" charset="0"/>
                        <a:ea typeface="Times New Roman"/>
                        <a:cs typeface="Calibri" panose="020F0502020204030204" pitchFamily="34" charset="0"/>
                      </a:endParaRPr>
                    </a:p>
                    <a:p>
                      <a:pPr algn="l">
                        <a:spcAft>
                          <a:spcPts val="0"/>
                        </a:spcAft>
                      </a:pPr>
                      <a:r>
                        <a:rPr lang="fr-CA" sz="1000" i="0" dirty="0">
                          <a:latin typeface="Calibri" panose="020F0502020204030204" pitchFamily="34" charset="0"/>
                          <a:ea typeface="Times New Roman"/>
                          <a:cs typeface="Calibri" panose="020F0502020204030204" pitchFamily="34" charset="0"/>
                        </a:rPr>
                        <a:t>C</a:t>
                      </a:r>
                      <a:r>
                        <a:rPr lang="fr-CA" sz="1000" i="0" baseline="30000" dirty="0">
                          <a:latin typeface="Calibri" panose="020F0502020204030204" pitchFamily="34" charset="0"/>
                          <a:ea typeface="Times New Roman"/>
                          <a:cs typeface="Calibri" panose="020F0502020204030204" pitchFamily="34" charset="0"/>
                        </a:rPr>
                        <a:t>+</a:t>
                      </a:r>
                      <a:r>
                        <a:rPr lang="fr-CA" sz="1000" i="0" dirty="0">
                          <a:latin typeface="Calibri" panose="020F0502020204030204" pitchFamily="34" charset="0"/>
                          <a:ea typeface="Times New Roman"/>
                          <a:cs typeface="Calibri" panose="020F0502020204030204" pitchFamily="34" charset="0"/>
                        </a:rPr>
                        <a:t>              C              C</a:t>
                      </a:r>
                      <a:r>
                        <a:rPr lang="fr-CA" sz="1000" i="0" baseline="30000" dirty="0">
                          <a:latin typeface="Calibri" panose="020F0502020204030204" pitchFamily="34" charset="0"/>
                          <a:ea typeface="Times New Roman"/>
                          <a:cs typeface="Calibri" panose="020F0502020204030204" pitchFamily="34" charset="0"/>
                        </a:rPr>
                        <a:t>-</a:t>
                      </a:r>
                      <a:endParaRPr lang="fr-CA" sz="1000" i="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spcAft>
                          <a:spcPts val="0"/>
                        </a:spcAft>
                        <a:buFont typeface="Symbol" pitchFamily="18" charset="2"/>
                        <a:buChar char="·"/>
                      </a:pPr>
                      <a:r>
                        <a:rPr lang="fr-CA" sz="1000" i="1" dirty="0">
                          <a:latin typeface="Calibri" panose="020F0502020204030204" pitchFamily="34" charset="0"/>
                          <a:ea typeface="Times New Roman"/>
                          <a:cs typeface="Calibri" panose="020F0502020204030204" pitchFamily="34" charset="0"/>
                        </a:rPr>
                        <a:t>Réalise une expérience de manière désorganisée</a:t>
                      </a:r>
                      <a:r>
                        <a:rPr lang="fr-CA" sz="1000" i="1" baseline="0" dirty="0">
                          <a:latin typeface="Calibri" panose="020F0502020204030204" pitchFamily="34" charset="0"/>
                          <a:ea typeface="Times New Roman"/>
                          <a:cs typeface="Calibri" panose="020F0502020204030204" pitchFamily="34" charset="0"/>
                        </a:rPr>
                        <a:t> et bâclée.</a:t>
                      </a: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i="0" baseline="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i="0" baseline="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i="0" baseline="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i="1" baseline="0" dirty="0">
                          <a:latin typeface="Cambria"/>
                          <a:ea typeface="Times New Roman"/>
                          <a:cs typeface="Calibri" panose="020F0502020204030204" pitchFamily="34" charset="0"/>
                        </a:rPr>
                        <a:t>Le tableau des résultats est mal rempli (les observations ne sont pas précises et pertinentes)</a:t>
                      </a: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i="0" baseline="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i="0" baseline="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r>
                        <a:rPr lang="fr-CA" sz="1000" i="0" baseline="0" dirty="0">
                          <a:latin typeface="Calibri" panose="020F0502020204030204" pitchFamily="34" charset="0"/>
                          <a:ea typeface="Times New Roman"/>
                          <a:cs typeface="Calibri" panose="020F0502020204030204" pitchFamily="34" charset="0"/>
                        </a:rPr>
                        <a:t>Est désengagé</a:t>
                      </a:r>
                    </a:p>
                    <a:p>
                      <a:pPr algn="l">
                        <a:spcAft>
                          <a:spcPts val="0"/>
                        </a:spcAft>
                      </a:pPr>
                      <a:endParaRPr lang="fr-CA" sz="1000" i="0" dirty="0">
                        <a:latin typeface="Calibri" panose="020F0502020204030204" pitchFamily="34" charset="0"/>
                        <a:ea typeface="Times New Roman"/>
                        <a:cs typeface="Calibri" panose="020F0502020204030204" pitchFamily="34" charset="0"/>
                      </a:endParaRPr>
                    </a:p>
                    <a:p>
                      <a:pPr algn="l">
                        <a:spcAft>
                          <a:spcPts val="0"/>
                        </a:spcAft>
                      </a:pPr>
                      <a:endParaRPr lang="fr-CA" sz="1000" i="0" dirty="0">
                        <a:latin typeface="Calibri" panose="020F0502020204030204" pitchFamily="34" charset="0"/>
                        <a:ea typeface="Times New Roman"/>
                        <a:cs typeface="Calibri" panose="020F0502020204030204" pitchFamily="34" charset="0"/>
                      </a:endParaRPr>
                    </a:p>
                    <a:p>
                      <a:pPr algn="l">
                        <a:spcAft>
                          <a:spcPts val="0"/>
                        </a:spcAft>
                      </a:pPr>
                      <a:endParaRPr lang="fr-CA" sz="1000" i="0" dirty="0">
                        <a:latin typeface="Calibri" panose="020F0502020204030204" pitchFamily="34" charset="0"/>
                        <a:ea typeface="Times New Roman"/>
                        <a:cs typeface="Calibri" panose="020F0502020204030204" pitchFamily="34" charset="0"/>
                      </a:endParaRPr>
                    </a:p>
                    <a:p>
                      <a:pPr algn="l">
                        <a:spcAft>
                          <a:spcPts val="0"/>
                        </a:spcAft>
                      </a:pPr>
                      <a:r>
                        <a:rPr lang="fr-CA" sz="1000" i="0" dirty="0">
                          <a:latin typeface="Calibri" panose="020F0502020204030204" pitchFamily="34" charset="0"/>
                          <a:ea typeface="Times New Roman"/>
                          <a:cs typeface="Calibri" panose="020F0502020204030204" pitchFamily="34" charset="0"/>
                        </a:rPr>
                        <a:t>D</a:t>
                      </a:r>
                      <a:r>
                        <a:rPr lang="fr-CA" sz="1000" i="0" baseline="30000" dirty="0">
                          <a:latin typeface="Calibri" panose="020F0502020204030204" pitchFamily="34" charset="0"/>
                          <a:ea typeface="Times New Roman"/>
                          <a:cs typeface="Calibri" panose="020F0502020204030204" pitchFamily="34" charset="0"/>
                        </a:rPr>
                        <a:t>+</a:t>
                      </a:r>
                      <a:r>
                        <a:rPr lang="fr-CA" sz="1000" i="0" dirty="0">
                          <a:latin typeface="Calibri" panose="020F0502020204030204" pitchFamily="34" charset="0"/>
                          <a:ea typeface="Times New Roman"/>
                          <a:cs typeface="Calibri" panose="020F0502020204030204" pitchFamily="34" charset="0"/>
                        </a:rPr>
                        <a:t>           D            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2"/>
                  </a:ext>
                </a:extLst>
              </a:tr>
              <a:tr h="1676017">
                <a:tc>
                  <a:txBody>
                    <a:bodyPr/>
                    <a:lstStyle/>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 Utilisation  appropriée   d’instruments, d’outils ou de techniques</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vMerge="1">
                  <a:txBody>
                    <a:bodyPr/>
                    <a:lstStyle/>
                    <a:p>
                      <a:endParaRPr lang="fr-CA"/>
                    </a:p>
                  </a:txBody>
                  <a:tcPr/>
                </a:tc>
                <a:tc gridSpan="2">
                  <a:txBody>
                    <a:bodyPr/>
                    <a:lstStyle/>
                    <a:p>
                      <a:pPr algn="l">
                        <a:spcAft>
                          <a:spcPts val="0"/>
                        </a:spcAft>
                        <a:buFont typeface="Symbol" pitchFamily="18" charset="2"/>
                        <a:buChar char="·"/>
                      </a:pPr>
                      <a:r>
                        <a:rPr lang="fr-CA" sz="1000" dirty="0">
                          <a:latin typeface="Calibri" panose="020F0502020204030204" pitchFamily="34" charset="0"/>
                          <a:ea typeface="Times New Roman"/>
                          <a:cs typeface="Calibri" panose="020F0502020204030204" pitchFamily="34" charset="0"/>
                        </a:rPr>
                        <a:t>Utilise de manière minutieuse et les substances avec lesquelles il travaille. </a:t>
                      </a:r>
                      <a:r>
                        <a:rPr lang="fr-CA" sz="1000" i="1" dirty="0">
                          <a:latin typeface="Calibri" panose="020F0502020204030204" pitchFamily="34" charset="0"/>
                          <a:ea typeface="Times New Roman"/>
                          <a:cs typeface="Calibri" panose="020F0502020204030204" pitchFamily="34" charset="0"/>
                        </a:rPr>
                        <a:t>Ne fait pas de dégâts.</a:t>
                      </a: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A</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A           A</a:t>
                      </a:r>
                      <a:r>
                        <a:rPr lang="fr-CA" sz="1000" baseline="30000" dirty="0">
                          <a:latin typeface="Calibri" panose="020F0502020204030204" pitchFamily="34" charset="0"/>
                          <a:ea typeface="Times New Roman"/>
                          <a:cs typeface="Calibri" panose="020F0502020204030204" pitchFamily="34" charset="0"/>
                        </a:rPr>
                        <a:t>- </a:t>
                      </a:r>
                      <a:r>
                        <a:rPr lang="fr-CA" sz="1000" dirty="0">
                          <a:latin typeface="Calibri" panose="020F0502020204030204" pitchFamily="34" charset="0"/>
                          <a:ea typeface="Times New Roman"/>
                          <a:cs typeface="Calibri" panose="020F0502020204030204" pitchFamily="34" charset="0"/>
                        </a:rPr>
                        <a:t>             B</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B                B</a:t>
                      </a:r>
                      <a:r>
                        <a:rPr lang="fr-CA" sz="1000" baseline="30000" dirty="0">
                          <a:latin typeface="Calibri" panose="020F0502020204030204" pitchFamily="34" charset="0"/>
                          <a:ea typeface="Times New Roman"/>
                          <a:cs typeface="Calibri" panose="020F0502020204030204" pitchFamily="34" charset="0"/>
                        </a:rPr>
                        <a:t>-</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fr-CA"/>
                    </a:p>
                  </a:txBody>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dirty="0">
                          <a:latin typeface="Calibri" panose="020F0502020204030204" pitchFamily="34" charset="0"/>
                          <a:ea typeface="Times New Roman"/>
                          <a:cs typeface="Calibri" panose="020F0502020204030204" pitchFamily="34" charset="0"/>
                        </a:rPr>
                        <a:t>Utilise de manière approximative, mais sécuritaire les objets, les outils, les instruments ou les techniques. </a:t>
                      </a:r>
                      <a:r>
                        <a:rPr lang="fr-CA" sz="1000" i="1" dirty="0">
                          <a:latin typeface="Calibri" panose="020F0502020204030204" pitchFamily="34" charset="0"/>
                          <a:ea typeface="Times New Roman"/>
                          <a:cs typeface="Calibri" panose="020F0502020204030204" pitchFamily="34" charset="0"/>
                        </a:rPr>
                        <a:t>Fait parfois des dégâts.</a:t>
                      </a: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r>
                        <a:rPr lang="fr-CA" sz="1000" dirty="0">
                          <a:latin typeface="Calibri" panose="020F0502020204030204" pitchFamily="34" charset="0"/>
                          <a:ea typeface="Times New Roman"/>
                          <a:cs typeface="Calibri" panose="020F0502020204030204" pitchFamily="34" charset="0"/>
                        </a:rPr>
                        <a:t>C</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C             C</a:t>
                      </a:r>
                      <a:r>
                        <a:rPr lang="fr-CA" sz="1000" baseline="30000" dirty="0">
                          <a:latin typeface="Calibri" panose="020F0502020204030204" pitchFamily="34" charset="0"/>
                          <a:ea typeface="Times New Roman"/>
                          <a:cs typeface="Calibri" panose="020F0502020204030204" pitchFamily="34" charset="0"/>
                        </a:rPr>
                        <a:t>-</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dirty="0">
                          <a:latin typeface="Calibri" panose="020F0502020204030204" pitchFamily="34" charset="0"/>
                          <a:ea typeface="Times New Roman"/>
                          <a:cs typeface="Calibri" panose="020F0502020204030204" pitchFamily="34" charset="0"/>
                        </a:rPr>
                        <a:t>N’utilise pas de façon sécuritaire les objets, les outils, les instruments ou les techniques. </a:t>
                      </a:r>
                      <a:r>
                        <a:rPr lang="fr-CA" sz="1000" i="1" dirty="0">
                          <a:latin typeface="Calibri" panose="020F0502020204030204" pitchFamily="34" charset="0"/>
                          <a:ea typeface="Times New Roman"/>
                          <a:cs typeface="Calibri" panose="020F0502020204030204" pitchFamily="34" charset="0"/>
                        </a:rPr>
                        <a:t>Fait</a:t>
                      </a:r>
                      <a:r>
                        <a:rPr lang="fr-CA" sz="1000" i="1" baseline="0" dirty="0">
                          <a:latin typeface="Calibri" panose="020F0502020204030204" pitchFamily="34" charset="0"/>
                          <a:ea typeface="Times New Roman"/>
                          <a:cs typeface="Calibri" panose="020F0502020204030204" pitchFamily="34" charset="0"/>
                        </a:rPr>
                        <a:t> des dégâts majeurs, presque de manière volontaire.</a:t>
                      </a: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D</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D           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3"/>
                  </a:ext>
                </a:extLst>
              </a:tr>
              <a:tr h="1403936">
                <a:tc>
                  <a:txBody>
                    <a:bodyPr/>
                    <a:lstStyle/>
                    <a:p>
                      <a:pPr algn="l">
                        <a:spcAft>
                          <a:spcPts val="0"/>
                        </a:spcAft>
                      </a:pPr>
                      <a:r>
                        <a:rPr lang="fr-CA" sz="1000" kern="1200" dirty="0">
                          <a:solidFill>
                            <a:schemeClr val="tx1"/>
                          </a:solidFill>
                          <a:effectLst/>
                          <a:latin typeface="Calibri" panose="020F0502020204030204" pitchFamily="34" charset="0"/>
                          <a:ea typeface="+mn-ea"/>
                          <a:cs typeface="Calibri" panose="020F0502020204030204" pitchFamily="34" charset="0"/>
                        </a:rPr>
                        <a:t>Utilisation/     maitrise appropriée des connaissances </a:t>
                      </a:r>
                      <a:r>
                        <a:rPr lang="fr-CA" sz="1000" kern="1200" dirty="0" err="1">
                          <a:solidFill>
                            <a:schemeClr val="tx1"/>
                          </a:solidFill>
                          <a:effectLst/>
                          <a:latin typeface="Calibri" panose="020F0502020204030204" pitchFamily="34" charset="0"/>
                          <a:ea typeface="+mn-ea"/>
                          <a:cs typeface="Calibri" panose="020F0502020204030204" pitchFamily="34" charset="0"/>
                        </a:rPr>
                        <a:t>sci</a:t>
                      </a:r>
                      <a:r>
                        <a:rPr lang="fr-CA" sz="1000" kern="1200" dirty="0">
                          <a:solidFill>
                            <a:schemeClr val="tx1"/>
                          </a:solidFill>
                          <a:effectLst/>
                          <a:latin typeface="Calibri" panose="020F0502020204030204" pitchFamily="34" charset="0"/>
                          <a:ea typeface="+mn-ea"/>
                          <a:cs typeface="Calibri" panose="020F0502020204030204" pitchFamily="34" charset="0"/>
                        </a:rPr>
                        <a:t>. et </a:t>
                      </a:r>
                      <a:r>
                        <a:rPr lang="fr-CA" sz="1000" kern="1200" dirty="0" err="1">
                          <a:solidFill>
                            <a:schemeClr val="tx1"/>
                          </a:solidFill>
                          <a:effectLst/>
                          <a:latin typeface="Calibri" panose="020F0502020204030204" pitchFamily="34" charset="0"/>
                          <a:ea typeface="+mn-ea"/>
                          <a:cs typeface="Calibri" panose="020F0502020204030204" pitchFamily="34" charset="0"/>
                        </a:rPr>
                        <a:t>tech</a:t>
                      </a:r>
                      <a:r>
                        <a:rPr lang="fr-CA" sz="1000" kern="1200" dirty="0">
                          <a:solidFill>
                            <a:schemeClr val="tx1"/>
                          </a:solidFill>
                          <a:effectLst/>
                          <a:latin typeface="Calibri" panose="020F0502020204030204" pitchFamily="34" charset="0"/>
                          <a:ea typeface="+mn-ea"/>
                          <a:cs typeface="Calibri" panose="020F0502020204030204" pitchFamily="34" charset="0"/>
                        </a:rPr>
                        <a:t>.</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1000" dirty="0">
                          <a:latin typeface="Calibri" panose="020F0502020204030204" pitchFamily="34" charset="0"/>
                          <a:ea typeface="Times New Roman"/>
                          <a:cs typeface="Calibri" panose="020F0502020204030204" pitchFamily="34" charset="0"/>
                        </a:rPr>
                        <a:t>2 </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i="1" dirty="0">
                          <a:latin typeface="Calibri" panose="020F0502020204030204" pitchFamily="34" charset="0"/>
                          <a:ea typeface="Times New Roman"/>
                          <a:cs typeface="Calibri" panose="020F0502020204030204" pitchFamily="34" charset="0"/>
                        </a:rPr>
                        <a:t>L’interprétation est</a:t>
                      </a:r>
                      <a:r>
                        <a:rPr lang="fr-CA" sz="1000" i="1" baseline="0" dirty="0">
                          <a:latin typeface="Calibri" panose="020F0502020204030204" pitchFamily="34" charset="0"/>
                          <a:ea typeface="Times New Roman"/>
                          <a:cs typeface="Calibri" panose="020F0502020204030204" pitchFamily="34" charset="0"/>
                        </a:rPr>
                        <a:t> justifiée et en lien avec l’observation.</a:t>
                      </a:r>
                    </a:p>
                    <a:p>
                      <a:pPr algn="l">
                        <a:spcAft>
                          <a:spcPts val="0"/>
                        </a:spcAft>
                        <a:buFont typeface="Symbol" pitchFamily="18" charset="2"/>
                        <a:buNone/>
                      </a:pPr>
                      <a:r>
                        <a:rPr lang="fr-CA" sz="1000" i="1" baseline="0" dirty="0">
                          <a:latin typeface="Calibri" panose="020F0502020204030204" pitchFamily="34" charset="0"/>
                          <a:ea typeface="Times New Roman"/>
                          <a:cs typeface="Calibri" panose="020F0502020204030204" pitchFamily="34" charset="0"/>
                        </a:rPr>
                        <a:t>(quel test permet d’identifier quelle poudre)</a:t>
                      </a:r>
                    </a:p>
                    <a:p>
                      <a:pPr algn="l">
                        <a:spcAft>
                          <a:spcPts val="0"/>
                        </a:spcAft>
                        <a:buFont typeface="Symbol" pitchFamily="18" charset="2"/>
                        <a:buNone/>
                      </a:pPr>
                      <a:endParaRPr lang="fr-CA" sz="1000" i="1" baseline="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A</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A                  A</a:t>
                      </a:r>
                      <a:r>
                        <a:rPr lang="fr-CA" sz="1000" baseline="30000" dirty="0">
                          <a:latin typeface="Calibri" panose="020F0502020204030204" pitchFamily="34" charset="0"/>
                          <a:ea typeface="Times New Roman"/>
                          <a:cs typeface="Calibri" panose="020F0502020204030204" pitchFamily="34" charset="0"/>
                        </a:rPr>
                        <a:t>-</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000" i="1" dirty="0">
                          <a:latin typeface="Calibri" panose="020F0502020204030204" pitchFamily="34" charset="0"/>
                          <a:ea typeface="Times New Roman"/>
                          <a:cs typeface="Calibri" panose="020F0502020204030204" pitchFamily="34" charset="0"/>
                        </a:rPr>
                        <a:t>L’interprétation est</a:t>
                      </a:r>
                      <a:r>
                        <a:rPr lang="fr-CA" sz="1000" i="1" baseline="0" dirty="0">
                          <a:latin typeface="Calibri" panose="020F0502020204030204" pitchFamily="34" charset="0"/>
                          <a:ea typeface="Times New Roman"/>
                          <a:cs typeface="Calibri" panose="020F0502020204030204" pitchFamily="34" charset="0"/>
                        </a:rPr>
                        <a:t> souvent justifiée et en lien avec l’observation.</a:t>
                      </a:r>
                    </a:p>
                    <a:p>
                      <a:pPr marL="0" marR="0" indent="0" algn="l" defTabSz="914400" rtl="0" eaLnBrk="1" fontAlgn="auto" latinLnBrk="0" hangingPunct="1">
                        <a:lnSpc>
                          <a:spcPct val="100000"/>
                        </a:lnSpc>
                        <a:spcBef>
                          <a:spcPts val="0"/>
                        </a:spcBef>
                        <a:spcAft>
                          <a:spcPts val="0"/>
                        </a:spcAft>
                        <a:buClrTx/>
                        <a:buSzTx/>
                        <a:buFontTx/>
                        <a:buNone/>
                        <a:tabLst/>
                        <a:defRPr/>
                      </a:pPr>
                      <a:r>
                        <a:rPr lang="fr-CA" sz="1000" i="1" baseline="0" dirty="0">
                          <a:latin typeface="Calibri" panose="020F0502020204030204" pitchFamily="34" charset="0"/>
                          <a:ea typeface="Times New Roman"/>
                          <a:cs typeface="Calibri" panose="020F0502020204030204" pitchFamily="34" charset="0"/>
                        </a:rPr>
                        <a:t>(quel test permet d’identifier quelle poudre)</a:t>
                      </a: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B</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B                B</a:t>
                      </a:r>
                      <a:r>
                        <a:rPr lang="fr-CA" sz="1000" baseline="30000" dirty="0">
                          <a:latin typeface="Calibri" panose="020F0502020204030204" pitchFamily="34" charset="0"/>
                          <a:ea typeface="Times New Roman"/>
                          <a:cs typeface="Calibri" panose="020F0502020204030204" pitchFamily="34" charset="0"/>
                        </a:rPr>
                        <a:t>- </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000" i="1" dirty="0">
                          <a:latin typeface="Calibri" panose="020F0502020204030204" pitchFamily="34" charset="0"/>
                          <a:ea typeface="Times New Roman"/>
                          <a:cs typeface="Calibri" panose="020F0502020204030204" pitchFamily="34" charset="0"/>
                        </a:rPr>
                        <a:t>L’interprétation est</a:t>
                      </a:r>
                      <a:r>
                        <a:rPr lang="fr-CA" sz="1000" i="1" baseline="0" dirty="0">
                          <a:latin typeface="Calibri" panose="020F0502020204030204" pitchFamily="34" charset="0"/>
                          <a:ea typeface="Times New Roman"/>
                          <a:cs typeface="Calibri" panose="020F0502020204030204" pitchFamily="34" charset="0"/>
                        </a:rPr>
                        <a:t> souvent justifiée et en lien avec l’observation.</a:t>
                      </a:r>
                    </a:p>
                    <a:p>
                      <a:pPr marL="0" marR="0" indent="0" algn="l" defTabSz="914400" rtl="0" eaLnBrk="1" fontAlgn="auto" latinLnBrk="0" hangingPunct="1">
                        <a:lnSpc>
                          <a:spcPct val="100000"/>
                        </a:lnSpc>
                        <a:spcBef>
                          <a:spcPts val="0"/>
                        </a:spcBef>
                        <a:spcAft>
                          <a:spcPts val="0"/>
                        </a:spcAft>
                        <a:buClrTx/>
                        <a:buSzTx/>
                        <a:buFontTx/>
                        <a:buNone/>
                        <a:tabLst/>
                        <a:defRPr/>
                      </a:pPr>
                      <a:r>
                        <a:rPr lang="fr-CA" sz="1000" i="1" baseline="0" dirty="0">
                          <a:latin typeface="Calibri" panose="020F0502020204030204" pitchFamily="34" charset="0"/>
                          <a:ea typeface="Times New Roman"/>
                          <a:cs typeface="Calibri" panose="020F0502020204030204" pitchFamily="34" charset="0"/>
                        </a:rPr>
                        <a:t>(quel test permet d’identifier quelle poudre)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00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00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000" dirty="0">
                          <a:latin typeface="Calibri" panose="020F0502020204030204" pitchFamily="34" charset="0"/>
                          <a:ea typeface="Times New Roman"/>
                          <a:cs typeface="Calibri" panose="020F0502020204030204" pitchFamily="34" charset="0"/>
                        </a:rPr>
                        <a:t>C</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C              C</a:t>
                      </a:r>
                      <a:r>
                        <a:rPr lang="fr-CA" sz="1000" baseline="30000" dirty="0">
                          <a:latin typeface="Calibri" panose="020F0502020204030204" pitchFamily="34" charset="0"/>
                          <a:ea typeface="Times New Roman"/>
                          <a:cs typeface="Calibri" panose="020F0502020204030204" pitchFamily="34" charset="0"/>
                        </a:rPr>
                        <a:t>-</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000" i="1" dirty="0">
                          <a:latin typeface="Calibri" panose="020F0502020204030204" pitchFamily="34" charset="0"/>
                          <a:ea typeface="Times New Roman"/>
                          <a:cs typeface="Calibri" panose="020F0502020204030204" pitchFamily="34" charset="0"/>
                        </a:rPr>
                        <a:t>L’interprétation est</a:t>
                      </a:r>
                      <a:r>
                        <a:rPr lang="fr-CA" sz="1000" i="1" baseline="0" dirty="0">
                          <a:latin typeface="Calibri" panose="020F0502020204030204" pitchFamily="34" charset="0"/>
                          <a:ea typeface="Times New Roman"/>
                          <a:cs typeface="Calibri" panose="020F0502020204030204" pitchFamily="34" charset="0"/>
                        </a:rPr>
                        <a:t> souvent justifiée et en lien avec l’observation.</a:t>
                      </a:r>
                    </a:p>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r>
                        <a:rPr lang="fr-CA" sz="1000" i="1" baseline="0" dirty="0">
                          <a:latin typeface="Calibri" panose="020F0502020204030204" pitchFamily="34" charset="0"/>
                          <a:ea typeface="Times New Roman"/>
                          <a:cs typeface="Calibri" panose="020F0502020204030204" pitchFamily="34" charset="0"/>
                        </a:rPr>
                        <a:t>(quel test permet d’identifier quelle poudre)</a:t>
                      </a:r>
                    </a:p>
                    <a:p>
                      <a:pPr algn="l">
                        <a:spcAft>
                          <a:spcPts val="0"/>
                        </a:spcAft>
                        <a:buFont typeface="Symbol" pitchFamily="18" charset="2"/>
                        <a:buChar char="·"/>
                      </a:pPr>
                      <a:endParaRPr lang="fr-CA" sz="1000" i="1" baseline="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000" dirty="0">
                          <a:latin typeface="Calibri" panose="020F0502020204030204" pitchFamily="34" charset="0"/>
                          <a:ea typeface="Times New Roman"/>
                          <a:cs typeface="Calibri" panose="020F0502020204030204" pitchFamily="34" charset="0"/>
                        </a:rPr>
                        <a:t>D</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D           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29573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1"/>
            <a:ext cx="6684077" cy="1001224"/>
          </a:xfrm>
        </p:spPr>
        <p:txBody>
          <a:bodyPr/>
          <a:lstStyle/>
          <a:p>
            <a:pPr algn="l"/>
            <a:r>
              <a:rPr lang="en-US" sz="3000" dirty="0"/>
              <a:t>Grille </a:t>
            </a:r>
            <a:r>
              <a:rPr lang="en-US" sz="3000" dirty="0" err="1"/>
              <a:t>d’évaluation</a:t>
            </a:r>
            <a:r>
              <a:rPr lang="en-US" sz="3000" dirty="0"/>
              <a:t> de </a:t>
            </a:r>
            <a:r>
              <a:rPr lang="en-US" sz="3000" dirty="0" err="1"/>
              <a:t>l’activité</a:t>
            </a:r>
            <a:r>
              <a:rPr lang="en-US" sz="3000" dirty="0"/>
              <a:t> 3</a:t>
            </a:r>
            <a:br>
              <a:rPr lang="en-US" sz="2400" dirty="0"/>
            </a:br>
            <a:r>
              <a:rPr lang="en-US" sz="2400" dirty="0"/>
              <a:t>Les </a:t>
            </a:r>
            <a:r>
              <a:rPr lang="en-US" sz="2400" dirty="0" err="1"/>
              <a:t>poudres</a:t>
            </a:r>
            <a:r>
              <a:rPr lang="en-US" sz="2400" dirty="0"/>
              <a:t> </a:t>
            </a:r>
            <a:r>
              <a:rPr lang="en-US" sz="2400" dirty="0" err="1"/>
              <a:t>mystérieuses</a:t>
            </a:r>
            <a:endParaRPr lang="en-US" sz="2400" i="1" dirty="0"/>
          </a:p>
        </p:txBody>
      </p:sp>
      <p:sp>
        <p:nvSpPr>
          <p:cNvPr id="9" name="Espace réservé du numéro de diapositive 8"/>
          <p:cNvSpPr>
            <a:spLocks noGrp="1"/>
          </p:cNvSpPr>
          <p:nvPr>
            <p:ph type="sldNum" sz="quarter" idx="12"/>
            <p:custDataLst>
              <p:tags r:id="rId2"/>
            </p:custDataLst>
          </p:nvPr>
        </p:nvSpPr>
        <p:spPr>
          <a:xfrm>
            <a:off x="5452844" y="8008203"/>
            <a:ext cx="1405156"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26</a:t>
            </a:fld>
            <a:endParaRPr lang="en-US" dirty="0">
              <a:gradFill>
                <a:gsLst>
                  <a:gs pos="0">
                    <a:prstClr val="black">
                      <a:alpha val="10000"/>
                    </a:prstClr>
                  </a:gs>
                  <a:gs pos="100000">
                    <a:prstClr val="black">
                      <a:alpha val="10000"/>
                    </a:prstClr>
                  </a:gs>
                </a:gsLst>
                <a:lin ang="5400000" scaled="0"/>
              </a:gradFill>
            </a:endParaRPr>
          </a:p>
        </p:txBody>
      </p:sp>
      <p:graphicFrame>
        <p:nvGraphicFramePr>
          <p:cNvPr id="6" name="Tableau 8"/>
          <p:cNvGraphicFramePr>
            <a:graphicFrameLocks noGrp="1"/>
          </p:cNvGraphicFramePr>
          <p:nvPr>
            <p:custDataLst>
              <p:tags r:id="rId3"/>
            </p:custDataLst>
            <p:extLst>
              <p:ext uri="{D42A27DB-BD31-4B8C-83A1-F6EECF244321}">
                <p14:modId xmlns:p14="http://schemas.microsoft.com/office/powerpoint/2010/main" val="4033397678"/>
              </p:ext>
            </p:extLst>
          </p:nvPr>
        </p:nvGraphicFramePr>
        <p:xfrm>
          <a:off x="83065" y="1761900"/>
          <a:ext cx="6684078" cy="6294725"/>
        </p:xfrm>
        <a:graphic>
          <a:graphicData uri="http://schemas.openxmlformats.org/drawingml/2006/table">
            <a:tbl>
              <a:tblPr/>
              <a:tblGrid>
                <a:gridCol w="736689">
                  <a:extLst>
                    <a:ext uri="{9D8B030D-6E8A-4147-A177-3AD203B41FA5}">
                      <a16:colId xmlns:a16="http://schemas.microsoft.com/office/drawing/2014/main" val="20000"/>
                    </a:ext>
                  </a:extLst>
                </a:gridCol>
                <a:gridCol w="375411">
                  <a:extLst>
                    <a:ext uri="{9D8B030D-6E8A-4147-A177-3AD203B41FA5}">
                      <a16:colId xmlns:a16="http://schemas.microsoft.com/office/drawing/2014/main" val="20001"/>
                    </a:ext>
                  </a:extLst>
                </a:gridCol>
                <a:gridCol w="1439811">
                  <a:extLst>
                    <a:ext uri="{9D8B030D-6E8A-4147-A177-3AD203B41FA5}">
                      <a16:colId xmlns:a16="http://schemas.microsoft.com/office/drawing/2014/main" val="20002"/>
                    </a:ext>
                  </a:extLst>
                </a:gridCol>
                <a:gridCol w="125431">
                  <a:extLst>
                    <a:ext uri="{9D8B030D-6E8A-4147-A177-3AD203B41FA5}">
                      <a16:colId xmlns:a16="http://schemas.microsoft.com/office/drawing/2014/main" val="20003"/>
                    </a:ext>
                  </a:extLst>
                </a:gridCol>
                <a:gridCol w="1363918">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gridCol w="1233118">
                  <a:extLst>
                    <a:ext uri="{9D8B030D-6E8A-4147-A177-3AD203B41FA5}">
                      <a16:colId xmlns:a16="http://schemas.microsoft.com/office/drawing/2014/main" val="20006"/>
                    </a:ext>
                  </a:extLst>
                </a:gridCol>
              </a:tblGrid>
              <a:tr h="155993">
                <a:tc gridSpan="2">
                  <a:txBody>
                    <a:bodyPr/>
                    <a:lstStyle/>
                    <a:p>
                      <a:pPr algn="l">
                        <a:spcAft>
                          <a:spcPts val="0"/>
                        </a:spcAft>
                      </a:pPr>
                      <a:endParaRPr lang="fr-CA" sz="1000" dirty="0">
                        <a:latin typeface="Calibri" panose="020F0502020204030204" pitchFamily="34" charset="0"/>
                        <a:ea typeface="Times New Roman"/>
                        <a:cs typeface="Calibri" panose="020F0502020204030204" pitchFamily="34" charset="0"/>
                      </a:endParaRPr>
                    </a:p>
                  </a:txBody>
                  <a:tcPr marL="32625" marR="32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CA"/>
                    </a:p>
                  </a:txBody>
                  <a:tcPr/>
                </a:tc>
                <a:tc gridSpan="5">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ÉLÉMENTS OBSERVABLES</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000"/>
                  </a:ext>
                </a:extLst>
              </a:tr>
              <a:tr h="467979">
                <a:tc>
                  <a:txBody>
                    <a:bodyPr/>
                    <a:lstStyle/>
                    <a:p>
                      <a:pPr algn="l">
                        <a:spcAft>
                          <a:spcPts val="0"/>
                        </a:spcAft>
                      </a:pPr>
                      <a:r>
                        <a:rPr lang="fr-CA" sz="1000" b="1" dirty="0">
                          <a:latin typeface="Calibri" panose="020F0502020204030204" pitchFamily="34" charset="0"/>
                          <a:ea typeface="Times New Roman"/>
                          <a:cs typeface="Calibri" panose="020F0502020204030204" pitchFamily="34" charset="0"/>
                        </a:rPr>
                        <a:t>Critère</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1000" b="1" dirty="0">
                          <a:latin typeface="Calibri" panose="020F0502020204030204" pitchFamily="34" charset="0"/>
                          <a:ea typeface="Times New Roman"/>
                          <a:cs typeface="Calibri" panose="020F0502020204030204" pitchFamily="34" charset="0"/>
                        </a:rPr>
                        <a:t>activité</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A</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B</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C</a:t>
                      </a: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b="1" i="1" dirty="0">
                          <a:latin typeface="Calibri" panose="020F0502020204030204" pitchFamily="34" charset="0"/>
                          <a:ea typeface="Times New Roman"/>
                          <a:cs typeface="Calibri" panose="020F0502020204030204" pitchFamily="34" charset="0"/>
                        </a:rPr>
                        <a:t>Avec soutien </a:t>
                      </a: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b="1" i="1" dirty="0">
                          <a:latin typeface="Calibri" panose="020F0502020204030204" pitchFamily="34" charset="0"/>
                          <a:ea typeface="Times New Roman"/>
                          <a:cs typeface="Calibri" panose="020F0502020204030204" pitchFamily="34" charset="0"/>
                        </a:rPr>
                        <a:t>(enseignant, équipe)</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D</a:t>
                      </a: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b="1" i="1" dirty="0">
                          <a:latin typeface="Calibri" panose="020F0502020204030204" pitchFamily="34" charset="0"/>
                          <a:ea typeface="Times New Roman"/>
                          <a:cs typeface="Calibri" panose="020F0502020204030204" pitchFamily="34" charset="0"/>
                        </a:rPr>
                        <a:t>Même avec soutien</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35638">
                <a:tc>
                  <a:txBody>
                    <a:bodyPr/>
                    <a:lstStyle/>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 Mise en </a:t>
                      </a:r>
                    </a:p>
                    <a:p>
                      <a:pPr algn="l">
                        <a:spcAft>
                          <a:spcPts val="0"/>
                        </a:spcAft>
                      </a:pPr>
                      <a:r>
                        <a:rPr lang="fr-CA" sz="1000" dirty="0">
                          <a:latin typeface="Calibri" panose="020F0502020204030204" pitchFamily="34" charset="0"/>
                          <a:ea typeface="Times New Roman"/>
                          <a:cs typeface="Calibri" panose="020F0502020204030204" pitchFamily="34" charset="0"/>
                        </a:rPr>
                        <a:t>œuvre d’une démarche appropriée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rowSpan="2">
                  <a:txBody>
                    <a:bodyPr/>
                    <a:lstStyle/>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3</a:t>
                      </a: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baseline="0" dirty="0">
                          <a:latin typeface="Calibri" panose="020F0502020204030204" pitchFamily="34" charset="0"/>
                          <a:ea typeface="Times New Roman"/>
                          <a:cs typeface="Calibri" panose="020F0502020204030204" pitchFamily="34" charset="0"/>
                        </a:rPr>
                        <a:t>3</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i="0" dirty="0">
                          <a:latin typeface="Calibri" panose="020F0502020204030204" pitchFamily="34" charset="0"/>
                          <a:ea typeface="Times New Roman"/>
                          <a:cs typeface="Calibri" panose="020F0502020204030204" pitchFamily="34" charset="0"/>
                        </a:rPr>
                        <a:t>Réalise une expérience de manière structurée,  et</a:t>
                      </a:r>
                      <a:r>
                        <a:rPr lang="fr-CA" sz="1000" i="0" baseline="0" dirty="0">
                          <a:latin typeface="Calibri" panose="020F0502020204030204" pitchFamily="34" charset="0"/>
                          <a:ea typeface="Times New Roman"/>
                          <a:cs typeface="Calibri" panose="020F0502020204030204" pitchFamily="34" charset="0"/>
                        </a:rPr>
                        <a:t> </a:t>
                      </a:r>
                      <a:r>
                        <a:rPr lang="fr-CA" sz="1000" i="0" dirty="0">
                          <a:latin typeface="Calibri" panose="020F0502020204030204" pitchFamily="34" charset="0"/>
                          <a:ea typeface="Times New Roman"/>
                          <a:cs typeface="Calibri" panose="020F0502020204030204" pitchFamily="34" charset="0"/>
                        </a:rPr>
                        <a:t>ordonnée. </a:t>
                      </a:r>
                    </a:p>
                    <a:p>
                      <a:pPr algn="l">
                        <a:spcAft>
                          <a:spcPts val="0"/>
                        </a:spcAft>
                        <a:buFont typeface="Symbol" pitchFamily="18" charset="2"/>
                        <a:buNone/>
                      </a:pP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Arial" pitchFamily="34" charset="0"/>
                        <a:buChar char="•"/>
                      </a:pPr>
                      <a:r>
                        <a:rPr lang="fr-CA" sz="1000" i="1" baseline="0" dirty="0">
                          <a:latin typeface="Cambria"/>
                          <a:ea typeface="Times New Roman"/>
                          <a:cs typeface="Calibri" panose="020F0502020204030204" pitchFamily="34" charset="0"/>
                        </a:rPr>
                        <a:t>Le tableau des résultats est bien rempli (les observations sont précises et pertinentes</a:t>
                      </a:r>
                      <a:endParaRPr lang="fr-CA" sz="1000" i="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i="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i="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i="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r>
                        <a:rPr lang="fr-CA" sz="1000" i="0" dirty="0">
                          <a:latin typeface="Calibri" panose="020F0502020204030204" pitchFamily="34" charset="0"/>
                          <a:ea typeface="Times New Roman"/>
                          <a:cs typeface="Calibri" panose="020F0502020204030204" pitchFamily="34" charset="0"/>
                        </a:rPr>
                        <a:t>S’engage de  manière active et autorégulée (planification). </a:t>
                      </a:r>
                    </a:p>
                    <a:p>
                      <a:pPr algn="l">
                        <a:spcAft>
                          <a:spcPts val="0"/>
                        </a:spcAft>
                        <a:buFont typeface="Symbol" pitchFamily="18" charset="2"/>
                        <a:buChar char="·"/>
                      </a:pPr>
                      <a:endParaRPr lang="fr-CA" sz="1000" i="0" dirty="0">
                        <a:latin typeface="Calibri" panose="020F0502020204030204" pitchFamily="34" charset="0"/>
                        <a:ea typeface="Times New Roman"/>
                        <a:cs typeface="Calibri" panose="020F0502020204030204" pitchFamily="34" charset="0"/>
                      </a:endParaRPr>
                    </a:p>
                    <a:p>
                      <a:pPr algn="l">
                        <a:spcAft>
                          <a:spcPts val="0"/>
                        </a:spcAft>
                      </a:pPr>
                      <a:r>
                        <a:rPr lang="fr-CA" sz="1000" i="0" dirty="0">
                          <a:latin typeface="Calibri" panose="020F0502020204030204" pitchFamily="34" charset="0"/>
                          <a:ea typeface="Times New Roman"/>
                          <a:cs typeface="Calibri" panose="020F0502020204030204" pitchFamily="34" charset="0"/>
                        </a:rPr>
                        <a:t>A</a:t>
                      </a:r>
                      <a:r>
                        <a:rPr lang="fr-CA" sz="1000" i="0" baseline="30000" dirty="0">
                          <a:latin typeface="Calibri" panose="020F0502020204030204" pitchFamily="34" charset="0"/>
                          <a:ea typeface="Times New Roman"/>
                          <a:cs typeface="Calibri" panose="020F0502020204030204" pitchFamily="34" charset="0"/>
                        </a:rPr>
                        <a:t>+</a:t>
                      </a:r>
                      <a:r>
                        <a:rPr lang="fr-CA" sz="1000" i="0" dirty="0">
                          <a:latin typeface="Calibri" panose="020F0502020204030204" pitchFamily="34" charset="0"/>
                          <a:ea typeface="Times New Roman"/>
                          <a:cs typeface="Calibri" panose="020F0502020204030204" pitchFamily="34" charset="0"/>
                        </a:rPr>
                        <a:t>                 A               A</a:t>
                      </a:r>
                      <a:r>
                        <a:rPr lang="fr-CA" sz="1000" i="0" baseline="30000" dirty="0">
                          <a:latin typeface="Calibri" panose="020F0502020204030204" pitchFamily="34" charset="0"/>
                          <a:ea typeface="Times New Roman"/>
                          <a:cs typeface="Calibri" panose="020F0502020204030204" pitchFamily="34" charset="0"/>
                        </a:rPr>
                        <a:t>-</a:t>
                      </a:r>
                      <a:endParaRPr lang="fr-CA" sz="1000" i="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l">
                        <a:spcAft>
                          <a:spcPts val="0"/>
                        </a:spcAft>
                        <a:buFont typeface="Symbol" pitchFamily="18" charset="2"/>
                        <a:buChar char="·"/>
                      </a:pPr>
                      <a:r>
                        <a:rPr lang="fr-CA" sz="1000" i="0" dirty="0">
                          <a:latin typeface="Calibri" panose="020F0502020204030204" pitchFamily="34" charset="0"/>
                          <a:ea typeface="Times New Roman"/>
                          <a:cs typeface="Calibri" panose="020F0502020204030204" pitchFamily="34" charset="0"/>
                        </a:rPr>
                        <a:t>Réalise une expérience avec de faibles lacunes au niveau de l’organisation des manipulations.</a:t>
                      </a:r>
                    </a:p>
                    <a:p>
                      <a:pPr algn="l">
                        <a:spcAft>
                          <a:spcPts val="0"/>
                        </a:spcAft>
                        <a:buFont typeface="Symbol" pitchFamily="18" charset="2"/>
                        <a:buChar char="·"/>
                      </a:pPr>
                      <a:endParaRPr lang="fr-CA" sz="1000" i="1"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i="1" baseline="0" dirty="0">
                          <a:latin typeface="Cambria"/>
                          <a:ea typeface="Times New Roman"/>
                          <a:cs typeface="Calibri" panose="020F0502020204030204" pitchFamily="34" charset="0"/>
                        </a:rPr>
                        <a:t>Le tableau des résultats est bien rempli (les observations sont souvent précises et pertinentes)</a:t>
                      </a: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i="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i="0" dirty="0">
                        <a:latin typeface="Calibri" panose="020F0502020204030204" pitchFamily="34" charset="0"/>
                        <a:ea typeface="Times New Roman"/>
                        <a:cs typeface="Calibri" panose="020F0502020204030204" pitchFamily="34" charset="0"/>
                      </a:endParaRPr>
                    </a:p>
                    <a:p>
                      <a:pPr algn="l">
                        <a:spcAft>
                          <a:spcPts val="0"/>
                        </a:spcAft>
                      </a:pPr>
                      <a:r>
                        <a:rPr lang="fr-CA" sz="1000" i="0" dirty="0">
                          <a:latin typeface="Calibri" panose="020F0502020204030204" pitchFamily="34" charset="0"/>
                          <a:ea typeface="Times New Roman"/>
                          <a:cs typeface="Calibri" panose="020F0502020204030204" pitchFamily="34" charset="0"/>
                          <a:sym typeface="Symbol"/>
                        </a:rPr>
                        <a:t></a:t>
                      </a:r>
                      <a:r>
                        <a:rPr lang="fr-CA" sz="1000" i="0" dirty="0">
                          <a:latin typeface="Calibri" panose="020F0502020204030204" pitchFamily="34" charset="0"/>
                          <a:ea typeface="Times New Roman"/>
                          <a:cs typeface="Calibri" panose="020F0502020204030204" pitchFamily="34" charset="0"/>
                        </a:rPr>
                        <a:t> Se régule pendant sa démarche (actif).</a:t>
                      </a:r>
                    </a:p>
                    <a:p>
                      <a:pPr algn="l">
                        <a:spcAft>
                          <a:spcPts val="0"/>
                        </a:spcAft>
                      </a:pPr>
                      <a:endParaRPr lang="fr-CA" sz="1000" i="0" dirty="0">
                        <a:latin typeface="Calibri" panose="020F0502020204030204" pitchFamily="34" charset="0"/>
                        <a:ea typeface="Times New Roman"/>
                        <a:cs typeface="Calibri" panose="020F0502020204030204" pitchFamily="34" charset="0"/>
                      </a:endParaRPr>
                    </a:p>
                    <a:p>
                      <a:pPr algn="l">
                        <a:spcAft>
                          <a:spcPts val="0"/>
                        </a:spcAft>
                      </a:pPr>
                      <a:endParaRPr lang="fr-CA" sz="1000" i="0" dirty="0">
                        <a:latin typeface="Calibri" panose="020F0502020204030204" pitchFamily="34" charset="0"/>
                        <a:ea typeface="Times New Roman"/>
                        <a:cs typeface="Calibri" panose="020F0502020204030204" pitchFamily="34" charset="0"/>
                      </a:endParaRPr>
                    </a:p>
                    <a:p>
                      <a:pPr algn="l">
                        <a:spcAft>
                          <a:spcPts val="0"/>
                        </a:spcAft>
                      </a:pPr>
                      <a:r>
                        <a:rPr lang="fr-CA" sz="1000" i="0" dirty="0">
                          <a:latin typeface="Calibri" panose="020F0502020204030204" pitchFamily="34" charset="0"/>
                          <a:ea typeface="Times New Roman"/>
                          <a:cs typeface="Calibri" panose="020F0502020204030204" pitchFamily="34" charset="0"/>
                        </a:rPr>
                        <a:t>B</a:t>
                      </a:r>
                      <a:r>
                        <a:rPr lang="fr-CA" sz="1000" i="0" baseline="30000" dirty="0">
                          <a:latin typeface="Calibri" panose="020F0502020204030204" pitchFamily="34" charset="0"/>
                          <a:ea typeface="Times New Roman"/>
                          <a:cs typeface="Calibri" panose="020F0502020204030204" pitchFamily="34" charset="0"/>
                        </a:rPr>
                        <a:t>+</a:t>
                      </a:r>
                      <a:r>
                        <a:rPr lang="fr-CA" sz="1000" i="0" dirty="0">
                          <a:latin typeface="Calibri" panose="020F0502020204030204" pitchFamily="34" charset="0"/>
                          <a:ea typeface="Times New Roman"/>
                          <a:cs typeface="Calibri" panose="020F0502020204030204" pitchFamily="34" charset="0"/>
                        </a:rPr>
                        <a:t>               B                  B</a:t>
                      </a:r>
                      <a:r>
                        <a:rPr lang="fr-CA" sz="1000" i="0" baseline="30000" dirty="0">
                          <a:latin typeface="Calibri" panose="020F0502020204030204" pitchFamily="34" charset="0"/>
                          <a:ea typeface="Times New Roman"/>
                          <a:cs typeface="Calibri" panose="020F0502020204030204" pitchFamily="34" charset="0"/>
                        </a:rPr>
                        <a:t>-</a:t>
                      </a:r>
                      <a:endParaRPr lang="fr-CA" sz="1000" i="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fr-CA"/>
                    </a:p>
                  </a:txBody>
                  <a:tcPr/>
                </a:tc>
                <a:tc>
                  <a:txBody>
                    <a:bodyPr/>
                    <a:lstStyle/>
                    <a:p>
                      <a:pPr algn="l">
                        <a:spcAft>
                          <a:spcPts val="0"/>
                        </a:spcAft>
                        <a:buFont typeface="Symbol" pitchFamily="18" charset="2"/>
                        <a:buChar char="·"/>
                      </a:pPr>
                      <a:r>
                        <a:rPr lang="fr-CA" sz="1000" i="0" dirty="0">
                          <a:latin typeface="Calibri" panose="020F0502020204030204" pitchFamily="34" charset="0"/>
                          <a:ea typeface="Times New Roman"/>
                          <a:cs typeface="Calibri" panose="020F0502020204030204" pitchFamily="34" charset="0"/>
                        </a:rPr>
                        <a:t>Réalise une expérience avec un</a:t>
                      </a:r>
                      <a:r>
                        <a:rPr lang="fr-CA" sz="1000" i="0" baseline="0" dirty="0">
                          <a:latin typeface="Calibri" panose="020F0502020204030204" pitchFamily="34" charset="0"/>
                          <a:ea typeface="Times New Roman"/>
                          <a:cs typeface="Calibri" panose="020F0502020204030204" pitchFamily="34" charset="0"/>
                        </a:rPr>
                        <a:t> manque de minutie et une faible organisation</a:t>
                      </a:r>
                      <a:r>
                        <a:rPr lang="fr-CA" sz="1000" i="0" dirty="0">
                          <a:latin typeface="Calibri" panose="020F0502020204030204" pitchFamily="34" charset="0"/>
                          <a:ea typeface="Times New Roman"/>
                          <a:cs typeface="Calibri" panose="020F0502020204030204" pitchFamily="34" charset="0"/>
                        </a:rPr>
                        <a:t>.</a:t>
                      </a:r>
                    </a:p>
                    <a:p>
                      <a:pPr algn="l">
                        <a:spcAft>
                          <a:spcPts val="0"/>
                        </a:spcAft>
                        <a:buFont typeface="Symbol" pitchFamily="18" charset="2"/>
                        <a:buNone/>
                      </a:pPr>
                      <a:endParaRPr lang="fr-CA" sz="1000" i="0" baseline="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i="1" baseline="0" dirty="0">
                          <a:latin typeface="Cambria"/>
                          <a:ea typeface="Times New Roman"/>
                          <a:cs typeface="Calibri" panose="020F0502020204030204" pitchFamily="34" charset="0"/>
                        </a:rPr>
                        <a:t>Le tableau des résultats n’est pas bien rempli (les observations sont peu précises et pertinentes)</a:t>
                      </a: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i="0" baseline="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i="0" baseline="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r>
                        <a:rPr lang="fr-CA" sz="1000" i="0" dirty="0">
                          <a:latin typeface="Calibri" panose="020F0502020204030204" pitchFamily="34" charset="0"/>
                          <a:ea typeface="Times New Roman"/>
                          <a:cs typeface="Calibri" panose="020F0502020204030204" pitchFamily="34" charset="0"/>
                        </a:rPr>
                        <a:t>S’engage de manière passive.</a:t>
                      </a:r>
                    </a:p>
                    <a:p>
                      <a:pPr algn="l">
                        <a:spcAft>
                          <a:spcPts val="0"/>
                        </a:spcAft>
                        <a:buFont typeface="Symbol" pitchFamily="18" charset="2"/>
                        <a:buChar char="·"/>
                      </a:pPr>
                      <a:endParaRPr lang="fr-CA" sz="1000" i="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i="0" dirty="0">
                        <a:latin typeface="Calibri" panose="020F0502020204030204" pitchFamily="34" charset="0"/>
                        <a:ea typeface="Times New Roman"/>
                        <a:cs typeface="Calibri" panose="020F0502020204030204" pitchFamily="34" charset="0"/>
                      </a:endParaRPr>
                    </a:p>
                    <a:p>
                      <a:pPr algn="l">
                        <a:spcAft>
                          <a:spcPts val="0"/>
                        </a:spcAft>
                      </a:pPr>
                      <a:r>
                        <a:rPr lang="fr-CA" sz="1000" i="0" dirty="0">
                          <a:latin typeface="Calibri" panose="020F0502020204030204" pitchFamily="34" charset="0"/>
                          <a:ea typeface="Times New Roman"/>
                          <a:cs typeface="Calibri" panose="020F0502020204030204" pitchFamily="34" charset="0"/>
                        </a:rPr>
                        <a:t>C</a:t>
                      </a:r>
                      <a:r>
                        <a:rPr lang="fr-CA" sz="1000" i="0" baseline="30000" dirty="0">
                          <a:latin typeface="Calibri" panose="020F0502020204030204" pitchFamily="34" charset="0"/>
                          <a:ea typeface="Times New Roman"/>
                          <a:cs typeface="Calibri" panose="020F0502020204030204" pitchFamily="34" charset="0"/>
                        </a:rPr>
                        <a:t>+</a:t>
                      </a:r>
                      <a:r>
                        <a:rPr lang="fr-CA" sz="1000" i="0" dirty="0">
                          <a:latin typeface="Calibri" panose="020F0502020204030204" pitchFamily="34" charset="0"/>
                          <a:ea typeface="Times New Roman"/>
                          <a:cs typeface="Calibri" panose="020F0502020204030204" pitchFamily="34" charset="0"/>
                        </a:rPr>
                        <a:t>              C              C</a:t>
                      </a:r>
                      <a:r>
                        <a:rPr lang="fr-CA" sz="1000" i="0" baseline="30000" dirty="0">
                          <a:latin typeface="Calibri" panose="020F0502020204030204" pitchFamily="34" charset="0"/>
                          <a:ea typeface="Times New Roman"/>
                          <a:cs typeface="Calibri" panose="020F0502020204030204" pitchFamily="34" charset="0"/>
                        </a:rPr>
                        <a:t>-</a:t>
                      </a:r>
                      <a:endParaRPr lang="fr-CA" sz="1000" i="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spcAft>
                          <a:spcPts val="0"/>
                        </a:spcAft>
                        <a:buFont typeface="Symbol" pitchFamily="18" charset="2"/>
                        <a:buChar char="·"/>
                      </a:pPr>
                      <a:r>
                        <a:rPr lang="fr-CA" sz="1000" i="1" dirty="0">
                          <a:latin typeface="Calibri" panose="020F0502020204030204" pitchFamily="34" charset="0"/>
                          <a:ea typeface="Times New Roman"/>
                          <a:cs typeface="Calibri" panose="020F0502020204030204" pitchFamily="34" charset="0"/>
                        </a:rPr>
                        <a:t>Réalise une expérience de manière désorganisée</a:t>
                      </a:r>
                      <a:r>
                        <a:rPr lang="fr-CA" sz="1000" i="1" baseline="0" dirty="0">
                          <a:latin typeface="Calibri" panose="020F0502020204030204" pitchFamily="34" charset="0"/>
                          <a:ea typeface="Times New Roman"/>
                          <a:cs typeface="Calibri" panose="020F0502020204030204" pitchFamily="34" charset="0"/>
                        </a:rPr>
                        <a:t> et bâclée.</a:t>
                      </a: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i="0" baseline="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i="1" baseline="0" dirty="0">
                          <a:latin typeface="Cambria"/>
                          <a:ea typeface="Times New Roman"/>
                          <a:cs typeface="Calibri" panose="020F0502020204030204" pitchFamily="34" charset="0"/>
                        </a:rPr>
                        <a:t>Le tableau des résultats est mal rempli (les observations ne sont pas précises et pertinentes)</a:t>
                      </a: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i="0" baseline="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r>
                        <a:rPr lang="fr-CA" sz="1000" i="0" baseline="0" dirty="0">
                          <a:latin typeface="Calibri" panose="020F0502020204030204" pitchFamily="34" charset="0"/>
                          <a:ea typeface="Times New Roman"/>
                          <a:cs typeface="Calibri" panose="020F0502020204030204" pitchFamily="34" charset="0"/>
                        </a:rPr>
                        <a:t>Est désengagé</a:t>
                      </a:r>
                    </a:p>
                    <a:p>
                      <a:pPr algn="l">
                        <a:spcAft>
                          <a:spcPts val="0"/>
                        </a:spcAft>
                      </a:pPr>
                      <a:endParaRPr lang="fr-CA" sz="1000" i="0" dirty="0">
                        <a:latin typeface="Calibri" panose="020F0502020204030204" pitchFamily="34" charset="0"/>
                        <a:ea typeface="Times New Roman"/>
                        <a:cs typeface="Calibri" panose="020F0502020204030204" pitchFamily="34" charset="0"/>
                      </a:endParaRPr>
                    </a:p>
                    <a:p>
                      <a:pPr algn="l">
                        <a:spcAft>
                          <a:spcPts val="0"/>
                        </a:spcAft>
                      </a:pPr>
                      <a:endParaRPr lang="fr-CA" sz="1000" i="0" dirty="0">
                        <a:latin typeface="Calibri" panose="020F0502020204030204" pitchFamily="34" charset="0"/>
                        <a:ea typeface="Times New Roman"/>
                        <a:cs typeface="Calibri" panose="020F0502020204030204" pitchFamily="34" charset="0"/>
                      </a:endParaRPr>
                    </a:p>
                    <a:p>
                      <a:pPr algn="l">
                        <a:spcAft>
                          <a:spcPts val="0"/>
                        </a:spcAft>
                      </a:pPr>
                      <a:endParaRPr lang="fr-CA" sz="1000" i="0" dirty="0">
                        <a:latin typeface="Calibri" panose="020F0502020204030204" pitchFamily="34" charset="0"/>
                        <a:ea typeface="Times New Roman"/>
                        <a:cs typeface="Calibri" panose="020F0502020204030204" pitchFamily="34" charset="0"/>
                      </a:endParaRPr>
                    </a:p>
                    <a:p>
                      <a:pPr algn="l">
                        <a:spcAft>
                          <a:spcPts val="0"/>
                        </a:spcAft>
                      </a:pPr>
                      <a:r>
                        <a:rPr lang="fr-CA" sz="1000" i="0" dirty="0">
                          <a:latin typeface="Calibri" panose="020F0502020204030204" pitchFamily="34" charset="0"/>
                          <a:ea typeface="Times New Roman"/>
                          <a:cs typeface="Calibri" panose="020F0502020204030204" pitchFamily="34" charset="0"/>
                        </a:rPr>
                        <a:t>D</a:t>
                      </a:r>
                      <a:r>
                        <a:rPr lang="fr-CA" sz="1000" i="0" baseline="30000" dirty="0">
                          <a:latin typeface="Calibri" panose="020F0502020204030204" pitchFamily="34" charset="0"/>
                          <a:ea typeface="Times New Roman"/>
                          <a:cs typeface="Calibri" panose="020F0502020204030204" pitchFamily="34" charset="0"/>
                        </a:rPr>
                        <a:t>+</a:t>
                      </a:r>
                      <a:r>
                        <a:rPr lang="fr-CA" sz="1000" i="0" dirty="0">
                          <a:latin typeface="Calibri" panose="020F0502020204030204" pitchFamily="34" charset="0"/>
                          <a:ea typeface="Times New Roman"/>
                          <a:cs typeface="Calibri" panose="020F0502020204030204" pitchFamily="34" charset="0"/>
                        </a:rPr>
                        <a:t>           D            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2"/>
                  </a:ext>
                </a:extLst>
              </a:tr>
              <a:tr h="1676017">
                <a:tc>
                  <a:txBody>
                    <a:bodyPr/>
                    <a:lstStyle/>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 Utilisation  appropriée   d’instruments, d’outils ou de techniques</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vMerge="1">
                  <a:txBody>
                    <a:bodyPr/>
                    <a:lstStyle/>
                    <a:p>
                      <a:endParaRPr lang="fr-CA"/>
                    </a:p>
                  </a:txBody>
                  <a:tcPr/>
                </a:tc>
                <a:tc gridSpan="3">
                  <a:txBody>
                    <a:bodyPr/>
                    <a:lstStyle/>
                    <a:p>
                      <a:pPr algn="l">
                        <a:spcAft>
                          <a:spcPts val="0"/>
                        </a:spcAft>
                        <a:buFont typeface="Symbol" pitchFamily="18" charset="2"/>
                        <a:buChar char="·"/>
                      </a:pPr>
                      <a:r>
                        <a:rPr lang="fr-CA" sz="1000" dirty="0">
                          <a:latin typeface="Calibri" panose="020F0502020204030204" pitchFamily="34" charset="0"/>
                          <a:ea typeface="Times New Roman"/>
                          <a:cs typeface="Calibri" panose="020F0502020204030204" pitchFamily="34" charset="0"/>
                        </a:rPr>
                        <a:t>Utilise de manière minutieuse et les substances avec lesquelles il travaille. </a:t>
                      </a:r>
                      <a:r>
                        <a:rPr lang="fr-CA" sz="1000" i="1" dirty="0">
                          <a:latin typeface="Calibri" panose="020F0502020204030204" pitchFamily="34" charset="0"/>
                          <a:ea typeface="Times New Roman"/>
                          <a:cs typeface="Calibri" panose="020F0502020204030204" pitchFamily="34" charset="0"/>
                        </a:rPr>
                        <a:t>Ne fait pas de dégâts.</a:t>
                      </a: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A</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A                A</a:t>
                      </a:r>
                      <a:r>
                        <a:rPr lang="fr-CA" sz="1000" baseline="30000" dirty="0">
                          <a:latin typeface="Calibri" panose="020F0502020204030204" pitchFamily="34" charset="0"/>
                          <a:ea typeface="Times New Roman"/>
                          <a:cs typeface="Calibri" panose="020F0502020204030204" pitchFamily="34" charset="0"/>
                        </a:rPr>
                        <a:t>- </a:t>
                      </a:r>
                      <a:r>
                        <a:rPr lang="fr-CA" sz="1000" dirty="0">
                          <a:latin typeface="Calibri" panose="020F0502020204030204" pitchFamily="34" charset="0"/>
                          <a:ea typeface="Times New Roman"/>
                          <a:cs typeface="Calibri" panose="020F0502020204030204" pitchFamily="34" charset="0"/>
                        </a:rPr>
                        <a:t>             B</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B       </a:t>
                      </a:r>
                      <a:r>
                        <a:rPr lang="fr-CA" sz="1000" baseline="0" dirty="0">
                          <a:latin typeface="Calibri" panose="020F0502020204030204" pitchFamily="34" charset="0"/>
                          <a:ea typeface="Times New Roman"/>
                          <a:cs typeface="Calibri" panose="020F0502020204030204" pitchFamily="34" charset="0"/>
                        </a:rPr>
                        <a:t> </a:t>
                      </a:r>
                      <a:r>
                        <a:rPr lang="fr-CA" sz="1000" dirty="0">
                          <a:latin typeface="Calibri" panose="020F0502020204030204" pitchFamily="34" charset="0"/>
                          <a:ea typeface="Times New Roman"/>
                          <a:cs typeface="Calibri" panose="020F0502020204030204" pitchFamily="34" charset="0"/>
                        </a:rPr>
                        <a:t>  B</a:t>
                      </a:r>
                      <a:r>
                        <a:rPr lang="fr-CA" sz="1000" baseline="30000" dirty="0">
                          <a:latin typeface="Calibri" panose="020F0502020204030204" pitchFamily="34" charset="0"/>
                          <a:ea typeface="Times New Roman"/>
                          <a:cs typeface="Calibri" panose="020F0502020204030204" pitchFamily="34" charset="0"/>
                        </a:rPr>
                        <a:t>-</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fr-CA"/>
                    </a:p>
                  </a:txBody>
                  <a:tcPr/>
                </a:tc>
                <a:tc hMerge="1">
                  <a:txBody>
                    <a:bodyPr/>
                    <a:lstStyle/>
                    <a:p>
                      <a:endParaRPr lang="fr-CA"/>
                    </a:p>
                  </a:txBody>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dirty="0">
                          <a:latin typeface="Calibri" panose="020F0502020204030204" pitchFamily="34" charset="0"/>
                          <a:ea typeface="Times New Roman"/>
                          <a:cs typeface="Calibri" panose="020F0502020204030204" pitchFamily="34" charset="0"/>
                        </a:rPr>
                        <a:t>Utilise de manière approximative, mais sécuritaire les objets, les outils, les instruments ou les techniques. </a:t>
                      </a:r>
                      <a:r>
                        <a:rPr lang="fr-CA" sz="1000" i="1" dirty="0">
                          <a:latin typeface="Calibri" panose="020F0502020204030204" pitchFamily="34" charset="0"/>
                          <a:ea typeface="Times New Roman"/>
                          <a:cs typeface="Calibri" panose="020F0502020204030204" pitchFamily="34" charset="0"/>
                        </a:rPr>
                        <a:t>Fait parfois des dégâts.</a:t>
                      </a: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r>
                        <a:rPr lang="fr-CA" sz="1000" dirty="0">
                          <a:latin typeface="Calibri" panose="020F0502020204030204" pitchFamily="34" charset="0"/>
                          <a:ea typeface="Times New Roman"/>
                          <a:cs typeface="Calibri" panose="020F0502020204030204" pitchFamily="34" charset="0"/>
                        </a:rPr>
                        <a:t>C</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C             C</a:t>
                      </a:r>
                      <a:r>
                        <a:rPr lang="fr-CA" sz="1000" baseline="30000" dirty="0">
                          <a:latin typeface="Calibri" panose="020F0502020204030204" pitchFamily="34" charset="0"/>
                          <a:ea typeface="Times New Roman"/>
                          <a:cs typeface="Calibri" panose="020F0502020204030204" pitchFamily="34" charset="0"/>
                        </a:rPr>
                        <a:t>-</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dirty="0">
                          <a:latin typeface="Calibri" panose="020F0502020204030204" pitchFamily="34" charset="0"/>
                          <a:ea typeface="Times New Roman"/>
                          <a:cs typeface="Calibri" panose="020F0502020204030204" pitchFamily="34" charset="0"/>
                        </a:rPr>
                        <a:t>N’utilise pas de façon sécuritaire les objets, les outils, les instruments ou les techniques. </a:t>
                      </a:r>
                      <a:r>
                        <a:rPr lang="fr-CA" sz="1000" i="1" dirty="0">
                          <a:latin typeface="Calibri" panose="020F0502020204030204" pitchFamily="34" charset="0"/>
                          <a:ea typeface="Times New Roman"/>
                          <a:cs typeface="Calibri" panose="020F0502020204030204" pitchFamily="34" charset="0"/>
                        </a:rPr>
                        <a:t>Fais</a:t>
                      </a:r>
                      <a:r>
                        <a:rPr lang="fr-CA" sz="1000" i="1" baseline="0" dirty="0">
                          <a:latin typeface="Calibri" panose="020F0502020204030204" pitchFamily="34" charset="0"/>
                          <a:ea typeface="Times New Roman"/>
                          <a:cs typeface="Calibri" panose="020F0502020204030204" pitchFamily="34" charset="0"/>
                        </a:rPr>
                        <a:t> des dégâts majeurs, presque de manière volontaire.</a:t>
                      </a:r>
                      <a:endParaRPr lang="fr-CA" sz="1000" i="1"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D</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D           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3"/>
                  </a:ext>
                </a:extLst>
              </a:tr>
              <a:tr h="1403936">
                <a:tc>
                  <a:txBody>
                    <a:bodyPr/>
                    <a:lstStyle/>
                    <a:p>
                      <a:pPr algn="l">
                        <a:spcAft>
                          <a:spcPts val="0"/>
                        </a:spcAft>
                      </a:pPr>
                      <a:r>
                        <a:rPr lang="fr-CA" sz="1000" kern="1200" dirty="0">
                          <a:solidFill>
                            <a:schemeClr val="tx1"/>
                          </a:solidFill>
                          <a:effectLst/>
                          <a:latin typeface="Calibri" panose="020F0502020204030204" pitchFamily="34" charset="0"/>
                          <a:ea typeface="+mn-ea"/>
                          <a:cs typeface="Calibri" panose="020F0502020204030204" pitchFamily="34" charset="0"/>
                        </a:rPr>
                        <a:t>Utilisation/     maitrise appropriée des connaissances </a:t>
                      </a:r>
                      <a:r>
                        <a:rPr lang="fr-CA" sz="1000" kern="1200" dirty="0" err="1">
                          <a:solidFill>
                            <a:schemeClr val="tx1"/>
                          </a:solidFill>
                          <a:effectLst/>
                          <a:latin typeface="Calibri" panose="020F0502020204030204" pitchFamily="34" charset="0"/>
                          <a:ea typeface="+mn-ea"/>
                          <a:cs typeface="Calibri" panose="020F0502020204030204" pitchFamily="34" charset="0"/>
                        </a:rPr>
                        <a:t>sci</a:t>
                      </a:r>
                      <a:r>
                        <a:rPr lang="fr-CA" sz="1000" kern="1200" dirty="0">
                          <a:solidFill>
                            <a:schemeClr val="tx1"/>
                          </a:solidFill>
                          <a:effectLst/>
                          <a:latin typeface="Calibri" panose="020F0502020204030204" pitchFamily="34" charset="0"/>
                          <a:ea typeface="+mn-ea"/>
                          <a:cs typeface="Calibri" panose="020F0502020204030204" pitchFamily="34" charset="0"/>
                        </a:rPr>
                        <a:t>. et </a:t>
                      </a:r>
                      <a:r>
                        <a:rPr lang="fr-CA" sz="1000" kern="1200" dirty="0" err="1">
                          <a:solidFill>
                            <a:schemeClr val="tx1"/>
                          </a:solidFill>
                          <a:effectLst/>
                          <a:latin typeface="Calibri" panose="020F0502020204030204" pitchFamily="34" charset="0"/>
                          <a:ea typeface="+mn-ea"/>
                          <a:cs typeface="Calibri" panose="020F0502020204030204" pitchFamily="34" charset="0"/>
                        </a:rPr>
                        <a:t>tech</a:t>
                      </a:r>
                      <a:r>
                        <a:rPr lang="fr-CA" sz="1000" kern="1200" dirty="0">
                          <a:solidFill>
                            <a:schemeClr val="tx1"/>
                          </a:solidFill>
                          <a:effectLst/>
                          <a:latin typeface="Calibri" panose="020F0502020204030204" pitchFamily="34" charset="0"/>
                          <a:ea typeface="+mn-ea"/>
                          <a:cs typeface="Calibri" panose="020F0502020204030204" pitchFamily="34" charset="0"/>
                        </a:rPr>
                        <a:t>.</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1000" dirty="0">
                          <a:latin typeface="Calibri" panose="020F0502020204030204" pitchFamily="34" charset="0"/>
                          <a:ea typeface="Times New Roman"/>
                          <a:cs typeface="Calibri" panose="020F0502020204030204" pitchFamily="34" charset="0"/>
                        </a:rPr>
                        <a:t>23</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buFont typeface="Symbol" pitchFamily="18" charset="2"/>
                        <a:buChar char="·"/>
                      </a:pPr>
                      <a:r>
                        <a:rPr lang="fr-CA" sz="1000" i="1" dirty="0">
                          <a:latin typeface="Calibri" panose="020F0502020204030204" pitchFamily="34" charset="0"/>
                          <a:ea typeface="Times New Roman"/>
                          <a:cs typeface="Calibri" panose="020F0502020204030204" pitchFamily="34" charset="0"/>
                        </a:rPr>
                        <a:t>L’interprétation (identification</a:t>
                      </a:r>
                      <a:r>
                        <a:rPr lang="fr-CA" sz="1000" i="1" baseline="0" dirty="0">
                          <a:latin typeface="Calibri" panose="020F0502020204030204" pitchFamily="34" charset="0"/>
                          <a:ea typeface="Times New Roman"/>
                          <a:cs typeface="Calibri" panose="020F0502020204030204" pitchFamily="34" charset="0"/>
                        </a:rPr>
                        <a:t> des poudres) </a:t>
                      </a:r>
                      <a:r>
                        <a:rPr lang="fr-CA" sz="1000" i="1" dirty="0">
                          <a:latin typeface="Calibri" panose="020F0502020204030204" pitchFamily="34" charset="0"/>
                          <a:ea typeface="Times New Roman"/>
                          <a:cs typeface="Calibri" panose="020F0502020204030204" pitchFamily="34" charset="0"/>
                        </a:rPr>
                        <a:t>est</a:t>
                      </a:r>
                      <a:r>
                        <a:rPr lang="fr-CA" sz="1000" i="1" baseline="0" dirty="0">
                          <a:latin typeface="Calibri" panose="020F0502020204030204" pitchFamily="34" charset="0"/>
                          <a:ea typeface="Times New Roman"/>
                          <a:cs typeface="Calibri" panose="020F0502020204030204" pitchFamily="34" charset="0"/>
                        </a:rPr>
                        <a:t> justifiée et en lien avec l’observation.</a:t>
                      </a:r>
                    </a:p>
                    <a:p>
                      <a:pPr algn="l">
                        <a:spcAft>
                          <a:spcPts val="0"/>
                        </a:spcAft>
                        <a:buFont typeface="Symbol" pitchFamily="18" charset="2"/>
                        <a:buNone/>
                      </a:pPr>
                      <a:endParaRPr lang="fr-CA" sz="1000" i="1" baseline="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i="1" baseline="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A</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A                   A</a:t>
                      </a:r>
                      <a:r>
                        <a:rPr lang="fr-CA" sz="1000" baseline="30000" dirty="0">
                          <a:latin typeface="Calibri" panose="020F0502020204030204" pitchFamily="34" charset="0"/>
                          <a:ea typeface="Times New Roman"/>
                          <a:cs typeface="Calibri" panose="020F0502020204030204" pitchFamily="34" charset="0"/>
                        </a:rPr>
                        <a:t>-</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000" i="1" dirty="0">
                          <a:latin typeface="Calibri" panose="020F0502020204030204" pitchFamily="34" charset="0"/>
                          <a:ea typeface="Times New Roman"/>
                          <a:cs typeface="Calibri" panose="020F0502020204030204" pitchFamily="34" charset="0"/>
                        </a:rPr>
                        <a:t>L’interprétation (identification</a:t>
                      </a:r>
                      <a:r>
                        <a:rPr lang="fr-CA" sz="1000" i="1" baseline="0" dirty="0">
                          <a:latin typeface="Calibri" panose="020F0502020204030204" pitchFamily="34" charset="0"/>
                          <a:ea typeface="Times New Roman"/>
                          <a:cs typeface="Calibri" panose="020F0502020204030204" pitchFamily="34" charset="0"/>
                        </a:rPr>
                        <a:t>  des poudres) </a:t>
                      </a:r>
                      <a:r>
                        <a:rPr lang="fr-CA" sz="1000" i="1" dirty="0">
                          <a:latin typeface="Calibri" panose="020F0502020204030204" pitchFamily="34" charset="0"/>
                          <a:ea typeface="Times New Roman"/>
                          <a:cs typeface="Calibri" panose="020F0502020204030204" pitchFamily="34" charset="0"/>
                        </a:rPr>
                        <a:t>est</a:t>
                      </a:r>
                      <a:r>
                        <a:rPr lang="fr-CA" sz="1000" i="1" baseline="0" dirty="0">
                          <a:latin typeface="Calibri" panose="020F0502020204030204" pitchFamily="34" charset="0"/>
                          <a:ea typeface="Times New Roman"/>
                          <a:cs typeface="Calibri" panose="020F0502020204030204" pitchFamily="34" charset="0"/>
                        </a:rPr>
                        <a:t> souvent justifiée et en lien avec l’observation.</a:t>
                      </a:r>
                    </a:p>
                    <a:p>
                      <a:pPr algn="l">
                        <a:spcAft>
                          <a:spcPts val="0"/>
                        </a:spcAft>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rPr>
                        <a:t>B</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B               B</a:t>
                      </a:r>
                      <a:r>
                        <a:rPr lang="fr-CA" sz="1000" baseline="30000" dirty="0">
                          <a:latin typeface="Calibri" panose="020F0502020204030204" pitchFamily="34" charset="0"/>
                          <a:ea typeface="Times New Roman"/>
                          <a:cs typeface="Calibri" panose="020F0502020204030204" pitchFamily="34" charset="0"/>
                        </a:rPr>
                        <a:t>- </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000" i="1" dirty="0">
                          <a:latin typeface="Calibri" panose="020F0502020204030204" pitchFamily="34" charset="0"/>
                          <a:ea typeface="Times New Roman"/>
                          <a:cs typeface="Calibri" panose="020F0502020204030204" pitchFamily="34" charset="0"/>
                        </a:rPr>
                        <a:t>L’interprétation (identification</a:t>
                      </a:r>
                      <a:r>
                        <a:rPr lang="fr-CA" sz="1000" i="1" baseline="0" dirty="0">
                          <a:latin typeface="Calibri" panose="020F0502020204030204" pitchFamily="34" charset="0"/>
                          <a:ea typeface="Times New Roman"/>
                          <a:cs typeface="Calibri" panose="020F0502020204030204" pitchFamily="34" charset="0"/>
                        </a:rPr>
                        <a:t> des poudres) </a:t>
                      </a:r>
                      <a:r>
                        <a:rPr lang="fr-CA" sz="1000" i="1" dirty="0">
                          <a:latin typeface="Calibri" panose="020F0502020204030204" pitchFamily="34" charset="0"/>
                          <a:ea typeface="Times New Roman"/>
                          <a:cs typeface="Calibri" panose="020F0502020204030204" pitchFamily="34" charset="0"/>
                        </a:rPr>
                        <a:t>est</a:t>
                      </a:r>
                      <a:r>
                        <a:rPr lang="fr-CA" sz="1000" i="1" baseline="0" dirty="0">
                          <a:latin typeface="Calibri" panose="020F0502020204030204" pitchFamily="34" charset="0"/>
                          <a:ea typeface="Times New Roman"/>
                          <a:cs typeface="Calibri" panose="020F0502020204030204" pitchFamily="34" charset="0"/>
                        </a:rPr>
                        <a:t> souvent justifiée et en lien avec l’observation.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00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000" dirty="0">
                          <a:latin typeface="Calibri" panose="020F0502020204030204" pitchFamily="34" charset="0"/>
                          <a:ea typeface="Times New Roman"/>
                          <a:cs typeface="Calibri" panose="020F0502020204030204" pitchFamily="34" charset="0"/>
                        </a:rPr>
                        <a:t>C</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C              C</a:t>
                      </a:r>
                      <a:r>
                        <a:rPr lang="fr-CA" sz="1000" baseline="30000" dirty="0">
                          <a:latin typeface="Calibri" panose="020F0502020204030204" pitchFamily="34" charset="0"/>
                          <a:ea typeface="Times New Roman"/>
                          <a:cs typeface="Calibri" panose="020F0502020204030204" pitchFamily="34" charset="0"/>
                        </a:rPr>
                        <a:t>-</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000" i="1" dirty="0">
                          <a:latin typeface="Calibri" panose="020F0502020204030204" pitchFamily="34" charset="0"/>
                          <a:ea typeface="Times New Roman"/>
                          <a:cs typeface="Calibri" panose="020F0502020204030204" pitchFamily="34" charset="0"/>
                        </a:rPr>
                        <a:t>L’interprétation (identification</a:t>
                      </a:r>
                      <a:r>
                        <a:rPr lang="fr-CA" sz="1000" i="1" baseline="0" dirty="0">
                          <a:latin typeface="Calibri" panose="020F0502020204030204" pitchFamily="34" charset="0"/>
                          <a:ea typeface="Times New Roman"/>
                          <a:cs typeface="Calibri" panose="020F0502020204030204" pitchFamily="34" charset="0"/>
                        </a:rPr>
                        <a:t> des poudres) </a:t>
                      </a:r>
                      <a:r>
                        <a:rPr lang="fr-CA" sz="1000" i="1" dirty="0">
                          <a:latin typeface="Calibri" panose="020F0502020204030204" pitchFamily="34" charset="0"/>
                          <a:ea typeface="Times New Roman"/>
                          <a:cs typeface="Calibri" panose="020F0502020204030204" pitchFamily="34" charset="0"/>
                        </a:rPr>
                        <a:t>est</a:t>
                      </a:r>
                      <a:r>
                        <a:rPr lang="fr-CA" sz="1000" i="1" baseline="0" dirty="0">
                          <a:latin typeface="Calibri" panose="020F0502020204030204" pitchFamily="34" charset="0"/>
                          <a:ea typeface="Times New Roman"/>
                          <a:cs typeface="Calibri" panose="020F0502020204030204" pitchFamily="34" charset="0"/>
                        </a:rPr>
                        <a:t> souvent justifiée et en lien avec l’observation.</a:t>
                      </a:r>
                    </a:p>
                    <a:p>
                      <a:pPr algn="l">
                        <a:spcAft>
                          <a:spcPts val="0"/>
                        </a:spcAft>
                        <a:buFont typeface="Symbol" pitchFamily="18" charset="2"/>
                        <a:buChar char="·"/>
                      </a:pPr>
                      <a:endParaRPr lang="fr-CA" sz="1000" i="1" baseline="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000" dirty="0">
                          <a:latin typeface="Calibri" panose="020F0502020204030204" pitchFamily="34" charset="0"/>
                          <a:ea typeface="Times New Roman"/>
                          <a:cs typeface="Calibri" panose="020F0502020204030204" pitchFamily="34" charset="0"/>
                        </a:rPr>
                        <a:t>D</a:t>
                      </a:r>
                      <a:r>
                        <a:rPr lang="fr-CA" sz="1000" baseline="30000" dirty="0">
                          <a:latin typeface="Calibri" panose="020F0502020204030204" pitchFamily="34" charset="0"/>
                          <a:ea typeface="Times New Roman"/>
                          <a:cs typeface="Calibri" panose="020F0502020204030204" pitchFamily="34" charset="0"/>
                        </a:rPr>
                        <a:t>+</a:t>
                      </a:r>
                      <a:r>
                        <a:rPr lang="fr-CA" sz="1000" dirty="0">
                          <a:latin typeface="Calibri" panose="020F0502020204030204" pitchFamily="34" charset="0"/>
                          <a:ea typeface="Times New Roman"/>
                          <a:cs typeface="Calibri" panose="020F0502020204030204" pitchFamily="34" charset="0"/>
                        </a:rPr>
                        <a:t>            D           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29573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a:xfrm>
            <a:off x="5538308" y="8008202"/>
            <a:ext cx="1310026"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27</a:t>
            </a:fld>
            <a:endParaRPr lang="en-US" dirty="0">
              <a:gradFill>
                <a:gsLst>
                  <a:gs pos="0">
                    <a:prstClr val="black">
                      <a:alpha val="10000"/>
                    </a:prstClr>
                  </a:gs>
                  <a:gs pos="100000">
                    <a:prstClr val="black">
                      <a:alpha val="10000"/>
                    </a:prstClr>
                  </a:gs>
                </a:gsLst>
                <a:lin ang="5400000" scaled="0"/>
              </a:gradFill>
            </a:endParaRPr>
          </a:p>
        </p:txBody>
      </p:sp>
      <p:pic>
        <p:nvPicPr>
          <p:cNvPr id="2049" name="Picture 1"/>
          <p:cNvPicPr>
            <a:picLocks noChangeAspect="1" noChangeArrowheads="1"/>
          </p:cNvPicPr>
          <p:nvPr>
            <p:custDataLst>
              <p:tags r:id="rId2"/>
            </p:custDataLst>
          </p:nvPr>
        </p:nvPicPr>
        <p:blipFill>
          <a:blip r:embed="rId7"/>
          <a:srcRect l="1171" r="2626"/>
          <a:stretch>
            <a:fillRect/>
          </a:stretch>
        </p:blipFill>
        <p:spPr bwMode="auto">
          <a:xfrm>
            <a:off x="38777" y="567898"/>
            <a:ext cx="6755326" cy="7063097"/>
          </a:xfrm>
          <a:prstGeom prst="rect">
            <a:avLst/>
          </a:prstGeom>
          <a:noFill/>
          <a:ln w="9525">
            <a:noFill/>
            <a:miter lim="800000"/>
            <a:headEnd/>
            <a:tailEnd/>
          </a:ln>
        </p:spPr>
      </p:pic>
      <p:sp>
        <p:nvSpPr>
          <p:cNvPr id="7" name="Espace réservé du numéro de diapositive 2"/>
          <p:cNvSpPr txBox="1">
            <a:spLocks/>
          </p:cNvSpPr>
          <p:nvPr>
            <p:custDataLst>
              <p:tags r:id="rId3"/>
            </p:custDataLst>
          </p:nvPr>
        </p:nvSpPr>
        <p:spPr>
          <a:xfrm>
            <a:off x="5538449" y="8008203"/>
            <a:ext cx="1310026" cy="1135797"/>
          </a:xfrm>
          <a:prstGeom prst="rect">
            <a:avLst/>
          </a:prstGeom>
        </p:spPr>
        <p:txBody>
          <a:bodyPr vert="horz" lIns="91440" tIns="45720" rIns="91440" bIns="45720" rtlCol="0" anchor="ctr"/>
          <a:lstStyle>
            <a:defPPr>
              <a:defRPr lang="en-US"/>
            </a:defPPr>
            <a:lvl1pPr marL="0" algn="r" defTabSz="457200" rtl="0" eaLnBrk="1" latinLnBrk="0" hangingPunct="1">
              <a:defRPr sz="8200" kern="1200">
                <a:gradFill>
                  <a:gsLst>
                    <a:gs pos="0">
                      <a:schemeClr val="tx1">
                        <a:alpha val="10000"/>
                      </a:schemeClr>
                    </a:gs>
                    <a:gs pos="100000">
                      <a:schemeClr val="tx1">
                        <a:alpha val="10000"/>
                      </a:schemeClr>
                    </a:gs>
                  </a:gsLst>
                  <a:lin ang="5400000" scaled="0"/>
                </a:gradFill>
                <a:latin typeface="Impact"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Content Placeholder 4"/>
          <p:cNvSpPr>
            <a:spLocks noGrp="1"/>
          </p:cNvSpPr>
          <p:nvPr>
            <p:ph sz="half" idx="1"/>
            <p:custDataLst>
              <p:tags r:id="rId4"/>
            </p:custDataLst>
          </p:nvPr>
        </p:nvSpPr>
        <p:spPr>
          <a:xfrm>
            <a:off x="0" y="7642860"/>
            <a:ext cx="6684076" cy="1615439"/>
          </a:xfrm>
        </p:spPr>
        <p:txBody>
          <a:bodyPr>
            <a:noAutofit/>
          </a:bodyPr>
          <a:lstStyle/>
          <a:p>
            <a:pPr>
              <a:spcBef>
                <a:spcPts val="0"/>
              </a:spcBef>
              <a:buNone/>
            </a:pPr>
            <a:r>
              <a:rPr lang="fr-CA" sz="1200" dirty="0"/>
              <a:t>Légende :	O = oui. Cette poudre est présente       N = Non. Cette poudre est absente</a:t>
            </a:r>
          </a:p>
          <a:p>
            <a:pPr>
              <a:spcBef>
                <a:spcPts val="0"/>
              </a:spcBef>
              <a:buNone/>
            </a:pPr>
            <a:endParaRPr lang="fr-CA" sz="1200" dirty="0"/>
          </a:p>
          <a:p>
            <a:pPr>
              <a:spcBef>
                <a:spcPts val="0"/>
              </a:spcBef>
              <a:buNone/>
            </a:pPr>
            <a:r>
              <a:rPr lang="fr-CA" sz="1200" dirty="0"/>
              <a:t>Niveau de difficulté des expériences : 	* : Facile (1 à 6)      </a:t>
            </a:r>
          </a:p>
          <a:p>
            <a:pPr>
              <a:spcBef>
                <a:spcPts val="0"/>
              </a:spcBef>
              <a:buNone/>
            </a:pPr>
            <a:r>
              <a:rPr lang="fr-CA" sz="1200" dirty="0"/>
              <a:t>				** : Moyen (7 et 8)   </a:t>
            </a:r>
          </a:p>
          <a:p>
            <a:pPr>
              <a:spcBef>
                <a:spcPts val="0"/>
              </a:spcBef>
              <a:buNone/>
            </a:pPr>
            <a:r>
              <a:rPr lang="fr-CA" sz="1200" dirty="0"/>
              <a:t>				*** : Difficile (9)      </a:t>
            </a:r>
          </a:p>
          <a:p>
            <a:pPr>
              <a:spcBef>
                <a:spcPts val="0"/>
              </a:spcBef>
              <a:buNone/>
            </a:pPr>
            <a:r>
              <a:rPr lang="fr-CA" sz="1200" dirty="0"/>
              <a:t>Mélange 10 (sel et </a:t>
            </a:r>
            <a:r>
              <a:rPr lang="fr-CA" sz="1200" dirty="0" err="1"/>
              <a:t>slush</a:t>
            </a:r>
            <a:r>
              <a:rPr lang="fr-CA" sz="1200" dirty="0"/>
              <a:t>) à ne pas faire.</a:t>
            </a:r>
          </a:p>
          <a:p>
            <a:pPr>
              <a:spcBef>
                <a:spcPts val="0"/>
              </a:spcBef>
              <a:buNone/>
            </a:pPr>
            <a:r>
              <a:rPr lang="fr-CA" sz="1200" b="1" dirty="0"/>
              <a:t> </a:t>
            </a:r>
            <a:endParaRPr lang="fr-CA" sz="1200" dirty="0"/>
          </a:p>
          <a:p>
            <a:pPr marL="0" indent="0" algn="just">
              <a:spcBef>
                <a:spcPts val="0"/>
              </a:spcBef>
              <a:buNone/>
            </a:pPr>
            <a:endParaRPr lang="en-US" sz="1200" dirty="0"/>
          </a:p>
        </p:txBody>
      </p:sp>
      <p:sp>
        <p:nvSpPr>
          <p:cNvPr id="9" name="Title 3"/>
          <p:cNvSpPr txBox="1">
            <a:spLocks/>
          </p:cNvSpPr>
          <p:nvPr>
            <p:custDataLst>
              <p:tags r:id="rId5"/>
            </p:custDataLst>
          </p:nvPr>
        </p:nvSpPr>
        <p:spPr>
          <a:xfrm>
            <a:off x="0" y="1336"/>
            <a:ext cx="4895850" cy="566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Times New Roman" pitchFamily="18" charset="0"/>
                <a:ea typeface="+mj-ea"/>
                <a:cs typeface="+mj-cs"/>
              </a:defRPr>
            </a:lvl1pPr>
          </a:lstStyle>
          <a:p>
            <a:pPr algn="l"/>
            <a:r>
              <a:rPr lang="fr-CA" sz="2400" dirty="0">
                <a:solidFill>
                  <a:schemeClr val="dk1"/>
                </a:solidFill>
                <a:latin typeface="Calibri" panose="020F0502020204030204" pitchFamily="34" charset="0"/>
                <a:cs typeface="Calibri" panose="020F0502020204030204" pitchFamily="34" charset="0"/>
              </a:rPr>
              <a:t>Résultats attendus à l’activité 3</a:t>
            </a:r>
            <a:endParaRPr lang="en-US" sz="2400" dirty="0">
              <a:latin typeface="Calibri" panose="020F0502020204030204" pitchFamily="34" charset="0"/>
            </a:endParaRPr>
          </a:p>
        </p:txBody>
      </p:sp>
    </p:spTree>
    <p:extLst>
      <p:ext uri="{BB962C8B-B14F-4D97-AF65-F5344CB8AC3E}">
        <p14:creationId xmlns:p14="http://schemas.microsoft.com/office/powerpoint/2010/main" val="2875908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a:xfrm>
            <a:off x="5522026" y="8008201"/>
            <a:ext cx="1326307"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28</a:t>
            </a:fld>
            <a:endParaRPr lang="en-US" dirty="0">
              <a:gradFill>
                <a:gsLst>
                  <a:gs pos="0">
                    <a:prstClr val="black">
                      <a:alpha val="10000"/>
                    </a:prstClr>
                  </a:gs>
                  <a:gs pos="100000">
                    <a:prstClr val="black">
                      <a:alpha val="10000"/>
                    </a:prstClr>
                  </a:gs>
                </a:gsLst>
                <a:lin ang="5400000" scaled="0"/>
              </a:gradFill>
            </a:endParaRPr>
          </a:p>
        </p:txBody>
      </p:sp>
      <p:pic>
        <p:nvPicPr>
          <p:cNvPr id="72706" name="Picture 2"/>
          <p:cNvPicPr>
            <a:picLocks noChangeAspect="1" noChangeArrowheads="1"/>
          </p:cNvPicPr>
          <p:nvPr>
            <p:custDataLst>
              <p:tags r:id="rId2"/>
            </p:custDataLst>
          </p:nvPr>
        </p:nvPicPr>
        <p:blipFill>
          <a:blip r:embed="rId5"/>
          <a:srcRect/>
          <a:stretch>
            <a:fillRect/>
          </a:stretch>
        </p:blipFill>
        <p:spPr bwMode="auto">
          <a:xfrm>
            <a:off x="-1994" y="608656"/>
            <a:ext cx="6859993" cy="7535219"/>
          </a:xfrm>
          <a:prstGeom prst="rect">
            <a:avLst/>
          </a:prstGeom>
          <a:noFill/>
          <a:ln w="9525">
            <a:noFill/>
            <a:miter lim="800000"/>
            <a:headEnd/>
            <a:tailEnd/>
          </a:ln>
        </p:spPr>
      </p:pic>
      <p:sp>
        <p:nvSpPr>
          <p:cNvPr id="7" name="Title 3"/>
          <p:cNvSpPr txBox="1">
            <a:spLocks/>
          </p:cNvSpPr>
          <p:nvPr>
            <p:custDataLst>
              <p:tags r:id="rId3"/>
            </p:custDataLst>
          </p:nvPr>
        </p:nvSpPr>
        <p:spPr>
          <a:xfrm>
            <a:off x="0" y="1336"/>
            <a:ext cx="4895850" cy="566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Times New Roman" pitchFamily="18" charset="0"/>
                <a:ea typeface="+mj-ea"/>
                <a:cs typeface="+mj-cs"/>
              </a:defRPr>
            </a:lvl1pPr>
          </a:lstStyle>
          <a:p>
            <a:pPr algn="l"/>
            <a:r>
              <a:rPr lang="fr-CA" sz="2400" dirty="0">
                <a:solidFill>
                  <a:schemeClr val="dk1"/>
                </a:solidFill>
                <a:latin typeface="Calibri" panose="020F0502020204030204" pitchFamily="34" charset="0"/>
                <a:cs typeface="Calibri" panose="020F0502020204030204" pitchFamily="34" charset="0"/>
              </a:rPr>
              <a:t>Résultats attendus à l’activité 3 (suite)</a:t>
            </a:r>
            <a:endParaRPr lang="en-US" sz="2400" dirty="0">
              <a:latin typeface="Calibri" panose="020F0502020204030204" pitchFamily="34" charset="0"/>
            </a:endParaRPr>
          </a:p>
        </p:txBody>
      </p:sp>
    </p:spTree>
    <p:extLst>
      <p:ext uri="{BB962C8B-B14F-4D97-AF65-F5344CB8AC3E}">
        <p14:creationId xmlns:p14="http://schemas.microsoft.com/office/powerpoint/2010/main" val="2875908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1438849"/>
            <a:ext cx="6858000" cy="871396"/>
          </a:xfrm>
        </p:spPr>
        <p:txBody>
          <a:bodyPr/>
          <a:lstStyle/>
          <a:p>
            <a:r>
              <a:rPr lang="en-US" sz="3000" dirty="0"/>
              <a:t>Fiches </a:t>
            </a:r>
            <a:r>
              <a:rPr lang="en-US" sz="3000" dirty="0" err="1"/>
              <a:t>d’activité</a:t>
            </a:r>
            <a:endParaRPr lang="en-US" sz="3000" dirty="0"/>
          </a:p>
        </p:txBody>
      </p:sp>
      <p:sp>
        <p:nvSpPr>
          <p:cNvPr id="2" name="Espace réservé du numéro de diapositive 1"/>
          <p:cNvSpPr>
            <a:spLocks noGrp="1"/>
          </p:cNvSpPr>
          <p:nvPr>
            <p:ph type="sldNum" sz="quarter" idx="12"/>
            <p:custDataLst>
              <p:tags r:id="rId2"/>
            </p:custDataLst>
          </p:nvPr>
        </p:nvSpPr>
        <p:spPr>
          <a:xfrm>
            <a:off x="5448563" y="8008203"/>
            <a:ext cx="1409437" cy="1135797"/>
          </a:xfrm>
        </p:spPr>
        <p:txBody>
          <a:bodyPr/>
          <a:lstStyle/>
          <a:p>
            <a:fld id="{027FB875-5C85-AB42-9DC5-178568A424B8}" type="slidenum">
              <a:rPr lang="en-US" smtClean="0"/>
              <a:pPr/>
              <a:t>29</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val="929842132"/>
              </p:ext>
            </p:extLst>
          </p:nvPr>
        </p:nvGraphicFramePr>
        <p:xfrm>
          <a:off x="793726" y="2788920"/>
          <a:ext cx="5374793" cy="1651000"/>
        </p:xfrm>
        <a:graphic>
          <a:graphicData uri="http://schemas.openxmlformats.org/drawingml/2006/table">
            <a:tbl>
              <a:tblPr firstRow="1" bandRow="1">
                <a:tableStyleId>{5C22544A-7EE6-4342-B048-85BDC9FD1C3A}</a:tableStyleId>
              </a:tblPr>
              <a:tblGrid>
                <a:gridCol w="1387499">
                  <a:extLst>
                    <a:ext uri="{9D8B030D-6E8A-4147-A177-3AD203B41FA5}">
                      <a16:colId xmlns:a16="http://schemas.microsoft.com/office/drawing/2014/main" val="20000"/>
                    </a:ext>
                  </a:extLst>
                </a:gridCol>
                <a:gridCol w="3195373">
                  <a:extLst>
                    <a:ext uri="{9D8B030D-6E8A-4147-A177-3AD203B41FA5}">
                      <a16:colId xmlns:a16="http://schemas.microsoft.com/office/drawing/2014/main" val="20001"/>
                    </a:ext>
                  </a:extLst>
                </a:gridCol>
                <a:gridCol w="791921">
                  <a:extLst>
                    <a:ext uri="{9D8B030D-6E8A-4147-A177-3AD203B41FA5}">
                      <a16:colId xmlns:a16="http://schemas.microsoft.com/office/drawing/2014/main" val="20002"/>
                    </a:ext>
                  </a:extLst>
                </a:gridCol>
              </a:tblGrid>
              <a:tr h="538480">
                <a:tc>
                  <a:txBody>
                    <a:bodyPr/>
                    <a:lstStyle/>
                    <a:p>
                      <a:pPr algn="ctr"/>
                      <a:r>
                        <a:rPr lang="fr-FR" sz="1500" baseline="0" dirty="0">
                          <a:latin typeface="Calibri" panose="020F0502020204030204" pitchFamily="34" charset="0"/>
                        </a:rPr>
                        <a:t>Identification</a:t>
                      </a:r>
                      <a:endParaRPr lang="fr-FR" sz="1500" dirty="0">
                        <a:latin typeface="Calibri" panose="020F0502020204030204" pitchFamily="34" charset="0"/>
                      </a:endParaRPr>
                    </a:p>
                  </a:txBody>
                  <a:tcPr anchor="ctr"/>
                </a:tc>
                <a:tc>
                  <a:txBody>
                    <a:bodyPr/>
                    <a:lstStyle/>
                    <a:p>
                      <a:pPr algn="ctr"/>
                      <a:r>
                        <a:rPr lang="fr-FR" sz="1500" dirty="0">
                          <a:latin typeface="Calibri" panose="020F0502020204030204" pitchFamily="34" charset="0"/>
                        </a:rPr>
                        <a:t>Nom</a:t>
                      </a:r>
                    </a:p>
                  </a:txBody>
                  <a:tcPr anchor="ctr"/>
                </a:tc>
                <a:tc>
                  <a:txBody>
                    <a:bodyPr/>
                    <a:lstStyle/>
                    <a:p>
                      <a:pPr algn="ctr"/>
                      <a:r>
                        <a:rPr lang="fr-FR" sz="1500" dirty="0">
                          <a:latin typeface="Calibri" panose="020F0502020204030204" pitchFamily="34" charset="0"/>
                        </a:rPr>
                        <a:t>Pages</a:t>
                      </a:r>
                    </a:p>
                  </a:txBody>
                  <a:tcPr anchor="ctr"/>
                </a:tc>
                <a:extLst>
                  <a:ext uri="{0D108BD9-81ED-4DB2-BD59-A6C34878D82A}">
                    <a16:rowId xmlns:a16="http://schemas.microsoft.com/office/drawing/2014/main" val="10000"/>
                  </a:ext>
                </a:extLst>
              </a:tr>
              <a:tr h="370840">
                <a:tc>
                  <a:txBody>
                    <a:bodyPr/>
                    <a:lstStyle/>
                    <a:p>
                      <a:pPr algn="ctr"/>
                      <a:r>
                        <a:rPr lang="fr-FR" sz="1200" dirty="0">
                          <a:latin typeface="Calibri" panose="020F0502020204030204" pitchFamily="34" charset="0"/>
                        </a:rPr>
                        <a:t>A</a:t>
                      </a:r>
                    </a:p>
                  </a:txBody>
                  <a:tcPr anchor="ctr"/>
                </a:tc>
                <a:tc>
                  <a:txBody>
                    <a:bodyPr/>
                    <a:lstStyle/>
                    <a:p>
                      <a:r>
                        <a:rPr lang="fr-CA" sz="1200" dirty="0">
                          <a:latin typeface="Calibri" panose="020F0502020204030204" pitchFamily="34" charset="0"/>
                          <a:cs typeface="Calibri" panose="020F0502020204030204" pitchFamily="34" charset="0"/>
                        </a:rPr>
                        <a:t>Changement physique ou chimique?</a:t>
                      </a:r>
                      <a:endParaRPr lang="fr-FR" sz="1200" dirty="0">
                        <a:latin typeface="Calibri" panose="020F0502020204030204" pitchFamily="34" charset="0"/>
                      </a:endParaRPr>
                    </a:p>
                  </a:txBody>
                  <a:tcPr anchor="ctr"/>
                </a:tc>
                <a:tc>
                  <a:txBody>
                    <a:bodyPr/>
                    <a:lstStyle/>
                    <a:p>
                      <a:pPr algn="ctr"/>
                      <a:r>
                        <a:rPr lang="fr-FR" sz="1200" dirty="0">
                          <a:latin typeface="Calibri" panose="020F0502020204030204" pitchFamily="34" charset="0"/>
                        </a:rPr>
                        <a:t>01</a:t>
                      </a:r>
                    </a:p>
                  </a:txBody>
                  <a:tcPr anchor="ctr"/>
                </a:tc>
                <a:extLst>
                  <a:ext uri="{0D108BD9-81ED-4DB2-BD59-A6C34878D82A}">
                    <a16:rowId xmlns:a16="http://schemas.microsoft.com/office/drawing/2014/main" val="10001"/>
                  </a:ext>
                </a:extLst>
              </a:tr>
              <a:tr h="370840">
                <a:tc>
                  <a:txBody>
                    <a:bodyPr/>
                    <a:lstStyle/>
                    <a:p>
                      <a:pPr algn="ctr"/>
                      <a:r>
                        <a:rPr lang="fr-FR" sz="1200" dirty="0">
                          <a:latin typeface="Calibri" panose="020F0502020204030204" pitchFamily="34" charset="0"/>
                        </a:rPr>
                        <a:t>B</a:t>
                      </a:r>
                    </a:p>
                  </a:txBody>
                  <a:tcPr anchor="ctr"/>
                </a:tc>
                <a:tc>
                  <a:txBody>
                    <a:bodyPr/>
                    <a:lstStyle/>
                    <a:p>
                      <a:r>
                        <a:rPr lang="fr-FR" sz="1200" dirty="0">
                          <a:latin typeface="Calibri" panose="020F0502020204030204" pitchFamily="34" charset="0"/>
                        </a:rPr>
                        <a:t>Caractérisation de poudres</a:t>
                      </a:r>
                    </a:p>
                  </a:txBody>
                  <a:tcPr anchor="ctr"/>
                </a:tc>
                <a:tc>
                  <a:txBody>
                    <a:bodyPr/>
                    <a:lstStyle/>
                    <a:p>
                      <a:pPr algn="ctr"/>
                      <a:r>
                        <a:rPr lang="fr-FR" sz="1200" dirty="0">
                          <a:latin typeface="Calibri" panose="020F0502020204030204" pitchFamily="34" charset="0"/>
                        </a:rPr>
                        <a:t>02-04</a:t>
                      </a:r>
                    </a:p>
                  </a:txBody>
                  <a:tcPr anchor="ctr"/>
                </a:tc>
                <a:extLst>
                  <a:ext uri="{0D108BD9-81ED-4DB2-BD59-A6C34878D82A}">
                    <a16:rowId xmlns:a16="http://schemas.microsoft.com/office/drawing/2014/main" val="10002"/>
                  </a:ext>
                </a:extLst>
              </a:tr>
              <a:tr h="370840">
                <a:tc>
                  <a:txBody>
                    <a:bodyPr/>
                    <a:lstStyle/>
                    <a:p>
                      <a:pPr algn="ctr"/>
                      <a:r>
                        <a:rPr lang="fr-FR" sz="1200" dirty="0">
                          <a:latin typeface="Calibri" panose="020F0502020204030204" pitchFamily="34" charset="0"/>
                        </a:rPr>
                        <a:t>C</a:t>
                      </a:r>
                    </a:p>
                  </a:txBody>
                  <a:tcPr anchor="ctr"/>
                </a:tc>
                <a:tc>
                  <a:txBody>
                    <a:bodyPr/>
                    <a:lstStyle/>
                    <a:p>
                      <a:r>
                        <a:rPr lang="fr-FR" sz="1200" dirty="0">
                          <a:latin typeface="Calibri" panose="020F0502020204030204" pitchFamily="34" charset="0"/>
                        </a:rPr>
                        <a:t>Les</a:t>
                      </a:r>
                      <a:r>
                        <a:rPr lang="fr-FR" sz="1200" baseline="0" dirty="0">
                          <a:latin typeface="Calibri" panose="020F0502020204030204" pitchFamily="34" charset="0"/>
                        </a:rPr>
                        <a:t> p</a:t>
                      </a:r>
                      <a:r>
                        <a:rPr lang="fr-FR" sz="1200" dirty="0">
                          <a:latin typeface="Calibri" panose="020F0502020204030204" pitchFamily="34" charset="0"/>
                        </a:rPr>
                        <a:t>oudres</a:t>
                      </a:r>
                      <a:r>
                        <a:rPr lang="fr-FR" sz="1200" baseline="0" dirty="0">
                          <a:latin typeface="Calibri" panose="020F0502020204030204" pitchFamily="34" charset="0"/>
                        </a:rPr>
                        <a:t> mystérieuses</a:t>
                      </a:r>
                      <a:endParaRPr lang="fr-FR" sz="1200" dirty="0">
                        <a:latin typeface="Calibri" panose="020F0502020204030204" pitchFamily="34" charset="0"/>
                      </a:endParaRPr>
                    </a:p>
                  </a:txBody>
                  <a:tcPr anchor="ctr"/>
                </a:tc>
                <a:tc>
                  <a:txBody>
                    <a:bodyPr/>
                    <a:lstStyle/>
                    <a:p>
                      <a:pPr algn="ctr"/>
                      <a:r>
                        <a:rPr lang="fr-FR" sz="1200" dirty="0">
                          <a:latin typeface="Calibri" panose="020F0502020204030204" pitchFamily="34" charset="0"/>
                        </a:rPr>
                        <a:t>05-07</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93342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139064"/>
            <a:ext cx="6858000" cy="1229217"/>
          </a:xfrm>
        </p:spPr>
        <p:txBody>
          <a:bodyPr/>
          <a:lstStyle/>
          <a:p>
            <a:r>
              <a:rPr lang="en-US" sz="3000" dirty="0" err="1">
                <a:latin typeface="Calibri" panose="020F0502020204030204" pitchFamily="34" charset="0"/>
                <a:cs typeface="Calibri" panose="020F0502020204030204" pitchFamily="34" charset="0"/>
              </a:rPr>
              <a:t>Présentation</a:t>
            </a:r>
            <a:r>
              <a:rPr lang="en-US" sz="3000" dirty="0">
                <a:latin typeface="Calibri" panose="020F0502020204030204" pitchFamily="34" charset="0"/>
                <a:cs typeface="Calibri" panose="020F0502020204030204" pitchFamily="34" charset="0"/>
              </a:rPr>
              <a:t> </a:t>
            </a:r>
            <a:br>
              <a:rPr lang="en-US" sz="3000" dirty="0">
                <a:latin typeface="Calibri" panose="020F0502020204030204" pitchFamily="34" charset="0"/>
                <a:cs typeface="Calibri" panose="020F0502020204030204" pitchFamily="34" charset="0"/>
              </a:rPr>
            </a:br>
            <a:r>
              <a:rPr lang="en-US" sz="3000" dirty="0">
                <a:latin typeface="Calibri" panose="020F0502020204030204" pitchFamily="34" charset="0"/>
                <a:cs typeface="Calibri" panose="020F0502020204030204" pitchFamily="34" charset="0"/>
              </a:rPr>
              <a:t>de la situation </a:t>
            </a:r>
            <a:r>
              <a:rPr lang="en-US" sz="3000" dirty="0" err="1">
                <a:latin typeface="Calibri" panose="020F0502020204030204" pitchFamily="34" charset="0"/>
                <a:cs typeface="Calibri" panose="020F0502020204030204" pitchFamily="34" charset="0"/>
              </a:rPr>
              <a:t>d’apprentissage</a:t>
            </a:r>
            <a:endParaRPr lang="en-US" sz="3000" dirty="0">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2"/>
            <p:custDataLst>
              <p:tags r:id="rId2"/>
            </p:custDataLst>
          </p:nvPr>
        </p:nvSpPr>
        <p:spPr>
          <a:xfrm>
            <a:off x="5745708" y="8008203"/>
            <a:ext cx="1112292" cy="1135797"/>
          </a:xfrm>
        </p:spPr>
        <p:txBody>
          <a:bodyPr/>
          <a:lstStyle/>
          <a:p>
            <a:fld id="{027FB875-5C85-AB42-9DC5-178568A424B8}" type="slidenum">
              <a:rPr lang="en-US" smtClean="0"/>
              <a:pPr/>
              <a:t>3</a:t>
            </a:fld>
            <a:endParaRPr lang="en-US" dirty="0"/>
          </a:p>
        </p:txBody>
      </p:sp>
      <p:graphicFrame>
        <p:nvGraphicFramePr>
          <p:cNvPr id="13" name="Tableau 12"/>
          <p:cNvGraphicFramePr>
            <a:graphicFrameLocks noGrp="1"/>
          </p:cNvGraphicFramePr>
          <p:nvPr>
            <p:custDataLst>
              <p:tags r:id="rId3"/>
            </p:custDataLst>
          </p:nvPr>
        </p:nvGraphicFramePr>
        <p:xfrm>
          <a:off x="122305" y="1543542"/>
          <a:ext cx="6640695" cy="699770"/>
        </p:xfrm>
        <a:graphic>
          <a:graphicData uri="http://schemas.openxmlformats.org/drawingml/2006/table">
            <a:tbl>
              <a:tblPr firstRow="1" bandRow="1">
                <a:tableStyleId>{5C22544A-7EE6-4342-B048-85BDC9FD1C3A}</a:tableStyleId>
              </a:tblPr>
              <a:tblGrid>
                <a:gridCol w="6640695">
                  <a:extLst>
                    <a:ext uri="{9D8B030D-6E8A-4147-A177-3AD203B41FA5}">
                      <a16:colId xmlns:a16="http://schemas.microsoft.com/office/drawing/2014/main" val="20000"/>
                    </a:ext>
                  </a:extLst>
                </a:gridCol>
              </a:tblGrid>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latin typeface="Calibri" panose="020F0502020204030204" pitchFamily="34" charset="0"/>
                          <a:cs typeface="Calibri" panose="020F0502020204030204" pitchFamily="34" charset="0"/>
                        </a:rPr>
                        <a:t>Intention pédagogique</a:t>
                      </a:r>
                    </a:p>
                  </a:txBody>
                  <a:tcPr/>
                </a:tc>
                <a:extLst>
                  <a:ext uri="{0D108BD9-81ED-4DB2-BD59-A6C34878D82A}">
                    <a16:rowId xmlns:a16="http://schemas.microsoft.com/office/drawing/2014/main" val="10000"/>
                  </a:ext>
                </a:extLst>
              </a:tr>
              <a:tr h="425450">
                <a:tc>
                  <a:txBody>
                    <a:bodyPr/>
                    <a:lstStyle/>
                    <a:p>
                      <a:pPr marL="0" indent="0" algn="just">
                        <a:buNone/>
                      </a:pPr>
                      <a:r>
                        <a:rPr lang="fr-CA" sz="1200" kern="1200" dirty="0">
                          <a:solidFill>
                            <a:schemeClr val="tx1"/>
                          </a:solidFill>
                          <a:latin typeface="Calibri" panose="020F0502020204030204" pitchFamily="34" charset="0"/>
                          <a:ea typeface="+mn-ea"/>
                          <a:cs typeface="Calibri" panose="020F0502020204030204" pitchFamily="34" charset="0"/>
                        </a:rPr>
                        <a:t>Comprendre un des rôles de la chimie comme outil d’analyse.</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1"/>
                  </a:ext>
                </a:extLst>
              </a:tr>
            </a:tbl>
          </a:graphicData>
        </a:graphic>
      </p:graphicFrame>
      <p:graphicFrame>
        <p:nvGraphicFramePr>
          <p:cNvPr id="14" name="Tableau 13"/>
          <p:cNvGraphicFramePr>
            <a:graphicFrameLocks noGrp="1"/>
          </p:cNvGraphicFramePr>
          <p:nvPr>
            <p:custDataLst>
              <p:tags r:id="rId4"/>
            </p:custDataLst>
          </p:nvPr>
        </p:nvGraphicFramePr>
        <p:xfrm>
          <a:off x="122305" y="2400792"/>
          <a:ext cx="6640695" cy="1066800"/>
        </p:xfrm>
        <a:graphic>
          <a:graphicData uri="http://schemas.openxmlformats.org/drawingml/2006/table">
            <a:tbl>
              <a:tblPr firstRow="1" bandRow="1">
                <a:tableStyleId>{5C22544A-7EE6-4342-B048-85BDC9FD1C3A}</a:tableStyleId>
              </a:tblPr>
              <a:tblGrid>
                <a:gridCol w="6640695">
                  <a:extLst>
                    <a:ext uri="{9D8B030D-6E8A-4147-A177-3AD203B41FA5}">
                      <a16:colId xmlns:a16="http://schemas.microsoft.com/office/drawing/2014/main" val="20000"/>
                    </a:ext>
                  </a:extLst>
                </a:gridCol>
              </a:tblGrid>
              <a:tr h="212725">
                <a:tc>
                  <a:txBody>
                    <a:bodyPr/>
                    <a:lstStyle/>
                    <a:p>
                      <a:r>
                        <a:rPr lang="fr-FR" sz="1200" b="1" dirty="0">
                          <a:latin typeface="Calibri" panose="020F0502020204030204" pitchFamily="34" charset="0"/>
                          <a:cs typeface="Calibri" panose="020F0502020204030204" pitchFamily="34" charset="0"/>
                        </a:rPr>
                        <a:t>Objectif(s)</a:t>
                      </a:r>
                    </a:p>
                  </a:txBody>
                  <a:tcPr/>
                </a:tc>
                <a:extLst>
                  <a:ext uri="{0D108BD9-81ED-4DB2-BD59-A6C34878D82A}">
                    <a16:rowId xmlns:a16="http://schemas.microsoft.com/office/drawing/2014/main" val="10000"/>
                  </a:ext>
                </a:extLst>
              </a:tr>
              <a:tr h="425450">
                <a:tc>
                  <a:txBody>
                    <a:bodyPr/>
                    <a:lstStyle/>
                    <a:p>
                      <a:pPr marL="0" indent="0" algn="l" defTabSz="914400" rtl="0" eaLnBrk="1" latinLnBrk="0" hangingPunct="1">
                        <a:spcBef>
                          <a:spcPts val="600"/>
                        </a:spcBef>
                        <a:buSzPct val="90000"/>
                        <a:buFontTx/>
                        <a:buChar char="-"/>
                      </a:pPr>
                      <a:r>
                        <a:rPr lang="fr-CA" sz="1200" kern="1200" dirty="0">
                          <a:solidFill>
                            <a:schemeClr val="tx1"/>
                          </a:solidFill>
                          <a:latin typeface="Calibri" panose="020F0502020204030204" pitchFamily="34" charset="0"/>
                          <a:ea typeface="+mn-ea"/>
                          <a:cs typeface="Calibri" panose="020F0502020204030204" pitchFamily="34" charset="0"/>
                        </a:rPr>
                        <a:t>Différencier une réaction chimique d’une réaction physique.</a:t>
                      </a:r>
                    </a:p>
                    <a:p>
                      <a:pPr marL="0" indent="0" algn="l" defTabSz="914400" rtl="0" eaLnBrk="1" latinLnBrk="0" hangingPunct="1">
                        <a:spcBef>
                          <a:spcPts val="600"/>
                        </a:spcBef>
                        <a:buSzPct val="90000"/>
                        <a:buFontTx/>
                        <a:buChar char="-"/>
                      </a:pPr>
                      <a:r>
                        <a:rPr lang="fr-CA" sz="1200" kern="1200" dirty="0">
                          <a:solidFill>
                            <a:schemeClr val="tx1"/>
                          </a:solidFill>
                          <a:latin typeface="Calibri" panose="020F0502020204030204" pitchFamily="34" charset="0"/>
                          <a:ea typeface="+mn-ea"/>
                          <a:cs typeface="Calibri" panose="020F0502020204030204" pitchFamily="34" charset="0"/>
                        </a:rPr>
                        <a:t>Utiliser des réactions chimiques et des changements physiques pour caractériser des poudres </a:t>
                      </a:r>
                    </a:p>
                    <a:p>
                      <a:pPr marL="0" indent="0" algn="l" defTabSz="914400" rtl="0" eaLnBrk="1" latinLnBrk="0" hangingPunct="1">
                        <a:spcBef>
                          <a:spcPts val="600"/>
                        </a:spcBef>
                        <a:buSzPct val="90000"/>
                        <a:buFontTx/>
                        <a:buChar char="-"/>
                      </a:pPr>
                      <a:r>
                        <a:rPr lang="fr-CA" sz="1200" kern="1200" dirty="0">
                          <a:solidFill>
                            <a:schemeClr val="tx1"/>
                          </a:solidFill>
                          <a:latin typeface="Calibri" panose="020F0502020204030204" pitchFamily="34" charset="0"/>
                          <a:ea typeface="+mn-ea"/>
                          <a:cs typeface="Calibri" panose="020F0502020204030204" pitchFamily="34" charset="0"/>
                        </a:rPr>
                        <a:t>Identifier des poudres inconnues </a:t>
                      </a:r>
                    </a:p>
                  </a:txBody>
                  <a:tcPr/>
                </a:tc>
                <a:extLst>
                  <a:ext uri="{0D108BD9-81ED-4DB2-BD59-A6C34878D82A}">
                    <a16:rowId xmlns:a16="http://schemas.microsoft.com/office/drawing/2014/main" val="10001"/>
                  </a:ext>
                </a:extLst>
              </a:tr>
            </a:tbl>
          </a:graphicData>
        </a:graphic>
      </p:graphicFrame>
      <p:graphicFrame>
        <p:nvGraphicFramePr>
          <p:cNvPr id="15" name="Tableau 14"/>
          <p:cNvGraphicFramePr>
            <a:graphicFrameLocks noGrp="1"/>
          </p:cNvGraphicFramePr>
          <p:nvPr>
            <p:custDataLst>
              <p:tags r:id="rId5"/>
            </p:custDataLst>
            <p:extLst>
              <p:ext uri="{D42A27DB-BD31-4B8C-83A1-F6EECF244321}">
                <p14:modId xmlns:p14="http://schemas.microsoft.com/office/powerpoint/2010/main" val="993528517"/>
              </p:ext>
            </p:extLst>
          </p:nvPr>
        </p:nvGraphicFramePr>
        <p:xfrm>
          <a:off x="180975" y="4595660"/>
          <a:ext cx="6524626" cy="2372178"/>
        </p:xfrm>
        <a:graphic>
          <a:graphicData uri="http://schemas.openxmlformats.org/drawingml/2006/table">
            <a:tbl>
              <a:tblPr firstRow="1" bandRow="1">
                <a:tableStyleId>{5C22544A-7EE6-4342-B048-85BDC9FD1C3A}</a:tableStyleId>
              </a:tblPr>
              <a:tblGrid>
                <a:gridCol w="1210860">
                  <a:extLst>
                    <a:ext uri="{9D8B030D-6E8A-4147-A177-3AD203B41FA5}">
                      <a16:colId xmlns:a16="http://schemas.microsoft.com/office/drawing/2014/main" val="20000"/>
                    </a:ext>
                  </a:extLst>
                </a:gridCol>
                <a:gridCol w="441575">
                  <a:extLst>
                    <a:ext uri="{9D8B030D-6E8A-4147-A177-3AD203B41FA5}">
                      <a16:colId xmlns:a16="http://schemas.microsoft.com/office/drawing/2014/main" val="20001"/>
                    </a:ext>
                  </a:extLst>
                </a:gridCol>
                <a:gridCol w="3555244">
                  <a:extLst>
                    <a:ext uri="{9D8B030D-6E8A-4147-A177-3AD203B41FA5}">
                      <a16:colId xmlns:a16="http://schemas.microsoft.com/office/drawing/2014/main" val="1162429543"/>
                    </a:ext>
                  </a:extLst>
                </a:gridCol>
                <a:gridCol w="1316947">
                  <a:extLst>
                    <a:ext uri="{9D8B030D-6E8A-4147-A177-3AD203B41FA5}">
                      <a16:colId xmlns:a16="http://schemas.microsoft.com/office/drawing/2014/main" val="1422053919"/>
                    </a:ext>
                  </a:extLst>
                </a:gridCol>
              </a:tblGrid>
              <a:tr h="33337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200" kern="1200" dirty="0">
                          <a:latin typeface="Calibri" panose="020F0502020204030204" pitchFamily="34" charset="0"/>
                          <a:cs typeface="Calibri" panose="020F0502020204030204" pitchFamily="34" charset="0"/>
                        </a:rPr>
                        <a:t>Références à la PDA sciences</a:t>
                      </a:r>
                      <a:endParaRPr lang="fr-CA" sz="1200" b="1" kern="1200" dirty="0">
                        <a:solidFill>
                          <a:schemeClr val="lt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CA"/>
                    </a:p>
                  </a:txBody>
                  <a:tcPr/>
                </a:tc>
                <a:tc hMerge="1">
                  <a:txBody>
                    <a:bodyPr/>
                    <a:lstStyle/>
                    <a:p>
                      <a:endParaRPr lang="fr-CA" sz="1200" dirty="0"/>
                    </a:p>
                  </a:txBody>
                  <a:tcPr/>
                </a:tc>
                <a:tc>
                  <a:txBody>
                    <a:bodyPr/>
                    <a:lstStyle/>
                    <a:p>
                      <a:pPr algn="ctr"/>
                      <a:r>
                        <a:rPr lang="fr-CA" sz="1200" kern="1200" dirty="0">
                          <a:latin typeface="Calibri" panose="020F0502020204030204" pitchFamily="34" charset="0"/>
                          <a:cs typeface="Calibri" panose="020F0502020204030204" pitchFamily="34" charset="0"/>
                        </a:rPr>
                        <a:t>Ac</a:t>
                      </a:r>
                      <a:r>
                        <a:rPr lang="fr-CA" sz="1200" dirty="0">
                          <a:latin typeface="Calibri" panose="020F0502020204030204" pitchFamily="34" charset="0"/>
                          <a:cs typeface="Calibri" panose="020F0502020204030204" pitchFamily="34" charset="0"/>
                        </a:rPr>
                        <a:t>tivité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572545"/>
                  </a:ext>
                </a:extLst>
              </a:tr>
              <a:tr h="1005037">
                <a:tc rowSpan="2">
                  <a:txBody>
                    <a:bodyPr/>
                    <a:lstStyle/>
                    <a:p>
                      <a:pPr algn="ctr"/>
                      <a:r>
                        <a:rPr lang="fr-CA" sz="1200" b="1" dirty="0">
                          <a:ln>
                            <a:noFill/>
                          </a:ln>
                          <a:solidFill>
                            <a:schemeClr val="bg1"/>
                          </a:solidFill>
                          <a:latin typeface="Calibri" panose="020F0502020204030204" pitchFamily="34" charset="0"/>
                          <a:cs typeface="Calibri" panose="020F0502020204030204" pitchFamily="34" charset="0"/>
                        </a:rPr>
                        <a:t>Univers matériel</a:t>
                      </a:r>
                      <a:endParaRPr lang="fr-CA" sz="1200" dirty="0">
                        <a:ln>
                          <a:noFill/>
                        </a:ln>
                        <a:solidFill>
                          <a:schemeClr val="bg1"/>
                        </a:solidFill>
                        <a:latin typeface="Calibri" panose="020F0502020204030204" pitchFamily="34" charset="0"/>
                        <a:cs typeface="Calibri" panose="020F0502020204030204" pitchFamily="34" charset="0"/>
                      </a:endParaRPr>
                    </a:p>
                    <a:p>
                      <a:pPr algn="ctr"/>
                      <a:r>
                        <a:rPr lang="fr-CA" sz="1200" dirty="0">
                          <a:ln>
                            <a:noFill/>
                          </a:ln>
                          <a:solidFill>
                            <a:schemeClr val="bg1"/>
                          </a:solidFill>
                          <a:latin typeface="Calibri" panose="020F0502020204030204" pitchFamily="34" charset="0"/>
                          <a:cs typeface="Calibri" panose="020F0502020204030204" pitchFamily="34" charset="0"/>
                        </a:rPr>
                        <a:t>Matière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fr-CA" sz="1200" dirty="0">
                          <a:ln>
                            <a:noFill/>
                          </a:ln>
                          <a:solidFill>
                            <a:schemeClr val="bg1"/>
                          </a:solidFill>
                          <a:latin typeface="Calibri" panose="020F0502020204030204" pitchFamily="34" charset="0"/>
                          <a:cs typeface="Calibri" panose="020F0502020204030204" pitchFamily="34" charset="0"/>
                        </a:rPr>
                        <a:t>Cycle 2</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fr-CA" sz="1200" dirty="0">
                          <a:latin typeface="Calibri" panose="020F0502020204030204" pitchFamily="34" charset="0"/>
                          <a:cs typeface="Calibri" panose="020F0502020204030204" pitchFamily="34" charset="0"/>
                        </a:rPr>
                        <a:t>Les transformations de la matière:</a:t>
                      </a:r>
                    </a:p>
                    <a:p>
                      <a:pPr marL="85725" indent="-85725">
                        <a:spcBef>
                          <a:spcPts val="0"/>
                        </a:spcBef>
                        <a:buFontTx/>
                        <a:buChar char="-"/>
                      </a:pPr>
                      <a:r>
                        <a:rPr lang="fr-CA" sz="1200" dirty="0">
                          <a:latin typeface="Calibri" panose="020F0502020204030204" pitchFamily="34" charset="0"/>
                          <a:cs typeface="Calibri" panose="020F0502020204030204" pitchFamily="34" charset="0"/>
                        </a:rPr>
                        <a:t>sous forme de changements physiques (ex. : casser, broyer, changements d’état)</a:t>
                      </a:r>
                      <a:endParaRPr lang="fr-CA" sz="1200" b="1" kern="1200" dirty="0">
                        <a:solidFill>
                          <a:prstClr val="black"/>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tc>
                  <a:txBody>
                    <a:bodyPr/>
                    <a:lstStyle/>
                    <a:p>
                      <a:pPr algn="ctr"/>
                      <a:r>
                        <a:rPr lang="fr-CA" sz="1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extLst>
                  <a:ext uri="{0D108BD9-81ED-4DB2-BD59-A6C34878D82A}">
                    <a16:rowId xmlns:a16="http://schemas.microsoft.com/office/drawing/2014/main" val="10005"/>
                  </a:ext>
                </a:extLst>
              </a:tr>
              <a:tr h="1033763">
                <a:tc vMerge="1">
                  <a:txBody>
                    <a:bodyPr/>
                    <a:lstStyle/>
                    <a:p>
                      <a:pPr algn="ctr"/>
                      <a:endParaRPr lang="fr-CA" sz="1100" dirty="0">
                        <a:solidFill>
                          <a:schemeClr val="bg1"/>
                        </a:solidFill>
                        <a:latin typeface="Times New Roman" panose="02020603050405020304" pitchFamily="18" charset="0"/>
                        <a:cs typeface="Times New Roman" panose="02020603050405020304" pitchFamily="18" charset="0"/>
                      </a:endParaRPr>
                    </a:p>
                  </a:txBody>
                  <a:tcPr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dirty="0">
                          <a:ln>
                            <a:noFill/>
                          </a:ln>
                          <a:solidFill>
                            <a:schemeClr val="bg1"/>
                          </a:solidFill>
                          <a:latin typeface="Calibri" panose="020F0502020204030204" pitchFamily="34" charset="0"/>
                          <a:cs typeface="Calibri" panose="020F0502020204030204" pitchFamily="34" charset="0"/>
                        </a:rPr>
                        <a:t>Cycle 3</a:t>
                      </a:r>
                    </a:p>
                  </a:txBody>
                  <a:tcPr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fr-CA" sz="1200" dirty="0">
                          <a:latin typeface="Calibri" panose="020F0502020204030204" pitchFamily="34" charset="0"/>
                          <a:cs typeface="Calibri" panose="020F0502020204030204" pitchFamily="34" charset="0"/>
                        </a:rPr>
                        <a:t>Les</a:t>
                      </a:r>
                      <a:r>
                        <a:rPr lang="fr-CA" sz="1200" baseline="0" dirty="0">
                          <a:latin typeface="Calibri" panose="020F0502020204030204" pitchFamily="34" charset="0"/>
                          <a:cs typeface="Calibri" panose="020F0502020204030204" pitchFamily="34" charset="0"/>
                        </a:rPr>
                        <a:t> transformations de la matière:</a:t>
                      </a:r>
                      <a:endParaRPr lang="fr-CA" sz="1200" dirty="0">
                        <a:latin typeface="Calibri" panose="020F0502020204030204" pitchFamily="34" charset="0"/>
                        <a:cs typeface="Calibri" panose="020F0502020204030204" pitchFamily="34" charset="0"/>
                      </a:endParaRPr>
                    </a:p>
                    <a:p>
                      <a:pPr algn="l"/>
                      <a:r>
                        <a:rPr lang="fr-CA" sz="1200" dirty="0">
                          <a:latin typeface="Calibri" panose="020F0502020204030204" pitchFamily="34" charset="0"/>
                          <a:cs typeface="Calibri" panose="020F0502020204030204" pitchFamily="34" charset="0"/>
                        </a:rPr>
                        <a:t>-</a:t>
                      </a:r>
                      <a:r>
                        <a:rPr lang="fr-CA" sz="1200" baseline="0" dirty="0">
                          <a:latin typeface="Calibri" panose="020F0502020204030204" pitchFamily="34" charset="0"/>
                          <a:cs typeface="Calibri" panose="020F0502020204030204" pitchFamily="34" charset="0"/>
                        </a:rPr>
                        <a:t> </a:t>
                      </a:r>
                      <a:r>
                        <a:rPr lang="fr-CA" sz="1200" dirty="0">
                          <a:latin typeface="Calibri" panose="020F0502020204030204" pitchFamily="34" charset="0"/>
                          <a:cs typeface="Calibri" panose="020F0502020204030204" pitchFamily="34" charset="0"/>
                        </a:rPr>
                        <a:t>sous forme de changements chimiques (ex. : réactions chimiques simples : rouille, combustion, acide-base) </a:t>
                      </a:r>
                      <a:endParaRPr lang="fr-CA" sz="12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dirty="0">
                          <a:latin typeface="Calibri" panose="020F0502020204030204" pitchFamily="34" charset="0"/>
                          <a:cs typeface="Calibri" panose="020F0502020204030204" pitchFamily="34" charset="0"/>
                        </a:rPr>
                        <a:t>2 à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extLst>
                  <a:ext uri="{0D108BD9-81ED-4DB2-BD59-A6C34878D82A}">
                    <a16:rowId xmlns:a16="http://schemas.microsoft.com/office/drawing/2014/main" val="10007"/>
                  </a:ext>
                </a:extLst>
              </a:tr>
            </a:tbl>
          </a:graphicData>
        </a:graphic>
      </p:graphicFrame>
      <p:sp>
        <p:nvSpPr>
          <p:cNvPr id="16" name="Rectangle 15"/>
          <p:cNvSpPr/>
          <p:nvPr>
            <p:custDataLst>
              <p:tags r:id="rId6"/>
            </p:custDataLst>
          </p:nvPr>
        </p:nvSpPr>
        <p:spPr>
          <a:xfrm>
            <a:off x="142876" y="3996462"/>
            <a:ext cx="6562725" cy="461665"/>
          </a:xfrm>
          <a:prstGeom prst="rect">
            <a:avLst/>
          </a:prstGeom>
        </p:spPr>
        <p:txBody>
          <a:bodyPr wrap="square">
            <a:spAutoFit/>
          </a:bodyPr>
          <a:lstStyle/>
          <a:p>
            <a:r>
              <a:rPr lang="fr-CA" sz="1200" dirty="0">
                <a:solidFill>
                  <a:schemeClr val="dk1"/>
                </a:solidFill>
                <a:latin typeface="Calibri" panose="020F0502020204030204" pitchFamily="34" charset="0"/>
                <a:cs typeface="Calibri" panose="020F0502020204030204" pitchFamily="34" charset="0"/>
              </a:rPr>
              <a:t>Ceci est une interprétation de la PDA fournie à titre indicatif. Par ailleurs, l'</a:t>
            </a:r>
            <a:r>
              <a:rPr lang="fr-CA" sz="1200" dirty="0" err="1">
                <a:solidFill>
                  <a:schemeClr val="dk1"/>
                </a:solidFill>
                <a:latin typeface="Calibri" panose="020F0502020204030204" pitchFamily="34" charset="0"/>
                <a:cs typeface="Calibri" panose="020F0502020204030204" pitchFamily="34" charset="0"/>
              </a:rPr>
              <a:t>enseignant-e</a:t>
            </a:r>
            <a:r>
              <a:rPr lang="fr-CA" sz="1200" dirty="0">
                <a:solidFill>
                  <a:schemeClr val="dk1"/>
                </a:solidFill>
                <a:latin typeface="Calibri" panose="020F0502020204030204" pitchFamily="34" charset="0"/>
                <a:cs typeface="Calibri" panose="020F0502020204030204" pitchFamily="34" charset="0"/>
              </a:rPr>
              <a:t> est la personne la mieux placée pour connaître le niveau de maîtrise des contenus par son groupe.</a:t>
            </a:r>
          </a:p>
        </p:txBody>
      </p:sp>
      <p:graphicFrame>
        <p:nvGraphicFramePr>
          <p:cNvPr id="17" name="Tableau 16">
            <a:extLst>
              <a:ext uri="{FF2B5EF4-FFF2-40B4-BE49-F238E27FC236}">
                <a16:creationId xmlns:a16="http://schemas.microsoft.com/office/drawing/2014/main" id="{24656E8D-C431-4DA5-86C5-6A7D561FECBB}"/>
              </a:ext>
            </a:extLst>
          </p:cNvPr>
          <p:cNvGraphicFramePr>
            <a:graphicFrameLocks noGrp="1"/>
          </p:cNvGraphicFramePr>
          <p:nvPr>
            <p:custDataLst>
              <p:tags r:id="rId7"/>
            </p:custDataLst>
            <p:extLst>
              <p:ext uri="{D42A27DB-BD31-4B8C-83A1-F6EECF244321}">
                <p14:modId xmlns:p14="http://schemas.microsoft.com/office/powerpoint/2010/main" val="4234190196"/>
              </p:ext>
            </p:extLst>
          </p:nvPr>
        </p:nvGraphicFramePr>
        <p:xfrm>
          <a:off x="180975" y="7264398"/>
          <a:ext cx="3177574" cy="1036320"/>
        </p:xfrm>
        <a:graphic>
          <a:graphicData uri="http://schemas.openxmlformats.org/drawingml/2006/table">
            <a:tbl>
              <a:tblPr firstRow="1" bandRow="1">
                <a:tableStyleId>{5A111915-BE36-4E01-A7E5-04B1672EAD32}</a:tableStyleId>
              </a:tblPr>
              <a:tblGrid>
                <a:gridCol w="1392195">
                  <a:extLst>
                    <a:ext uri="{9D8B030D-6E8A-4147-A177-3AD203B41FA5}">
                      <a16:colId xmlns:a16="http://schemas.microsoft.com/office/drawing/2014/main" val="3363707056"/>
                    </a:ext>
                  </a:extLst>
                </a:gridCol>
                <a:gridCol w="1785379">
                  <a:extLst>
                    <a:ext uri="{9D8B030D-6E8A-4147-A177-3AD203B41FA5}">
                      <a16:colId xmlns:a16="http://schemas.microsoft.com/office/drawing/2014/main" val="3458592650"/>
                    </a:ext>
                  </a:extLst>
                </a:gridCol>
              </a:tblGrid>
              <a:tr h="230626">
                <a:tc gridSpan="2">
                  <a:txBody>
                    <a:bodyPr/>
                    <a:lstStyle/>
                    <a:p>
                      <a:pPr algn="ctr"/>
                      <a:r>
                        <a:rPr lang="fr-CA" sz="1200" dirty="0">
                          <a:latin typeface="Calibri" panose="020F0502020204030204" pitchFamily="34" charset="0"/>
                          <a:cs typeface="Calibri" panose="020F0502020204030204" pitchFamily="34" charset="0"/>
                        </a:rPr>
                        <a:t>Vocabulaire scientifique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solidFill>
                      <a:schemeClr val="accent1"/>
                    </a:solidFill>
                  </a:tcPr>
                </a:tc>
                <a:tc hMerge="1">
                  <a:txBody>
                    <a:bodyPr/>
                    <a:lstStyle/>
                    <a:p>
                      <a:endParaRPr lang="fr-CA"/>
                    </a:p>
                  </a:txBody>
                  <a:tcPr/>
                </a:tc>
                <a:extLst>
                  <a:ext uri="{0D108BD9-81ED-4DB2-BD59-A6C34878D82A}">
                    <a16:rowId xmlns:a16="http://schemas.microsoft.com/office/drawing/2014/main" val="891573495"/>
                  </a:ext>
                </a:extLst>
              </a:tr>
              <a:tr h="370840">
                <a:tc>
                  <a:txBody>
                    <a:bodyPr/>
                    <a:lstStyle/>
                    <a:p>
                      <a:r>
                        <a:rPr lang="fr-CA" sz="1100" dirty="0">
                          <a:latin typeface="Calibri" panose="020F0502020204030204" pitchFamily="34" charset="0"/>
                          <a:cs typeface="Calibri" panose="020F0502020204030204" pitchFamily="34" charset="0"/>
                        </a:rPr>
                        <a:t>Gaz carbonique</a:t>
                      </a:r>
                    </a:p>
                    <a:p>
                      <a:r>
                        <a:rPr lang="fr-CA" sz="1100" dirty="0">
                          <a:latin typeface="Calibri" panose="020F0502020204030204" pitchFamily="34" charset="0"/>
                          <a:cs typeface="Calibri" panose="020F0502020204030204" pitchFamily="34" charset="0"/>
                        </a:rPr>
                        <a:t>Réaction</a:t>
                      </a:r>
                    </a:p>
                    <a:p>
                      <a:r>
                        <a:rPr lang="fr-CA" sz="1100" dirty="0">
                          <a:latin typeface="Calibri" panose="020F0502020204030204" pitchFamily="34" charset="0"/>
                          <a:cs typeface="Calibri" panose="020F0502020204030204" pitchFamily="34" charset="0"/>
                        </a:rPr>
                        <a:t>Indicateur</a:t>
                      </a:r>
                    </a:p>
                    <a:p>
                      <a:r>
                        <a:rPr lang="fr-CA" sz="1100" dirty="0">
                          <a:latin typeface="Calibri" panose="020F0502020204030204" pitchFamily="34" charset="0"/>
                          <a:cs typeface="Calibri" panose="020F0502020204030204" pitchFamily="34" charset="0"/>
                        </a:rPr>
                        <a:t>Dissolution</a:t>
                      </a:r>
                    </a:p>
                  </a:txBody>
                  <a:tcPr>
                    <a:lnL w="12700" cap="flat" cmpd="sng" algn="ctr">
                      <a:solidFill>
                        <a:schemeClr val="tx1"/>
                      </a:solidFill>
                      <a:prstDash val="solid"/>
                      <a:round/>
                      <a:headEnd type="none" w="med" len="med"/>
                      <a:tailEnd type="none" w="med" len="med"/>
                    </a:lnL>
                    <a:lnR>
                      <a:noFill/>
                    </a:lnR>
                    <a:lnT w="12700"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A" sz="1100" dirty="0">
                          <a:latin typeface="Calibri" panose="020F0502020204030204" pitchFamily="34" charset="0"/>
                          <a:cs typeface="Calibri" panose="020F0502020204030204" pitchFamily="34" charset="0"/>
                        </a:rPr>
                        <a:t>Gélification</a:t>
                      </a:r>
                    </a:p>
                  </a:txBody>
                  <a:tcPr>
                    <a:lnL>
                      <a:noFill/>
                    </a:lnL>
                    <a:lnR w="12700" cap="flat" cmpd="sng" algn="ctr">
                      <a:solidFill>
                        <a:schemeClr val="tx1"/>
                      </a:solidFill>
                      <a:prstDash val="solid"/>
                      <a:round/>
                      <a:headEnd type="none" w="med" len="med"/>
                      <a:tailEnd type="none" w="med" len="med"/>
                    </a:lnR>
                    <a:lnT w="12700"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5673109"/>
                  </a:ext>
                </a:extLst>
              </a:tr>
            </a:tbl>
          </a:graphicData>
        </a:graphic>
      </p:graphicFrame>
    </p:spTree>
    <p:extLst>
      <p:ext uri="{BB962C8B-B14F-4D97-AF65-F5344CB8AC3E}">
        <p14:creationId xmlns:p14="http://schemas.microsoft.com/office/powerpoint/2010/main" val="2570005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Image 15" descr="Fiches d'activité - Changements chimiques-01.jpg"/>
          <p:cNvPicPr>
            <a:picLocks noChangeAspect="1"/>
          </p:cNvPicPr>
          <p:nvPr/>
        </p:nvPicPr>
        <p:blipFill>
          <a:blip r:embed="rId2"/>
          <a:stretch>
            <a:fillRect/>
          </a:stretch>
        </p:blipFill>
        <p:spPr>
          <a:xfrm>
            <a:off x="0" y="137948"/>
            <a:ext cx="6858000" cy="8868103"/>
          </a:xfrm>
          <a:prstGeom prst="rect">
            <a:avLst/>
          </a:prstGeom>
        </p:spPr>
      </p:pic>
    </p:spTree>
    <p:extLst>
      <p:ext uri="{BB962C8B-B14F-4D97-AF65-F5344CB8AC3E}">
        <p14:creationId xmlns:p14="http://schemas.microsoft.com/office/powerpoint/2010/main" val="221534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descr="Fiches d'activité - Changements chimiques-03.jpg"/>
          <p:cNvPicPr>
            <a:picLocks noChangeAspect="1"/>
          </p:cNvPicPr>
          <p:nvPr/>
        </p:nvPicPr>
        <p:blipFill>
          <a:blip r:embed="rId2"/>
          <a:stretch>
            <a:fillRect/>
          </a:stretch>
        </p:blipFill>
        <p:spPr>
          <a:xfrm>
            <a:off x="0" y="137948"/>
            <a:ext cx="6858000" cy="8868103"/>
          </a:xfrm>
          <a:prstGeom prst="rect">
            <a:avLst/>
          </a:prstGeom>
        </p:spPr>
      </p:pic>
    </p:spTree>
    <p:extLst>
      <p:ext uri="{BB962C8B-B14F-4D97-AF65-F5344CB8AC3E}">
        <p14:creationId xmlns:p14="http://schemas.microsoft.com/office/powerpoint/2010/main" val="221534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descr="Fiches d'activité - Changements chimiques-04.jpg"/>
          <p:cNvPicPr>
            <a:picLocks noChangeAspect="1"/>
          </p:cNvPicPr>
          <p:nvPr/>
        </p:nvPicPr>
        <p:blipFill>
          <a:blip r:embed="rId2"/>
          <a:stretch>
            <a:fillRect/>
          </a:stretch>
        </p:blipFill>
        <p:spPr>
          <a:xfrm>
            <a:off x="0" y="137948"/>
            <a:ext cx="6858000" cy="8868103"/>
          </a:xfrm>
          <a:prstGeom prst="rect">
            <a:avLst/>
          </a:prstGeom>
        </p:spPr>
      </p:pic>
    </p:spTree>
    <p:extLst>
      <p:ext uri="{BB962C8B-B14F-4D97-AF65-F5344CB8AC3E}">
        <p14:creationId xmlns:p14="http://schemas.microsoft.com/office/powerpoint/2010/main" val="221534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descr="Fiches d'activité - Changements chimiques-05.jpg"/>
          <p:cNvPicPr>
            <a:picLocks noChangeAspect="1"/>
          </p:cNvPicPr>
          <p:nvPr/>
        </p:nvPicPr>
        <p:blipFill>
          <a:blip r:embed="rId2"/>
          <a:stretch>
            <a:fillRect/>
          </a:stretch>
        </p:blipFill>
        <p:spPr>
          <a:xfrm>
            <a:off x="0" y="134470"/>
            <a:ext cx="6858000" cy="8875059"/>
          </a:xfrm>
          <a:prstGeom prst="rect">
            <a:avLst/>
          </a:prstGeom>
        </p:spPr>
      </p:pic>
    </p:spTree>
    <p:extLst>
      <p:ext uri="{BB962C8B-B14F-4D97-AF65-F5344CB8AC3E}">
        <p14:creationId xmlns:p14="http://schemas.microsoft.com/office/powerpoint/2010/main" val="221534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descr="Fiches d'activité - Changements chimiques-06.jpg"/>
          <p:cNvPicPr>
            <a:picLocks noChangeAspect="1"/>
          </p:cNvPicPr>
          <p:nvPr/>
        </p:nvPicPr>
        <p:blipFill>
          <a:blip r:embed="rId2"/>
          <a:stretch>
            <a:fillRect/>
          </a:stretch>
        </p:blipFill>
        <p:spPr>
          <a:xfrm>
            <a:off x="0" y="137948"/>
            <a:ext cx="6858000" cy="8868103"/>
          </a:xfrm>
          <a:prstGeom prst="rect">
            <a:avLst/>
          </a:prstGeom>
        </p:spPr>
      </p:pic>
    </p:spTree>
    <p:extLst>
      <p:ext uri="{BB962C8B-B14F-4D97-AF65-F5344CB8AC3E}">
        <p14:creationId xmlns:p14="http://schemas.microsoft.com/office/powerpoint/2010/main" val="221534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descr="Fiches d'activité - Changements chimiques-07.jpg"/>
          <p:cNvPicPr>
            <a:picLocks noChangeAspect="1"/>
          </p:cNvPicPr>
          <p:nvPr/>
        </p:nvPicPr>
        <p:blipFill>
          <a:blip r:embed="rId2"/>
          <a:stretch>
            <a:fillRect/>
          </a:stretch>
        </p:blipFill>
        <p:spPr>
          <a:xfrm>
            <a:off x="0" y="137948"/>
            <a:ext cx="6858000" cy="8868103"/>
          </a:xfrm>
          <a:prstGeom prst="rect">
            <a:avLst/>
          </a:prstGeom>
        </p:spPr>
      </p:pic>
    </p:spTree>
    <p:extLst>
      <p:ext uri="{BB962C8B-B14F-4D97-AF65-F5344CB8AC3E}">
        <p14:creationId xmlns:p14="http://schemas.microsoft.com/office/powerpoint/2010/main" val="221534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descr="Fiches d'activité - Changements chimiques-08.jpg"/>
          <p:cNvPicPr>
            <a:picLocks noChangeAspect="1"/>
          </p:cNvPicPr>
          <p:nvPr/>
        </p:nvPicPr>
        <p:blipFill>
          <a:blip r:embed="rId2"/>
          <a:stretch>
            <a:fillRect/>
          </a:stretch>
        </p:blipFill>
        <p:spPr>
          <a:xfrm>
            <a:off x="0" y="134470"/>
            <a:ext cx="6858000" cy="8875059"/>
          </a:xfrm>
          <a:prstGeom prst="rect">
            <a:avLst/>
          </a:prstGeom>
        </p:spPr>
      </p:pic>
    </p:spTree>
    <p:extLst>
      <p:ext uri="{BB962C8B-B14F-4D97-AF65-F5344CB8AC3E}">
        <p14:creationId xmlns:p14="http://schemas.microsoft.com/office/powerpoint/2010/main" val="22153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09112" y="1524000"/>
            <a:ext cx="4625596" cy="871396"/>
          </a:xfrm>
        </p:spPr>
        <p:txBody>
          <a:bodyPr/>
          <a:lstStyle/>
          <a:p>
            <a:pPr algn="l"/>
            <a:r>
              <a:rPr lang="en-US" sz="3000" dirty="0" err="1"/>
              <a:t>Séquence</a:t>
            </a:r>
            <a:r>
              <a:rPr lang="en-US" sz="3000" dirty="0"/>
              <a:t> </a:t>
            </a:r>
            <a:r>
              <a:rPr lang="en-US" sz="3000" dirty="0" err="1"/>
              <a:t>d’enseignement</a:t>
            </a:r>
            <a:endParaRPr lang="en-US" sz="3000" dirty="0"/>
          </a:p>
        </p:txBody>
      </p:sp>
      <p:sp>
        <p:nvSpPr>
          <p:cNvPr id="2" name="Espace réservé du numéro de diapositive 1"/>
          <p:cNvSpPr>
            <a:spLocks noGrp="1"/>
          </p:cNvSpPr>
          <p:nvPr>
            <p:ph type="sldNum" sz="quarter" idx="12"/>
            <p:custDataLst>
              <p:tags r:id="rId2"/>
            </p:custDataLst>
          </p:nvPr>
        </p:nvSpPr>
        <p:spPr>
          <a:xfrm>
            <a:off x="5745708" y="8006314"/>
            <a:ext cx="1112292" cy="1135797"/>
          </a:xfrm>
        </p:spPr>
        <p:txBody>
          <a:bodyPr/>
          <a:lstStyle/>
          <a:p>
            <a:fld id="{027FB875-5C85-AB42-9DC5-178568A424B8}" type="slidenum">
              <a:rPr lang="en-US" smtClean="0"/>
              <a:pPr/>
              <a:t>4</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val="872180813"/>
              </p:ext>
            </p:extLst>
          </p:nvPr>
        </p:nvGraphicFramePr>
        <p:xfrm>
          <a:off x="52021" y="2758440"/>
          <a:ext cx="6777550" cy="4023360"/>
        </p:xfrm>
        <a:graphic>
          <a:graphicData uri="http://schemas.openxmlformats.org/drawingml/2006/table">
            <a:tbl>
              <a:tblPr firstRow="1" bandRow="1">
                <a:tableStyleId>{5C22544A-7EE6-4342-B048-85BDC9FD1C3A}</a:tableStyleId>
              </a:tblPr>
              <a:tblGrid>
                <a:gridCol w="329011">
                  <a:extLst>
                    <a:ext uri="{9D8B030D-6E8A-4147-A177-3AD203B41FA5}">
                      <a16:colId xmlns:a16="http://schemas.microsoft.com/office/drawing/2014/main" val="20000"/>
                    </a:ext>
                  </a:extLst>
                </a:gridCol>
                <a:gridCol w="1212183">
                  <a:extLst>
                    <a:ext uri="{9D8B030D-6E8A-4147-A177-3AD203B41FA5}">
                      <a16:colId xmlns:a16="http://schemas.microsoft.com/office/drawing/2014/main" val="20001"/>
                    </a:ext>
                  </a:extLst>
                </a:gridCol>
                <a:gridCol w="216916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42950">
                  <a:extLst>
                    <a:ext uri="{9D8B030D-6E8A-4147-A177-3AD203B41FA5}">
                      <a16:colId xmlns:a16="http://schemas.microsoft.com/office/drawing/2014/main" val="20004"/>
                    </a:ext>
                  </a:extLst>
                </a:gridCol>
                <a:gridCol w="769022">
                  <a:extLst>
                    <a:ext uri="{9D8B030D-6E8A-4147-A177-3AD203B41FA5}">
                      <a16:colId xmlns:a16="http://schemas.microsoft.com/office/drawing/2014/main" val="20005"/>
                    </a:ext>
                  </a:extLst>
                </a:gridCol>
                <a:gridCol w="869424">
                  <a:extLst>
                    <a:ext uri="{9D8B030D-6E8A-4147-A177-3AD203B41FA5}">
                      <a16:colId xmlns:a16="http://schemas.microsoft.com/office/drawing/2014/main" val="20006"/>
                    </a:ext>
                  </a:extLst>
                </a:gridCol>
              </a:tblGrid>
              <a:tr h="457200">
                <a:tc gridSpan="2">
                  <a:txBody>
                    <a:bodyPr/>
                    <a:lstStyle/>
                    <a:p>
                      <a:pPr algn="ctr"/>
                      <a:r>
                        <a:rPr lang="fr-FR" sz="1200" dirty="0">
                          <a:latin typeface="Calibri" panose="020F0502020204030204" pitchFamily="34" charset="0"/>
                          <a:cs typeface="Calibri" panose="020F0502020204030204" pitchFamily="34" charset="0"/>
                        </a:rPr>
                        <a:t>Nom</a:t>
                      </a:r>
                      <a:r>
                        <a:rPr lang="fr-FR" sz="1200" baseline="0" dirty="0">
                          <a:latin typeface="Calibri" panose="020F0502020204030204" pitchFamily="34" charset="0"/>
                          <a:cs typeface="Calibri" panose="020F0502020204030204" pitchFamily="34" charset="0"/>
                        </a:rPr>
                        <a:t> </a:t>
                      </a:r>
                      <a:endParaRPr lang="fr-FR" sz="1200" dirty="0">
                        <a:latin typeface="Calibri" panose="020F0502020204030204" pitchFamily="34" charset="0"/>
                        <a:cs typeface="Calibri" panose="020F0502020204030204" pitchFamily="34" charset="0"/>
                      </a:endParaRPr>
                    </a:p>
                  </a:txBody>
                  <a:tcPr anchor="ctr"/>
                </a:tc>
                <a:tc hMerge="1">
                  <a:txBody>
                    <a:bodyPr/>
                    <a:lstStyle/>
                    <a:p>
                      <a:endParaRPr lang="fr-FR"/>
                    </a:p>
                  </a:txBody>
                  <a:tcPr/>
                </a:tc>
                <a:tc>
                  <a:txBody>
                    <a:bodyPr/>
                    <a:lstStyle/>
                    <a:p>
                      <a:pPr algn="ctr"/>
                      <a:r>
                        <a:rPr lang="fr-FR" sz="1200" dirty="0">
                          <a:latin typeface="Calibri" panose="020F0502020204030204" pitchFamily="34" charset="0"/>
                          <a:cs typeface="Calibri" panose="020F0502020204030204" pitchFamily="34" charset="0"/>
                        </a:rPr>
                        <a:t>Description</a:t>
                      </a:r>
                    </a:p>
                  </a:txBody>
                  <a:tcPr anchor="ctr"/>
                </a:tc>
                <a:tc>
                  <a:txBody>
                    <a:bodyPr/>
                    <a:lstStyle/>
                    <a:p>
                      <a:pPr algn="ctr"/>
                      <a:r>
                        <a:rPr lang="fr-FR" sz="1200" dirty="0">
                          <a:latin typeface="Calibri" panose="020F0502020204030204" pitchFamily="34" charset="0"/>
                          <a:cs typeface="Calibri" panose="020F0502020204030204" pitchFamily="34" charset="0"/>
                        </a:rPr>
                        <a:t>Durée</a:t>
                      </a:r>
                    </a:p>
                  </a:txBody>
                  <a:tcPr marL="36000" marR="36000" anchor="ctr"/>
                </a:tc>
                <a:tc>
                  <a:txBody>
                    <a:bodyPr/>
                    <a:lstStyle/>
                    <a:p>
                      <a:pPr algn="ctr"/>
                      <a:r>
                        <a:rPr lang="fr-FR" sz="1200" dirty="0">
                          <a:latin typeface="Calibri" panose="020F0502020204030204" pitchFamily="34" charset="0"/>
                          <a:cs typeface="Calibri" panose="020F0502020204030204" pitchFamily="34" charset="0"/>
                        </a:rPr>
                        <a:t>Fiche d’activité</a:t>
                      </a:r>
                    </a:p>
                  </a:txBody>
                  <a:tcPr marL="36000" marR="36000" anchor="ctr"/>
                </a:tc>
                <a:tc>
                  <a:txBody>
                    <a:bodyPr/>
                    <a:lstStyle/>
                    <a:p>
                      <a:pPr algn="ctr"/>
                      <a:r>
                        <a:rPr lang="fr-FR" sz="1200" dirty="0">
                          <a:latin typeface="Calibri" panose="020F0502020204030204" pitchFamily="34" charset="0"/>
                          <a:cs typeface="Calibri" panose="020F0502020204030204" pitchFamily="34" charset="0"/>
                        </a:rPr>
                        <a:t>Fiche</a:t>
                      </a:r>
                    </a:p>
                    <a:p>
                      <a:pPr algn="ctr"/>
                      <a:r>
                        <a:rPr lang="fr-FR" sz="1200" dirty="0">
                          <a:latin typeface="Calibri" panose="020F0502020204030204" pitchFamily="34" charset="0"/>
                          <a:cs typeface="Calibri" panose="020F0502020204030204" pitchFamily="34" charset="0"/>
                        </a:rPr>
                        <a:t>Théorique</a:t>
                      </a:r>
                    </a:p>
                  </a:txBody>
                  <a:tcPr marL="36000" marR="36000" anchor="ctr"/>
                </a:tc>
                <a:tc>
                  <a:txBody>
                    <a:bodyPr/>
                    <a:lstStyle/>
                    <a:p>
                      <a:pPr algn="ctr"/>
                      <a:r>
                        <a:rPr lang="fr-FR" sz="1200" dirty="0">
                          <a:latin typeface="Calibri" panose="020F0502020204030204" pitchFamily="34" charset="0"/>
                          <a:cs typeface="Calibri" panose="020F0502020204030204" pitchFamily="34" charset="0"/>
                        </a:rPr>
                        <a:t>Évaluation</a:t>
                      </a:r>
                    </a:p>
                  </a:txBody>
                  <a:tcPr marL="36000" marR="36000" anchor="ctr"/>
                </a:tc>
                <a:extLst>
                  <a:ext uri="{0D108BD9-81ED-4DB2-BD59-A6C34878D82A}">
                    <a16:rowId xmlns:a16="http://schemas.microsoft.com/office/drawing/2014/main" val="10000"/>
                  </a:ext>
                </a:extLst>
              </a:tr>
              <a:tr h="274320">
                <a:tc gridSpan="7">
                  <a:txBody>
                    <a:bodyPr/>
                    <a:lstStyle/>
                    <a:p>
                      <a:pPr algn="ctr"/>
                      <a:r>
                        <a:rPr lang="fr-FR" sz="1200" dirty="0">
                          <a:latin typeface="Calibri" panose="020F0502020204030204" pitchFamily="34" charset="0"/>
                          <a:cs typeface="Calibri" panose="020F0502020204030204" pitchFamily="34" charset="0"/>
                        </a:rPr>
                        <a:t> </a:t>
                      </a:r>
                      <a:r>
                        <a:rPr lang="fr-FR" sz="1200" b="1" dirty="0">
                          <a:latin typeface="Calibri" panose="020F0502020204030204" pitchFamily="34" charset="0"/>
                          <a:cs typeface="Calibri" panose="020F0502020204030204" pitchFamily="34" charset="0"/>
                        </a:rPr>
                        <a:t>Amorce</a:t>
                      </a:r>
                    </a:p>
                  </a:txBody>
                  <a:tcPr>
                    <a:solidFill>
                      <a:schemeClr val="accent1">
                        <a:lumMod val="20000"/>
                        <a:lumOff val="80000"/>
                      </a:schemeClr>
                    </a:solidFill>
                  </a:tcPr>
                </a:tc>
                <a:tc hMerge="1">
                  <a:txBody>
                    <a:bodyPr/>
                    <a:lstStyle/>
                    <a:p>
                      <a:endParaRPr lang="fr-F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fr-FR"/>
                    </a:p>
                  </a:txBody>
                  <a:tcPr/>
                </a:tc>
                <a:extLst>
                  <a:ext uri="{0D108BD9-81ED-4DB2-BD59-A6C34878D82A}">
                    <a16:rowId xmlns:a16="http://schemas.microsoft.com/office/drawing/2014/main" val="10001"/>
                  </a:ext>
                </a:extLst>
              </a:tr>
              <a:tr h="640080">
                <a:tc>
                  <a:txBody>
                    <a:bodyPr/>
                    <a:lstStyle/>
                    <a:p>
                      <a:pPr algn="l"/>
                      <a:r>
                        <a:rPr lang="fr-FR" sz="1200" baseline="0" dirty="0">
                          <a:latin typeface="Calibri" panose="020F0502020204030204" pitchFamily="34" charset="0"/>
                          <a:cs typeface="Calibri" panose="020F0502020204030204" pitchFamily="34" charset="0"/>
                        </a:rPr>
                        <a:t>1</a:t>
                      </a:r>
                      <a:endParaRPr lang="fr-FR" sz="1200" dirty="0">
                        <a:latin typeface="Calibri" panose="020F0502020204030204" pitchFamily="34" charset="0"/>
                        <a:cs typeface="Calibri" panose="020F0502020204030204" pitchFamily="34" charset="0"/>
                      </a:endParaRPr>
                    </a:p>
                  </a:txBody>
                  <a:tcPr anchor="ctr"/>
                </a:tc>
                <a:tc>
                  <a:txBody>
                    <a:bodyPr/>
                    <a:lstStyle/>
                    <a:p>
                      <a:r>
                        <a:rPr lang="fr-CA" sz="1200" b="0" cap="none" baseline="0" dirty="0">
                          <a:latin typeface="Calibri" panose="020F0502020204030204" pitchFamily="34" charset="0"/>
                          <a:cs typeface="Calibri" panose="020F0502020204030204" pitchFamily="34" charset="0"/>
                        </a:rPr>
                        <a:t>Changement physique ou chimique?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latin typeface="Calibri" panose="020F0502020204030204" pitchFamily="34" charset="0"/>
                          <a:ea typeface="+mn-ea"/>
                          <a:cs typeface="Calibri" panose="020F0502020204030204" pitchFamily="34" charset="0"/>
                        </a:rPr>
                        <a:t>Réaliser diverses expériences et les classer selon la modification ou non de la matière de départ.</a:t>
                      </a:r>
                      <a:endParaRPr lang="fr-FR" sz="1100" dirty="0">
                        <a:latin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cs typeface="Calibri" panose="020F0502020204030204" pitchFamily="34" charset="0"/>
                        </a:rPr>
                        <a:t>30</a:t>
                      </a:r>
                      <a:r>
                        <a:rPr lang="fr-FR" sz="1200" baseline="0" dirty="0">
                          <a:latin typeface="Calibri" panose="020F0502020204030204" pitchFamily="34" charset="0"/>
                          <a:cs typeface="Calibri" panose="020F0502020204030204" pitchFamily="34" charset="0"/>
                        </a:rPr>
                        <a:t> min</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cs typeface="Calibri" panose="020F0502020204030204" pitchFamily="34" charset="0"/>
                        </a:rPr>
                        <a:t>A</a:t>
                      </a:r>
                    </a:p>
                  </a:txBody>
                  <a:tcPr anchor="ctr"/>
                </a:tc>
                <a:tc>
                  <a:txBody>
                    <a:bodyPr/>
                    <a:lstStyle/>
                    <a:p>
                      <a:pPr algn="ctr"/>
                      <a:r>
                        <a:rPr lang="fr-FR" sz="1200" dirty="0">
                          <a:latin typeface="Calibri" panose="020F0502020204030204" pitchFamily="34" charset="0"/>
                          <a:cs typeface="Calibri" panose="020F0502020204030204" pitchFamily="34" charset="0"/>
                        </a:rPr>
                        <a:t>1</a:t>
                      </a:r>
                    </a:p>
                  </a:txBody>
                  <a:tcPr anchor="ctr"/>
                </a:tc>
                <a:tc>
                  <a:txBody>
                    <a:bodyPr/>
                    <a:lstStyle/>
                    <a:p>
                      <a:pPr algn="ctr"/>
                      <a:r>
                        <a:rPr lang="fr-FR" sz="1200" dirty="0">
                          <a:latin typeface="Calibri" panose="020F0502020204030204" pitchFamily="34" charset="0"/>
                          <a:cs typeface="Calibri" panose="020F0502020204030204" pitchFamily="34" charset="0"/>
                        </a:rPr>
                        <a:t> p.21</a:t>
                      </a:r>
                    </a:p>
                  </a:txBody>
                  <a:tcPr anchor="ctr"/>
                </a:tc>
                <a:extLst>
                  <a:ext uri="{0D108BD9-81ED-4DB2-BD59-A6C34878D82A}">
                    <a16:rowId xmlns:a16="http://schemas.microsoft.com/office/drawing/2014/main" val="10002"/>
                  </a:ext>
                </a:extLst>
              </a:tr>
              <a:tr h="274320">
                <a:tc gridSpan="7">
                  <a:txBody>
                    <a:bodyPr/>
                    <a:lstStyle/>
                    <a:p>
                      <a:pPr algn="ctr"/>
                      <a:r>
                        <a:rPr lang="fr-FR" sz="1200" b="1" cap="none" baseline="0" dirty="0">
                          <a:latin typeface="Calibri" panose="020F0502020204030204" pitchFamily="34" charset="0"/>
                          <a:cs typeface="Calibri" panose="020F0502020204030204" pitchFamily="34" charset="0"/>
                        </a:rPr>
                        <a:t>Réalisation</a:t>
                      </a:r>
                    </a:p>
                  </a:txBody>
                  <a:tcPr anchor="ctr">
                    <a:solidFill>
                      <a:schemeClr val="accent1">
                        <a:lumMod val="20000"/>
                        <a:lumOff val="80000"/>
                      </a:schemeClr>
                    </a:solidFill>
                  </a:tcPr>
                </a:tc>
                <a:tc hMerge="1">
                  <a:txBody>
                    <a:bodyPr/>
                    <a:lstStyle/>
                    <a:p>
                      <a:endParaRPr lang="fr-F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fr-FR"/>
                    </a:p>
                  </a:txBody>
                  <a:tcPr/>
                </a:tc>
                <a:extLst>
                  <a:ext uri="{0D108BD9-81ED-4DB2-BD59-A6C34878D82A}">
                    <a16:rowId xmlns:a16="http://schemas.microsoft.com/office/drawing/2014/main" val="10003"/>
                  </a:ext>
                </a:extLst>
              </a:tr>
              <a:tr h="640080">
                <a:tc>
                  <a:txBody>
                    <a:bodyPr/>
                    <a:lstStyle/>
                    <a:p>
                      <a:pPr algn="l"/>
                      <a:r>
                        <a:rPr lang="fr-FR" sz="1200" dirty="0">
                          <a:latin typeface="Calibri" panose="020F0502020204030204" pitchFamily="34" charset="0"/>
                          <a:cs typeface="Calibri" panose="020F0502020204030204" pitchFamily="34" charset="0"/>
                        </a:rPr>
                        <a:t>2</a:t>
                      </a:r>
                    </a:p>
                  </a:txBody>
                  <a:tcPr anchor="ctr"/>
                </a:tc>
                <a:tc>
                  <a:txBody>
                    <a:bodyPr/>
                    <a:lstStyle/>
                    <a:p>
                      <a:r>
                        <a:rPr lang="fr-CA" sz="1200" b="0" kern="1200" cap="none" baseline="0" dirty="0">
                          <a:solidFill>
                            <a:schemeClr val="dk1"/>
                          </a:solidFill>
                          <a:latin typeface="Calibri" panose="020F0502020204030204" pitchFamily="34" charset="0"/>
                          <a:ea typeface="+mn-ea"/>
                          <a:cs typeface="Calibri" panose="020F0502020204030204" pitchFamily="34" charset="0"/>
                        </a:rPr>
                        <a:t>Caractérisation de poudres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cap="small" dirty="0">
                          <a:solidFill>
                            <a:schemeClr val="dk1"/>
                          </a:solidFill>
                          <a:latin typeface="Calibri" panose="020F0502020204030204" pitchFamily="34" charset="0"/>
                          <a:ea typeface="+mn-ea"/>
                          <a:cs typeface="Calibri" panose="020F0502020204030204" pitchFamily="34" charset="0"/>
                        </a:rPr>
                        <a:t> </a:t>
                      </a:r>
                      <a:r>
                        <a:rPr lang="fr-CA" sz="1200" kern="1200" dirty="0">
                          <a:solidFill>
                            <a:schemeClr val="dk1"/>
                          </a:solidFill>
                          <a:latin typeface="Calibri" panose="020F0502020204030204" pitchFamily="34" charset="0"/>
                          <a:ea typeface="+mn-ea"/>
                          <a:cs typeface="Calibri" panose="020F0502020204030204" pitchFamily="34" charset="0"/>
                        </a:rPr>
                        <a:t>Mener des tests sur différentes poudres afin de créer une grille d’identification de ces poudres.</a:t>
                      </a:r>
                      <a:endParaRPr lang="fr-FR" sz="1100" dirty="0">
                        <a:latin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cs typeface="Calibri" panose="020F0502020204030204" pitchFamily="34" charset="0"/>
                        </a:rPr>
                        <a:t>1h30</a:t>
                      </a:r>
                    </a:p>
                  </a:txBody>
                  <a:tcPr anchor="ctr"/>
                </a:tc>
                <a:tc>
                  <a:txBody>
                    <a:bodyPr/>
                    <a:lstStyle/>
                    <a:p>
                      <a:pPr algn="ctr"/>
                      <a:r>
                        <a:rPr lang="fr-FR" sz="1200" baseline="0" dirty="0">
                          <a:latin typeface="Calibri" panose="020F0502020204030204" pitchFamily="34" charset="0"/>
                          <a:cs typeface="Calibri" panose="020F0502020204030204" pitchFamily="34" charset="0"/>
                        </a:rPr>
                        <a:t>B</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cs typeface="Calibri" panose="020F0502020204030204" pitchFamily="34" charset="0"/>
                        </a:rPr>
                        <a:t>2</a:t>
                      </a:r>
                    </a:p>
                  </a:txBody>
                  <a:tcPr anchor="ctr"/>
                </a:tc>
                <a:tc>
                  <a:txBody>
                    <a:bodyPr/>
                    <a:lstStyle/>
                    <a:p>
                      <a:pPr algn="ctr"/>
                      <a:r>
                        <a:rPr lang="fr-FR" sz="1200" dirty="0">
                          <a:latin typeface="Calibri" panose="020F0502020204030204" pitchFamily="34" charset="0"/>
                          <a:cs typeface="Calibri" panose="020F0502020204030204" pitchFamily="34" charset="0"/>
                        </a:rPr>
                        <a:t>p. 22</a:t>
                      </a:r>
                    </a:p>
                  </a:txBody>
                  <a:tcPr anchor="ctr"/>
                </a:tc>
                <a:extLst>
                  <a:ext uri="{0D108BD9-81ED-4DB2-BD59-A6C34878D82A}">
                    <a16:rowId xmlns:a16="http://schemas.microsoft.com/office/drawing/2014/main" val="10004"/>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3</a:t>
                      </a:r>
                    </a:p>
                  </a:txBody>
                  <a:tcPr anchor="ctr"/>
                </a:tc>
                <a:tc>
                  <a:txBody>
                    <a:bodyPr/>
                    <a:lstStyle/>
                    <a:p>
                      <a:r>
                        <a:rPr lang="fr-CA" sz="1200" b="0" kern="1200" cap="none" baseline="0" dirty="0">
                          <a:solidFill>
                            <a:schemeClr val="dk1"/>
                          </a:solidFill>
                          <a:latin typeface="Calibri" panose="020F0502020204030204" pitchFamily="34" charset="0"/>
                          <a:ea typeface="+mn-ea"/>
                          <a:cs typeface="Calibri" panose="020F0502020204030204" pitchFamily="34" charset="0"/>
                        </a:rPr>
                        <a:t>Poudres mystérieuses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latin typeface="Calibri" panose="020F0502020204030204" pitchFamily="34" charset="0"/>
                          <a:ea typeface="+mn-ea"/>
                          <a:cs typeface="Calibri" panose="020F0502020204030204" pitchFamily="34" charset="0"/>
                        </a:rPr>
                        <a:t>Identifier des poudres inconnues à partir de la grille d’identification réalisée dans l’activité 2. </a:t>
                      </a:r>
                      <a:endParaRPr lang="fr-FR" sz="1100" dirty="0">
                        <a:latin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cs typeface="Calibri" panose="020F0502020204030204" pitchFamily="34" charset="0"/>
                        </a:rPr>
                        <a:t>30 min</a:t>
                      </a:r>
                    </a:p>
                  </a:txBody>
                  <a:tcPr anchor="ctr"/>
                </a:tc>
                <a:tc>
                  <a:txBody>
                    <a:bodyPr/>
                    <a:lstStyle/>
                    <a:p>
                      <a:pPr algn="ctr"/>
                      <a:r>
                        <a:rPr lang="fr-FR" sz="1200" dirty="0">
                          <a:latin typeface="Calibri" panose="020F0502020204030204" pitchFamily="34" charset="0"/>
                          <a:cs typeface="Calibri" panose="020F0502020204030204" pitchFamily="34" charset="0"/>
                        </a:rPr>
                        <a:t>C</a:t>
                      </a:r>
                    </a:p>
                  </a:txBody>
                  <a:tcPr anchor="ctr"/>
                </a:tc>
                <a:tc>
                  <a:txBody>
                    <a:bodyPr/>
                    <a:lstStyle/>
                    <a:p>
                      <a:pPr algn="ctr"/>
                      <a:r>
                        <a:rPr lang="fr-FR" sz="1200" dirty="0">
                          <a:latin typeface="Calibri" panose="020F0502020204030204" pitchFamily="34" charset="0"/>
                          <a:cs typeface="Calibri" panose="020F0502020204030204" pitchFamily="34" charset="0"/>
                        </a:rPr>
                        <a:t>2 et 4</a:t>
                      </a:r>
                    </a:p>
                  </a:txBody>
                  <a:tcPr anchor="ctr"/>
                </a:tc>
                <a:tc>
                  <a:txBody>
                    <a:bodyPr/>
                    <a:lstStyle/>
                    <a:p>
                      <a:pPr algn="ctr"/>
                      <a:r>
                        <a:rPr lang="fr-FR" sz="1200" dirty="0">
                          <a:latin typeface="Calibri" panose="020F0502020204030204" pitchFamily="34" charset="0"/>
                          <a:cs typeface="Calibri" panose="020F0502020204030204" pitchFamily="34" charset="0"/>
                        </a:rPr>
                        <a:t>p. 23</a:t>
                      </a:r>
                    </a:p>
                  </a:txBody>
                  <a:tcPr anchor="ctr"/>
                </a:tc>
                <a:extLst>
                  <a:ext uri="{0D108BD9-81ED-4DB2-BD59-A6C34878D82A}">
                    <a16:rowId xmlns:a16="http://schemas.microsoft.com/office/drawing/2014/main" val="10005"/>
                  </a:ext>
                </a:extLst>
              </a:tr>
              <a:tr h="274320">
                <a:tc gridSpan="7">
                  <a:txBody>
                    <a:bodyPr/>
                    <a:lstStyle/>
                    <a:p>
                      <a:pPr algn="ctr"/>
                      <a:r>
                        <a:rPr lang="fr-FR" sz="1200" b="1" cap="none" baseline="0" dirty="0">
                          <a:latin typeface="Calibri" panose="020F0502020204030204" pitchFamily="34" charset="0"/>
                          <a:cs typeface="Calibri" panose="020F0502020204030204" pitchFamily="34" charset="0"/>
                        </a:rPr>
                        <a:t>Intégration des acquis</a:t>
                      </a:r>
                    </a:p>
                  </a:txBody>
                  <a:tcPr anchor="ctr">
                    <a:solidFill>
                      <a:schemeClr val="accent1">
                        <a:lumMod val="20000"/>
                        <a:lumOff val="80000"/>
                      </a:schemeClr>
                    </a:solidFill>
                  </a:tcPr>
                </a:tc>
                <a:tc hMerge="1">
                  <a:txBody>
                    <a:bodyPr/>
                    <a:lstStyle/>
                    <a:p>
                      <a:endParaRPr lang="fr-F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fr-FR"/>
                    </a:p>
                  </a:txBody>
                  <a:tcPr/>
                </a:tc>
                <a:extLst>
                  <a:ext uri="{0D108BD9-81ED-4DB2-BD59-A6C34878D82A}">
                    <a16:rowId xmlns:a16="http://schemas.microsoft.com/office/drawing/2014/main" val="10006"/>
                  </a:ext>
                </a:extLst>
              </a:tr>
              <a:tr h="640080">
                <a:tc>
                  <a:txBody>
                    <a:bodyPr/>
                    <a:lstStyle/>
                    <a:p>
                      <a:pPr algn="l"/>
                      <a:r>
                        <a:rPr lang="fr-FR" sz="1200" dirty="0">
                          <a:latin typeface="Calibri" panose="020F0502020204030204" pitchFamily="34" charset="0"/>
                          <a:cs typeface="Calibri" panose="020F0502020204030204" pitchFamily="34" charset="0"/>
                        </a:rPr>
                        <a:t> 4</a:t>
                      </a:r>
                    </a:p>
                  </a:txBody>
                  <a:tcPr anchor="ctr"/>
                </a:tc>
                <a:tc>
                  <a:txBody>
                    <a:bodyPr/>
                    <a:lstStyle/>
                    <a:p>
                      <a:r>
                        <a:rPr lang="fr-CA" sz="1200" b="0" kern="1200" cap="none" baseline="0" dirty="0">
                          <a:solidFill>
                            <a:schemeClr val="dk1"/>
                          </a:solidFill>
                          <a:latin typeface="Calibri" panose="020F0502020204030204" pitchFamily="34" charset="0"/>
                          <a:ea typeface="+mn-ea"/>
                          <a:cs typeface="Calibri" panose="020F0502020204030204" pitchFamily="34" charset="0"/>
                        </a:rPr>
                        <a:t>À quoi sert la chimie?</a:t>
                      </a:r>
                      <a:endParaRPr lang="fr-CA" sz="1200" b="0" cap="none" baseline="0" dirty="0">
                        <a:latin typeface="Calibri" panose="020F0502020204030204" pitchFamily="34" charset="0"/>
                        <a:cs typeface="Calibri" panose="020F0502020204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latin typeface="Calibri" panose="020F0502020204030204" pitchFamily="34" charset="0"/>
                          <a:ea typeface="+mn-ea"/>
                          <a:cs typeface="Calibri" panose="020F0502020204030204" pitchFamily="34" charset="0"/>
                        </a:rPr>
                        <a:t>Mener une discussion sur le rôle de la chimie dans notre quotidien.</a:t>
                      </a:r>
                      <a:endParaRPr lang="fr-FR" sz="1100" dirty="0">
                        <a:latin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cs typeface="Calibri" panose="020F0502020204030204" pitchFamily="34" charset="0"/>
                        </a:rPr>
                        <a:t>30 min</a:t>
                      </a:r>
                    </a:p>
                  </a:txBody>
                  <a:tcPr anchor="ctr"/>
                </a:tc>
                <a:tc>
                  <a:txBody>
                    <a:bodyPr/>
                    <a:lstStyle/>
                    <a:p>
                      <a:endParaRPr lang="en-US"/>
                    </a:p>
                  </a:txBody>
                  <a:tcPr anchor="ctr"/>
                </a:tc>
                <a:tc>
                  <a:txBody>
                    <a:bodyPr/>
                    <a:lstStyle/>
                    <a:p>
                      <a:pPr algn="ctr"/>
                      <a:r>
                        <a:rPr lang="fr-FR" sz="1200" dirty="0">
                          <a:latin typeface="Calibri" panose="020F0502020204030204" pitchFamily="34" charset="0"/>
                          <a:cs typeface="Calibri" panose="020F0502020204030204" pitchFamily="34" charset="0"/>
                        </a:rPr>
                        <a:t>3</a:t>
                      </a:r>
                    </a:p>
                  </a:txBody>
                  <a:tcPr anchor="ctr"/>
                </a:tc>
                <a:tc>
                  <a:txBody>
                    <a:bodyPr/>
                    <a:lstStyle/>
                    <a:p>
                      <a:pPr algn="ct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3219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rot="5400000">
            <a:off x="2378097" y="3632301"/>
            <a:ext cx="7920774" cy="871396"/>
          </a:xfrm>
          <a:ln w="19050">
            <a:solidFill>
              <a:schemeClr val="tx1"/>
            </a:solidFill>
          </a:ln>
        </p:spPr>
        <p:txBody>
          <a:bodyPr anchor="ctr">
            <a:normAutofit fontScale="90000"/>
          </a:bodyPr>
          <a:lstStyle/>
          <a:p>
            <a:pPr algn="l"/>
            <a:r>
              <a:rPr lang="en-US" sz="4000" dirty="0" err="1">
                <a:cs typeface="Calibri" pitchFamily="34" charset="0"/>
              </a:rPr>
              <a:t>Changements</a:t>
            </a:r>
            <a:r>
              <a:rPr lang="en-US" sz="4000" dirty="0">
                <a:cs typeface="Calibri" pitchFamily="34" charset="0"/>
              </a:rPr>
              <a:t> </a:t>
            </a:r>
            <a:r>
              <a:rPr lang="en-US" sz="4000" dirty="0" err="1">
                <a:cs typeface="Calibri" pitchFamily="34" charset="0"/>
              </a:rPr>
              <a:t>chimiques</a:t>
            </a:r>
            <a:r>
              <a:rPr lang="en-US" sz="4000" dirty="0">
                <a:cs typeface="Calibri" pitchFamily="34" charset="0"/>
              </a:rPr>
              <a:t> </a:t>
            </a:r>
            <a:r>
              <a:rPr lang="en-US" sz="3000" dirty="0">
                <a:cs typeface="Calibri" pitchFamily="34" charset="0"/>
              </a:rPr>
              <a:t>(5e </a:t>
            </a:r>
            <a:r>
              <a:rPr lang="en-US" sz="3000" dirty="0" err="1">
                <a:cs typeface="Calibri" pitchFamily="34" charset="0"/>
              </a:rPr>
              <a:t>année</a:t>
            </a:r>
            <a:r>
              <a:rPr lang="en-US" sz="3000" dirty="0">
                <a:cs typeface="Calibri" pitchFamily="34" charset="0"/>
              </a:rPr>
              <a:t>) – </a:t>
            </a:r>
            <a:r>
              <a:rPr lang="en-US" sz="3000" dirty="0" err="1">
                <a:cs typeface="Calibri" pitchFamily="34" charset="0"/>
              </a:rPr>
              <a:t>Matériel</a:t>
            </a:r>
            <a:r>
              <a:rPr lang="en-US" sz="3000" dirty="0">
                <a:cs typeface="Calibri" pitchFamily="34" charset="0"/>
              </a:rPr>
              <a:t> </a:t>
            </a:r>
          </a:p>
        </p:txBody>
      </p:sp>
      <p:graphicFrame>
        <p:nvGraphicFramePr>
          <p:cNvPr id="9" name="Tableau 8"/>
          <p:cNvGraphicFramePr>
            <a:graphicFrameLocks noGrp="1"/>
          </p:cNvGraphicFramePr>
          <p:nvPr>
            <p:extLst>
              <p:ext uri="{D42A27DB-BD31-4B8C-83A1-F6EECF244321}">
                <p14:modId xmlns:p14="http://schemas.microsoft.com/office/powerpoint/2010/main" val="1554951197"/>
              </p:ext>
            </p:extLst>
          </p:nvPr>
        </p:nvGraphicFramePr>
        <p:xfrm>
          <a:off x="83820" y="115228"/>
          <a:ext cx="5732018" cy="8507069"/>
        </p:xfrm>
        <a:graphic>
          <a:graphicData uri="http://schemas.openxmlformats.org/drawingml/2006/table">
            <a:tbl>
              <a:tblPr firstRow="1" bandRow="1">
                <a:tableStyleId>{5940675A-B579-460E-94D1-54222C63F5DA}</a:tableStyleId>
              </a:tblPr>
              <a:tblGrid>
                <a:gridCol w="2977896">
                  <a:extLst>
                    <a:ext uri="{9D8B030D-6E8A-4147-A177-3AD203B41FA5}">
                      <a16:colId xmlns:a16="http://schemas.microsoft.com/office/drawing/2014/main" val="20000"/>
                    </a:ext>
                  </a:extLst>
                </a:gridCol>
                <a:gridCol w="71247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292">
                  <a:extLst>
                    <a:ext uri="{9D8B030D-6E8A-4147-A177-3AD203B41FA5}">
                      <a16:colId xmlns:a16="http://schemas.microsoft.com/office/drawing/2014/main" val="20003"/>
                    </a:ext>
                  </a:extLst>
                </a:gridCol>
                <a:gridCol w="670560">
                  <a:extLst>
                    <a:ext uri="{9D8B030D-6E8A-4147-A177-3AD203B41FA5}">
                      <a16:colId xmlns:a16="http://schemas.microsoft.com/office/drawing/2014/main" val="20004"/>
                    </a:ext>
                  </a:extLst>
                </a:gridCol>
              </a:tblGrid>
              <a:tr h="377117">
                <a:tc>
                  <a:txBody>
                    <a:bodyPr/>
                    <a:lstStyle/>
                    <a:p>
                      <a:r>
                        <a:rPr lang="fr-CA" sz="1400" dirty="0">
                          <a:latin typeface="Calibri" panose="020F0502020204030204" pitchFamily="34" charset="0"/>
                          <a:cs typeface="Calibri" panose="020F0502020204030204" pitchFamily="34" charset="0"/>
                        </a:rPr>
                        <a:t>Item</a:t>
                      </a:r>
                      <a:endParaRPr lang="fr-FR" sz="1400" b="0" dirty="0">
                        <a:latin typeface="Calibri" panose="020F0502020204030204" pitchFamily="34" charset="0"/>
                        <a:cs typeface="Calibri" panose="020F0502020204030204" pitchFamily="34" charset="0"/>
                      </a:endParaRPr>
                    </a:p>
                  </a:txBody>
                  <a:tcPr anchor="ctr"/>
                </a:tc>
                <a:tc>
                  <a:txBody>
                    <a:bodyPr/>
                    <a:lstStyle/>
                    <a:p>
                      <a:pPr algn="ctr"/>
                      <a:r>
                        <a:rPr lang="fr-CA" sz="1400" dirty="0">
                          <a:latin typeface="Calibri" panose="020F0502020204030204" pitchFamily="34" charset="0"/>
                          <a:cs typeface="Calibri" panose="020F0502020204030204" pitchFamily="34" charset="0"/>
                        </a:rPr>
                        <a:t>Pour 1 classe</a:t>
                      </a:r>
                      <a:endParaRPr lang="fr-FR" sz="1400" b="0" dirty="0">
                        <a:latin typeface="Calibri" panose="020F0502020204030204" pitchFamily="34" charset="0"/>
                        <a:cs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a:latin typeface="Calibri" panose="020F0502020204030204" pitchFamily="34" charset="0"/>
                          <a:cs typeface="Calibri" panose="020F0502020204030204" pitchFamily="34" charset="0"/>
                        </a:rPr>
                        <a:t>Pour 2 classes</a:t>
                      </a:r>
                      <a:endParaRPr lang="fr-FR" sz="1400" b="0" dirty="0">
                        <a:latin typeface="Calibri" panose="020F0502020204030204" pitchFamily="34" charset="0"/>
                        <a:cs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a:latin typeface="Calibri" panose="020F0502020204030204" pitchFamily="34" charset="0"/>
                          <a:cs typeface="Calibri" panose="020F0502020204030204" pitchFamily="34" charset="0"/>
                        </a:rPr>
                        <a:t>Pour 4</a:t>
                      </a:r>
                      <a:r>
                        <a:rPr lang="fr-CA" sz="1400" baseline="0" dirty="0">
                          <a:latin typeface="Calibri" panose="020F0502020204030204" pitchFamily="34" charset="0"/>
                          <a:cs typeface="Calibri" panose="020F0502020204030204" pitchFamily="34" charset="0"/>
                        </a:rPr>
                        <a:t> </a:t>
                      </a:r>
                      <a:r>
                        <a:rPr lang="fr-CA" sz="1400" dirty="0">
                          <a:latin typeface="Calibri" panose="020F0502020204030204" pitchFamily="34" charset="0"/>
                          <a:cs typeface="Calibri" panose="020F0502020204030204" pitchFamily="34" charset="0"/>
                        </a:rPr>
                        <a:t>classes</a:t>
                      </a:r>
                      <a:endParaRPr lang="fr-FR" sz="1400" b="0" dirty="0">
                        <a:latin typeface="Calibri" panose="020F0502020204030204" pitchFamily="34" charset="0"/>
                        <a:cs typeface="Calibri" panose="020F0502020204030204" pitchFamily="34" charset="0"/>
                      </a:endParaRPr>
                    </a:p>
                  </a:txBody>
                  <a:tcPr anchor="ctr"/>
                </a:tc>
                <a:tc>
                  <a:txBody>
                    <a:bodyPr/>
                    <a:lstStyle/>
                    <a:p>
                      <a:pPr algn="ctr"/>
                      <a:r>
                        <a:rPr lang="fr-CA" sz="1400" dirty="0">
                          <a:latin typeface="Calibri" panose="020F0502020204030204" pitchFamily="34" charset="0"/>
                          <a:cs typeface="Calibri" panose="020F0502020204030204" pitchFamily="34" charset="0"/>
                        </a:rPr>
                        <a:t>Dans ce bac</a:t>
                      </a:r>
                      <a:endParaRPr lang="fr-FR" sz="1400"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221834">
                <a:tc gridSpan="5">
                  <a:txBody>
                    <a:bodyPr/>
                    <a:lstStyle/>
                    <a:p>
                      <a:pPr algn="ctr"/>
                      <a:r>
                        <a:rPr lang="fr-CA" sz="1400" b="1" dirty="0">
                          <a:solidFill>
                            <a:schemeClr val="bg1"/>
                          </a:solidFill>
                          <a:latin typeface="Calibri" panose="020F0502020204030204" pitchFamily="34" charset="0"/>
                          <a:cs typeface="Calibri" panose="020F0502020204030204" pitchFamily="34" charset="0"/>
                        </a:rPr>
                        <a:t>Matériel permanent</a:t>
                      </a:r>
                      <a:endParaRPr lang="fr-FR" sz="1400" b="1" dirty="0">
                        <a:solidFill>
                          <a:schemeClr val="bg1"/>
                        </a:solidFill>
                        <a:latin typeface="Calibri" panose="020F0502020204030204" pitchFamily="34" charset="0"/>
                        <a:cs typeface="Calibri" panose="020F0502020204030204" pitchFamily="34" charset="0"/>
                      </a:endParaRPr>
                    </a:p>
                  </a:txBody>
                  <a:tcPr anchor="ctr">
                    <a:solidFill>
                      <a:schemeClr val="accent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199650">
                <a:tc>
                  <a:txBody>
                    <a:bodyPr/>
                    <a:lstStyle/>
                    <a:p>
                      <a:pPr marL="108000" indent="-108000">
                        <a:lnSpc>
                          <a:spcPct val="100000"/>
                        </a:lnSpc>
                        <a:spcBef>
                          <a:spcPts val="600"/>
                        </a:spcBef>
                        <a:buFont typeface="Arial" pitchFamily="34" charset="0"/>
                        <a:buNone/>
                      </a:pPr>
                      <a:r>
                        <a:rPr lang="fr-CA" sz="1200" dirty="0">
                          <a:latin typeface="Calibri" panose="020F0502020204030204" pitchFamily="34" charset="0"/>
                          <a:cs typeface="Calibri" panose="020F0502020204030204" pitchFamily="34" charset="0"/>
                        </a:rPr>
                        <a:t>Bouteilles de plastiques vides (710 ml)</a:t>
                      </a:r>
                    </a:p>
                  </a:txBody>
                  <a:tcPr anchor="ctr"/>
                </a:tc>
                <a:tc>
                  <a:txBody>
                    <a:bodyPr/>
                    <a:lstStyle/>
                    <a:p>
                      <a:pPr algn="ctr"/>
                      <a:r>
                        <a:rPr lang="fr-CA" sz="1200" dirty="0">
                          <a:latin typeface="Calibri" panose="020F0502020204030204" pitchFamily="34" charset="0"/>
                          <a:cs typeface="Calibri" panose="020F0502020204030204" pitchFamily="34" charset="0"/>
                        </a:rPr>
                        <a:t>2</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2</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199650">
                <a:tc>
                  <a:txBody>
                    <a:bodyPr/>
                    <a:lstStyle/>
                    <a:p>
                      <a:pPr marL="108000" indent="-108000">
                        <a:lnSpc>
                          <a:spcPct val="100000"/>
                        </a:lnSpc>
                        <a:spcBef>
                          <a:spcPts val="600"/>
                        </a:spcBef>
                        <a:buFont typeface="Arial" pitchFamily="34" charset="0"/>
                        <a:buNone/>
                      </a:pPr>
                      <a:r>
                        <a:rPr lang="fr-CA" sz="1200" dirty="0">
                          <a:latin typeface="Calibri" panose="020F0502020204030204" pitchFamily="34" charset="0"/>
                          <a:cs typeface="Calibri" panose="020F0502020204030204" pitchFamily="34" charset="0"/>
                        </a:rPr>
                        <a:t>Ballon en caoutchouc gonflable*</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2</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8</a:t>
                      </a:r>
                    </a:p>
                  </a:txBody>
                  <a:tcPr anchor="ctr"/>
                </a:tc>
                <a:extLst>
                  <a:ext uri="{0D108BD9-81ED-4DB2-BD59-A6C34878D82A}">
                    <a16:rowId xmlns:a16="http://schemas.microsoft.com/office/drawing/2014/main" val="10003"/>
                  </a:ext>
                </a:extLst>
              </a:tr>
              <a:tr h="199650">
                <a:tc>
                  <a:txBody>
                    <a:bodyPr/>
                    <a:lstStyle/>
                    <a:p>
                      <a:pPr marL="108000" indent="-108000">
                        <a:lnSpc>
                          <a:spcPct val="100000"/>
                        </a:lnSpc>
                        <a:spcBef>
                          <a:spcPts val="600"/>
                        </a:spcBef>
                        <a:buFont typeface="Arial" pitchFamily="34" charset="0"/>
                        <a:buNone/>
                      </a:pPr>
                      <a:r>
                        <a:rPr lang="fr-CA" sz="1200" dirty="0">
                          <a:latin typeface="Calibri" panose="020F0502020204030204" pitchFamily="34" charset="0"/>
                          <a:cs typeface="Calibri" panose="020F0502020204030204" pitchFamily="34" charset="0"/>
                        </a:rPr>
                        <a:t>Entonnoir</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1</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1</a:t>
                      </a:r>
                    </a:p>
                  </a:txBody>
                  <a:tcPr anchor="ctr"/>
                </a:tc>
                <a:extLst>
                  <a:ext uri="{0D108BD9-81ED-4DB2-BD59-A6C34878D82A}">
                    <a16:rowId xmlns:a16="http://schemas.microsoft.com/office/drawing/2014/main" val="10004"/>
                  </a:ext>
                </a:extLst>
              </a:tr>
              <a:tr h="199650">
                <a:tc>
                  <a:txBody>
                    <a:bodyPr/>
                    <a:lstStyle/>
                    <a:p>
                      <a:pPr marL="108000" indent="-108000">
                        <a:lnSpc>
                          <a:spcPct val="100000"/>
                        </a:lnSpc>
                        <a:spcBef>
                          <a:spcPts val="600"/>
                        </a:spcBef>
                        <a:buFont typeface="Arial" pitchFamily="34" charset="0"/>
                        <a:buNone/>
                      </a:pPr>
                      <a:r>
                        <a:rPr lang="fr-CA" sz="1200" dirty="0">
                          <a:latin typeface="Calibri" panose="020F0502020204030204" pitchFamily="34" charset="0"/>
                          <a:cs typeface="Calibri" panose="020F0502020204030204" pitchFamily="34" charset="0"/>
                        </a:rPr>
                        <a:t>Cuillère à thé (métal)</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1</a:t>
                      </a: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1</a:t>
                      </a:r>
                    </a:p>
                  </a:txBody>
                  <a:tcPr anchor="ctr"/>
                </a:tc>
                <a:extLst>
                  <a:ext uri="{0D108BD9-81ED-4DB2-BD59-A6C34878D82A}">
                    <a16:rowId xmlns:a16="http://schemas.microsoft.com/office/drawing/2014/main" val="10005"/>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Compte-gouttes</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24</a:t>
                      </a: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36</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6"/>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Pot « solo » (1 litre)</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12</a:t>
                      </a: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12</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8"/>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Verres en plastiques transparents*</a:t>
                      </a: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24</a:t>
                      </a: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48</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75</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9"/>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Verres à médicaments*</a:t>
                      </a: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120</a:t>
                      </a: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240</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360</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10"/>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Bâtonnets</a:t>
                      </a:r>
                      <a:r>
                        <a:rPr lang="fr-CA" sz="1200" baseline="0" dirty="0">
                          <a:latin typeface="Calibri" panose="020F0502020204030204" pitchFamily="34" charset="0"/>
                          <a:cs typeface="Calibri" panose="020F0502020204030204" pitchFamily="34" charset="0"/>
                        </a:rPr>
                        <a:t> à café (en bois, longs)</a:t>
                      </a: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7</a:t>
                      </a: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50</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12"/>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Pots « solo » (250 ml) pour mélanges</a:t>
                      </a:r>
                      <a:r>
                        <a:rPr lang="fr-CA" sz="1200" baseline="0" dirty="0">
                          <a:latin typeface="Calibri" panose="020F0502020204030204" pitchFamily="34" charset="0"/>
                          <a:cs typeface="Calibri" panose="020F0502020204030204" pitchFamily="34" charset="0"/>
                        </a:rPr>
                        <a:t> de poudre</a:t>
                      </a: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9</a:t>
                      </a: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9</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13"/>
                  </a:ext>
                </a:extLst>
              </a:tr>
              <a:tr h="221834">
                <a:tc gridSpan="5">
                  <a:txBody>
                    <a:bodyPr/>
                    <a:lstStyle/>
                    <a:p>
                      <a:pPr algn="ctr"/>
                      <a:r>
                        <a:rPr lang="fr-CA" sz="1400" b="1" dirty="0">
                          <a:solidFill>
                            <a:schemeClr val="bg1"/>
                          </a:solidFill>
                          <a:latin typeface="Calibri" panose="020F0502020204030204" pitchFamily="34" charset="0"/>
                          <a:cs typeface="Calibri" panose="020F0502020204030204" pitchFamily="34" charset="0"/>
                        </a:rPr>
                        <a:t>Matériel périssable</a:t>
                      </a:r>
                      <a:endParaRPr lang="fr-FR" sz="1400" b="1" dirty="0">
                        <a:solidFill>
                          <a:schemeClr val="bg1"/>
                        </a:solidFill>
                        <a:latin typeface="Calibri" panose="020F0502020204030204" pitchFamily="34" charset="0"/>
                        <a:cs typeface="Calibri" panose="020F0502020204030204" pitchFamily="34" charset="0"/>
                      </a:endParaRPr>
                    </a:p>
                  </a:txBody>
                  <a:tcPr anchor="ctr">
                    <a:solidFill>
                      <a:schemeClr val="accent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4"/>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Allumettes</a:t>
                      </a: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2</a:t>
                      </a: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4</a:t>
                      </a: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6</a:t>
                      </a: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40</a:t>
                      </a:r>
                    </a:p>
                  </a:txBody>
                  <a:tcPr anchor="ctr"/>
                </a:tc>
                <a:extLst>
                  <a:ext uri="{0D108BD9-81ED-4DB2-BD59-A6C34878D82A}">
                    <a16:rowId xmlns:a16="http://schemas.microsoft.com/office/drawing/2014/main" val="10015"/>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a:latin typeface="Calibri" panose="020F0502020204030204" pitchFamily="34" charset="0"/>
                          <a:cs typeface="Calibri" panose="020F0502020204030204" pitchFamily="34" charset="0"/>
                        </a:rPr>
                        <a:t>Vinaigre</a:t>
                      </a: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180 ml</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360 ml</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720 ml</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4 L</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16"/>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a:latin typeface="Calibri" panose="020F0502020204030204" pitchFamily="34" charset="0"/>
                          <a:cs typeface="Calibri" panose="020F0502020204030204" pitchFamily="34" charset="0"/>
                        </a:rPr>
                        <a:t>Solution</a:t>
                      </a:r>
                      <a:r>
                        <a:rPr lang="fr-CA" sz="1200" b="0" baseline="0" dirty="0">
                          <a:latin typeface="Calibri" panose="020F0502020204030204" pitchFamily="34" charset="0"/>
                          <a:cs typeface="Calibri" panose="020F0502020204030204" pitchFamily="34" charset="0"/>
                        </a:rPr>
                        <a:t> de rouge de phénol</a:t>
                      </a:r>
                      <a:endParaRPr lang="fr-CA" sz="1200" b="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180 ml</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360 ml</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720 ml</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1 L</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17"/>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a:latin typeface="Calibri" panose="020F0502020204030204" pitchFamily="34" charset="0"/>
                          <a:cs typeface="Calibri" panose="020F0502020204030204" pitchFamily="34" charset="0"/>
                        </a:rPr>
                        <a:t>Solution de teinture d’iode </a:t>
                      </a: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180 ml</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360 ml</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720 ml</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1 L</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18"/>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a:latin typeface="Calibri" panose="020F0502020204030204" pitchFamily="34" charset="0"/>
                          <a:cs typeface="Calibri" panose="020F0502020204030204" pitchFamily="34" charset="0"/>
                        </a:rPr>
                        <a:t>Acide citrique (g)</a:t>
                      </a: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30 g</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60 g</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120 g</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250 g</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19"/>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a:latin typeface="Calibri" panose="020F0502020204030204" pitchFamily="34" charset="0"/>
                          <a:cs typeface="Calibri" panose="020F0502020204030204" pitchFamily="34" charset="0"/>
                        </a:rPr>
                        <a:t>Bicarbonate de soude (g)</a:t>
                      </a: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30 g</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60 g</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120 g</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500 g</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20"/>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a:latin typeface="Calibri" panose="020F0502020204030204" pitchFamily="34" charset="0"/>
                          <a:cs typeface="Calibri" panose="020F0502020204030204" pitchFamily="34" charset="0"/>
                        </a:rPr>
                        <a:t>Fécule de maïs (g)</a:t>
                      </a: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30 g</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60 g</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120 g</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1 kg</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21"/>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a:latin typeface="Calibri" panose="020F0502020204030204" pitchFamily="34" charset="0"/>
                          <a:cs typeface="Calibri" panose="020F0502020204030204" pitchFamily="34" charset="0"/>
                        </a:rPr>
                        <a:t>Sel de table</a:t>
                      </a: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30 g</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60 g</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120 g</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1 kg</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22"/>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a:latin typeface="Calibri" panose="020F0502020204030204" pitchFamily="34" charset="0"/>
                          <a:cs typeface="Calibri" panose="020F0502020204030204" pitchFamily="34" charset="0"/>
                        </a:rPr>
                        <a:t>Polyacrylate de sodium (g)</a:t>
                      </a: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7</a:t>
                      </a:r>
                      <a:r>
                        <a:rPr lang="fr-CA" sz="1200" baseline="0" dirty="0">
                          <a:latin typeface="Calibri" panose="020F0502020204030204" pitchFamily="34" charset="0"/>
                          <a:cs typeface="Calibri" panose="020F0502020204030204" pitchFamily="34" charset="0"/>
                        </a:rPr>
                        <a:t> g</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14 g</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28 g</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100 g</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23"/>
                  </a:ext>
                </a:extLst>
              </a:tr>
              <a:tr h="221834">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a:solidFill>
                            <a:schemeClr val="bg1"/>
                          </a:solidFill>
                          <a:latin typeface="Calibri" panose="020F0502020204030204" pitchFamily="34" charset="0"/>
                          <a:cs typeface="Calibri" panose="020F0502020204030204" pitchFamily="34" charset="0"/>
                        </a:rPr>
                        <a:t>À prendre dans</a:t>
                      </a:r>
                      <a:r>
                        <a:rPr lang="fr-CA" sz="1400" b="1" baseline="0" dirty="0">
                          <a:solidFill>
                            <a:schemeClr val="bg1"/>
                          </a:solidFill>
                          <a:latin typeface="Calibri" panose="020F0502020204030204" pitchFamily="34" charset="0"/>
                          <a:cs typeface="Calibri" panose="020F0502020204030204" pitchFamily="34" charset="0"/>
                        </a:rPr>
                        <a:t> le matériel de la classe</a:t>
                      </a:r>
                      <a:endParaRPr lang="fr-FR" sz="1400" b="1" dirty="0">
                        <a:solidFill>
                          <a:schemeClr val="bg1"/>
                        </a:solidFill>
                        <a:latin typeface="Calibri" panose="020F0502020204030204" pitchFamily="34" charset="0"/>
                        <a:cs typeface="Calibri" panose="020F0502020204030204" pitchFamily="34" charset="0"/>
                      </a:endParaRPr>
                    </a:p>
                  </a:txBody>
                  <a:tcPr anchor="ctr">
                    <a:solidFill>
                      <a:schemeClr val="accent1"/>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extLst>
                  <a:ext uri="{0D108BD9-81ED-4DB2-BD59-A6C34878D82A}">
                    <a16:rowId xmlns:a16="http://schemas.microsoft.com/office/drawing/2014/main" val="10024"/>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a:latin typeface="Calibri" panose="020F0502020204030204" pitchFamily="34" charset="0"/>
                          <a:cs typeface="Calibri" panose="020F0502020204030204" pitchFamily="34" charset="0"/>
                        </a:rPr>
                        <a:t>Feuille de papier</a:t>
                      </a:r>
                      <a:endParaRPr lang="fr-FR" sz="1200" b="0" dirty="0">
                        <a:latin typeface="Calibri" panose="020F0502020204030204" pitchFamily="34" charset="0"/>
                        <a:cs typeface="Calibri" panose="020F0502020204030204" pitchFamily="34" charset="0"/>
                      </a:endParaRPr>
                    </a:p>
                  </a:txBody>
                  <a:tcPr anchor="ctr"/>
                </a:tc>
                <a:tc>
                  <a:txBody>
                    <a:bodyPr/>
                    <a:lstStyle/>
                    <a:p>
                      <a:pPr algn="ctr">
                        <a:spcBef>
                          <a:spcPts val="600"/>
                        </a:spcBef>
                      </a:pPr>
                      <a:r>
                        <a:rPr lang="fr-CA" sz="1200" dirty="0">
                          <a:latin typeface="Calibri" panose="020F0502020204030204" pitchFamily="34" charset="0"/>
                          <a:cs typeface="Calibri" panose="020F0502020204030204" pitchFamily="34" charset="0"/>
                        </a:rPr>
                        <a:t>1</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25"/>
                  </a:ext>
                </a:extLst>
              </a:tr>
              <a:tr h="221834">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a:solidFill>
                            <a:schemeClr val="bg1"/>
                          </a:solidFill>
                          <a:latin typeface="Calibri" panose="020F0502020204030204" pitchFamily="34" charset="0"/>
                          <a:cs typeface="Calibri" panose="020F0502020204030204" pitchFamily="34" charset="0"/>
                        </a:rPr>
                        <a:t>L’</a:t>
                      </a:r>
                      <a:r>
                        <a:rPr lang="fr-CA" sz="1400" b="1" dirty="0" err="1">
                          <a:solidFill>
                            <a:schemeClr val="bg1"/>
                          </a:solidFill>
                          <a:latin typeface="Calibri" panose="020F0502020204030204" pitchFamily="34" charset="0"/>
                          <a:cs typeface="Calibri" panose="020F0502020204030204" pitchFamily="34" charset="0"/>
                        </a:rPr>
                        <a:t>enseignant.e</a:t>
                      </a:r>
                      <a:r>
                        <a:rPr lang="fr-CA" sz="1400" b="1" baseline="0" dirty="0">
                          <a:solidFill>
                            <a:schemeClr val="bg1"/>
                          </a:solidFill>
                          <a:latin typeface="Calibri" panose="020F0502020204030204" pitchFamily="34" charset="0"/>
                          <a:cs typeface="Calibri" panose="020F0502020204030204" pitchFamily="34" charset="0"/>
                        </a:rPr>
                        <a:t> doit apporter</a:t>
                      </a:r>
                      <a:endParaRPr lang="fr-FR" sz="1400" b="1" dirty="0">
                        <a:solidFill>
                          <a:schemeClr val="bg1"/>
                        </a:solidFill>
                        <a:latin typeface="Calibri" panose="020F0502020204030204" pitchFamily="34" charset="0"/>
                        <a:cs typeface="Calibri" panose="020F0502020204030204" pitchFamily="34" charset="0"/>
                      </a:endParaRPr>
                    </a:p>
                  </a:txBody>
                  <a:tcPr anchor="ctr">
                    <a:solidFill>
                      <a:schemeClr val="accent1"/>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extLst>
                  <a:ext uri="{0D108BD9-81ED-4DB2-BD59-A6C34878D82A}">
                    <a16:rowId xmlns:a16="http://schemas.microsoft.com/office/drawing/2014/main" val="10026"/>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a:latin typeface="Calibri" panose="020F0502020204030204" pitchFamily="34" charset="0"/>
                          <a:cs typeface="Calibri" panose="020F0502020204030204" pitchFamily="34" charset="0"/>
                        </a:rPr>
                        <a:t>Lait</a:t>
                      </a:r>
                      <a:r>
                        <a:rPr lang="fr-CA" sz="1200" b="0" baseline="0" dirty="0">
                          <a:latin typeface="Calibri" panose="020F0502020204030204" pitchFamily="34" charset="0"/>
                          <a:cs typeface="Calibri" panose="020F0502020204030204" pitchFamily="34" charset="0"/>
                        </a:rPr>
                        <a:t> (non-écrémé)</a:t>
                      </a:r>
                      <a:endParaRPr lang="fr-CA" sz="1200" b="0" dirty="0">
                        <a:latin typeface="Calibri" panose="020F0502020204030204" pitchFamily="34" charset="0"/>
                        <a:cs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fr-CA" sz="1200" dirty="0">
                          <a:latin typeface="Calibri" panose="020F0502020204030204" pitchFamily="34" charset="0"/>
                          <a:cs typeface="Calibri" panose="020F0502020204030204" pitchFamily="34" charset="0"/>
                        </a:rPr>
                        <a:t>250 ml</a:t>
                      </a: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27"/>
                  </a:ext>
                </a:extLst>
              </a:tr>
              <a:tr h="221834">
                <a:tc gridSpan="5">
                  <a:txBody>
                    <a:bodyPr/>
                    <a:lstStyle/>
                    <a:p>
                      <a:pPr algn="ctr">
                        <a:spcBef>
                          <a:spcPts val="600"/>
                        </a:spcBef>
                      </a:pPr>
                      <a:r>
                        <a:rPr lang="fr-CA" sz="1400" b="1" dirty="0">
                          <a:solidFill>
                            <a:schemeClr val="bg1"/>
                          </a:solidFill>
                          <a:latin typeface="Calibri" panose="020F0502020204030204" pitchFamily="34" charset="0"/>
                          <a:cs typeface="Calibri" panose="020F0502020204030204" pitchFamily="34" charset="0"/>
                        </a:rPr>
                        <a:t>Notes</a:t>
                      </a:r>
                      <a:endParaRPr lang="fr-FR" sz="1400" b="1" dirty="0">
                        <a:solidFill>
                          <a:schemeClr val="bg1"/>
                        </a:solidFill>
                        <a:latin typeface="Calibri" panose="020F0502020204030204" pitchFamily="34" charset="0"/>
                        <a:cs typeface="Calibri" panose="020F0502020204030204" pitchFamily="34" charset="0"/>
                      </a:endParaRPr>
                    </a:p>
                  </a:txBody>
                  <a:tcPr anchor="ctr">
                    <a:solidFill>
                      <a:schemeClr val="accent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8"/>
                  </a:ext>
                </a:extLst>
              </a:tr>
              <a:tr h="521309">
                <a:tc gridSpan="5">
                  <a:txBody>
                    <a:bodyPr/>
                    <a:lstStyle/>
                    <a:p>
                      <a:pPr marL="180000" indent="-180000">
                        <a:spcBef>
                          <a:spcPts val="600"/>
                        </a:spcBef>
                        <a:buFont typeface="Arial" pitchFamily="34" charset="0"/>
                        <a:buNone/>
                      </a:pPr>
                      <a:r>
                        <a:rPr lang="fr-CA" sz="1200" b="0" baseline="0" dirty="0">
                          <a:latin typeface="Calibri" panose="020F0502020204030204" pitchFamily="34" charset="0"/>
                          <a:cs typeface="Calibri" panose="020F0502020204030204" pitchFamily="34" charset="0"/>
                        </a:rPr>
                        <a:t>* Il est prévu que les contenants en plastiques sont nettoyés et réutilisés. Les quantités par classes sont pour 6 équipes de 4 élèves</a:t>
                      </a:r>
                      <a:endParaRPr lang="fr-FR" sz="1200" b="0" dirty="0">
                        <a:latin typeface="Calibri" panose="020F0502020204030204" pitchFamily="34" charset="0"/>
                        <a:cs typeface="Calibri" panose="020F0502020204030204" pitchFamily="34" charset="0"/>
                      </a:endParaRPr>
                    </a:p>
                  </a:txBody>
                  <a:tcPr anchor="ctr"/>
                </a:tc>
                <a:tc hMerge="1">
                  <a:txBody>
                    <a:bodyPr/>
                    <a:lstStyle/>
                    <a:p>
                      <a:pPr algn="l"/>
                      <a:endParaRPr lang="fr-FR" sz="1200" dirty="0">
                        <a:latin typeface="Times" pitchFamily="18" charset="0"/>
                        <a:cs typeface="Times" pitchFamily="18" charset="0"/>
                      </a:endParaRP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2827875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1493520"/>
            <a:ext cx="6858000" cy="751429"/>
          </a:xfrm>
        </p:spPr>
        <p:txBody>
          <a:bodyPr/>
          <a:lstStyle/>
          <a:p>
            <a:r>
              <a:rPr lang="en-US" sz="3000" dirty="0"/>
              <a:t>Description des </a:t>
            </a:r>
            <a:r>
              <a:rPr lang="en-US" sz="3000" dirty="0" err="1"/>
              <a:t>activités</a:t>
            </a:r>
            <a:r>
              <a:rPr lang="en-US" sz="3000" dirty="0"/>
              <a:t> </a:t>
            </a:r>
          </a:p>
        </p:txBody>
      </p:sp>
      <p:sp>
        <p:nvSpPr>
          <p:cNvPr id="2" name="Espace réservé du numéro de diapositive 1"/>
          <p:cNvSpPr>
            <a:spLocks noGrp="1"/>
          </p:cNvSpPr>
          <p:nvPr>
            <p:ph type="sldNum" sz="quarter" idx="12"/>
            <p:custDataLst>
              <p:tags r:id="rId2"/>
            </p:custDataLst>
          </p:nvPr>
        </p:nvSpPr>
        <p:spPr>
          <a:xfrm>
            <a:off x="5745708" y="8006314"/>
            <a:ext cx="1112292" cy="1135797"/>
          </a:xfrm>
        </p:spPr>
        <p:txBody>
          <a:bodyPr/>
          <a:lstStyle/>
          <a:p>
            <a:fld id="{027FB875-5C85-AB42-9DC5-178568A424B8}" type="slidenum">
              <a:rPr lang="en-US" smtClean="0"/>
              <a:pPr/>
              <a:t>6</a:t>
            </a:fld>
            <a:endParaRPr lang="en-US" dirty="0"/>
          </a:p>
        </p:txBody>
      </p:sp>
      <p:graphicFrame>
        <p:nvGraphicFramePr>
          <p:cNvPr id="3" name="Tableau 2"/>
          <p:cNvGraphicFramePr>
            <a:graphicFrameLocks noGrp="1"/>
          </p:cNvGraphicFramePr>
          <p:nvPr>
            <p:custDataLst>
              <p:tags r:id="rId3"/>
            </p:custDataLst>
            <p:extLst>
              <p:ext uri="{D42A27DB-BD31-4B8C-83A1-F6EECF244321}">
                <p14:modId xmlns:p14="http://schemas.microsoft.com/office/powerpoint/2010/main" val="426789375"/>
              </p:ext>
            </p:extLst>
          </p:nvPr>
        </p:nvGraphicFramePr>
        <p:xfrm>
          <a:off x="740561" y="2714125"/>
          <a:ext cx="5374793" cy="203200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val="20000"/>
                    </a:ext>
                  </a:extLst>
                </a:gridCol>
                <a:gridCol w="3436087">
                  <a:extLst>
                    <a:ext uri="{9D8B030D-6E8A-4147-A177-3AD203B41FA5}">
                      <a16:colId xmlns:a16="http://schemas.microsoft.com/office/drawing/2014/main" val="20001"/>
                    </a:ext>
                  </a:extLst>
                </a:gridCol>
                <a:gridCol w="657261">
                  <a:extLst>
                    <a:ext uri="{9D8B030D-6E8A-4147-A177-3AD203B41FA5}">
                      <a16:colId xmlns:a16="http://schemas.microsoft.com/office/drawing/2014/main" val="20002"/>
                    </a:ext>
                  </a:extLst>
                </a:gridCol>
              </a:tblGrid>
              <a:tr h="538480">
                <a:tc>
                  <a:txBody>
                    <a:bodyPr/>
                    <a:lstStyle/>
                    <a:p>
                      <a:pPr algn="ctr"/>
                      <a:r>
                        <a:rPr lang="fr-FR" sz="1500" baseline="0" dirty="0">
                          <a:latin typeface="Calibri" panose="020F0502020204030204" pitchFamily="34" charset="0"/>
                        </a:rPr>
                        <a:t>Numéro de</a:t>
                      </a:r>
                    </a:p>
                    <a:p>
                      <a:pPr algn="ctr"/>
                      <a:r>
                        <a:rPr lang="fr-FR" sz="1500" baseline="0" dirty="0">
                          <a:latin typeface="Calibri" panose="020F0502020204030204" pitchFamily="34" charset="0"/>
                        </a:rPr>
                        <a:t>l’</a:t>
                      </a:r>
                      <a:r>
                        <a:rPr lang="fr-FR" sz="1500" dirty="0">
                          <a:latin typeface="Calibri" panose="020F0502020204030204" pitchFamily="34" charset="0"/>
                        </a:rPr>
                        <a:t>activité</a:t>
                      </a:r>
                    </a:p>
                  </a:txBody>
                  <a:tcPr anchor="ctr"/>
                </a:tc>
                <a:tc>
                  <a:txBody>
                    <a:bodyPr/>
                    <a:lstStyle/>
                    <a:p>
                      <a:pPr algn="ctr"/>
                      <a:r>
                        <a:rPr lang="fr-FR" sz="1500" dirty="0">
                          <a:latin typeface="Calibri" panose="020F0502020204030204" pitchFamily="34" charset="0"/>
                        </a:rPr>
                        <a:t>Nom</a:t>
                      </a:r>
                    </a:p>
                  </a:txBody>
                  <a:tcPr anchor="ctr"/>
                </a:tc>
                <a:tc>
                  <a:txBody>
                    <a:bodyPr/>
                    <a:lstStyle/>
                    <a:p>
                      <a:pPr algn="ctr"/>
                      <a:r>
                        <a:rPr lang="fr-FR" sz="1500" dirty="0">
                          <a:latin typeface="Calibri" panose="020F0502020204030204" pitchFamily="34" charset="0"/>
                        </a:rPr>
                        <a:t>Pages</a:t>
                      </a:r>
                    </a:p>
                  </a:txBody>
                  <a:tcPr anchor="ctr"/>
                </a:tc>
                <a:extLst>
                  <a:ext uri="{0D108BD9-81ED-4DB2-BD59-A6C34878D82A}">
                    <a16:rowId xmlns:a16="http://schemas.microsoft.com/office/drawing/2014/main" val="10000"/>
                  </a:ext>
                </a:extLst>
              </a:tr>
              <a:tr h="370840">
                <a:tc>
                  <a:txBody>
                    <a:bodyPr/>
                    <a:lstStyle/>
                    <a:p>
                      <a:pPr algn="ctr"/>
                      <a:r>
                        <a:rPr lang="fr-FR" sz="1200" dirty="0">
                          <a:latin typeface="Calibri" panose="020F0502020204030204" pitchFamily="34" charset="0"/>
                        </a:rPr>
                        <a:t>1</a:t>
                      </a:r>
                    </a:p>
                  </a:txBody>
                  <a:tcPr anchor="ctr"/>
                </a:tc>
                <a:tc>
                  <a:txBody>
                    <a:bodyPr/>
                    <a:lstStyle/>
                    <a:p>
                      <a:r>
                        <a:rPr lang="fr-CA" sz="1200" b="0" cap="none" baseline="0" dirty="0">
                          <a:latin typeface="Calibri" panose="020F0502020204030204" pitchFamily="34" charset="0"/>
                          <a:cs typeface="Calibri" panose="020F0502020204030204" pitchFamily="34" charset="0"/>
                        </a:rPr>
                        <a:t>Changement physique ou chimique ?</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7-8</a:t>
                      </a:r>
                      <a:endParaRPr lang="fr-FR" sz="1200" dirty="0">
                        <a:latin typeface="Calibri" panose="020F0502020204030204" pitchFamily="34" charset="0"/>
                      </a:endParaRPr>
                    </a:p>
                  </a:txBody>
                  <a:tcPr anchor="ctr"/>
                </a:tc>
                <a:extLst>
                  <a:ext uri="{0D108BD9-81ED-4DB2-BD59-A6C34878D82A}">
                    <a16:rowId xmlns:a16="http://schemas.microsoft.com/office/drawing/2014/main" val="10001"/>
                  </a:ext>
                </a:extLst>
              </a:tr>
              <a:tr h="370840">
                <a:tc>
                  <a:txBody>
                    <a:bodyPr/>
                    <a:lstStyle/>
                    <a:p>
                      <a:pPr algn="ctr"/>
                      <a:r>
                        <a:rPr lang="fr-FR" sz="1200" dirty="0">
                          <a:latin typeface="Calibri" panose="020F0502020204030204" pitchFamily="34" charset="0"/>
                        </a:rPr>
                        <a:t>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0" kern="1200" cap="none" baseline="0" dirty="0">
                          <a:solidFill>
                            <a:schemeClr val="dk1"/>
                          </a:solidFill>
                          <a:latin typeface="Calibri" panose="020F0502020204030204" pitchFamily="34" charset="0"/>
                          <a:ea typeface="+mn-ea"/>
                          <a:cs typeface="Calibri" panose="020F0502020204030204" pitchFamily="34" charset="0"/>
                        </a:rPr>
                        <a:t>Caractérisation de poudres</a:t>
                      </a:r>
                    </a:p>
                  </a:txBody>
                  <a:tcPr anchor="ctr"/>
                </a:tc>
                <a:tc>
                  <a:txBody>
                    <a:bodyPr/>
                    <a:lstStyle/>
                    <a:p>
                      <a:pPr algn="ctr"/>
                      <a:r>
                        <a:rPr lang="fr-CA" sz="1200" dirty="0">
                          <a:latin typeface="Calibri" panose="020F0502020204030204" pitchFamily="34" charset="0"/>
                        </a:rPr>
                        <a:t>9-10</a:t>
                      </a:r>
                      <a:endParaRPr lang="fr-FR" sz="1200" dirty="0">
                        <a:latin typeface="Calibri" panose="020F0502020204030204" pitchFamily="34" charset="0"/>
                      </a:endParaRPr>
                    </a:p>
                  </a:txBody>
                  <a:tcPr anchor="ctr"/>
                </a:tc>
                <a:extLst>
                  <a:ext uri="{0D108BD9-81ED-4DB2-BD59-A6C34878D82A}">
                    <a16:rowId xmlns:a16="http://schemas.microsoft.com/office/drawing/2014/main" val="10002"/>
                  </a:ext>
                </a:extLst>
              </a:tr>
              <a:tr h="370840">
                <a:tc>
                  <a:txBody>
                    <a:bodyPr/>
                    <a:lstStyle/>
                    <a:p>
                      <a:pPr algn="ctr"/>
                      <a:r>
                        <a:rPr lang="fr-FR" sz="1200" dirty="0">
                          <a:latin typeface="Calibri" panose="020F0502020204030204" pitchFamily="34" charset="0"/>
                        </a:rPr>
                        <a:t>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0" kern="1200" cap="none" baseline="0" dirty="0">
                          <a:solidFill>
                            <a:schemeClr val="dk1"/>
                          </a:solidFill>
                          <a:latin typeface="Calibri" panose="020F0502020204030204" pitchFamily="34" charset="0"/>
                          <a:ea typeface="+mn-ea"/>
                          <a:cs typeface="Calibri" panose="020F0502020204030204" pitchFamily="34" charset="0"/>
                        </a:rPr>
                        <a:t>Poudres mystérieuses </a:t>
                      </a:r>
                    </a:p>
                  </a:txBody>
                  <a:tcPr anchor="ctr"/>
                </a:tc>
                <a:tc>
                  <a:txBody>
                    <a:bodyPr/>
                    <a:lstStyle/>
                    <a:p>
                      <a:pPr algn="ctr"/>
                      <a:r>
                        <a:rPr lang="fr-FR" sz="1200" dirty="0">
                          <a:latin typeface="Calibri" panose="020F0502020204030204" pitchFamily="34" charset="0"/>
                        </a:rPr>
                        <a:t>11-12</a:t>
                      </a:r>
                    </a:p>
                  </a:txBody>
                  <a:tcPr anchor="ctr"/>
                </a:tc>
                <a:extLst>
                  <a:ext uri="{0D108BD9-81ED-4DB2-BD59-A6C34878D82A}">
                    <a16:rowId xmlns:a16="http://schemas.microsoft.com/office/drawing/2014/main" val="10003"/>
                  </a:ext>
                </a:extLst>
              </a:tr>
              <a:tr h="370840">
                <a:tc>
                  <a:txBody>
                    <a:bodyPr/>
                    <a:lstStyle/>
                    <a:p>
                      <a:pPr algn="ctr"/>
                      <a:r>
                        <a:rPr lang="fr-FR" sz="1200" dirty="0">
                          <a:latin typeface="Calibri" panose="020F0502020204030204" pitchFamily="34" charset="0"/>
                        </a:rPr>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0" kern="1200" cap="none" baseline="0" dirty="0">
                          <a:solidFill>
                            <a:schemeClr val="dk1"/>
                          </a:solidFill>
                          <a:latin typeface="Calibri" panose="020F0502020204030204" pitchFamily="34" charset="0"/>
                          <a:ea typeface="+mn-ea"/>
                          <a:cs typeface="Calibri" panose="020F0502020204030204" pitchFamily="34" charset="0"/>
                        </a:rPr>
                        <a:t>À quoi sert la chimie ?</a:t>
                      </a:r>
                      <a:endParaRPr lang="fr-CA" sz="1200" b="0" cap="none" baseline="0" dirty="0">
                        <a:latin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rPr>
                        <a:t>13</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3894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0"/>
            <a:lum/>
          </a:blip>
          <a:srcRect/>
          <a:stretch>
            <a:fillRect l="-39000" r="-39000"/>
          </a:stretch>
        </a:blip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846671" y="1252683"/>
            <a:ext cx="4935129" cy="7829721"/>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rmAutofit/>
          </a:bodyPr>
          <a:lstStyle/>
          <a:p>
            <a:pPr marL="0" indent="0" algn="just">
              <a:spcBef>
                <a:spcPts val="600"/>
              </a:spcBef>
              <a:buNone/>
            </a:pPr>
            <a:r>
              <a:rPr lang="en-US" sz="2400" i="1" dirty="0" err="1">
                <a:latin typeface="Calibri" panose="020F0502020204030204" pitchFamily="34" charset="0"/>
              </a:rPr>
              <a:t>Vue</a:t>
            </a:r>
            <a:r>
              <a:rPr lang="en-US" sz="2400" i="1" dirty="0">
                <a:latin typeface="Calibri" panose="020F0502020204030204" pitchFamily="34" charset="0"/>
              </a:rPr>
              <a:t> </a:t>
            </a:r>
            <a:r>
              <a:rPr lang="en-US" sz="2400" i="1" dirty="0" err="1">
                <a:latin typeface="Calibri" panose="020F0502020204030204" pitchFamily="34" charset="0"/>
              </a:rPr>
              <a:t>d’ensemble</a:t>
            </a:r>
            <a:endParaRPr lang="en-US" sz="2400" i="1" dirty="0">
              <a:latin typeface="Calibri" panose="020F0502020204030204" pitchFamily="34" charset="0"/>
            </a:endParaRPr>
          </a:p>
          <a:p>
            <a:pPr marL="0" lvl="0" indent="-177800" algn="just" fontAlgn="base">
              <a:spcBef>
                <a:spcPts val="600"/>
              </a:spcBef>
              <a:buNone/>
            </a:pPr>
            <a:r>
              <a:rPr lang="fr-CA" sz="1200" dirty="0">
                <a:latin typeface="Calibri" panose="020F0502020204030204" pitchFamily="34" charset="0"/>
                <a:cs typeface="Calibri" panose="020F0502020204030204" pitchFamily="34" charset="0"/>
              </a:rPr>
              <a:t>Trois petites expériences – réalisées en démonstration – permettent de faire la distinction entre les changements physiques et les changements chimiques.</a:t>
            </a:r>
          </a:p>
          <a:p>
            <a:pPr marL="0" indent="0" algn="just">
              <a:spcBef>
                <a:spcPts val="600"/>
              </a:spcBef>
              <a:buNone/>
            </a:pPr>
            <a:r>
              <a:rPr lang="en-US" sz="2400" i="1" dirty="0" err="1">
                <a:latin typeface="Calibri" panose="020F0502020204030204" pitchFamily="34" charset="0"/>
              </a:rPr>
              <a:t>Démonstrations</a:t>
            </a:r>
            <a:endParaRPr lang="en-US" sz="2400" i="1" dirty="0">
              <a:latin typeface="Calibri" panose="020F0502020204030204" pitchFamily="34" charset="0"/>
            </a:endParaRPr>
          </a:p>
          <a:p>
            <a:pPr marL="0" lvl="0" indent="-177800" algn="just" fontAlgn="base">
              <a:spcBef>
                <a:spcPts val="600"/>
              </a:spcBef>
              <a:buFont typeface="Arial" pitchFamily="34" charset="0"/>
              <a:buChar char="•"/>
            </a:pPr>
            <a:r>
              <a:rPr lang="fr-CA" sz="1200" dirty="0">
                <a:latin typeface="Calibri" panose="020F0502020204030204" pitchFamily="34" charset="0"/>
                <a:cs typeface="Calibri" panose="020F0502020204030204" pitchFamily="34" charset="0"/>
              </a:rPr>
              <a:t>Réaliser en démonstration les expériences A, B et C. </a:t>
            </a:r>
          </a:p>
          <a:p>
            <a:pPr marL="0" lvl="0" indent="-177800" algn="just" fontAlgn="base">
              <a:spcBef>
                <a:spcPts val="600"/>
              </a:spcBef>
              <a:buFont typeface="Arial" pitchFamily="34" charset="0"/>
              <a:buChar char="•"/>
            </a:pPr>
            <a:r>
              <a:rPr lang="fr-CA" sz="1200" b="1" dirty="0">
                <a:latin typeface="Calibri" panose="020F0502020204030204" pitchFamily="34" charset="0"/>
                <a:cs typeface="Calibri" panose="020F0502020204030204" pitchFamily="34" charset="0"/>
              </a:rPr>
              <a:t>Demander aux élèves d’observer et décrire ce qui se passe. </a:t>
            </a:r>
            <a:r>
              <a:rPr lang="fr-CA" sz="1200" dirty="0">
                <a:latin typeface="Calibri" panose="020F0502020204030204" pitchFamily="34" charset="0"/>
                <a:cs typeface="Calibri" panose="020F0502020204030204" pitchFamily="34" charset="0"/>
              </a:rPr>
              <a:t>Insister sur la matière de départ (papier, bicarbonate de soude, lait) et la matière résultante. Noter les observations au tableau.</a:t>
            </a:r>
          </a:p>
          <a:p>
            <a:pPr marL="450850" indent="-273050" algn="just">
              <a:spcBef>
                <a:spcPts val="600"/>
              </a:spcBef>
              <a:buFont typeface="+mj-lt"/>
              <a:buAutoNum type="alphaUcPeriod"/>
            </a:pPr>
            <a:r>
              <a:rPr lang="fr-CA" sz="1400" b="1" dirty="0">
                <a:latin typeface="Calibri" panose="020F0502020204030204" pitchFamily="34" charset="0"/>
                <a:cs typeface="Calibri" panose="020F0502020204030204" pitchFamily="34" charset="0"/>
              </a:rPr>
              <a:t>Papier</a:t>
            </a:r>
          </a:p>
          <a:p>
            <a:pPr marL="228600" indent="-228600" algn="just">
              <a:spcBef>
                <a:spcPts val="600"/>
              </a:spcBef>
              <a:buFont typeface="+mj-lt"/>
              <a:buAutoNum type="arabicPeriod"/>
            </a:pPr>
            <a:r>
              <a:rPr lang="fr-CA" sz="1200" dirty="0">
                <a:latin typeface="Calibri" panose="020F0502020204030204" pitchFamily="34" charset="0"/>
                <a:cs typeface="Calibri" panose="020F0502020204030204" pitchFamily="34" charset="0"/>
              </a:rPr>
              <a:t>Prendre 2 morceaux de papier d’environ 5x5 cm.</a:t>
            </a:r>
          </a:p>
          <a:p>
            <a:pPr marL="228600" indent="-228600" algn="just">
              <a:spcBef>
                <a:spcPts val="600"/>
              </a:spcBef>
              <a:buFont typeface="+mj-lt"/>
              <a:buAutoNum type="arabicPeriod"/>
            </a:pPr>
            <a:r>
              <a:rPr lang="fr-CA" sz="1200" b="1" i="1" dirty="0">
                <a:latin typeface="Calibri" panose="020F0502020204030204" pitchFamily="34" charset="0"/>
                <a:cs typeface="Calibri" panose="020F0502020204030204" pitchFamily="34" charset="0"/>
              </a:rPr>
              <a:t>Déchirer</a:t>
            </a:r>
            <a:r>
              <a:rPr lang="fr-CA" sz="1200" b="1" dirty="0">
                <a:latin typeface="Calibri" panose="020F0502020204030204" pitchFamily="34" charset="0"/>
                <a:cs typeface="Calibri" panose="020F0502020204030204" pitchFamily="34" charset="0"/>
              </a:rPr>
              <a:t> le premier en plusieurs petits morceaux et </a:t>
            </a:r>
            <a:r>
              <a:rPr lang="fr-CA" sz="1200" b="1" i="1" dirty="0">
                <a:latin typeface="Calibri" panose="020F0502020204030204" pitchFamily="34" charset="0"/>
                <a:cs typeface="Calibri" panose="020F0502020204030204" pitchFamily="34" charset="0"/>
              </a:rPr>
              <a:t>brûler</a:t>
            </a:r>
            <a:r>
              <a:rPr lang="fr-CA" sz="1200" b="1" dirty="0">
                <a:latin typeface="Calibri" panose="020F0502020204030204" pitchFamily="34" charset="0"/>
                <a:cs typeface="Calibri" panose="020F0502020204030204" pitchFamily="34" charset="0"/>
              </a:rPr>
              <a:t> le deuxième. (</a:t>
            </a:r>
            <a:r>
              <a:rPr lang="fr-CA" sz="1200" dirty="0">
                <a:latin typeface="Calibri" panose="020F0502020204030204" pitchFamily="34" charset="0"/>
                <a:cs typeface="Calibri" panose="020F0502020204030204" pitchFamily="34" charset="0"/>
              </a:rPr>
              <a:t>Attention : utiliser du papier d’aluminium comme surface.) Il y aura un changement </a:t>
            </a:r>
            <a:r>
              <a:rPr lang="fr-CA" sz="1200" i="1" dirty="0">
                <a:latin typeface="Calibri" panose="020F0502020204030204" pitchFamily="34" charset="0"/>
                <a:cs typeface="Calibri" panose="020F0502020204030204" pitchFamily="34" charset="0"/>
              </a:rPr>
              <a:t>physique</a:t>
            </a:r>
            <a:r>
              <a:rPr lang="fr-CA" sz="1200" dirty="0">
                <a:latin typeface="Calibri" panose="020F0502020204030204" pitchFamily="34" charset="0"/>
                <a:cs typeface="Calibri" panose="020F0502020204030204" pitchFamily="34" charset="0"/>
              </a:rPr>
              <a:t> dans le cas du papier déchiré et un changement </a:t>
            </a:r>
            <a:r>
              <a:rPr lang="fr-CA" sz="1200" i="1" dirty="0">
                <a:latin typeface="Calibri" panose="020F0502020204030204" pitchFamily="34" charset="0"/>
                <a:cs typeface="Calibri" panose="020F0502020204030204" pitchFamily="34" charset="0"/>
              </a:rPr>
              <a:t>chimique</a:t>
            </a:r>
            <a:r>
              <a:rPr lang="fr-CA" sz="1200" dirty="0">
                <a:latin typeface="Calibri" panose="020F0502020204030204" pitchFamily="34" charset="0"/>
                <a:cs typeface="Calibri" panose="020F0502020204030204" pitchFamily="34" charset="0"/>
              </a:rPr>
              <a:t> pour le papier brûlé, avec la transformation en cendres et la fumée dégagée.</a:t>
            </a:r>
          </a:p>
          <a:p>
            <a:pPr marL="450850" indent="-273050" algn="just">
              <a:spcBef>
                <a:spcPts val="600"/>
              </a:spcBef>
              <a:buAutoNum type="alphaUcPeriod" startAt="2"/>
            </a:pPr>
            <a:r>
              <a:rPr lang="fr-CA" sz="1400" b="1" dirty="0">
                <a:latin typeface="Calibri" panose="020F0502020204030204" pitchFamily="34" charset="0"/>
                <a:cs typeface="Calibri" panose="020F0502020204030204" pitchFamily="34" charset="0"/>
              </a:rPr>
              <a:t>Bicarbonate de soude</a:t>
            </a:r>
          </a:p>
          <a:p>
            <a:pPr marL="228600" indent="-228600" algn="just">
              <a:spcBef>
                <a:spcPts val="600"/>
              </a:spcBef>
              <a:buFont typeface="+mj-lt"/>
              <a:buAutoNum type="arabicPeriod"/>
            </a:pPr>
            <a:r>
              <a:rPr lang="fr-CA" sz="1200" dirty="0">
                <a:latin typeface="Calibri" panose="020F0502020204030204" pitchFamily="34" charset="0"/>
                <a:cs typeface="Calibri" panose="020F0502020204030204" pitchFamily="34" charset="0"/>
              </a:rPr>
              <a:t> À l’aide de l’entonnoir, mettre 1 c. à thé de bicarbonate dans ballon #1 et ¼ de tasse d’</a:t>
            </a:r>
            <a:r>
              <a:rPr lang="fr-CA" sz="1200" b="1" dirty="0">
                <a:latin typeface="Calibri" panose="020F0502020204030204" pitchFamily="34" charset="0"/>
                <a:cs typeface="Calibri" panose="020F0502020204030204" pitchFamily="34" charset="0"/>
              </a:rPr>
              <a:t>eau</a:t>
            </a:r>
            <a:r>
              <a:rPr lang="fr-CA" sz="1200" dirty="0">
                <a:latin typeface="Calibri" panose="020F0502020204030204" pitchFamily="34" charset="0"/>
                <a:cs typeface="Calibri" panose="020F0502020204030204" pitchFamily="34" charset="0"/>
              </a:rPr>
              <a:t> dans bouteille #1.</a:t>
            </a:r>
          </a:p>
          <a:p>
            <a:pPr marL="228600" indent="-228600" algn="just">
              <a:spcBef>
                <a:spcPts val="600"/>
              </a:spcBef>
              <a:buFont typeface="+mj-lt"/>
              <a:buAutoNum type="arabicPeriod"/>
            </a:pPr>
            <a:r>
              <a:rPr lang="fr-CA" sz="1200" dirty="0">
                <a:latin typeface="Calibri" panose="020F0502020204030204" pitchFamily="34" charset="0"/>
                <a:cs typeface="Calibri" panose="020F0502020204030204" pitchFamily="34" charset="0"/>
              </a:rPr>
              <a:t> Mettre 1 c. à thé de bicarbonate dans ballon #2 et ¼ de tasse de </a:t>
            </a:r>
            <a:r>
              <a:rPr lang="fr-CA" sz="1200" b="1" i="1" dirty="0">
                <a:latin typeface="Calibri" panose="020F0502020204030204" pitchFamily="34" charset="0"/>
                <a:cs typeface="Calibri" panose="020F0502020204030204" pitchFamily="34" charset="0"/>
              </a:rPr>
              <a:t>vinaigre</a:t>
            </a:r>
            <a:r>
              <a:rPr lang="fr-CA" sz="1200" dirty="0">
                <a:latin typeface="Calibri" panose="020F0502020204030204" pitchFamily="34" charset="0"/>
                <a:cs typeface="Calibri" panose="020F0502020204030204" pitchFamily="34" charset="0"/>
              </a:rPr>
              <a:t> dans bouteille #2.</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Accrocher les ballons sur les goulots des bouteilles puis lever les ballons pour que le bicarbonate tombe dans le liquide</a:t>
            </a:r>
            <a:r>
              <a:rPr lang="fr-CA" sz="1200" dirty="0">
                <a:latin typeface="Calibri" panose="020F0502020204030204" pitchFamily="34" charset="0"/>
                <a:cs typeface="Calibri" panose="020F0502020204030204" pitchFamily="34" charset="0"/>
              </a:rPr>
              <a:t>. On verra qu’il n’y a pas de changement chimique lorsque l’on ajoute de l’eau, mais simplement un changement </a:t>
            </a:r>
            <a:r>
              <a:rPr lang="fr-CA" sz="1200" i="1" dirty="0">
                <a:latin typeface="Calibri" panose="020F0502020204030204" pitchFamily="34" charset="0"/>
                <a:cs typeface="Calibri" panose="020F0502020204030204" pitchFamily="34" charset="0"/>
              </a:rPr>
              <a:t>physique</a:t>
            </a:r>
            <a:r>
              <a:rPr lang="fr-CA" sz="1200" dirty="0">
                <a:latin typeface="Calibri" panose="020F0502020204030204" pitchFamily="34" charset="0"/>
                <a:cs typeface="Calibri" panose="020F0502020204030204" pitchFamily="34" charset="0"/>
              </a:rPr>
              <a:t>. Toutefois, lorsque l’on ajoute du vinaigre, il y a formation de gaz et donc il y a une transformation </a:t>
            </a:r>
            <a:r>
              <a:rPr lang="fr-CA" sz="1200" i="1" dirty="0">
                <a:latin typeface="Calibri" panose="020F0502020204030204" pitchFamily="34" charset="0"/>
                <a:cs typeface="Calibri" panose="020F0502020204030204" pitchFamily="34" charset="0"/>
              </a:rPr>
              <a:t>chimique</a:t>
            </a:r>
            <a:r>
              <a:rPr lang="fr-CA" sz="1200" dirty="0">
                <a:latin typeface="Calibri" panose="020F0502020204030204" pitchFamily="34" charset="0"/>
                <a:cs typeface="Calibri" panose="020F0502020204030204" pitchFamily="34" charset="0"/>
              </a:rPr>
              <a:t>.</a:t>
            </a:r>
          </a:p>
          <a:p>
            <a:pPr marL="450850" indent="-273050" algn="just">
              <a:spcBef>
                <a:spcPts val="600"/>
              </a:spcBef>
              <a:buAutoNum type="alphaUcPeriod" startAt="3"/>
            </a:pPr>
            <a:r>
              <a:rPr lang="fr-CA" sz="1400" b="1" dirty="0">
                <a:latin typeface="Calibri" panose="020F0502020204030204" pitchFamily="34" charset="0"/>
                <a:cs typeface="Calibri" panose="020F0502020204030204" pitchFamily="34" charset="0"/>
              </a:rPr>
              <a:t>Lait </a:t>
            </a:r>
            <a:endParaRPr lang="fr-CA" sz="1400" dirty="0">
              <a:latin typeface="Calibri" panose="020F0502020204030204" pitchFamily="34" charset="0"/>
              <a:cs typeface="Calibri" panose="020F0502020204030204" pitchFamily="34" charset="0"/>
            </a:endParaRPr>
          </a:p>
          <a:p>
            <a:pPr marL="228600" indent="-228600" algn="just">
              <a:spcBef>
                <a:spcPts val="600"/>
              </a:spcBef>
              <a:buFont typeface="+mj-lt"/>
              <a:buAutoNum type="arabicPeriod"/>
            </a:pPr>
            <a:r>
              <a:rPr lang="fr-CA" sz="1200" dirty="0">
                <a:latin typeface="Calibri" panose="020F0502020204030204" pitchFamily="34" charset="0"/>
                <a:cs typeface="Calibri" panose="020F0502020204030204" pitchFamily="34" charset="0"/>
              </a:rPr>
              <a:t>Mettre ½ tasse de lait dans deux verres transparents.</a:t>
            </a:r>
          </a:p>
          <a:p>
            <a:pPr marL="2159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Ajouter  de l’eau  dans l’un des verres et du vinaigre dans l’autre verre. </a:t>
            </a:r>
            <a:r>
              <a:rPr lang="fr-CA" sz="1200" dirty="0">
                <a:latin typeface="Calibri" panose="020F0502020204030204" pitchFamily="34" charset="0"/>
                <a:cs typeface="Calibri" panose="020F0502020204030204" pitchFamily="34" charset="0"/>
              </a:rPr>
              <a:t>Rien ne se produit lorsque l’on ajoute de l’eau, mais il y a l’apparition de précipité lorsque l’on ajoute du vinaigre. (Au besoin, faire circuler pour que tout le monde puisse bien voir le précipité.)</a:t>
            </a:r>
          </a:p>
        </p:txBody>
      </p:sp>
      <p:graphicFrame>
        <p:nvGraphicFramePr>
          <p:cNvPr id="16" name="Tableau 15"/>
          <p:cNvGraphicFramePr>
            <a:graphicFrameLocks noGrp="1"/>
          </p:cNvGraphicFramePr>
          <p:nvPr>
            <p:custDataLst>
              <p:tags r:id="rId2"/>
            </p:custDataLst>
            <p:extLst>
              <p:ext uri="{D42A27DB-BD31-4B8C-83A1-F6EECF244321}">
                <p14:modId xmlns:p14="http://schemas.microsoft.com/office/powerpoint/2010/main" val="4260844432"/>
              </p:ext>
            </p:extLst>
          </p:nvPr>
        </p:nvGraphicFramePr>
        <p:xfrm>
          <a:off x="92504" y="1254351"/>
          <a:ext cx="1694401" cy="330610"/>
        </p:xfrm>
        <a:graphic>
          <a:graphicData uri="http://schemas.openxmlformats.org/drawingml/2006/table">
            <a:tbl>
              <a:tblPr firstRow="1" bandRow="1">
                <a:tableStyleId>{69CF1AB2-1976-4502-BF36-3FF5EA218861}</a:tableStyleId>
              </a:tblPr>
              <a:tblGrid>
                <a:gridCol w="1694401">
                  <a:extLst>
                    <a:ext uri="{9D8B030D-6E8A-4147-A177-3AD203B41FA5}">
                      <a16:colId xmlns:a16="http://schemas.microsoft.com/office/drawing/2014/main" val="20000"/>
                    </a:ext>
                  </a:extLst>
                </a:gridCol>
              </a:tblGrid>
              <a:tr h="330610">
                <a:tc>
                  <a:txBody>
                    <a:bodyPr/>
                    <a:lstStyle/>
                    <a:p>
                      <a:pPr algn="ctr"/>
                      <a:r>
                        <a:rPr lang="fr-FR" sz="1400" dirty="0">
                          <a:latin typeface="Calibri" panose="020F0502020204030204" pitchFamily="34" charset="0"/>
                          <a:cs typeface="Calibri" panose="020F0502020204030204" pitchFamily="34" charset="0"/>
                        </a:rPr>
                        <a:t>Durée </a:t>
                      </a:r>
                      <a:r>
                        <a:rPr lang="fr-FR" sz="1400" b="1" dirty="0">
                          <a:latin typeface="Calibri" panose="020F0502020204030204" pitchFamily="34" charset="0"/>
                          <a:cs typeface="Calibri" panose="020F0502020204030204" pitchFamily="34" charset="0"/>
                        </a:rPr>
                        <a:t>:</a:t>
                      </a:r>
                      <a:r>
                        <a:rPr lang="fr-FR" sz="1400" b="0" dirty="0">
                          <a:latin typeface="Calibri" panose="020F0502020204030204" pitchFamily="34" charset="0"/>
                          <a:cs typeface="Calibri" panose="020F0502020204030204" pitchFamily="34" charset="0"/>
                        </a:rPr>
                        <a:t> 30 minutes</a:t>
                      </a:r>
                      <a:endParaRPr lang="fr-FR" sz="1400" b="0" i="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bl>
          </a:graphicData>
        </a:graphic>
      </p:graphicFrame>
      <p:sp>
        <p:nvSpPr>
          <p:cNvPr id="9" name="Title 3"/>
          <p:cNvSpPr txBox="1">
            <a:spLocks/>
          </p:cNvSpPr>
          <p:nvPr>
            <p:custDataLst>
              <p:tags r:id="rId3"/>
            </p:custDataLst>
          </p:nvPr>
        </p:nvSpPr>
        <p:spPr>
          <a:xfrm>
            <a:off x="0" y="0"/>
            <a:ext cx="518322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rPr>
              <a:t>Amorce</a:t>
            </a:r>
            <a:endParaRPr lang="en-US" sz="3000" dirty="0">
              <a:latin typeface="Calibri" panose="020F0502020204030204" pitchFamily="34" charset="0"/>
            </a:endParaRPr>
          </a:p>
          <a:p>
            <a:pPr algn="l"/>
            <a:r>
              <a:rPr lang="en-US" sz="2400" dirty="0">
                <a:latin typeface="Calibri" panose="020F0502020204030204" pitchFamily="34" charset="0"/>
              </a:rPr>
              <a:t>1. </a:t>
            </a:r>
            <a:r>
              <a:rPr lang="fr-CA" sz="2400" dirty="0">
                <a:latin typeface="Calibri" panose="020F0502020204030204" pitchFamily="34" charset="0"/>
                <a:cs typeface="Calibri" panose="020F0502020204030204" pitchFamily="34" charset="0"/>
              </a:rPr>
              <a:t>Changement physique ou chimique ?</a:t>
            </a:r>
            <a:endParaRPr lang="en-US" sz="2400" dirty="0">
              <a:latin typeface="Calibri" panose="020F0502020204030204" pitchFamily="34" charset="0"/>
            </a:endParaRPr>
          </a:p>
        </p:txBody>
      </p:sp>
      <p:graphicFrame>
        <p:nvGraphicFramePr>
          <p:cNvPr id="11" name="Espace réservé du contenu 5"/>
          <p:cNvGraphicFramePr>
            <a:graphicFrameLocks noGrp="1"/>
          </p:cNvGraphicFramePr>
          <p:nvPr>
            <p:ph sz="half" idx="1"/>
            <p:custDataLst>
              <p:tags r:id="rId4"/>
            </p:custDataLst>
            <p:extLst>
              <p:ext uri="{D42A27DB-BD31-4B8C-83A1-F6EECF244321}">
                <p14:modId xmlns:p14="http://schemas.microsoft.com/office/powerpoint/2010/main" val="1798710052"/>
              </p:ext>
            </p:extLst>
          </p:nvPr>
        </p:nvGraphicFramePr>
        <p:xfrm>
          <a:off x="69256" y="1671592"/>
          <a:ext cx="1713824" cy="5527040"/>
        </p:xfrm>
        <a:graphic>
          <a:graphicData uri="http://schemas.openxmlformats.org/drawingml/2006/table">
            <a:tbl>
              <a:tblPr firstRow="1" bandRow="1">
                <a:tableStyleId>{5C22544A-7EE6-4342-B048-85BDC9FD1C3A}</a:tableStyleId>
              </a:tblPr>
              <a:tblGrid>
                <a:gridCol w="528420">
                  <a:extLst>
                    <a:ext uri="{9D8B030D-6E8A-4147-A177-3AD203B41FA5}">
                      <a16:colId xmlns:a16="http://schemas.microsoft.com/office/drawing/2014/main" val="20000"/>
                    </a:ext>
                  </a:extLst>
                </a:gridCol>
                <a:gridCol w="1185404">
                  <a:extLst>
                    <a:ext uri="{9D8B030D-6E8A-4147-A177-3AD203B41FA5}">
                      <a16:colId xmlns:a16="http://schemas.microsoft.com/office/drawing/2014/main" val="20001"/>
                    </a:ext>
                  </a:extLst>
                </a:gridCol>
              </a:tblGrid>
              <a:tr h="314960">
                <a:tc gridSpan="2">
                  <a:txBody>
                    <a:bodyPr/>
                    <a:lstStyle/>
                    <a:p>
                      <a:pPr algn="ctr"/>
                      <a:r>
                        <a:rPr lang="fr-FR" sz="1400" dirty="0">
                          <a:latin typeface="Calibri" panose="020F0502020204030204" pitchFamily="34" charset="0"/>
                        </a:rPr>
                        <a:t>Matériel</a:t>
                      </a:r>
                      <a:r>
                        <a:rPr lang="fr-FR" sz="1400" baseline="0" dirty="0">
                          <a:latin typeface="Calibri" panose="020F0502020204030204" pitchFamily="34" charset="0"/>
                        </a:rPr>
                        <a:t> nécessaire</a:t>
                      </a:r>
                      <a:endParaRPr lang="fr-FR" sz="1400" dirty="0">
                        <a:latin typeface="Calibri" panose="020F0502020204030204" pitchFamily="34" charset="0"/>
                      </a:endParaRPr>
                    </a:p>
                  </a:txBody>
                  <a:tcPr/>
                </a:tc>
                <a:tc hMerge="1">
                  <a:txBody>
                    <a:bodyPr/>
                    <a:lstStyle/>
                    <a:p>
                      <a:endParaRPr lang="fr-FR"/>
                    </a:p>
                  </a:txBody>
                  <a:tcPr/>
                </a:tc>
                <a:extLst>
                  <a:ext uri="{0D108BD9-81ED-4DB2-BD59-A6C34878D82A}">
                    <a16:rowId xmlns:a16="http://schemas.microsoft.com/office/drawing/2014/main" val="10000"/>
                  </a:ext>
                </a:extLst>
              </a:tr>
              <a:tr h="274320">
                <a:tc gridSpan="2">
                  <a:txBody>
                    <a:bodyPr/>
                    <a:lstStyle/>
                    <a:p>
                      <a:pPr algn="ctr"/>
                      <a:r>
                        <a:rPr lang="fr-FR" sz="1200" b="1" dirty="0">
                          <a:latin typeface="Calibri" panose="020F0502020204030204" pitchFamily="34" charset="0"/>
                        </a:rPr>
                        <a:t>Pour l’</a:t>
                      </a:r>
                      <a:r>
                        <a:rPr lang="fr-FR" sz="1200" b="1" dirty="0" err="1">
                          <a:latin typeface="Calibri" panose="020F0502020204030204" pitchFamily="34" charset="0"/>
                        </a:rPr>
                        <a:t>enseignant.e</a:t>
                      </a:r>
                      <a:endParaRPr lang="fr-FR" sz="1200" b="1" dirty="0">
                        <a:latin typeface="Calibri" panose="020F0502020204030204" pitchFamily="34" charset="0"/>
                      </a:endParaRPr>
                    </a:p>
                  </a:txBody>
                  <a:tcPr/>
                </a:tc>
                <a:tc hMerge="1">
                  <a:txBody>
                    <a:bodyPr/>
                    <a:lstStyle/>
                    <a:p>
                      <a:endParaRPr lang="fr-FR"/>
                    </a:p>
                  </a:txBody>
                  <a:tcPr/>
                </a:tc>
                <a:extLst>
                  <a:ext uri="{0D108BD9-81ED-4DB2-BD59-A6C34878D82A}">
                    <a16:rowId xmlns:a16="http://schemas.microsoft.com/office/drawing/2014/main" val="10001"/>
                  </a:ext>
                </a:extLst>
              </a:tr>
              <a:tr h="274320">
                <a:tc>
                  <a:txBody>
                    <a:bodyPr/>
                    <a:lstStyle/>
                    <a:p>
                      <a:pPr algn="ctr"/>
                      <a:r>
                        <a:rPr lang="fr-FR" sz="1200" dirty="0">
                          <a:latin typeface="Calibri" panose="020F0502020204030204" pitchFamily="34" charset="0"/>
                        </a:rPr>
                        <a:t>2</a:t>
                      </a:r>
                    </a:p>
                  </a:txBody>
                  <a:tcPr/>
                </a:tc>
                <a:tc>
                  <a:txBody>
                    <a:bodyPr/>
                    <a:lstStyle/>
                    <a:p>
                      <a:r>
                        <a:rPr lang="fr-CA" sz="1200" kern="1200" dirty="0">
                          <a:solidFill>
                            <a:schemeClr val="dk1"/>
                          </a:solidFill>
                          <a:latin typeface="Calibri" panose="020F0502020204030204" pitchFamily="34" charset="0"/>
                          <a:ea typeface="+mn-ea"/>
                          <a:cs typeface="Calibri" panose="020F0502020204030204" pitchFamily="34" charset="0"/>
                        </a:rPr>
                        <a:t>Feuilles de papier</a:t>
                      </a:r>
                    </a:p>
                  </a:txBody>
                  <a:tcPr/>
                </a:tc>
                <a:extLst>
                  <a:ext uri="{0D108BD9-81ED-4DB2-BD59-A6C34878D82A}">
                    <a16:rowId xmlns:a16="http://schemas.microsoft.com/office/drawing/2014/main" val="10002"/>
                  </a:ext>
                </a:extLst>
              </a:tr>
              <a:tr h="274320">
                <a:tc>
                  <a:txBody>
                    <a:bodyPr/>
                    <a:lstStyle/>
                    <a:p>
                      <a:pPr algn="ctr"/>
                      <a:endParaRPr lang="fr-FR" sz="12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latin typeface="Calibri" panose="020F0502020204030204" pitchFamily="34" charset="0"/>
                          <a:ea typeface="+mn-ea"/>
                          <a:cs typeface="Calibri" panose="020F0502020204030204" pitchFamily="34" charset="0"/>
                        </a:rPr>
                        <a:t>Allumettes</a:t>
                      </a:r>
                    </a:p>
                  </a:txBody>
                  <a:tcPr/>
                </a:tc>
                <a:extLst>
                  <a:ext uri="{0D108BD9-81ED-4DB2-BD59-A6C34878D82A}">
                    <a16:rowId xmlns:a16="http://schemas.microsoft.com/office/drawing/2014/main" val="10003"/>
                  </a:ext>
                </a:extLst>
              </a:tr>
              <a:tr h="457200">
                <a:tc>
                  <a:txBody>
                    <a:bodyPr/>
                    <a:lstStyle/>
                    <a:p>
                      <a:pPr algn="ctr"/>
                      <a:r>
                        <a:rPr lang="fr-FR" sz="1200" dirty="0">
                          <a:latin typeface="Calibri" panose="020F0502020204030204" pitchFamily="34" charset="0"/>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latin typeface="Calibri" panose="020F0502020204030204" pitchFamily="34" charset="0"/>
                          <a:ea typeface="+mn-ea"/>
                          <a:cs typeface="Calibri" panose="020F0502020204030204" pitchFamily="34" charset="0"/>
                        </a:rPr>
                        <a:t>Petites</a:t>
                      </a:r>
                      <a:r>
                        <a:rPr lang="fr-CA" sz="1200" kern="1200" baseline="0" dirty="0">
                          <a:solidFill>
                            <a:schemeClr val="dk1"/>
                          </a:solidFill>
                          <a:latin typeface="Calibri" panose="020F0502020204030204" pitchFamily="34" charset="0"/>
                          <a:ea typeface="+mn-ea"/>
                          <a:cs typeface="Calibri" panose="020F0502020204030204" pitchFamily="34" charset="0"/>
                        </a:rPr>
                        <a:t> b</a:t>
                      </a:r>
                      <a:r>
                        <a:rPr lang="fr-CA" sz="1200" kern="1200" dirty="0">
                          <a:solidFill>
                            <a:schemeClr val="dk1"/>
                          </a:solidFill>
                          <a:latin typeface="Calibri" panose="020F0502020204030204" pitchFamily="34" charset="0"/>
                          <a:ea typeface="+mn-ea"/>
                          <a:cs typeface="Calibri" panose="020F0502020204030204" pitchFamily="34" charset="0"/>
                        </a:rPr>
                        <a:t>outeilles transparentes</a:t>
                      </a:r>
                    </a:p>
                  </a:txBody>
                  <a:tcPr/>
                </a:tc>
                <a:extLst>
                  <a:ext uri="{0D108BD9-81ED-4DB2-BD59-A6C34878D82A}">
                    <a16:rowId xmlns:a16="http://schemas.microsoft.com/office/drawing/2014/main" val="10004"/>
                  </a:ext>
                </a:extLst>
              </a:tr>
              <a:tr h="274320">
                <a:tc>
                  <a:txBody>
                    <a:bodyPr/>
                    <a:lstStyle/>
                    <a:p>
                      <a:pPr algn="ctr"/>
                      <a:r>
                        <a:rPr lang="fr-FR" sz="1200" dirty="0">
                          <a:latin typeface="Calibri" panose="020F0502020204030204" pitchFamily="34" charset="0"/>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latin typeface="Calibri" panose="020F0502020204030204" pitchFamily="34" charset="0"/>
                          <a:ea typeface="+mn-ea"/>
                          <a:cs typeface="Calibri" panose="020F0502020204030204" pitchFamily="34" charset="0"/>
                        </a:rPr>
                        <a:t>Ballons gonflables</a:t>
                      </a:r>
                    </a:p>
                  </a:txBody>
                  <a:tcPr/>
                </a:tc>
                <a:extLst>
                  <a:ext uri="{0D108BD9-81ED-4DB2-BD59-A6C34878D82A}">
                    <a16:rowId xmlns:a16="http://schemas.microsoft.com/office/drawing/2014/main" val="10005"/>
                  </a:ext>
                </a:extLst>
              </a:tr>
              <a:tr h="274320">
                <a:tc>
                  <a:txBody>
                    <a:bodyPr/>
                    <a:lstStyle/>
                    <a:p>
                      <a:pPr algn="ctr"/>
                      <a:r>
                        <a:rPr lang="fr-FR" sz="1200" dirty="0">
                          <a:latin typeface="Calibri" panose="020F0502020204030204" pitchFamily="34" charset="0"/>
                        </a:rPr>
                        <a:t>10 ml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latin typeface="Calibri" panose="020F0502020204030204" pitchFamily="34" charset="0"/>
                          <a:ea typeface="+mn-ea"/>
                          <a:cs typeface="Calibri" panose="020F0502020204030204" pitchFamily="34" charset="0"/>
                        </a:rPr>
                        <a:t>Bicarbonate de soude</a:t>
                      </a:r>
                    </a:p>
                  </a:txBody>
                  <a:tcPr/>
                </a:tc>
                <a:extLst>
                  <a:ext uri="{0D108BD9-81ED-4DB2-BD59-A6C34878D82A}">
                    <a16:rowId xmlns:a16="http://schemas.microsoft.com/office/drawing/2014/main" val="10006"/>
                  </a:ext>
                </a:extLst>
              </a:tr>
              <a:tr h="274320">
                <a:tc>
                  <a:txBody>
                    <a:bodyPr/>
                    <a:lstStyle/>
                    <a:p>
                      <a:pPr algn="ctr"/>
                      <a:r>
                        <a:rPr lang="fr-FR" sz="1200" dirty="0">
                          <a:latin typeface="Calibri" panose="020F0502020204030204" pitchFamily="34" charset="0"/>
                        </a:rPr>
                        <a:t>125 ml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latin typeface="Calibri" panose="020F0502020204030204" pitchFamily="34" charset="0"/>
                          <a:ea typeface="+mn-ea"/>
                          <a:cs typeface="Calibri" panose="020F0502020204030204" pitchFamily="34" charset="0"/>
                        </a:rPr>
                        <a:t>Vinaigre</a:t>
                      </a:r>
                    </a:p>
                  </a:txBody>
                  <a:tcPr/>
                </a:tc>
                <a:extLst>
                  <a:ext uri="{0D108BD9-81ED-4DB2-BD59-A6C34878D82A}">
                    <a16:rowId xmlns:a16="http://schemas.microsoft.com/office/drawing/2014/main" val="10007"/>
                  </a:ext>
                </a:extLst>
              </a:tr>
              <a:tr h="274320">
                <a:tc>
                  <a:txBody>
                    <a:bodyPr/>
                    <a:lstStyle/>
                    <a:p>
                      <a:pPr algn="ctr"/>
                      <a:r>
                        <a:rPr lang="fr-FR" sz="1200" dirty="0">
                          <a:latin typeface="Calibri" panose="020F0502020204030204" pitchFamily="34" charset="0"/>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latin typeface="Calibri" panose="020F0502020204030204" pitchFamily="34" charset="0"/>
                          <a:ea typeface="+mn-ea"/>
                          <a:cs typeface="Calibri" panose="020F0502020204030204" pitchFamily="34" charset="0"/>
                        </a:rPr>
                        <a:t>Verres transparents</a:t>
                      </a:r>
                    </a:p>
                  </a:txBody>
                  <a:tcPr/>
                </a:tc>
                <a:extLst>
                  <a:ext uri="{0D108BD9-81ED-4DB2-BD59-A6C34878D82A}">
                    <a16:rowId xmlns:a16="http://schemas.microsoft.com/office/drawing/2014/main" val="10008"/>
                  </a:ext>
                </a:extLst>
              </a:tr>
              <a:tr h="274320">
                <a:tc>
                  <a:txBody>
                    <a:bodyPr/>
                    <a:lstStyle/>
                    <a:p>
                      <a:pPr algn="ctr"/>
                      <a:endParaRPr lang="fr-FR" sz="12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latin typeface="Calibri" panose="020F0502020204030204" pitchFamily="34" charset="0"/>
                          <a:ea typeface="+mn-ea"/>
                          <a:cs typeface="Calibri" panose="020F0502020204030204" pitchFamily="34" charset="0"/>
                        </a:rPr>
                        <a:t>Eau</a:t>
                      </a:r>
                    </a:p>
                  </a:txBody>
                  <a:tcPr/>
                </a:tc>
                <a:extLst>
                  <a:ext uri="{0D108BD9-81ED-4DB2-BD59-A6C34878D82A}">
                    <a16:rowId xmlns:a16="http://schemas.microsoft.com/office/drawing/2014/main" val="10009"/>
                  </a:ext>
                </a:extLst>
              </a:tr>
              <a:tr h="274320">
                <a:tc>
                  <a:txBody>
                    <a:bodyPr/>
                    <a:lstStyle/>
                    <a:p>
                      <a:pPr algn="ctr"/>
                      <a:r>
                        <a:rPr lang="fr-FR" sz="1200" dirty="0">
                          <a:latin typeface="Calibri" panose="020F0502020204030204" pitchFamily="34" charset="0"/>
                        </a:rPr>
                        <a:t>250 ml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latin typeface="Calibri" panose="020F0502020204030204" pitchFamily="34" charset="0"/>
                          <a:ea typeface="+mn-ea"/>
                          <a:cs typeface="Calibri" panose="020F0502020204030204" pitchFamily="34" charset="0"/>
                        </a:rPr>
                        <a:t>Lait</a:t>
                      </a:r>
                    </a:p>
                  </a:txBody>
                  <a:tcPr/>
                </a:tc>
                <a:extLst>
                  <a:ext uri="{0D108BD9-81ED-4DB2-BD59-A6C34878D82A}">
                    <a16:rowId xmlns:a16="http://schemas.microsoft.com/office/drawing/2014/main" val="10010"/>
                  </a:ext>
                </a:extLst>
              </a:tr>
              <a:tr h="274320">
                <a:tc>
                  <a:txBody>
                    <a:bodyPr/>
                    <a:lstStyle/>
                    <a:p>
                      <a:pPr algn="ctr"/>
                      <a:r>
                        <a:rPr lang="fr-FR" sz="1200" dirty="0">
                          <a:latin typeface="Calibri" panose="020F0502020204030204"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latin typeface="Calibri" panose="020F0502020204030204" pitchFamily="34" charset="0"/>
                          <a:ea typeface="+mn-ea"/>
                          <a:cs typeface="Calibri" panose="020F0502020204030204" pitchFamily="34" charset="0"/>
                        </a:rPr>
                        <a:t>Entonnoir</a:t>
                      </a:r>
                      <a:endParaRPr lang="fr-FR"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1"/>
                  </a:ext>
                </a:extLst>
              </a:tr>
              <a:tr h="274320">
                <a:tc gridSpan="2">
                  <a:txBody>
                    <a:bodyPr/>
                    <a:lstStyle/>
                    <a:p>
                      <a:pPr algn="ctr"/>
                      <a:r>
                        <a:rPr lang="fr-FR" sz="1200" b="1" dirty="0">
                          <a:latin typeface="Calibri" panose="020F0502020204030204" pitchFamily="34" charset="0"/>
                        </a:rPr>
                        <a:t>Par élève</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Times New Roman" pitchFamily="18" charset="0"/>
                        <a:cs typeface="Times New Roman" pitchFamily="18" charset="0"/>
                      </a:endParaRPr>
                    </a:p>
                  </a:txBody>
                  <a:tcPr/>
                </a:tc>
                <a:extLst>
                  <a:ext uri="{0D108BD9-81ED-4DB2-BD59-A6C34878D82A}">
                    <a16:rowId xmlns:a16="http://schemas.microsoft.com/office/drawing/2014/main" val="10012"/>
                  </a:ext>
                </a:extLst>
              </a:tr>
              <a:tr h="274320">
                <a:tc>
                  <a:txBody>
                    <a:bodyPr/>
                    <a:lstStyle/>
                    <a:p>
                      <a:pPr algn="ctr"/>
                      <a:r>
                        <a:rPr lang="fr-FR" sz="1200" dirty="0">
                          <a:latin typeface="Calibri" panose="020F0502020204030204"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hlinkClick r:id="rId10" action="ppaction://hlinksldjump"/>
                        </a:rPr>
                        <a:t>Fiche d’activité A</a:t>
                      </a:r>
                      <a:endParaRPr lang="fr-FR"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3"/>
                  </a:ext>
                </a:extLst>
              </a:tr>
            </a:tbl>
          </a:graphicData>
        </a:graphic>
      </p:graphicFrame>
      <p:sp>
        <p:nvSpPr>
          <p:cNvPr id="7" name="Flèche droite 6"/>
          <p:cNvSpPr/>
          <p:nvPr>
            <p:custDataLst>
              <p:tags r:id="rId5"/>
            </p:custDataLst>
          </p:nvPr>
        </p:nvSpPr>
        <p:spPr>
          <a:xfrm>
            <a:off x="92504" y="7909560"/>
            <a:ext cx="1754167" cy="1172844"/>
          </a:xfrm>
          <a:prstGeom prst="rightArrow">
            <a:avLst>
              <a:gd name="adj1" fmla="val 93055"/>
              <a:gd name="adj2" fmla="val 22255"/>
            </a:avLst>
          </a:prstGeom>
          <a:solidFill>
            <a:schemeClr val="accent1">
              <a:lumMod val="20000"/>
              <a:lumOff val="8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fr-CA" sz="1200" dirty="0">
                <a:solidFill>
                  <a:schemeClr val="tx1"/>
                </a:solidFill>
                <a:latin typeface="Calibri" panose="020F0502020204030204" pitchFamily="34" charset="0"/>
                <a:cs typeface="Calibri" panose="020F0502020204030204" pitchFamily="34" charset="0"/>
              </a:rPr>
              <a:t>Lorsque le lait « caille », ce sont le gras et les protéines qui forment le précipité.</a:t>
            </a:r>
          </a:p>
        </p:txBody>
      </p:sp>
      <p:sp>
        <p:nvSpPr>
          <p:cNvPr id="8" name="Flèche droite 7"/>
          <p:cNvSpPr/>
          <p:nvPr>
            <p:custDataLst>
              <p:tags r:id="rId6"/>
            </p:custDataLst>
          </p:nvPr>
        </p:nvSpPr>
        <p:spPr>
          <a:xfrm>
            <a:off x="69256" y="7218444"/>
            <a:ext cx="1754167" cy="691116"/>
          </a:xfrm>
          <a:prstGeom prst="rightArrow">
            <a:avLst>
              <a:gd name="adj1" fmla="val 93055"/>
              <a:gd name="adj2" fmla="val 22255"/>
            </a:avLst>
          </a:prstGeom>
          <a:solidFill>
            <a:schemeClr val="accent1">
              <a:lumMod val="20000"/>
              <a:lumOff val="80000"/>
            </a:schemeClr>
          </a:solidFill>
          <a:ln>
            <a:solidFill>
              <a:schemeClr val="accent1">
                <a:lumMod val="20000"/>
                <a:lumOff val="8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fr-CA" sz="1200" dirty="0">
                <a:solidFill>
                  <a:schemeClr val="tx1"/>
                </a:solidFill>
                <a:latin typeface="Calibri" panose="020F0502020204030204" pitchFamily="34" charset="0"/>
                <a:cs typeface="Calibri" panose="020F0502020204030204" pitchFamily="34" charset="0"/>
              </a:rPr>
              <a:t>Le gaz formé est du CO</a:t>
            </a:r>
            <a:r>
              <a:rPr lang="fr-CA" sz="800" dirty="0">
                <a:solidFill>
                  <a:schemeClr val="tx1"/>
                </a:solidFill>
                <a:latin typeface="Calibri" panose="020F0502020204030204" pitchFamily="34" charset="0"/>
                <a:cs typeface="Calibri" panose="020F0502020204030204" pitchFamily="34" charset="0"/>
              </a:rPr>
              <a:t>2</a:t>
            </a:r>
            <a:r>
              <a:rPr lang="fr-CA" sz="1200" dirty="0">
                <a:solidFill>
                  <a:schemeClr val="tx1"/>
                </a:solidFill>
                <a:latin typeface="Calibri" panose="020F0502020204030204" pitchFamily="34" charset="0"/>
                <a:cs typeface="Calibri" panose="020F0502020204030204" pitchFamily="34" charset="0"/>
              </a:rPr>
              <a:t> (gaz carbonique).</a:t>
            </a:r>
          </a:p>
        </p:txBody>
      </p:sp>
      <p:sp>
        <p:nvSpPr>
          <p:cNvPr id="10" name="Espace réservé du numéro de diapositive 1"/>
          <p:cNvSpPr>
            <a:spLocks noGrp="1"/>
          </p:cNvSpPr>
          <p:nvPr>
            <p:ph type="sldNum" sz="quarter" idx="12"/>
            <p:custDataLst>
              <p:tags r:id="rId7"/>
            </p:custDataLst>
          </p:nvPr>
        </p:nvSpPr>
        <p:spPr>
          <a:xfrm>
            <a:off x="5745708" y="8006314"/>
            <a:ext cx="1112292" cy="1135797"/>
          </a:xfrm>
        </p:spPr>
        <p:txBody>
          <a:bodyPr/>
          <a:lstStyle/>
          <a:p>
            <a:fld id="{027FB875-5C85-AB42-9DC5-178568A424B8}" type="slidenum">
              <a:rPr lang="en-US" smtClean="0"/>
              <a:pPr/>
              <a:t>7</a:t>
            </a:fld>
            <a:endParaRPr lang="en-US" dirty="0"/>
          </a:p>
        </p:txBody>
      </p:sp>
      <p:pic>
        <p:nvPicPr>
          <p:cNvPr id="13" name="Image 12" descr="Cover_1-Changements_chimiques-02.png"/>
          <p:cNvPicPr>
            <a:picLocks noChangeAspect="1"/>
          </p:cNvPicPr>
          <p:nvPr/>
        </p:nvPicPr>
        <p:blipFill>
          <a:blip r:embed="rId11"/>
          <a:stretch>
            <a:fillRect/>
          </a:stretch>
        </p:blipFill>
        <p:spPr>
          <a:xfrm>
            <a:off x="5183227" y="0"/>
            <a:ext cx="1674773" cy="1674773"/>
          </a:xfrm>
          <a:prstGeom prst="rect">
            <a:avLst/>
          </a:prstGeom>
        </p:spPr>
      </p:pic>
    </p:spTree>
    <p:extLst>
      <p:ext uri="{BB962C8B-B14F-4D97-AF65-F5344CB8AC3E}">
        <p14:creationId xmlns:p14="http://schemas.microsoft.com/office/powerpoint/2010/main" val="2950407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7">
            <a:alphaModFix amt="0"/>
            <a:lum/>
          </a:blip>
          <a:srcRect/>
          <a:stretch>
            <a:fillRect/>
          </a:stretch>
        </a:blip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76201" y="1215391"/>
            <a:ext cx="6696074" cy="7896240"/>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marL="177800" indent="-177800" algn="just">
              <a:spcBef>
                <a:spcPts val="600"/>
              </a:spcBef>
              <a:buNone/>
            </a:pPr>
            <a:r>
              <a:rPr lang="fr-CA" sz="2400" i="1" dirty="0">
                <a:latin typeface="Calibri" panose="020F0502020204030204" pitchFamily="34" charset="0"/>
                <a:cs typeface="Calibri" panose="020F0502020204030204" pitchFamily="34" charset="0"/>
              </a:rPr>
              <a:t>Retour sur les trois expériences</a:t>
            </a:r>
          </a:p>
          <a:p>
            <a:pPr marL="177800" indent="-177800" algn="ctr">
              <a:spcBef>
                <a:spcPts val="600"/>
              </a:spcBef>
              <a:buNone/>
            </a:pPr>
            <a:r>
              <a:rPr lang="fr-CA" sz="1200" b="1" i="1" dirty="0">
                <a:latin typeface="Calibri" panose="020F0502020204030204" pitchFamily="34" charset="0"/>
                <a:cs typeface="Calibri" panose="020F0502020204030204" pitchFamily="34" charset="0"/>
              </a:rPr>
              <a:t>« Pour chacune des expériences, est-ce qu’une nouvelle </a:t>
            </a:r>
            <a:r>
              <a:rPr lang="fr-CA" sz="1200" b="1" dirty="0">
                <a:latin typeface="Calibri" panose="020F0502020204030204" pitchFamily="34" charset="0"/>
                <a:cs typeface="Calibri" panose="020F0502020204030204" pitchFamily="34" charset="0"/>
              </a:rPr>
              <a:t>matière</a:t>
            </a:r>
            <a:r>
              <a:rPr lang="fr-CA" sz="1200" b="1" i="1" dirty="0">
                <a:latin typeface="Calibri" panose="020F0502020204030204" pitchFamily="34" charset="0"/>
                <a:cs typeface="Calibri" panose="020F0502020204030204" pitchFamily="34" charset="0"/>
              </a:rPr>
              <a:t> a été créée ? »</a:t>
            </a:r>
            <a:r>
              <a:rPr lang="fr-CA" sz="1200" b="1" dirty="0">
                <a:latin typeface="Calibri" panose="020F0502020204030204" pitchFamily="34" charset="0"/>
                <a:cs typeface="Calibri" panose="020F0502020204030204" pitchFamily="34" charset="0"/>
              </a:rPr>
              <a:t> </a:t>
            </a:r>
          </a:p>
          <a:p>
            <a:pPr marL="228600" indent="-228600" algn="just">
              <a:spcBef>
                <a:spcPts val="600"/>
              </a:spcBef>
              <a:buFont typeface="+mj-lt"/>
              <a:buAutoNum type="arabicPeriod"/>
            </a:pPr>
            <a:r>
              <a:rPr lang="fr-CA" sz="1200" dirty="0">
                <a:latin typeface="Calibri" panose="020F0502020204030204" pitchFamily="34" charset="0"/>
                <a:cs typeface="Calibri" panose="020F0502020204030204" pitchFamily="34" charset="0"/>
              </a:rPr>
              <a:t>Suivant cette question, emmener les élèves à trier les expériences en deux catégories. À partir de leurs réponses, reproduire le tableau </a:t>
            </a:r>
            <a:r>
              <a:rPr lang="fr-CA" sz="1200" dirty="0" err="1">
                <a:latin typeface="Calibri" panose="020F0502020204030204" pitchFamily="34" charset="0"/>
                <a:cs typeface="Calibri" panose="020F0502020204030204" pitchFamily="34" charset="0"/>
              </a:rPr>
              <a:t>ci-bas</a:t>
            </a:r>
            <a:r>
              <a:rPr lang="fr-CA" sz="1200" dirty="0">
                <a:latin typeface="Calibri" panose="020F0502020204030204" pitchFamily="34" charset="0"/>
                <a:cs typeface="Calibri" panose="020F0502020204030204" pitchFamily="34" charset="0"/>
              </a:rPr>
              <a:t>.</a:t>
            </a:r>
          </a:p>
          <a:p>
            <a:pPr marL="228600" indent="-228600" algn="just">
              <a:spcBef>
                <a:spcPts val="600"/>
              </a:spcBef>
              <a:buFont typeface="+mj-lt"/>
              <a:buAutoNum type="arabicPeriod"/>
            </a:pPr>
            <a:r>
              <a:rPr lang="fr-CA" sz="1200" dirty="0">
                <a:latin typeface="Calibri" panose="020F0502020204030204" pitchFamily="34" charset="0"/>
                <a:cs typeface="Calibri" panose="020F0502020204030204" pitchFamily="34" charset="0"/>
              </a:rPr>
              <a:t>Ensuite, définir en groupe ce que sont changements chimique et physique (voir </a:t>
            </a:r>
            <a:r>
              <a:rPr lang="fr-CA" sz="1200" dirty="0">
                <a:latin typeface="Calibri" panose="020F0502020204030204" pitchFamily="34" charset="0"/>
                <a:cs typeface="Calibri" panose="020F0502020204030204" pitchFamily="34" charset="0"/>
                <a:hlinkClick r:id="rId8" action="ppaction://hlinksldjump"/>
              </a:rPr>
              <a:t>Fiche théorique 1</a:t>
            </a:r>
            <a:r>
              <a:rPr lang="fr-CA" sz="1200" dirty="0">
                <a:latin typeface="Calibri" panose="020F0502020204030204" pitchFamily="34" charset="0"/>
                <a:cs typeface="Calibri" panose="020F0502020204030204" pitchFamily="34" charset="0"/>
              </a:rPr>
              <a:t>).</a:t>
            </a:r>
          </a:p>
          <a:p>
            <a:pPr marL="177800" indent="-177800" algn="just">
              <a:spcBef>
                <a:spcPts val="600"/>
              </a:spcBef>
              <a:buNone/>
            </a:pPr>
            <a:endParaRPr lang="fr-CA" sz="1200" dirty="0">
              <a:latin typeface="Calibri" panose="020F0502020204030204" pitchFamily="34" charset="0"/>
              <a:cs typeface="Calibri" panose="020F0502020204030204" pitchFamily="34" charset="0"/>
            </a:endParaRPr>
          </a:p>
          <a:p>
            <a:pPr marL="177800" indent="-177800" algn="just">
              <a:spcBef>
                <a:spcPts val="600"/>
              </a:spcBef>
              <a:buNone/>
            </a:pPr>
            <a:endParaRPr lang="fr-CA" sz="1200" dirty="0">
              <a:latin typeface="Calibri" panose="020F0502020204030204" pitchFamily="34" charset="0"/>
              <a:cs typeface="Calibri" panose="020F0502020204030204" pitchFamily="34" charset="0"/>
            </a:endParaRPr>
          </a:p>
          <a:p>
            <a:pPr marL="177800" indent="-177800" algn="just">
              <a:spcBef>
                <a:spcPts val="600"/>
              </a:spcBef>
              <a:buNone/>
            </a:pPr>
            <a:endParaRPr lang="fr-CA" sz="1200" dirty="0">
              <a:latin typeface="Calibri" panose="020F0502020204030204" pitchFamily="34" charset="0"/>
              <a:cs typeface="Calibri" panose="020F0502020204030204" pitchFamily="34" charset="0"/>
            </a:endParaRPr>
          </a:p>
          <a:p>
            <a:pPr marL="177800" indent="-177800" algn="just">
              <a:spcBef>
                <a:spcPts val="600"/>
              </a:spcBef>
              <a:buNone/>
            </a:pPr>
            <a:endParaRPr lang="fr-CA" sz="1200" dirty="0">
              <a:latin typeface="Calibri" panose="020F0502020204030204" pitchFamily="34" charset="0"/>
              <a:cs typeface="Calibri" panose="020F0502020204030204" pitchFamily="34" charset="0"/>
            </a:endParaRPr>
          </a:p>
          <a:p>
            <a:pPr marL="0" indent="0" algn="just">
              <a:spcBef>
                <a:spcPts val="600"/>
              </a:spcBef>
              <a:buNone/>
            </a:pPr>
            <a:endParaRPr lang="en-US" sz="1200" i="1" dirty="0">
              <a:latin typeface="Calibri" panose="020F0502020204030204" pitchFamily="34" charset="0"/>
              <a:cs typeface="Calibri" panose="020F0502020204030204" pitchFamily="34" charset="0"/>
            </a:endParaRPr>
          </a:p>
          <a:p>
            <a:pPr marL="0" indent="0" algn="just">
              <a:spcBef>
                <a:spcPts val="600"/>
              </a:spcBef>
              <a:buNone/>
            </a:pPr>
            <a:endParaRPr lang="en-US" sz="1200" i="1" dirty="0">
              <a:latin typeface="Calibri" panose="020F0502020204030204" pitchFamily="34" charset="0"/>
              <a:cs typeface="Calibri" panose="020F0502020204030204" pitchFamily="34" charset="0"/>
            </a:endParaRPr>
          </a:p>
          <a:p>
            <a:pPr marL="0" indent="0" algn="just">
              <a:spcBef>
                <a:spcPts val="600"/>
              </a:spcBef>
              <a:buNone/>
            </a:pPr>
            <a:endParaRPr lang="en-US" sz="1200" i="1" dirty="0">
              <a:latin typeface="Calibri" panose="020F0502020204030204" pitchFamily="34" charset="0"/>
              <a:cs typeface="Calibri" panose="020F0502020204030204" pitchFamily="34" charset="0"/>
            </a:endParaRPr>
          </a:p>
          <a:p>
            <a:pPr marL="0" indent="0" algn="just">
              <a:spcBef>
                <a:spcPts val="600"/>
              </a:spcBef>
              <a:buNone/>
            </a:pPr>
            <a:endParaRPr lang="en-US" sz="1200" i="1" dirty="0">
              <a:latin typeface="Calibri" panose="020F0502020204030204" pitchFamily="34" charset="0"/>
              <a:cs typeface="Calibri" panose="020F0502020204030204" pitchFamily="34" charset="0"/>
            </a:endParaRPr>
          </a:p>
          <a:p>
            <a:pPr marL="0" indent="0">
              <a:spcBef>
                <a:spcPts val="600"/>
              </a:spcBef>
              <a:buNone/>
            </a:pPr>
            <a:endParaRPr lang="fr-CA" sz="1200" i="1" dirty="0">
              <a:latin typeface="Calibri" panose="020F0502020204030204" pitchFamily="34" charset="0"/>
              <a:cs typeface="Calibri" panose="020F0502020204030204" pitchFamily="34" charset="0"/>
            </a:endParaRPr>
          </a:p>
          <a:p>
            <a:pPr marL="0" indent="0">
              <a:spcBef>
                <a:spcPts val="600"/>
              </a:spcBef>
              <a:buNone/>
            </a:pPr>
            <a:r>
              <a:rPr lang="fr-CA" sz="2400" i="1" dirty="0">
                <a:latin typeface="Calibri" panose="020F0502020204030204" pitchFamily="34" charset="0"/>
                <a:cs typeface="Calibri" panose="020F0502020204030204" pitchFamily="34" charset="0"/>
              </a:rPr>
              <a:t>Utilisation de la fiche d’activité A</a:t>
            </a:r>
            <a:endParaRPr lang="fr-CA" sz="2400" dirty="0">
              <a:latin typeface="Calibri" panose="020F0502020204030204" pitchFamily="34" charset="0"/>
              <a:cs typeface="Calibri" panose="020F0502020204030204" pitchFamily="34" charset="0"/>
            </a:endParaRPr>
          </a:p>
          <a:p>
            <a:pPr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La première partie de la fiche d’activité (tableau) sert à évaluer ce que les élèves ont retenu de la discussion théorique sur la différence entre changement chimique et changement physique. </a:t>
            </a:r>
          </a:p>
          <a:p>
            <a:pPr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La deuxième moitié de la fiche d’activité peut être utilisée de deux façons :</a:t>
            </a:r>
          </a:p>
          <a:p>
            <a:pPr marL="679450" lvl="1" indent="-228600" algn="just">
              <a:buFont typeface="+mj-lt"/>
              <a:buAutoNum type="arabicPeriod"/>
            </a:pPr>
            <a:r>
              <a:rPr lang="fr-CA" sz="1200" dirty="0">
                <a:latin typeface="Calibri" panose="020F0502020204030204" pitchFamily="34" charset="0"/>
                <a:cs typeface="Calibri" panose="020F0502020204030204" pitchFamily="34" charset="0"/>
              </a:rPr>
              <a:t>Version courte : les élèves doivent classer les six expériences présentées en amorce.</a:t>
            </a:r>
          </a:p>
          <a:p>
            <a:pPr marL="679450" lvl="1" indent="-228600" algn="just">
              <a:buFont typeface="+mj-lt"/>
              <a:buAutoNum type="arabicPeriod"/>
            </a:pPr>
            <a:r>
              <a:rPr lang="fr-CA" sz="1200" dirty="0">
                <a:latin typeface="Calibri" panose="020F0502020204030204" pitchFamily="34" charset="0"/>
                <a:cs typeface="Calibri" panose="020F0502020204030204" pitchFamily="34" charset="0"/>
              </a:rPr>
              <a:t>Version longue : les élèves doivent classer de </a:t>
            </a:r>
            <a:r>
              <a:rPr lang="fr-CA" sz="1200" i="1" dirty="0">
                <a:latin typeface="Calibri" panose="020F0502020204030204" pitchFamily="34" charset="0"/>
                <a:cs typeface="Calibri" panose="020F0502020204030204" pitchFamily="34" charset="0"/>
              </a:rPr>
              <a:t>nouvelles</a:t>
            </a:r>
            <a:r>
              <a:rPr lang="fr-CA" sz="1200" dirty="0">
                <a:latin typeface="Calibri" panose="020F0502020204030204" pitchFamily="34" charset="0"/>
                <a:cs typeface="Calibri" panose="020F0502020204030204" pitchFamily="34" charset="0"/>
              </a:rPr>
              <a:t> expériences, selon qu’elles présentent des changements physiques ou chimiques (justifier). Il n’est pas obligatoire que ces expériences soient réalisées; il est possible de seulement les présenter/expliquer. En plus des nouvelles expériences apparaissant dans le tableau suivant, on peut demander aux élèves d’en suggérer d’autres.</a:t>
            </a:r>
          </a:p>
          <a:p>
            <a:pPr marL="228600" indent="-228600">
              <a:spcBef>
                <a:spcPts val="600"/>
              </a:spcBef>
              <a:buFont typeface="+mj-lt"/>
              <a:buAutoNum type="arabicPeriod"/>
            </a:pPr>
            <a:endParaRPr lang="fr-CA" sz="1200" dirty="0">
              <a:latin typeface="Calibri" panose="020F0502020204030204" pitchFamily="34" charset="0"/>
              <a:cs typeface="Calibri" panose="020F0502020204030204" pitchFamily="34" charset="0"/>
            </a:endParaRPr>
          </a:p>
          <a:p>
            <a:pPr marL="228600" indent="-228600">
              <a:spcBef>
                <a:spcPts val="600"/>
              </a:spcBef>
              <a:buFont typeface="+mj-lt"/>
              <a:buAutoNum type="arabicPeriod"/>
            </a:pPr>
            <a:endParaRPr lang="fr-CA" sz="1200" dirty="0">
              <a:latin typeface="Calibri" panose="020F0502020204030204" pitchFamily="34" charset="0"/>
              <a:cs typeface="Calibri" panose="020F0502020204030204" pitchFamily="34" charset="0"/>
            </a:endParaRPr>
          </a:p>
          <a:p>
            <a:pPr marL="228600" indent="-228600">
              <a:spcBef>
                <a:spcPts val="600"/>
              </a:spcBef>
              <a:buFont typeface="+mj-lt"/>
              <a:buAutoNum type="arabicPeriod"/>
            </a:pPr>
            <a:endParaRPr lang="fr-CA" sz="1200" dirty="0">
              <a:latin typeface="Calibri" panose="020F0502020204030204" pitchFamily="34" charset="0"/>
              <a:cs typeface="Calibri" panose="020F0502020204030204" pitchFamily="34" charset="0"/>
            </a:endParaRPr>
          </a:p>
          <a:p>
            <a:pPr marL="228600" indent="-228600">
              <a:spcBef>
                <a:spcPts val="600"/>
              </a:spcBef>
              <a:buFont typeface="+mj-lt"/>
              <a:buAutoNum type="arabicPeriod"/>
            </a:pPr>
            <a:endParaRPr lang="fr-CA" sz="1200" dirty="0">
              <a:latin typeface="Calibri" panose="020F0502020204030204" pitchFamily="34" charset="0"/>
              <a:cs typeface="Calibri" panose="020F0502020204030204" pitchFamily="34" charset="0"/>
            </a:endParaRPr>
          </a:p>
          <a:p>
            <a:pPr marL="228600" indent="-228600">
              <a:spcBef>
                <a:spcPts val="600"/>
              </a:spcBef>
              <a:buFont typeface="+mj-lt"/>
              <a:buAutoNum type="arabicPeriod"/>
            </a:pPr>
            <a:endParaRPr lang="fr-CA" sz="1200" dirty="0">
              <a:latin typeface="Calibri" panose="020F0502020204030204" pitchFamily="34" charset="0"/>
              <a:cs typeface="Calibri" panose="020F0502020204030204" pitchFamily="34" charset="0"/>
            </a:endParaRPr>
          </a:p>
          <a:p>
            <a:pPr marL="0" indent="0">
              <a:spcBef>
                <a:spcPts val="600"/>
              </a:spcBef>
              <a:buNone/>
            </a:pPr>
            <a:r>
              <a:rPr lang="fr-CA" sz="1200" dirty="0">
                <a:latin typeface="Calibri" panose="020F0502020204030204" pitchFamily="34" charset="0"/>
                <a:cs typeface="Calibri" panose="020F0502020204030204" pitchFamily="34" charset="0"/>
              </a:rPr>
              <a:t>Vous pourrez ainsi mettre en place une évaluation (v</a:t>
            </a:r>
            <a:r>
              <a:rPr lang="fr-CA" sz="1200" dirty="0">
                <a:solidFill>
                  <a:schemeClr val="tx1"/>
                </a:solidFill>
                <a:latin typeface="Calibri" panose="020F0502020204030204" pitchFamily="34" charset="0"/>
                <a:cs typeface="Calibri" panose="020F0502020204030204" pitchFamily="34" charset="0"/>
              </a:rPr>
              <a:t>oir </a:t>
            </a:r>
            <a:r>
              <a:rPr lang="fr-CA" sz="1200" dirty="0">
                <a:solidFill>
                  <a:schemeClr val="tx1"/>
                </a:solidFill>
                <a:latin typeface="Calibri" panose="020F0502020204030204" pitchFamily="34" charset="0"/>
                <a:cs typeface="Calibri" panose="020F0502020204030204" pitchFamily="34" charset="0"/>
                <a:hlinkClick r:id="rId9" action="ppaction://hlinksldjump"/>
              </a:rPr>
              <a:t>Grille d’évaluation 1</a:t>
            </a:r>
            <a:r>
              <a:rPr lang="fr-CA" sz="1200" i="1" dirty="0">
                <a:solidFill>
                  <a:schemeClr val="tx1"/>
                </a:solidFill>
                <a:latin typeface="Calibri" panose="020F0502020204030204" pitchFamily="34" charset="0"/>
                <a:cs typeface="Calibri" panose="020F0502020204030204" pitchFamily="34" charset="0"/>
              </a:rPr>
              <a:t>).</a:t>
            </a:r>
          </a:p>
          <a:p>
            <a:pPr marL="0" indent="0">
              <a:spcBef>
                <a:spcPts val="600"/>
              </a:spcBef>
              <a:buNone/>
            </a:pPr>
            <a:r>
              <a:rPr lang="fr-CA" sz="1200" dirty="0">
                <a:latin typeface="Calibri" panose="020F0502020204030204" pitchFamily="34" charset="0"/>
                <a:cs typeface="Calibri" panose="020F0502020204030204" pitchFamily="34" charset="0"/>
              </a:rPr>
              <a:t> </a:t>
            </a:r>
          </a:p>
          <a:p>
            <a:pPr marL="0" indent="0" algn="just">
              <a:spcBef>
                <a:spcPts val="600"/>
              </a:spcBef>
              <a:buNone/>
            </a:pPr>
            <a:endParaRPr lang="en-US" sz="1200" dirty="0">
              <a:latin typeface="Calibri" panose="020F0502020204030204" pitchFamily="34" charset="0"/>
              <a:cs typeface="Calibri" panose="020F0502020204030204" pitchFamily="34" charset="0"/>
            </a:endParaRPr>
          </a:p>
        </p:txBody>
      </p:sp>
      <p:graphicFrame>
        <p:nvGraphicFramePr>
          <p:cNvPr id="19" name="Table 18"/>
          <p:cNvGraphicFramePr>
            <a:graphicFrameLocks noGrp="1"/>
          </p:cNvGraphicFramePr>
          <p:nvPr>
            <p:custDataLst>
              <p:tags r:id="rId2"/>
            </p:custDataLst>
            <p:extLst>
              <p:ext uri="{D42A27DB-BD31-4B8C-83A1-F6EECF244321}">
                <p14:modId xmlns:p14="http://schemas.microsoft.com/office/powerpoint/2010/main" val="3494241235"/>
              </p:ext>
            </p:extLst>
          </p:nvPr>
        </p:nvGraphicFramePr>
        <p:xfrm>
          <a:off x="761930" y="7385685"/>
          <a:ext cx="5403846" cy="1242060"/>
        </p:xfrm>
        <a:graphic>
          <a:graphicData uri="http://schemas.openxmlformats.org/drawingml/2006/table">
            <a:tbl>
              <a:tblPr>
                <a:tableStyleId>{073A0DAA-6AF3-43AB-8588-CEC1D06C72B9}</a:tableStyleId>
              </a:tblPr>
              <a:tblGrid>
                <a:gridCol w="2860792">
                  <a:extLst>
                    <a:ext uri="{9D8B030D-6E8A-4147-A177-3AD203B41FA5}">
                      <a16:colId xmlns:a16="http://schemas.microsoft.com/office/drawing/2014/main" val="20000"/>
                    </a:ext>
                  </a:extLst>
                </a:gridCol>
                <a:gridCol w="2543054">
                  <a:extLst>
                    <a:ext uri="{9D8B030D-6E8A-4147-A177-3AD203B41FA5}">
                      <a16:colId xmlns:a16="http://schemas.microsoft.com/office/drawing/2014/main" val="20001"/>
                    </a:ext>
                  </a:extLst>
                </a:gridCol>
              </a:tblGrid>
              <a:tr h="224893">
                <a:tc>
                  <a:txBody>
                    <a:bodyPr/>
                    <a:lstStyle/>
                    <a:p>
                      <a:pPr algn="ctr">
                        <a:lnSpc>
                          <a:spcPct val="100000"/>
                        </a:lnSpc>
                        <a:spcAft>
                          <a:spcPts val="0"/>
                        </a:spcAft>
                      </a:pPr>
                      <a:r>
                        <a:rPr lang="fr-CA" sz="1200" b="1" dirty="0">
                          <a:latin typeface="Calibri" panose="020F0502020204030204" pitchFamily="34" charset="0"/>
                          <a:cs typeface="Calibri" panose="020F0502020204030204" pitchFamily="34" charset="0"/>
                        </a:rPr>
                        <a:t>Changement physique</a:t>
                      </a:r>
                      <a:endParaRPr lang="fr-CA" sz="1200" b="1" dirty="0">
                        <a:latin typeface="Calibri" panose="020F0502020204030204" pitchFamily="34" charset="0"/>
                        <a:ea typeface="Calibri"/>
                        <a:cs typeface="Calibri" panose="020F0502020204030204" pitchFamily="34" charset="0"/>
                      </a:endParaRPr>
                    </a:p>
                  </a:txBody>
                  <a:tcPr marL="67310" marR="67310" marT="36195" marB="3619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fr-CA" sz="1200" b="1" dirty="0">
                          <a:latin typeface="Calibri" panose="020F0502020204030204" pitchFamily="34" charset="0"/>
                          <a:cs typeface="Calibri" panose="020F0502020204030204" pitchFamily="34" charset="0"/>
                        </a:rPr>
                        <a:t> Changement chimique</a:t>
                      </a:r>
                      <a:endParaRPr lang="fr-CA" sz="1200" b="1" dirty="0">
                        <a:latin typeface="Calibri" panose="020F0502020204030204" pitchFamily="34" charset="0"/>
                        <a:ea typeface="Calibri"/>
                        <a:cs typeface="Calibri" panose="020F0502020204030204" pitchFamily="34" charset="0"/>
                      </a:endParaRPr>
                    </a:p>
                  </a:txBody>
                  <a:tcPr marL="67310" marR="67310" marT="36195" marB="3619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69361">
                <a:tc>
                  <a:txBody>
                    <a:bodyPr/>
                    <a:lstStyle/>
                    <a:p>
                      <a:pPr algn="ctr">
                        <a:lnSpc>
                          <a:spcPct val="100000"/>
                        </a:lnSpc>
                        <a:spcAft>
                          <a:spcPts val="0"/>
                        </a:spcAft>
                      </a:pPr>
                      <a:r>
                        <a:rPr lang="fr-CA" sz="1200" dirty="0">
                          <a:latin typeface="Calibri" panose="020F0502020204030204" pitchFamily="34" charset="0"/>
                          <a:cs typeface="Calibri" panose="020F0502020204030204" pitchFamily="34" charset="0"/>
                        </a:rPr>
                        <a:t>Dissoudre du sel dans l’eau</a:t>
                      </a:r>
                    </a:p>
                    <a:p>
                      <a:pPr algn="ctr">
                        <a:lnSpc>
                          <a:spcPct val="100000"/>
                        </a:lnSpc>
                        <a:spcAft>
                          <a:spcPts val="0"/>
                        </a:spcAft>
                      </a:pPr>
                      <a:r>
                        <a:rPr lang="fr-CA" sz="1200" dirty="0">
                          <a:latin typeface="Calibri" panose="020F0502020204030204" pitchFamily="34" charset="0"/>
                          <a:cs typeface="Calibri" panose="020F0502020204030204" pitchFamily="34" charset="0"/>
                        </a:rPr>
                        <a:t>Colorants dans l’eau</a:t>
                      </a:r>
                    </a:p>
                    <a:p>
                      <a:pPr algn="ctr">
                        <a:lnSpc>
                          <a:spcPct val="100000"/>
                        </a:lnSpc>
                        <a:spcAft>
                          <a:spcPts val="0"/>
                        </a:spcAft>
                      </a:pPr>
                      <a:r>
                        <a:rPr lang="fr-CA" sz="1200" dirty="0">
                          <a:latin typeface="Calibri" panose="020F0502020204030204" pitchFamily="34" charset="0"/>
                          <a:cs typeface="Calibri" panose="020F0502020204030204" pitchFamily="34" charset="0"/>
                        </a:rPr>
                        <a:t>Former de la glace</a:t>
                      </a:r>
                    </a:p>
                    <a:p>
                      <a:pPr algn="ctr">
                        <a:lnSpc>
                          <a:spcPct val="100000"/>
                        </a:lnSpc>
                        <a:spcAft>
                          <a:spcPts val="0"/>
                        </a:spcAft>
                      </a:pPr>
                      <a:r>
                        <a:rPr lang="fr-CA" sz="1200" dirty="0">
                          <a:latin typeface="Calibri" panose="020F0502020204030204" pitchFamily="34" charset="0"/>
                          <a:cs typeface="Calibri" panose="020F0502020204030204" pitchFamily="34" charset="0"/>
                        </a:rPr>
                        <a:t>Casser une roche</a:t>
                      </a:r>
                    </a:p>
                    <a:p>
                      <a:pPr algn="ctr">
                        <a:lnSpc>
                          <a:spcPct val="100000"/>
                        </a:lnSpc>
                        <a:spcAft>
                          <a:spcPts val="0"/>
                        </a:spcAft>
                      </a:pPr>
                      <a:r>
                        <a:rPr lang="fr-CA" sz="1200" dirty="0">
                          <a:latin typeface="Calibri" panose="020F0502020204030204" pitchFamily="34" charset="0"/>
                          <a:cs typeface="Calibri" panose="020F0502020204030204" pitchFamily="34" charset="0"/>
                        </a:rPr>
                        <a:t>Un</a:t>
                      </a:r>
                      <a:r>
                        <a:rPr lang="fr-CA" sz="1200" baseline="0" dirty="0">
                          <a:latin typeface="Calibri" panose="020F0502020204030204" pitchFamily="34" charset="0"/>
                          <a:cs typeface="Calibri" panose="020F0502020204030204" pitchFamily="34" charset="0"/>
                        </a:rPr>
                        <a:t> œuf </a:t>
                      </a:r>
                      <a:r>
                        <a:rPr lang="fr-CA" sz="1200" dirty="0">
                          <a:latin typeface="Calibri" panose="020F0502020204030204" pitchFamily="34" charset="0"/>
                          <a:cs typeface="Calibri" panose="020F0502020204030204" pitchFamily="34" charset="0"/>
                        </a:rPr>
                        <a:t>que l’on congèle</a:t>
                      </a:r>
                      <a:endParaRPr lang="fr-CA" sz="1200" dirty="0">
                        <a:latin typeface="Calibri" panose="020F0502020204030204" pitchFamily="34" charset="0"/>
                        <a:ea typeface="Calibri"/>
                        <a:cs typeface="Calibri" panose="020F0502020204030204" pitchFamily="34" charset="0"/>
                      </a:endParaRPr>
                    </a:p>
                  </a:txBody>
                  <a:tcPr marL="67310" marR="67310" marT="36195" marB="3619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fr-CA" sz="1200" dirty="0">
                          <a:latin typeface="Calibri" panose="020F0502020204030204" pitchFamily="34" charset="0"/>
                          <a:cs typeface="Calibri" panose="020F0502020204030204" pitchFamily="34" charset="0"/>
                        </a:rPr>
                        <a:t>Faire rouiller un clou en fer</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200" dirty="0">
                          <a:latin typeface="Calibri" panose="020F0502020204030204" pitchFamily="34" charset="0"/>
                          <a:cs typeface="Calibri" panose="020F0502020204030204" pitchFamily="34" charset="0"/>
                        </a:rPr>
                        <a:t>Un</a:t>
                      </a:r>
                      <a:r>
                        <a:rPr lang="fr-CA" sz="1200" baseline="0" dirty="0">
                          <a:latin typeface="Calibri" panose="020F0502020204030204" pitchFamily="34" charset="0"/>
                          <a:cs typeface="Calibri" panose="020F0502020204030204" pitchFamily="34" charset="0"/>
                        </a:rPr>
                        <a:t> œuf </a:t>
                      </a:r>
                      <a:r>
                        <a:rPr lang="fr-CA" sz="1200" dirty="0">
                          <a:latin typeface="Calibri" panose="020F0502020204030204" pitchFamily="34" charset="0"/>
                          <a:cs typeface="Calibri" panose="020F0502020204030204" pitchFamily="34" charset="0"/>
                        </a:rPr>
                        <a:t>que l’on fait cuire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200" dirty="0">
                          <a:latin typeface="Calibri" panose="020F0502020204030204" pitchFamily="34" charset="0"/>
                          <a:cs typeface="Calibri" panose="020F0502020204030204" pitchFamily="34" charset="0"/>
                        </a:rPr>
                        <a:t>Faire lever une pâte à pain</a:t>
                      </a:r>
                    </a:p>
                  </a:txBody>
                  <a:tcPr marL="67310" marR="67310" marT="36195" marB="3619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custDataLst>
              <p:tags r:id="rId3"/>
            </p:custDataLst>
            <p:extLst>
              <p:ext uri="{D42A27DB-BD31-4B8C-83A1-F6EECF244321}">
                <p14:modId xmlns:p14="http://schemas.microsoft.com/office/powerpoint/2010/main" val="369805413"/>
              </p:ext>
            </p:extLst>
          </p:nvPr>
        </p:nvGraphicFramePr>
        <p:xfrm>
          <a:off x="266698" y="2758440"/>
          <a:ext cx="6296026" cy="2056315"/>
        </p:xfrm>
        <a:graphic>
          <a:graphicData uri="http://schemas.openxmlformats.org/drawingml/2006/table">
            <a:tbl>
              <a:tblPr/>
              <a:tblGrid>
                <a:gridCol w="3148013">
                  <a:extLst>
                    <a:ext uri="{9D8B030D-6E8A-4147-A177-3AD203B41FA5}">
                      <a16:colId xmlns:a16="http://schemas.microsoft.com/office/drawing/2014/main" val="20000"/>
                    </a:ext>
                  </a:extLst>
                </a:gridCol>
                <a:gridCol w="3148013">
                  <a:extLst>
                    <a:ext uri="{9D8B030D-6E8A-4147-A177-3AD203B41FA5}">
                      <a16:colId xmlns:a16="http://schemas.microsoft.com/office/drawing/2014/main" val="20001"/>
                    </a:ext>
                  </a:extLst>
                </a:gridCol>
              </a:tblGrid>
              <a:tr h="177278">
                <a:tc>
                  <a:txBody>
                    <a:bodyPr/>
                    <a:lstStyle/>
                    <a:p>
                      <a:pPr algn="ctr">
                        <a:lnSpc>
                          <a:spcPct val="100000"/>
                        </a:lnSpc>
                        <a:spcAft>
                          <a:spcPts val="0"/>
                        </a:spcAft>
                      </a:pPr>
                      <a:r>
                        <a:rPr lang="fr-CA" sz="1400" b="1" dirty="0">
                          <a:solidFill>
                            <a:srgbClr val="000000"/>
                          </a:solidFill>
                          <a:latin typeface="Calibri" panose="020F0502020204030204" pitchFamily="34" charset="0"/>
                          <a:ea typeface="Times New Roman"/>
                          <a:cs typeface="Calibri" panose="020F0502020204030204" pitchFamily="34" charset="0"/>
                        </a:rPr>
                        <a:t>Une nouvelle matière est apparue</a:t>
                      </a:r>
                      <a:endParaRPr lang="fr-CA" sz="1400" dirty="0">
                        <a:latin typeface="Calibri" panose="020F0502020204030204" pitchFamily="34" charset="0"/>
                        <a:ea typeface="Calibri"/>
                        <a:cs typeface="Calibri" panose="020F0502020204030204" pitchFamily="34" charset="0"/>
                      </a:endParaRPr>
                    </a:p>
                  </a:txBody>
                  <a:tcPr marL="51235" marR="51235" marT="27551" marB="275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CA" sz="1400" b="1" dirty="0">
                          <a:solidFill>
                            <a:srgbClr val="000000"/>
                          </a:solidFill>
                          <a:latin typeface="Calibri" panose="020F0502020204030204" pitchFamily="34" charset="0"/>
                          <a:ea typeface="Times New Roman"/>
                          <a:cs typeface="Calibri" panose="020F0502020204030204" pitchFamily="34" charset="0"/>
                        </a:rPr>
                        <a:t>Pas de nouvelle matière</a:t>
                      </a:r>
                      <a:endParaRPr lang="fr-CA" sz="1400" dirty="0">
                        <a:latin typeface="Calibri" panose="020F0502020204030204" pitchFamily="34" charset="0"/>
                        <a:ea typeface="Calibri"/>
                        <a:cs typeface="Calibri" panose="020F0502020204030204" pitchFamily="34" charset="0"/>
                      </a:endParaRPr>
                    </a:p>
                  </a:txBody>
                  <a:tcPr marL="51235" marR="51235" marT="27551" marB="275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3509">
                <a:tc>
                  <a:txBody>
                    <a:bodyPr/>
                    <a:lstStyle/>
                    <a:p>
                      <a:pPr algn="ctr">
                        <a:lnSpc>
                          <a:spcPct val="100000"/>
                        </a:lnSpc>
                        <a:spcAft>
                          <a:spcPts val="0"/>
                        </a:spcAft>
                      </a:pPr>
                      <a:r>
                        <a:rPr lang="fr-CA" sz="1200" dirty="0">
                          <a:solidFill>
                            <a:srgbClr val="000000"/>
                          </a:solidFill>
                          <a:latin typeface="Calibri" panose="020F0502020204030204" pitchFamily="34" charset="0"/>
                          <a:ea typeface="Times New Roman"/>
                          <a:cs typeface="Calibri" panose="020F0502020204030204" pitchFamily="34" charset="0"/>
                        </a:rPr>
                        <a:t>papier brûlé : </a:t>
                      </a:r>
                      <a:r>
                        <a:rPr lang="fr-CA" sz="1200" i="1" dirty="0">
                          <a:solidFill>
                            <a:srgbClr val="000000"/>
                          </a:solidFill>
                          <a:latin typeface="Calibri" panose="020F0502020204030204" pitchFamily="34" charset="0"/>
                          <a:ea typeface="Times New Roman"/>
                          <a:cs typeface="Calibri" panose="020F0502020204030204" pitchFamily="34" charset="0"/>
                        </a:rPr>
                        <a:t>apparition de cendres</a:t>
                      </a:r>
                      <a:endParaRPr lang="fr-CA" sz="1200" dirty="0">
                        <a:latin typeface="Calibri" panose="020F0502020204030204" pitchFamily="34" charset="0"/>
                        <a:ea typeface="Calibri"/>
                        <a:cs typeface="Calibri" panose="020F0502020204030204" pitchFamily="34" charset="0"/>
                      </a:endParaRPr>
                    </a:p>
                  </a:txBody>
                  <a:tcPr marL="51235" marR="51235" marT="27551" marB="275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CA" sz="1200" dirty="0">
                          <a:solidFill>
                            <a:srgbClr val="000000"/>
                          </a:solidFill>
                          <a:latin typeface="Calibri" panose="020F0502020204030204" pitchFamily="34" charset="0"/>
                          <a:ea typeface="Times New Roman"/>
                          <a:cs typeface="Calibri" panose="020F0502020204030204" pitchFamily="34" charset="0"/>
                        </a:rPr>
                        <a:t>papier seulement déchiré</a:t>
                      </a:r>
                      <a:endParaRPr lang="fr-CA" sz="1200" dirty="0">
                        <a:latin typeface="Calibri" panose="020F0502020204030204" pitchFamily="34" charset="0"/>
                        <a:ea typeface="Calibri"/>
                        <a:cs typeface="Calibri" panose="020F0502020204030204" pitchFamily="34" charset="0"/>
                      </a:endParaRPr>
                    </a:p>
                  </a:txBody>
                  <a:tcPr marL="51235" marR="51235" marT="27551" marB="275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3509">
                <a:tc>
                  <a:txBody>
                    <a:bodyPr/>
                    <a:lstStyle/>
                    <a:p>
                      <a:pPr algn="ctr">
                        <a:lnSpc>
                          <a:spcPct val="100000"/>
                        </a:lnSpc>
                        <a:spcAft>
                          <a:spcPts val="0"/>
                        </a:spcAft>
                      </a:pPr>
                      <a:r>
                        <a:rPr lang="fr-CA" sz="1200" dirty="0">
                          <a:solidFill>
                            <a:srgbClr val="000000"/>
                          </a:solidFill>
                          <a:latin typeface="Calibri" panose="020F0502020204030204" pitchFamily="34" charset="0"/>
                          <a:ea typeface="Times New Roman"/>
                          <a:cs typeface="Calibri" panose="020F0502020204030204" pitchFamily="34" charset="0"/>
                        </a:rPr>
                        <a:t>Bicarbonate</a:t>
                      </a:r>
                      <a:r>
                        <a:rPr lang="fr-CA" sz="1200" baseline="0" dirty="0">
                          <a:solidFill>
                            <a:srgbClr val="000000"/>
                          </a:solidFill>
                          <a:latin typeface="Calibri" panose="020F0502020204030204" pitchFamily="34" charset="0"/>
                          <a:ea typeface="Times New Roman"/>
                          <a:cs typeface="Calibri" panose="020F0502020204030204" pitchFamily="34" charset="0"/>
                        </a:rPr>
                        <a:t> de soude </a:t>
                      </a:r>
                      <a:r>
                        <a:rPr lang="fr-CA" sz="1200" dirty="0">
                          <a:solidFill>
                            <a:srgbClr val="000000"/>
                          </a:solidFill>
                          <a:latin typeface="Calibri" panose="020F0502020204030204" pitchFamily="34" charset="0"/>
                          <a:ea typeface="Times New Roman"/>
                          <a:cs typeface="Calibri" panose="020F0502020204030204" pitchFamily="34" charset="0"/>
                        </a:rPr>
                        <a:t>et vinaigre : </a:t>
                      </a:r>
                      <a:r>
                        <a:rPr lang="fr-CA" sz="1200" i="1" dirty="0">
                          <a:solidFill>
                            <a:srgbClr val="000000"/>
                          </a:solidFill>
                          <a:latin typeface="Calibri" panose="020F0502020204030204" pitchFamily="34" charset="0"/>
                          <a:ea typeface="Times New Roman"/>
                          <a:cs typeface="Calibri" panose="020F0502020204030204" pitchFamily="34" charset="0"/>
                        </a:rPr>
                        <a:t>apparition d’un gaz</a:t>
                      </a:r>
                      <a:endParaRPr lang="fr-CA" sz="1200" dirty="0">
                        <a:latin typeface="Calibri" panose="020F0502020204030204" pitchFamily="34" charset="0"/>
                        <a:ea typeface="Calibri"/>
                        <a:cs typeface="Calibri" panose="020F0502020204030204" pitchFamily="34" charset="0"/>
                      </a:endParaRPr>
                    </a:p>
                  </a:txBody>
                  <a:tcPr marL="51235" marR="51235" marT="27551" marB="275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CA" sz="1200" dirty="0">
                          <a:solidFill>
                            <a:srgbClr val="000000"/>
                          </a:solidFill>
                          <a:latin typeface="Calibri" panose="020F0502020204030204" pitchFamily="34" charset="0"/>
                          <a:ea typeface="Times New Roman"/>
                          <a:cs typeface="Calibri" panose="020F0502020204030204" pitchFamily="34" charset="0"/>
                        </a:rPr>
                        <a:t>bicarbonate de soude et eau seulement mélangés</a:t>
                      </a:r>
                      <a:endParaRPr lang="fr-CA" sz="1200" dirty="0">
                        <a:latin typeface="Calibri" panose="020F0502020204030204" pitchFamily="34" charset="0"/>
                        <a:ea typeface="Calibri"/>
                        <a:cs typeface="Calibri" panose="020F0502020204030204" pitchFamily="34" charset="0"/>
                      </a:endParaRPr>
                    </a:p>
                  </a:txBody>
                  <a:tcPr marL="51235" marR="51235" marT="27551" marB="275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9740">
                <a:tc>
                  <a:txBody>
                    <a:bodyPr/>
                    <a:lstStyle/>
                    <a:p>
                      <a:pPr algn="ctr">
                        <a:lnSpc>
                          <a:spcPct val="100000"/>
                        </a:lnSpc>
                        <a:spcAft>
                          <a:spcPts val="0"/>
                        </a:spcAft>
                      </a:pPr>
                      <a:r>
                        <a:rPr lang="fr-CA" sz="1200" dirty="0">
                          <a:solidFill>
                            <a:srgbClr val="000000"/>
                          </a:solidFill>
                          <a:latin typeface="Calibri" panose="020F0502020204030204" pitchFamily="34" charset="0"/>
                          <a:ea typeface="Times New Roman"/>
                          <a:cs typeface="Calibri" panose="020F0502020204030204" pitchFamily="34" charset="0"/>
                        </a:rPr>
                        <a:t>lait et vinaigre : </a:t>
                      </a:r>
                      <a:r>
                        <a:rPr lang="fr-CA" sz="1200" i="1" dirty="0">
                          <a:solidFill>
                            <a:srgbClr val="000000"/>
                          </a:solidFill>
                          <a:latin typeface="Calibri" panose="020F0502020204030204" pitchFamily="34" charset="0"/>
                          <a:ea typeface="Times New Roman"/>
                          <a:cs typeface="Calibri" panose="020F0502020204030204" pitchFamily="34" charset="0"/>
                        </a:rPr>
                        <a:t>apparition de grumeaux blancs (un précipité)</a:t>
                      </a:r>
                      <a:endParaRPr lang="fr-CA" sz="1200" dirty="0">
                        <a:latin typeface="Calibri" panose="020F0502020204030204" pitchFamily="34" charset="0"/>
                        <a:ea typeface="Calibri"/>
                        <a:cs typeface="Calibri" panose="020F0502020204030204" pitchFamily="34" charset="0"/>
                      </a:endParaRPr>
                    </a:p>
                  </a:txBody>
                  <a:tcPr marL="51235" marR="51235" marT="27551" marB="275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CA" sz="1200" dirty="0">
                          <a:solidFill>
                            <a:srgbClr val="000000"/>
                          </a:solidFill>
                          <a:latin typeface="Calibri" panose="020F0502020204030204" pitchFamily="34" charset="0"/>
                          <a:ea typeface="Times New Roman"/>
                          <a:cs typeface="Calibri" panose="020F0502020204030204" pitchFamily="34" charset="0"/>
                        </a:rPr>
                        <a:t>lait et eau seulement mélangés</a:t>
                      </a:r>
                      <a:endParaRPr lang="fr-CA" sz="1200" dirty="0">
                        <a:latin typeface="Calibri" panose="020F0502020204030204" pitchFamily="34" charset="0"/>
                        <a:ea typeface="Calibri"/>
                        <a:cs typeface="Calibri" panose="020F0502020204030204" pitchFamily="34" charset="0"/>
                      </a:endParaRPr>
                    </a:p>
                  </a:txBody>
                  <a:tcPr marL="51235" marR="51235" marT="27551" marB="275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3509">
                <a:tc>
                  <a:txBody>
                    <a:bodyPr/>
                    <a:lstStyle/>
                    <a:p>
                      <a:pPr algn="ctr">
                        <a:lnSpc>
                          <a:spcPct val="100000"/>
                        </a:lnSpc>
                        <a:spcAft>
                          <a:spcPts val="0"/>
                        </a:spcAft>
                      </a:pPr>
                      <a:r>
                        <a:rPr lang="fr-CA" sz="1200" b="1" dirty="0">
                          <a:solidFill>
                            <a:srgbClr val="000000"/>
                          </a:solidFill>
                          <a:latin typeface="Calibri" panose="020F0502020204030204" pitchFamily="34" charset="0"/>
                          <a:ea typeface="Times New Roman"/>
                          <a:cs typeface="Calibri" panose="020F0502020204030204" pitchFamily="34" charset="0"/>
                        </a:rPr>
                        <a:t>(La matière de départ a été modifiée</a:t>
                      </a:r>
                      <a:r>
                        <a:rPr lang="fr-CA" sz="1200" b="1" baseline="0" dirty="0">
                          <a:solidFill>
                            <a:srgbClr val="000000"/>
                          </a:solidFill>
                          <a:latin typeface="Calibri" panose="020F0502020204030204" pitchFamily="34" charset="0"/>
                          <a:ea typeface="Times New Roman"/>
                          <a:cs typeface="Calibri" panose="020F0502020204030204" pitchFamily="34" charset="0"/>
                        </a:rPr>
                        <a:t> :</a:t>
                      </a:r>
                      <a:endParaRPr lang="fr-CA" sz="1200" b="1" dirty="0">
                        <a:latin typeface="Calibri" panose="020F0502020204030204" pitchFamily="34" charset="0"/>
                        <a:ea typeface="Calibri"/>
                        <a:cs typeface="Calibri" panose="020F0502020204030204" pitchFamily="34" charset="0"/>
                      </a:endParaRPr>
                    </a:p>
                    <a:p>
                      <a:pPr algn="ctr">
                        <a:lnSpc>
                          <a:spcPct val="100000"/>
                        </a:lnSpc>
                        <a:spcAft>
                          <a:spcPts val="0"/>
                        </a:spcAft>
                      </a:pPr>
                      <a:r>
                        <a:rPr lang="fr-CA" sz="1200" b="1" dirty="0">
                          <a:solidFill>
                            <a:srgbClr val="000000"/>
                          </a:solidFill>
                          <a:latin typeface="Calibri" panose="020F0502020204030204" pitchFamily="34" charset="0"/>
                          <a:ea typeface="Times New Roman"/>
                          <a:cs typeface="Calibri" panose="020F0502020204030204" pitchFamily="34" charset="0"/>
                        </a:rPr>
                        <a:t>c’est un changement </a:t>
                      </a:r>
                      <a:r>
                        <a:rPr lang="fr-CA" sz="1200" b="1" i="1" dirty="0">
                          <a:solidFill>
                            <a:srgbClr val="000000"/>
                          </a:solidFill>
                          <a:latin typeface="Calibri" panose="020F0502020204030204" pitchFamily="34" charset="0"/>
                          <a:ea typeface="Times New Roman"/>
                          <a:cs typeface="Calibri" panose="020F0502020204030204" pitchFamily="34" charset="0"/>
                        </a:rPr>
                        <a:t>chimique</a:t>
                      </a:r>
                      <a:r>
                        <a:rPr lang="fr-CA" sz="1200" b="1" dirty="0">
                          <a:solidFill>
                            <a:srgbClr val="000000"/>
                          </a:solidFill>
                          <a:latin typeface="Calibri" panose="020F0502020204030204" pitchFamily="34" charset="0"/>
                          <a:ea typeface="Times New Roman"/>
                          <a:cs typeface="Calibri" panose="020F0502020204030204" pitchFamily="34" charset="0"/>
                        </a:rPr>
                        <a:t>.)</a:t>
                      </a:r>
                      <a:endParaRPr lang="fr-CA" sz="1200" b="1" dirty="0">
                        <a:latin typeface="Calibri" panose="020F0502020204030204" pitchFamily="34" charset="0"/>
                        <a:ea typeface="Calibri"/>
                        <a:cs typeface="Calibri" panose="020F0502020204030204" pitchFamily="34" charset="0"/>
                      </a:endParaRPr>
                    </a:p>
                  </a:txBody>
                  <a:tcPr marL="51235" marR="51235" marT="27551" marB="275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CA" sz="1200" b="1" dirty="0">
                          <a:solidFill>
                            <a:srgbClr val="000000"/>
                          </a:solidFill>
                          <a:latin typeface="Calibri" panose="020F0502020204030204" pitchFamily="34" charset="0"/>
                          <a:ea typeface="Times New Roman"/>
                          <a:cs typeface="Calibri" panose="020F0502020204030204" pitchFamily="34" charset="0"/>
                        </a:rPr>
                        <a:t>(La matière de départ n’a pas été modifiée de manière fondamentale : c’est un changement </a:t>
                      </a:r>
                      <a:r>
                        <a:rPr lang="fr-CA" sz="1200" b="1" i="1" dirty="0">
                          <a:solidFill>
                            <a:srgbClr val="000000"/>
                          </a:solidFill>
                          <a:latin typeface="Calibri" panose="020F0502020204030204" pitchFamily="34" charset="0"/>
                          <a:ea typeface="Times New Roman"/>
                          <a:cs typeface="Calibri" panose="020F0502020204030204" pitchFamily="34" charset="0"/>
                        </a:rPr>
                        <a:t>physique</a:t>
                      </a:r>
                      <a:r>
                        <a:rPr lang="fr-CA" sz="1200" b="1" dirty="0">
                          <a:solidFill>
                            <a:srgbClr val="000000"/>
                          </a:solidFill>
                          <a:latin typeface="Calibri" panose="020F0502020204030204" pitchFamily="34" charset="0"/>
                          <a:ea typeface="Times New Roman"/>
                          <a:cs typeface="Calibri" panose="020F0502020204030204" pitchFamily="34" charset="0"/>
                        </a:rPr>
                        <a:t>.)</a:t>
                      </a:r>
                      <a:endParaRPr lang="fr-CA" sz="1200" b="1" dirty="0">
                        <a:latin typeface="Calibri" panose="020F0502020204030204" pitchFamily="34" charset="0"/>
                        <a:ea typeface="Calibri"/>
                        <a:cs typeface="Calibri" panose="020F0502020204030204" pitchFamily="34" charset="0"/>
                      </a:endParaRPr>
                    </a:p>
                  </a:txBody>
                  <a:tcPr marL="51235" marR="51235" marT="27551" marB="275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Espace réservé du numéro de diapositive 1"/>
          <p:cNvSpPr>
            <a:spLocks noGrp="1"/>
          </p:cNvSpPr>
          <p:nvPr>
            <p:ph type="sldNum" sz="quarter" idx="12"/>
            <p:custDataLst>
              <p:tags r:id="rId4"/>
            </p:custDataLst>
          </p:nvPr>
        </p:nvSpPr>
        <p:spPr>
          <a:xfrm>
            <a:off x="5745708" y="8006314"/>
            <a:ext cx="1112292" cy="1135797"/>
          </a:xfrm>
        </p:spPr>
        <p:txBody>
          <a:bodyPr/>
          <a:lstStyle/>
          <a:p>
            <a:fld id="{027FB875-5C85-AB42-9DC5-178568A424B8}" type="slidenum">
              <a:rPr lang="en-US" smtClean="0"/>
              <a:pPr/>
              <a:t>8</a:t>
            </a:fld>
            <a:endParaRPr lang="en-US" dirty="0"/>
          </a:p>
        </p:txBody>
      </p:sp>
      <p:sp>
        <p:nvSpPr>
          <p:cNvPr id="10" name="Title 3"/>
          <p:cNvSpPr txBox="1">
            <a:spLocks/>
          </p:cNvSpPr>
          <p:nvPr>
            <p:custDataLst>
              <p:tags r:id="rId5"/>
            </p:custDataLst>
          </p:nvPr>
        </p:nvSpPr>
        <p:spPr>
          <a:xfrm>
            <a:off x="0" y="0"/>
            <a:ext cx="6634032"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rPr>
              <a:t>Amorce</a:t>
            </a:r>
            <a:endParaRPr lang="en-US" sz="3000" dirty="0">
              <a:latin typeface="Calibri" panose="020F0502020204030204" pitchFamily="34" charset="0"/>
            </a:endParaRPr>
          </a:p>
          <a:p>
            <a:pPr algn="l"/>
            <a:r>
              <a:rPr lang="en-US" sz="2400" dirty="0">
                <a:latin typeface="Calibri" panose="020F0502020204030204" pitchFamily="34" charset="0"/>
              </a:rPr>
              <a:t>1. </a:t>
            </a:r>
            <a:r>
              <a:rPr lang="fr-CA" sz="2400" dirty="0">
                <a:latin typeface="Calibri" panose="020F0502020204030204" pitchFamily="34" charset="0"/>
                <a:cs typeface="Calibri" panose="020F0502020204030204" pitchFamily="34" charset="0"/>
              </a:rPr>
              <a:t>Changement physique ou chimique ?</a:t>
            </a:r>
            <a:endParaRPr lang="en-US" sz="1800" dirty="0">
              <a:latin typeface="Calibri" panose="020F0502020204030204" pitchFamily="34" charset="0"/>
            </a:endParaRPr>
          </a:p>
        </p:txBody>
      </p:sp>
      <p:pic>
        <p:nvPicPr>
          <p:cNvPr id="8" name="Image 7" descr="Cover_1-Changements_chimiques-02.png"/>
          <p:cNvPicPr>
            <a:picLocks noChangeAspect="1"/>
          </p:cNvPicPr>
          <p:nvPr/>
        </p:nvPicPr>
        <p:blipFill>
          <a:blip r:embed="rId10"/>
          <a:stretch>
            <a:fillRect/>
          </a:stretch>
        </p:blipFill>
        <p:spPr>
          <a:xfrm>
            <a:off x="5183227" y="0"/>
            <a:ext cx="1674773" cy="1674773"/>
          </a:xfrm>
          <a:prstGeom prst="rect">
            <a:avLst/>
          </a:prstGeom>
        </p:spPr>
      </p:pic>
    </p:spTree>
    <p:extLst>
      <p:ext uri="{BB962C8B-B14F-4D97-AF65-F5344CB8AC3E}">
        <p14:creationId xmlns:p14="http://schemas.microsoft.com/office/powerpoint/2010/main" val="295040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2686049" y="1231490"/>
            <a:ext cx="4095749" cy="7798210"/>
          </a:xfrm>
        </p:spPr>
        <p:style>
          <a:lnRef idx="2">
            <a:schemeClr val="accent1"/>
          </a:lnRef>
          <a:fillRef idx="1">
            <a:schemeClr val="lt1"/>
          </a:fillRef>
          <a:effectRef idx="0">
            <a:schemeClr val="accent1"/>
          </a:effectRef>
          <a:fontRef idx="minor">
            <a:schemeClr val="dk1"/>
          </a:fontRef>
        </p:style>
        <p:txBody>
          <a:bodyPr>
            <a:noAutofit/>
          </a:bodyPr>
          <a:lstStyle/>
          <a:p>
            <a:pPr marL="0" indent="0">
              <a:spcBef>
                <a:spcPts val="600"/>
              </a:spcBef>
              <a:buNone/>
            </a:pPr>
            <a:r>
              <a:rPr lang="fr-CA" sz="2400" i="1" dirty="0">
                <a:latin typeface="Calibri" panose="020F0502020204030204" pitchFamily="34" charset="0"/>
                <a:cs typeface="Calibri" panose="020F0502020204030204" pitchFamily="34" charset="0"/>
              </a:rPr>
              <a:t>Vue d’ensemble</a:t>
            </a:r>
          </a:p>
          <a:p>
            <a:pPr marL="0" indent="0" algn="just">
              <a:spcBef>
                <a:spcPts val="600"/>
              </a:spcBef>
              <a:buNone/>
            </a:pPr>
            <a:r>
              <a:rPr lang="fr-CA" sz="1200" dirty="0">
                <a:latin typeface="Calibri" panose="020F0502020204030204" pitchFamily="34" charset="0"/>
                <a:cs typeface="Calibri" panose="020F0502020204030204" pitchFamily="34" charset="0"/>
              </a:rPr>
              <a:t>Les élèves mènent une série de tests sur différentes poudres connues, afin de créer une grille d’identification qui leur permettra d’identifier des poudres mystérieuses plus tard (activités 3).</a:t>
            </a:r>
          </a:p>
          <a:p>
            <a:pPr marL="0" indent="0">
              <a:spcBef>
                <a:spcPts val="600"/>
              </a:spcBef>
              <a:buNone/>
            </a:pPr>
            <a:r>
              <a:rPr lang="fr-CA" sz="2400" i="1" dirty="0">
                <a:latin typeface="Calibri" panose="020F0502020204030204" pitchFamily="34" charset="0"/>
                <a:cs typeface="Calibri" panose="020F0502020204030204" pitchFamily="34" charset="0"/>
              </a:rPr>
              <a:t>Préparatifs</a:t>
            </a:r>
          </a:p>
          <a:p>
            <a:pPr lvl="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Préparation de la teinture d’iode.</a:t>
            </a:r>
            <a:r>
              <a:rPr lang="fr-CA" sz="1200" dirty="0">
                <a:latin typeface="Calibri" panose="020F0502020204030204" pitchFamily="34" charset="0"/>
                <a:cs typeface="Calibri" panose="020F0502020204030204" pitchFamily="34" charset="0"/>
              </a:rPr>
              <a:t> S’il n’y a pas de réserve, mettre 3 ml (un compte-goutte) / 250 ml d’eau. </a:t>
            </a:r>
          </a:p>
          <a:p>
            <a:pPr lvl="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Préparation du rouge de phénol. </a:t>
            </a:r>
            <a:r>
              <a:rPr lang="fr-CA" sz="1200" dirty="0">
                <a:latin typeface="Calibri" panose="020F0502020204030204" pitchFamily="34" charset="0"/>
                <a:cs typeface="Calibri" panose="020F0502020204030204" pitchFamily="34" charset="0"/>
              </a:rPr>
              <a:t>S’il n’y a pas de réserve, mettre 1 pincée dans une bouteille d’eau.</a:t>
            </a:r>
          </a:p>
          <a:p>
            <a:pPr lvl="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Mesurer les liquides dans les verres de plastique. </a:t>
            </a:r>
            <a:r>
              <a:rPr lang="fr-CA" sz="1200" dirty="0">
                <a:latin typeface="Calibri" panose="020F0502020204030204" pitchFamily="34" charset="0"/>
                <a:cs typeface="Calibri" panose="020F0502020204030204" pitchFamily="34" charset="0"/>
              </a:rPr>
              <a:t>Doubler les quantités de liquide si l’activité 3 est réalisée tout de suite après.</a:t>
            </a:r>
          </a:p>
          <a:p>
            <a:pPr lvl="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Mesurer les poudres dans des verres à médicaments</a:t>
            </a:r>
            <a:r>
              <a:rPr lang="fr-CA" sz="1200" dirty="0">
                <a:latin typeface="Calibri" panose="020F0502020204030204" pitchFamily="34" charset="0"/>
                <a:cs typeface="Calibri" panose="020F0502020204030204" pitchFamily="34" charset="0"/>
              </a:rPr>
              <a:t>. (Ou seulement la première – voir </a:t>
            </a:r>
            <a:r>
              <a:rPr lang="fr-CA" sz="1200" i="1" dirty="0">
                <a:latin typeface="Calibri" panose="020F0502020204030204" pitchFamily="34" charset="0"/>
                <a:cs typeface="Calibri" panose="020F0502020204030204" pitchFamily="34" charset="0"/>
              </a:rPr>
              <a:t>Déroulement</a:t>
            </a:r>
            <a:r>
              <a:rPr lang="fr-CA" sz="1200" dirty="0">
                <a:latin typeface="Calibri" panose="020F0502020204030204" pitchFamily="34" charset="0"/>
                <a:cs typeface="Calibri" panose="020F0502020204030204" pitchFamily="34" charset="0"/>
              </a:rPr>
              <a:t> 3-.)</a:t>
            </a:r>
          </a:p>
          <a:p>
            <a:pPr marL="85725" lvl="0" indent="-85725" algn="just">
              <a:spcBef>
                <a:spcPts val="600"/>
              </a:spcBef>
              <a:buNone/>
            </a:pPr>
            <a:r>
              <a:rPr lang="fr-CA" sz="1200" b="1" dirty="0">
                <a:latin typeface="Calibri" panose="020F0502020204030204" pitchFamily="34" charset="0"/>
                <a:cs typeface="Calibri" panose="020F0502020204030204" pitchFamily="34" charset="0"/>
              </a:rPr>
              <a:t>*Au lieu de travailler par équipes de deux élèves, l’encart à la page suivante présente deux alternatives qui minimisent les manipulations. </a:t>
            </a:r>
            <a:r>
              <a:rPr lang="fr-CA" sz="1200" dirty="0">
                <a:latin typeface="Calibri" panose="020F0502020204030204" pitchFamily="34" charset="0"/>
                <a:cs typeface="Calibri" panose="020F0502020204030204" pitchFamily="34" charset="0"/>
              </a:rPr>
              <a:t>(L’alternative #2 est un bon compromis entre facilité d’exécution et participation des élèves.)</a:t>
            </a:r>
          </a:p>
          <a:p>
            <a:pPr marL="0" indent="0">
              <a:spcBef>
                <a:spcPts val="600"/>
              </a:spcBef>
              <a:buNone/>
            </a:pPr>
            <a:r>
              <a:rPr lang="en-US" sz="2400" i="1" dirty="0" err="1">
                <a:latin typeface="Calibri" panose="020F0502020204030204" pitchFamily="34" charset="0"/>
              </a:rPr>
              <a:t>Mise</a:t>
            </a:r>
            <a:r>
              <a:rPr lang="en-US" sz="2400" i="1" dirty="0">
                <a:latin typeface="Calibri" panose="020F0502020204030204" pitchFamily="34" charset="0"/>
              </a:rPr>
              <a:t> en situation </a:t>
            </a:r>
          </a:p>
          <a:p>
            <a:pPr marL="0" indent="0" algn="just">
              <a:spcBef>
                <a:spcPts val="600"/>
              </a:spcBef>
              <a:buNone/>
            </a:pPr>
            <a:r>
              <a:rPr lang="fr-CA" sz="1200" b="1" i="1" dirty="0">
                <a:latin typeface="Calibri" panose="020F0502020204030204" pitchFamily="34" charset="0"/>
                <a:cs typeface="Calibri" panose="020F0502020204030204" pitchFamily="34" charset="0"/>
              </a:rPr>
              <a:t>« Dans un des placards de l’école, plusieurs pots de poudres ont été retrouvés. Toutes ces poudres sont blanches. Parmi ces pots, certains sont étiquetés et d’autres ont perdu leur étiquette. Quelle stratégie pourrions-nous utiliser pour identifier les poudres sans étiquettes ? »</a:t>
            </a:r>
          </a:p>
          <a:p>
            <a:pPr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Essayer de faire réfléchir les élèves à la solution.</a:t>
            </a:r>
          </a:p>
          <a:p>
            <a:pPr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Attention ! : on ne peut pas goûter les poudres, et à l’œil certaines d’entres elles se ressemblent.</a:t>
            </a:r>
          </a:p>
          <a:p>
            <a:pPr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Indice : </a:t>
            </a:r>
            <a:r>
              <a:rPr lang="fr-CA" sz="1200" b="1" i="1" dirty="0">
                <a:latin typeface="Calibri" panose="020F0502020204030204" pitchFamily="34" charset="0"/>
                <a:cs typeface="Calibri" panose="020F0502020204030204" pitchFamily="34" charset="0"/>
              </a:rPr>
              <a:t>« Pensez à l’activité 1 » </a:t>
            </a:r>
            <a:r>
              <a:rPr lang="fr-CA" sz="1200" dirty="0">
                <a:latin typeface="Calibri" panose="020F0502020204030204" pitchFamily="34" charset="0"/>
                <a:cs typeface="Calibri" panose="020F0502020204030204" pitchFamily="34" charset="0"/>
              </a:rPr>
              <a:t>(réactions </a:t>
            </a:r>
            <a:r>
              <a:rPr lang="fr-CA" sz="1200" i="1" dirty="0">
                <a:latin typeface="Calibri" panose="020F0502020204030204" pitchFamily="34" charset="0"/>
                <a:cs typeface="Calibri" panose="020F0502020204030204" pitchFamily="34" charset="0"/>
              </a:rPr>
              <a:t>chimiques !</a:t>
            </a:r>
            <a:r>
              <a:rPr lang="fr-CA" sz="1200" dirty="0">
                <a:latin typeface="Calibri" panose="020F0502020204030204" pitchFamily="34" charset="0"/>
                <a:cs typeface="Calibri" panose="020F0502020204030204" pitchFamily="34" charset="0"/>
              </a:rPr>
              <a:t>)</a:t>
            </a:r>
          </a:p>
          <a:p>
            <a:pPr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La solution = mélanger les poudres à différents réactifs, et voir comment elles réagissent, afin de bâtir une grille d’identification. </a:t>
            </a:r>
          </a:p>
          <a:p>
            <a:pPr algn="just">
              <a:spcBef>
                <a:spcPts val="600"/>
              </a:spcBef>
              <a:buFont typeface="Arial" pitchFamily="34" charset="0"/>
              <a:buChar char="•"/>
            </a:pPr>
            <a:endParaRPr lang="fr-CA" sz="1200" dirty="0">
              <a:latin typeface="Calibri" panose="020F0502020204030204" pitchFamily="34" charset="0"/>
              <a:cs typeface="Calibri" panose="020F0502020204030204" pitchFamily="34" charset="0"/>
            </a:endParaRPr>
          </a:p>
        </p:txBody>
      </p:sp>
      <p:graphicFrame>
        <p:nvGraphicFramePr>
          <p:cNvPr id="13" name="Tableau 12"/>
          <p:cNvGraphicFramePr>
            <a:graphicFrameLocks noGrp="1"/>
          </p:cNvGraphicFramePr>
          <p:nvPr>
            <p:custDataLst>
              <p:tags r:id="rId2"/>
            </p:custDataLst>
            <p:extLst>
              <p:ext uri="{D42A27DB-BD31-4B8C-83A1-F6EECF244321}">
                <p14:modId xmlns:p14="http://schemas.microsoft.com/office/powerpoint/2010/main" val="4160140931"/>
              </p:ext>
            </p:extLst>
          </p:nvPr>
        </p:nvGraphicFramePr>
        <p:xfrm>
          <a:off x="39163" y="1238399"/>
          <a:ext cx="2521157" cy="350520"/>
        </p:xfrm>
        <a:graphic>
          <a:graphicData uri="http://schemas.openxmlformats.org/drawingml/2006/table">
            <a:tbl>
              <a:tblPr firstRow="1" bandRow="1">
                <a:tableStyleId>{69CF1AB2-1976-4502-BF36-3FF5EA218861}</a:tableStyleId>
              </a:tblPr>
              <a:tblGrid>
                <a:gridCol w="2521157">
                  <a:extLst>
                    <a:ext uri="{9D8B030D-6E8A-4147-A177-3AD203B41FA5}">
                      <a16:colId xmlns:a16="http://schemas.microsoft.com/office/drawing/2014/main" val="20000"/>
                    </a:ext>
                  </a:extLst>
                </a:gridCol>
              </a:tblGrid>
              <a:tr h="218926">
                <a:tc>
                  <a:txBody>
                    <a:bodyPr/>
                    <a:lstStyle/>
                    <a:p>
                      <a:endParaRPr lang="fr-FR" sz="300" dirty="0">
                        <a:latin typeface="Calibri" panose="020F0502020204030204" pitchFamily="34" charset="0"/>
                        <a:cs typeface="Calibri" panose="020F0502020204030204" pitchFamily="34" charset="0"/>
                      </a:endParaRPr>
                    </a:p>
                    <a:p>
                      <a:pPr algn="ctr"/>
                      <a:r>
                        <a:rPr lang="fr-FR" sz="1400" dirty="0">
                          <a:latin typeface="Calibri" panose="020F0502020204030204" pitchFamily="34" charset="0"/>
                          <a:cs typeface="Calibri" panose="020F0502020204030204" pitchFamily="34" charset="0"/>
                        </a:rPr>
                        <a:t>Durée :  </a:t>
                      </a:r>
                      <a:r>
                        <a:rPr lang="fr-FR" sz="1400" b="0" dirty="0">
                          <a:latin typeface="Calibri" panose="020F0502020204030204" pitchFamily="34" charset="0"/>
                          <a:cs typeface="Calibri" panose="020F0502020204030204" pitchFamily="34" charset="0"/>
                        </a:rPr>
                        <a:t>90</a:t>
                      </a:r>
                      <a:r>
                        <a:rPr lang="fr-FR" sz="1400" b="0" baseline="0" dirty="0">
                          <a:latin typeface="Calibri" panose="020F0502020204030204" pitchFamily="34" charset="0"/>
                          <a:cs typeface="Calibri" panose="020F0502020204030204" pitchFamily="34" charset="0"/>
                        </a:rPr>
                        <a:t> minutes</a:t>
                      </a:r>
                      <a:endParaRPr lang="fr-FR" sz="1400" b="0" i="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bl>
          </a:graphicData>
        </a:graphic>
      </p:graphicFrame>
      <p:sp>
        <p:nvSpPr>
          <p:cNvPr id="7" name="Espace réservé du numéro de diapositive 1"/>
          <p:cNvSpPr>
            <a:spLocks noGrp="1"/>
          </p:cNvSpPr>
          <p:nvPr>
            <p:ph type="sldNum" sz="quarter" idx="12"/>
            <p:custDataLst>
              <p:tags r:id="rId3"/>
            </p:custDataLst>
          </p:nvPr>
        </p:nvSpPr>
        <p:spPr>
          <a:xfrm>
            <a:off x="5745708" y="8006314"/>
            <a:ext cx="1112292" cy="1135797"/>
          </a:xfrm>
        </p:spPr>
        <p:txBody>
          <a:bodyPr/>
          <a:lstStyle/>
          <a:p>
            <a:fld id="{027FB875-5C85-AB42-9DC5-178568A424B8}" type="slidenum">
              <a:rPr lang="en-US" smtClean="0"/>
              <a:pPr/>
              <a:t>9</a:t>
            </a:fld>
            <a:endParaRPr lang="en-US" dirty="0"/>
          </a:p>
        </p:txBody>
      </p:sp>
      <p:sp>
        <p:nvSpPr>
          <p:cNvPr id="9" name="Title 3"/>
          <p:cNvSpPr txBox="1">
            <a:spLocks/>
          </p:cNvSpPr>
          <p:nvPr>
            <p:custDataLst>
              <p:tags r:id="rId4"/>
            </p:custDataLst>
          </p:nvPr>
        </p:nvSpPr>
        <p:spPr>
          <a:xfrm>
            <a:off x="0" y="0"/>
            <a:ext cx="518322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rPr>
              <a:t>Réalisation</a:t>
            </a:r>
            <a:endParaRPr lang="en-US" sz="3000" dirty="0">
              <a:latin typeface="Calibri" panose="020F0502020204030204" pitchFamily="34" charset="0"/>
            </a:endParaRPr>
          </a:p>
          <a:p>
            <a:pPr algn="l"/>
            <a:r>
              <a:rPr lang="en-US" sz="2400" dirty="0">
                <a:latin typeface="Calibri" panose="020F0502020204030204" pitchFamily="34" charset="0"/>
              </a:rPr>
              <a:t>2. </a:t>
            </a:r>
            <a:r>
              <a:rPr lang="fr-CA" sz="2400" dirty="0">
                <a:latin typeface="Calibri" panose="020F0502020204030204" pitchFamily="34" charset="0"/>
                <a:cs typeface="Calibri" panose="020F0502020204030204" pitchFamily="34" charset="0"/>
              </a:rPr>
              <a:t>Caractérisation des poudres</a:t>
            </a:r>
            <a:endParaRPr lang="en-US" sz="2400" dirty="0">
              <a:latin typeface="Calibri" panose="020F0502020204030204" pitchFamily="34" charset="0"/>
            </a:endParaRPr>
          </a:p>
        </p:txBody>
      </p:sp>
      <p:graphicFrame>
        <p:nvGraphicFramePr>
          <p:cNvPr id="12" name="Espace réservé du contenu 5"/>
          <p:cNvGraphicFramePr>
            <a:graphicFrameLocks/>
          </p:cNvGraphicFramePr>
          <p:nvPr>
            <p:custDataLst>
              <p:tags r:id="rId5"/>
            </p:custDataLst>
            <p:extLst>
              <p:ext uri="{D42A27DB-BD31-4B8C-83A1-F6EECF244321}">
                <p14:modId xmlns:p14="http://schemas.microsoft.com/office/powerpoint/2010/main" val="3959908083"/>
              </p:ext>
            </p:extLst>
          </p:nvPr>
        </p:nvGraphicFramePr>
        <p:xfrm>
          <a:off x="46784" y="1669641"/>
          <a:ext cx="2513536" cy="6202680"/>
        </p:xfrm>
        <a:graphic>
          <a:graphicData uri="http://schemas.openxmlformats.org/drawingml/2006/table">
            <a:tbl>
              <a:tblPr firstRow="1" bandRow="1">
                <a:tableStyleId>{B301B821-A1FF-4177-AEE7-76D212191A09}</a:tableStyleId>
              </a:tblPr>
              <a:tblGrid>
                <a:gridCol w="2513536">
                  <a:extLst>
                    <a:ext uri="{9D8B030D-6E8A-4147-A177-3AD203B41FA5}">
                      <a16:colId xmlns:a16="http://schemas.microsoft.com/office/drawing/2014/main" val="20000"/>
                    </a:ext>
                  </a:extLst>
                </a:gridCol>
              </a:tblGrid>
              <a:tr h="274628">
                <a:tc>
                  <a:txBody>
                    <a:bodyPr/>
                    <a:lstStyle/>
                    <a:p>
                      <a:pPr algn="ctr">
                        <a:lnSpc>
                          <a:spcPct val="100000"/>
                        </a:lnSpc>
                        <a:spcBef>
                          <a:spcPts val="600"/>
                        </a:spcBef>
                      </a:pPr>
                      <a:r>
                        <a:rPr lang="fr-FR" sz="1400" dirty="0"/>
                        <a:t>Matériel</a:t>
                      </a:r>
                      <a:r>
                        <a:rPr lang="fr-FR" sz="1400" baseline="0" dirty="0"/>
                        <a:t> nécessaire</a:t>
                      </a:r>
                      <a:endParaRPr lang="fr-FR" sz="1400" dirty="0">
                        <a:latin typeface="+mj-lt"/>
                      </a:endParaRPr>
                    </a:p>
                  </a:txBody>
                  <a:tcPr/>
                </a:tc>
                <a:extLst>
                  <a:ext uri="{0D108BD9-81ED-4DB2-BD59-A6C34878D82A}">
                    <a16:rowId xmlns:a16="http://schemas.microsoft.com/office/drawing/2014/main" val="10000"/>
                  </a:ext>
                </a:extLst>
              </a:tr>
              <a:tr h="247166">
                <a:tc>
                  <a:txBody>
                    <a:bodyPr/>
                    <a:lstStyle/>
                    <a:p>
                      <a:pPr algn="ctr">
                        <a:lnSpc>
                          <a:spcPct val="100000"/>
                        </a:lnSpc>
                        <a:spcBef>
                          <a:spcPts val="600"/>
                        </a:spcBef>
                      </a:pPr>
                      <a:r>
                        <a:rPr lang="fr-FR" sz="1200" b="1" dirty="0"/>
                        <a:t>Par équipe de 4*</a:t>
                      </a:r>
                      <a:endParaRPr lang="fr-FR" sz="1200" b="1" dirty="0">
                        <a:latin typeface="+mj-lt"/>
                      </a:endParaRPr>
                    </a:p>
                  </a:txBody>
                  <a:tcPr/>
                </a:tc>
                <a:extLst>
                  <a:ext uri="{0D108BD9-81ED-4DB2-BD59-A6C34878D82A}">
                    <a16:rowId xmlns:a16="http://schemas.microsoft.com/office/drawing/2014/main" val="10001"/>
                  </a:ext>
                </a:extLst>
              </a:tr>
              <a:tr h="247166">
                <a:tc>
                  <a:txBody>
                    <a:bodyPr/>
                    <a:lstStyle/>
                    <a:p>
                      <a:pPr lvl="0" algn="l">
                        <a:lnSpc>
                          <a:spcPct val="100000"/>
                        </a:lnSpc>
                        <a:spcBef>
                          <a:spcPts val="600"/>
                        </a:spcBef>
                      </a:pPr>
                      <a:r>
                        <a:rPr lang="fr-CA" sz="1200" kern="1200" dirty="0"/>
                        <a:t>Carton noir</a:t>
                      </a:r>
                      <a:endParaRPr lang="fr-CA" sz="1200" kern="1200" dirty="0">
                        <a:solidFill>
                          <a:schemeClr val="dk1"/>
                        </a:solidFill>
                        <a:latin typeface="+mj-lt"/>
                        <a:ea typeface="+mn-ea"/>
                        <a:cs typeface="Times New Roman" pitchFamily="18" charset="0"/>
                      </a:endParaRPr>
                    </a:p>
                  </a:txBody>
                  <a:tcPr/>
                </a:tc>
                <a:extLst>
                  <a:ext uri="{0D108BD9-81ED-4DB2-BD59-A6C34878D82A}">
                    <a16:rowId xmlns:a16="http://schemas.microsoft.com/office/drawing/2014/main" val="10002"/>
                  </a:ext>
                </a:extLst>
              </a:tr>
              <a:tr h="247166">
                <a:tc>
                  <a:txBody>
                    <a:bodyPr/>
                    <a:lstStyle/>
                    <a:p>
                      <a:pPr lvl="0" algn="l">
                        <a:lnSpc>
                          <a:spcPct val="100000"/>
                        </a:lnSpc>
                        <a:spcBef>
                          <a:spcPts val="600"/>
                        </a:spcBef>
                      </a:pPr>
                      <a:r>
                        <a:rPr lang="fr-CA" sz="1200" kern="1200" dirty="0"/>
                        <a:t>Bâtonnet de bois</a:t>
                      </a:r>
                      <a:endParaRPr lang="fr-CA" sz="1200" kern="1200" dirty="0">
                        <a:solidFill>
                          <a:schemeClr val="dk1"/>
                        </a:solidFill>
                        <a:latin typeface="+mj-lt"/>
                        <a:ea typeface="+mn-ea"/>
                        <a:cs typeface="Times New Roman" pitchFamily="18" charset="0"/>
                      </a:endParaRPr>
                    </a:p>
                  </a:txBody>
                  <a:tcPr/>
                </a:tc>
                <a:extLst>
                  <a:ext uri="{0D108BD9-81ED-4DB2-BD59-A6C34878D82A}">
                    <a16:rowId xmlns:a16="http://schemas.microsoft.com/office/drawing/2014/main" val="10003"/>
                  </a:ext>
                </a:extLst>
              </a:tr>
              <a:tr h="247166">
                <a:tc>
                  <a:txBody>
                    <a:bodyPr/>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lang="fr-CA" sz="1200" kern="1200" dirty="0"/>
                        <a:t>Pot de plastique (1 L) pour vidange</a:t>
                      </a:r>
                      <a:endParaRPr lang="fr-CA" sz="1200" b="0" i="0" u="none" strike="noStrike" kern="1200" cap="none" dirty="0">
                        <a:solidFill>
                          <a:schemeClr val="dk1"/>
                        </a:solidFill>
                        <a:latin typeface="+mn-lt"/>
                        <a:ea typeface="+mn-ea"/>
                        <a:cs typeface="Times New Roman" pitchFamily="18" charset="0"/>
                        <a:sym typeface="Arial"/>
                      </a:endParaRPr>
                    </a:p>
                  </a:txBody>
                  <a:tcPr/>
                </a:tc>
                <a:extLst>
                  <a:ext uri="{0D108BD9-81ED-4DB2-BD59-A6C34878D82A}">
                    <a16:rowId xmlns:a16="http://schemas.microsoft.com/office/drawing/2014/main" val="10004"/>
                  </a:ext>
                </a:extLst>
              </a:tr>
              <a:tr h="411943">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fr-CA" sz="1200" kern="1200" dirty="0"/>
                        <a:t>Napperon de travail  (voir section «Fiches théoriques »</a:t>
                      </a:r>
                      <a:endParaRPr lang="fr-CA" sz="1200" b="0" i="0" u="none" strike="noStrike" kern="1200" cap="none" dirty="0">
                        <a:solidFill>
                          <a:schemeClr val="dk1"/>
                        </a:solidFill>
                        <a:latin typeface="+mn-lt"/>
                        <a:ea typeface="+mn-ea"/>
                        <a:cs typeface="Times New Roman" pitchFamily="18" charset="0"/>
                        <a:sym typeface="Arial"/>
                      </a:endParaRPr>
                    </a:p>
                  </a:txBody>
                  <a:tcPr/>
                </a:tc>
                <a:extLst>
                  <a:ext uri="{0D108BD9-81ED-4DB2-BD59-A6C34878D82A}">
                    <a16:rowId xmlns:a16="http://schemas.microsoft.com/office/drawing/2014/main" val="10005"/>
                  </a:ext>
                </a:extLst>
              </a:tr>
              <a:tr h="247166">
                <a:tc>
                  <a:txBody>
                    <a:bodyPr/>
                    <a:lstStyle/>
                    <a:p>
                      <a:pPr algn="l">
                        <a:lnSpc>
                          <a:spcPct val="100000"/>
                        </a:lnSpc>
                        <a:spcBef>
                          <a:spcPts val="600"/>
                        </a:spcBef>
                      </a:pPr>
                      <a:r>
                        <a:rPr lang="fr-FR" sz="1200" dirty="0"/>
                        <a:t>4 c</a:t>
                      </a:r>
                      <a:r>
                        <a:rPr lang="fr-CA" sz="1200" kern="1200" dirty="0" err="1"/>
                        <a:t>ompte-gouttes</a:t>
                      </a:r>
                      <a:endParaRPr lang="fr-CA" sz="1200" b="0" i="0" u="none" strike="noStrike" kern="1200" cap="none" dirty="0">
                        <a:solidFill>
                          <a:schemeClr val="dk1"/>
                        </a:solidFill>
                        <a:latin typeface="+mn-lt"/>
                        <a:ea typeface="+mn-ea"/>
                        <a:cs typeface="Times New Roman" pitchFamily="18" charset="0"/>
                        <a:sym typeface="Arial"/>
                      </a:endParaRPr>
                    </a:p>
                  </a:txBody>
                  <a:tcPr/>
                </a:tc>
                <a:extLst>
                  <a:ext uri="{0D108BD9-81ED-4DB2-BD59-A6C34878D82A}">
                    <a16:rowId xmlns:a16="http://schemas.microsoft.com/office/drawing/2014/main" val="10006"/>
                  </a:ext>
                </a:extLst>
              </a:tr>
              <a:tr h="247166">
                <a:tc>
                  <a:txBody>
                    <a:bodyPr/>
                    <a:lstStyle/>
                    <a:p>
                      <a:pPr algn="l">
                        <a:lnSpc>
                          <a:spcPct val="100000"/>
                        </a:lnSpc>
                        <a:spcBef>
                          <a:spcPts val="600"/>
                        </a:spcBef>
                      </a:pPr>
                      <a:r>
                        <a:rPr lang="fr-FR" sz="1200" dirty="0"/>
                        <a:t>15 v</a:t>
                      </a:r>
                      <a:r>
                        <a:rPr lang="fr-CA" sz="1200" kern="1200" dirty="0"/>
                        <a:t>erres à médicament vides</a:t>
                      </a:r>
                      <a:endParaRPr lang="fr-CA" sz="1200" b="1" i="1" kern="1200" dirty="0">
                        <a:solidFill>
                          <a:schemeClr val="dk1"/>
                        </a:solidFill>
                        <a:latin typeface="+mj-lt"/>
                        <a:ea typeface="+mn-ea"/>
                        <a:cs typeface="Times New Roman" pitchFamily="18" charset="0"/>
                      </a:endParaRPr>
                    </a:p>
                  </a:txBody>
                  <a:tcPr/>
                </a:tc>
                <a:extLst>
                  <a:ext uri="{0D108BD9-81ED-4DB2-BD59-A6C34878D82A}">
                    <a16:rowId xmlns:a16="http://schemas.microsoft.com/office/drawing/2014/main" val="10009"/>
                  </a:ext>
                </a:extLst>
              </a:tr>
              <a:tr h="1579113">
                <a:tc>
                  <a:txBody>
                    <a:bodyPr/>
                    <a:lstStyle/>
                    <a:p>
                      <a:pPr algn="l">
                        <a:lnSpc>
                          <a:spcPct val="100000"/>
                        </a:lnSpc>
                        <a:spcBef>
                          <a:spcPts val="600"/>
                        </a:spcBef>
                      </a:pPr>
                      <a:r>
                        <a:rPr lang="fr-FR" sz="1200" dirty="0"/>
                        <a:t>5 v</a:t>
                      </a:r>
                      <a:r>
                        <a:rPr lang="fr-CA" sz="1200" kern="1200" dirty="0"/>
                        <a:t>erres à médicament,</a:t>
                      </a:r>
                      <a:r>
                        <a:rPr lang="fr-CA" sz="1200" kern="1200" baseline="0" dirty="0"/>
                        <a:t> contenant chacun une des p</a:t>
                      </a:r>
                      <a:r>
                        <a:rPr lang="fr-CA" sz="1200" kern="1200" dirty="0"/>
                        <a:t>oudres suivantes :</a:t>
                      </a:r>
                    </a:p>
                    <a:p>
                      <a:pPr marL="180000" indent="-180000" algn="l">
                        <a:lnSpc>
                          <a:spcPct val="100000"/>
                        </a:lnSpc>
                        <a:spcBef>
                          <a:spcPts val="600"/>
                        </a:spcBef>
                        <a:buFont typeface="Arial" pitchFamily="34" charset="0"/>
                        <a:buChar char="•"/>
                      </a:pPr>
                      <a:r>
                        <a:rPr lang="fr-CA" sz="1200" kern="1200" dirty="0"/>
                        <a:t>Sel (1 c. à thé)</a:t>
                      </a:r>
                    </a:p>
                    <a:p>
                      <a:pPr marL="180000" indent="-180000" algn="l">
                        <a:lnSpc>
                          <a:spcPct val="100000"/>
                        </a:lnSpc>
                        <a:spcBef>
                          <a:spcPts val="600"/>
                        </a:spcBef>
                        <a:buFont typeface="Arial" pitchFamily="34" charset="0"/>
                        <a:buChar char="•"/>
                      </a:pPr>
                      <a:r>
                        <a:rPr lang="fr-CA" sz="1200" kern="1200" dirty="0"/>
                        <a:t>Fécule de maïs (1 c. à thé)</a:t>
                      </a:r>
                    </a:p>
                    <a:p>
                      <a:pPr marL="180000" indent="-180000" algn="l">
                        <a:lnSpc>
                          <a:spcPct val="100000"/>
                        </a:lnSpc>
                        <a:spcBef>
                          <a:spcPts val="600"/>
                        </a:spcBef>
                        <a:buFont typeface="Arial" pitchFamily="34" charset="0"/>
                        <a:buChar char="•"/>
                      </a:pPr>
                      <a:r>
                        <a:rPr lang="fr-CA" sz="1200" kern="1200" dirty="0"/>
                        <a:t>Acide citrique (1 c. à thé)</a:t>
                      </a:r>
                    </a:p>
                    <a:p>
                      <a:pPr marL="180000" marR="0" indent="-180000" algn="l" defTabSz="914400" rtl="0" eaLnBrk="1" fontAlgn="auto" latinLnBrk="0" hangingPunct="1">
                        <a:lnSpc>
                          <a:spcPct val="100000"/>
                        </a:lnSpc>
                        <a:spcBef>
                          <a:spcPts val="600"/>
                        </a:spcBef>
                        <a:spcAft>
                          <a:spcPts val="0"/>
                        </a:spcAft>
                        <a:buClrTx/>
                        <a:buSzTx/>
                        <a:buFont typeface="Arial" pitchFamily="34" charset="0"/>
                        <a:buChar char="•"/>
                        <a:tabLst/>
                        <a:defRPr/>
                      </a:pPr>
                      <a:r>
                        <a:rPr lang="fr-CA" sz="1200" kern="1200" dirty="0"/>
                        <a:t>Bicarbonate de soude (1 c. à thé)</a:t>
                      </a:r>
                    </a:p>
                    <a:p>
                      <a:pPr marL="180000" marR="0" indent="-180000" algn="l" defTabSz="914400" rtl="0" eaLnBrk="1" fontAlgn="auto" latinLnBrk="0" hangingPunct="1">
                        <a:lnSpc>
                          <a:spcPct val="100000"/>
                        </a:lnSpc>
                        <a:spcBef>
                          <a:spcPts val="600"/>
                        </a:spcBef>
                        <a:spcAft>
                          <a:spcPts val="0"/>
                        </a:spcAft>
                        <a:buClrTx/>
                        <a:buSzTx/>
                        <a:buFont typeface="Arial" pitchFamily="34" charset="0"/>
                        <a:buChar char="•"/>
                        <a:tabLst/>
                        <a:defRPr/>
                      </a:pPr>
                      <a:r>
                        <a:rPr lang="fr-CA" sz="1200" kern="1200" dirty="0"/>
                        <a:t>Polyacrylate de sodium (1/4</a:t>
                      </a:r>
                      <a:r>
                        <a:rPr lang="fr-CA" sz="1200" kern="1200" baseline="0" dirty="0"/>
                        <a:t> </a:t>
                      </a:r>
                      <a:r>
                        <a:rPr lang="fr-CA" sz="1200" kern="1200" dirty="0"/>
                        <a:t> c. t.)</a:t>
                      </a:r>
                      <a:endParaRPr lang="fr-CA" sz="1200" b="0" i="1" kern="1200" dirty="0">
                        <a:solidFill>
                          <a:schemeClr val="dk1"/>
                        </a:solidFill>
                        <a:latin typeface="+mj-lt"/>
                        <a:ea typeface="+mn-ea"/>
                        <a:cs typeface="Times New Roman" pitchFamily="18" charset="0"/>
                      </a:endParaRPr>
                    </a:p>
                  </a:txBody>
                  <a:tcPr/>
                </a:tc>
                <a:extLst>
                  <a:ext uri="{0D108BD9-81ED-4DB2-BD59-A6C34878D82A}">
                    <a16:rowId xmlns:a16="http://schemas.microsoft.com/office/drawing/2014/main" val="10007"/>
                  </a:ext>
                </a:extLst>
              </a:tr>
              <a:tr h="1345679">
                <a:tc>
                  <a:txBody>
                    <a:bodyPr/>
                    <a:lstStyle/>
                    <a:p>
                      <a:pPr algn="l">
                        <a:lnSpc>
                          <a:spcPct val="100000"/>
                        </a:lnSpc>
                        <a:spcBef>
                          <a:spcPts val="600"/>
                        </a:spcBef>
                      </a:pPr>
                      <a:r>
                        <a:rPr lang="fr-FR" sz="1200" dirty="0"/>
                        <a:t>4 </a:t>
                      </a:r>
                      <a:r>
                        <a:rPr lang="fr-CA" sz="1200" kern="1200" dirty="0"/>
                        <a:t>verres de plastique, contenant chacun un des liquides suivants :</a:t>
                      </a:r>
                    </a:p>
                    <a:p>
                      <a:pPr marL="180000" indent="-180000">
                        <a:lnSpc>
                          <a:spcPct val="100000"/>
                        </a:lnSpc>
                        <a:spcBef>
                          <a:spcPts val="600"/>
                        </a:spcBef>
                        <a:buFont typeface="Arial" pitchFamily="34" charset="0"/>
                        <a:buChar char="•"/>
                      </a:pPr>
                      <a:r>
                        <a:rPr lang="fr-CA" sz="1200" kern="1200" dirty="0"/>
                        <a:t>Eau (env. 30 ml)</a:t>
                      </a:r>
                    </a:p>
                    <a:p>
                      <a:pPr marL="180000" indent="-180000">
                        <a:lnSpc>
                          <a:spcPct val="100000"/>
                        </a:lnSpc>
                        <a:spcBef>
                          <a:spcPts val="600"/>
                        </a:spcBef>
                        <a:buFont typeface="Arial" pitchFamily="34" charset="0"/>
                        <a:buChar char="•"/>
                      </a:pPr>
                      <a:r>
                        <a:rPr lang="fr-CA" sz="1200" kern="1200" dirty="0"/>
                        <a:t>Vinaigre (env. 30 ml)</a:t>
                      </a:r>
                    </a:p>
                    <a:p>
                      <a:pPr marL="180000" indent="-180000">
                        <a:lnSpc>
                          <a:spcPct val="100000"/>
                        </a:lnSpc>
                        <a:spcBef>
                          <a:spcPts val="600"/>
                        </a:spcBef>
                        <a:buFont typeface="Arial" pitchFamily="34" charset="0"/>
                        <a:buChar char="•"/>
                      </a:pPr>
                      <a:r>
                        <a:rPr lang="fr-CA" sz="1200" kern="1200" dirty="0"/>
                        <a:t>Rouge de phénol (env. 30 ml)</a:t>
                      </a:r>
                    </a:p>
                    <a:p>
                      <a:pPr marL="180000" indent="-180000">
                        <a:lnSpc>
                          <a:spcPct val="100000"/>
                        </a:lnSpc>
                        <a:spcBef>
                          <a:spcPts val="600"/>
                        </a:spcBef>
                        <a:buFont typeface="Arial" pitchFamily="34" charset="0"/>
                        <a:buChar char="•"/>
                      </a:pPr>
                      <a:r>
                        <a:rPr lang="fr-CA" sz="1200" kern="1200" dirty="0"/>
                        <a:t>Teinture d’iode (env. 30 ml)</a:t>
                      </a:r>
                      <a:endParaRPr lang="fr-FR" sz="1200" dirty="0">
                        <a:latin typeface="+mj-lt"/>
                        <a:cs typeface="Times New Roman" pitchFamily="18" charset="0"/>
                      </a:endParaRPr>
                    </a:p>
                  </a:txBody>
                  <a:tcPr/>
                </a:tc>
                <a:extLst>
                  <a:ext uri="{0D108BD9-81ED-4DB2-BD59-A6C34878D82A}">
                    <a16:rowId xmlns:a16="http://schemas.microsoft.com/office/drawing/2014/main" val="10008"/>
                  </a:ext>
                </a:extLst>
              </a:tr>
              <a:tr h="248932">
                <a:tc>
                  <a:txBody>
                    <a:bodyPr/>
                    <a:lstStyle/>
                    <a:p>
                      <a:pPr algn="ctr">
                        <a:lnSpc>
                          <a:spcPct val="100000"/>
                        </a:lnSpc>
                        <a:spcBef>
                          <a:spcPts val="600"/>
                        </a:spcBef>
                      </a:pPr>
                      <a:r>
                        <a:rPr lang="fr-FR" sz="1200" b="1" dirty="0"/>
                        <a:t>Par élève</a:t>
                      </a:r>
                      <a:endParaRPr lang="fr-FR" sz="1200" b="1" dirty="0">
                        <a:latin typeface="+mj-lt"/>
                        <a:cs typeface="Times New Roman" pitchFamily="18" charset="0"/>
                      </a:endParaRPr>
                    </a:p>
                  </a:txBody>
                  <a:tcPr/>
                </a:tc>
                <a:extLst>
                  <a:ext uri="{0D108BD9-81ED-4DB2-BD59-A6C34878D82A}">
                    <a16:rowId xmlns:a16="http://schemas.microsoft.com/office/drawing/2014/main" val="10010"/>
                  </a:ext>
                </a:extLst>
              </a:tr>
              <a:tr h="248932">
                <a:tc>
                  <a:txBody>
                    <a:bodyPr/>
                    <a:lstStyle/>
                    <a:p>
                      <a:pPr algn="l">
                        <a:lnSpc>
                          <a:spcPct val="100000"/>
                        </a:lnSpc>
                        <a:spcBef>
                          <a:spcPts val="600"/>
                        </a:spcBef>
                      </a:pPr>
                      <a:r>
                        <a:rPr lang="fr-CA" sz="1200" dirty="0">
                          <a:hlinkClick r:id="rId9" action="ppaction://hlinksldjump"/>
                        </a:rPr>
                        <a:t>Fiche d’activité B</a:t>
                      </a:r>
                      <a:endParaRPr lang="fr-FR" sz="1200" b="0" dirty="0">
                        <a:latin typeface="+mj-lt"/>
                        <a:cs typeface="Times New Roman" pitchFamily="18" charset="0"/>
                      </a:endParaRPr>
                    </a:p>
                  </a:txBody>
                  <a:tcPr/>
                </a:tc>
                <a:extLst>
                  <a:ext uri="{0D108BD9-81ED-4DB2-BD59-A6C34878D82A}">
                    <a16:rowId xmlns:a16="http://schemas.microsoft.com/office/drawing/2014/main" val="10011"/>
                  </a:ext>
                </a:extLst>
              </a:tr>
            </a:tbl>
          </a:graphicData>
        </a:graphic>
      </p:graphicFrame>
      <p:sp>
        <p:nvSpPr>
          <p:cNvPr id="14" name="Rectangle 13"/>
          <p:cNvSpPr/>
          <p:nvPr>
            <p:custDataLst>
              <p:tags r:id="rId6"/>
            </p:custDataLst>
          </p:nvPr>
        </p:nvSpPr>
        <p:spPr>
          <a:xfrm>
            <a:off x="46784" y="7940901"/>
            <a:ext cx="2513536" cy="646331"/>
          </a:xfrm>
          <a:prstGeom prst="rect">
            <a:avLst/>
          </a:prstGeom>
          <a:solidFill>
            <a:schemeClr val="accent1">
              <a:lumMod val="20000"/>
              <a:lumOff val="80000"/>
            </a:schemeClr>
          </a:solidFill>
        </p:spPr>
        <p:txBody>
          <a:bodyPr wrap="square">
            <a:spAutoFit/>
          </a:bodyPr>
          <a:lstStyle/>
          <a:p>
            <a:pPr algn="ctr">
              <a:spcBef>
                <a:spcPts val="600"/>
              </a:spcBef>
            </a:pPr>
            <a:r>
              <a:rPr lang="fr-CA" sz="1200" dirty="0">
                <a:latin typeface="Calibri" panose="020F0502020204030204" pitchFamily="34" charset="0"/>
              </a:rPr>
              <a:t>* Voir page suivante pour des alternatives au nombre d’élèves par équipe.</a:t>
            </a:r>
            <a:endParaRPr lang="en-US" sz="1200" dirty="0">
              <a:latin typeface="Calibri" panose="020F0502020204030204" pitchFamily="34" charset="0"/>
            </a:endParaRPr>
          </a:p>
        </p:txBody>
      </p:sp>
      <p:pic>
        <p:nvPicPr>
          <p:cNvPr id="11" name="Image 10" descr="Cover_1-Changements_chimiques-02.png"/>
          <p:cNvPicPr>
            <a:picLocks noChangeAspect="1"/>
          </p:cNvPicPr>
          <p:nvPr/>
        </p:nvPicPr>
        <p:blipFill>
          <a:blip r:embed="rId10"/>
          <a:stretch>
            <a:fillRect/>
          </a:stretch>
        </p:blipFill>
        <p:spPr>
          <a:xfrm>
            <a:off x="5183227" y="0"/>
            <a:ext cx="1674773" cy="1674773"/>
          </a:xfrm>
          <a:prstGeom prst="rect">
            <a:avLst/>
          </a:prstGeom>
        </p:spPr>
      </p:pic>
    </p:spTree>
    <p:extLst>
      <p:ext uri="{BB962C8B-B14F-4D97-AF65-F5344CB8AC3E}">
        <p14:creationId xmlns:p14="http://schemas.microsoft.com/office/powerpoint/2010/main" val="42514267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Fonderi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kwell">
  <a:themeElements>
    <a:clrScheme name="Fonderi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6756</TotalTime>
  <Words>6016</Words>
  <Application>Microsoft Office PowerPoint</Application>
  <PresentationFormat>Format US (216 x 279 mm)</PresentationFormat>
  <Paragraphs>934</Paragraphs>
  <Slides>36</Slides>
  <Notes>3</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36</vt:i4>
      </vt:variant>
    </vt:vector>
  </HeadingPairs>
  <TitlesOfParts>
    <vt:vector size="45" baseType="lpstr">
      <vt:lpstr>Avenir Light</vt:lpstr>
      <vt:lpstr>Arial</vt:lpstr>
      <vt:lpstr>Calibri</vt:lpstr>
      <vt:lpstr>Cambria</vt:lpstr>
      <vt:lpstr>Impact</vt:lpstr>
      <vt:lpstr>Rockwell</vt:lpstr>
      <vt:lpstr>Symbol</vt:lpstr>
      <vt:lpstr>Inkwell</vt:lpstr>
      <vt:lpstr>1_Inkwell</vt:lpstr>
      <vt:lpstr>Présentation PowerPoint</vt:lpstr>
      <vt:lpstr>Table des matières</vt:lpstr>
      <vt:lpstr>Présentation  de la situation d’apprentissage</vt:lpstr>
      <vt:lpstr>Séquence d’enseignement</vt:lpstr>
      <vt:lpstr>Changements chimiques (5e année) – Matériel </vt:lpstr>
      <vt:lpstr>Description des activités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Fiches théoriques</vt:lpstr>
      <vt:lpstr>Fiche théorique 1 Changement physique ou chimique ?</vt:lpstr>
      <vt:lpstr>Fiche théorique 2 Caractérisation de poudres</vt:lpstr>
      <vt:lpstr>Fiche théorique 3 À quoi sert la chimie ?</vt:lpstr>
      <vt:lpstr>Fiche théorique 3 À quoi sert la chimie ? (suite)</vt:lpstr>
      <vt:lpstr>Présentation PowerPoint</vt:lpstr>
      <vt:lpstr>Présentation PowerPoint</vt:lpstr>
      <vt:lpstr>Présentation PowerPoint</vt:lpstr>
      <vt:lpstr>Présentation PowerPoint</vt:lpstr>
      <vt:lpstr>Évaluation</vt:lpstr>
      <vt:lpstr>Grille d’évaluation de l’activité 1 Changement physique ou chimique </vt:lpstr>
      <vt:lpstr>Grille d’évaluation de l’activité 2 Caractérisation de poudres</vt:lpstr>
      <vt:lpstr>Grille d’évaluation de l’activité 3 Les poudres mystérieuses</vt:lpstr>
      <vt:lpstr>Présentation PowerPoint</vt:lpstr>
      <vt:lpstr>Présentation PowerPoint</vt:lpstr>
      <vt:lpstr>Fiches d’activité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Stéphanie Jolicoeur</cp:lastModifiedBy>
  <cp:revision>365</cp:revision>
  <dcterms:created xsi:type="dcterms:W3CDTF">2014-07-29T20:22:02Z</dcterms:created>
  <dcterms:modified xsi:type="dcterms:W3CDTF">2023-01-09T16:37:52Z</dcterms:modified>
</cp:coreProperties>
</file>