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9"/>
  </p:notesMasterIdLst>
  <p:sldIdLst>
    <p:sldId id="301" r:id="rId2"/>
    <p:sldId id="284" r:id="rId3"/>
    <p:sldId id="295" r:id="rId4"/>
    <p:sldId id="298" r:id="rId5"/>
    <p:sldId id="296" r:id="rId6"/>
    <p:sldId id="299" r:id="rId7"/>
    <p:sldId id="300" r:id="rId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Jolicoeur" initials="SJ" lastIdx="7" clrIdx="0">
    <p:extLst>
      <p:ext uri="{19B8F6BF-5375-455C-9EA6-DF929625EA0E}">
        <p15:presenceInfo xmlns:p15="http://schemas.microsoft.com/office/powerpoint/2012/main" userId="699174a85e4cff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543F"/>
    <a:srgbClr val="EDD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65" d="100"/>
          <a:sy n="65" d="100"/>
        </p:scale>
        <p:origin x="2606"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CBD91-A83D-44B7-9724-F6D7D3205DFB}" type="datetimeFigureOut">
              <a:rPr lang="fr-CA" smtClean="0"/>
              <a:pPr/>
              <a:t>2022-07-07</a:t>
            </a:fld>
            <a:endParaRPr lang="fr-CA"/>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A20BF-4CB9-4DD6-81C8-A604308E4CF7}" type="slidenum">
              <a:rPr lang="fr-CA" smtClean="0"/>
              <a:pPr/>
              <a:t>‹N°›</a:t>
            </a:fld>
            <a:endParaRPr lang="fr-CA"/>
          </a:p>
        </p:txBody>
      </p:sp>
    </p:spTree>
    <p:extLst>
      <p:ext uri="{BB962C8B-B14F-4D97-AF65-F5344CB8AC3E}">
        <p14:creationId xmlns:p14="http://schemas.microsoft.com/office/powerpoint/2010/main" val="18449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84891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2022-07-07</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extLst>
      <p:ext uri="{BB962C8B-B14F-4D97-AF65-F5344CB8AC3E}">
        <p14:creationId xmlns:p14="http://schemas.microsoft.com/office/powerpoint/2010/main" val="23781039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17078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224303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2022-07-07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2762030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2022-07-07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328032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1481890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68417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24426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val="330682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691109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2022-07-07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4242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2022-07-07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5508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2022-07-07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326689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2022-07-07</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extLst>
      <p:ext uri="{BB962C8B-B14F-4D97-AF65-F5344CB8AC3E}">
        <p14:creationId xmlns:p14="http://schemas.microsoft.com/office/powerpoint/2010/main" val="10041969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2022-07-07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30548884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2022-07-07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22653983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400843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extLst>
      <p:ext uri="{BB962C8B-B14F-4D97-AF65-F5344CB8AC3E}">
        <p14:creationId xmlns:p14="http://schemas.microsoft.com/office/powerpoint/2010/main" val="24933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2022-07-07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cstate="print"/>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cstate="print"/>
          <a:stretch>
            <a:fillRect/>
          </a:stretch>
        </p:blipFill>
        <p:spPr>
          <a:xfrm>
            <a:off x="3686971" y="2529387"/>
            <a:ext cx="2421731" cy="190500"/>
          </a:xfrm>
          <a:prstGeom prst="rect">
            <a:avLst/>
          </a:prstGeom>
        </p:spPr>
      </p:pic>
    </p:spTree>
    <p:extLst>
      <p:ext uri="{BB962C8B-B14F-4D97-AF65-F5344CB8AC3E}">
        <p14:creationId xmlns:p14="http://schemas.microsoft.com/office/powerpoint/2010/main" val="242535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2022-07-07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val="121825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2022-07-07</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extLst>
      <p:ext uri="{BB962C8B-B14F-4D97-AF65-F5344CB8AC3E}">
        <p14:creationId xmlns:p14="http://schemas.microsoft.com/office/powerpoint/2010/main" val="348259471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youtu.be/WvVE97oTZ3M"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https://youtu.be/DTBEvFuafEo"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hyperlink" Target="https://youtu.be/zH1ARxEHa_o"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7.png"/><Relationship Id="rId5" Type="http://schemas.openxmlformats.org/officeDocument/2006/relationships/tags" Target="../tags/tag15.xml"/><Relationship Id="rId10" Type="http://schemas.openxmlformats.org/officeDocument/2006/relationships/hyperlink" Target="https://youtu.be/DFVJENpNcV0" TargetMode="External"/><Relationship Id="rId4" Type="http://schemas.openxmlformats.org/officeDocument/2006/relationships/tags" Target="../tags/tag14.xml"/><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slideLayout" Target="../slideLayouts/slideLayout7.xml"/><Relationship Id="rId4"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17.png"/><Relationship Id="rId4" Type="http://schemas.openxmlformats.org/officeDocument/2006/relationships/tags" Target="../tags/tag26.xml"/><Relationship Id="rId9" Type="http://schemas.openxmlformats.org/officeDocument/2006/relationships/hyperlink" Target="https://youtu.be/601dHfmfS-A"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5" Type="http://schemas.openxmlformats.org/officeDocument/2006/relationships/tags" Target="../tags/tag34.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1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hyperlink" Target="http://www.cite-sciences.fr/ressources-en-ligne/juniors/machines-simples/experiences-ludiques/film-animation/index.html" TargetMode="External"/><Relationship Id="rId5" Type="http://schemas.openxmlformats.org/officeDocument/2006/relationships/tags" Target="../tags/tag39.xml"/><Relationship Id="rId10" Type="http://schemas.openxmlformats.org/officeDocument/2006/relationships/hyperlink" Target="https://youtu.be/TZZfYBWVkrY" TargetMode="External"/><Relationship Id="rId4" Type="http://schemas.openxmlformats.org/officeDocument/2006/relationships/tags" Target="../tags/tag38.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48150" y="8792346"/>
            <a:ext cx="2609850" cy="215444"/>
          </a:xfrm>
          <a:prstGeom prst="rect">
            <a:avLst/>
          </a:prstGeom>
          <a:noFill/>
        </p:spPr>
        <p:txBody>
          <a:bodyPr wrap="square" rtlCol="0">
            <a:spAutoFit/>
          </a:bodyPr>
          <a:lstStyle/>
          <a:p>
            <a:pPr algn="r"/>
            <a:r>
              <a:rPr lang="fr-FR" sz="800" dirty="0"/>
              <a:t>* adapté de : A World in Motion - S A E International</a:t>
            </a:r>
          </a:p>
        </p:txBody>
      </p:sp>
      <p:pic>
        <p:nvPicPr>
          <p:cNvPr id="4" name="Image 3" descr="Cover_3-Planeurs_Resize-01.jpg"/>
          <p:cNvPicPr>
            <a:picLocks noChangeAspect="1"/>
          </p:cNvPicPr>
          <p:nvPr/>
        </p:nvPicPr>
        <p:blipFill>
          <a:blip r:embed="rId3" cstate="print"/>
          <a:stretch>
            <a:fillRect/>
          </a:stretch>
        </p:blipFill>
        <p:spPr>
          <a:xfrm>
            <a:off x="0" y="2031"/>
            <a:ext cx="6858000" cy="9139938"/>
          </a:xfrm>
          <a:prstGeom prst="rect">
            <a:avLst/>
          </a:prstGeom>
        </p:spPr>
      </p:pic>
      <p:sp>
        <p:nvSpPr>
          <p:cNvPr id="6" name="ZoneTexte 5">
            <a:extLst>
              <a:ext uri="{FF2B5EF4-FFF2-40B4-BE49-F238E27FC236}">
                <a16:creationId xmlns:a16="http://schemas.microsoft.com/office/drawing/2014/main" id="{00D092F6-F862-46C2-A12A-CB4B2A1B7D72}"/>
              </a:ext>
            </a:extLst>
          </p:cNvPr>
          <p:cNvSpPr txBox="1"/>
          <p:nvPr/>
        </p:nvSpPr>
        <p:spPr>
          <a:xfrm>
            <a:off x="987358" y="2392680"/>
            <a:ext cx="4883285" cy="523220"/>
          </a:xfrm>
          <a:prstGeom prst="rect">
            <a:avLst/>
          </a:prstGeom>
          <a:solidFill>
            <a:srgbClr val="FFFF00"/>
          </a:solidFill>
          <a:ln w="38100">
            <a:noFill/>
            <a:prstDash val="sysDash"/>
          </a:ln>
        </p:spPr>
        <p:txBody>
          <a:bodyPr wrap="square" rtlCol="0">
            <a:spAutoFit/>
          </a:bodyPr>
          <a:lstStyle/>
          <a:p>
            <a:pPr algn="ctr"/>
            <a:r>
              <a:rPr lang="fr-CA" sz="2800" b="1" dirty="0">
                <a:latin typeface="+mj-lt"/>
              </a:rPr>
              <a:t>VERSION VIDÉOS INTERACTIVES</a:t>
            </a:r>
          </a:p>
        </p:txBody>
      </p:sp>
      <p:pic>
        <p:nvPicPr>
          <p:cNvPr id="5" name="Image 4">
            <a:extLst>
              <a:ext uri="{FF2B5EF4-FFF2-40B4-BE49-F238E27FC236}">
                <a16:creationId xmlns:a16="http://schemas.microsoft.com/office/drawing/2014/main" id="{D985716D-12F3-49FF-ACEF-AF1D1DB79A79}"/>
              </a:ext>
            </a:extLst>
          </p:cNvPr>
          <p:cNvPicPr>
            <a:picLocks noChangeAspect="1"/>
          </p:cNvPicPr>
          <p:nvPr/>
        </p:nvPicPr>
        <p:blipFill>
          <a:blip r:embed="rId4" cstate="print"/>
          <a:stretch>
            <a:fillRect/>
          </a:stretch>
        </p:blipFill>
        <p:spPr>
          <a:xfrm>
            <a:off x="0" y="2031"/>
            <a:ext cx="6858000" cy="9139938"/>
          </a:xfrm>
          <a:prstGeom prst="rect">
            <a:avLst/>
          </a:prstGeom>
        </p:spPr>
      </p:pic>
      <p:pic>
        <p:nvPicPr>
          <p:cNvPr id="7" name="Image 6">
            <a:extLst>
              <a:ext uri="{FF2B5EF4-FFF2-40B4-BE49-F238E27FC236}">
                <a16:creationId xmlns:a16="http://schemas.microsoft.com/office/drawing/2014/main" id="{90FB44FF-4E86-4131-B8BD-D125F63A2614}"/>
              </a:ext>
            </a:extLst>
          </p:cNvPr>
          <p:cNvPicPr>
            <a:picLocks noChangeAspect="1"/>
          </p:cNvPicPr>
          <p:nvPr/>
        </p:nvPicPr>
        <p:blipFill>
          <a:blip r:embed="rId5" cstate="print"/>
          <a:stretch>
            <a:fillRect/>
          </a:stretch>
        </p:blipFill>
        <p:spPr>
          <a:xfrm>
            <a:off x="0" y="1015"/>
            <a:ext cx="6858000" cy="9141970"/>
          </a:xfrm>
          <a:prstGeom prst="rect">
            <a:avLst/>
          </a:prstGeom>
        </p:spPr>
      </p:pic>
      <p:pic>
        <p:nvPicPr>
          <p:cNvPr id="8" name="Image 7">
            <a:extLst>
              <a:ext uri="{FF2B5EF4-FFF2-40B4-BE49-F238E27FC236}">
                <a16:creationId xmlns:a16="http://schemas.microsoft.com/office/drawing/2014/main" id="{ACC7C8D4-6446-40E3-8252-DF138F9D6A4F}"/>
              </a:ext>
            </a:extLst>
          </p:cNvPr>
          <p:cNvPicPr>
            <a:picLocks noChangeAspect="1"/>
          </p:cNvPicPr>
          <p:nvPr/>
        </p:nvPicPr>
        <p:blipFill>
          <a:blip r:embed="rId6" cstate="print"/>
          <a:stretch>
            <a:fillRect/>
          </a:stretch>
        </p:blipFill>
        <p:spPr>
          <a:xfrm>
            <a:off x="0" y="1015"/>
            <a:ext cx="6858000" cy="9141970"/>
          </a:xfrm>
          <a:prstGeom prst="rect">
            <a:avLst/>
          </a:prstGeom>
        </p:spPr>
      </p:pic>
      <p:pic>
        <p:nvPicPr>
          <p:cNvPr id="9" name="Image 8">
            <a:extLst>
              <a:ext uri="{FF2B5EF4-FFF2-40B4-BE49-F238E27FC236}">
                <a16:creationId xmlns:a16="http://schemas.microsoft.com/office/drawing/2014/main" id="{1ADB598E-8199-4846-9BC8-5AEC1B520AE1}"/>
              </a:ext>
            </a:extLst>
          </p:cNvPr>
          <p:cNvPicPr>
            <a:picLocks noChangeAspect="1"/>
          </p:cNvPicPr>
          <p:nvPr/>
        </p:nvPicPr>
        <p:blipFill>
          <a:blip r:embed="rId7" cstate="print"/>
          <a:stretch>
            <a:fillRect/>
          </a:stretch>
        </p:blipFill>
        <p:spPr>
          <a:xfrm>
            <a:off x="0" y="2031"/>
            <a:ext cx="6858000" cy="9139938"/>
          </a:xfrm>
          <a:prstGeom prst="rect">
            <a:avLst/>
          </a:prstGeom>
        </p:spPr>
      </p:pic>
      <p:sp>
        <p:nvSpPr>
          <p:cNvPr id="11" name="ZoneTexte 10">
            <a:extLst>
              <a:ext uri="{FF2B5EF4-FFF2-40B4-BE49-F238E27FC236}">
                <a16:creationId xmlns:a16="http://schemas.microsoft.com/office/drawing/2014/main" id="{64F5A63C-17B0-49EE-8239-D505821A443F}"/>
              </a:ext>
            </a:extLst>
          </p:cNvPr>
          <p:cNvSpPr txBox="1"/>
          <p:nvPr/>
        </p:nvSpPr>
        <p:spPr>
          <a:xfrm>
            <a:off x="3749040" y="2031"/>
            <a:ext cx="3108960" cy="830997"/>
          </a:xfrm>
          <a:prstGeom prst="rect">
            <a:avLst/>
          </a:prstGeom>
          <a:solidFill>
            <a:srgbClr val="FFFF00"/>
          </a:solidFill>
          <a:ln w="38100">
            <a:noFill/>
            <a:prstDash val="sysDash"/>
          </a:ln>
        </p:spPr>
        <p:txBody>
          <a:bodyPr wrap="square" rtlCol="0">
            <a:spAutoFit/>
          </a:bodyPr>
          <a:lstStyle/>
          <a:p>
            <a:pPr algn="ctr"/>
            <a:r>
              <a:rPr lang="fr-CA" sz="2400" b="1" dirty="0">
                <a:latin typeface="Calibri" pitchFamily="34" charset="0"/>
                <a:cs typeface="Calibri" pitchFamily="34" charset="0"/>
              </a:rPr>
              <a:t>VERSION </a:t>
            </a:r>
          </a:p>
          <a:p>
            <a:pPr algn="ctr"/>
            <a:r>
              <a:rPr lang="fr-CA" sz="2400" b="1" dirty="0">
                <a:latin typeface="Calibri" pitchFamily="34" charset="0"/>
                <a:cs typeface="Calibri" pitchFamily="34" charset="0"/>
              </a:rPr>
              <a:t>VIDÉOS INTERACTIVES</a:t>
            </a:r>
          </a:p>
        </p:txBody>
      </p:sp>
    </p:spTree>
    <p:extLst>
      <p:ext uri="{BB962C8B-B14F-4D97-AF65-F5344CB8AC3E}">
        <p14:creationId xmlns:p14="http://schemas.microsoft.com/office/powerpoint/2010/main" val="35115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09345" y="1284762"/>
            <a:ext cx="4972158" cy="4818858"/>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buNone/>
            </a:pPr>
            <a:r>
              <a:rPr lang="fr-CA" sz="2400" i="1" dirty="0">
                <a:latin typeface="Calibri" panose="020F0502020204030204" pitchFamily="34" charset="0"/>
                <a:cs typeface="Calibri" panose="020F0502020204030204" pitchFamily="34" charset="0"/>
              </a:rPr>
              <a:t>Vue d’ensemble</a:t>
            </a:r>
          </a:p>
          <a:p>
            <a:pPr marL="0" indent="0" algn="just">
              <a:lnSpc>
                <a:spcPct val="110000"/>
              </a:lnSpc>
              <a:spcBef>
                <a:spcPts val="0"/>
              </a:spcBef>
              <a:buNone/>
            </a:pPr>
            <a:r>
              <a:rPr lang="fr-CA" sz="1200" dirty="0">
                <a:latin typeface="Calibri" panose="020F0502020204030204" pitchFamily="34" charset="0"/>
                <a:cs typeface="Calibri" panose="020F0502020204030204" pitchFamily="34" charset="0"/>
              </a:rPr>
              <a:t>Mise en contexte du sujet des machines simples à travers une problématique concrète : Justine et Théo qui cherchent à faire monter un objet lourd dans leur cabane, tout en haut d’un arbre, avec le moins d’efforts possible.</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val="850496748"/>
              </p:ext>
            </p:extLst>
          </p:nvPr>
        </p:nvGraphicFramePr>
        <p:xfrm>
          <a:off x="87581" y="1277346"/>
          <a:ext cx="1657019" cy="335280"/>
        </p:xfrm>
        <a:graphic>
          <a:graphicData uri="http://schemas.openxmlformats.org/drawingml/2006/table">
            <a:tbl>
              <a:tblPr firstRow="1" bandRow="1">
                <a:tableStyleId>{69CF1AB2-1976-4502-BF36-3FF5EA218861}</a:tableStyleId>
              </a:tblPr>
              <a:tblGrid>
                <a:gridCol w="1657019">
                  <a:extLst>
                    <a:ext uri="{9D8B030D-6E8A-4147-A177-3AD203B41FA5}">
                      <a16:colId xmlns:a16="http://schemas.microsoft.com/office/drawing/2014/main" val="20000"/>
                    </a:ext>
                  </a:extLst>
                </a:gridCol>
              </a:tblGrid>
              <a:tr h="306356">
                <a:tc>
                  <a:txBody>
                    <a:bodyPr/>
                    <a:lstStyle/>
                    <a:p>
                      <a:endParaRPr lang="fr-FR" sz="200" dirty="0"/>
                    </a:p>
                    <a:p>
                      <a:pPr algn="ctr"/>
                      <a:r>
                        <a:rPr lang="fr-FR" sz="1400" dirty="0">
                          <a:latin typeface="Calibri" panose="020F0502020204030204" pitchFamily="34" charset="0"/>
                          <a:cs typeface="Calibri" panose="020F0502020204030204" pitchFamily="34" charset="0"/>
                        </a:rPr>
                        <a:t>Durée :</a:t>
                      </a:r>
                      <a:r>
                        <a:rPr lang="fr-FR" sz="1400" b="0" dirty="0">
                          <a:latin typeface="Calibri" panose="020F0502020204030204" pitchFamily="34" charset="0"/>
                          <a:cs typeface="Calibri" panose="020F0502020204030204" pitchFamily="34" charset="0"/>
                        </a:rPr>
                        <a:t> 20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sp>
        <p:nvSpPr>
          <p:cNvPr id="15" name="Title 3"/>
          <p:cNvSpPr txBox="1">
            <a:spLocks/>
          </p:cNvSpPr>
          <p:nvPr>
            <p:custDataLst>
              <p:tags r:id="rId4"/>
            </p:custDataLst>
          </p:nvPr>
        </p:nvSpPr>
        <p:spPr>
          <a:xfrm>
            <a:off x="8592" y="60734"/>
            <a:ext cx="3067984"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Amorce</a:t>
            </a:r>
          </a:p>
        </p:txBody>
      </p:sp>
      <p:sp>
        <p:nvSpPr>
          <p:cNvPr id="11" name="Rectangle 10"/>
          <p:cNvSpPr/>
          <p:nvPr>
            <p:custDataLst>
              <p:tags r:id="rId5"/>
            </p:custDataLst>
          </p:nvPr>
        </p:nvSpPr>
        <p:spPr>
          <a:xfrm>
            <a:off x="68326" y="2670187"/>
            <a:ext cx="1668104" cy="1892826"/>
          </a:xfrm>
          <a:prstGeom prst="rect">
            <a:avLst/>
          </a:prstGeom>
          <a:solidFill>
            <a:schemeClr val="accent1">
              <a:lumMod val="20000"/>
              <a:lumOff val="8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Présentation</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l’étudiante</a:t>
            </a: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Si c’est la première fois que la classe visionnera des vidéos mettant en vedette Véronique Séguin-Légaré, </a:t>
            </a:r>
            <a:r>
              <a:rPr kumimoji="0" lang="fr-FR"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com-mencer</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par regarder sa </a:t>
            </a:r>
            <a:r>
              <a:rPr kumimoji="0" lang="fr-FR"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12"/>
              </a:rPr>
              <a:t>vidéo de présentation</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
        <p:nvSpPr>
          <p:cNvPr id="13" name="Rectangle 12"/>
          <p:cNvSpPr/>
          <p:nvPr>
            <p:custDataLst>
              <p:tags r:id="rId6"/>
            </p:custDataLst>
          </p:nvPr>
        </p:nvSpPr>
        <p:spPr>
          <a:xfrm>
            <a:off x="68325" y="4646135"/>
            <a:ext cx="1674950" cy="938719"/>
          </a:xfrm>
          <a:prstGeom prst="rect">
            <a:avLst/>
          </a:prstGeom>
          <a:solidFill>
            <a:schemeClr val="accent1">
              <a:lumMod val="20000"/>
              <a:lumOff val="8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Lien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la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a:t>
            </a:r>
          </a:p>
          <a:p>
            <a:pPr>
              <a:spcBef>
                <a:spcPts val="600"/>
              </a:spcBef>
            </a:pPr>
            <a:r>
              <a:rPr lang="fr-FR" sz="1200" dirty="0">
                <a:latin typeface="Times New Roman" pitchFamily="18" charset="0"/>
              </a:rPr>
              <a:t>Cliquer </a:t>
            </a:r>
            <a:r>
              <a:rPr lang="fr-FR" sz="1200" dirty="0">
                <a:latin typeface="Times New Roman" pitchFamily="18" charset="0"/>
                <a:hlinkClick r:id="rId13"/>
              </a:rPr>
              <a:t>ICI</a:t>
            </a:r>
            <a:r>
              <a:rPr lang="fr-FR" sz="1200" dirty="0">
                <a:latin typeface="Times New Roman" pitchFamily="18" charset="0"/>
              </a:rPr>
              <a:t> pour accéder à la vidéo de l’activité.</a:t>
            </a:r>
          </a:p>
        </p:txBody>
      </p:sp>
      <p:graphicFrame>
        <p:nvGraphicFramePr>
          <p:cNvPr id="17" name="Espace réservé du contenu 5">
            <a:extLst>
              <a:ext uri="{FF2B5EF4-FFF2-40B4-BE49-F238E27FC236}">
                <a16:creationId xmlns:a16="http://schemas.microsoft.com/office/drawing/2014/main" id="{FE0490C5-8B67-4FA2-B2F0-A80E76AB8A6F}"/>
              </a:ext>
            </a:extLst>
          </p:cNvPr>
          <p:cNvGraphicFramePr>
            <a:graphicFrameLocks/>
          </p:cNvGraphicFramePr>
          <p:nvPr>
            <p:custDataLst>
              <p:tags r:id="rId7"/>
            </p:custDataLst>
            <p:extLst>
              <p:ext uri="{D42A27DB-BD31-4B8C-83A1-F6EECF244321}">
                <p14:modId xmlns:p14="http://schemas.microsoft.com/office/powerpoint/2010/main" val="1509576708"/>
              </p:ext>
            </p:extLst>
          </p:nvPr>
        </p:nvGraphicFramePr>
        <p:xfrm>
          <a:off x="76497" y="1693962"/>
          <a:ext cx="1668103" cy="901153"/>
        </p:xfrm>
        <a:graphic>
          <a:graphicData uri="http://schemas.openxmlformats.org/drawingml/2006/table">
            <a:tbl>
              <a:tblPr firstRow="1" bandRow="1">
                <a:tableStyleId>{5C22544A-7EE6-4342-B048-85BDC9FD1C3A}</a:tableStyleId>
              </a:tblPr>
              <a:tblGrid>
                <a:gridCol w="1668103">
                  <a:extLst>
                    <a:ext uri="{9D8B030D-6E8A-4147-A177-3AD203B41FA5}">
                      <a16:colId xmlns:a16="http://schemas.microsoft.com/office/drawing/2014/main" val="20000"/>
                    </a:ext>
                  </a:extLst>
                </a:gridCol>
              </a:tblGrid>
              <a:tr h="249408">
                <a:tc>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224467">
                <a:tc>
                  <a:txBody>
                    <a:bodyPr/>
                    <a:lstStyle/>
                    <a:p>
                      <a:pPr algn="ct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523588"/>
                  </a:ext>
                </a:extLst>
              </a:tr>
              <a:tr h="322033">
                <a:tc>
                  <a:txBody>
                    <a:bodyPr/>
                    <a:lstStyle/>
                    <a:p>
                      <a:pPr marL="0" indent="0">
                        <a:buNone/>
                      </a:pPr>
                      <a:r>
                        <a:rPr lang="fr-FR" sz="1200" u="none" dirty="0">
                          <a:solidFill>
                            <a:schemeClr val="tx1"/>
                          </a:solidFill>
                          <a:latin typeface="Calibri" panose="020F0502020204030204" pitchFamily="34" charset="0"/>
                          <a:cs typeface="Calibri" panose="020F0502020204030204" pitchFamily="34" charset="0"/>
                        </a:rPr>
                        <a:t>Fiche théorique 1</a:t>
                      </a:r>
                    </a:p>
                  </a:txBody>
                  <a:tcPr/>
                </a:tc>
                <a:extLst>
                  <a:ext uri="{0D108BD9-81ED-4DB2-BD59-A6C34878D82A}">
                    <a16:rowId xmlns:a16="http://schemas.microsoft.com/office/drawing/2014/main" val="3611101186"/>
                  </a:ext>
                </a:extLst>
              </a:tr>
            </a:tbl>
          </a:graphicData>
        </a:graphic>
      </p:graphicFrame>
      <p:graphicFrame>
        <p:nvGraphicFramePr>
          <p:cNvPr id="10" name="Tableau 9">
            <a:extLst>
              <a:ext uri="{FF2B5EF4-FFF2-40B4-BE49-F238E27FC236}">
                <a16:creationId xmlns:a16="http://schemas.microsoft.com/office/drawing/2014/main" id="{0095816E-334B-4793-A657-CBB9F9BD1716}"/>
              </a:ext>
            </a:extLst>
          </p:cNvPr>
          <p:cNvGraphicFramePr>
            <a:graphicFrameLocks noGrp="1"/>
          </p:cNvGraphicFramePr>
          <p:nvPr>
            <p:custDataLst>
              <p:tags r:id="rId8"/>
            </p:custDataLst>
            <p:extLst>
              <p:ext uri="{D42A27DB-BD31-4B8C-83A1-F6EECF244321}">
                <p14:modId xmlns:p14="http://schemas.microsoft.com/office/powerpoint/2010/main" val="1328335075"/>
              </p:ext>
            </p:extLst>
          </p:nvPr>
        </p:nvGraphicFramePr>
        <p:xfrm>
          <a:off x="1884344" y="3057957"/>
          <a:ext cx="4822159" cy="2753360"/>
        </p:xfrm>
        <a:graphic>
          <a:graphicData uri="http://schemas.openxmlformats.org/drawingml/2006/table">
            <a:tbl>
              <a:tblPr firstRow="1" bandRow="1">
                <a:tableStyleId>{5C22544A-7EE6-4342-B048-85BDC9FD1C3A}</a:tableStyleId>
              </a:tblPr>
              <a:tblGrid>
                <a:gridCol w="742124">
                  <a:extLst>
                    <a:ext uri="{9D8B030D-6E8A-4147-A177-3AD203B41FA5}">
                      <a16:colId xmlns:a16="http://schemas.microsoft.com/office/drawing/2014/main" val="20000"/>
                    </a:ext>
                  </a:extLst>
                </a:gridCol>
                <a:gridCol w="1252112">
                  <a:extLst>
                    <a:ext uri="{9D8B030D-6E8A-4147-A177-3AD203B41FA5}">
                      <a16:colId xmlns:a16="http://schemas.microsoft.com/office/drawing/2014/main" val="20002"/>
                    </a:ext>
                  </a:extLst>
                </a:gridCol>
                <a:gridCol w="2827923">
                  <a:extLst>
                    <a:ext uri="{9D8B030D-6E8A-4147-A177-3AD203B41FA5}">
                      <a16:colId xmlns:a16="http://schemas.microsoft.com/office/drawing/2014/main" val="20003"/>
                    </a:ext>
                  </a:extLst>
                </a:gridCol>
              </a:tblGrid>
              <a:tr h="370840">
                <a:tc>
                  <a:txBody>
                    <a:bodyPr/>
                    <a:lstStyle/>
                    <a:p>
                      <a:pPr algn="ctr">
                        <a:lnSpc>
                          <a:spcPct val="100000"/>
                        </a:lnSpc>
                        <a:spcBef>
                          <a:spcPts val="600"/>
                        </a:spcBef>
                      </a:pPr>
                      <a:r>
                        <a:rPr lang="fr-FR" sz="1200" baseline="0" dirty="0">
                          <a:latin typeface="Calibri" panose="020F0502020204030204" pitchFamily="34" charset="0"/>
                          <a:cs typeface="Calibri" panose="020F0502020204030204" pitchFamily="34" charset="0"/>
                        </a:rPr>
                        <a:t>Vidéo</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370840">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dirty="0">
                        <a:effectLst/>
                        <a:latin typeface="Calibri" panose="020F0502020204030204" pitchFamily="34" charset="0"/>
                        <a:cs typeface="Calibri" panose="020F0502020204030204" pitchFamily="34" charset="0"/>
                      </a:endParaRPr>
                    </a:p>
                  </a:txBody>
                  <a:tcPr marL="68580" marR="6858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fr-CA" sz="1200" dirty="0">
                        <a:effectLst/>
                        <a:latin typeface="Calibri" panose="020F0502020204030204" pitchFamily="34" charset="0"/>
                        <a:cs typeface="Calibri" panose="020F0502020204030204" pitchFamily="34" charset="0"/>
                      </a:endParaRPr>
                    </a:p>
                  </a:txBody>
                  <a:tcPr marL="68580" marR="68580" anchor="ctr"/>
                </a:tc>
                <a:tc>
                  <a:txBody>
                    <a:bodyPr/>
                    <a:lstStyle/>
                    <a:p>
                      <a:pPr marL="171450" marR="0" lvl="0" indent="-171450" algn="l" fontAlgn="base">
                        <a:lnSpc>
                          <a:spcPct val="100000"/>
                        </a:lnSpc>
                        <a:spcBef>
                          <a:spcPts val="0"/>
                        </a:spcBef>
                        <a:spcAft>
                          <a:spcPts val="1000"/>
                        </a:spcAft>
                        <a:buSzPts val="1000"/>
                        <a:buFont typeface="Arial" panose="020B0604020202020204" pitchFamily="34" charset="0"/>
                        <a:buChar char="•"/>
                        <a:tabLst>
                          <a:tab pos="457200" algn="l"/>
                        </a:tabLst>
                      </a:pPr>
                      <a:r>
                        <a:rPr lang="fr-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la problématique de Justine et Théo.</a:t>
                      </a:r>
                      <a:endParaRPr lang="fr-CA" sz="1200" i="1"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a:tc>
                <a:extLst>
                  <a:ext uri="{0D108BD9-81ED-4DB2-BD59-A6C34878D82A}">
                    <a16:rowId xmlns:a16="http://schemas.microsoft.com/office/drawing/2014/main" val="10002"/>
                  </a:ext>
                </a:extLst>
              </a:tr>
              <a:tr h="370840">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Pause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spcBef>
                          <a:spcPts val="600"/>
                        </a:spcBef>
                      </a:pPr>
                      <a:r>
                        <a:rPr lang="fr-CA" sz="1200" i="1" kern="1200" dirty="0">
                          <a:solidFill>
                            <a:schemeClr val="dk1"/>
                          </a:solidFill>
                          <a:latin typeface="Calibri" pitchFamily="34" charset="0"/>
                          <a:ea typeface="+mn-ea"/>
                          <a:cs typeface="Calibri" pitchFamily="34" charset="0"/>
                        </a:rPr>
                        <a:t>Avec ce qui est à leur disposition, comment monter le système de son dans la cabane, d’une manière qui nécessite le moins d’effort ?</a:t>
                      </a:r>
                      <a:endParaRPr lang="fr-FR" sz="1200" i="1" kern="1200" dirty="0">
                        <a:solidFill>
                          <a:schemeClr val="dk1"/>
                        </a:solidFill>
                        <a:latin typeface="Calibri" pitchFamily="34" charset="0"/>
                        <a:ea typeface="+mn-ea"/>
                        <a:cs typeface="Calibri" pitchFamily="34" charset="0"/>
                      </a:endParaRPr>
                    </a:p>
                  </a:txBody>
                  <a:tcPr marL="68580" marR="68580" anchor="ctr"/>
                </a:tc>
                <a:tc>
                  <a:txBody>
                    <a:bodyPr/>
                    <a:lstStyle/>
                    <a:p>
                      <a:pPr marL="285750" lvl="0" indent="-285750">
                        <a:spcBef>
                          <a:spcPts val="600"/>
                        </a:spcBef>
                        <a:buFont typeface="+mj-lt"/>
                        <a:buAutoNum type="romanLcPeriod"/>
                      </a:pPr>
                      <a:r>
                        <a:rPr lang="fr-CA" sz="1200" kern="1200" dirty="0">
                          <a:solidFill>
                            <a:schemeClr val="dk1"/>
                          </a:solidFill>
                          <a:latin typeface="Calibri" pitchFamily="34" charset="0"/>
                          <a:ea typeface="+mn-ea"/>
                          <a:cs typeface="Calibri" pitchFamily="34" charset="0"/>
                        </a:rPr>
                        <a:t>L’enseignant recueille les idées des élèves. (Prendre en note.)</a:t>
                      </a:r>
                      <a:endParaRPr lang="fr-FR" sz="1200" kern="1200" dirty="0">
                        <a:solidFill>
                          <a:schemeClr val="dk1"/>
                        </a:solidFill>
                        <a:latin typeface="Calibri" pitchFamily="34" charset="0"/>
                        <a:ea typeface="+mn-ea"/>
                        <a:cs typeface="Calibri" pitchFamily="34" charset="0"/>
                      </a:endParaRPr>
                    </a:p>
                    <a:p>
                      <a:pPr marL="285750" lvl="0" indent="-285750">
                        <a:spcBef>
                          <a:spcPts val="600"/>
                        </a:spcBef>
                        <a:buFont typeface="+mj-lt"/>
                        <a:buAutoNum type="romanLcPeriod"/>
                      </a:pPr>
                      <a:r>
                        <a:rPr lang="fr-CA" sz="1200" kern="1200" dirty="0">
                          <a:solidFill>
                            <a:schemeClr val="dk1"/>
                          </a:solidFill>
                          <a:latin typeface="Calibri" pitchFamily="34" charset="0"/>
                          <a:ea typeface="+mn-ea"/>
                          <a:cs typeface="Calibri" pitchFamily="34" charset="0"/>
                        </a:rPr>
                        <a:t>Encourager les élèves à observer tous les détails de l’image.</a:t>
                      </a:r>
                      <a:endParaRPr lang="fr-FR" sz="1200" kern="1200" dirty="0">
                        <a:solidFill>
                          <a:schemeClr val="dk1"/>
                        </a:solidFill>
                        <a:latin typeface="Calibri" pitchFamily="34" charset="0"/>
                        <a:ea typeface="+mn-ea"/>
                        <a:cs typeface="Calibri" pitchFamily="34" charset="0"/>
                      </a:endParaRPr>
                    </a:p>
                    <a:p>
                      <a:pPr marL="285750" lvl="0" indent="-285750">
                        <a:spcBef>
                          <a:spcPts val="600"/>
                        </a:spcBef>
                        <a:buFont typeface="+mj-lt"/>
                        <a:buAutoNum type="romanLcPeriod"/>
                      </a:pPr>
                      <a:r>
                        <a:rPr lang="fr-CA" sz="1200" kern="1200" dirty="0">
                          <a:solidFill>
                            <a:schemeClr val="dk1"/>
                          </a:solidFill>
                          <a:latin typeface="Calibri" pitchFamily="34" charset="0"/>
                          <a:ea typeface="+mn-ea"/>
                          <a:cs typeface="Calibri" pitchFamily="34" charset="0"/>
                        </a:rPr>
                        <a:t>Voir lectures préalables (encadré) pour des pistes de réflexion quant aux objets présents dans l’image.</a:t>
                      </a:r>
                      <a:endParaRPr lang="fr-FR" sz="1200" kern="1200" dirty="0">
                        <a:solidFill>
                          <a:schemeClr val="dk1"/>
                        </a:solidFill>
                        <a:latin typeface="Calibri" pitchFamily="34" charset="0"/>
                        <a:ea typeface="+mn-ea"/>
                        <a:cs typeface="Calibri" pitchFamily="34" charset="0"/>
                      </a:endParaRPr>
                    </a:p>
                  </a:txBody>
                  <a:tcPr marL="68580" marR="68580"/>
                </a:tc>
                <a:extLst>
                  <a:ext uri="{0D108BD9-81ED-4DB2-BD59-A6C34878D82A}">
                    <a16:rowId xmlns:a16="http://schemas.microsoft.com/office/drawing/2014/main" val="10003"/>
                  </a:ext>
                </a:extLst>
              </a:tr>
              <a:tr h="370840">
                <a:tc>
                  <a:txBody>
                    <a:bodyPr/>
                    <a:lstStyle/>
                    <a:p>
                      <a:pPr rtl="0" fontAlgn="t">
                        <a:spcBef>
                          <a:spcPts val="0"/>
                        </a:spcBef>
                        <a:spcAft>
                          <a:spcPts val="0"/>
                        </a:spcAft>
                      </a:pPr>
                      <a:r>
                        <a:rPr lang="fr-CA" sz="1200" b="1" dirty="0">
                          <a:effectLst/>
                          <a:latin typeface="Calibri" panose="020F0502020204030204" pitchFamily="34" charset="0"/>
                          <a:cs typeface="Calibri" panose="020F0502020204030204" pitchFamily="34" charset="0"/>
                        </a:rPr>
                        <a:t>Fin</a:t>
                      </a:r>
                    </a:p>
                  </a:txBody>
                  <a:tcPr marL="68580" marR="68580" anchor="ctr"/>
                </a:tc>
                <a:tc>
                  <a:txBody>
                    <a:bodyPr/>
                    <a:lstStyle/>
                    <a:p>
                      <a:pPr marL="0" marR="0" algn="ctr">
                        <a:lnSpc>
                          <a:spcPct val="100000"/>
                        </a:lnSpc>
                        <a:spcBef>
                          <a:spcPts val="0"/>
                        </a:spcBef>
                        <a:spcAft>
                          <a:spcPts val="0"/>
                        </a:spcAft>
                      </a:pPr>
                      <a:endParaRPr lang="fr-CA" sz="1200" b="0" dirty="0">
                        <a:solidFill>
                          <a:srgbClr val="2F5496"/>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anchor="ctr"/>
                </a:tc>
                <a:tc>
                  <a:txBody>
                    <a:bodyPr/>
                    <a:lstStyle/>
                    <a:p>
                      <a:pPr marL="285750" marR="0" lvl="0" indent="-285750" fontAlgn="base">
                        <a:lnSpc>
                          <a:spcPct val="100000"/>
                        </a:lnSpc>
                        <a:spcBef>
                          <a:spcPts val="0"/>
                        </a:spcBef>
                        <a:spcAft>
                          <a:spcPts val="1000"/>
                        </a:spcAft>
                        <a:buSzPts val="1000"/>
                        <a:buFont typeface="+mj-lt"/>
                        <a:buAutoNum type="romanLcPeriod"/>
                        <a:tabLst>
                          <a:tab pos="457200" algn="l"/>
                        </a:tabLst>
                      </a:pPr>
                      <a:endParaRPr lang="fr-CA"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a:tc>
                <a:extLst>
                  <a:ext uri="{0D108BD9-81ED-4DB2-BD59-A6C34878D82A}">
                    <a16:rowId xmlns:a16="http://schemas.microsoft.com/office/drawing/2014/main" val="10004"/>
                  </a:ext>
                </a:extLst>
              </a:tr>
            </a:tbl>
          </a:graphicData>
        </a:graphic>
      </p:graphicFrame>
      <p:sp>
        <p:nvSpPr>
          <p:cNvPr id="22" name="Rectangle 21">
            <a:extLst>
              <a:ext uri="{FF2B5EF4-FFF2-40B4-BE49-F238E27FC236}">
                <a16:creationId xmlns:a16="http://schemas.microsoft.com/office/drawing/2014/main" id="{98BCA1F9-6C23-4365-B049-A1F2FDBF5D73}"/>
              </a:ext>
            </a:extLst>
          </p:cNvPr>
          <p:cNvSpPr/>
          <p:nvPr>
            <p:custDataLst>
              <p:tags r:id="rId9"/>
            </p:custDataLst>
          </p:nvPr>
        </p:nvSpPr>
        <p:spPr>
          <a:xfrm>
            <a:off x="64903" y="6950399"/>
            <a:ext cx="1674950" cy="2077492"/>
          </a:xfrm>
          <a:prstGeom prst="rect">
            <a:avLst/>
          </a:prstGeom>
          <a:solidFill>
            <a:schemeClr val="accent1">
              <a:lumMod val="20000"/>
              <a:lumOff val="80000"/>
            </a:schemeClr>
          </a:solidFill>
          <a:ln w="19050">
            <a:solidFill>
              <a:schemeClr val="tx2">
                <a:lumMod val="75000"/>
                <a:lumOff val="25000"/>
              </a:schemeClr>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présentation</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du matériel</a:t>
            </a:r>
          </a:p>
          <a:p>
            <a:pPr lvl="0">
              <a:spcBef>
                <a:spcPts val="600"/>
              </a:spcBef>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Avant de</a:t>
            </a:r>
            <a:r>
              <a:rPr kumimoji="0" lang="fr-FR"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vivre les </a:t>
            </a:r>
            <a:r>
              <a:rPr lang="fr-FR" sz="1200" dirty="0">
                <a:solidFill>
                  <a:prstClr val="black"/>
                </a:solidFill>
                <a:latin typeface="Calibri" panose="020F0502020204030204" pitchFamily="34" charset="0"/>
                <a:cs typeface="Calibri" panose="020F0502020204030204" pitchFamily="34" charset="0"/>
              </a:rPr>
              <a:t>activités « Ressentir l’effort » et « Mesurer l’effort », il e</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 </a:t>
            </a:r>
            <a:r>
              <a:rPr kumimoji="0" lang="fr-FR"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fortement</a:t>
            </a: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conseillé</a:t>
            </a:r>
            <a:r>
              <a:rPr lang="fr-FR" sz="1200" dirty="0">
                <a:solidFill>
                  <a:prstClr val="black"/>
                </a:solidFill>
                <a:latin typeface="Calibri" panose="020F0502020204030204" pitchFamily="34" charset="0"/>
                <a:cs typeface="Calibri" panose="020F0502020204030204" pitchFamily="34" charset="0"/>
              </a:rPr>
              <a:t> de visionner la </a:t>
            </a:r>
            <a:r>
              <a:rPr lang="fr-FR" sz="1200" b="1" dirty="0">
                <a:solidFill>
                  <a:prstClr val="black"/>
                </a:solidFill>
                <a:latin typeface="Calibri" panose="020F0502020204030204" pitchFamily="34" charset="0"/>
                <a:cs typeface="Calibri" panose="020F0502020204030204" pitchFamily="34" charset="0"/>
                <a:hlinkClick r:id="rId14"/>
              </a:rPr>
              <a:t>vidéo de présentation du matériel</a:t>
            </a:r>
            <a:r>
              <a:rPr lang="fr-FR" sz="1200" dirty="0">
                <a:solidFill>
                  <a:prstClr val="black"/>
                </a:solidFill>
                <a:latin typeface="Calibri" panose="020F0502020204030204" pitchFamily="34" charset="0"/>
                <a:cs typeface="Calibri" panose="020F0502020204030204" pitchFamily="34" charset="0"/>
              </a:rPr>
              <a:t>.</a:t>
            </a: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Rectangle 13"/>
          <p:cNvSpPr/>
          <p:nvPr>
            <p:custDataLst>
              <p:tags r:id="rId10"/>
            </p:custDataLst>
          </p:nvPr>
        </p:nvSpPr>
        <p:spPr>
          <a:xfrm>
            <a:off x="68580" y="5663491"/>
            <a:ext cx="1674950" cy="1184940"/>
          </a:xfrm>
          <a:prstGeom prst="rect">
            <a:avLst/>
          </a:prstGeom>
          <a:solidFill>
            <a:schemeClr val="accent1">
              <a:lumMod val="40000"/>
              <a:lumOff val="60000"/>
            </a:schemeClr>
          </a:solidFill>
        </p:spPr>
        <p:txBody>
          <a:bodyPr wrap="square">
            <a:spAutoFit/>
          </a:bodyPr>
          <a:lstStyle/>
          <a:p>
            <a:pPr algn="ctr">
              <a:spcBef>
                <a:spcPts val="600"/>
              </a:spcBef>
            </a:pPr>
            <a:r>
              <a:rPr lang="en-US" sz="1400" b="1" dirty="0">
                <a:latin typeface="Calibri" pitchFamily="34" charset="0"/>
                <a:cs typeface="Calibri" pitchFamily="34" charset="0"/>
              </a:rPr>
              <a:t>Lectures préalables </a:t>
            </a:r>
            <a:r>
              <a:rPr lang="en-US" sz="1400" dirty="0">
                <a:latin typeface="Calibri" pitchFamily="34" charset="0"/>
                <a:cs typeface="Calibri" pitchFamily="34" charset="0"/>
              </a:rPr>
              <a:t>(guide </a:t>
            </a:r>
            <a:r>
              <a:rPr lang="en-US" sz="1400" dirty="0" err="1">
                <a:latin typeface="Calibri" pitchFamily="34" charset="0"/>
                <a:cs typeface="Calibri" pitchFamily="34" charset="0"/>
              </a:rPr>
              <a:t>pédagogique</a:t>
            </a:r>
            <a:r>
              <a:rPr lang="en-US" sz="1400" dirty="0">
                <a:latin typeface="Calibri" pitchFamily="34" charset="0"/>
                <a:cs typeface="Calibri" pitchFamily="34" charset="0"/>
              </a:rPr>
              <a:t> principal)</a:t>
            </a:r>
          </a:p>
          <a:p>
            <a:pPr marL="180000" indent="-180000">
              <a:spcBef>
                <a:spcPts val="600"/>
              </a:spcBef>
              <a:buFont typeface="Arial" pitchFamily="34" charset="0"/>
              <a:buChar char="•"/>
            </a:pPr>
            <a:r>
              <a:rPr lang="fr-FR" sz="1200" dirty="0">
                <a:solidFill>
                  <a:prstClr val="black"/>
                </a:solidFill>
                <a:latin typeface="Calibri" pitchFamily="34" charset="0"/>
                <a:cs typeface="Calibri" pitchFamily="34" charset="0"/>
              </a:rPr>
              <a:t>Discussion et idées initiales (p. 6)</a:t>
            </a:r>
            <a:endParaRPr lang="fr-FR" sz="1200" dirty="0">
              <a:latin typeface="Calibri" pitchFamily="34" charset="0"/>
              <a:cs typeface="Calibri" pitchFamily="34" charset="0"/>
            </a:endParaRPr>
          </a:p>
        </p:txBody>
      </p:sp>
      <p:pic>
        <p:nvPicPr>
          <p:cNvPr id="5" name="Image 4" descr="Une image contenant texte, signe&#10;&#10;Description générée automatiquement">
            <a:extLst>
              <a:ext uri="{FF2B5EF4-FFF2-40B4-BE49-F238E27FC236}">
                <a16:creationId xmlns:a16="http://schemas.microsoft.com/office/drawing/2014/main" id="{DB17E9CD-3654-B021-6E07-D82058925DA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1263449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3443" y="1285726"/>
            <a:ext cx="4996972" cy="7568714"/>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buNone/>
            </a:pPr>
            <a:r>
              <a:rPr lang="fr-CA" sz="2400" i="1" dirty="0">
                <a:latin typeface="Calibri" panose="020F0502020204030204" pitchFamily="34" charset="0"/>
                <a:cs typeface="Calibri" panose="020F0502020204030204" pitchFamily="34" charset="0"/>
              </a:rPr>
              <a:t>Vue d’ensemble</a:t>
            </a:r>
          </a:p>
          <a:p>
            <a:pPr marL="0" indent="0" algn="just">
              <a:lnSpc>
                <a:spcPct val="110000"/>
              </a:lnSpc>
              <a:spcBef>
                <a:spcPts val="0"/>
              </a:spcBef>
              <a:buNone/>
            </a:pPr>
            <a:r>
              <a:rPr lang="fr-CA" sz="1200" dirty="0">
                <a:latin typeface="Calibri" panose="020F0502020204030204" pitchFamily="34" charset="0"/>
                <a:cs typeface="Calibri" panose="020F0502020204030204" pitchFamily="34" charset="0"/>
              </a:rPr>
              <a:t>Les élèves découvrent et expérimentent trois machines simples grandeur nature  : le </a:t>
            </a:r>
            <a:r>
              <a:rPr lang="fr-CA" sz="1200" i="1" dirty="0">
                <a:latin typeface="Calibri" panose="020F0502020204030204" pitchFamily="34" charset="0"/>
                <a:cs typeface="Calibri" panose="020F0502020204030204" pitchFamily="34" charset="0"/>
              </a:rPr>
              <a:t>levier</a:t>
            </a:r>
            <a:r>
              <a:rPr lang="fr-CA" sz="1200" dirty="0">
                <a:latin typeface="Calibri" panose="020F0502020204030204" pitchFamily="34" charset="0"/>
                <a:cs typeface="Calibri" panose="020F0502020204030204" pitchFamily="34" charset="0"/>
              </a:rPr>
              <a:t>, la </a:t>
            </a:r>
            <a:r>
              <a:rPr lang="fr-CA" sz="1200" i="1" dirty="0">
                <a:latin typeface="Calibri" panose="020F0502020204030204" pitchFamily="34" charset="0"/>
                <a:cs typeface="Calibri" panose="020F0502020204030204" pitchFamily="34" charset="0"/>
              </a:rPr>
              <a:t>poulie</a:t>
            </a:r>
            <a:r>
              <a:rPr lang="fr-CA" sz="1200" dirty="0">
                <a:latin typeface="Calibri" panose="020F0502020204030204" pitchFamily="34" charset="0"/>
                <a:cs typeface="Calibri" panose="020F0502020204030204" pitchFamily="34" charset="0"/>
              </a:rPr>
              <a:t> et le </a:t>
            </a:r>
            <a:r>
              <a:rPr lang="fr-CA" sz="1200" i="1" dirty="0">
                <a:latin typeface="Calibri" panose="020F0502020204030204" pitchFamily="34" charset="0"/>
                <a:cs typeface="Calibri" panose="020F0502020204030204" pitchFamily="34" charset="0"/>
              </a:rPr>
              <a:t>plan incliné. </a:t>
            </a:r>
            <a:r>
              <a:rPr lang="fr-CA" sz="1200" dirty="0">
                <a:latin typeface="Calibri" panose="020F0502020204030204" pitchFamily="34" charset="0"/>
                <a:cs typeface="Calibri" panose="020F0502020204030204" pitchFamily="34" charset="0"/>
              </a:rPr>
              <a:t>L’objectif est de soulever un sac plein de dictionnaires. Les élèves pourront ressentir la différence d’effort à fournir, selon qu’on utilise des machines simples ou non. </a:t>
            </a:r>
          </a:p>
          <a:p>
            <a:pPr marL="0" indent="0" algn="just">
              <a:lnSpc>
                <a:spcPct val="110000"/>
              </a:lnSpc>
              <a:spcBef>
                <a:spcPts val="600"/>
              </a:spcBef>
              <a:buNone/>
            </a:pPr>
            <a:r>
              <a:rPr lang="fr-CA" sz="2400" i="1" dirty="0">
                <a:latin typeface="Calibri" panose="020F0502020204030204" pitchFamily="34" charset="0"/>
                <a:cs typeface="Calibri" panose="020F0502020204030204" pitchFamily="34" charset="0"/>
              </a:rPr>
              <a:t>Déroulement de l’activité</a:t>
            </a:r>
          </a:p>
        </p:txBody>
      </p:sp>
      <p:sp>
        <p:nvSpPr>
          <p:cNvPr id="15" name="Title 3"/>
          <p:cNvSpPr txBox="1">
            <a:spLocks/>
          </p:cNvSpPr>
          <p:nvPr>
            <p:custDataLst>
              <p:tags r:id="rId2"/>
            </p:custDataLst>
          </p:nvPr>
        </p:nvSpPr>
        <p:spPr>
          <a:xfrm>
            <a:off x="8592" y="60734"/>
            <a:ext cx="3067984"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Ressentir l’effort</a:t>
            </a:r>
          </a:p>
        </p:txBody>
      </p:sp>
      <p:graphicFrame>
        <p:nvGraphicFramePr>
          <p:cNvPr id="9" name="Tableau 8"/>
          <p:cNvGraphicFramePr>
            <a:graphicFrameLocks noGrp="1"/>
          </p:cNvGraphicFramePr>
          <p:nvPr>
            <p:custDataLst>
              <p:tags r:id="rId3"/>
            </p:custDataLst>
            <p:extLst>
              <p:ext uri="{D42A27DB-BD31-4B8C-83A1-F6EECF244321}">
                <p14:modId xmlns:p14="http://schemas.microsoft.com/office/powerpoint/2010/main" val="2319079289"/>
              </p:ext>
            </p:extLst>
          </p:nvPr>
        </p:nvGraphicFramePr>
        <p:xfrm>
          <a:off x="1887165" y="3063851"/>
          <a:ext cx="4863607" cy="5699760"/>
        </p:xfrm>
        <a:graphic>
          <a:graphicData uri="http://schemas.openxmlformats.org/drawingml/2006/table">
            <a:tbl>
              <a:tblPr firstRow="1" bandRow="1">
                <a:tableStyleId>{5C22544A-7EE6-4342-B048-85BDC9FD1C3A}</a:tableStyleId>
              </a:tblPr>
              <a:tblGrid>
                <a:gridCol w="732138">
                  <a:extLst>
                    <a:ext uri="{9D8B030D-6E8A-4147-A177-3AD203B41FA5}">
                      <a16:colId xmlns:a16="http://schemas.microsoft.com/office/drawing/2014/main" val="20000"/>
                    </a:ext>
                  </a:extLst>
                </a:gridCol>
                <a:gridCol w="1487877">
                  <a:extLst>
                    <a:ext uri="{9D8B030D-6E8A-4147-A177-3AD203B41FA5}">
                      <a16:colId xmlns:a16="http://schemas.microsoft.com/office/drawing/2014/main" val="20002"/>
                    </a:ext>
                  </a:extLst>
                </a:gridCol>
                <a:gridCol w="2643592">
                  <a:extLst>
                    <a:ext uri="{9D8B030D-6E8A-4147-A177-3AD203B41FA5}">
                      <a16:colId xmlns:a16="http://schemas.microsoft.com/office/drawing/2014/main" val="3646952302"/>
                    </a:ext>
                  </a:extLst>
                </a:gridCol>
              </a:tblGrid>
              <a:tr h="238962">
                <a:tc>
                  <a:txBody>
                    <a:bodyPr/>
                    <a:lstStyle/>
                    <a:p>
                      <a:pPr algn="ctr">
                        <a:lnSpc>
                          <a:spcPct val="100000"/>
                        </a:lnSpc>
                        <a:spcBef>
                          <a:spcPts val="600"/>
                        </a:spcBef>
                      </a:pPr>
                      <a:r>
                        <a:rPr lang="fr-FR" sz="1200" baseline="0" dirty="0">
                          <a:latin typeface="Calibri" panose="020F0502020204030204" pitchFamily="34" charset="0"/>
                          <a:cs typeface="Calibri" panose="020F0502020204030204" pitchFamily="34" charset="0"/>
                        </a:rPr>
                        <a:t>Vidéo</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1008949">
                <a:tc>
                  <a:txBody>
                    <a:bodyPr/>
                    <a:lstStyle/>
                    <a:p>
                      <a:pPr rtl="0" fontAlgn="t">
                        <a:lnSpc>
                          <a:spcPct val="100000"/>
                        </a:lnSpc>
                        <a:spcBef>
                          <a:spcPts val="60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dirty="0">
                        <a:effectLst/>
                        <a:latin typeface="Calibri" panose="020F0502020204030204" pitchFamily="34" charset="0"/>
                        <a:cs typeface="Calibri" panose="020F0502020204030204" pitchFamily="34" charset="0"/>
                      </a:endParaRPr>
                    </a:p>
                  </a:txBody>
                  <a:tcPr marL="68580" marR="68580" anchor="ctr"/>
                </a:tc>
                <a:tc>
                  <a:txBody>
                    <a:bodyPr/>
                    <a:lstStyle/>
                    <a:p>
                      <a:pPr fontAlgn="t">
                        <a:lnSpc>
                          <a:spcPct val="100000"/>
                        </a:lnSpc>
                        <a:spcBef>
                          <a:spcPts val="600"/>
                        </a:spcBef>
                      </a:pPr>
                      <a:br>
                        <a:rPr lang="fr-CA" sz="1200" dirty="0">
                          <a:effectLst/>
                          <a:latin typeface="Calibri" panose="020F0502020204030204" pitchFamily="34" charset="0"/>
                          <a:cs typeface="Calibri" panose="020F0502020204030204" pitchFamily="34" charset="0"/>
                        </a:rPr>
                      </a:br>
                      <a:endParaRPr lang="fr-CA" sz="1200" dirty="0">
                        <a:effectLst/>
                        <a:latin typeface="Calibri" panose="020F0502020204030204" pitchFamily="34" charset="0"/>
                        <a:cs typeface="Calibri" panose="020F0502020204030204" pitchFamily="34" charset="0"/>
                      </a:endParaRPr>
                    </a:p>
                  </a:txBody>
                  <a:tcPr marL="68580" marR="68580"/>
                </a:tc>
                <a:tc>
                  <a:txBody>
                    <a:bodyPr/>
                    <a:lstStyle/>
                    <a:p>
                      <a:pPr marL="180000" indent="-180000" rtl="0" fontAlgn="base">
                        <a:lnSpc>
                          <a:spcPct val="100000"/>
                        </a:lnSpc>
                        <a:spcBef>
                          <a:spcPts val="600"/>
                        </a:spcBef>
                        <a:spcAft>
                          <a:spcPts val="0"/>
                        </a:spcAft>
                        <a:buFont typeface="Arial" panose="020B0604020202020204" pitchFamily="34" charset="0"/>
                        <a:buChar char="•"/>
                      </a:pPr>
                      <a:r>
                        <a:rPr lang="fr-CA" sz="1200" b="0" i="0" u="none" strike="noStrike" dirty="0">
                          <a:solidFill>
                            <a:srgbClr val="000000"/>
                          </a:solidFill>
                          <a:effectLst/>
                          <a:latin typeface="Calibri" panose="020F0502020204030204" pitchFamily="34" charset="0"/>
                          <a:cs typeface="Calibri" panose="020F0502020204030204" pitchFamily="34" charset="0"/>
                        </a:rPr>
                        <a:t>Retour sur la problématique de Justine et Théo.</a:t>
                      </a:r>
                    </a:p>
                    <a:p>
                      <a:pPr marL="180000" indent="-180000" rtl="0" fontAlgn="base">
                        <a:lnSpc>
                          <a:spcPct val="100000"/>
                        </a:lnSpc>
                        <a:spcBef>
                          <a:spcPts val="600"/>
                        </a:spcBef>
                        <a:spcAft>
                          <a:spcPts val="0"/>
                        </a:spcAft>
                        <a:buFont typeface="Arial" panose="020B0604020202020204" pitchFamily="34" charset="0"/>
                        <a:buChar char="•"/>
                      </a:pPr>
                      <a:r>
                        <a:rPr lang="fr-CA" sz="1200" b="0" i="0" u="none" strike="noStrike" dirty="0" err="1">
                          <a:solidFill>
                            <a:srgbClr val="000000"/>
                          </a:solidFill>
                          <a:effectLst/>
                          <a:latin typeface="Calibri" panose="020F0502020204030204" pitchFamily="34" charset="0"/>
                          <a:cs typeface="Calibri" panose="020F0502020204030204" pitchFamily="34" charset="0"/>
                        </a:rPr>
                        <a:t>Parrallèle</a:t>
                      </a:r>
                      <a:r>
                        <a:rPr lang="fr-CA" sz="1200" b="0" i="0" u="none" strike="noStrike" dirty="0">
                          <a:solidFill>
                            <a:srgbClr val="000000"/>
                          </a:solidFill>
                          <a:effectLst/>
                          <a:latin typeface="Calibri" panose="020F0502020204030204" pitchFamily="34" charset="0"/>
                          <a:cs typeface="Calibri" panose="020F0502020204030204" pitchFamily="34" charset="0"/>
                        </a:rPr>
                        <a:t> avec nouvelle tâche (soulever sac de dictionnaires).</a:t>
                      </a:r>
                    </a:p>
                    <a:p>
                      <a:pPr marL="180000" indent="-180000" rtl="0" fontAlgn="base">
                        <a:lnSpc>
                          <a:spcPct val="100000"/>
                        </a:lnSpc>
                        <a:spcBef>
                          <a:spcPts val="600"/>
                        </a:spcBef>
                        <a:spcAft>
                          <a:spcPts val="0"/>
                        </a:spcAft>
                        <a:buFont typeface="Arial" panose="020B0604020202020204" pitchFamily="34" charset="0"/>
                        <a:buChar char="•"/>
                      </a:pPr>
                      <a:r>
                        <a:rPr lang="fr-CA" sz="1200" b="0" i="0" u="none" strike="noStrike" dirty="0">
                          <a:solidFill>
                            <a:srgbClr val="000000"/>
                          </a:solidFill>
                          <a:effectLst/>
                          <a:latin typeface="Calibri" panose="020F0502020204030204" pitchFamily="34" charset="0"/>
                          <a:cs typeface="Calibri" panose="020F0502020204030204" pitchFamily="34" charset="0"/>
                        </a:rPr>
                        <a:t>Présentation du matériel</a:t>
                      </a:r>
                      <a:r>
                        <a:rPr lang="fr-CA" sz="1200" b="0" i="0" u="none" strike="noStrike" baseline="0" dirty="0">
                          <a:solidFill>
                            <a:srgbClr val="000000"/>
                          </a:solidFill>
                          <a:effectLst/>
                          <a:latin typeface="Calibri" panose="020F0502020204030204" pitchFamily="34" charset="0"/>
                          <a:cs typeface="Calibri" panose="020F0502020204030204" pitchFamily="34" charset="0"/>
                        </a:rPr>
                        <a:t> disponible.</a:t>
                      </a:r>
                      <a:endParaRPr lang="fr-CA" sz="1200" b="0" i="0" u="none" strike="noStrike"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2"/>
                  </a:ext>
                </a:extLst>
              </a:tr>
              <a:tr h="1473597">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Pause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r>
                        <a:rPr lang="fr-FR" sz="1200" i="1" dirty="0">
                          <a:latin typeface="Calibri"/>
                          <a:ea typeface="Calibri"/>
                          <a:cs typeface="Times New Roman"/>
                        </a:rPr>
                        <a:t>Comment utiliser ce madrier pour soulever le sac jusque sur le dessus d’un pupitre ?  </a:t>
                      </a:r>
                    </a:p>
                    <a:p>
                      <a:pPr>
                        <a:lnSpc>
                          <a:spcPct val="100000"/>
                        </a:lnSpc>
                        <a:spcBef>
                          <a:spcPts val="600"/>
                        </a:spcBef>
                        <a:spcAft>
                          <a:spcPts val="0"/>
                        </a:spcAft>
                      </a:pPr>
                      <a:r>
                        <a:rPr lang="fr-CA" sz="1200" i="1" dirty="0">
                          <a:latin typeface="Calibri"/>
                          <a:ea typeface="Calibri"/>
                          <a:cs typeface="Times New Roman"/>
                        </a:rPr>
                        <a:t>1 - Réflexion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2 - Expérimentation </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3- Retour </a:t>
                      </a:r>
                      <a:endParaRPr lang="fr-FR" sz="1200" i="1" dirty="0">
                        <a:latin typeface="Calibri"/>
                        <a:ea typeface="Calibri"/>
                        <a:cs typeface="Times New Roman"/>
                      </a:endParaRPr>
                    </a:p>
                  </a:txBody>
                  <a:tcPr marL="68580" marR="68580" marT="0" marB="0"/>
                </a:tc>
                <a:tc>
                  <a:txBody>
                    <a:bodyPr/>
                    <a:lstStyle/>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L’</a:t>
                      </a:r>
                      <a:r>
                        <a:rPr lang="fr-FR" sz="1200" dirty="0" err="1">
                          <a:latin typeface="Calibri"/>
                          <a:ea typeface="Calibri"/>
                          <a:cs typeface="Times New Roman"/>
                        </a:rPr>
                        <a:t>enseignant.e</a:t>
                      </a:r>
                      <a:r>
                        <a:rPr lang="fr-FR" sz="1200" dirty="0">
                          <a:latin typeface="Calibri"/>
                          <a:ea typeface="Calibri"/>
                          <a:cs typeface="Times New Roman"/>
                        </a:rPr>
                        <a:t> recueille les idées des élèves</a:t>
                      </a:r>
                      <a:r>
                        <a:rPr lang="fr-FR" sz="1200" baseline="0" dirty="0">
                          <a:latin typeface="Calibri"/>
                          <a:ea typeface="Calibri"/>
                          <a:cs typeface="Times New Roman"/>
                        </a:rPr>
                        <a:t> et les laisse e</a:t>
                      </a:r>
                      <a:r>
                        <a:rPr lang="fr-CA" sz="1200" dirty="0" err="1">
                          <a:latin typeface="Calibri"/>
                          <a:ea typeface="Calibri"/>
                          <a:cs typeface="Times New Roman"/>
                        </a:rPr>
                        <a:t>ssayer</a:t>
                      </a:r>
                      <a:r>
                        <a:rPr lang="fr-CA" sz="1200" dirty="0">
                          <a:latin typeface="Calibri"/>
                          <a:ea typeface="Calibri"/>
                          <a:cs typeface="Times New Roman"/>
                        </a:rPr>
                        <a:t> leurs propositions. </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Voir lectures</a:t>
                      </a:r>
                      <a:r>
                        <a:rPr lang="fr-FR" sz="1200" baseline="0" dirty="0">
                          <a:latin typeface="Calibri"/>
                          <a:ea typeface="Calibri"/>
                          <a:cs typeface="Times New Roman"/>
                        </a:rPr>
                        <a:t> préalables (encadré) sur la manière d’expérimenter la solution </a:t>
                      </a:r>
                      <a:r>
                        <a:rPr lang="fr-CA" sz="1200" dirty="0">
                          <a:latin typeface="Calibri"/>
                          <a:ea typeface="Calibri"/>
                          <a:cs typeface="Times New Roman"/>
                        </a:rPr>
                        <a:t>et de recueillir les témoignages</a:t>
                      </a:r>
                      <a:r>
                        <a:rPr lang="fr-CA" sz="1200" baseline="0" dirty="0">
                          <a:latin typeface="Calibri"/>
                          <a:ea typeface="Calibri"/>
                          <a:cs typeface="Times New Roman"/>
                        </a:rPr>
                        <a:t> d</a:t>
                      </a:r>
                      <a:r>
                        <a:rPr lang="fr-CA" sz="1200" dirty="0">
                          <a:latin typeface="Calibri"/>
                          <a:ea typeface="Calibri"/>
                          <a:cs typeface="Times New Roman"/>
                        </a:rPr>
                        <a:t>es volontaires.</a:t>
                      </a:r>
                      <a:endParaRPr lang="fr-FR" sz="12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38962">
                <a:tc>
                  <a:txBody>
                    <a:bodyPr/>
                    <a:lstStyle/>
                    <a:p>
                      <a:pPr rtl="0" fontAlgn="t">
                        <a:lnSpc>
                          <a:spcPct val="100000"/>
                        </a:lnSpc>
                        <a:spcBef>
                          <a:spcPts val="60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endParaRPr lang="fr-CA" sz="1200" b="0" i="0"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Présentation</a:t>
                      </a:r>
                      <a:r>
                        <a:rPr lang="fr-FR" sz="1200" b="0" i="0" baseline="0" dirty="0">
                          <a:latin typeface="Calibri"/>
                          <a:ea typeface="Calibri"/>
                          <a:cs typeface="Times New Roman"/>
                        </a:rPr>
                        <a:t> de</a:t>
                      </a:r>
                      <a:r>
                        <a:rPr lang="fr-FR" sz="1200" b="0" i="0" dirty="0">
                          <a:latin typeface="Calibri"/>
                          <a:ea typeface="Calibri"/>
                          <a:cs typeface="Times New Roman"/>
                        </a:rPr>
                        <a:t> la solution. </a:t>
                      </a:r>
                    </a:p>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Nouveau matériel, nouvelle question.</a:t>
                      </a:r>
                    </a:p>
                  </a:txBody>
                  <a:tcPr marL="68580" marR="68580" marT="0" marB="0"/>
                </a:tc>
                <a:extLst>
                  <a:ext uri="{0D108BD9-81ED-4DB2-BD59-A6C34878D82A}">
                    <a16:rowId xmlns:a16="http://schemas.microsoft.com/office/drawing/2014/main" val="10004"/>
                  </a:ext>
                </a:extLst>
              </a:tr>
              <a:tr h="942571">
                <a:tc>
                  <a:txBody>
                    <a:bodyPr/>
                    <a:lstStyle/>
                    <a:p>
                      <a:pPr rtl="0" fontAlgn="t">
                        <a:lnSpc>
                          <a:spcPct val="100000"/>
                        </a:lnSpc>
                        <a:spcBef>
                          <a:spcPts val="60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Pause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r>
                        <a:rPr lang="fr-FR" sz="1200" b="0" i="1" dirty="0">
                          <a:latin typeface="Calibri"/>
                          <a:ea typeface="Calibri"/>
                          <a:cs typeface="Times New Roman"/>
                        </a:rPr>
                        <a:t>Comment utiliser le madrier et le bloc de bois pour soulever le sac de quelques centimètres ?</a:t>
                      </a:r>
                    </a:p>
                    <a:p>
                      <a:pPr>
                        <a:lnSpc>
                          <a:spcPct val="100000"/>
                        </a:lnSpc>
                        <a:spcBef>
                          <a:spcPts val="600"/>
                        </a:spcBef>
                        <a:spcAft>
                          <a:spcPts val="0"/>
                        </a:spcAft>
                      </a:pPr>
                      <a:r>
                        <a:rPr lang="fr-CA" sz="1200" b="0" i="1" dirty="0">
                          <a:latin typeface="Calibri"/>
                          <a:ea typeface="Calibri"/>
                          <a:cs typeface="Times New Roman"/>
                        </a:rPr>
                        <a:t>1 - Réflexion</a:t>
                      </a:r>
                      <a:endParaRPr lang="fr-FR" sz="1200" b="0" i="1" dirty="0">
                        <a:latin typeface="Calibri"/>
                        <a:ea typeface="Calibri"/>
                        <a:cs typeface="Times New Roman"/>
                      </a:endParaRPr>
                    </a:p>
                    <a:p>
                      <a:pPr>
                        <a:lnSpc>
                          <a:spcPct val="100000"/>
                        </a:lnSpc>
                        <a:spcBef>
                          <a:spcPts val="600"/>
                        </a:spcBef>
                        <a:spcAft>
                          <a:spcPts val="0"/>
                        </a:spcAft>
                      </a:pPr>
                      <a:r>
                        <a:rPr lang="fr-CA" sz="1200" b="0" i="1" dirty="0">
                          <a:latin typeface="Calibri"/>
                          <a:ea typeface="Calibri"/>
                          <a:cs typeface="Times New Roman"/>
                        </a:rPr>
                        <a:t>2 - Expérimentation </a:t>
                      </a:r>
                      <a:endParaRPr lang="fr-FR" sz="1200" b="0" i="1" dirty="0">
                        <a:latin typeface="Calibri"/>
                        <a:ea typeface="Calibri"/>
                        <a:cs typeface="Times New Roman"/>
                      </a:endParaRPr>
                    </a:p>
                    <a:p>
                      <a:pPr>
                        <a:lnSpc>
                          <a:spcPct val="100000"/>
                        </a:lnSpc>
                        <a:spcBef>
                          <a:spcPts val="600"/>
                        </a:spcBef>
                        <a:spcAft>
                          <a:spcPts val="0"/>
                        </a:spcAft>
                      </a:pPr>
                      <a:r>
                        <a:rPr lang="fr-CA" sz="1200" b="0" i="1" dirty="0">
                          <a:latin typeface="Calibri"/>
                          <a:ea typeface="Calibri"/>
                          <a:cs typeface="Times New Roman"/>
                        </a:rPr>
                        <a:t>3- Retour</a:t>
                      </a:r>
                      <a:endParaRPr lang="fr-FR" sz="1200" b="0" i="1" dirty="0">
                        <a:latin typeface="Calibri"/>
                        <a:ea typeface="Calibri"/>
                        <a:cs typeface="Times New Roman"/>
                      </a:endParaRPr>
                    </a:p>
                  </a:txBody>
                  <a:tcPr marL="68580" marR="68580" marT="0" marB="0"/>
                </a:tc>
                <a:tc>
                  <a:txBody>
                    <a:bodyPr/>
                    <a:lstStyle/>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L’</a:t>
                      </a:r>
                      <a:r>
                        <a:rPr lang="fr-FR" sz="1200" dirty="0" err="1">
                          <a:latin typeface="Calibri"/>
                          <a:ea typeface="Calibri"/>
                          <a:cs typeface="Times New Roman"/>
                        </a:rPr>
                        <a:t>enseignant.e</a:t>
                      </a:r>
                      <a:r>
                        <a:rPr lang="fr-FR" sz="1200" dirty="0">
                          <a:latin typeface="Calibri"/>
                          <a:ea typeface="Calibri"/>
                          <a:cs typeface="Times New Roman"/>
                        </a:rPr>
                        <a:t> recueille les idées des élèves</a:t>
                      </a:r>
                      <a:r>
                        <a:rPr lang="fr-FR" sz="1200" baseline="0" dirty="0">
                          <a:latin typeface="Calibri"/>
                          <a:ea typeface="Calibri"/>
                          <a:cs typeface="Times New Roman"/>
                        </a:rPr>
                        <a:t> et les laisse e</a:t>
                      </a:r>
                      <a:r>
                        <a:rPr lang="fr-CA" sz="1200" dirty="0" err="1">
                          <a:latin typeface="Calibri"/>
                          <a:ea typeface="Calibri"/>
                          <a:cs typeface="Times New Roman"/>
                        </a:rPr>
                        <a:t>ssayer</a:t>
                      </a:r>
                      <a:r>
                        <a:rPr lang="fr-CA" sz="1200" dirty="0">
                          <a:latin typeface="Calibri"/>
                          <a:ea typeface="Calibri"/>
                          <a:cs typeface="Times New Roman"/>
                        </a:rPr>
                        <a:t> leurs propositions. </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Voir lectures</a:t>
                      </a:r>
                      <a:r>
                        <a:rPr lang="fr-FR" sz="1200" baseline="0" dirty="0">
                          <a:latin typeface="Calibri"/>
                          <a:ea typeface="Calibri"/>
                          <a:cs typeface="Times New Roman"/>
                        </a:rPr>
                        <a:t> préalables (encadré) sur la manière d’expérimenter la solution </a:t>
                      </a:r>
                      <a:r>
                        <a:rPr lang="fr-CA" sz="1200" dirty="0">
                          <a:latin typeface="Calibri"/>
                          <a:ea typeface="Calibri"/>
                          <a:cs typeface="Times New Roman"/>
                        </a:rPr>
                        <a:t>et de recueillir les témoignages</a:t>
                      </a:r>
                      <a:r>
                        <a:rPr lang="fr-CA" sz="1200" baseline="0" dirty="0">
                          <a:latin typeface="Calibri"/>
                          <a:ea typeface="Calibri"/>
                          <a:cs typeface="Times New Roman"/>
                        </a:rPr>
                        <a:t> d</a:t>
                      </a:r>
                      <a:r>
                        <a:rPr lang="fr-CA" sz="1200" dirty="0">
                          <a:latin typeface="Calibri"/>
                          <a:ea typeface="Calibri"/>
                          <a:cs typeface="Times New Roman"/>
                        </a:rPr>
                        <a:t>es volontaires.</a:t>
                      </a:r>
                      <a:endParaRPr lang="fr-FR" sz="12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24508">
                <a:tc>
                  <a:txBody>
                    <a:bodyPr/>
                    <a:lstStyle/>
                    <a:p>
                      <a:pPr rtl="0" fontAlgn="t">
                        <a:lnSpc>
                          <a:spcPct val="100000"/>
                        </a:lnSpc>
                        <a:spcBef>
                          <a:spcPts val="600"/>
                        </a:spcBef>
                        <a:spcAft>
                          <a:spcPts val="0"/>
                        </a:spcAft>
                      </a:pPr>
                      <a:r>
                        <a:rPr lang="fr-CA" sz="1200" b="0" dirty="0">
                          <a:effectLst/>
                          <a:latin typeface="Calibri" panose="020F0502020204030204" pitchFamily="34" charset="0"/>
                          <a:cs typeface="Calibri" panose="020F0502020204030204" pitchFamily="34" charset="0"/>
                        </a:rPr>
                        <a:t>Lecture</a:t>
                      </a:r>
                    </a:p>
                  </a:txBody>
                  <a:tcPr marL="68580" marR="68580" anchor="ctr"/>
                </a:tc>
                <a:tc>
                  <a:txBody>
                    <a:bodyPr/>
                    <a:lstStyle/>
                    <a:p>
                      <a:pPr>
                        <a:lnSpc>
                          <a:spcPct val="100000"/>
                        </a:lnSpc>
                        <a:spcBef>
                          <a:spcPts val="600"/>
                        </a:spcBef>
                        <a:spcAft>
                          <a:spcPts val="0"/>
                        </a:spcAft>
                      </a:pPr>
                      <a:endParaRPr lang="fr-CA" sz="1200" b="0" i="0" dirty="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Présentation</a:t>
                      </a:r>
                      <a:r>
                        <a:rPr lang="fr-FR" sz="1200" b="0" i="0" baseline="0" dirty="0">
                          <a:latin typeface="Calibri"/>
                          <a:ea typeface="Calibri"/>
                          <a:cs typeface="Times New Roman"/>
                        </a:rPr>
                        <a:t> de</a:t>
                      </a:r>
                      <a:r>
                        <a:rPr lang="fr-FR" sz="1200" b="0" i="0" dirty="0">
                          <a:latin typeface="Calibri"/>
                          <a:ea typeface="Calibri"/>
                          <a:cs typeface="Times New Roman"/>
                        </a:rPr>
                        <a:t> la solution. </a:t>
                      </a:r>
                    </a:p>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Nouveau matériel, nouvelle question.</a:t>
                      </a:r>
                    </a:p>
                  </a:txBody>
                  <a:tcPr marL="68580" marR="68580" marT="0" marB="0"/>
                </a:tc>
                <a:extLst>
                  <a:ext uri="{0D108BD9-81ED-4DB2-BD59-A6C34878D82A}">
                    <a16:rowId xmlns:a16="http://schemas.microsoft.com/office/drawing/2014/main" val="10006"/>
                  </a:ext>
                </a:extLst>
              </a:tr>
            </a:tbl>
          </a:graphicData>
        </a:graphic>
      </p:graphicFrame>
      <p:sp>
        <p:nvSpPr>
          <p:cNvPr id="13" name="Rectangle 12"/>
          <p:cNvSpPr/>
          <p:nvPr>
            <p:custDataLst>
              <p:tags r:id="rId4"/>
            </p:custDataLst>
          </p:nvPr>
        </p:nvSpPr>
        <p:spPr>
          <a:xfrm>
            <a:off x="30480" y="6211608"/>
            <a:ext cx="1738222" cy="754053"/>
          </a:xfrm>
          <a:prstGeom prst="rect">
            <a:avLst/>
          </a:prstGeom>
          <a:solidFill>
            <a:schemeClr val="accent1">
              <a:lumMod val="40000"/>
              <a:lumOff val="6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Lien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la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a:p>
            <a:pPr algn="just">
              <a:spcBef>
                <a:spcPts val="600"/>
              </a:spcBef>
            </a:pPr>
            <a:r>
              <a:rPr lang="fr-FR" sz="1200" dirty="0">
                <a:latin typeface="Times New Roman" pitchFamily="18" charset="0"/>
              </a:rPr>
              <a:t>Cliquer</a:t>
            </a:r>
            <a:r>
              <a:rPr lang="fr-FR" sz="1200" dirty="0">
                <a:latin typeface="Times New Roman" pitchFamily="18" charset="0"/>
                <a:hlinkClick r:id="rId10"/>
              </a:rPr>
              <a:t> ICI </a:t>
            </a:r>
            <a:r>
              <a:rPr lang="fr-FR" sz="1200" dirty="0">
                <a:latin typeface="Times New Roman" pitchFamily="18" charset="0"/>
              </a:rPr>
              <a:t>pour accéder à la vidéo de l’activité.</a:t>
            </a:r>
          </a:p>
        </p:txBody>
      </p:sp>
      <p:graphicFrame>
        <p:nvGraphicFramePr>
          <p:cNvPr id="17" name="Tableau 16"/>
          <p:cNvGraphicFramePr>
            <a:graphicFrameLocks noGrp="1"/>
          </p:cNvGraphicFramePr>
          <p:nvPr>
            <p:custDataLst>
              <p:tags r:id="rId5"/>
            </p:custDataLst>
            <p:extLst>
              <p:ext uri="{D42A27DB-BD31-4B8C-83A1-F6EECF244321}">
                <p14:modId xmlns:p14="http://schemas.microsoft.com/office/powerpoint/2010/main" val="349292215"/>
              </p:ext>
            </p:extLst>
          </p:nvPr>
        </p:nvGraphicFramePr>
        <p:xfrm>
          <a:off x="38941" y="1285931"/>
          <a:ext cx="1730027" cy="335280"/>
        </p:xfrm>
        <a:graphic>
          <a:graphicData uri="http://schemas.openxmlformats.org/drawingml/2006/table">
            <a:tbl>
              <a:tblPr firstRow="1" bandRow="1">
                <a:tableStyleId>{69CF1AB2-1976-4502-BF36-3FF5EA218861}</a:tableStyleId>
              </a:tblPr>
              <a:tblGrid>
                <a:gridCol w="1730027">
                  <a:extLst>
                    <a:ext uri="{9D8B030D-6E8A-4147-A177-3AD203B41FA5}">
                      <a16:colId xmlns:a16="http://schemas.microsoft.com/office/drawing/2014/main" val="20000"/>
                    </a:ext>
                  </a:extLst>
                </a:gridCol>
              </a:tblGrid>
              <a:tr h="306356">
                <a:tc>
                  <a:txBody>
                    <a:bodyPr/>
                    <a:lstStyle/>
                    <a:p>
                      <a:endParaRPr lang="fr-FR" sz="200" dirty="0"/>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50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11" name="Rectangle 10"/>
          <p:cNvSpPr/>
          <p:nvPr>
            <p:custDataLst>
              <p:tags r:id="rId6"/>
            </p:custDataLst>
          </p:nvPr>
        </p:nvSpPr>
        <p:spPr>
          <a:xfrm>
            <a:off x="38100" y="7031357"/>
            <a:ext cx="1738222" cy="1446550"/>
          </a:xfrm>
          <a:prstGeom prst="rect">
            <a:avLst/>
          </a:prstGeom>
          <a:solidFill>
            <a:schemeClr val="accent1">
              <a:lumMod val="40000"/>
              <a:lumOff val="60000"/>
            </a:schemeClr>
          </a:solidFill>
          <a:ln w="19050">
            <a:solidFill>
              <a:schemeClr val="tx2">
                <a:lumMod val="75000"/>
                <a:lumOff val="25000"/>
              </a:schemeClr>
            </a:solidFill>
          </a:ln>
        </p:spPr>
        <p:txBody>
          <a:bodyPr wrap="square">
            <a:spAutoFit/>
          </a:bodyPr>
          <a:lstStyle/>
          <a:p>
            <a:pPr algn="ctr">
              <a:spcBef>
                <a:spcPts val="600"/>
              </a:spcBef>
            </a:pPr>
            <a:r>
              <a:rPr lang="en-US" sz="1400" b="1" dirty="0">
                <a:latin typeface="Calibri" pitchFamily="34" charset="0"/>
                <a:cs typeface="Calibri" pitchFamily="34" charset="0"/>
              </a:rPr>
              <a:t>Lectures </a:t>
            </a:r>
            <a:r>
              <a:rPr lang="en-US" sz="1400" b="1" dirty="0" err="1">
                <a:latin typeface="Calibri" pitchFamily="34" charset="0"/>
                <a:cs typeface="Calibri" pitchFamily="34" charset="0"/>
              </a:rPr>
              <a:t>préalables</a:t>
            </a:r>
            <a:r>
              <a:rPr lang="en-US" sz="1400" b="1" dirty="0">
                <a:latin typeface="Calibri" pitchFamily="34" charset="0"/>
                <a:cs typeface="Calibri" pitchFamily="34" charset="0"/>
              </a:rPr>
              <a:t> </a:t>
            </a:r>
            <a:r>
              <a:rPr lang="en-US" sz="1400" dirty="0">
                <a:latin typeface="Calibri" pitchFamily="34" charset="0"/>
                <a:cs typeface="Calibri" pitchFamily="34" charset="0"/>
              </a:rPr>
              <a:t>(guide </a:t>
            </a:r>
            <a:r>
              <a:rPr lang="en-US" sz="1400" dirty="0" err="1">
                <a:latin typeface="Calibri" pitchFamily="34" charset="0"/>
                <a:cs typeface="Calibri" pitchFamily="34" charset="0"/>
              </a:rPr>
              <a:t>pédagogique</a:t>
            </a:r>
            <a:r>
              <a:rPr lang="en-US" sz="1400" dirty="0">
                <a:latin typeface="Calibri" pitchFamily="34" charset="0"/>
                <a:cs typeface="Calibri" pitchFamily="34" charset="0"/>
              </a:rPr>
              <a:t> principal)</a:t>
            </a:r>
          </a:p>
          <a:p>
            <a:pPr marL="180000" marR="0" lvl="0" indent="-180000" algn="just" defTabSz="457200" rtl="0" eaLnBrk="1" fontAlgn="auto" latinLnBrk="0" hangingPunct="1">
              <a:lnSpc>
                <a:spcPct val="100000"/>
              </a:lnSpc>
              <a:spcBef>
                <a:spcPts val="600"/>
              </a:spcBef>
              <a:spcAft>
                <a:spcPts val="0"/>
              </a:spcAft>
              <a:buClrTx/>
              <a:buSzTx/>
              <a:buFont typeface="Arial"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Exploration et démos (p. 8 à 10)</a:t>
            </a:r>
          </a:p>
          <a:p>
            <a:pPr marL="180000" marR="0" lvl="0" indent="-180000" algn="just" defTabSz="457200" rtl="0" eaLnBrk="1" fontAlgn="auto" latinLnBrk="0" hangingPunct="1">
              <a:lnSpc>
                <a:spcPct val="100000"/>
              </a:lnSpc>
              <a:spcBef>
                <a:spcPts val="600"/>
              </a:spcBef>
              <a:spcAft>
                <a:spcPts val="0"/>
              </a:spcAft>
              <a:buClrTx/>
              <a:buSzTx/>
              <a:buFont typeface="Arial" pitchFamily="34" charset="0"/>
              <a:buChar char="•"/>
              <a:tabLst/>
              <a:defRPr/>
            </a:pPr>
            <a:r>
              <a:rPr lang="fr-FR" sz="1200" dirty="0">
                <a:solidFill>
                  <a:prstClr val="black"/>
                </a:solidFill>
                <a:latin typeface="Calibri" panose="020F0502020204030204" pitchFamily="34" charset="0"/>
                <a:cs typeface="Calibri" panose="020F0502020204030204" pitchFamily="34" charset="0"/>
              </a:rPr>
              <a:t>Retour final (p. 11)</a:t>
            </a:r>
          </a:p>
        </p:txBody>
      </p:sp>
      <p:graphicFrame>
        <p:nvGraphicFramePr>
          <p:cNvPr id="8" name="Espace réservé du contenu 5">
            <a:extLst>
              <a:ext uri="{FF2B5EF4-FFF2-40B4-BE49-F238E27FC236}">
                <a16:creationId xmlns:a16="http://schemas.microsoft.com/office/drawing/2014/main" id="{D9DF3F28-7880-420B-AF66-C56E91A92A93}"/>
              </a:ext>
            </a:extLst>
          </p:cNvPr>
          <p:cNvGraphicFramePr>
            <a:graphicFrameLocks/>
          </p:cNvGraphicFramePr>
          <p:nvPr>
            <p:custDataLst>
              <p:tags r:id="rId7"/>
            </p:custDataLst>
            <p:extLst>
              <p:ext uri="{D42A27DB-BD31-4B8C-83A1-F6EECF244321}">
                <p14:modId xmlns:p14="http://schemas.microsoft.com/office/powerpoint/2010/main" val="2328203851"/>
              </p:ext>
            </p:extLst>
          </p:nvPr>
        </p:nvGraphicFramePr>
        <p:xfrm>
          <a:off x="27857" y="1785691"/>
          <a:ext cx="1748273" cy="4357286"/>
        </p:xfrm>
        <a:graphic>
          <a:graphicData uri="http://schemas.openxmlformats.org/drawingml/2006/table">
            <a:tbl>
              <a:tblPr firstRow="1" bandRow="1">
                <a:tableStyleId>{5C22544A-7EE6-4342-B048-85BDC9FD1C3A}</a:tableStyleId>
              </a:tblPr>
              <a:tblGrid>
                <a:gridCol w="403357">
                  <a:extLst>
                    <a:ext uri="{9D8B030D-6E8A-4147-A177-3AD203B41FA5}">
                      <a16:colId xmlns:a16="http://schemas.microsoft.com/office/drawing/2014/main" val="20000"/>
                    </a:ext>
                  </a:extLst>
                </a:gridCol>
                <a:gridCol w="1344916">
                  <a:extLst>
                    <a:ext uri="{9D8B030D-6E8A-4147-A177-3AD203B41FA5}">
                      <a16:colId xmlns:a16="http://schemas.microsoft.com/office/drawing/2014/main" val="3196484845"/>
                    </a:ext>
                  </a:extLst>
                </a:gridCol>
              </a:tblGrid>
              <a:tr h="193777">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148284">
                <a:tc gridSpan="2">
                  <a:txBody>
                    <a:bodyPr/>
                    <a:lstStyle/>
                    <a:p>
                      <a:pPr algn="ct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nchor="ctr"/>
                </a:tc>
                <a:tc hMerge="1">
                  <a:txBody>
                    <a:bodyPr/>
                    <a:lstStyle/>
                    <a:p>
                      <a:endParaRPr lang="fr-CA"/>
                    </a:p>
                  </a:txBody>
                  <a:tcPr/>
                </a:tc>
                <a:extLst>
                  <a:ext uri="{0D108BD9-81ED-4DB2-BD59-A6C34878D82A}">
                    <a16:rowId xmlns:a16="http://schemas.microsoft.com/office/drawing/2014/main" val="963855991"/>
                  </a:ext>
                </a:extLst>
              </a:tr>
              <a:tr h="183431">
                <a:tc gridSpan="2">
                  <a:txBody>
                    <a:bodyPr/>
                    <a:lstStyle/>
                    <a:p>
                      <a:pPr algn="l"/>
                      <a:r>
                        <a:rPr lang="fr-CA" sz="1200" b="0" dirty="0">
                          <a:latin typeface="Calibri" panose="020F0502020204030204" pitchFamily="34" charset="0"/>
                          <a:cs typeface="Calibri" panose="020F0502020204030204" pitchFamily="34" charset="0"/>
                          <a:hlinkClick r:id="" action="ppaction://noaction"/>
                        </a:rPr>
                        <a:t>Fiches</a:t>
                      </a:r>
                      <a:r>
                        <a:rPr lang="fr-CA" sz="1200" b="0" baseline="0" dirty="0">
                          <a:latin typeface="Calibri" panose="020F0502020204030204" pitchFamily="34" charset="0"/>
                          <a:cs typeface="Calibri" panose="020F0502020204030204" pitchFamily="34" charset="0"/>
                          <a:hlinkClick r:id="" action="ppaction://noaction"/>
                        </a:rPr>
                        <a:t> théoriques 1 et 2</a:t>
                      </a:r>
                      <a:endParaRPr lang="fr-CA" sz="1200" b="0" baseline="0" dirty="0">
                        <a:latin typeface="Calibri" panose="020F0502020204030204" pitchFamily="34" charset="0"/>
                        <a:cs typeface="Calibri" panose="020F0502020204030204" pitchFamily="34" charset="0"/>
                      </a:endParaRPr>
                    </a:p>
                  </a:txBody>
                  <a:tcPr anchor="ctr"/>
                </a:tc>
                <a:tc hMerge="1">
                  <a:txBody>
                    <a:bodyPr/>
                    <a:lstStyle/>
                    <a:p>
                      <a:endParaRPr lang="fr-FR"/>
                    </a:p>
                  </a:txBody>
                  <a:tcPr/>
                </a:tc>
                <a:extLst>
                  <a:ext uri="{0D108BD9-81ED-4DB2-BD59-A6C34878D82A}">
                    <a16:rowId xmlns:a16="http://schemas.microsoft.com/office/drawing/2014/main" val="10002"/>
                  </a:ext>
                </a:extLst>
              </a:tr>
              <a:tr h="183431">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r>
                        <a:rPr lang="fr-CA" sz="1200" kern="1200" noProof="0" dirty="0">
                          <a:solidFill>
                            <a:schemeClr val="dk1"/>
                          </a:solidFill>
                          <a:latin typeface="Calibri" panose="020F0502020204030204" pitchFamily="34" charset="0"/>
                          <a:ea typeface="+mn-ea"/>
                          <a:cs typeface="Calibri" panose="020F0502020204030204" pitchFamily="34" charset="0"/>
                        </a:rPr>
                        <a:t>Sac de dictionnaires</a:t>
                      </a:r>
                      <a:endParaRPr lang="en-US" sz="1200" b="1" i="1" kern="1200" dirty="0">
                        <a:solidFill>
                          <a:schemeClr val="tx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14532148"/>
                  </a:ext>
                </a:extLst>
              </a:tr>
              <a:tr h="183431">
                <a:tc gridSpan="2">
                  <a:txBody>
                    <a:bodyPr/>
                    <a:lstStyle/>
                    <a:p>
                      <a:pPr algn="ctr"/>
                      <a:r>
                        <a:rPr lang="fr-FR" sz="1200" b="1" i="0" dirty="0">
                          <a:latin typeface="Calibri" panose="020F0502020204030204" pitchFamily="34" charset="0"/>
                          <a:cs typeface="Calibri" panose="020F0502020204030204" pitchFamily="34" charset="0"/>
                        </a:rPr>
                        <a:t>Le</a:t>
                      </a:r>
                      <a:r>
                        <a:rPr lang="fr-FR" sz="1200" b="1" i="0" baseline="0" dirty="0">
                          <a:latin typeface="Calibri" panose="020F0502020204030204" pitchFamily="34" charset="0"/>
                          <a:cs typeface="Calibri" panose="020F0502020204030204" pitchFamily="34" charset="0"/>
                        </a:rPr>
                        <a:t> l</a:t>
                      </a:r>
                      <a:r>
                        <a:rPr lang="fr-FR" sz="1200" b="1" i="0" dirty="0">
                          <a:latin typeface="Calibri" panose="020F0502020204030204" pitchFamily="34" charset="0"/>
                          <a:cs typeface="Calibri" panose="020F0502020204030204" pitchFamily="34" charset="0"/>
                        </a:rPr>
                        <a:t>evier</a:t>
                      </a:r>
                    </a:p>
                  </a:txBody>
                  <a:tcPr anchor="ctr"/>
                </a:tc>
                <a:tc hMerge="1">
                  <a:txBody>
                    <a:bodyPr/>
                    <a:lstStyle/>
                    <a:p>
                      <a:endParaRPr lang="en-US"/>
                    </a:p>
                  </a:txBody>
                  <a:tcPr/>
                </a:tc>
                <a:extLst>
                  <a:ext uri="{0D108BD9-81ED-4DB2-BD59-A6C34878D82A}">
                    <a16:rowId xmlns:a16="http://schemas.microsoft.com/office/drawing/2014/main" val="10005"/>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r>
                        <a:rPr lang="fr-FR" sz="1200" kern="1200" dirty="0">
                          <a:solidFill>
                            <a:schemeClr val="dk1"/>
                          </a:solidFill>
                          <a:latin typeface="Calibri" panose="020F0502020204030204" pitchFamily="34" charset="0"/>
                          <a:ea typeface="+mn-ea"/>
                          <a:cs typeface="Calibri" panose="020F0502020204030204" pitchFamily="34" charset="0"/>
                        </a:rPr>
                        <a:t>Madrier 2 x 6 pi</a:t>
                      </a:r>
                    </a:p>
                  </a:txBody>
                  <a:tcPr anchor="ctr"/>
                </a:tc>
                <a:extLst>
                  <a:ext uri="{0D108BD9-81ED-4DB2-BD59-A6C34878D82A}">
                    <a16:rowId xmlns:a16="http://schemas.microsoft.com/office/drawing/2014/main" val="10006"/>
                  </a:ext>
                </a:extLst>
              </a:tr>
              <a:tr h="17526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a:solidFill>
                            <a:schemeClr val="dk1"/>
                          </a:solidFill>
                          <a:latin typeface="Calibri" panose="020F0502020204030204" pitchFamily="34" charset="0"/>
                          <a:ea typeface="+mn-ea"/>
                          <a:cs typeface="Calibri" panose="020F0502020204030204" pitchFamily="34" charset="0"/>
                        </a:rPr>
                        <a:t>6 carrés de bois</a:t>
                      </a:r>
                      <a:endParaRPr lang="en-US" sz="1200" b="1" i="1" kern="1200" dirty="0">
                        <a:solidFill>
                          <a:schemeClr val="tx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247289960"/>
                  </a:ext>
                </a:extLst>
              </a:tr>
              <a:tr h="273883">
                <a:tc gridSpan="2">
                  <a:txBody>
                    <a:bodyPr/>
                    <a:lstStyle/>
                    <a:p>
                      <a:pPr algn="ctr"/>
                      <a:r>
                        <a:rPr lang="fr-FR" sz="1200" b="1" dirty="0">
                          <a:latin typeface="Calibri" panose="020F0502020204030204" pitchFamily="34" charset="0"/>
                          <a:cs typeface="Calibri" panose="020F0502020204030204" pitchFamily="34" charset="0"/>
                        </a:rPr>
                        <a:t>La poulie</a:t>
                      </a:r>
                    </a:p>
                  </a:txBody>
                  <a:tcPr anchor="ctr"/>
                </a:tc>
                <a:tc hMerge="1">
                  <a:txBody>
                    <a:bodyPr/>
                    <a:lstStyle/>
                    <a:p>
                      <a:endParaRPr lang="en-US"/>
                    </a:p>
                  </a:txBody>
                  <a:tcPr/>
                </a:tc>
                <a:extLst>
                  <a:ext uri="{0D108BD9-81ED-4DB2-BD59-A6C34878D82A}">
                    <a16:rowId xmlns:a16="http://schemas.microsoft.com/office/drawing/2014/main" val="10007"/>
                  </a:ext>
                </a:extLst>
              </a:tr>
              <a:tr h="27432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algn="l" defTabSz="914400" rtl="0" eaLnBrk="1" latinLnBrk="0" hangingPunct="1"/>
                      <a:r>
                        <a:rPr lang="fr-FR" sz="1200" kern="1200" dirty="0">
                          <a:solidFill>
                            <a:schemeClr val="dk1"/>
                          </a:solidFill>
                          <a:latin typeface="Calibri" panose="020F0502020204030204" pitchFamily="34" charset="0"/>
                          <a:ea typeface="+mn-ea"/>
                          <a:cs typeface="Calibri" panose="020F0502020204030204" pitchFamily="34" charset="0"/>
                        </a:rPr>
                        <a:t>Madrier (2 x 6 pi)</a:t>
                      </a:r>
                    </a:p>
                  </a:txBody>
                  <a:tcPr anchor="ctr"/>
                </a:tc>
                <a:extLst>
                  <a:ext uri="{0D108BD9-81ED-4DB2-BD59-A6C34878D82A}">
                    <a16:rowId xmlns:a16="http://schemas.microsoft.com/office/drawing/2014/main" val="10008"/>
                  </a:ext>
                </a:extLst>
              </a:tr>
              <a:tr h="303446">
                <a:tc>
                  <a:txBody>
                    <a:bodyPr/>
                    <a:lstStyle/>
                    <a:p>
                      <a:pPr algn="ctr"/>
                      <a:r>
                        <a:rPr lang="fr-FR" sz="12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a:solidFill>
                            <a:schemeClr val="dk1"/>
                          </a:solidFill>
                          <a:latin typeface="Calibri" panose="020F0502020204030204" pitchFamily="34" charset="0"/>
                          <a:ea typeface="+mn-ea"/>
                          <a:cs typeface="Calibri" panose="020F0502020204030204" pitchFamily="34" charset="0"/>
                        </a:rPr>
                        <a:t>Poulies 1’’</a:t>
                      </a:r>
                    </a:p>
                  </a:txBody>
                  <a:tcPr anchor="ctr"/>
                </a:tc>
                <a:extLst>
                  <a:ext uri="{0D108BD9-81ED-4DB2-BD59-A6C34878D82A}">
                    <a16:rowId xmlns:a16="http://schemas.microsoft.com/office/drawing/2014/main" val="189966173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noProof="0" dirty="0">
                          <a:solidFill>
                            <a:schemeClr val="dk1"/>
                          </a:solidFill>
                          <a:latin typeface="Calibri" panose="020F0502020204030204" pitchFamily="34" charset="0"/>
                          <a:ea typeface="+mn-ea"/>
                          <a:cs typeface="Calibri" panose="020F0502020204030204" pitchFamily="34" charset="0"/>
                        </a:rPr>
                        <a:t>Corde</a:t>
                      </a:r>
                      <a:r>
                        <a:rPr lang="en-US" sz="1200" kern="1200" dirty="0">
                          <a:solidFill>
                            <a:schemeClr val="dk1"/>
                          </a:solidFill>
                          <a:latin typeface="Calibri" panose="020F0502020204030204" pitchFamily="34" charset="0"/>
                          <a:ea typeface="+mn-ea"/>
                          <a:cs typeface="Calibri" panose="020F0502020204030204" pitchFamily="34" charset="0"/>
                        </a:rPr>
                        <a:t>  (6’)</a:t>
                      </a:r>
                    </a:p>
                  </a:txBody>
                  <a:tcPr anchor="ctr"/>
                </a:tc>
                <a:extLst>
                  <a:ext uri="{0D108BD9-81ED-4DB2-BD59-A6C34878D82A}">
                    <a16:rowId xmlns:a16="http://schemas.microsoft.com/office/drawing/2014/main" val="3152321903"/>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Calibri" panose="020F0502020204030204" pitchFamily="34" charset="0"/>
                          <a:ea typeface="+mn-ea"/>
                          <a:cs typeface="Calibri" panose="020F0502020204030204" pitchFamily="34" charset="0"/>
                        </a:rPr>
                        <a:t>Vis crochet (4’’)</a:t>
                      </a:r>
                    </a:p>
                  </a:txBody>
                  <a:tcPr anchor="ctr"/>
                </a:tc>
                <a:extLst>
                  <a:ext uri="{0D108BD9-81ED-4DB2-BD59-A6C34878D82A}">
                    <a16:rowId xmlns:a16="http://schemas.microsoft.com/office/drawing/2014/main" val="3879021923"/>
                  </a:ext>
                </a:extLst>
              </a:tr>
              <a:tr h="133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20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latin typeface="Calibri" panose="020F0502020204030204" pitchFamily="34" charset="0"/>
                          <a:ea typeface="+mn-ea"/>
                          <a:cs typeface="Calibri" panose="020F0502020204030204" pitchFamily="34" charset="0"/>
                        </a:rPr>
                        <a:t>Mousqueton</a:t>
                      </a:r>
                      <a:endParaRPr lang="en-US" sz="1200" kern="120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13"/>
                  </a:ext>
                </a:extLst>
              </a:tr>
              <a:tr h="273883">
                <a:tc gridSpan="2">
                  <a:txBody>
                    <a:bodyPr/>
                    <a:lstStyle/>
                    <a:p>
                      <a:pPr algn="ctr"/>
                      <a:r>
                        <a:rPr lang="fr-FR" sz="1200" b="1" dirty="0">
                          <a:latin typeface="Calibri" panose="020F0502020204030204" pitchFamily="34" charset="0"/>
                          <a:cs typeface="Calibri" panose="020F0502020204030204" pitchFamily="34" charset="0"/>
                        </a:rPr>
                        <a:t>Le plan incliné</a:t>
                      </a:r>
                    </a:p>
                  </a:txBody>
                  <a:tcPr anchor="ctr"/>
                </a:tc>
                <a:tc hMerge="1">
                  <a:txBody>
                    <a:bodyPr/>
                    <a:lstStyle/>
                    <a:p>
                      <a:endParaRPr lang="en-US"/>
                    </a:p>
                  </a:txBody>
                  <a:tcPr/>
                </a:tc>
                <a:extLst>
                  <a:ext uri="{0D108BD9-81ED-4DB2-BD59-A6C34878D82A}">
                    <a16:rowId xmlns:a16="http://schemas.microsoft.com/office/drawing/2014/main" val="10009"/>
                  </a:ext>
                </a:extLst>
              </a:tr>
              <a:tr h="117008">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algn="l" defTabSz="914400" rtl="0" eaLnBrk="1" latinLnBrk="0" hangingPunct="1"/>
                      <a:r>
                        <a:rPr lang="fr-FR" sz="1200" kern="1200" dirty="0">
                          <a:solidFill>
                            <a:schemeClr val="dk1"/>
                          </a:solidFill>
                          <a:latin typeface="Calibri" panose="020F0502020204030204" pitchFamily="34" charset="0"/>
                          <a:ea typeface="+mn-ea"/>
                          <a:cs typeface="Calibri" panose="020F0502020204030204" pitchFamily="34" charset="0"/>
                        </a:rPr>
                        <a:t>Madrier 2 x 6 pi</a:t>
                      </a:r>
                    </a:p>
                  </a:txBody>
                  <a:tcPr anchor="ctr"/>
                </a:tc>
                <a:extLst>
                  <a:ext uri="{0D108BD9-81ED-4DB2-BD59-A6C34878D82A}">
                    <a16:rowId xmlns:a16="http://schemas.microsoft.com/office/drawing/2014/main" val="10010"/>
                  </a:ext>
                </a:extLst>
              </a:tr>
            </a:tbl>
          </a:graphicData>
        </a:graphic>
      </p:graphicFrame>
      <p:sp>
        <p:nvSpPr>
          <p:cNvPr id="2" name="Espace réservé du numéro de diapositive 1"/>
          <p:cNvSpPr>
            <a:spLocks noGrp="1"/>
          </p:cNvSpPr>
          <p:nvPr>
            <p:ph type="sldNum" sz="quarter" idx="12"/>
            <p:custDataLst>
              <p:tags r:id="rId8"/>
            </p:custDataLst>
          </p:nvPr>
        </p:nvSpPr>
        <p:spPr>
          <a:xfrm>
            <a:off x="5295900" y="8008203"/>
            <a:ext cx="1562100"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pic>
        <p:nvPicPr>
          <p:cNvPr id="14" name="Image 13" descr="Une image contenant texte, signe&#10;&#10;Description générée automatiquement">
            <a:extLst>
              <a:ext uri="{FF2B5EF4-FFF2-40B4-BE49-F238E27FC236}">
                <a16:creationId xmlns:a16="http://schemas.microsoft.com/office/drawing/2014/main" id="{E7AB5805-90A1-0013-1E35-6C4FEBD9E2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86070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72133" y="1285726"/>
            <a:ext cx="6713735" cy="5183654"/>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lnSpc>
                <a:spcPct val="110000"/>
              </a:lnSpc>
              <a:spcBef>
                <a:spcPts val="600"/>
              </a:spcBef>
              <a:buNone/>
            </a:pPr>
            <a:r>
              <a:rPr lang="fr-CA" sz="2400" i="1" dirty="0">
                <a:latin typeface="Calibri" panose="020F0502020204030204" pitchFamily="34" charset="0"/>
                <a:cs typeface="Calibri" panose="020F0502020204030204" pitchFamily="34" charset="0"/>
              </a:rPr>
              <a:t>Déroulement de l’activité</a:t>
            </a:r>
          </a:p>
        </p:txBody>
      </p:sp>
      <p:sp>
        <p:nvSpPr>
          <p:cNvPr id="15" name="Title 3"/>
          <p:cNvSpPr txBox="1">
            <a:spLocks/>
          </p:cNvSpPr>
          <p:nvPr>
            <p:custDataLst>
              <p:tags r:id="rId2"/>
            </p:custDataLst>
          </p:nvPr>
        </p:nvSpPr>
        <p:spPr>
          <a:xfrm>
            <a:off x="8592" y="60734"/>
            <a:ext cx="467008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2</a:t>
            </a:r>
          </a:p>
          <a:p>
            <a:pPr lvl="0" algn="l">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Ressentir l’effort </a:t>
            </a:r>
            <a:r>
              <a:rPr lang="fr-CA" sz="3200" i="1" dirty="0">
                <a:latin typeface="Calibri" panose="020F0502020204030204" pitchFamily="34" charset="0"/>
                <a:cs typeface="Calibri" panose="020F0502020204030204" pitchFamily="34" charset="0"/>
              </a:rPr>
              <a:t> </a:t>
            </a:r>
            <a:r>
              <a:rPr lang="fr-CA" sz="1800" dirty="0">
                <a:latin typeface="Calibri" panose="020F0502020204030204" pitchFamily="34" charset="0"/>
                <a:cs typeface="Calibri" panose="020F0502020204030204" pitchFamily="34" charset="0"/>
              </a:rPr>
              <a:t>(suite)</a:t>
            </a:r>
            <a:endParaRPr kumimoji="0" lang="fr-CA" sz="1800" b="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9" name="Tableau 8"/>
          <p:cNvGraphicFramePr>
            <a:graphicFrameLocks noGrp="1"/>
          </p:cNvGraphicFramePr>
          <p:nvPr>
            <p:custDataLst>
              <p:tags r:id="rId3"/>
            </p:custDataLst>
            <p:extLst>
              <p:ext uri="{D42A27DB-BD31-4B8C-83A1-F6EECF244321}">
                <p14:modId xmlns:p14="http://schemas.microsoft.com/office/powerpoint/2010/main" val="2319079289"/>
              </p:ext>
            </p:extLst>
          </p:nvPr>
        </p:nvGraphicFramePr>
        <p:xfrm>
          <a:off x="141244" y="1798931"/>
          <a:ext cx="6575512" cy="4481570"/>
        </p:xfrm>
        <a:graphic>
          <a:graphicData uri="http://schemas.openxmlformats.org/drawingml/2006/table">
            <a:tbl>
              <a:tblPr firstRow="1" bandRow="1">
                <a:tableStyleId>{5C22544A-7EE6-4342-B048-85BDC9FD1C3A}</a:tableStyleId>
              </a:tblPr>
              <a:tblGrid>
                <a:gridCol w="989838">
                  <a:extLst>
                    <a:ext uri="{9D8B030D-6E8A-4147-A177-3AD203B41FA5}">
                      <a16:colId xmlns:a16="http://schemas.microsoft.com/office/drawing/2014/main" val="20000"/>
                    </a:ext>
                  </a:extLst>
                </a:gridCol>
                <a:gridCol w="2011584">
                  <a:extLst>
                    <a:ext uri="{9D8B030D-6E8A-4147-A177-3AD203B41FA5}">
                      <a16:colId xmlns:a16="http://schemas.microsoft.com/office/drawing/2014/main" val="20002"/>
                    </a:ext>
                  </a:extLst>
                </a:gridCol>
                <a:gridCol w="3574090">
                  <a:extLst>
                    <a:ext uri="{9D8B030D-6E8A-4147-A177-3AD203B41FA5}">
                      <a16:colId xmlns:a16="http://schemas.microsoft.com/office/drawing/2014/main" val="3646952302"/>
                    </a:ext>
                  </a:extLst>
                </a:gridCol>
              </a:tblGrid>
              <a:tr h="205479">
                <a:tc>
                  <a:txBody>
                    <a:bodyPr/>
                    <a:lstStyle/>
                    <a:p>
                      <a:pPr algn="ctr">
                        <a:lnSpc>
                          <a:spcPct val="100000"/>
                        </a:lnSpc>
                        <a:spcBef>
                          <a:spcPts val="600"/>
                        </a:spcBef>
                      </a:pPr>
                      <a:r>
                        <a:rPr lang="fr-FR" sz="1200" baseline="0" dirty="0">
                          <a:latin typeface="Calibri" panose="020F0502020204030204" pitchFamily="34" charset="0"/>
                          <a:cs typeface="Calibri" panose="020F0502020204030204" pitchFamily="34" charset="0"/>
                        </a:rPr>
                        <a:t>Vidéo</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810502">
                <a:tc>
                  <a:txBody>
                    <a:bodyPr/>
                    <a:lstStyle/>
                    <a:p>
                      <a:pPr rtl="0" fontAlgn="t">
                        <a:lnSpc>
                          <a:spcPct val="100000"/>
                        </a:lnSpc>
                        <a:spcBef>
                          <a:spcPts val="60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Pause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r>
                        <a:rPr lang="fr-FR" sz="1200" b="0" i="1" dirty="0">
                          <a:latin typeface="Calibri"/>
                          <a:ea typeface="Calibri"/>
                          <a:cs typeface="Times New Roman"/>
                        </a:rPr>
                        <a:t>Comment utiliser le madrier, crochets, mousqueton, poulies et corde pour soulever le sac à au moins 1 mètre de hauteur ?</a:t>
                      </a:r>
                    </a:p>
                    <a:p>
                      <a:pPr>
                        <a:lnSpc>
                          <a:spcPct val="100000"/>
                        </a:lnSpc>
                        <a:spcBef>
                          <a:spcPts val="600"/>
                        </a:spcBef>
                        <a:spcAft>
                          <a:spcPts val="0"/>
                        </a:spcAft>
                      </a:pPr>
                      <a:r>
                        <a:rPr lang="fr-CA" sz="1200" b="0" i="1" dirty="0">
                          <a:latin typeface="Calibri"/>
                          <a:ea typeface="Calibri"/>
                          <a:cs typeface="Times New Roman"/>
                        </a:rPr>
                        <a:t>1 - Réflexion</a:t>
                      </a:r>
                      <a:endParaRPr lang="fr-FR" sz="1200" b="0" i="1" dirty="0">
                        <a:latin typeface="Calibri"/>
                        <a:ea typeface="Calibri"/>
                        <a:cs typeface="Times New Roman"/>
                      </a:endParaRPr>
                    </a:p>
                    <a:p>
                      <a:pPr>
                        <a:lnSpc>
                          <a:spcPct val="100000"/>
                        </a:lnSpc>
                        <a:spcBef>
                          <a:spcPts val="600"/>
                        </a:spcBef>
                        <a:spcAft>
                          <a:spcPts val="0"/>
                        </a:spcAft>
                      </a:pPr>
                      <a:r>
                        <a:rPr lang="fr-CA" sz="1200" b="0" i="1" dirty="0">
                          <a:latin typeface="Calibri"/>
                          <a:ea typeface="Calibri"/>
                          <a:cs typeface="Times New Roman"/>
                        </a:rPr>
                        <a:t>2 - Expérimentation </a:t>
                      </a:r>
                      <a:endParaRPr lang="fr-FR" sz="1200" b="0" i="1" dirty="0">
                        <a:latin typeface="Calibri"/>
                        <a:ea typeface="Calibri"/>
                        <a:cs typeface="Times New Roman"/>
                      </a:endParaRPr>
                    </a:p>
                    <a:p>
                      <a:pPr>
                        <a:lnSpc>
                          <a:spcPct val="100000"/>
                        </a:lnSpc>
                        <a:spcBef>
                          <a:spcPts val="600"/>
                        </a:spcBef>
                        <a:spcAft>
                          <a:spcPts val="0"/>
                        </a:spcAft>
                      </a:pPr>
                      <a:r>
                        <a:rPr lang="fr-CA" sz="1200" b="0" i="1" dirty="0">
                          <a:latin typeface="Calibri"/>
                          <a:ea typeface="Calibri"/>
                          <a:cs typeface="Times New Roman"/>
                        </a:rPr>
                        <a:t>3 - Retour</a:t>
                      </a:r>
                      <a:endParaRPr lang="fr-FR" sz="1200" b="0" i="1" dirty="0">
                        <a:latin typeface="Calibri"/>
                        <a:ea typeface="Calibri"/>
                        <a:cs typeface="Times New Roman"/>
                      </a:endParaRPr>
                    </a:p>
                  </a:txBody>
                  <a:tcPr marL="68580" marR="68580" marT="0" marB="0"/>
                </a:tc>
                <a:tc>
                  <a:txBody>
                    <a:bodyPr/>
                    <a:lstStyle/>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L’</a:t>
                      </a:r>
                      <a:r>
                        <a:rPr lang="fr-FR" sz="1200" dirty="0" err="1">
                          <a:latin typeface="Calibri"/>
                          <a:ea typeface="Calibri"/>
                          <a:cs typeface="Times New Roman"/>
                        </a:rPr>
                        <a:t>enseignant.e</a:t>
                      </a:r>
                      <a:r>
                        <a:rPr lang="fr-FR" sz="1200" dirty="0">
                          <a:latin typeface="Calibri"/>
                          <a:ea typeface="Calibri"/>
                          <a:cs typeface="Times New Roman"/>
                        </a:rPr>
                        <a:t> recueille les idées des élèves</a:t>
                      </a:r>
                      <a:r>
                        <a:rPr lang="fr-FR" sz="1200" baseline="0" dirty="0">
                          <a:latin typeface="Calibri"/>
                          <a:ea typeface="Calibri"/>
                          <a:cs typeface="Times New Roman"/>
                        </a:rPr>
                        <a:t> et les laisse e</a:t>
                      </a:r>
                      <a:r>
                        <a:rPr lang="fr-CA" sz="1200" dirty="0" err="1">
                          <a:latin typeface="Calibri"/>
                          <a:ea typeface="Calibri"/>
                          <a:cs typeface="Times New Roman"/>
                        </a:rPr>
                        <a:t>ssayer</a:t>
                      </a:r>
                      <a:r>
                        <a:rPr lang="fr-CA" sz="1200" dirty="0">
                          <a:latin typeface="Calibri"/>
                          <a:ea typeface="Calibri"/>
                          <a:cs typeface="Times New Roman"/>
                        </a:rPr>
                        <a:t> leurs propositions. </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FR" sz="1200" dirty="0">
                          <a:latin typeface="Calibri"/>
                          <a:ea typeface="Calibri"/>
                          <a:cs typeface="Times New Roman"/>
                        </a:rPr>
                        <a:t>Voir lectures</a:t>
                      </a:r>
                      <a:r>
                        <a:rPr lang="fr-FR" sz="1200" baseline="0" dirty="0">
                          <a:latin typeface="Calibri"/>
                          <a:ea typeface="Calibri"/>
                          <a:cs typeface="Times New Roman"/>
                        </a:rPr>
                        <a:t> préalables (encadré) sur la manière d’expérimenter la solution </a:t>
                      </a:r>
                      <a:r>
                        <a:rPr lang="fr-CA" sz="1200" dirty="0">
                          <a:latin typeface="Calibri"/>
                          <a:ea typeface="Calibri"/>
                          <a:cs typeface="Times New Roman"/>
                        </a:rPr>
                        <a:t>et de recueillir les témoignages</a:t>
                      </a:r>
                      <a:r>
                        <a:rPr lang="fr-CA" sz="1200" baseline="0" dirty="0">
                          <a:latin typeface="Calibri"/>
                          <a:ea typeface="Calibri"/>
                          <a:cs typeface="Times New Roman"/>
                        </a:rPr>
                        <a:t> d</a:t>
                      </a:r>
                      <a:r>
                        <a:rPr lang="fr-CA" sz="1200" dirty="0">
                          <a:latin typeface="Calibri"/>
                          <a:ea typeface="Calibri"/>
                          <a:cs typeface="Times New Roman"/>
                        </a:rPr>
                        <a:t>es volontaires.</a:t>
                      </a:r>
                      <a:endParaRPr lang="fr-FR" sz="12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42466">
                <a:tc>
                  <a:txBody>
                    <a:bodyPr/>
                    <a:lstStyle/>
                    <a:p>
                      <a:pPr rtl="0" fontAlgn="t">
                        <a:lnSpc>
                          <a:spcPct val="100000"/>
                        </a:lnSpc>
                        <a:spcBef>
                          <a:spcPts val="60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endParaRPr lang="fr-CA" sz="1200" b="0" i="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Présentation</a:t>
                      </a:r>
                      <a:r>
                        <a:rPr lang="fr-FR" sz="1200" b="0" i="0" baseline="0" dirty="0">
                          <a:latin typeface="Calibri"/>
                          <a:ea typeface="Calibri"/>
                          <a:cs typeface="Times New Roman"/>
                        </a:rPr>
                        <a:t> de</a:t>
                      </a:r>
                      <a:r>
                        <a:rPr lang="fr-FR" sz="1200" b="0" i="0" dirty="0">
                          <a:latin typeface="Calibri"/>
                          <a:ea typeface="Calibri"/>
                          <a:cs typeface="Times New Roman"/>
                        </a:rPr>
                        <a:t> la solution. </a:t>
                      </a:r>
                    </a:p>
                    <a:p>
                      <a:pPr marL="180000" lvl="0" indent="-180000">
                        <a:lnSpc>
                          <a:spcPct val="100000"/>
                        </a:lnSpc>
                        <a:spcBef>
                          <a:spcPts val="600"/>
                        </a:spcBef>
                        <a:spcAft>
                          <a:spcPts val="0"/>
                        </a:spcAft>
                        <a:buFont typeface="Symbol"/>
                        <a:buChar char=""/>
                      </a:pPr>
                      <a:r>
                        <a:rPr lang="fr-FR" sz="1200" b="0" i="0" dirty="0">
                          <a:latin typeface="Calibri"/>
                          <a:ea typeface="Calibri"/>
                          <a:cs typeface="Times New Roman"/>
                        </a:rPr>
                        <a:t>Question finale</a:t>
                      </a:r>
                      <a:endParaRPr lang="fr-FR" sz="12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79452">
                <a:tc>
                  <a:txBody>
                    <a:bodyPr/>
                    <a:lstStyle/>
                    <a:p>
                      <a:pPr rtl="0" fontAlgn="t">
                        <a:lnSpc>
                          <a:spcPct val="100000"/>
                        </a:lnSpc>
                        <a:spcBef>
                          <a:spcPts val="600"/>
                        </a:spcBef>
                        <a:spcAft>
                          <a:spcPts val="0"/>
                        </a:spcAft>
                      </a:pPr>
                      <a:r>
                        <a:rPr lang="fr-CA" sz="1200" b="0" dirty="0">
                          <a:effectLst/>
                          <a:latin typeface="Calibri" panose="020F0502020204030204" pitchFamily="34" charset="0"/>
                          <a:cs typeface="Calibri" panose="020F0502020204030204" pitchFamily="34" charset="0"/>
                        </a:rPr>
                        <a:t>Pause</a:t>
                      </a:r>
                    </a:p>
                  </a:txBody>
                  <a:tcPr marL="68580" marR="68580" anchor="ctr"/>
                </a:tc>
                <a:tc>
                  <a:txBody>
                    <a:bodyPr/>
                    <a:lstStyle/>
                    <a:p>
                      <a:pPr algn="ctr">
                        <a:lnSpc>
                          <a:spcPct val="100000"/>
                        </a:lnSpc>
                        <a:spcBef>
                          <a:spcPts val="600"/>
                        </a:spcBef>
                        <a:spcAft>
                          <a:spcPts val="0"/>
                        </a:spcAft>
                      </a:pPr>
                      <a:r>
                        <a:rPr lang="fr-CA" sz="1200" i="1" dirty="0">
                          <a:latin typeface="Calibri"/>
                          <a:ea typeface="Calibri"/>
                          <a:cs typeface="Times New Roman"/>
                        </a:rPr>
                        <a:t>C</a:t>
                      </a:r>
                      <a:r>
                        <a:rPr lang="fr-FR" sz="1200" i="1" dirty="0" err="1">
                          <a:latin typeface="Calibri"/>
                          <a:ea typeface="Calibri"/>
                          <a:cs typeface="Times New Roman"/>
                        </a:rPr>
                        <a:t>omment</a:t>
                      </a:r>
                      <a:r>
                        <a:rPr lang="fr-FR" sz="1200" i="1" dirty="0">
                          <a:latin typeface="Calibri"/>
                          <a:ea typeface="Calibri"/>
                          <a:cs typeface="Times New Roman"/>
                        </a:rPr>
                        <a:t> pourriez-vous définir ce qu’est une machine simple ?</a:t>
                      </a: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L’</a:t>
                      </a:r>
                      <a:r>
                        <a:rPr lang="fr-CA" sz="1200" dirty="0" err="1">
                          <a:latin typeface="Calibri"/>
                          <a:ea typeface="Calibri"/>
                          <a:cs typeface="Times New Roman"/>
                        </a:rPr>
                        <a:t>enseignant.e</a:t>
                      </a:r>
                      <a:r>
                        <a:rPr lang="fr-CA" sz="1200" dirty="0">
                          <a:latin typeface="Calibri"/>
                          <a:ea typeface="Calibri"/>
                          <a:cs typeface="Times New Roman"/>
                        </a:rPr>
                        <a:t> recueille les idées des élèves.</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Pour des précisions sur l’usage de mots techniques, voir Lectures préalables (p.11).</a:t>
                      </a:r>
                      <a:endParaRPr lang="fr-FR" sz="1200" dirty="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479452">
                <a:tc>
                  <a:txBody>
                    <a:bodyPr/>
                    <a:lstStyle/>
                    <a:p>
                      <a:pPr rtl="0" fontAlgn="t">
                        <a:lnSpc>
                          <a:spcPct val="100000"/>
                        </a:lnSpc>
                        <a:spcBef>
                          <a:spcPts val="600"/>
                        </a:spcBef>
                        <a:spcAft>
                          <a:spcPts val="0"/>
                        </a:spcAft>
                      </a:pPr>
                      <a:r>
                        <a:rPr lang="fr-CA" sz="1200" b="0" dirty="0">
                          <a:effectLst/>
                          <a:latin typeface="Calibri" panose="020F0502020204030204" pitchFamily="34" charset="0"/>
                          <a:cs typeface="Calibri" panose="020F0502020204030204" pitchFamily="34" charset="0"/>
                        </a:rPr>
                        <a:t>Lecture</a:t>
                      </a:r>
                    </a:p>
                  </a:txBody>
                  <a:tcPr marL="68580" marR="68580" anchor="ctr"/>
                </a:tc>
                <a:tc>
                  <a:txBody>
                    <a:bodyPr/>
                    <a:lstStyle/>
                    <a:p>
                      <a:pPr>
                        <a:lnSpc>
                          <a:spcPct val="100000"/>
                        </a:lnSpc>
                        <a:spcBef>
                          <a:spcPts val="600"/>
                        </a:spcBef>
                        <a:spcAft>
                          <a:spcPts val="0"/>
                        </a:spcAft>
                      </a:pPr>
                      <a:endParaRPr lang="fr-CA" sz="1200">
                        <a:latin typeface="Calibri"/>
                        <a:ea typeface="Calibri"/>
                        <a:cs typeface="Times New Roman"/>
                      </a:endParaRPr>
                    </a:p>
                  </a:txBody>
                  <a:tcPr marL="68580" marR="68580" marT="0" marB="0"/>
                </a:tc>
                <a:tc>
                  <a:txBody>
                    <a:bodyPr/>
                    <a:lstStyle/>
                    <a:p>
                      <a:pPr marL="180000" lvl="0" indent="-180000">
                        <a:lnSpc>
                          <a:spcPct val="100000"/>
                        </a:lnSpc>
                        <a:spcBef>
                          <a:spcPts val="600"/>
                        </a:spcBef>
                        <a:spcAft>
                          <a:spcPts val="0"/>
                        </a:spcAft>
                        <a:buFont typeface="Symbol"/>
                        <a:buChar char=""/>
                      </a:pPr>
                      <a:r>
                        <a:rPr lang="fr-CA" sz="1200" b="0" i="0" dirty="0">
                          <a:latin typeface="Calibri"/>
                          <a:ea typeface="Calibri"/>
                          <a:cs typeface="Times New Roman"/>
                        </a:rPr>
                        <a:t>Retour sur la définition des machines simples.</a:t>
                      </a:r>
                      <a:endParaRPr lang="fr-FR" sz="1200" b="0" i="0" dirty="0">
                        <a:latin typeface="Calibri"/>
                        <a:ea typeface="Calibri"/>
                        <a:cs typeface="Times New Roman"/>
                      </a:endParaRPr>
                    </a:p>
                    <a:p>
                      <a:pPr marL="180000" lvl="0" indent="-180000">
                        <a:lnSpc>
                          <a:spcPct val="100000"/>
                        </a:lnSpc>
                        <a:spcBef>
                          <a:spcPts val="600"/>
                        </a:spcBef>
                        <a:spcAft>
                          <a:spcPts val="0"/>
                        </a:spcAft>
                        <a:buFont typeface="Symbol"/>
                        <a:buChar char=""/>
                      </a:pPr>
                      <a:r>
                        <a:rPr lang="fr-CA" sz="1200" b="0" i="0" dirty="0">
                          <a:latin typeface="Calibri"/>
                          <a:ea typeface="Calibri"/>
                          <a:cs typeface="Times New Roman"/>
                        </a:rPr>
                        <a:t>Application des acquis au problème de Justine et Théo.</a:t>
                      </a:r>
                      <a:endParaRPr lang="fr-FR" sz="1200" b="0" i="0" dirty="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479452">
                <a:tc>
                  <a:txBody>
                    <a:bodyPr/>
                    <a:lstStyle/>
                    <a:p>
                      <a:pPr rtl="0" fontAlgn="t">
                        <a:lnSpc>
                          <a:spcPct val="100000"/>
                        </a:lnSpc>
                        <a:spcBef>
                          <a:spcPts val="600"/>
                        </a:spcBef>
                        <a:spcAft>
                          <a:spcPts val="0"/>
                        </a:spcAft>
                      </a:pPr>
                      <a:r>
                        <a:rPr lang="fr-CA" sz="1200" b="0" dirty="0">
                          <a:effectLst/>
                          <a:latin typeface="Calibri" panose="020F0502020204030204" pitchFamily="34" charset="0"/>
                          <a:cs typeface="Calibri" panose="020F0502020204030204" pitchFamily="34" charset="0"/>
                        </a:rPr>
                        <a:t>Pause</a:t>
                      </a:r>
                    </a:p>
                  </a:txBody>
                  <a:tcPr marL="68580" marR="68580" anchor="ctr"/>
                </a:tc>
                <a:tc>
                  <a:txBody>
                    <a:bodyPr/>
                    <a:lstStyle/>
                    <a:p>
                      <a:pPr algn="ctr">
                        <a:lnSpc>
                          <a:spcPct val="100000"/>
                        </a:lnSpc>
                        <a:spcBef>
                          <a:spcPts val="600"/>
                        </a:spcBef>
                        <a:spcAft>
                          <a:spcPts val="0"/>
                        </a:spcAft>
                      </a:pPr>
                      <a:r>
                        <a:rPr lang="fr-CA" sz="1200" i="1" dirty="0">
                          <a:latin typeface="Calibri"/>
                          <a:ea typeface="Calibri"/>
                          <a:cs typeface="Times New Roman"/>
                        </a:rPr>
                        <a:t>Avez-vous de nouvelles idées de solutions possibles pour Justine et Théo ?</a:t>
                      </a:r>
                      <a:endParaRPr lang="fr-FR" sz="1200" i="1" dirty="0">
                        <a:latin typeface="Calibri"/>
                        <a:ea typeface="Calibri"/>
                        <a:cs typeface="Times New Roman"/>
                      </a:endParaRPr>
                    </a:p>
                  </a:txBody>
                  <a:tcPr marL="68580" marR="68580" marT="0" marB="0"/>
                </a:tc>
                <a:tc>
                  <a:txBody>
                    <a:bodyPr/>
                    <a:lstStyle/>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L’</a:t>
                      </a:r>
                      <a:r>
                        <a:rPr lang="fr-CA" sz="1200" dirty="0" err="1">
                          <a:latin typeface="Calibri"/>
                          <a:ea typeface="Calibri"/>
                          <a:cs typeface="Times New Roman"/>
                        </a:rPr>
                        <a:t>enseignant.e</a:t>
                      </a:r>
                      <a:r>
                        <a:rPr lang="fr-CA" sz="1200" dirty="0">
                          <a:latin typeface="Calibri"/>
                          <a:ea typeface="Calibri"/>
                          <a:cs typeface="Times New Roman"/>
                        </a:rPr>
                        <a:t> recueille les idées des élèves.</a:t>
                      </a:r>
                      <a:endParaRPr lang="fr-FR" sz="12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75330">
                <a:tc>
                  <a:txBody>
                    <a:bodyPr/>
                    <a:lstStyle/>
                    <a:p>
                      <a:pPr rtl="0" fontAlgn="t">
                        <a:lnSpc>
                          <a:spcPct val="100000"/>
                        </a:lnSpc>
                        <a:spcBef>
                          <a:spcPts val="600"/>
                        </a:spcBef>
                        <a:spcAft>
                          <a:spcPts val="0"/>
                        </a:spcAft>
                      </a:pPr>
                      <a:r>
                        <a:rPr lang="fr-CA" sz="1200" b="1" dirty="0">
                          <a:effectLst/>
                          <a:latin typeface="Calibri" panose="020F0502020204030204" pitchFamily="34" charset="0"/>
                          <a:cs typeface="Calibri" panose="020F0502020204030204" pitchFamily="34" charset="0"/>
                        </a:rPr>
                        <a:t>Fin</a:t>
                      </a:r>
                    </a:p>
                  </a:txBody>
                  <a:tcPr marL="68580" marR="68580" anchor="ctr"/>
                </a:tc>
                <a:tc>
                  <a:txBody>
                    <a:bodyPr/>
                    <a:lstStyle/>
                    <a:p>
                      <a:pPr algn="ctr" rtl="0" fontAlgn="t">
                        <a:lnSpc>
                          <a:spcPct val="100000"/>
                        </a:lnSpc>
                        <a:spcBef>
                          <a:spcPts val="600"/>
                        </a:spcBef>
                        <a:spcAft>
                          <a:spcPts val="0"/>
                        </a:spcAft>
                      </a:pPr>
                      <a:endParaRPr lang="fr-CA" sz="1200" b="0" i="1" u="none" strike="noStrike" dirty="0">
                        <a:solidFill>
                          <a:srgbClr val="000000"/>
                        </a:solidFill>
                        <a:effectLst/>
                        <a:latin typeface="Calibri" panose="020F0502020204030204" pitchFamily="34" charset="0"/>
                        <a:cs typeface="Calibri" panose="020F0502020204030204" pitchFamily="34" charset="0"/>
                      </a:endParaRPr>
                    </a:p>
                  </a:txBody>
                  <a:tcPr marL="68580" marR="68580"/>
                </a:tc>
                <a:tc>
                  <a:txBody>
                    <a:bodyPr/>
                    <a:lstStyle/>
                    <a:p>
                      <a:pPr marL="171450" indent="-171450" rtl="0" fontAlgn="base">
                        <a:lnSpc>
                          <a:spcPct val="100000"/>
                        </a:lnSpc>
                        <a:spcBef>
                          <a:spcPts val="600"/>
                        </a:spcBef>
                        <a:spcAft>
                          <a:spcPts val="0"/>
                        </a:spcAft>
                        <a:buFont typeface="Arial" panose="020B0604020202020204" pitchFamily="34" charset="0"/>
                        <a:buChar char="•"/>
                      </a:pPr>
                      <a:endParaRPr lang="fr-CA" sz="1200" b="0" i="0" u="none" strike="noStrike"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8"/>
                  </a:ext>
                </a:extLst>
              </a:tr>
            </a:tbl>
          </a:graphicData>
        </a:graphic>
      </p:graphicFrame>
      <p:sp>
        <p:nvSpPr>
          <p:cNvPr id="2" name="Espace réservé du numéro de diapositive 1"/>
          <p:cNvSpPr>
            <a:spLocks noGrp="1"/>
          </p:cNvSpPr>
          <p:nvPr>
            <p:ph type="sldNum" sz="quarter" idx="12"/>
            <p:custDataLst>
              <p:tags r:id="rId4"/>
            </p:custDataLst>
          </p:nvPr>
        </p:nvSpPr>
        <p:spPr>
          <a:xfrm>
            <a:off x="5295900" y="8008203"/>
            <a:ext cx="1562100"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pic>
        <p:nvPicPr>
          <p:cNvPr id="7" name="Image 6" descr="Une image contenant texte, signe&#10;&#10;Description générée automatiquement">
            <a:extLst>
              <a:ext uri="{FF2B5EF4-FFF2-40B4-BE49-F238E27FC236}">
                <a16:creationId xmlns:a16="http://schemas.microsoft.com/office/drawing/2014/main" id="{473D217B-7BC2-F0D2-BA71-4D50E27C47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86070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294646"/>
            <a:ext cx="4972158" cy="7689334"/>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buNone/>
            </a:pPr>
            <a:r>
              <a:rPr lang="fr-CA" sz="2400" i="1" dirty="0">
                <a:latin typeface="Calibri" panose="020F0502020204030204" pitchFamily="34" charset="0"/>
                <a:cs typeface="Calibri" panose="020F0502020204030204" pitchFamily="34" charset="0"/>
              </a:rPr>
              <a:t>Vue d’ensemble</a:t>
            </a:r>
          </a:p>
          <a:p>
            <a:pPr marL="0" indent="0" algn="just">
              <a:spcBef>
                <a:spcPts val="0"/>
              </a:spcBef>
              <a:buNone/>
            </a:pPr>
            <a:r>
              <a:rPr lang="fr-CA" sz="1200" dirty="0">
                <a:solidFill>
                  <a:schemeClr val="tx1"/>
                </a:solidFill>
                <a:latin typeface="Calibri" panose="020F0502020204030204" pitchFamily="34" charset="0"/>
                <a:cs typeface="Calibri" panose="020F0502020204030204" pitchFamily="34" charset="0"/>
              </a:rPr>
              <a:t>En équipes de 2, les élèves réalisent trois expériences – une pour chaque machine simple introduite – dans lesquelles ils doivent augmenter ou diminuer la force nécessaire pour déplacer ou soulever une charge, tout en mesurant cette force. </a:t>
            </a:r>
            <a:endParaRPr lang="fr-CA" sz="1200" i="1"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p:txBody>
      </p:sp>
      <p:sp>
        <p:nvSpPr>
          <p:cNvPr id="15" name="Title 3"/>
          <p:cNvSpPr txBox="1">
            <a:spLocks/>
          </p:cNvSpPr>
          <p:nvPr>
            <p:custDataLst>
              <p:tags r:id="rId2"/>
            </p:custDataLst>
          </p:nvPr>
        </p:nvSpPr>
        <p:spPr>
          <a:xfrm>
            <a:off x="8592" y="60734"/>
            <a:ext cx="3067984"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Mesurer l’effort</a:t>
            </a:r>
          </a:p>
        </p:txBody>
      </p:sp>
      <p:graphicFrame>
        <p:nvGraphicFramePr>
          <p:cNvPr id="9" name="Tableau 8"/>
          <p:cNvGraphicFramePr>
            <a:graphicFrameLocks noGrp="1"/>
          </p:cNvGraphicFramePr>
          <p:nvPr>
            <p:custDataLst>
              <p:tags r:id="rId3"/>
            </p:custDataLst>
            <p:extLst>
              <p:ext uri="{D42A27DB-BD31-4B8C-83A1-F6EECF244321}">
                <p14:modId xmlns:p14="http://schemas.microsoft.com/office/powerpoint/2010/main" val="1995798570"/>
              </p:ext>
            </p:extLst>
          </p:nvPr>
        </p:nvGraphicFramePr>
        <p:xfrm>
          <a:off x="1867384" y="2967381"/>
          <a:ext cx="4894992" cy="5882654"/>
        </p:xfrm>
        <a:graphic>
          <a:graphicData uri="http://schemas.openxmlformats.org/drawingml/2006/table">
            <a:tbl>
              <a:tblPr firstRow="1" bandRow="1">
                <a:tableStyleId>{5C22544A-7EE6-4342-B048-85BDC9FD1C3A}</a:tableStyleId>
              </a:tblPr>
              <a:tblGrid>
                <a:gridCol w="647216">
                  <a:extLst>
                    <a:ext uri="{9D8B030D-6E8A-4147-A177-3AD203B41FA5}">
                      <a16:colId xmlns:a16="http://schemas.microsoft.com/office/drawing/2014/main" val="20000"/>
                    </a:ext>
                  </a:extLst>
                </a:gridCol>
                <a:gridCol w="876782">
                  <a:extLst>
                    <a:ext uri="{9D8B030D-6E8A-4147-A177-3AD203B41FA5}">
                      <a16:colId xmlns:a16="http://schemas.microsoft.com/office/drawing/2014/main" val="20002"/>
                    </a:ext>
                  </a:extLst>
                </a:gridCol>
                <a:gridCol w="3370994">
                  <a:extLst>
                    <a:ext uri="{9D8B030D-6E8A-4147-A177-3AD203B41FA5}">
                      <a16:colId xmlns:a16="http://schemas.microsoft.com/office/drawing/2014/main" val="2888330947"/>
                    </a:ext>
                  </a:extLst>
                </a:gridCol>
              </a:tblGrid>
              <a:tr h="247223">
                <a:tc>
                  <a:txBody>
                    <a:bodyPr/>
                    <a:lstStyle/>
                    <a:p>
                      <a:pPr algn="ctr">
                        <a:lnSpc>
                          <a:spcPct val="100000"/>
                        </a:lnSpc>
                        <a:spcBef>
                          <a:spcPts val="600"/>
                        </a:spcBef>
                        <a:spcAft>
                          <a:spcPts val="0"/>
                        </a:spcAft>
                      </a:pPr>
                      <a:r>
                        <a:rPr lang="fr-FR" sz="1200" b="1" baseline="0" dirty="0">
                          <a:solidFill>
                            <a:schemeClr val="bg1"/>
                          </a:solidFill>
                          <a:latin typeface="Calibri" panose="020F0502020204030204" pitchFamily="34" charset="0"/>
                          <a:cs typeface="Calibri" panose="020F0502020204030204" pitchFamily="34" charset="0"/>
                        </a:rPr>
                        <a:t>Vidéo</a:t>
                      </a:r>
                      <a:endParaRPr lang="fr-FR" sz="1200" b="1" dirty="0">
                        <a:solidFill>
                          <a:schemeClr val="bg1"/>
                        </a:solidFill>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spcAft>
                          <a:spcPts val="0"/>
                        </a:spcAft>
                      </a:pPr>
                      <a:r>
                        <a:rPr lang="fr-FR" sz="1200" b="1" dirty="0">
                          <a:solidFill>
                            <a:schemeClr val="bg1"/>
                          </a:solidFill>
                          <a:latin typeface="Calibri" panose="020F0502020204030204" pitchFamily="34" charset="0"/>
                          <a:cs typeface="Calibri" panose="020F0502020204030204" pitchFamily="34" charset="0"/>
                        </a:rPr>
                        <a:t>Texte affiché</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645526">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Lecture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gn="ctr" rtl="0" fontAlgn="t">
                        <a:lnSpc>
                          <a:spcPct val="100000"/>
                        </a:lnSpc>
                        <a:spcBef>
                          <a:spcPts val="600"/>
                        </a:spcBef>
                        <a:spcAft>
                          <a:spcPts val="0"/>
                        </a:spcAft>
                      </a:pP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marL="171450" indent="-171450" rtl="0" fontAlgn="base">
                        <a:lnSpc>
                          <a:spcPct val="100000"/>
                        </a:lnSpc>
                        <a:spcBef>
                          <a:spcPts val="600"/>
                        </a:spcBef>
                        <a:spcAft>
                          <a:spcPts val="0"/>
                        </a:spcAft>
                        <a:buFont typeface="Arial" panose="020B0604020202020204" pitchFamily="34" charset="0"/>
                        <a:buChar char="•"/>
                      </a:pPr>
                      <a:r>
                        <a:rPr lang="fr-CA" sz="1200" b="0" i="0" u="none" strike="noStrike" dirty="0">
                          <a:solidFill>
                            <a:schemeClr val="tx1"/>
                          </a:solidFill>
                          <a:effectLst/>
                          <a:latin typeface="Calibri" panose="020F0502020204030204" pitchFamily="34" charset="0"/>
                          <a:cs typeface="Calibri" panose="020F0502020204030204" pitchFamily="34" charset="0"/>
                        </a:rPr>
                        <a:t>Passage de “ressentir l’effort” à “mesurer l’effort”.</a:t>
                      </a:r>
                    </a:p>
                    <a:p>
                      <a:pPr marL="171450" indent="-171450" rtl="0" fontAlgn="base">
                        <a:lnSpc>
                          <a:spcPct val="100000"/>
                        </a:lnSpc>
                        <a:spcBef>
                          <a:spcPts val="600"/>
                        </a:spcBef>
                        <a:spcAft>
                          <a:spcPts val="0"/>
                        </a:spcAft>
                        <a:buFont typeface="Arial" panose="020B0604020202020204" pitchFamily="34" charset="0"/>
                        <a:buChar char="•"/>
                      </a:pPr>
                      <a:r>
                        <a:rPr lang="fr-CA" sz="1200" b="0" i="0" u="none" strike="noStrike" dirty="0">
                          <a:solidFill>
                            <a:schemeClr val="tx1"/>
                          </a:solidFill>
                          <a:effectLst/>
                          <a:latin typeface="Calibri" panose="020F0502020204030204" pitchFamily="34" charset="0"/>
                          <a:cs typeface="Calibri" panose="020F0502020204030204" pitchFamily="34" charset="0"/>
                        </a:rPr>
                        <a:t>Présentation de</a:t>
                      </a:r>
                      <a:r>
                        <a:rPr lang="fr-CA" sz="1200" b="0" i="0" u="none" strike="noStrike" baseline="0" dirty="0">
                          <a:solidFill>
                            <a:schemeClr val="tx1"/>
                          </a:solidFill>
                          <a:effectLst/>
                          <a:latin typeface="Calibri" panose="020F0502020204030204" pitchFamily="34" charset="0"/>
                          <a:cs typeface="Calibri" panose="020F0502020204030204" pitchFamily="34" charset="0"/>
                        </a:rPr>
                        <a:t> la première expérience.</a:t>
                      </a:r>
                      <a:endParaRPr lang="fr-CA" sz="1200" b="0" i="0" u="none" strike="noStrike" dirty="0">
                        <a:solidFill>
                          <a:schemeClr val="tx1"/>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10001"/>
                  </a:ext>
                </a:extLst>
              </a:tr>
              <a:tr h="3570996">
                <a:tc>
                  <a:txBody>
                    <a:bodyPr/>
                    <a:lstStyle/>
                    <a:p>
                      <a:pPr rtl="0" fontAlgn="t">
                        <a:lnSpc>
                          <a:spcPct val="100000"/>
                        </a:lnSpc>
                        <a:spcBef>
                          <a:spcPts val="600"/>
                        </a:spcBef>
                        <a:spcAft>
                          <a:spcPts val="0"/>
                        </a:spcAft>
                      </a:pPr>
                      <a:r>
                        <a:rPr lang="fr-CA" sz="1200" b="0" i="0" u="none" strike="noStrike">
                          <a:solidFill>
                            <a:schemeClr val="tx1"/>
                          </a:solidFill>
                          <a:effectLst/>
                          <a:latin typeface="Calibri" panose="020F0502020204030204" pitchFamily="34" charset="0"/>
                          <a:cs typeface="Calibri" panose="020F0502020204030204" pitchFamily="34" charset="0"/>
                        </a:rPr>
                        <a:t>Pause</a:t>
                      </a:r>
                      <a:endParaRPr lang="fr-CA" sz="1200" b="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r>
                        <a:rPr lang="fr-CA" sz="1200" i="1" dirty="0">
                          <a:latin typeface="Calibri"/>
                          <a:ea typeface="Calibri"/>
                          <a:cs typeface="Times New Roman"/>
                        </a:rPr>
                        <a:t>Fiche d’activité A :</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1 – Question de découverte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2 – Hypothèse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3 – Expérimentation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4 – Conclusion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5 – Partage des résultats</a:t>
                      </a:r>
                      <a:endParaRPr lang="fr-FR" sz="1200" i="1" dirty="0">
                        <a:latin typeface="Calibri"/>
                        <a:ea typeface="Calibri"/>
                        <a:cs typeface="Times New Roman"/>
                      </a:endParaRP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Distribuer la fiche d’activité à chaque élève.</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Demander à un élève de lire la question de découverte.</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Faire remplir la section « Hypothèse » individuellement.</a:t>
                      </a: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lang="fr-CA" sz="1200" dirty="0">
                          <a:latin typeface="Calibri"/>
                          <a:ea typeface="Calibri"/>
                          <a:cs typeface="Times New Roman"/>
                        </a:rPr>
                        <a:t>Pour aider les élèves avec</a:t>
                      </a:r>
                      <a:r>
                        <a:rPr lang="fr-CA" sz="1200" baseline="0" dirty="0">
                          <a:latin typeface="Calibri"/>
                          <a:ea typeface="Calibri"/>
                          <a:cs typeface="Times New Roman"/>
                        </a:rPr>
                        <a:t> le montage, afficher la fiche TNI-2.</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Former les équipes, distribuer le matériel pour l’expérience « Levier » et laisser les élèves commencer à manipuler.</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S’assurer du bon déroulement de l’expérience. Vérifier que la section « Résultats » est correctement complétée.</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La section « Conclusion » peut être remplie avant ou après le retour en groupe, à la discrétion de l’</a:t>
                      </a:r>
                      <a:r>
                        <a:rPr lang="fr-CA" sz="1200" dirty="0" err="1">
                          <a:latin typeface="Calibri"/>
                          <a:ea typeface="Calibri"/>
                          <a:cs typeface="Times New Roman"/>
                        </a:rPr>
                        <a:t>enseignant.e</a:t>
                      </a:r>
                      <a:r>
                        <a:rPr lang="fr-CA" sz="1200" dirty="0">
                          <a:latin typeface="Calibri"/>
                          <a:ea typeface="Calibri"/>
                          <a:cs typeface="Times New Roman"/>
                        </a:rPr>
                        <a:t>.</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Retour sur l’expérience en plénière.</a:t>
                      </a:r>
                      <a:endParaRPr lang="fr-FR" sz="120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Pour plus de détails sur cette expérience, voir lectures préalables (encadré page suivante).</a:t>
                      </a:r>
                      <a:endParaRPr lang="fr-FR" sz="120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624854">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Lecture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endParaRPr lang="fr-FR" sz="1200" dirty="0">
                        <a:latin typeface="Calibri"/>
                        <a:ea typeface="Calibri"/>
                        <a:cs typeface="Times New Roman"/>
                      </a:endParaRPr>
                    </a:p>
                  </a:txBody>
                  <a:tcPr marL="68580" marR="68580" marT="0" marB="0" anchor="ctr"/>
                </a:tc>
                <a:tc>
                  <a:txBody>
                    <a:bodyPr/>
                    <a:lstStyle/>
                    <a:p>
                      <a:pPr marL="180000" lvl="0" indent="-180000">
                        <a:spcBef>
                          <a:spcPts val="600"/>
                        </a:spcBef>
                        <a:buFont typeface="Arial" pitchFamily="34" charset="0"/>
                        <a:buChar char="•"/>
                      </a:pPr>
                      <a:r>
                        <a:rPr lang="fr-FR" sz="1200" b="0" i="0" kern="1200" dirty="0">
                          <a:solidFill>
                            <a:schemeClr val="dk1"/>
                          </a:solidFill>
                          <a:latin typeface="Calibri" pitchFamily="34" charset="0"/>
                          <a:ea typeface="+mn-ea"/>
                          <a:cs typeface="Calibri" pitchFamily="34" charset="0"/>
                        </a:rPr>
                        <a:t>Explication du phénomène et démo avec la règle à mesurer.</a:t>
                      </a:r>
                    </a:p>
                    <a:p>
                      <a:pPr marL="171450" indent="-171450" rtl="0" fontAlgn="base">
                        <a:lnSpc>
                          <a:spcPct val="100000"/>
                        </a:lnSpc>
                        <a:spcBef>
                          <a:spcPts val="600"/>
                        </a:spcBef>
                        <a:spcAft>
                          <a:spcPts val="0"/>
                        </a:spcAft>
                        <a:buFont typeface="Arial" panose="020B0604020202020204" pitchFamily="34" charset="0"/>
                        <a:buChar char="•"/>
                      </a:pPr>
                      <a:r>
                        <a:rPr lang="fr-CA" sz="1200" b="0" i="0" u="none" strike="noStrike" dirty="0">
                          <a:solidFill>
                            <a:schemeClr val="tx1"/>
                          </a:solidFill>
                          <a:effectLst/>
                          <a:latin typeface="Calibri" panose="020F0502020204030204" pitchFamily="34" charset="0"/>
                          <a:cs typeface="Calibri" panose="020F0502020204030204" pitchFamily="34" charset="0"/>
                        </a:rPr>
                        <a:t>Présentation de</a:t>
                      </a:r>
                      <a:r>
                        <a:rPr lang="fr-CA" sz="1200" b="0" i="0" u="none" strike="noStrike" baseline="0" dirty="0">
                          <a:solidFill>
                            <a:schemeClr val="tx1"/>
                          </a:solidFill>
                          <a:effectLst/>
                          <a:latin typeface="Calibri" panose="020F0502020204030204" pitchFamily="34" charset="0"/>
                          <a:cs typeface="Calibri" panose="020F0502020204030204" pitchFamily="34" charset="0"/>
                        </a:rPr>
                        <a:t> la seconde expérience.</a:t>
                      </a:r>
                      <a:endParaRPr lang="fr-CA" sz="1200" b="0" i="0" u="none" strike="noStrike" dirty="0">
                        <a:solidFill>
                          <a:schemeClr val="tx1"/>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13" name="Rectangle 12"/>
          <p:cNvSpPr/>
          <p:nvPr>
            <p:custDataLst>
              <p:tags r:id="rId4"/>
            </p:custDataLst>
          </p:nvPr>
        </p:nvSpPr>
        <p:spPr>
          <a:xfrm>
            <a:off x="22860" y="7077915"/>
            <a:ext cx="1763365" cy="754053"/>
          </a:xfrm>
          <a:prstGeom prst="rect">
            <a:avLst/>
          </a:prstGeom>
          <a:solidFill>
            <a:schemeClr val="accent1">
              <a:lumMod val="40000"/>
              <a:lumOff val="6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Lien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la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3</a:t>
            </a:r>
          </a:p>
          <a:p>
            <a:pPr>
              <a:spcBef>
                <a:spcPts val="600"/>
              </a:spcBef>
            </a:pPr>
            <a:r>
              <a:rPr lang="fr-FR" sz="1200" dirty="0">
                <a:latin typeface="Times New Roman" pitchFamily="18" charset="0"/>
              </a:rPr>
              <a:t>Cliquer </a:t>
            </a:r>
            <a:r>
              <a:rPr lang="fr-FR" sz="1200" dirty="0">
                <a:latin typeface="Times New Roman" pitchFamily="18" charset="0"/>
                <a:hlinkClick r:id="rId9"/>
              </a:rPr>
              <a:t>ICI </a:t>
            </a:r>
            <a:r>
              <a:rPr lang="fr-FR" sz="1200" dirty="0">
                <a:latin typeface="Times New Roman" pitchFamily="18" charset="0"/>
              </a:rPr>
              <a:t>pour accéder à la vidéo de l’activité.</a:t>
            </a:r>
          </a:p>
        </p:txBody>
      </p:sp>
      <p:graphicFrame>
        <p:nvGraphicFramePr>
          <p:cNvPr id="16" name="Tableau 15"/>
          <p:cNvGraphicFramePr>
            <a:graphicFrameLocks noGrp="1"/>
          </p:cNvGraphicFramePr>
          <p:nvPr>
            <p:custDataLst>
              <p:tags r:id="rId5"/>
            </p:custDataLst>
            <p:extLst>
              <p:ext uri="{D42A27DB-BD31-4B8C-83A1-F6EECF244321}">
                <p14:modId xmlns:p14="http://schemas.microsoft.com/office/powerpoint/2010/main" val="3718426575"/>
              </p:ext>
            </p:extLst>
          </p:nvPr>
        </p:nvGraphicFramePr>
        <p:xfrm>
          <a:off x="40399" y="1294851"/>
          <a:ext cx="1741089" cy="335280"/>
        </p:xfrm>
        <a:graphic>
          <a:graphicData uri="http://schemas.openxmlformats.org/drawingml/2006/table">
            <a:tbl>
              <a:tblPr firstRow="1" bandRow="1">
                <a:tableStyleId>{69CF1AB2-1976-4502-BF36-3FF5EA218861}</a:tableStyleId>
              </a:tblPr>
              <a:tblGrid>
                <a:gridCol w="1741089">
                  <a:extLst>
                    <a:ext uri="{9D8B030D-6E8A-4147-A177-3AD203B41FA5}">
                      <a16:colId xmlns:a16="http://schemas.microsoft.com/office/drawing/2014/main" val="20000"/>
                    </a:ext>
                  </a:extLst>
                </a:gridCol>
              </a:tblGrid>
              <a:tr h="306356">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140</a:t>
                      </a:r>
                      <a:r>
                        <a:rPr lang="fr-FR" sz="1400" b="0" baseline="0" dirty="0">
                          <a:latin typeface="Calibri" panose="020F0502020204030204" pitchFamily="34" charset="0"/>
                          <a:cs typeface="Calibri" panose="020F0502020204030204" pitchFamily="34" charset="0"/>
                        </a:rPr>
                        <a:t> </a:t>
                      </a:r>
                      <a:r>
                        <a:rPr lang="fr-FR" sz="1400" b="0" dirty="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sz="quarter" idx="12"/>
            <p:custDataLst>
              <p:tags r:id="rId6"/>
            </p:custDataLst>
          </p:nvPr>
        </p:nvSpPr>
        <p:spPr>
          <a:xfrm>
            <a:off x="6001966" y="8008203"/>
            <a:ext cx="856034"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graphicFrame>
        <p:nvGraphicFramePr>
          <p:cNvPr id="10" name="Espace réservé du contenu 5">
            <a:extLst>
              <a:ext uri="{FF2B5EF4-FFF2-40B4-BE49-F238E27FC236}">
                <a16:creationId xmlns:a16="http://schemas.microsoft.com/office/drawing/2014/main" id="{1C551506-4089-4117-8C97-D4180BC1A11B}"/>
              </a:ext>
            </a:extLst>
          </p:cNvPr>
          <p:cNvGraphicFramePr>
            <a:graphicFrameLocks/>
          </p:cNvGraphicFramePr>
          <p:nvPr>
            <p:custDataLst>
              <p:tags r:id="rId7"/>
            </p:custDataLst>
            <p:extLst>
              <p:ext uri="{D42A27DB-BD31-4B8C-83A1-F6EECF244321}">
                <p14:modId xmlns:p14="http://schemas.microsoft.com/office/powerpoint/2010/main" val="3651222052"/>
              </p:ext>
            </p:extLst>
          </p:nvPr>
        </p:nvGraphicFramePr>
        <p:xfrm>
          <a:off x="26533" y="1752580"/>
          <a:ext cx="1763366" cy="5242560"/>
        </p:xfrm>
        <a:graphic>
          <a:graphicData uri="http://schemas.openxmlformats.org/drawingml/2006/table">
            <a:tbl>
              <a:tblPr firstRow="1" bandRow="1">
                <a:tableStyleId>{5C22544A-7EE6-4342-B048-85BDC9FD1C3A}</a:tableStyleId>
              </a:tblPr>
              <a:tblGrid>
                <a:gridCol w="314361">
                  <a:extLst>
                    <a:ext uri="{9D8B030D-6E8A-4147-A177-3AD203B41FA5}">
                      <a16:colId xmlns:a16="http://schemas.microsoft.com/office/drawing/2014/main" val="20000"/>
                    </a:ext>
                  </a:extLst>
                </a:gridCol>
                <a:gridCol w="1449005">
                  <a:extLst>
                    <a:ext uri="{9D8B030D-6E8A-4147-A177-3AD203B41FA5}">
                      <a16:colId xmlns:a16="http://schemas.microsoft.com/office/drawing/2014/main" val="20001"/>
                    </a:ext>
                  </a:extLst>
                </a:gridCol>
              </a:tblGrid>
              <a:tr h="192832">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0"/>
                  </a:ext>
                </a:extLst>
              </a:tr>
              <a:tr h="167657">
                <a:tc gridSpan="2">
                  <a:txBody>
                    <a:bodyPr/>
                    <a:lstStyle/>
                    <a:p>
                      <a:pPr algn="ctr"/>
                      <a:r>
                        <a:rPr lang="fr-CA" sz="1200" b="1" dirty="0">
                          <a:latin typeface="Calibri" panose="020F0502020204030204" pitchFamily="34" charset="0"/>
                          <a:cs typeface="Calibri" panose="020F0502020204030204" pitchFamily="34" charset="0"/>
                        </a:rPr>
                        <a:t>Pour l’</a:t>
                      </a:r>
                      <a:r>
                        <a:rPr lang="fr-CA"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3"/>
                  </a:ext>
                </a:extLst>
              </a:tr>
              <a:tr h="0">
                <a:tc gridSpan="2">
                  <a:txBody>
                    <a:bodyPr/>
                    <a:lstStyle/>
                    <a:p>
                      <a:pPr algn="l"/>
                      <a:r>
                        <a:rPr lang="fr-CA" sz="1200" b="0" dirty="0">
                          <a:latin typeface="Calibri" panose="020F0502020204030204" pitchFamily="34" charset="0"/>
                          <a:cs typeface="Calibri" panose="020F0502020204030204" pitchFamily="34" charset="0"/>
                          <a:hlinkClick r:id="" action="ppaction://noaction"/>
                        </a:rPr>
                        <a:t>Fiche théorique 3</a:t>
                      </a:r>
                      <a:endParaRPr lang="fr-CA" sz="1200" b="0" dirty="0">
                        <a:latin typeface="Calibri" panose="020F0502020204030204" pitchFamily="34" charset="0"/>
                        <a:cs typeface="Calibri" panose="020F0502020204030204" pitchFamily="34" charset="0"/>
                      </a:endParaRPr>
                    </a:p>
                    <a:p>
                      <a:pPr algn="l"/>
                      <a:r>
                        <a:rPr lang="fr-CA" sz="1200" b="0" dirty="0">
                          <a:latin typeface="Calibri" panose="020F0502020204030204" pitchFamily="34" charset="0"/>
                          <a:cs typeface="Calibri" panose="020F0502020204030204" pitchFamily="34" charset="0"/>
                        </a:rPr>
                        <a:t>Fiches TNI 2,</a:t>
                      </a:r>
                      <a:r>
                        <a:rPr lang="fr-CA" sz="1200" b="0" baseline="0" dirty="0">
                          <a:latin typeface="Calibri" panose="020F0502020204030204" pitchFamily="34" charset="0"/>
                          <a:cs typeface="Calibri" panose="020F0502020204030204" pitchFamily="34" charset="0"/>
                        </a:rPr>
                        <a:t> 3 et 4</a:t>
                      </a:r>
                      <a:endParaRPr lang="fr-FR" sz="1200" b="0" dirty="0">
                        <a:latin typeface="Calibri" panose="020F0502020204030204" pitchFamily="34" charset="0"/>
                        <a:cs typeface="Calibri" panose="020F0502020204030204" pitchFamily="34" charset="0"/>
                      </a:endParaRPr>
                    </a:p>
                  </a:txBody>
                  <a:tcPr/>
                </a:tc>
                <a:tc hMerge="1">
                  <a:txBody>
                    <a:bodyPr/>
                    <a:lstStyle/>
                    <a:p>
                      <a:pPr algn="ctr"/>
                      <a:endParaRPr lang="fr-FR" sz="1200" dirty="0"/>
                    </a:p>
                  </a:txBody>
                  <a:tcPr/>
                </a:tc>
                <a:extLst>
                  <a:ext uri="{0D108BD9-81ED-4DB2-BD59-A6C34878D82A}">
                    <a16:rowId xmlns:a16="http://schemas.microsoft.com/office/drawing/2014/main" val="10001"/>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Calibri" panose="020F0502020204030204" pitchFamily="34" charset="0"/>
                          <a:cs typeface="Calibri" panose="020F0502020204030204" pitchFamily="34" charset="0"/>
                        </a:rPr>
                        <a:t>Par</a:t>
                      </a:r>
                      <a:r>
                        <a:rPr lang="fr-FR" sz="1200" b="1" baseline="0" dirty="0">
                          <a:latin typeface="Calibri" panose="020F0502020204030204" pitchFamily="34" charset="0"/>
                          <a:cs typeface="Calibri" panose="020F0502020204030204" pitchFamily="34" charset="0"/>
                        </a:rPr>
                        <a:t> équipe de 2</a:t>
                      </a:r>
                      <a:endParaRPr lang="fr-FR" sz="1200" b="1"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4"/>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buNone/>
                      </a:pPr>
                      <a:r>
                        <a:rPr lang="fr-FR" sz="1200" dirty="0">
                          <a:latin typeface="Calibri" panose="020F0502020204030204" pitchFamily="34" charset="0"/>
                          <a:cs typeface="Calibri" panose="020F0502020204030204" pitchFamily="34" charset="0"/>
                        </a:rPr>
                        <a:t>Voiture avec poulie et crochet</a:t>
                      </a:r>
                    </a:p>
                  </a:txBody>
                  <a:tcPr/>
                </a:tc>
                <a:extLst>
                  <a:ext uri="{0D108BD9-81ED-4DB2-BD59-A6C34878D82A}">
                    <a16:rowId xmlns:a16="http://schemas.microsoft.com/office/drawing/2014/main" val="10002"/>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buNone/>
                      </a:pPr>
                      <a:r>
                        <a:rPr lang="fr-FR" sz="1200" dirty="0">
                          <a:latin typeface="Calibri" panose="020F0502020204030204" pitchFamily="34" charset="0"/>
                          <a:cs typeface="Calibri" panose="020F0502020204030204" pitchFamily="34" charset="0"/>
                        </a:rPr>
                        <a:t>Base du montage</a:t>
                      </a:r>
                    </a:p>
                  </a:txBody>
                  <a:tcPr/>
                </a:tc>
                <a:extLst>
                  <a:ext uri="{0D108BD9-81ED-4DB2-BD59-A6C34878D82A}">
                    <a16:rowId xmlns:a16="http://schemas.microsoft.com/office/drawing/2014/main" val="3225981987"/>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buNone/>
                      </a:pPr>
                      <a:r>
                        <a:rPr lang="fr-FR" sz="1200" dirty="0">
                          <a:latin typeface="Calibri" panose="020F0502020204030204" pitchFamily="34" charset="0"/>
                          <a:cs typeface="Calibri" panose="020F0502020204030204" pitchFamily="34" charset="0"/>
                        </a:rPr>
                        <a:t>Axe cylindrique en bois + bras de levier + clou</a:t>
                      </a:r>
                    </a:p>
                  </a:txBody>
                  <a:tcPr/>
                </a:tc>
                <a:extLst>
                  <a:ext uri="{0D108BD9-81ED-4DB2-BD59-A6C34878D82A}">
                    <a16:rowId xmlns:a16="http://schemas.microsoft.com/office/drawing/2014/main" val="1370940665"/>
                  </a:ext>
                </a:extLst>
              </a:tr>
              <a:tr h="0">
                <a:tc>
                  <a:txBody>
                    <a:bodyPr/>
                    <a:lstStyle/>
                    <a:p>
                      <a:pPr algn="ctr"/>
                      <a:r>
                        <a:rPr lang="fr-CA" sz="1200" dirty="0">
                          <a:latin typeface="Calibri" panose="020F0502020204030204" pitchFamily="34" charset="0"/>
                          <a:cs typeface="Calibri" panose="020F0502020204030204" pitchFamily="34" charset="0"/>
                        </a:rPr>
                        <a:t>5</a:t>
                      </a:r>
                      <a:endParaRPr lang="fr-FR"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Crochets en S</a:t>
                      </a:r>
                    </a:p>
                  </a:txBody>
                  <a:tcPr/>
                </a:tc>
                <a:extLst>
                  <a:ext uri="{0D108BD9-81ED-4DB2-BD59-A6C34878D82A}">
                    <a16:rowId xmlns:a16="http://schemas.microsoft.com/office/drawing/2014/main" val="1070837557"/>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Plan incliné</a:t>
                      </a:r>
                      <a:endParaRPr lang="fr-FR" sz="1200" baseline="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834497"/>
                  </a:ext>
                </a:extLst>
              </a:tr>
              <a:tr h="0">
                <a:tc>
                  <a:txBody>
                    <a:bodyPr/>
                    <a:lstStyle/>
                    <a:p>
                      <a:pPr algn="ctr"/>
                      <a:r>
                        <a:rPr lang="fr-FR" sz="12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Poulies rotatives</a:t>
                      </a:r>
                    </a:p>
                  </a:txBody>
                  <a:tcPr/>
                </a:tc>
                <a:extLst>
                  <a:ext uri="{0D108BD9-81ED-4DB2-BD59-A6C34878D82A}">
                    <a16:rowId xmlns:a16="http://schemas.microsoft.com/office/drawing/2014/main" val="1080741611"/>
                  </a:ext>
                </a:extLst>
              </a:tr>
              <a:tr h="0">
                <a:tc>
                  <a:txBody>
                    <a:bodyPr/>
                    <a:lstStyle/>
                    <a:p>
                      <a:pPr algn="ctr"/>
                      <a:endParaRPr lang="fr-FR" sz="12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Rondelles de métal</a:t>
                      </a:r>
                    </a:p>
                  </a:txBody>
                  <a:tcPr/>
                </a:tc>
                <a:extLst>
                  <a:ext uri="{0D108BD9-81ED-4DB2-BD59-A6C34878D82A}">
                    <a16:rowId xmlns:a16="http://schemas.microsoft.com/office/drawing/2014/main" val="3673616290"/>
                  </a:ext>
                </a:extLst>
              </a:tr>
              <a:tr h="175115">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buNone/>
                      </a:pPr>
                      <a:r>
                        <a:rPr lang="fr-FR" sz="1200" dirty="0">
                          <a:latin typeface="Calibri" panose="020F0502020204030204" pitchFamily="34" charset="0"/>
                          <a:cs typeface="Calibri" panose="020F0502020204030204" pitchFamily="34" charset="0"/>
                        </a:rPr>
                        <a:t>Petit contenant </a:t>
                      </a:r>
                      <a:r>
                        <a:rPr lang="fr-FR" sz="1200" baseline="0" dirty="0">
                          <a:latin typeface="Calibri" panose="020F0502020204030204" pitchFamily="34" charset="0"/>
                          <a:cs typeface="Calibri" panose="020F0502020204030204" pitchFamily="34" charset="0"/>
                        </a:rPr>
                        <a:t> a</a:t>
                      </a:r>
                      <a:r>
                        <a:rPr lang="fr-FR" sz="1200" dirty="0">
                          <a:latin typeface="Calibri" panose="020F0502020204030204" pitchFamily="34" charset="0"/>
                          <a:cs typeface="Calibri" panose="020F0502020204030204" pitchFamily="34" charset="0"/>
                        </a:rPr>
                        <a:t>vec anse</a:t>
                      </a:r>
                      <a:endParaRPr lang="fr-FR" sz="1200" baseline="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11177920"/>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Ficelle de 30 cm</a:t>
                      </a:r>
                    </a:p>
                  </a:txBody>
                  <a:tcPr/>
                </a:tc>
                <a:extLst>
                  <a:ext uri="{0D108BD9-81ED-4DB2-BD59-A6C34878D82A}">
                    <a16:rowId xmlns:a16="http://schemas.microsoft.com/office/drawing/2014/main" val="1760784344"/>
                  </a:ext>
                </a:extLst>
              </a:tr>
              <a:tr h="0">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buNone/>
                      </a:pPr>
                      <a:r>
                        <a:rPr lang="fr-FR" sz="1200" dirty="0">
                          <a:latin typeface="Calibri" panose="020F0502020204030204" pitchFamily="34" charset="0"/>
                          <a:cs typeface="Calibri" panose="020F0502020204030204" pitchFamily="34" charset="0"/>
                        </a:rPr>
                        <a:t>Vis + écrou papillon + 2 rondelles</a:t>
                      </a:r>
                    </a:p>
                  </a:txBody>
                  <a:tcPr/>
                </a:tc>
                <a:extLst>
                  <a:ext uri="{0D108BD9-81ED-4DB2-BD59-A6C34878D82A}">
                    <a16:rowId xmlns:a16="http://schemas.microsoft.com/office/drawing/2014/main" val="4109152284"/>
                  </a:ext>
                </a:extLst>
              </a:tr>
              <a:tr h="0">
                <a:tc gridSpan="2">
                  <a:txBody>
                    <a:bodyPr/>
                    <a:lstStyle/>
                    <a:p>
                      <a:pPr algn="l"/>
                      <a:r>
                        <a:rPr lang="fr-CA" sz="1200" dirty="0">
                          <a:latin typeface="Calibri" panose="020F0502020204030204" pitchFamily="34" charset="0"/>
                          <a:cs typeface="Calibri" panose="020F0502020204030204" pitchFamily="34" charset="0"/>
                          <a:hlinkClick r:id="" action="ppaction://noaction"/>
                        </a:rPr>
                        <a:t>Fiches d’activité A, B,</a:t>
                      </a:r>
                      <a:r>
                        <a:rPr lang="fr-CA" sz="1200" baseline="0" dirty="0">
                          <a:latin typeface="Calibri" panose="020F0502020204030204" pitchFamily="34" charset="0"/>
                          <a:cs typeface="Calibri" panose="020F0502020204030204" pitchFamily="34" charset="0"/>
                          <a:hlinkClick r:id="" action="ppaction://noaction"/>
                        </a:rPr>
                        <a:t> </a:t>
                      </a:r>
                      <a:r>
                        <a:rPr lang="fr-CA" sz="1200" dirty="0">
                          <a:latin typeface="Calibri" panose="020F0502020204030204" pitchFamily="34" charset="0"/>
                          <a:cs typeface="Calibri" panose="020F0502020204030204" pitchFamily="34" charset="0"/>
                          <a:hlinkClick r:id="" action="ppaction://noaction"/>
                        </a:rPr>
                        <a:t>C</a:t>
                      </a:r>
                      <a:endParaRPr lang="fr-FR" sz="1200" dirty="0">
                        <a:latin typeface="Calibri" panose="020F0502020204030204" pitchFamily="34" charset="0"/>
                        <a:cs typeface="Calibri" panose="020F0502020204030204" pitchFamily="34" charset="0"/>
                      </a:endParaRPr>
                    </a:p>
                  </a:txBody>
                  <a:tcPr/>
                </a:tc>
                <a:tc hMerge="1">
                  <a:txBody>
                    <a:bodyPr/>
                    <a:lstStyle/>
                    <a:p>
                      <a:pPr marL="0" indent="0">
                        <a:buNone/>
                      </a:pPr>
                      <a:endParaRPr lang="fr-F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5"/>
                  </a:ext>
                </a:extLst>
              </a:tr>
            </a:tbl>
          </a:graphicData>
        </a:graphic>
      </p:graphicFrame>
      <p:pic>
        <p:nvPicPr>
          <p:cNvPr id="11" name="Image 10" descr="Une image contenant texte, signe&#10;&#10;Description générée automatiquement">
            <a:extLst>
              <a:ext uri="{FF2B5EF4-FFF2-40B4-BE49-F238E27FC236}">
                <a16:creationId xmlns:a16="http://schemas.microsoft.com/office/drawing/2014/main" id="{A1B68E62-7D0D-273F-5F43-253E4B1B1E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6018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48985" y="1294646"/>
            <a:ext cx="6760031" cy="5441434"/>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p:txBody>
      </p:sp>
      <p:sp>
        <p:nvSpPr>
          <p:cNvPr id="15" name="Title 3"/>
          <p:cNvSpPr txBox="1">
            <a:spLocks/>
          </p:cNvSpPr>
          <p:nvPr>
            <p:custDataLst>
              <p:tags r:id="rId2"/>
            </p:custDataLst>
          </p:nvPr>
        </p:nvSpPr>
        <p:spPr>
          <a:xfrm>
            <a:off x="8592" y="60734"/>
            <a:ext cx="4424512"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Mesurer l’effort </a:t>
            </a:r>
            <a:r>
              <a:rPr kumimoji="0" lang="fr-CA"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(suite)</a:t>
            </a:r>
            <a:endPar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9" name="Tableau 8"/>
          <p:cNvGraphicFramePr>
            <a:graphicFrameLocks noGrp="1"/>
          </p:cNvGraphicFramePr>
          <p:nvPr>
            <p:custDataLst>
              <p:tags r:id="rId3"/>
            </p:custDataLst>
            <p:extLst>
              <p:ext uri="{D42A27DB-BD31-4B8C-83A1-F6EECF244321}">
                <p14:modId xmlns:p14="http://schemas.microsoft.com/office/powerpoint/2010/main" val="1995798570"/>
              </p:ext>
            </p:extLst>
          </p:nvPr>
        </p:nvGraphicFramePr>
        <p:xfrm>
          <a:off x="77166" y="1833062"/>
          <a:ext cx="6703669" cy="4754880"/>
        </p:xfrm>
        <a:graphic>
          <a:graphicData uri="http://schemas.openxmlformats.org/drawingml/2006/table">
            <a:tbl>
              <a:tblPr firstRow="1" bandRow="1">
                <a:tableStyleId>{5C22544A-7EE6-4342-B048-85BDC9FD1C3A}</a:tableStyleId>
              </a:tblPr>
              <a:tblGrid>
                <a:gridCol w="617315">
                  <a:extLst>
                    <a:ext uri="{9D8B030D-6E8A-4147-A177-3AD203B41FA5}">
                      <a16:colId xmlns:a16="http://schemas.microsoft.com/office/drawing/2014/main" val="20000"/>
                    </a:ext>
                  </a:extLst>
                </a:gridCol>
                <a:gridCol w="2163019">
                  <a:extLst>
                    <a:ext uri="{9D8B030D-6E8A-4147-A177-3AD203B41FA5}">
                      <a16:colId xmlns:a16="http://schemas.microsoft.com/office/drawing/2014/main" val="20002"/>
                    </a:ext>
                  </a:extLst>
                </a:gridCol>
                <a:gridCol w="3923335">
                  <a:extLst>
                    <a:ext uri="{9D8B030D-6E8A-4147-A177-3AD203B41FA5}">
                      <a16:colId xmlns:a16="http://schemas.microsoft.com/office/drawing/2014/main" val="2888330947"/>
                    </a:ext>
                  </a:extLst>
                </a:gridCol>
              </a:tblGrid>
              <a:tr h="144667">
                <a:tc>
                  <a:txBody>
                    <a:bodyPr/>
                    <a:lstStyle/>
                    <a:p>
                      <a:pPr algn="ctr">
                        <a:lnSpc>
                          <a:spcPct val="100000"/>
                        </a:lnSpc>
                        <a:spcBef>
                          <a:spcPts val="600"/>
                        </a:spcBef>
                        <a:spcAft>
                          <a:spcPts val="0"/>
                        </a:spcAft>
                      </a:pPr>
                      <a:r>
                        <a:rPr lang="fr-FR" sz="1200" b="1" baseline="0" dirty="0">
                          <a:solidFill>
                            <a:schemeClr val="bg1"/>
                          </a:solidFill>
                          <a:latin typeface="Calibri" panose="020F0502020204030204" pitchFamily="34" charset="0"/>
                          <a:cs typeface="Calibri" panose="020F0502020204030204" pitchFamily="34" charset="0"/>
                        </a:rPr>
                        <a:t>Vidéo</a:t>
                      </a:r>
                      <a:endParaRPr lang="fr-FR" sz="1200" b="1" dirty="0">
                        <a:solidFill>
                          <a:schemeClr val="bg1"/>
                        </a:solidFill>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spcAft>
                          <a:spcPts val="0"/>
                        </a:spcAft>
                      </a:pPr>
                      <a:r>
                        <a:rPr lang="fr-FR" sz="1200" b="1" dirty="0">
                          <a:solidFill>
                            <a:schemeClr val="bg1"/>
                          </a:solidFill>
                          <a:latin typeface="Calibri" panose="020F0502020204030204" pitchFamily="34" charset="0"/>
                          <a:cs typeface="Calibri" panose="020F0502020204030204" pitchFamily="34" charset="0"/>
                        </a:rPr>
                        <a:t>Texte affiché</a:t>
                      </a:r>
                    </a:p>
                  </a:txBody>
                  <a:tcPr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fr-FR" sz="1200" b="1" dirty="0">
                          <a:solidFill>
                            <a:schemeClr val="bg1"/>
                          </a:solidFill>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1470778">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Pause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r>
                        <a:rPr lang="fr-CA" sz="1200" i="1" dirty="0">
                          <a:latin typeface="Calibri"/>
                          <a:ea typeface="Calibri"/>
                          <a:cs typeface="Times New Roman"/>
                        </a:rPr>
                        <a:t>Fiche d’activité B :</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1 – Question de découverte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2 – Hypothèse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3 – Expérimentation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4 – Conclusion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5 – Partage des résultats</a:t>
                      </a:r>
                      <a:endParaRPr lang="fr-FR" sz="1200" i="1" dirty="0">
                        <a:latin typeface="Calibri"/>
                        <a:ea typeface="Calibri"/>
                        <a:cs typeface="Times New Roman"/>
                      </a:endParaRP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Voir descriptif de la première expérience (page précédente).</a:t>
                      </a: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lang="fr-CA" sz="1200" dirty="0">
                          <a:latin typeface="Calibri"/>
                          <a:ea typeface="Calibri"/>
                          <a:cs typeface="Times New Roman"/>
                        </a:rPr>
                        <a:t>Pour aider les élèves avec</a:t>
                      </a:r>
                      <a:r>
                        <a:rPr lang="fr-CA" sz="1200" baseline="0" dirty="0">
                          <a:latin typeface="Calibri"/>
                          <a:ea typeface="Calibri"/>
                          <a:cs typeface="Times New Roman"/>
                        </a:rPr>
                        <a:t> le montage, afficher la fiche TNI-3.</a:t>
                      </a:r>
                      <a:endParaRPr lang="fr-FR" sz="1200" dirty="0">
                        <a:latin typeface="Calibri"/>
                        <a:ea typeface="Calibri"/>
                        <a:cs typeface="Times New Roman"/>
                      </a:endParaRPr>
                    </a:p>
                    <a:p>
                      <a:pPr marL="180000" lvl="0" indent="-180000">
                        <a:lnSpc>
                          <a:spcPct val="100000"/>
                        </a:lnSpc>
                        <a:spcBef>
                          <a:spcPts val="600"/>
                        </a:spcBef>
                        <a:spcAft>
                          <a:spcPts val="0"/>
                        </a:spcAft>
                        <a:buFont typeface="Wingdings"/>
                        <a:buChar char=""/>
                      </a:pPr>
                      <a:endParaRPr lang="fr-CA" sz="1200" dirty="0">
                        <a:latin typeface="Calibri"/>
                        <a:ea typeface="Calibri"/>
                        <a:cs typeface="Times New Roman"/>
                      </a:endParaRPr>
                    </a:p>
                    <a:p>
                      <a:pPr marL="180000" lvl="0" indent="-180000">
                        <a:lnSpc>
                          <a:spcPct val="100000"/>
                        </a:lnSpc>
                        <a:spcBef>
                          <a:spcPts val="600"/>
                        </a:spcBef>
                        <a:spcAft>
                          <a:spcPts val="0"/>
                        </a:spcAft>
                        <a:buFont typeface="Wingdings"/>
                        <a:buChar char=""/>
                      </a:pPr>
                      <a:endParaRPr lang="fr-FR" sz="120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233074">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Lecture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endParaRPr lang="fr-FR" sz="1200" dirty="0">
                        <a:latin typeface="Calibri"/>
                        <a:ea typeface="Calibri"/>
                        <a:cs typeface="Times New Roman"/>
                      </a:endParaRPr>
                    </a:p>
                  </a:txBody>
                  <a:tcPr marL="68580" marR="68580" marT="0" marB="0" anchor="ctr"/>
                </a:tc>
                <a:tc>
                  <a:txBody>
                    <a:bodyPr/>
                    <a:lstStyle/>
                    <a:p>
                      <a:pPr marL="180000" lvl="0" indent="-180000">
                        <a:spcBef>
                          <a:spcPts val="600"/>
                        </a:spcBef>
                        <a:buFont typeface="Arial" pitchFamily="34" charset="0"/>
                        <a:buChar char="•"/>
                      </a:pPr>
                      <a:r>
                        <a:rPr lang="fr-FR" sz="1200" b="0" i="0" kern="1200" dirty="0">
                          <a:solidFill>
                            <a:schemeClr val="dk1"/>
                          </a:solidFill>
                          <a:latin typeface="Calibri" pitchFamily="34" charset="0"/>
                          <a:ea typeface="+mn-ea"/>
                          <a:cs typeface="Calibri" pitchFamily="34" charset="0"/>
                        </a:rPr>
                        <a:t>Explication du phénomène et démo avec la règle à mesurer.</a:t>
                      </a:r>
                    </a:p>
                    <a:p>
                      <a:pPr marL="171450" indent="-171450" rtl="0" fontAlgn="base">
                        <a:lnSpc>
                          <a:spcPct val="100000"/>
                        </a:lnSpc>
                        <a:spcBef>
                          <a:spcPts val="600"/>
                        </a:spcBef>
                        <a:spcAft>
                          <a:spcPts val="0"/>
                        </a:spcAft>
                        <a:buFont typeface="Arial" panose="020B0604020202020204" pitchFamily="34" charset="0"/>
                        <a:buChar char="•"/>
                      </a:pPr>
                      <a:r>
                        <a:rPr lang="fr-CA" sz="1200" b="0" i="0" u="none" strike="noStrike" dirty="0">
                          <a:solidFill>
                            <a:schemeClr val="tx1"/>
                          </a:solidFill>
                          <a:effectLst/>
                          <a:latin typeface="Calibri" panose="020F0502020204030204" pitchFamily="34" charset="0"/>
                          <a:cs typeface="Calibri" panose="020F0502020204030204" pitchFamily="34" charset="0"/>
                        </a:rPr>
                        <a:t>Présentation de</a:t>
                      </a:r>
                      <a:r>
                        <a:rPr lang="fr-CA" sz="1200" b="0" i="0" u="none" strike="noStrike" baseline="0" dirty="0">
                          <a:solidFill>
                            <a:schemeClr val="tx1"/>
                          </a:solidFill>
                          <a:effectLst/>
                          <a:latin typeface="Calibri" panose="020F0502020204030204" pitchFamily="34" charset="0"/>
                          <a:cs typeface="Calibri" panose="020F0502020204030204" pitchFamily="34" charset="0"/>
                        </a:rPr>
                        <a:t> la dernière expérience.</a:t>
                      </a:r>
                      <a:endParaRPr lang="fr-CA" sz="1200" b="0" i="0" u="none" strike="noStrike" dirty="0">
                        <a:solidFill>
                          <a:schemeClr val="tx1"/>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1470778">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Pause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r>
                        <a:rPr lang="fr-CA" sz="1200" i="1" dirty="0">
                          <a:latin typeface="Calibri"/>
                          <a:ea typeface="Calibri"/>
                          <a:cs typeface="Times New Roman"/>
                        </a:rPr>
                        <a:t>Fiche d’activité C :</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1 – Question de découverte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2 – Hypothèse</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3 – Expérimentation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4 – Conclusion</a:t>
                      </a:r>
                      <a:endParaRPr lang="fr-FR" sz="1200" i="1" dirty="0">
                        <a:latin typeface="Calibri"/>
                        <a:ea typeface="Calibri"/>
                        <a:cs typeface="Times New Roman"/>
                      </a:endParaRPr>
                    </a:p>
                    <a:p>
                      <a:pPr>
                        <a:lnSpc>
                          <a:spcPct val="100000"/>
                        </a:lnSpc>
                        <a:spcBef>
                          <a:spcPts val="600"/>
                        </a:spcBef>
                        <a:spcAft>
                          <a:spcPts val="0"/>
                        </a:spcAft>
                      </a:pPr>
                      <a:r>
                        <a:rPr lang="fr-CA" sz="1200" i="1" dirty="0">
                          <a:latin typeface="Calibri"/>
                          <a:ea typeface="Calibri"/>
                          <a:cs typeface="Times New Roman"/>
                        </a:rPr>
                        <a:t>5 – Partage des résultats</a:t>
                      </a:r>
                      <a:endParaRPr lang="fr-FR" sz="1200" i="1" dirty="0">
                        <a:latin typeface="Calibri"/>
                        <a:ea typeface="Calibri"/>
                        <a:cs typeface="Times New Roman"/>
                      </a:endParaRP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dirty="0">
                          <a:latin typeface="Calibri"/>
                          <a:ea typeface="Calibri"/>
                          <a:cs typeface="Times New Roman"/>
                        </a:rPr>
                        <a:t>Voir descriptif de la première expérience (page précédente).</a:t>
                      </a:r>
                    </a:p>
                    <a:p>
                      <a:pPr marL="285750" marR="0" lvl="0" indent="-285750" algn="l" defTabSz="914400" rtl="0" eaLnBrk="1" fontAlgn="auto" latinLnBrk="0" hangingPunct="1">
                        <a:lnSpc>
                          <a:spcPct val="100000"/>
                        </a:lnSpc>
                        <a:spcBef>
                          <a:spcPts val="600"/>
                        </a:spcBef>
                        <a:spcAft>
                          <a:spcPts val="0"/>
                        </a:spcAft>
                        <a:buClrTx/>
                        <a:buSzTx/>
                        <a:buFont typeface="+mj-lt"/>
                        <a:buAutoNum type="romanLcPeriod"/>
                        <a:tabLst/>
                        <a:defRPr/>
                      </a:pPr>
                      <a:r>
                        <a:rPr lang="fr-CA" sz="1200" dirty="0">
                          <a:latin typeface="Calibri"/>
                          <a:ea typeface="Calibri"/>
                          <a:cs typeface="Times New Roman"/>
                        </a:rPr>
                        <a:t>Pour aider les élèves avec</a:t>
                      </a:r>
                      <a:r>
                        <a:rPr lang="fr-CA" sz="1200" baseline="0" dirty="0">
                          <a:latin typeface="Calibri"/>
                          <a:ea typeface="Calibri"/>
                          <a:cs typeface="Times New Roman"/>
                        </a:rPr>
                        <a:t> le montage, afficher la fiche TNI-4.</a:t>
                      </a:r>
                      <a:endParaRPr lang="fr-FR" sz="1200" dirty="0">
                        <a:latin typeface="Calibri"/>
                        <a:ea typeface="Calibri"/>
                        <a:cs typeface="Times New Roman"/>
                      </a:endParaRPr>
                    </a:p>
                    <a:p>
                      <a:pPr marL="180000" lvl="0" indent="-180000">
                        <a:lnSpc>
                          <a:spcPct val="100000"/>
                        </a:lnSpc>
                        <a:spcBef>
                          <a:spcPts val="600"/>
                        </a:spcBef>
                        <a:spcAft>
                          <a:spcPts val="0"/>
                        </a:spcAft>
                        <a:buFont typeface="Wingdings"/>
                        <a:buChar char=""/>
                      </a:pPr>
                      <a:endParaRPr lang="fr-FR" sz="1200" dirty="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171995">
                <a:tc>
                  <a:txBody>
                    <a:bodyPr/>
                    <a:lstStyle/>
                    <a:p>
                      <a:pPr rtl="0" fontAlgn="t">
                        <a:lnSpc>
                          <a:spcPct val="100000"/>
                        </a:lnSpc>
                        <a:spcBef>
                          <a:spcPts val="600"/>
                        </a:spcBef>
                        <a:spcAft>
                          <a:spcPts val="0"/>
                        </a:spcAft>
                      </a:pPr>
                      <a:r>
                        <a:rPr lang="fr-CA" sz="1200" b="0" i="0" u="none" strike="noStrike" dirty="0">
                          <a:solidFill>
                            <a:schemeClr val="tx1"/>
                          </a:solidFill>
                          <a:effectLst/>
                          <a:latin typeface="Calibri" panose="020F0502020204030204" pitchFamily="34" charset="0"/>
                          <a:cs typeface="Calibri" panose="020F0502020204030204" pitchFamily="34" charset="0"/>
                        </a:rPr>
                        <a:t>Lecture</a:t>
                      </a:r>
                      <a:endParaRPr lang="fr-CA" sz="1200" b="0" dirty="0">
                        <a:solidFill>
                          <a:schemeClr val="tx1"/>
                        </a:solidFill>
                        <a:effectLst/>
                        <a:latin typeface="Calibri" panose="020F0502020204030204" pitchFamily="34" charset="0"/>
                        <a:cs typeface="Calibri" panose="020F0502020204030204" pitchFamily="34" charset="0"/>
                      </a:endParaRPr>
                    </a:p>
                  </a:txBody>
                  <a:tcPr marL="68580" marR="68580" anchor="ctr"/>
                </a:tc>
                <a:tc>
                  <a:txBody>
                    <a:bodyPr/>
                    <a:lstStyle/>
                    <a:p>
                      <a:pPr>
                        <a:lnSpc>
                          <a:spcPct val="100000"/>
                        </a:lnSpc>
                        <a:spcBef>
                          <a:spcPts val="600"/>
                        </a:spcBef>
                        <a:spcAft>
                          <a:spcPts val="0"/>
                        </a:spcAft>
                      </a:pPr>
                      <a:endParaRPr lang="fr-FR" sz="1200" dirty="0">
                        <a:latin typeface="Calibri"/>
                        <a:ea typeface="Calibri"/>
                        <a:cs typeface="Times New Roman"/>
                      </a:endParaRPr>
                    </a:p>
                  </a:txBody>
                  <a:tcPr marL="68580" marR="68580" marT="0" marB="0" anchor="ctr"/>
                </a:tc>
                <a:tc>
                  <a:txBody>
                    <a:bodyPr/>
                    <a:lstStyle/>
                    <a:p>
                      <a:pPr marL="180000" lvl="0" indent="-180000">
                        <a:spcBef>
                          <a:spcPts val="600"/>
                        </a:spcBef>
                        <a:buFont typeface="Arial" pitchFamily="34" charset="0"/>
                        <a:buChar char="•"/>
                      </a:pPr>
                      <a:r>
                        <a:rPr lang="fr-FR" sz="1200" b="0" i="0" kern="1200" dirty="0">
                          <a:solidFill>
                            <a:schemeClr val="dk1"/>
                          </a:solidFill>
                          <a:latin typeface="Calibri" pitchFamily="34" charset="0"/>
                          <a:ea typeface="+mn-ea"/>
                          <a:cs typeface="Calibri" pitchFamily="34" charset="0"/>
                        </a:rPr>
                        <a:t>Explication du phénomène et démo avec la règle à mesurer.</a:t>
                      </a:r>
                    </a:p>
                    <a:p>
                      <a:pPr marL="171450" indent="-171450" rtl="0" fontAlgn="base">
                        <a:lnSpc>
                          <a:spcPct val="100000"/>
                        </a:lnSpc>
                        <a:spcBef>
                          <a:spcPts val="600"/>
                        </a:spcBef>
                        <a:spcAft>
                          <a:spcPts val="0"/>
                        </a:spcAft>
                        <a:buFont typeface="Arial" panose="020B0604020202020204" pitchFamily="34" charset="0"/>
                        <a:buChar char="•"/>
                      </a:pPr>
                      <a:r>
                        <a:rPr lang="fr-CA" sz="1200" b="0" i="0" u="none" strike="noStrike" dirty="0">
                          <a:solidFill>
                            <a:schemeClr val="tx1"/>
                          </a:solidFill>
                          <a:effectLst/>
                          <a:latin typeface="Calibri" panose="020F0502020204030204" pitchFamily="34" charset="0"/>
                          <a:cs typeface="Calibri" panose="020F0502020204030204" pitchFamily="34" charset="0"/>
                        </a:rPr>
                        <a:t>Lien vers la vidéo suivante</a:t>
                      </a:r>
                    </a:p>
                  </a:txBody>
                  <a:tcPr marL="68580" marR="68580" marT="0" marB="0"/>
                </a:tc>
                <a:extLst>
                  <a:ext uri="{0D108BD9-81ED-4DB2-BD59-A6C34878D82A}">
                    <a16:rowId xmlns:a16="http://schemas.microsoft.com/office/drawing/2014/main" val="10005"/>
                  </a:ext>
                </a:extLst>
              </a:tr>
              <a:tr h="171995">
                <a:tc>
                  <a:txBody>
                    <a:bodyPr/>
                    <a:lstStyle/>
                    <a:p>
                      <a:pPr rtl="0" fontAlgn="t">
                        <a:lnSpc>
                          <a:spcPct val="100000"/>
                        </a:lnSpc>
                        <a:spcBef>
                          <a:spcPts val="600"/>
                        </a:spcBef>
                        <a:spcAft>
                          <a:spcPts val="0"/>
                        </a:spcAft>
                      </a:pPr>
                      <a:r>
                        <a:rPr lang="fr-CA" sz="1200" b="0" dirty="0">
                          <a:solidFill>
                            <a:schemeClr val="tx1"/>
                          </a:solidFill>
                          <a:effectLst/>
                          <a:latin typeface="Calibri" panose="020F0502020204030204" pitchFamily="34" charset="0"/>
                          <a:cs typeface="Calibri" panose="020F0502020204030204" pitchFamily="34" charset="0"/>
                        </a:rPr>
                        <a:t>Fin</a:t>
                      </a:r>
                    </a:p>
                  </a:txBody>
                  <a:tcPr marL="68580" marR="68580" anchor="ctr"/>
                </a:tc>
                <a:tc>
                  <a:txBody>
                    <a:bodyPr/>
                    <a:lstStyle/>
                    <a:p>
                      <a:pPr>
                        <a:lnSpc>
                          <a:spcPct val="100000"/>
                        </a:lnSpc>
                        <a:spcBef>
                          <a:spcPts val="600"/>
                        </a:spcBef>
                        <a:spcAft>
                          <a:spcPts val="0"/>
                        </a:spcAft>
                      </a:pPr>
                      <a:endParaRPr lang="fr-FR" sz="1200" dirty="0">
                        <a:latin typeface="Calibri"/>
                        <a:ea typeface="Calibri"/>
                        <a:cs typeface="Times New Roman"/>
                      </a:endParaRPr>
                    </a:p>
                  </a:txBody>
                  <a:tcPr marL="68580" marR="68580" marT="0" marB="0" anchor="ctr"/>
                </a:tc>
                <a:tc>
                  <a:txBody>
                    <a:bodyPr/>
                    <a:lstStyle/>
                    <a:p>
                      <a:pPr marL="171450" indent="-171450" rtl="0" fontAlgn="base">
                        <a:lnSpc>
                          <a:spcPct val="100000"/>
                        </a:lnSpc>
                        <a:spcBef>
                          <a:spcPts val="600"/>
                        </a:spcBef>
                        <a:spcAft>
                          <a:spcPts val="0"/>
                        </a:spcAft>
                        <a:buFont typeface="Arial" panose="020B0604020202020204" pitchFamily="34" charset="0"/>
                        <a:buChar char="•"/>
                      </a:pPr>
                      <a:endParaRPr lang="fr-CA" sz="1200" b="0" i="0" u="none" strike="noStrike" dirty="0">
                        <a:solidFill>
                          <a:schemeClr val="tx1"/>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2" name="Espace réservé du numéro de diapositive 1"/>
          <p:cNvSpPr>
            <a:spLocks noGrp="1"/>
          </p:cNvSpPr>
          <p:nvPr>
            <p:ph type="sldNum" sz="quarter" idx="12"/>
            <p:custDataLst>
              <p:tags r:id="rId4"/>
            </p:custDataLst>
          </p:nvPr>
        </p:nvSpPr>
        <p:spPr>
          <a:xfrm>
            <a:off x="6001966" y="8008203"/>
            <a:ext cx="856034"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sp>
        <p:nvSpPr>
          <p:cNvPr id="11" name="Rectangle 10"/>
          <p:cNvSpPr/>
          <p:nvPr>
            <p:custDataLst>
              <p:tags r:id="rId5"/>
            </p:custDataLst>
          </p:nvPr>
        </p:nvSpPr>
        <p:spPr>
          <a:xfrm>
            <a:off x="27851" y="6888989"/>
            <a:ext cx="3523069" cy="861774"/>
          </a:xfrm>
          <a:prstGeom prst="rect">
            <a:avLst/>
          </a:prstGeom>
          <a:solidFill>
            <a:schemeClr val="accent1">
              <a:lumMod val="40000"/>
              <a:lumOff val="60000"/>
            </a:schemeClr>
          </a:solidFill>
          <a:ln w="19050">
            <a:solidFill>
              <a:schemeClr val="tx2">
                <a:lumMod val="75000"/>
                <a:lumOff val="25000"/>
              </a:schemeClr>
            </a:solidFill>
          </a:ln>
        </p:spPr>
        <p:txBody>
          <a:bodyPr wrap="square">
            <a:spAutoFit/>
          </a:bodyPr>
          <a:lstStyle/>
          <a:p>
            <a:pPr algn="ctr">
              <a:spcBef>
                <a:spcPts val="600"/>
              </a:spcBef>
            </a:pPr>
            <a:r>
              <a:rPr lang="en-US" sz="1400" b="1" dirty="0">
                <a:latin typeface="Calibri" pitchFamily="34" charset="0"/>
                <a:cs typeface="Calibri" pitchFamily="34" charset="0"/>
              </a:rPr>
              <a:t>Lectures </a:t>
            </a:r>
            <a:r>
              <a:rPr lang="en-US" sz="1400" b="1" dirty="0" err="1">
                <a:latin typeface="Calibri" pitchFamily="34" charset="0"/>
                <a:cs typeface="Calibri" pitchFamily="34" charset="0"/>
              </a:rPr>
              <a:t>préalables</a:t>
            </a:r>
            <a:r>
              <a:rPr lang="en-US" sz="1400" b="1" dirty="0">
                <a:latin typeface="Calibri" pitchFamily="34" charset="0"/>
                <a:cs typeface="Calibri" pitchFamily="34" charset="0"/>
              </a:rPr>
              <a:t> </a:t>
            </a:r>
          </a:p>
          <a:p>
            <a:pPr algn="ctr">
              <a:spcBef>
                <a:spcPts val="600"/>
              </a:spcBef>
            </a:pPr>
            <a:r>
              <a:rPr lang="en-US" sz="1400" dirty="0">
                <a:latin typeface="Calibri" pitchFamily="34" charset="0"/>
                <a:cs typeface="Calibri" pitchFamily="34" charset="0"/>
              </a:rPr>
              <a:t>(guide </a:t>
            </a:r>
            <a:r>
              <a:rPr lang="en-US" sz="1400" dirty="0" err="1">
                <a:latin typeface="Calibri" pitchFamily="34" charset="0"/>
                <a:cs typeface="Calibri" pitchFamily="34" charset="0"/>
              </a:rPr>
              <a:t>pédagogique</a:t>
            </a:r>
            <a:r>
              <a:rPr lang="en-US" sz="1400" dirty="0">
                <a:latin typeface="Calibri" pitchFamily="34" charset="0"/>
                <a:cs typeface="Calibri" pitchFamily="34" charset="0"/>
              </a:rPr>
              <a:t> principal)</a:t>
            </a:r>
          </a:p>
          <a:p>
            <a:pPr marL="180000" lvl="0" indent="-180000" algn="ctr">
              <a:spcBef>
                <a:spcPts val="600"/>
              </a:spcBef>
              <a:buFont typeface="Arial" pitchFamily="34" charset="0"/>
              <a:buChar char="•"/>
              <a:defRPr/>
            </a:pPr>
            <a:r>
              <a:rPr lang="fr-FR" sz="1200" dirty="0">
                <a:solidFill>
                  <a:prstClr val="black"/>
                </a:solidFill>
                <a:latin typeface="Calibri" panose="020F0502020204030204" pitchFamily="34" charset="0"/>
                <a:cs typeface="Calibri" panose="020F0502020204030204" pitchFamily="34" charset="0"/>
              </a:rPr>
              <a:t>Retour et particularités des expériences (p. 14).</a:t>
            </a:r>
          </a:p>
        </p:txBody>
      </p:sp>
      <p:pic>
        <p:nvPicPr>
          <p:cNvPr id="8" name="Image 7" descr="Une image contenant texte, signe&#10;&#10;Description générée automatiquement">
            <a:extLst>
              <a:ext uri="{FF2B5EF4-FFF2-40B4-BE49-F238E27FC236}">
                <a16:creationId xmlns:a16="http://schemas.microsoft.com/office/drawing/2014/main" id="{72985AE2-DC0A-B3AE-047B-FC85359A86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60181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09345" y="1284762"/>
            <a:ext cx="4972158" cy="5977098"/>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Une introduction rapide aux autres machines simples viendra compléter le portrait, et permettra aux élèves d’identifier des objets de la vie courante qui sont en réalité de telles machines. Il termineront en partant à la chasse aux machines simples dans leur propre classe.</a:t>
            </a: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val="850496748"/>
              </p:ext>
            </p:extLst>
          </p:nvPr>
        </p:nvGraphicFramePr>
        <p:xfrm>
          <a:off x="87581" y="1277346"/>
          <a:ext cx="1657019" cy="335280"/>
        </p:xfrm>
        <a:graphic>
          <a:graphicData uri="http://schemas.openxmlformats.org/drawingml/2006/table">
            <a:tbl>
              <a:tblPr firstRow="1" bandRow="1">
                <a:tableStyleId>{69CF1AB2-1976-4502-BF36-3FF5EA218861}</a:tableStyleId>
              </a:tblPr>
              <a:tblGrid>
                <a:gridCol w="1657019">
                  <a:extLst>
                    <a:ext uri="{9D8B030D-6E8A-4147-A177-3AD203B41FA5}">
                      <a16:colId xmlns:a16="http://schemas.microsoft.com/office/drawing/2014/main" val="20000"/>
                    </a:ext>
                  </a:extLst>
                </a:gridCol>
              </a:tblGrid>
              <a:tr h="306356">
                <a:tc>
                  <a:txBody>
                    <a:bodyPr/>
                    <a:lstStyle/>
                    <a:p>
                      <a:endParaRPr lang="fr-FR" sz="200" dirty="0"/>
                    </a:p>
                    <a:p>
                      <a:pPr algn="ctr"/>
                      <a:r>
                        <a:rPr lang="fr-FR" sz="1400" dirty="0">
                          <a:latin typeface="Calibri" panose="020F0502020204030204" pitchFamily="34" charset="0"/>
                          <a:cs typeface="Calibri" panose="020F0502020204030204" pitchFamily="34" charset="0"/>
                        </a:rPr>
                        <a:t>Durée :</a:t>
                      </a:r>
                      <a:r>
                        <a:rPr lang="fr-FR" sz="1400" b="0" dirty="0">
                          <a:latin typeface="Calibri" panose="020F0502020204030204" pitchFamily="34" charset="0"/>
                          <a:cs typeface="Calibri" panose="020F0502020204030204" pitchFamily="34" charset="0"/>
                        </a:rPr>
                        <a:t> 60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200" b="0" i="0" u="none" strike="noStrike" kern="1200" cap="none" spc="0" normalizeH="0" baseline="0" noProof="0" dirty="0">
              <a:ln>
                <a:noFill/>
              </a:ln>
              <a:gradFill>
                <a:gsLst>
                  <a:gs pos="0">
                    <a:prstClr val="black">
                      <a:alpha val="10000"/>
                    </a:prstClr>
                  </a:gs>
                  <a:gs pos="100000">
                    <a:prstClr val="black">
                      <a:alpha val="10000"/>
                    </a:prstClr>
                  </a:gs>
                </a:gsLst>
                <a:lin ang="5400000" scaled="0"/>
              </a:gradFill>
              <a:effectLst/>
              <a:uLnTx/>
              <a:uFillTx/>
              <a:latin typeface="Impact" pitchFamily="34" charset="0"/>
              <a:ea typeface="+mn-ea"/>
              <a:cs typeface="+mn-cs"/>
            </a:endParaRPr>
          </a:p>
        </p:txBody>
      </p:sp>
      <p:sp>
        <p:nvSpPr>
          <p:cNvPr id="15" name="Title 3"/>
          <p:cNvSpPr txBox="1">
            <a:spLocks/>
          </p:cNvSpPr>
          <p:nvPr>
            <p:custDataLst>
              <p:tags r:id="rId4"/>
            </p:custDataLst>
          </p:nvPr>
        </p:nvSpPr>
        <p:spPr>
          <a:xfrm>
            <a:off x="8592" y="60734"/>
            <a:ext cx="440338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Vidéo 4</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Intégration des acquis</a:t>
            </a:r>
          </a:p>
        </p:txBody>
      </p:sp>
      <p:sp>
        <p:nvSpPr>
          <p:cNvPr id="13" name="Rectangle 12"/>
          <p:cNvSpPr/>
          <p:nvPr>
            <p:custDataLst>
              <p:tags r:id="rId5"/>
            </p:custDataLst>
          </p:nvPr>
        </p:nvSpPr>
        <p:spPr>
          <a:xfrm>
            <a:off x="60705" y="4760435"/>
            <a:ext cx="1674950" cy="938719"/>
          </a:xfrm>
          <a:prstGeom prst="rect">
            <a:avLst/>
          </a:prstGeom>
          <a:solidFill>
            <a:schemeClr val="accent1">
              <a:lumMod val="20000"/>
              <a:lumOff val="8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Lien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vers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la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4</a:t>
            </a:r>
          </a:p>
          <a:p>
            <a:pPr>
              <a:spcBef>
                <a:spcPts val="600"/>
              </a:spcBef>
            </a:pPr>
            <a:r>
              <a:rPr lang="fr-FR" sz="1200" dirty="0">
                <a:latin typeface="Times New Roman" pitchFamily="18" charset="0"/>
              </a:rPr>
              <a:t>Cliquer </a:t>
            </a:r>
            <a:r>
              <a:rPr lang="fr-FR" sz="1200" dirty="0">
                <a:latin typeface="Times New Roman" pitchFamily="18" charset="0"/>
                <a:hlinkClick r:id="rId10"/>
              </a:rPr>
              <a:t>ICI</a:t>
            </a:r>
            <a:r>
              <a:rPr lang="fr-FR" sz="1200" dirty="0">
                <a:latin typeface="Times New Roman" pitchFamily="18" charset="0"/>
              </a:rPr>
              <a:t> pour accéder à la vidéo de l’activité.</a:t>
            </a:r>
          </a:p>
        </p:txBody>
      </p:sp>
      <p:graphicFrame>
        <p:nvGraphicFramePr>
          <p:cNvPr id="10" name="Tableau 9">
            <a:extLst>
              <a:ext uri="{FF2B5EF4-FFF2-40B4-BE49-F238E27FC236}">
                <a16:creationId xmlns:a16="http://schemas.microsoft.com/office/drawing/2014/main" id="{0095816E-334B-4793-A657-CBB9F9BD1716}"/>
              </a:ext>
            </a:extLst>
          </p:cNvPr>
          <p:cNvGraphicFramePr>
            <a:graphicFrameLocks noGrp="1"/>
          </p:cNvGraphicFramePr>
          <p:nvPr>
            <p:custDataLst>
              <p:tags r:id="rId6"/>
            </p:custDataLst>
            <p:extLst>
              <p:ext uri="{D42A27DB-BD31-4B8C-83A1-F6EECF244321}">
                <p14:modId xmlns:p14="http://schemas.microsoft.com/office/powerpoint/2010/main" val="1328335075"/>
              </p:ext>
            </p:extLst>
          </p:nvPr>
        </p:nvGraphicFramePr>
        <p:xfrm>
          <a:off x="1884344" y="3057957"/>
          <a:ext cx="4822159" cy="4122263"/>
        </p:xfrm>
        <a:graphic>
          <a:graphicData uri="http://schemas.openxmlformats.org/drawingml/2006/table">
            <a:tbl>
              <a:tblPr firstRow="1" bandRow="1">
                <a:tableStyleId>{5C22544A-7EE6-4342-B048-85BDC9FD1C3A}</a:tableStyleId>
              </a:tblPr>
              <a:tblGrid>
                <a:gridCol w="742124">
                  <a:extLst>
                    <a:ext uri="{9D8B030D-6E8A-4147-A177-3AD203B41FA5}">
                      <a16:colId xmlns:a16="http://schemas.microsoft.com/office/drawing/2014/main" val="20000"/>
                    </a:ext>
                  </a:extLst>
                </a:gridCol>
                <a:gridCol w="1252112">
                  <a:extLst>
                    <a:ext uri="{9D8B030D-6E8A-4147-A177-3AD203B41FA5}">
                      <a16:colId xmlns:a16="http://schemas.microsoft.com/office/drawing/2014/main" val="20002"/>
                    </a:ext>
                  </a:extLst>
                </a:gridCol>
                <a:gridCol w="2827923">
                  <a:extLst>
                    <a:ext uri="{9D8B030D-6E8A-4147-A177-3AD203B41FA5}">
                      <a16:colId xmlns:a16="http://schemas.microsoft.com/office/drawing/2014/main" val="20003"/>
                    </a:ext>
                  </a:extLst>
                </a:gridCol>
              </a:tblGrid>
              <a:tr h="215456">
                <a:tc>
                  <a:txBody>
                    <a:bodyPr/>
                    <a:lstStyle/>
                    <a:p>
                      <a:pPr algn="ctr">
                        <a:lnSpc>
                          <a:spcPct val="100000"/>
                        </a:lnSpc>
                        <a:spcBef>
                          <a:spcPts val="600"/>
                        </a:spcBef>
                      </a:pPr>
                      <a:r>
                        <a:rPr lang="fr-FR" sz="1200" baseline="0" dirty="0">
                          <a:latin typeface="Calibri" panose="020F0502020204030204" pitchFamily="34" charset="0"/>
                          <a:cs typeface="Calibri" panose="020F0502020204030204" pitchFamily="34" charset="0"/>
                        </a:rPr>
                        <a:t>Vidéo</a:t>
                      </a: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Descriptif</a:t>
                      </a:r>
                    </a:p>
                  </a:txBody>
                  <a:tcPr anchor="ctr"/>
                </a:tc>
                <a:extLst>
                  <a:ext uri="{0D108BD9-81ED-4DB2-BD59-A6C34878D82A}">
                    <a16:rowId xmlns:a16="http://schemas.microsoft.com/office/drawing/2014/main" val="10000"/>
                  </a:ext>
                </a:extLst>
              </a:tr>
              <a:tr h="215456">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endParaRPr lang="fr-CA" sz="1200" b="0" i="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b="0" i="0" dirty="0">
                          <a:latin typeface="Calibri"/>
                          <a:ea typeface="Calibri"/>
                          <a:cs typeface="Times New Roman"/>
                        </a:rPr>
                        <a:t>Présentation du premier défi</a:t>
                      </a:r>
                      <a:endParaRPr lang="fr-FR" sz="1200" b="0" i="0" dirty="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1268798">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Pause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r>
                        <a:rPr lang="fr-CA" sz="1200" b="0" i="1" dirty="0">
                          <a:latin typeface="Calibri"/>
                          <a:ea typeface="Calibri"/>
                          <a:cs typeface="Times New Roman"/>
                        </a:rPr>
                        <a:t>Vidéo</a:t>
                      </a:r>
                      <a:endParaRPr lang="fr-FR" sz="1200" b="0" i="1" dirty="0">
                        <a:latin typeface="Calibri"/>
                        <a:ea typeface="Calibri"/>
                        <a:cs typeface="Times New Roman"/>
                      </a:endParaRP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b="0" i="0" dirty="0">
                          <a:latin typeface="Calibri"/>
                          <a:ea typeface="Calibri"/>
                          <a:cs typeface="Times New Roman"/>
                        </a:rPr>
                        <a:t>Pour le lien vers la vidéo, voir encadré.</a:t>
                      </a:r>
                      <a:endParaRPr lang="fr-FR" sz="1200" b="0" i="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b="0" i="0" dirty="0">
                          <a:latin typeface="Calibri"/>
                          <a:ea typeface="Calibri"/>
                          <a:cs typeface="Times New Roman"/>
                        </a:rPr>
                        <a:t>Une fois le visionnement terminé, récolter les types de machines simples remarqués par les élèves dans la vidéo et les inscrire au tableau.</a:t>
                      </a:r>
                      <a:endParaRPr lang="fr-FR" sz="1200" b="0" i="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FR" sz="1200" b="0" i="0" dirty="0">
                          <a:latin typeface="Calibri"/>
                          <a:ea typeface="Calibri"/>
                          <a:cs typeface="Times New Roman"/>
                        </a:rPr>
                        <a:t>Récapituler à l’aide de la fiche TNI 5 (guide principal).  </a:t>
                      </a:r>
                    </a:p>
                  </a:txBody>
                  <a:tcPr marL="68580" marR="68580" marT="0" marB="0" anchor="ctr"/>
                </a:tc>
                <a:extLst>
                  <a:ext uri="{0D108BD9-81ED-4DB2-BD59-A6C34878D82A}">
                    <a16:rowId xmlns:a16="http://schemas.microsoft.com/office/drawing/2014/main" val="10003"/>
                  </a:ext>
                </a:extLst>
              </a:tr>
              <a:tr h="215456">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Lecture</a:t>
                      </a:r>
                      <a:endParaRPr lang="fr-CA" sz="120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endParaRPr lang="fr-CA" sz="1200" b="0" i="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b="0" i="0" dirty="0">
                          <a:latin typeface="Calibri"/>
                          <a:ea typeface="Calibri"/>
                          <a:cs typeface="Times New Roman"/>
                        </a:rPr>
                        <a:t>Présentation du deuxième défi</a:t>
                      </a:r>
                      <a:endParaRPr lang="fr-FR" sz="1200" b="0" i="0" dirty="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778037">
                <a:tc>
                  <a:txBody>
                    <a:bodyPr/>
                    <a:lstStyle/>
                    <a:p>
                      <a:pPr rtl="0" fontAlgn="t">
                        <a:spcBef>
                          <a:spcPts val="0"/>
                        </a:spcBef>
                        <a:spcAft>
                          <a:spcPts val="0"/>
                        </a:spcAft>
                      </a:pPr>
                      <a:r>
                        <a:rPr lang="fr-CA" sz="1200" b="0" i="0" u="none" strike="noStrike" dirty="0">
                          <a:solidFill>
                            <a:srgbClr val="000000"/>
                          </a:solidFill>
                          <a:effectLst/>
                          <a:latin typeface="Calibri" panose="020F0502020204030204" pitchFamily="34" charset="0"/>
                          <a:cs typeface="Calibri" panose="020F0502020204030204" pitchFamily="34" charset="0"/>
                        </a:rPr>
                        <a:t>Pause</a:t>
                      </a:r>
                      <a:endParaRPr lang="fr-CA" sz="1200" b="0" dirty="0">
                        <a:effectLst/>
                        <a:latin typeface="Calibri" panose="020F0502020204030204" pitchFamily="34" charset="0"/>
                        <a:cs typeface="Calibri" panose="020F0502020204030204" pitchFamily="34" charset="0"/>
                      </a:endParaRPr>
                    </a:p>
                  </a:txBody>
                  <a:tcPr marL="68580" marR="68580" anchor="ctr"/>
                </a:tc>
                <a:tc>
                  <a:txBody>
                    <a:bodyPr/>
                    <a:lstStyle/>
                    <a:p>
                      <a:pPr algn="ctr">
                        <a:lnSpc>
                          <a:spcPct val="100000"/>
                        </a:lnSpc>
                        <a:spcBef>
                          <a:spcPts val="600"/>
                        </a:spcBef>
                        <a:spcAft>
                          <a:spcPts val="0"/>
                        </a:spcAft>
                      </a:pPr>
                      <a:r>
                        <a:rPr lang="fr-FR" sz="1200" b="0" i="1" dirty="0">
                          <a:latin typeface="Calibri"/>
                          <a:ea typeface="Calibri"/>
                          <a:cs typeface="Times New Roman"/>
                        </a:rPr>
                        <a:t>Fiche TNI-6 </a:t>
                      </a:r>
                    </a:p>
                    <a:p>
                      <a:pPr algn="ctr">
                        <a:lnSpc>
                          <a:spcPct val="100000"/>
                        </a:lnSpc>
                        <a:spcBef>
                          <a:spcPts val="600"/>
                        </a:spcBef>
                        <a:spcAft>
                          <a:spcPts val="0"/>
                        </a:spcAft>
                      </a:pPr>
                      <a:r>
                        <a:rPr lang="fr-FR" sz="1200" b="0" i="1" dirty="0">
                          <a:latin typeface="Calibri"/>
                          <a:ea typeface="Calibri"/>
                          <a:cs typeface="Times New Roman"/>
                        </a:rPr>
                        <a:t>(1</a:t>
                      </a:r>
                      <a:r>
                        <a:rPr lang="fr-FR" sz="1200" b="0" i="1" baseline="30000" dirty="0">
                          <a:latin typeface="Calibri"/>
                          <a:ea typeface="Calibri"/>
                          <a:cs typeface="Times New Roman"/>
                        </a:rPr>
                        <a:t>ère</a:t>
                      </a:r>
                      <a:r>
                        <a:rPr lang="fr-FR" sz="1200" b="0" i="1" dirty="0">
                          <a:latin typeface="Calibri"/>
                          <a:ea typeface="Calibri"/>
                          <a:cs typeface="Times New Roman"/>
                        </a:rPr>
                        <a:t> page puis 2</a:t>
                      </a:r>
                      <a:r>
                        <a:rPr lang="fr-FR" sz="1200" b="0" i="1" baseline="30000" dirty="0">
                          <a:latin typeface="Calibri"/>
                          <a:ea typeface="Calibri"/>
                          <a:cs typeface="Times New Roman"/>
                        </a:rPr>
                        <a:t>e</a:t>
                      </a:r>
                      <a:r>
                        <a:rPr lang="fr-FR" sz="1200" b="0" i="1" dirty="0">
                          <a:latin typeface="Calibri"/>
                          <a:ea typeface="Calibri"/>
                          <a:cs typeface="Times New Roman"/>
                        </a:rPr>
                        <a:t> page)</a:t>
                      </a:r>
                    </a:p>
                  </a:txBody>
                  <a:tcPr marL="68580" marR="68580" marT="0" marB="0" anchor="ctr"/>
                </a:tc>
                <a:tc>
                  <a:txBody>
                    <a:bodyPr/>
                    <a:lstStyle/>
                    <a:p>
                      <a:pPr marL="285750" lvl="0" indent="-285750">
                        <a:lnSpc>
                          <a:spcPct val="100000"/>
                        </a:lnSpc>
                        <a:spcBef>
                          <a:spcPts val="600"/>
                        </a:spcBef>
                        <a:spcAft>
                          <a:spcPts val="0"/>
                        </a:spcAft>
                        <a:buFont typeface="+mj-lt"/>
                        <a:buAutoNum type="romanLcPeriod"/>
                      </a:pPr>
                      <a:r>
                        <a:rPr lang="fr-CA" sz="1200" b="0" i="0" dirty="0">
                          <a:latin typeface="Calibri"/>
                          <a:ea typeface="Calibri"/>
                          <a:cs typeface="Times New Roman"/>
                        </a:rPr>
                        <a:t>En plénière, tenter d’identifier le type de machine simple à laquelle appartiennent les objets affichés.</a:t>
                      </a:r>
                      <a:endParaRPr lang="fr-FR" sz="1200" b="0" i="0" dirty="0">
                        <a:latin typeface="Calibri"/>
                        <a:ea typeface="Calibri"/>
                        <a:cs typeface="Times New Roman"/>
                      </a:endParaRPr>
                    </a:p>
                    <a:p>
                      <a:pPr marL="285750" lvl="0" indent="-285750">
                        <a:lnSpc>
                          <a:spcPct val="100000"/>
                        </a:lnSpc>
                        <a:spcBef>
                          <a:spcPts val="600"/>
                        </a:spcBef>
                        <a:spcAft>
                          <a:spcPts val="0"/>
                        </a:spcAft>
                        <a:buFont typeface="+mj-lt"/>
                        <a:buAutoNum type="romanLcPeriod"/>
                      </a:pPr>
                      <a:r>
                        <a:rPr lang="fr-CA" sz="1200" b="0" i="0" dirty="0">
                          <a:latin typeface="Calibri"/>
                          <a:ea typeface="Calibri"/>
                          <a:cs typeface="Times New Roman"/>
                        </a:rPr>
                        <a:t>Solutionnaire dans la section « Évaluation » du guide pédagogique</a:t>
                      </a:r>
                      <a:r>
                        <a:rPr lang="fr-CA" sz="1200" b="0" i="0" baseline="0" dirty="0">
                          <a:latin typeface="Calibri"/>
                          <a:ea typeface="Calibri"/>
                          <a:cs typeface="Times New Roman"/>
                        </a:rPr>
                        <a:t> principal.</a:t>
                      </a:r>
                      <a:endParaRPr lang="fr-FR" sz="1200" b="0" i="0" dirty="0">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215456">
                <a:tc>
                  <a:txBody>
                    <a:bodyPr/>
                    <a:lstStyle/>
                    <a:p>
                      <a:pPr rtl="0" fontAlgn="t">
                        <a:spcBef>
                          <a:spcPts val="0"/>
                        </a:spcBef>
                        <a:spcAft>
                          <a:spcPts val="0"/>
                        </a:spcAft>
                      </a:pPr>
                      <a:r>
                        <a:rPr lang="fr-CA" sz="1200" b="0" dirty="0">
                          <a:effectLst/>
                          <a:latin typeface="Calibri" panose="020F0502020204030204" pitchFamily="34" charset="0"/>
                          <a:cs typeface="Calibri" panose="020F0502020204030204" pitchFamily="34" charset="0"/>
                        </a:rPr>
                        <a:t>Lecture</a:t>
                      </a:r>
                    </a:p>
                  </a:txBody>
                  <a:tcPr marL="68580" marR="68580" anchor="ctr"/>
                </a:tc>
                <a:tc>
                  <a:txBody>
                    <a:bodyPr/>
                    <a:lstStyle/>
                    <a:p>
                      <a:pPr algn="ctr">
                        <a:lnSpc>
                          <a:spcPct val="100000"/>
                        </a:lnSpc>
                        <a:spcBef>
                          <a:spcPts val="600"/>
                        </a:spcBef>
                        <a:spcAft>
                          <a:spcPts val="0"/>
                        </a:spcAft>
                      </a:pPr>
                      <a:endParaRPr lang="fr-CA" sz="1200" b="0" i="0">
                        <a:latin typeface="Calibri"/>
                        <a:ea typeface="Calibri"/>
                        <a:cs typeface="Times New Roman"/>
                      </a:endParaRPr>
                    </a:p>
                  </a:txBody>
                  <a:tcPr marL="68580" marR="68580" marT="0" marB="0" anchor="ctr"/>
                </a:tc>
                <a:tc>
                  <a:txBody>
                    <a:bodyPr/>
                    <a:lstStyle/>
                    <a:p>
                      <a:pPr marL="180000" lvl="0" indent="-180000">
                        <a:lnSpc>
                          <a:spcPct val="100000"/>
                        </a:lnSpc>
                        <a:spcBef>
                          <a:spcPts val="600"/>
                        </a:spcBef>
                        <a:spcAft>
                          <a:spcPts val="0"/>
                        </a:spcAft>
                        <a:buFont typeface="Symbol"/>
                        <a:buChar char=""/>
                      </a:pPr>
                      <a:r>
                        <a:rPr lang="fr-CA" sz="1200" b="0" i="0" dirty="0">
                          <a:latin typeface="Calibri"/>
                          <a:ea typeface="Calibri"/>
                          <a:cs typeface="Times New Roman"/>
                        </a:rPr>
                        <a:t>Présentation</a:t>
                      </a:r>
                      <a:r>
                        <a:rPr lang="fr-CA" sz="1200" b="0" i="0" baseline="0" dirty="0">
                          <a:latin typeface="Calibri"/>
                          <a:ea typeface="Calibri"/>
                          <a:cs typeface="Times New Roman"/>
                        </a:rPr>
                        <a:t> du dernier défi.</a:t>
                      </a:r>
                      <a:endParaRPr lang="fr-FR" sz="1200" b="0" i="0" dirty="0">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418943">
                <a:tc>
                  <a:txBody>
                    <a:bodyPr/>
                    <a:lstStyle/>
                    <a:p>
                      <a:pPr rtl="0" fontAlgn="t">
                        <a:spcBef>
                          <a:spcPts val="0"/>
                        </a:spcBef>
                        <a:spcAft>
                          <a:spcPts val="0"/>
                        </a:spcAft>
                      </a:pPr>
                      <a:r>
                        <a:rPr lang="fr-CA" sz="1200" b="1" dirty="0">
                          <a:effectLst/>
                          <a:latin typeface="Calibri" panose="020F0502020204030204" pitchFamily="34" charset="0"/>
                          <a:cs typeface="Calibri" panose="020F0502020204030204" pitchFamily="34" charset="0"/>
                        </a:rPr>
                        <a:t>Fin</a:t>
                      </a:r>
                    </a:p>
                  </a:txBody>
                  <a:tcPr marL="68580" marR="68580" anchor="ctr"/>
                </a:tc>
                <a:tc>
                  <a:txBody>
                    <a:bodyPr/>
                    <a:lstStyle/>
                    <a:p>
                      <a:pPr marL="0" marR="0" algn="ctr">
                        <a:lnSpc>
                          <a:spcPct val="100000"/>
                        </a:lnSpc>
                        <a:spcBef>
                          <a:spcPts val="0"/>
                        </a:spcBef>
                        <a:spcAft>
                          <a:spcPts val="0"/>
                        </a:spcAft>
                      </a:pPr>
                      <a:endParaRPr lang="fr-CA" sz="1200" b="0" dirty="0">
                        <a:solidFill>
                          <a:srgbClr val="2F5496"/>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anchor="ctr"/>
                </a:tc>
                <a:tc>
                  <a:txBody>
                    <a:bodyPr/>
                    <a:lstStyle/>
                    <a:p>
                      <a:pPr marL="285750" marR="0" lvl="0" indent="-285750" algn="l" defTabSz="914400" rtl="0" eaLnBrk="1" fontAlgn="base" latinLnBrk="0" hangingPunct="1">
                        <a:lnSpc>
                          <a:spcPct val="100000"/>
                        </a:lnSpc>
                        <a:spcBef>
                          <a:spcPts val="600"/>
                        </a:spcBef>
                        <a:spcAft>
                          <a:spcPts val="0"/>
                        </a:spcAft>
                        <a:buClrTx/>
                        <a:buSzPts val="1000"/>
                        <a:buFont typeface="+mj-lt"/>
                        <a:buAutoNum type="romanLcPeriod"/>
                        <a:tabLst>
                          <a:tab pos="457200" algn="l"/>
                        </a:tabLst>
                        <a:defRPr/>
                      </a:pPr>
                      <a:r>
                        <a:rPr lang="fr-CA" sz="1200" b="0" i="0" dirty="0">
                          <a:latin typeface="Calibri"/>
                          <a:ea typeface="Calibri"/>
                          <a:cs typeface="Times New Roman"/>
                        </a:rPr>
                        <a:t>Réalisation du dernier défi.</a:t>
                      </a:r>
                      <a:endParaRPr lang="fr-CA" sz="12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a:tc>
                <a:extLst>
                  <a:ext uri="{0D108BD9-81ED-4DB2-BD59-A6C34878D82A}">
                    <a16:rowId xmlns:a16="http://schemas.microsoft.com/office/drawing/2014/main" val="10007"/>
                  </a:ext>
                </a:extLst>
              </a:tr>
            </a:tbl>
          </a:graphicData>
        </a:graphic>
      </p:graphicFrame>
      <p:graphicFrame>
        <p:nvGraphicFramePr>
          <p:cNvPr id="18" name="Espace réservé du contenu 5">
            <a:extLst>
              <a:ext uri="{FF2B5EF4-FFF2-40B4-BE49-F238E27FC236}">
                <a16:creationId xmlns:a16="http://schemas.microsoft.com/office/drawing/2014/main" id="{31020ACC-10D1-4A90-B0C0-F959F4ED2513}"/>
              </a:ext>
            </a:extLst>
          </p:cNvPr>
          <p:cNvGraphicFramePr>
            <a:graphicFrameLocks/>
          </p:cNvGraphicFramePr>
          <p:nvPr>
            <p:custDataLst>
              <p:tags r:id="rId7"/>
            </p:custDataLst>
            <p:extLst>
              <p:ext uri="{D42A27DB-BD31-4B8C-83A1-F6EECF244321}">
                <p14:modId xmlns:p14="http://schemas.microsoft.com/office/powerpoint/2010/main" val="319217128"/>
              </p:ext>
            </p:extLst>
          </p:nvPr>
        </p:nvGraphicFramePr>
        <p:xfrm>
          <a:off x="51098" y="1777543"/>
          <a:ext cx="1710933" cy="2888349"/>
        </p:xfrm>
        <a:graphic>
          <a:graphicData uri="http://schemas.openxmlformats.org/drawingml/2006/table">
            <a:tbl>
              <a:tblPr firstRow="1" bandRow="1">
                <a:tableStyleId>{5C22544A-7EE6-4342-B048-85BDC9FD1C3A}</a:tableStyleId>
              </a:tblPr>
              <a:tblGrid>
                <a:gridCol w="277171">
                  <a:extLst>
                    <a:ext uri="{9D8B030D-6E8A-4147-A177-3AD203B41FA5}">
                      <a16:colId xmlns:a16="http://schemas.microsoft.com/office/drawing/2014/main" val="20000"/>
                    </a:ext>
                  </a:extLst>
                </a:gridCol>
                <a:gridCol w="1433762">
                  <a:extLst>
                    <a:ext uri="{9D8B030D-6E8A-4147-A177-3AD203B41FA5}">
                      <a16:colId xmlns:a16="http://schemas.microsoft.com/office/drawing/2014/main" val="20001"/>
                    </a:ext>
                  </a:extLst>
                </a:gridCol>
              </a:tblGrid>
              <a:tr h="297549">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0"/>
                  </a:ext>
                </a:extLst>
              </a:tr>
              <a:tr h="297549">
                <a:tc gridSpan="2">
                  <a:txBody>
                    <a:bodyPr/>
                    <a:lstStyle/>
                    <a:p>
                      <a:pPr algn="ct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tc>
                <a:tc hMerge="1">
                  <a:txBody>
                    <a:bodyPr/>
                    <a:lstStyle/>
                    <a:p>
                      <a:pPr algn="ctr"/>
                      <a:endParaRPr lang="fr-FR" sz="1200" dirty="0"/>
                    </a:p>
                  </a:txBody>
                  <a:tcPr/>
                </a:tc>
                <a:extLst>
                  <a:ext uri="{0D108BD9-81ED-4DB2-BD59-A6C34878D82A}">
                    <a16:rowId xmlns:a16="http://schemas.microsoft.com/office/drawing/2014/main" val="10001"/>
                  </a:ext>
                </a:extLst>
              </a:tr>
              <a:tr h="297549">
                <a:tc gridSpan="2">
                  <a:txBody>
                    <a:bodyPr/>
                    <a:lstStyle/>
                    <a:p>
                      <a:pPr algn="l"/>
                      <a:r>
                        <a:rPr lang="fr-CA" sz="1200" b="0" dirty="0">
                          <a:latin typeface="Calibri" panose="020F0502020204030204" pitchFamily="34" charset="0"/>
                          <a:cs typeface="Calibri" panose="020F0502020204030204" pitchFamily="34" charset="0"/>
                          <a:hlinkClick r:id="" action="ppaction://noaction"/>
                        </a:rPr>
                        <a:t>Fiches théoriques 4 et 5</a:t>
                      </a:r>
                      <a:endParaRPr lang="fr-CA" sz="1200" b="0" dirty="0">
                        <a:latin typeface="Calibri" panose="020F0502020204030204" pitchFamily="34" charset="0"/>
                        <a:cs typeface="Calibri" panose="020F0502020204030204" pitchFamily="34" charset="0"/>
                      </a:endParaRPr>
                    </a:p>
                    <a:p>
                      <a:pPr algn="l"/>
                      <a:r>
                        <a:rPr lang="fr-CA" sz="1200" b="0" dirty="0">
                          <a:latin typeface="Calibri" panose="020F0502020204030204" pitchFamily="34" charset="0"/>
                          <a:cs typeface="Calibri" panose="020F0502020204030204" pitchFamily="34" charset="0"/>
                        </a:rPr>
                        <a:t>Fiche TNI 5</a:t>
                      </a:r>
                      <a:endParaRPr lang="fr-FR" sz="1200" b="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a16="http://schemas.microsoft.com/office/drawing/2014/main" val="10003"/>
                  </a:ext>
                </a:extLst>
              </a:tr>
              <a:tr h="0">
                <a:tc gridSpan="2">
                  <a:txBody>
                    <a:bodyPr/>
                    <a:lstStyle/>
                    <a:p>
                      <a:pPr marL="0" indent="0" algn="ctr">
                        <a:buNone/>
                      </a:pPr>
                      <a:r>
                        <a:rPr lang="fr-FR" sz="1200" b="1" dirty="0">
                          <a:latin typeface="Calibri" panose="020F0502020204030204" pitchFamily="34" charset="0"/>
                          <a:cs typeface="Calibri" panose="020F0502020204030204" pitchFamily="34" charset="0"/>
                        </a:rPr>
                        <a:t>Objets de la classe</a:t>
                      </a:r>
                    </a:p>
                  </a:txBody>
                  <a:tcPr/>
                </a:tc>
                <a:tc hMerge="1">
                  <a:txBody>
                    <a:bodyPr/>
                    <a:lstStyle/>
                    <a:p>
                      <a:pPr marL="0" indent="0">
                        <a:buNone/>
                      </a:pPr>
                      <a:endParaRPr lang="fr-FR" sz="1100" b="1" dirty="0">
                        <a:latin typeface="Times New Roman"/>
                      </a:endParaRPr>
                    </a:p>
                  </a:txBody>
                  <a:tcPr/>
                </a:tc>
                <a:extLst>
                  <a:ext uri="{0D108BD9-81ED-4DB2-BD59-A6C34878D82A}">
                    <a16:rowId xmlns:a16="http://schemas.microsoft.com/office/drawing/2014/main" val="10002"/>
                  </a:ext>
                </a:extLst>
              </a:tr>
              <a:tr h="172172">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lgn="l">
                        <a:buNone/>
                      </a:pPr>
                      <a:r>
                        <a:rPr lang="fr-FR" sz="1200" b="0" dirty="0">
                          <a:latin typeface="Calibri" panose="020F0502020204030204" pitchFamily="34" charset="0"/>
                          <a:cs typeface="Calibri" panose="020F0502020204030204" pitchFamily="34" charset="0"/>
                        </a:rPr>
                        <a:t>Balai</a:t>
                      </a:r>
                    </a:p>
                  </a:txBody>
                  <a:tcPr/>
                </a:tc>
                <a:extLst>
                  <a:ext uri="{0D108BD9-81ED-4DB2-BD59-A6C34878D82A}">
                    <a16:rowId xmlns:a16="http://schemas.microsoft.com/office/drawing/2014/main" val="3670856577"/>
                  </a:ext>
                </a:extLst>
              </a:tr>
              <a:tr h="240752">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lgn="l">
                        <a:buNone/>
                      </a:pPr>
                      <a:r>
                        <a:rPr lang="fr-FR" sz="1200" b="0" dirty="0">
                          <a:latin typeface="Calibri" panose="020F0502020204030204" pitchFamily="34" charset="0"/>
                          <a:cs typeface="Calibri" panose="020F0502020204030204" pitchFamily="34" charset="0"/>
                        </a:rPr>
                        <a:t>Poignée de porte</a:t>
                      </a:r>
                    </a:p>
                  </a:txBody>
                  <a:tcPr/>
                </a:tc>
                <a:extLst>
                  <a:ext uri="{0D108BD9-81ED-4DB2-BD59-A6C34878D82A}">
                    <a16:rowId xmlns:a16="http://schemas.microsoft.com/office/drawing/2014/main" val="1425147213"/>
                  </a:ext>
                </a:extLst>
              </a:tr>
              <a:tr h="202652">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lgn="l">
                        <a:buNone/>
                      </a:pPr>
                      <a:r>
                        <a:rPr lang="fr-FR" sz="1200" b="0" dirty="0">
                          <a:latin typeface="Calibri" panose="020F0502020204030204" pitchFamily="34" charset="0"/>
                          <a:cs typeface="Calibri" panose="020F0502020204030204" pitchFamily="34" charset="0"/>
                        </a:rPr>
                        <a:t>Agrafeuse</a:t>
                      </a:r>
                    </a:p>
                  </a:txBody>
                  <a:tcPr/>
                </a:tc>
                <a:extLst>
                  <a:ext uri="{0D108BD9-81ED-4DB2-BD59-A6C34878D82A}">
                    <a16:rowId xmlns:a16="http://schemas.microsoft.com/office/drawing/2014/main" val="155784492"/>
                  </a:ext>
                </a:extLst>
              </a:tr>
              <a:tr h="240752">
                <a:tc>
                  <a:txBody>
                    <a:bodyPr/>
                    <a:lstStyle/>
                    <a:p>
                      <a:pPr algn="ctr"/>
                      <a:r>
                        <a:rPr lang="fr-FR" sz="1200" dirty="0">
                          <a:latin typeface="Calibri" panose="020F0502020204030204" pitchFamily="34" charset="0"/>
                          <a:cs typeface="Calibri" panose="020F0502020204030204" pitchFamily="34" charset="0"/>
                        </a:rPr>
                        <a:t>1</a:t>
                      </a:r>
                    </a:p>
                  </a:txBody>
                  <a:tcPr/>
                </a:tc>
                <a:tc>
                  <a:txBody>
                    <a:bodyPr/>
                    <a:lstStyle/>
                    <a:p>
                      <a:pPr marL="0" indent="0" algn="l">
                        <a:buNone/>
                      </a:pPr>
                      <a:r>
                        <a:rPr lang="fr-FR" sz="1200" b="0" dirty="0">
                          <a:latin typeface="Calibri" panose="020F0502020204030204" pitchFamily="34" charset="0"/>
                          <a:cs typeface="Calibri" panose="020F0502020204030204" pitchFamily="34" charset="0"/>
                        </a:rPr>
                        <a:t>Paire de ciseaux</a:t>
                      </a:r>
                    </a:p>
                  </a:txBody>
                  <a:tcPr/>
                </a:tc>
                <a:extLst>
                  <a:ext uri="{0D108BD9-81ED-4DB2-BD59-A6C34878D82A}">
                    <a16:rowId xmlns:a16="http://schemas.microsoft.com/office/drawing/2014/main" val="3427614717"/>
                  </a:ext>
                </a:extLst>
              </a:tr>
              <a:tr h="431252">
                <a:tc>
                  <a:txBody>
                    <a:bodyPr/>
                    <a:lstStyle/>
                    <a:p>
                      <a:pPr algn="ctr"/>
                      <a:endParaRPr lang="fr-FR" sz="1200" dirty="0">
                        <a:latin typeface="Calibri" panose="020F0502020204030204" pitchFamily="34" charset="0"/>
                        <a:cs typeface="Calibri" panose="020F0502020204030204" pitchFamily="34" charset="0"/>
                      </a:endParaRPr>
                    </a:p>
                  </a:txBody>
                  <a:tcPr/>
                </a:tc>
                <a:tc>
                  <a:txBody>
                    <a:bodyPr/>
                    <a:lstStyle/>
                    <a:p>
                      <a:pPr marL="0" indent="0" algn="l">
                        <a:buNone/>
                      </a:pPr>
                      <a:r>
                        <a:rPr lang="fr-FR" sz="1200" b="0" dirty="0">
                          <a:latin typeface="Calibri" panose="020F0502020204030204" pitchFamily="34" charset="0"/>
                          <a:cs typeface="Calibri" panose="020F0502020204030204" pitchFamily="34" charset="0"/>
                        </a:rPr>
                        <a:t>Autres objets de la classe ...</a:t>
                      </a:r>
                    </a:p>
                  </a:txBody>
                  <a:tcPr/>
                </a:tc>
                <a:extLst>
                  <a:ext uri="{0D108BD9-81ED-4DB2-BD59-A6C34878D82A}">
                    <a16:rowId xmlns:a16="http://schemas.microsoft.com/office/drawing/2014/main" val="1723929781"/>
                  </a:ext>
                </a:extLst>
              </a:tr>
            </a:tbl>
          </a:graphicData>
        </a:graphic>
      </p:graphicFrame>
      <p:sp>
        <p:nvSpPr>
          <p:cNvPr id="19" name="Rectangle 18"/>
          <p:cNvSpPr/>
          <p:nvPr>
            <p:custDataLst>
              <p:tags r:id="rId8"/>
            </p:custDataLst>
          </p:nvPr>
        </p:nvSpPr>
        <p:spPr>
          <a:xfrm>
            <a:off x="53340" y="5796755"/>
            <a:ext cx="1674950" cy="2108269"/>
          </a:xfrm>
          <a:prstGeom prst="rect">
            <a:avLst/>
          </a:prstGeom>
          <a:solidFill>
            <a:schemeClr val="accent1">
              <a:lumMod val="20000"/>
              <a:lumOff val="8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b="1" dirty="0">
                <a:solidFill>
                  <a:prstClr val="black"/>
                </a:solidFill>
                <a:latin typeface="Calibri" panose="020F0502020204030204" pitchFamily="34" charset="0"/>
                <a:cs typeface="Calibri" panose="020F0502020204030204" pitchFamily="34" charset="0"/>
              </a:rPr>
              <a:t>V</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idéo</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sur</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les </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autres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400" b="1"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sortes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de </a:t>
            </a:r>
            <a:r>
              <a:rPr lang="en-US" sz="1400" b="1" dirty="0">
                <a:solidFill>
                  <a:prstClr val="black"/>
                </a:solidFill>
                <a:latin typeface="Calibri" panose="020F0502020204030204" pitchFamily="34" charset="0"/>
                <a:cs typeface="Calibri" panose="020F0502020204030204" pitchFamily="34" charset="0"/>
              </a:rPr>
              <a:t>m</a:t>
            </a:r>
            <a:r>
              <a:rPr kumimoji="0" lang="en-US" sz="1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achines</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simples :</a:t>
            </a:r>
          </a:p>
          <a:p>
            <a:pPr>
              <a:spcBef>
                <a:spcPts val="600"/>
              </a:spcBef>
            </a:pPr>
            <a:r>
              <a:rPr lang="fr-CA" sz="1200" dirty="0">
                <a:latin typeface="Times" pitchFamily="18" charset="0"/>
                <a:cs typeface="Times" pitchFamily="18" charset="0"/>
                <a:hlinkClick r:id="rId11"/>
              </a:rPr>
              <a:t>http://www.cite-sciences.fr/ressources-en-ligne/juniors/machines-simples/experiences-ludiques/film-animation/index.html</a:t>
            </a:r>
            <a:endParaRPr lang="fr-FR" sz="1200" dirty="0">
              <a:latin typeface="Times New Roman" pitchFamily="18" charset="0"/>
            </a:endParaRPr>
          </a:p>
        </p:txBody>
      </p:sp>
      <p:pic>
        <p:nvPicPr>
          <p:cNvPr id="11" name="Image 10" descr="Une image contenant texte, signe&#10;&#10;Description générée automatiquement">
            <a:extLst>
              <a:ext uri="{FF2B5EF4-FFF2-40B4-BE49-F238E27FC236}">
                <a16:creationId xmlns:a16="http://schemas.microsoft.com/office/drawing/2014/main" id="{4657345C-38BE-4529-8D9D-08C86C7A2D6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65669" y="-439420"/>
            <a:ext cx="2545085" cy="2545085"/>
          </a:xfrm>
          <a:prstGeom prst="rect">
            <a:avLst/>
          </a:prstGeom>
        </p:spPr>
      </p:pic>
    </p:spTree>
    <p:extLst>
      <p:ext uri="{BB962C8B-B14F-4D97-AF65-F5344CB8AC3E}">
        <p14:creationId xmlns:p14="http://schemas.microsoft.com/office/powerpoint/2010/main" val="1263449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729</TotalTime>
  <Words>1527</Words>
  <Application>Microsoft Office PowerPoint</Application>
  <PresentationFormat>Format US (216 x 279 mm)</PresentationFormat>
  <Paragraphs>271</Paragraphs>
  <Slides>7</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Arial</vt:lpstr>
      <vt:lpstr>Calibri</vt:lpstr>
      <vt:lpstr>Goudy Old Style</vt:lpstr>
      <vt:lpstr>Impact</vt:lpstr>
      <vt:lpstr>Rockwell</vt:lpstr>
      <vt:lpstr>Symbol</vt:lpstr>
      <vt:lpstr>Times</vt:lpstr>
      <vt:lpstr>Times New Roman</vt:lpstr>
      <vt:lpstr>Wingdings</vt:lpstr>
      <vt:lpstr>Inkwell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Jolicoeur</dc:creator>
  <cp:lastModifiedBy>Hélène Mathieu</cp:lastModifiedBy>
  <cp:revision>62</cp:revision>
  <dcterms:created xsi:type="dcterms:W3CDTF">2020-10-28T16:08:23Z</dcterms:created>
  <dcterms:modified xsi:type="dcterms:W3CDTF">2022-07-07T18:45:22Z</dcterms:modified>
</cp:coreProperties>
</file>