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6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1"/>
  </p:sldMasterIdLst>
  <p:notesMasterIdLst>
    <p:notesMasterId r:id="rId12"/>
  </p:notesMasterIdLst>
  <p:handoutMasterIdLst>
    <p:handoutMasterId r:id="rId13"/>
  </p:handoutMasterIdLst>
  <p:sldIdLst>
    <p:sldId id="345" r:id="rId2"/>
    <p:sldId id="332" r:id="rId3"/>
    <p:sldId id="338" r:id="rId4"/>
    <p:sldId id="339" r:id="rId5"/>
    <p:sldId id="344" r:id="rId6"/>
    <p:sldId id="296" r:id="rId7"/>
    <p:sldId id="341" r:id="rId8"/>
    <p:sldId id="342" r:id="rId9"/>
    <p:sldId id="322" r:id="rId10"/>
    <p:sldId id="343" r:id="rId11"/>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9629" autoAdjust="0"/>
  </p:normalViewPr>
  <p:slideViewPr>
    <p:cSldViewPr snapToGrid="0" snapToObjects="1">
      <p:cViewPr>
        <p:scale>
          <a:sx n="100" d="100"/>
          <a:sy n="100" d="100"/>
        </p:scale>
        <p:origin x="-1872" y="2069"/>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22/09/2022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22/09/2022</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 xmlns:p14="http://schemas.microsoft.com/office/powerpoint/2010/main" val="342644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 xmlns:p14="http://schemas.microsoft.com/office/powerpoint/2010/main" val="351754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a:t>
            </a:fld>
            <a:endParaRPr lang="fr-FR"/>
          </a:p>
        </p:txBody>
      </p:sp>
    </p:spTree>
    <p:extLst>
      <p:ext uri="{BB962C8B-B14F-4D97-AF65-F5344CB8AC3E}">
        <p14:creationId xmlns="" xmlns:p14="http://schemas.microsoft.com/office/powerpoint/2010/main" val="148581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 xmlns:p14="http://schemas.microsoft.com/office/powerpoint/2010/main" val="236489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 xmlns:p14="http://schemas.microsoft.com/office/powerpoint/2010/main" val="2928174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5</a:t>
            </a:fld>
            <a:endParaRPr lang="fr-FR"/>
          </a:p>
        </p:txBody>
      </p:sp>
    </p:spTree>
    <p:extLst>
      <p:ext uri="{BB962C8B-B14F-4D97-AF65-F5344CB8AC3E}">
        <p14:creationId xmlns="" xmlns:p14="http://schemas.microsoft.com/office/powerpoint/2010/main" val="175307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6</a:t>
            </a:fld>
            <a:endParaRPr lang="fr-FR"/>
          </a:p>
        </p:txBody>
      </p:sp>
    </p:spTree>
    <p:extLst>
      <p:ext uri="{BB962C8B-B14F-4D97-AF65-F5344CB8AC3E}">
        <p14:creationId xmlns="" xmlns:p14="http://schemas.microsoft.com/office/powerpoint/2010/main" val="4072500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 xmlns:p14="http://schemas.microsoft.com/office/powerpoint/2010/main" val="105303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8</a:t>
            </a:fld>
            <a:endParaRPr lang="fr-FR"/>
          </a:p>
        </p:txBody>
      </p:sp>
    </p:spTree>
    <p:extLst>
      <p:ext uri="{BB962C8B-B14F-4D97-AF65-F5344CB8AC3E}">
        <p14:creationId xmlns="" xmlns:p14="http://schemas.microsoft.com/office/powerpoint/2010/main" val="52826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 xmlns:p14="http://schemas.microsoft.com/office/powerpoint/2010/main" val="370602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Times New Roman"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solidFill>
                <a:prstClr val="black"/>
              </a:solidFill>
            </a:endParaRPr>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solidFill>
                  <a:prstClr val="black"/>
                </a:solidFill>
              </a:rPr>
              <a:pPr/>
              <a:t>‹N°›</a:t>
            </a:fld>
            <a:endParaRPr lang="en-US">
              <a:solidFill>
                <a:prstClr val="black"/>
              </a:solidFill>
            </a:endParaRPr>
          </a:p>
        </p:txBody>
      </p:sp>
    </p:spTree>
    <p:extLst>
      <p:ext uri="{BB962C8B-B14F-4D97-AF65-F5344CB8AC3E}">
        <p14:creationId xmlns="" xmlns:p14="http://schemas.microsoft.com/office/powerpoint/2010/main" val="1915755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2560196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91734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solidFill>
                  <a:prstClr val="black"/>
                </a:solidFill>
              </a:rPr>
              <a:pPr/>
              <a:t>2022-09-22</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174285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solidFill>
                  <a:prstClr val="black"/>
                </a:solidFill>
              </a:rPr>
              <a:pPr/>
              <a:t>2022-09-22</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438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92472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 xmlns:p14="http://schemas.microsoft.com/office/powerpoint/2010/main" val="3704889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417645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extLst>
      <p:ext uri="{BB962C8B-B14F-4D97-AF65-F5344CB8AC3E}">
        <p14:creationId xmlns="" xmlns:p14="http://schemas.microsoft.com/office/powerpoint/2010/main" val="3796954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383365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390091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785789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20479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solidFill>
                <a:prstClr val="black"/>
              </a:solidFill>
            </a:endParaRPr>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solidFill>
                  <a:prstClr val="black"/>
                </a:solidFill>
              </a:rPr>
              <a:pPr/>
              <a:t>‹N°›</a:t>
            </a:fld>
            <a:endParaRPr lang="en-US">
              <a:solidFill>
                <a:prstClr val="black"/>
              </a:solidFill>
            </a:endParaRPr>
          </a:p>
        </p:txBody>
      </p:sp>
    </p:spTree>
    <p:extLst>
      <p:ext uri="{BB962C8B-B14F-4D97-AF65-F5344CB8AC3E}">
        <p14:creationId xmlns="" xmlns:p14="http://schemas.microsoft.com/office/powerpoint/2010/main" val="31290834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Times New Roman" pitchFamily="18"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Times New Roman" pitchFamily="18"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4471469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68988405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latin typeface="Times New Roman" pitchFamily="18"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299894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1738493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solidFill>
                  <a:prstClr val="black"/>
                </a:solidFill>
              </a:rPr>
              <a:pPr/>
              <a:t>2022-09-22</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pic>
        <p:nvPicPr>
          <p:cNvPr id="11" name="Picture 10"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a:stretch>
            <a:fillRect/>
          </a:stretch>
        </p:blipFill>
        <p:spPr>
          <a:xfrm>
            <a:off x="3686971" y="2529387"/>
            <a:ext cx="2421731" cy="190500"/>
          </a:xfrm>
          <a:prstGeom prst="rect">
            <a:avLst/>
          </a:prstGeom>
        </p:spPr>
      </p:pic>
    </p:spTree>
    <p:extLst>
      <p:ext uri="{BB962C8B-B14F-4D97-AF65-F5344CB8AC3E}">
        <p14:creationId xmlns="" xmlns:p14="http://schemas.microsoft.com/office/powerpoint/2010/main" val="43386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solidFill>
                  <a:prstClr val="black"/>
                </a:solidFill>
              </a:rPr>
              <a:pPr/>
              <a:t>2022-09-22</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extLst>
      <p:ext uri="{BB962C8B-B14F-4D97-AF65-F5344CB8AC3E}">
        <p14:creationId xmlns="" xmlns:p14="http://schemas.microsoft.com/office/powerpoint/2010/main" val="307157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solidFill>
                  <a:prstClr val="black"/>
                </a:solidFill>
              </a:rPr>
              <a:pPr/>
              <a:t>2022-09-22</a:t>
            </a:fld>
            <a:endParaRPr lang="en-US">
              <a:solidFill>
                <a:prstClr val="black"/>
              </a:solidFill>
            </a:endParaRPr>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solidFill>
                <a:prstClr val="black"/>
              </a:solidFill>
            </a:endParaRPr>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gradFill>
                  <a:gsLst>
                    <a:gs pos="0">
                      <a:prstClr val="black">
                        <a:alpha val="10000"/>
                      </a:prstClr>
                    </a:gs>
                    <a:gs pos="100000">
                      <a:prstClr val="black">
                        <a:alpha val="10000"/>
                      </a:prstClr>
                    </a:gs>
                  </a:gsLst>
                  <a:lin ang="5400000" scaled="0"/>
                </a:gradFill>
              </a:rPr>
              <a:pPr/>
              <a:t>‹N°›</a:t>
            </a:fld>
            <a:endParaRPr lang="en-US">
              <a:gradFill>
                <a:gsLst>
                  <a:gs pos="0">
                    <a:prstClr val="black">
                      <a:alpha val="10000"/>
                    </a:prstClr>
                  </a:gs>
                  <a:gs pos="100000">
                    <a:prstClr val="black">
                      <a:alpha val="10000"/>
                    </a:prstClr>
                  </a:gs>
                </a:gsLst>
                <a:lin ang="5400000" scaled="0"/>
              </a:gradFill>
            </a:endParaRPr>
          </a:p>
        </p:txBody>
      </p:sp>
    </p:spTree>
    <p:extLst>
      <p:ext uri="{BB962C8B-B14F-4D97-AF65-F5344CB8AC3E}">
        <p14:creationId xmlns="" xmlns:p14="http://schemas.microsoft.com/office/powerpoint/2010/main" val="5819236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ctr" defTabSz="914400" rtl="0" eaLnBrk="1" latinLnBrk="0" hangingPunct="1">
        <a:spcBef>
          <a:spcPct val="0"/>
        </a:spcBef>
        <a:buNone/>
        <a:defRPr sz="4600" kern="1200">
          <a:solidFill>
            <a:schemeClr val="tx1"/>
          </a:solidFill>
          <a:latin typeface="Times New Roman" pitchFamily="18" charset="0"/>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Times New Roman" pitchFamily="18" charset="0"/>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Times New Roman" pitchFamily="18" charset="0"/>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Times New Roman" pitchFamily="18" charset="0"/>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Times New Roman" pitchFamily="18" charset="0"/>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Times New Roman" pitchFamily="18" charset="0"/>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0.xml"/><Relationship Id="rId7" Type="http://schemas.openxmlformats.org/officeDocument/2006/relationships/notesSlide" Target="../notesSlides/notesSlide1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7.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18" Type="http://schemas.openxmlformats.org/officeDocument/2006/relationships/hyperlink" Target="https://youtu.be/9yEjeLWaVqM" TargetMode="Externa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hyperlink" Target="https://youtu.be/_4mJzR0RY3E" TargetMode="External"/><Relationship Id="rId2" Type="http://schemas.openxmlformats.org/officeDocument/2006/relationships/tags" Target="../tags/tag2.xml"/><Relationship Id="rId16" Type="http://schemas.openxmlformats.org/officeDocument/2006/relationships/image" Target="../media/image15.png"/><Relationship Id="rId20" Type="http://schemas.openxmlformats.org/officeDocument/2006/relationships/image" Target="../media/image16.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6.jpeg"/><Relationship Id="rId10" Type="http://schemas.openxmlformats.org/officeDocument/2006/relationships/tags" Target="../tags/tag10.xml"/><Relationship Id="rId19" Type="http://schemas.openxmlformats.org/officeDocument/2006/relationships/hyperlink" Target="https://youtu.be/GfAx7SGuqh4" TargetMode="Externa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5.xml"/><Relationship Id="rId7" Type="http://schemas.openxmlformats.org/officeDocument/2006/relationships/notesSlide" Target="../notesSlides/notesSlide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7.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0.xml"/><Relationship Id="rId7" Type="http://schemas.openxmlformats.org/officeDocument/2006/relationships/notesSlide" Target="../notesSlides/notesSlide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7.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15.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hyperlink" Target="https://www.youtube.com/watch?v=nLDO6M518fQ"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hyperlink" Target="https://www.youtube.com/watch?v=6tmbeLTHC_0" TargetMode="External"/><Relationship Id="rId5" Type="http://schemas.openxmlformats.org/officeDocument/2006/relationships/tags" Target="../tags/tag27.xml"/><Relationship Id="rId10" Type="http://schemas.openxmlformats.org/officeDocument/2006/relationships/notesSlide" Target="../notesSlides/notesSlide5.xml"/><Relationship Id="rId4" Type="http://schemas.openxmlformats.org/officeDocument/2006/relationships/tags" Target="../tags/tag26.xml"/><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15.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6.jpe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notesSlide" Target="../notesSlides/notesSlide6.xml"/><Relationship Id="rId5" Type="http://schemas.openxmlformats.org/officeDocument/2006/relationships/tags" Target="../tags/tag35.xml"/><Relationship Id="rId10" Type="http://schemas.openxmlformats.org/officeDocument/2006/relationships/slideLayout" Target="../slideLayouts/slideLayout7.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hyperlink" Target="https://youtu.be/o9h4yoRNqP4"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2.xml"/><Relationship Id="rId7" Type="http://schemas.openxmlformats.org/officeDocument/2006/relationships/notesSlide" Target="../notesSlides/notesSlide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7.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7.xml"/><Relationship Id="rId7" Type="http://schemas.openxmlformats.org/officeDocument/2006/relationships/notesSlide" Target="../notesSlides/notesSlide8.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7.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hyperlink" Target="https://youtu.be/Svqk8u95kDY" TargetMode="Externa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15.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6.jpeg"/><Relationship Id="rId5" Type="http://schemas.openxmlformats.org/officeDocument/2006/relationships/tags" Target="../tags/tag54.xml"/><Relationship Id="rId10" Type="http://schemas.openxmlformats.org/officeDocument/2006/relationships/notesSlide" Target="../notesSlides/notesSlide9.xml"/><Relationship Id="rId4" Type="http://schemas.openxmlformats.org/officeDocument/2006/relationships/tags" Target="../tags/tag53.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48150" y="8792346"/>
            <a:ext cx="2609850" cy="215444"/>
          </a:xfrm>
          <a:prstGeom prst="rect">
            <a:avLst/>
          </a:prstGeom>
          <a:noFill/>
        </p:spPr>
        <p:txBody>
          <a:bodyPr wrap="square" rtlCol="0">
            <a:spAutoFit/>
          </a:bodyPr>
          <a:lstStyle/>
          <a:p>
            <a:pPr algn="r"/>
            <a:r>
              <a:rPr lang="fr-FR" sz="800" dirty="0"/>
              <a:t>* adapté de : A World in Motion - S A E International</a:t>
            </a:r>
          </a:p>
        </p:txBody>
      </p:sp>
      <p:pic>
        <p:nvPicPr>
          <p:cNvPr id="4" name="Image 3" descr="Cover_3-Planeurs_Resize-01.jpg"/>
          <p:cNvPicPr>
            <a:picLocks noChangeAspect="1"/>
          </p:cNvPicPr>
          <p:nvPr/>
        </p:nvPicPr>
        <p:blipFill>
          <a:blip r:embed="rId3"/>
          <a:stretch>
            <a:fillRect/>
          </a:stretch>
        </p:blipFill>
        <p:spPr>
          <a:xfrm>
            <a:off x="0" y="2031"/>
            <a:ext cx="6858000" cy="9139938"/>
          </a:xfrm>
          <a:prstGeom prst="rect">
            <a:avLst/>
          </a:prstGeom>
        </p:spPr>
      </p:pic>
      <p:sp>
        <p:nvSpPr>
          <p:cNvPr id="6" name="ZoneTexte 5">
            <a:extLst>
              <a:ext uri="{FF2B5EF4-FFF2-40B4-BE49-F238E27FC236}">
                <a16:creationId xmlns="" xmlns:a16="http://schemas.microsoft.com/office/drawing/2014/main" id="{00D092F6-F862-46C2-A12A-CB4B2A1B7D72}"/>
              </a:ext>
            </a:extLst>
          </p:cNvPr>
          <p:cNvSpPr txBox="1"/>
          <p:nvPr/>
        </p:nvSpPr>
        <p:spPr>
          <a:xfrm>
            <a:off x="987358" y="2392680"/>
            <a:ext cx="4883285" cy="523220"/>
          </a:xfrm>
          <a:prstGeom prst="rect">
            <a:avLst/>
          </a:prstGeom>
          <a:solidFill>
            <a:srgbClr val="FFFF00"/>
          </a:solidFill>
          <a:ln w="38100">
            <a:noFill/>
            <a:prstDash val="sysDash"/>
          </a:ln>
        </p:spPr>
        <p:txBody>
          <a:bodyPr wrap="square" rtlCol="0">
            <a:spAutoFit/>
          </a:bodyPr>
          <a:lstStyle/>
          <a:p>
            <a:pPr algn="ctr"/>
            <a:r>
              <a:rPr lang="fr-CA" sz="2800" b="1" dirty="0">
                <a:latin typeface="+mj-lt"/>
              </a:rPr>
              <a:t>VERSION VIDÉOS INTERACTIVES</a:t>
            </a:r>
          </a:p>
        </p:txBody>
      </p:sp>
      <p:pic>
        <p:nvPicPr>
          <p:cNvPr id="5" name="Image 4">
            <a:extLst>
              <a:ext uri="{FF2B5EF4-FFF2-40B4-BE49-F238E27FC236}">
                <a16:creationId xmlns="" xmlns:a16="http://schemas.microsoft.com/office/drawing/2014/main" id="{D985716D-12F3-49FF-ACEF-AF1D1DB79A79}"/>
              </a:ext>
            </a:extLst>
          </p:cNvPr>
          <p:cNvPicPr>
            <a:picLocks noChangeAspect="1"/>
          </p:cNvPicPr>
          <p:nvPr/>
        </p:nvPicPr>
        <p:blipFill>
          <a:blip r:embed="rId4"/>
          <a:stretch>
            <a:fillRect/>
          </a:stretch>
        </p:blipFill>
        <p:spPr>
          <a:xfrm>
            <a:off x="0" y="2031"/>
            <a:ext cx="6858000" cy="9139938"/>
          </a:xfrm>
          <a:prstGeom prst="rect">
            <a:avLst/>
          </a:prstGeom>
        </p:spPr>
      </p:pic>
      <p:pic>
        <p:nvPicPr>
          <p:cNvPr id="7" name="Image 6">
            <a:extLst>
              <a:ext uri="{FF2B5EF4-FFF2-40B4-BE49-F238E27FC236}">
                <a16:creationId xmlns="" xmlns:a16="http://schemas.microsoft.com/office/drawing/2014/main" id="{90FB44FF-4E86-4131-B8BD-D125F63A2614}"/>
              </a:ext>
            </a:extLst>
          </p:cNvPr>
          <p:cNvPicPr>
            <a:picLocks noChangeAspect="1"/>
          </p:cNvPicPr>
          <p:nvPr/>
        </p:nvPicPr>
        <p:blipFill>
          <a:blip r:embed="rId5"/>
          <a:stretch>
            <a:fillRect/>
          </a:stretch>
        </p:blipFill>
        <p:spPr>
          <a:xfrm>
            <a:off x="0" y="1015"/>
            <a:ext cx="6858000" cy="9141970"/>
          </a:xfrm>
          <a:prstGeom prst="rect">
            <a:avLst/>
          </a:prstGeom>
        </p:spPr>
      </p:pic>
      <p:pic>
        <p:nvPicPr>
          <p:cNvPr id="8" name="Image 7">
            <a:extLst>
              <a:ext uri="{FF2B5EF4-FFF2-40B4-BE49-F238E27FC236}">
                <a16:creationId xmlns="" xmlns:a16="http://schemas.microsoft.com/office/drawing/2014/main" id="{ACC7C8D4-6446-40E3-8252-DF138F9D6A4F}"/>
              </a:ext>
            </a:extLst>
          </p:cNvPr>
          <p:cNvPicPr>
            <a:picLocks noChangeAspect="1"/>
          </p:cNvPicPr>
          <p:nvPr/>
        </p:nvPicPr>
        <p:blipFill>
          <a:blip r:embed="rId6"/>
          <a:stretch>
            <a:fillRect/>
          </a:stretch>
        </p:blipFill>
        <p:spPr>
          <a:xfrm>
            <a:off x="0" y="1015"/>
            <a:ext cx="6858000" cy="9141970"/>
          </a:xfrm>
          <a:prstGeom prst="rect">
            <a:avLst/>
          </a:prstGeom>
        </p:spPr>
      </p:pic>
      <p:sp>
        <p:nvSpPr>
          <p:cNvPr id="10" name="ZoneTexte 9">
            <a:extLst>
              <a:ext uri="{FF2B5EF4-FFF2-40B4-BE49-F238E27FC236}">
                <a16:creationId xmlns="" xmlns:a16="http://schemas.microsoft.com/office/drawing/2014/main" id="{D7C4D6FD-A679-4AF8-B415-48BB6B2E5AA6}"/>
              </a:ext>
            </a:extLst>
          </p:cNvPr>
          <p:cNvSpPr txBox="1"/>
          <p:nvPr/>
        </p:nvSpPr>
        <p:spPr>
          <a:xfrm>
            <a:off x="3749040" y="2031"/>
            <a:ext cx="3108960" cy="830997"/>
          </a:xfrm>
          <a:prstGeom prst="rect">
            <a:avLst/>
          </a:prstGeom>
          <a:solidFill>
            <a:srgbClr val="FFFF00"/>
          </a:solidFill>
          <a:ln w="38100">
            <a:noFill/>
            <a:prstDash val="sysDash"/>
          </a:ln>
        </p:spPr>
        <p:txBody>
          <a:bodyPr wrap="square" rtlCol="0">
            <a:spAutoFit/>
          </a:bodyPr>
          <a:lstStyle/>
          <a:p>
            <a:pPr algn="ctr"/>
            <a:r>
              <a:rPr lang="fr-CA" sz="2400" b="1" dirty="0">
                <a:latin typeface="Calibri" pitchFamily="34" charset="0"/>
                <a:cs typeface="Calibri" pitchFamily="34" charset="0"/>
              </a:rPr>
              <a:t>VERSION </a:t>
            </a:r>
          </a:p>
          <a:p>
            <a:pPr algn="ctr"/>
            <a:r>
              <a:rPr lang="fr-CA" sz="2400" b="1" dirty="0">
                <a:latin typeface="Calibri" pitchFamily="34" charset="0"/>
                <a:cs typeface="Calibri" pitchFamily="34" charset="0"/>
              </a:rPr>
              <a:t>VIDÉOS INTERACTIVES</a:t>
            </a:r>
          </a:p>
        </p:txBody>
      </p:sp>
    </p:spTree>
    <p:extLst>
      <p:ext uri="{BB962C8B-B14F-4D97-AF65-F5344CB8AC3E}">
        <p14:creationId xmlns="" xmlns:p14="http://schemas.microsoft.com/office/powerpoint/2010/main" val="81979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68095" y="1066468"/>
            <a:ext cx="6752522" cy="8012968"/>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200" dirty="0">
                <a:latin typeface="Calibri" panose="020F0502020204030204" pitchFamily="34" charset="0"/>
                <a:cs typeface="Calibri" panose="020F0502020204030204" pitchFamily="34" charset="0"/>
              </a:rPr>
              <a:t>   </a:t>
            </a:r>
          </a:p>
        </p:txBody>
      </p:sp>
      <p:sp>
        <p:nvSpPr>
          <p:cNvPr id="12" name="Title 3"/>
          <p:cNvSpPr txBox="1">
            <a:spLocks/>
          </p:cNvSpPr>
          <p:nvPr>
            <p:custDataLst>
              <p:tags r:id="rId2"/>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3. Le système Terre-Lune</a:t>
            </a:r>
            <a:endParaRPr lang="fr-CA" sz="2400" u="sng" dirty="0">
              <a:latin typeface="Calibri" panose="020F0502020204030204" pitchFamily="34" charset="0"/>
              <a:cs typeface="Calibri" panose="020F0502020204030204" pitchFamily="34" charset="0"/>
            </a:endParaRPr>
          </a:p>
        </p:txBody>
      </p:sp>
      <p:graphicFrame>
        <p:nvGraphicFramePr>
          <p:cNvPr id="16" name="Tableau 15">
            <a:extLst>
              <a:ext uri="{FF2B5EF4-FFF2-40B4-BE49-F238E27FC236}">
                <a16:creationId xmlns="" xmlns:a16="http://schemas.microsoft.com/office/drawing/2014/main" id="{39477781-A922-4632-A72A-004D89470D2C}"/>
              </a:ext>
            </a:extLst>
          </p:cNvPr>
          <p:cNvGraphicFramePr>
            <a:graphicFrameLocks noGrp="1"/>
          </p:cNvGraphicFramePr>
          <p:nvPr>
            <p:custDataLst>
              <p:tags r:id="rId3"/>
            </p:custDataLst>
            <p:extLst>
              <p:ext uri="{D42A27DB-BD31-4B8C-83A1-F6EECF244321}">
                <p14:modId xmlns="" xmlns:p14="http://schemas.microsoft.com/office/powerpoint/2010/main" val="3046926938"/>
              </p:ext>
            </p:extLst>
          </p:nvPr>
        </p:nvGraphicFramePr>
        <p:xfrm>
          <a:off x="107960" y="1140433"/>
          <a:ext cx="6642081" cy="6751320"/>
        </p:xfrm>
        <a:graphic>
          <a:graphicData uri="http://schemas.openxmlformats.org/drawingml/2006/table">
            <a:tbl>
              <a:tblPr firstRow="1" bandRow="1">
                <a:tableStyleId>{5C22544A-7EE6-4342-B048-85BDC9FD1C3A}</a:tableStyleId>
              </a:tblPr>
              <a:tblGrid>
                <a:gridCol w="730240">
                  <a:extLst>
                    <a:ext uri="{9D8B030D-6E8A-4147-A177-3AD203B41FA5}">
                      <a16:colId xmlns="" xmlns:a16="http://schemas.microsoft.com/office/drawing/2014/main" val="20000"/>
                    </a:ext>
                  </a:extLst>
                </a:gridCol>
                <a:gridCol w="2636079"/>
                <a:gridCol w="3275762">
                  <a:extLst>
                    <a:ext uri="{9D8B030D-6E8A-4147-A177-3AD203B41FA5}">
                      <a16:colId xmlns="" xmlns:a16="http://schemas.microsoft.com/office/drawing/2014/main" val="20002"/>
                    </a:ext>
                  </a:extLst>
                </a:gridCol>
              </a:tblGrid>
              <a:tr h="228888">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205999">
                <a:tc gridSpan="3">
                  <a:txBody>
                    <a:bodyPr/>
                    <a:lstStyle/>
                    <a:p>
                      <a:pPr algn="ctr">
                        <a:lnSpc>
                          <a:spcPct val="100000"/>
                        </a:lnSpc>
                        <a:spcBef>
                          <a:spcPts val="600"/>
                        </a:spcBef>
                      </a:pPr>
                      <a:r>
                        <a:rPr lang="fr-FR" sz="1200" b="1" dirty="0">
                          <a:latin typeface="Calibri" panose="020F0502020204030204" pitchFamily="34" charset="0"/>
                          <a:cs typeface="Calibri" panose="020F0502020204030204" pitchFamily="34" charset="0"/>
                        </a:rPr>
                        <a:t>(Suite de l’activité)</a:t>
                      </a:r>
                    </a:p>
                  </a:txBody>
                  <a:tcPr anchor="ctr"/>
                </a:tc>
                <a:tc hMerge="1">
                  <a:txBody>
                    <a:bodyPr/>
                    <a:lstStyle/>
                    <a:p>
                      <a:endParaRPr lang="fr-FR"/>
                    </a:p>
                  </a:txBody>
                  <a:tcPr/>
                </a:tc>
                <a:tc hMerge="1">
                  <a:txBody>
                    <a:bodyPr/>
                    <a:lstStyle/>
                    <a:p>
                      <a:pPr marL="180000" lvl="0" indent="-180000">
                        <a:lnSpc>
                          <a:spcPct val="100000"/>
                        </a:lnSpc>
                        <a:spcBef>
                          <a:spcPts val="600"/>
                        </a:spcBef>
                        <a:spcAft>
                          <a:spcPts val="0"/>
                        </a:spcAft>
                        <a:buFont typeface="Symbol" panose="05050102010706020507" pitchFamily="18" charset="2"/>
                        <a:buChar char=""/>
                      </a:pPr>
                      <a:endParaRPr lang="fr-CA" sz="1200" dirty="0">
                        <a:latin typeface="+mn-lt"/>
                        <a:ea typeface="Calibri"/>
                        <a:cs typeface="Times" pitchFamily="18" charset="0"/>
                      </a:endParaRPr>
                    </a:p>
                  </a:txBody>
                  <a:tcPr marL="53578" marR="53578" marT="0" marB="0" anchor="ctr"/>
                </a:tc>
                <a:extLst>
                  <a:ext uri="{0D108BD9-81ED-4DB2-BD59-A6C34878D82A}">
                    <a16:rowId xmlns="" xmlns:a16="http://schemas.microsoft.com/office/drawing/2014/main" val="1911804207"/>
                  </a:ext>
                </a:extLst>
              </a:tr>
              <a:tr h="331887">
                <a:tc>
                  <a:txBody>
                    <a:bodyPr/>
                    <a:lstStyle/>
                    <a:p>
                      <a:pPr algn="ctr">
                        <a:lnSpc>
                          <a:spcPct val="100000"/>
                        </a:lnSpc>
                        <a:spcBef>
                          <a:spcPts val="600"/>
                        </a:spcBef>
                        <a:spcAft>
                          <a:spcPts val="0"/>
                        </a:spcAft>
                      </a:pPr>
                      <a:r>
                        <a:rPr lang="fr-FR" sz="120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Fiche d’activité A + retour en groupe</a:t>
                      </a:r>
                      <a:endParaRPr lang="fr-FR" sz="1200" i="1"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distribue les Fiches d’activité A.</a:t>
                      </a:r>
                    </a:p>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Retour sur la Fiche une fois remplie.</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4"/>
                  </a:ext>
                </a:extLst>
              </a:tr>
              <a:tr h="274665">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Invitation à se mettre en équipes pour la prochaine Fiche d’activité.</a:t>
                      </a:r>
                    </a:p>
                  </a:txBody>
                  <a:tcPr marL="53578" marR="53578" marT="0" marB="0" anchor="ctr"/>
                </a:tc>
                <a:extLst>
                  <a:ext uri="{0D108BD9-81ED-4DB2-BD59-A6C34878D82A}">
                    <a16:rowId xmlns="" xmlns:a16="http://schemas.microsoft.com/office/drawing/2014/main" val="10005"/>
                  </a:ext>
                </a:extLst>
              </a:tr>
              <a:tr h="411998">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1- Former des équipes de 2 élèves.</a:t>
                      </a:r>
                    </a:p>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2- Distribuer le matériel.</a:t>
                      </a:r>
                    </a:p>
                    <a:p>
                      <a:pPr algn="l"/>
                      <a:r>
                        <a:rPr lang="fr-CA" sz="1200" i="1" kern="1200" dirty="0">
                          <a:solidFill>
                            <a:schemeClr val="dk1"/>
                          </a:solidFill>
                          <a:effectLst/>
                          <a:latin typeface="Calibri" panose="020F0502020204030204" pitchFamily="34" charset="0"/>
                          <a:ea typeface="+mn-ea"/>
                          <a:cs typeface="Calibri" panose="020F0502020204030204" pitchFamily="34" charset="0"/>
                        </a:rPr>
                        <a:t>3- Fiche d’activité B à l’endos de A.</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Suivre les directives.</a:t>
                      </a:r>
                    </a:p>
                  </a:txBody>
                  <a:tcPr marL="53578" marR="53578" marT="0" marB="0" anchor="ctr"/>
                </a:tc>
                <a:extLst>
                  <a:ext uri="{0D108BD9-81ED-4DB2-BD59-A6C34878D82A}">
                    <a16:rowId xmlns="" xmlns:a16="http://schemas.microsoft.com/office/drawing/2014/main" val="10009"/>
                  </a:ext>
                </a:extLst>
              </a:tr>
              <a:tr h="663775">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Présentation du matériel et lecture du mandat.</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Première modélisation.</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Invitation à dessiner le premier schéma sur la Fiche.</a:t>
                      </a:r>
                    </a:p>
                  </a:txBody>
                  <a:tcPr marL="53578" marR="53578" marT="0" marB="0" anchor="ctr"/>
                </a:tc>
                <a:extLst>
                  <a:ext uri="{0D108BD9-81ED-4DB2-BD59-A6C34878D82A}">
                    <a16:rowId xmlns="" xmlns:a16="http://schemas.microsoft.com/office/drawing/2014/main" val="1418153873"/>
                  </a:ext>
                </a:extLst>
              </a:tr>
              <a:tr h="205999">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Dessin du schéma.</a:t>
                      </a:r>
                    </a:p>
                  </a:txBody>
                  <a:tcPr marL="53578" marR="53578" marT="0" marB="0" anchor="ctr"/>
                </a:tc>
                <a:extLst>
                  <a:ext uri="{0D108BD9-81ED-4DB2-BD59-A6C34878D82A}">
                    <a16:rowId xmlns="" xmlns:a16="http://schemas.microsoft.com/office/drawing/2014/main" val="2046913898"/>
                  </a:ext>
                </a:extLst>
              </a:tr>
              <a:tr h="274665">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b="0" i="0" kern="1200" dirty="0">
                          <a:solidFill>
                            <a:schemeClr val="dk1"/>
                          </a:solidFill>
                          <a:effectLst/>
                          <a:latin typeface="Calibri" panose="020F0502020204030204" pitchFamily="34" charset="0"/>
                          <a:ea typeface="+mn-ea"/>
                          <a:cs typeface="Calibri" panose="020F0502020204030204" pitchFamily="34" charset="0"/>
                        </a:rPr>
                        <a:t>Invitation à trouver la configuration pour le premier quartier de Lune, et à faire le schéma.</a:t>
                      </a:r>
                    </a:p>
                  </a:txBody>
                  <a:tcPr marL="53578" marR="53578" marT="0" marB="0" anchor="ctr"/>
                </a:tc>
                <a:extLst>
                  <a:ext uri="{0D108BD9-81ED-4DB2-BD59-A6C34878D82A}">
                    <a16:rowId xmlns="" xmlns:a16="http://schemas.microsoft.com/office/drawing/2014/main" val="885244392"/>
                  </a:ext>
                </a:extLst>
              </a:tr>
              <a:tr h="549331">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1- Placer les éléments pour que l’observateur nocturne voie le premier quartier de Lune.</a:t>
                      </a:r>
                    </a:p>
                    <a:p>
                      <a:pPr algn="l"/>
                      <a:r>
                        <a:rPr lang="fr-CA" sz="1200" i="1" kern="1200" dirty="0">
                          <a:solidFill>
                            <a:schemeClr val="dk1"/>
                          </a:solidFill>
                          <a:effectLst/>
                          <a:latin typeface="Calibri" panose="020F0502020204030204" pitchFamily="34" charset="0"/>
                          <a:ea typeface="+mn-ea"/>
                          <a:cs typeface="Calibri" panose="020F0502020204030204" pitchFamily="34" charset="0"/>
                        </a:rPr>
                        <a:t>2- Schématiser le montage.</a:t>
                      </a: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Faire l’exercice.</a:t>
                      </a:r>
                      <a:endParaRPr lang="fr-CA" sz="1200" b="0" i="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1874027564"/>
                  </a:ext>
                </a:extLst>
              </a:tr>
              <a:tr h="205999">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pPr algn="l"/>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Solution et passage à la pleine Lune.</a:t>
                      </a:r>
                    </a:p>
                  </a:txBody>
                  <a:tcPr marL="53578" marR="53578" marT="0" marB="0" anchor="ctr"/>
                </a:tc>
                <a:extLst>
                  <a:ext uri="{0D108BD9-81ED-4DB2-BD59-A6C34878D82A}">
                    <a16:rowId xmlns="" xmlns:a16="http://schemas.microsoft.com/office/drawing/2014/main" val="3375559578"/>
                  </a:ext>
                </a:extLst>
              </a:tr>
              <a:tr h="549331">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1- Placer les éléments pour que l’observateur nocturne voie la  pleine Lune.</a:t>
                      </a:r>
                    </a:p>
                    <a:p>
                      <a:pPr algn="l"/>
                      <a:r>
                        <a:rPr lang="fr-CA" sz="1200" i="1" kern="1200" dirty="0">
                          <a:solidFill>
                            <a:schemeClr val="dk1"/>
                          </a:solidFill>
                          <a:effectLst/>
                          <a:latin typeface="Calibri" panose="020F0502020204030204" pitchFamily="34" charset="0"/>
                          <a:ea typeface="+mn-ea"/>
                          <a:cs typeface="Calibri" panose="020F0502020204030204" pitchFamily="34" charset="0"/>
                        </a:rPr>
                        <a:t>2- Schématiser le montage.</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Faire l’exercice.</a:t>
                      </a:r>
                    </a:p>
                  </a:txBody>
                  <a:tcPr marL="68580" marR="68580" marT="0" marB="0"/>
                </a:tc>
                <a:extLst>
                  <a:ext uri="{0D108BD9-81ED-4DB2-BD59-A6C34878D82A}">
                    <a16:rowId xmlns="" xmlns:a16="http://schemas.microsoft.com/office/drawing/2014/main" val="686305175"/>
                  </a:ext>
                </a:extLst>
              </a:tr>
              <a:tr h="205999">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pPr algn="l"/>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Solution et passage au dernier quartier de Lune.</a:t>
                      </a:r>
                    </a:p>
                  </a:txBody>
                  <a:tcPr marL="53578" marR="53578" marT="0" marB="0" anchor="ctr"/>
                </a:tc>
                <a:extLst>
                  <a:ext uri="{0D108BD9-81ED-4DB2-BD59-A6C34878D82A}">
                    <a16:rowId xmlns="" xmlns:a16="http://schemas.microsoft.com/office/drawing/2014/main" val="3458642680"/>
                  </a:ext>
                </a:extLst>
              </a:tr>
              <a:tr h="549331">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1- Placer les éléments pour que l’observateur nocturne voie le dernier quartier de Lune.</a:t>
                      </a:r>
                    </a:p>
                    <a:p>
                      <a:pPr algn="l"/>
                      <a:r>
                        <a:rPr lang="fr-CA" sz="1200" i="1" kern="1200" dirty="0">
                          <a:solidFill>
                            <a:schemeClr val="dk1"/>
                          </a:solidFill>
                          <a:effectLst/>
                          <a:latin typeface="Calibri" panose="020F0502020204030204" pitchFamily="34" charset="0"/>
                          <a:ea typeface="+mn-ea"/>
                          <a:cs typeface="Calibri" panose="020F0502020204030204" pitchFamily="34" charset="0"/>
                        </a:rPr>
                        <a:t>2- Schématiser le montage.</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Faire l’exercice.</a:t>
                      </a:r>
                    </a:p>
                  </a:txBody>
                  <a:tcPr marL="68580" marR="68580" marT="0" marB="0"/>
                </a:tc>
                <a:extLst>
                  <a:ext uri="{0D108BD9-81ED-4DB2-BD59-A6C34878D82A}">
                    <a16:rowId xmlns="" xmlns:a16="http://schemas.microsoft.com/office/drawing/2014/main" val="2097538267"/>
                  </a:ext>
                </a:extLst>
              </a:tr>
              <a:tr h="205999">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68580" marR="68580" marT="0" marB="0" anchor="ctr"/>
                </a:tc>
                <a:tc>
                  <a:txBody>
                    <a:bodyPr/>
                    <a:lstStyle/>
                    <a:p>
                      <a:pPr marL="182880" marR="0" lvl="0" indent="-182880">
                        <a:lnSpc>
                          <a:spcPct val="115000"/>
                        </a:lnSpc>
                        <a:spcBef>
                          <a:spcPts val="600"/>
                        </a:spcBef>
                        <a:spcAft>
                          <a:spcPts val="0"/>
                        </a:spcAft>
                        <a:buSzPct val="140000"/>
                        <a:buFont typeface="Arial" panose="020B0604020202020204" pitchFamily="34" charset="0"/>
                        <a:buChar char="•"/>
                      </a:pPr>
                      <a:r>
                        <a:rPr lang="fr-CA" sz="1200" dirty="0">
                          <a:effectLst/>
                          <a:latin typeface="Calibri" panose="020F0502020204030204" pitchFamily="34" charset="0"/>
                          <a:ea typeface="Calibri" panose="020F0502020204030204" pitchFamily="34" charset="0"/>
                          <a:cs typeface="Times New Roman" panose="02020603050405020304" pitchFamily="18" charset="0"/>
                        </a:rPr>
                        <a:t>Solution.</a:t>
                      </a:r>
                    </a:p>
                  </a:txBody>
                  <a:tcPr marL="68580" marR="68580" marT="0" marB="0"/>
                </a:tc>
                <a:extLst>
                  <a:ext uri="{0D108BD9-81ED-4DB2-BD59-A6C34878D82A}">
                    <a16:rowId xmlns="" xmlns:a16="http://schemas.microsoft.com/office/drawing/2014/main" val="1131069639"/>
                  </a:ext>
                </a:extLst>
              </a:tr>
              <a:tr h="205999">
                <a:tc>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Fin</a:t>
                      </a:r>
                    </a:p>
                  </a:txBody>
                  <a:tcPr marL="53578" marR="53578" marT="0" marB="0" anchor="ctr"/>
                </a:tc>
                <a:tc>
                  <a:txBody>
                    <a:bodyPr/>
                    <a:lstStyle/>
                    <a:p>
                      <a:endParaRPr lang="fr-FR"/>
                    </a:p>
                  </a:txBody>
                  <a:tcPr marL="68580" marR="68580" marT="0" marB="0" anchor="ctr"/>
                </a:tc>
                <a:tc>
                  <a:txBody>
                    <a:bodyPr/>
                    <a:lstStyle/>
                    <a:p>
                      <a:pPr marL="182880" marR="0" lvl="0" indent="-182880">
                        <a:lnSpc>
                          <a:spcPct val="115000"/>
                        </a:lnSpc>
                        <a:spcBef>
                          <a:spcPts val="600"/>
                        </a:spcBef>
                        <a:spcAft>
                          <a:spcPts val="0"/>
                        </a:spcAft>
                        <a:buSzPct val="140000"/>
                        <a:buFont typeface="Arial" panose="020B0604020202020204" pitchFamily="34" charset="0"/>
                        <a:buChar cha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3330789"/>
                  </a:ext>
                </a:extLst>
              </a:tr>
            </a:tbl>
          </a:graphicData>
        </a:graphic>
      </p:graphicFrame>
      <p:sp>
        <p:nvSpPr>
          <p:cNvPr id="2" name="Espace réservé du numéro de diapositive 1"/>
          <p:cNvSpPr>
            <a:spLocks noGrp="1"/>
          </p:cNvSpPr>
          <p:nvPr>
            <p:ph type="sldNum" sz="quarter" idx="12"/>
            <p:custDataLst>
              <p:tags r:id="rId4"/>
            </p:custDataLst>
          </p:nvPr>
        </p:nvSpPr>
        <p:spPr>
          <a:xfrm>
            <a:off x="5656968" y="8077532"/>
            <a:ext cx="1201032" cy="1062813"/>
          </a:xfrm>
        </p:spPr>
        <p:txBody>
          <a:bodyPr/>
          <a:lstStyle/>
          <a:p>
            <a:fld id="{027FB875-5C85-AB42-9DC5-178568A424B8}" type="slidenum">
              <a:rPr lang="fr-CA" smtClean="0"/>
              <a:pPr/>
              <a:t>10</a:t>
            </a:fld>
            <a:endParaRPr lang="fr-CA" dirty="0"/>
          </a:p>
        </p:txBody>
      </p:sp>
      <p:pic>
        <p:nvPicPr>
          <p:cNvPr id="6" name="Image 5">
            <a:extLst>
              <a:ext uri="{FF2B5EF4-FFF2-40B4-BE49-F238E27FC236}">
                <a16:creationId xmlns="" xmlns:a16="http://schemas.microsoft.com/office/drawing/2014/main" id="{F9D2290D-4EA4-4545-8EDF-9AB8D2564F99}"/>
              </a:ext>
            </a:extLst>
          </p:cNvPr>
          <p:cNvPicPr>
            <a:picLocks noChangeAspect="1"/>
          </p:cNvPicPr>
          <p:nvPr>
            <p:custDataLst>
              <p:tags r:id="rId5"/>
            </p:custDataLst>
          </p:nvPr>
        </p:nvPicPr>
        <p:blipFill>
          <a:blip r:embed="rId9">
            <a:extLst>
              <a:ext uri="{28A0092B-C50C-407E-A947-70E740481C1C}">
                <a14:useLocalDpi xmlns="" xmlns:a14="http://schemas.microsoft.com/office/drawing/2010/main" val="0"/>
              </a:ext>
            </a:extLst>
          </a:blip>
          <a:stretch>
            <a:fillRect/>
          </a:stretch>
        </p:blipFill>
        <p:spPr>
          <a:xfrm>
            <a:off x="5501326" y="64564"/>
            <a:ext cx="1201033" cy="1217264"/>
          </a:xfrm>
          <a:prstGeom prst="rect">
            <a:avLst/>
          </a:prstGeom>
        </p:spPr>
      </p:pic>
    </p:spTree>
    <p:extLst>
      <p:ext uri="{BB962C8B-B14F-4D97-AF65-F5344CB8AC3E}">
        <p14:creationId xmlns="" xmlns:p14="http://schemas.microsoft.com/office/powerpoint/2010/main" val="515745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5">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80405" y="1066469"/>
            <a:ext cx="5040211" cy="6279212"/>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spcBef>
                <a:spcPts val="600"/>
              </a:spcBef>
              <a:buNone/>
            </a:pPr>
            <a:r>
              <a:rPr lang="fr-CA" sz="1200" dirty="0">
                <a:latin typeface="Calibri" panose="020F0502020204030204" pitchFamily="34" charset="0"/>
                <a:cs typeface="Calibri" panose="020F0502020204030204" pitchFamily="34" charset="0"/>
              </a:rPr>
              <a:t>En classe, les élèves se préparent à utiliser un gnomon à l’extérieur, afin d’observer le mouvement apparent du soleil. En outre, une activité bricolage les aide à comprendre comment orienter le gnomon.</a:t>
            </a:r>
          </a:p>
        </p:txBody>
      </p:sp>
      <p:graphicFrame>
        <p:nvGraphicFramePr>
          <p:cNvPr id="13" name="Tableau 12"/>
          <p:cNvGraphicFramePr>
            <a:graphicFrameLocks noGrp="1"/>
          </p:cNvGraphicFramePr>
          <p:nvPr>
            <p:custDataLst>
              <p:tags r:id="rId2"/>
            </p:custDataLst>
            <p:extLst>
              <p:ext uri="{D42A27DB-BD31-4B8C-83A1-F6EECF244321}">
                <p14:modId xmlns="" xmlns:p14="http://schemas.microsoft.com/office/powerpoint/2010/main" val="2721967116"/>
              </p:ext>
            </p:extLst>
          </p:nvPr>
        </p:nvGraphicFramePr>
        <p:xfrm>
          <a:off x="56014" y="1066469"/>
          <a:ext cx="1678163" cy="548640"/>
        </p:xfrm>
        <a:graphic>
          <a:graphicData uri="http://schemas.openxmlformats.org/drawingml/2006/table">
            <a:tbl>
              <a:tblPr firstRow="1" bandRow="1">
                <a:tableStyleId>{69CF1AB2-1976-4502-BF36-3FF5EA218861}</a:tableStyleId>
              </a:tblPr>
              <a:tblGrid>
                <a:gridCol w="1678163">
                  <a:extLst>
                    <a:ext uri="{9D8B030D-6E8A-4147-A177-3AD203B41FA5}">
                      <a16:colId xmlns="" xmlns:a16="http://schemas.microsoft.com/office/drawing/2014/main" val="20000"/>
                    </a:ext>
                  </a:extLst>
                </a:gridCol>
              </a:tblGrid>
              <a:tr h="392737">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dirty="0" smtClean="0">
                          <a:latin typeface="Calibri" panose="020F0502020204030204" pitchFamily="34" charset="0"/>
                          <a:cs typeface="Calibri" panose="020F0502020204030204" pitchFamily="34" charset="0"/>
                        </a:rPr>
                        <a:t>60 minutes</a:t>
                      </a:r>
                      <a:endParaRPr lang="fr-FR" sz="14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 </a:t>
                      </a:r>
                      <a:r>
                        <a:rPr lang="fr-FR" sz="1400" b="0" dirty="0">
                          <a:latin typeface="Calibri" panose="020F0502020204030204" pitchFamily="34" charset="0"/>
                          <a:cs typeface="Calibri" panose="020F0502020204030204" pitchFamily="34" charset="0"/>
                        </a:rPr>
                        <a:t>+ 15</a:t>
                      </a:r>
                      <a:r>
                        <a:rPr lang="fr-FR" sz="1400" b="0" baseline="0" dirty="0">
                          <a:latin typeface="Calibri" panose="020F0502020204030204" pitchFamily="34" charset="0"/>
                          <a:cs typeface="Calibri" panose="020F0502020204030204" pitchFamily="34" charset="0"/>
                        </a:rPr>
                        <a:t> min. par sortie</a:t>
                      </a:r>
                      <a:endParaRPr lang="fr-FR" sz="1400" b="0" i="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bl>
          </a:graphicData>
        </a:graphic>
      </p:graphicFrame>
      <p:sp>
        <p:nvSpPr>
          <p:cNvPr id="12" name="Title 3"/>
          <p:cNvSpPr txBox="1">
            <a:spLocks/>
          </p:cNvSpPr>
          <p:nvPr>
            <p:custDataLst>
              <p:tags r:id="rId3"/>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fr-CA" sz="2400" dirty="0">
                <a:latin typeface="Calibri" panose="020F0502020204030204" pitchFamily="34" charset="0"/>
                <a:cs typeface="Calibri" panose="020F0502020204030204" pitchFamily="34" charset="0"/>
              </a:rPr>
              <a:t>1. Le gnomon</a:t>
            </a:r>
            <a:endParaRPr lang="fr-CA" sz="2400" u="sng" dirty="0">
              <a:latin typeface="Calibri" panose="020F0502020204030204" pitchFamily="34" charset="0"/>
              <a:cs typeface="Calibri" panose="020F0502020204030204" pitchFamily="34" charset="0"/>
            </a:endParaRPr>
          </a:p>
        </p:txBody>
      </p:sp>
      <p:pic>
        <p:nvPicPr>
          <p:cNvPr id="8" name="Image 7"/>
          <p:cNvPicPr>
            <a:picLocks noChangeAspect="1"/>
          </p:cNvPicPr>
          <p:nvPr>
            <p:custDataLst>
              <p:tags r:id="rId4"/>
            </p:custDataLst>
          </p:nvPr>
        </p:nvPicPr>
        <p:blipFill>
          <a:blip r:embed="rId16">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graphicFrame>
        <p:nvGraphicFramePr>
          <p:cNvPr id="14" name="Espace réservé du contenu 5"/>
          <p:cNvGraphicFramePr>
            <a:graphicFrameLocks noGrp="1"/>
          </p:cNvGraphicFramePr>
          <p:nvPr>
            <p:ph sz="half" idx="2"/>
            <p:custDataLst>
              <p:tags r:id="rId5"/>
            </p:custDataLst>
            <p:extLst>
              <p:ext uri="{D42A27DB-BD31-4B8C-83A1-F6EECF244321}">
                <p14:modId xmlns="" xmlns:p14="http://schemas.microsoft.com/office/powerpoint/2010/main" val="2925087425"/>
              </p:ext>
            </p:extLst>
          </p:nvPr>
        </p:nvGraphicFramePr>
        <p:xfrm>
          <a:off x="40477" y="1668375"/>
          <a:ext cx="1696913" cy="2225040"/>
        </p:xfrm>
        <a:graphic>
          <a:graphicData uri="http://schemas.openxmlformats.org/drawingml/2006/table">
            <a:tbl>
              <a:tblPr firstRow="1" bandRow="1">
                <a:tableStyleId>{5C22544A-7EE6-4342-B048-85BDC9FD1C3A}</a:tableStyleId>
              </a:tblPr>
              <a:tblGrid>
                <a:gridCol w="233514">
                  <a:extLst>
                    <a:ext uri="{9D8B030D-6E8A-4147-A177-3AD203B41FA5}">
                      <a16:colId xmlns="" xmlns:a16="http://schemas.microsoft.com/office/drawing/2014/main" val="20000"/>
                    </a:ext>
                  </a:extLst>
                </a:gridCol>
                <a:gridCol w="1463399">
                  <a:extLst>
                    <a:ext uri="{9D8B030D-6E8A-4147-A177-3AD203B41FA5}">
                      <a16:colId xmlns="" xmlns:a16="http://schemas.microsoft.com/office/drawing/2014/main" val="20001"/>
                    </a:ext>
                  </a:extLst>
                </a:gridCol>
              </a:tblGrid>
              <a:tr h="270665">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43598">
                <a:tc gridSpan="2">
                  <a:txBody>
                    <a:bodyPr/>
                    <a:lstStyle/>
                    <a:p>
                      <a:pPr algn="ctr"/>
                      <a:r>
                        <a:rPr lang="fr-FR" sz="1200" b="1" dirty="0">
                          <a:latin typeface="Calibri" panose="020F0502020204030204" pitchFamily="34" charset="0"/>
                          <a:cs typeface="Calibri" panose="020F0502020204030204" pitchFamily="34" charset="0"/>
                        </a:rPr>
                        <a:t>Par équipe de 2 (sorties)</a:t>
                      </a:r>
                    </a:p>
                  </a:txBody>
                  <a:tcPr/>
                </a:tc>
                <a:tc hMerge="1">
                  <a:txBody>
                    <a:bodyPr/>
                    <a:lstStyle/>
                    <a:p>
                      <a:endParaRPr lang="fr-FR"/>
                    </a:p>
                  </a:txBody>
                  <a:tcPr/>
                </a:tc>
                <a:extLst>
                  <a:ext uri="{0D108BD9-81ED-4DB2-BD59-A6C34878D82A}">
                    <a16:rowId xmlns="" xmlns:a16="http://schemas.microsoft.com/office/drawing/2014/main" val="10001"/>
                  </a:ext>
                </a:extLst>
              </a:tr>
              <a:tr h="974392">
                <a:tc>
                  <a:txBody>
                    <a:bodyPr/>
                    <a:lstStyle/>
                    <a:p>
                      <a:pPr algn="ctr"/>
                      <a:r>
                        <a:rPr lang="fr-FR" sz="1200" dirty="0">
                          <a:latin typeface="Calibri" panose="020F0502020204030204" pitchFamily="34" charset="0"/>
                          <a:cs typeface="Calibri" panose="020F0502020204030204" pitchFamily="34" charset="0"/>
                        </a:rPr>
                        <a:t>1</a:t>
                      </a:r>
                    </a:p>
                    <a:p>
                      <a:pPr algn="ctr"/>
                      <a:endParaRPr lang="fr-FR" sz="1000" dirty="0">
                        <a:latin typeface="Calibri" panose="020F0502020204030204" pitchFamily="34" charset="0"/>
                        <a:cs typeface="Calibri" panose="020F0502020204030204" pitchFamily="34" charset="0"/>
                      </a:endParaRPr>
                    </a:p>
                    <a:p>
                      <a:pPr algn="ctr"/>
                      <a:endParaRPr lang="fr-CA" sz="1000" dirty="0" smtClean="0">
                        <a:latin typeface="Calibri" panose="020F0502020204030204" pitchFamily="34" charset="0"/>
                        <a:cs typeface="Calibri" panose="020F0502020204030204" pitchFamily="34" charset="0"/>
                      </a:endParaRPr>
                    </a:p>
                    <a:p>
                      <a:pPr algn="ctr"/>
                      <a:endParaRPr lang="fr-FR" sz="1000" dirty="0">
                        <a:latin typeface="Calibri" panose="020F0502020204030204" pitchFamily="34" charset="0"/>
                        <a:cs typeface="Calibri" panose="020F0502020204030204" pitchFamily="34" charset="0"/>
                      </a:endParaRPr>
                    </a:p>
                    <a:p>
                      <a:pPr algn="ctr"/>
                      <a:r>
                        <a:rPr lang="fr-FR" sz="1200" dirty="0">
                          <a:latin typeface="Calibri" panose="020F0502020204030204" pitchFamily="34" charset="0"/>
                          <a:cs typeface="Calibri" panose="020F0502020204030204" pitchFamily="34" charset="0"/>
                        </a:rPr>
                        <a:t>1</a:t>
                      </a:r>
                    </a:p>
                    <a:p>
                      <a:pPr algn="ctr"/>
                      <a:r>
                        <a:rPr lang="fr-FR" sz="1200" dirty="0">
                          <a:latin typeface="Calibri" panose="020F0502020204030204" pitchFamily="34" charset="0"/>
                          <a:cs typeface="Calibri" panose="020F0502020204030204" pitchFamily="34" charset="0"/>
                        </a:rPr>
                        <a:t>1</a:t>
                      </a:r>
                    </a:p>
                  </a:txBody>
                  <a:tcPr/>
                </a:tc>
                <a:tc>
                  <a:txBody>
                    <a:bodyPr/>
                    <a:lstStyle/>
                    <a:p>
                      <a:pPr algn="l"/>
                      <a:r>
                        <a:rPr lang="fr-FR" sz="1200" dirty="0">
                          <a:latin typeface="Calibri" panose="020F0502020204030204" pitchFamily="34" charset="0"/>
                          <a:cs typeface="Calibri" panose="020F0502020204030204" pitchFamily="34" charset="0"/>
                        </a:rPr>
                        <a:t>Gnomon </a:t>
                      </a:r>
                    </a:p>
                    <a:p>
                      <a:pPr algn="l"/>
                      <a:r>
                        <a:rPr lang="fr-FR" sz="1000" dirty="0">
                          <a:latin typeface="Calibri" panose="020F0502020204030204" pitchFamily="34" charset="0"/>
                          <a:cs typeface="Calibri" panose="020F0502020204030204" pitchFamily="34" charset="0"/>
                        </a:rPr>
                        <a:t>(planche, style de bois et boule de pâte à modeler)</a:t>
                      </a:r>
                    </a:p>
                    <a:p>
                      <a:pPr algn="l"/>
                      <a:r>
                        <a:rPr lang="fr-FR" sz="1200" dirty="0">
                          <a:latin typeface="Calibri" panose="020F0502020204030204" pitchFamily="34" charset="0"/>
                          <a:cs typeface="Calibri" panose="020F0502020204030204" pitchFamily="34" charset="0"/>
                        </a:rPr>
                        <a:t>Boussole</a:t>
                      </a:r>
                    </a:p>
                    <a:p>
                      <a:pPr algn="l"/>
                      <a:r>
                        <a:rPr lang="fr-FR" sz="1200" dirty="0">
                          <a:latin typeface="Calibri" panose="020F0502020204030204" pitchFamily="34" charset="0"/>
                          <a:cs typeface="Calibri" panose="020F0502020204030204" pitchFamily="34" charset="0"/>
                        </a:rPr>
                        <a:t>Feuille de papier</a:t>
                      </a:r>
                      <a:r>
                        <a:rPr lang="fr-FR" sz="1200" baseline="0" dirty="0">
                          <a:latin typeface="Calibri" panose="020F0502020204030204" pitchFamily="34" charset="0"/>
                          <a:cs typeface="Calibri" panose="020F0502020204030204" pitchFamily="34" charset="0"/>
                        </a:rPr>
                        <a:t> 8.5x11</a:t>
                      </a:r>
                      <a:endParaRPr lang="fr-FR" sz="1200" dirty="0">
                        <a:latin typeface="Calibri" panose="020F0502020204030204" pitchFamily="34" charset="0"/>
                        <a:cs typeface="Calibri" panose="020F0502020204030204" pitchFamily="34" charset="0"/>
                      </a:endParaRPr>
                    </a:p>
                    <a:p>
                      <a:pPr algn="l"/>
                      <a:r>
                        <a:rPr lang="fr-FR" sz="1200" dirty="0">
                          <a:latin typeface="Calibri" panose="020F0502020204030204" pitchFamily="34" charset="0"/>
                          <a:cs typeface="Calibri" panose="020F0502020204030204" pitchFamily="34" charset="0"/>
                        </a:rPr>
                        <a:t>Craie (et crayon)</a:t>
                      </a:r>
                    </a:p>
                  </a:txBody>
                  <a:tcPr/>
                </a:tc>
                <a:extLst>
                  <a:ext uri="{0D108BD9-81ED-4DB2-BD59-A6C34878D82A}">
                    <a16:rowId xmlns="" xmlns:a16="http://schemas.microsoft.com/office/drawing/2014/main" val="10002"/>
                  </a:ext>
                </a:extLst>
              </a:tr>
            </a:tbl>
          </a:graphicData>
        </a:graphic>
      </p:graphicFrame>
      <p:graphicFrame>
        <p:nvGraphicFramePr>
          <p:cNvPr id="9" name="Tableau 8">
            <a:extLst>
              <a:ext uri="{FF2B5EF4-FFF2-40B4-BE49-F238E27FC236}">
                <a16:creationId xmlns="" xmlns:a16="http://schemas.microsoft.com/office/drawing/2014/main" id="{ABE8EB0E-F140-4416-A037-6D3CDCA3A766}"/>
              </a:ext>
            </a:extLst>
          </p:cNvPr>
          <p:cNvGraphicFramePr>
            <a:graphicFrameLocks noGrp="1"/>
          </p:cNvGraphicFramePr>
          <p:nvPr>
            <p:custDataLst>
              <p:tags r:id="rId6"/>
            </p:custDataLst>
            <p:extLst>
              <p:ext uri="{D42A27DB-BD31-4B8C-83A1-F6EECF244321}">
                <p14:modId xmlns="" xmlns:p14="http://schemas.microsoft.com/office/powerpoint/2010/main" val="2118980452"/>
              </p:ext>
            </p:extLst>
          </p:nvPr>
        </p:nvGraphicFramePr>
        <p:xfrm>
          <a:off x="1827194" y="2368319"/>
          <a:ext cx="4946631" cy="4663440"/>
        </p:xfrm>
        <a:graphic>
          <a:graphicData uri="http://schemas.openxmlformats.org/drawingml/2006/table">
            <a:tbl>
              <a:tblPr firstRow="1" bandRow="1">
                <a:tableStyleId>{5C22544A-7EE6-4342-B048-85BDC9FD1C3A}</a:tableStyleId>
              </a:tblPr>
              <a:tblGrid>
                <a:gridCol w="726676">
                  <a:extLst>
                    <a:ext uri="{9D8B030D-6E8A-4147-A177-3AD203B41FA5}">
                      <a16:colId xmlns="" xmlns:a16="http://schemas.microsoft.com/office/drawing/2014/main" val="20000"/>
                    </a:ext>
                  </a:extLst>
                </a:gridCol>
                <a:gridCol w="1770701">
                  <a:extLst>
                    <a:ext uri="{9D8B030D-6E8A-4147-A177-3AD203B41FA5}">
                      <a16:colId xmlns="" xmlns:a16="http://schemas.microsoft.com/office/drawing/2014/main" val="20001"/>
                    </a:ext>
                  </a:extLst>
                </a:gridCol>
                <a:gridCol w="2449254">
                  <a:extLst>
                    <a:ext uri="{9D8B030D-6E8A-4147-A177-3AD203B41FA5}">
                      <a16:colId xmlns="" xmlns:a16="http://schemas.microsoft.com/office/drawing/2014/main" val="20002"/>
                    </a:ext>
                  </a:extLst>
                </a:gridCol>
              </a:tblGrid>
              <a:tr h="242369">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290842">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cs typeface="Calibri" panose="020F0502020204030204" pitchFamily="34" charset="0"/>
                      </a:endParaRPr>
                    </a:p>
                  </a:txBody>
                  <a:tcPr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lvl="0" indent="-180000">
                        <a:lnSpc>
                          <a:spcPct val="100000"/>
                        </a:lnSpc>
                        <a:spcBef>
                          <a:spcPts val="600"/>
                        </a:spcBef>
                        <a:spcAft>
                          <a:spcPts val="0"/>
                        </a:spcAft>
                        <a:buFont typeface="Symbol" panose="05050102010706020507" pitchFamily="18" charset="2"/>
                        <a:buChar char=""/>
                      </a:pPr>
                      <a:r>
                        <a:rPr lang="en-US" sz="1200" dirty="0" err="1">
                          <a:latin typeface="Calibri" panose="020F0502020204030204" pitchFamily="34" charset="0"/>
                          <a:ea typeface="Calibri"/>
                          <a:cs typeface="Calibri" panose="020F0502020204030204" pitchFamily="34" charset="0"/>
                        </a:rPr>
                        <a:t>Pr</a:t>
                      </a:r>
                      <a:r>
                        <a:rPr lang="fr-CA" sz="1200" dirty="0" err="1">
                          <a:latin typeface="Calibri" panose="020F0502020204030204" pitchFamily="34" charset="0"/>
                          <a:ea typeface="Calibri"/>
                          <a:cs typeface="Calibri" panose="020F0502020204030204" pitchFamily="34" charset="0"/>
                        </a:rPr>
                        <a:t>ésentation</a:t>
                      </a:r>
                      <a:r>
                        <a:rPr lang="fr-CA" sz="1200" dirty="0">
                          <a:latin typeface="Calibri" panose="020F0502020204030204" pitchFamily="34" charset="0"/>
                          <a:ea typeface="Calibri"/>
                          <a:cs typeface="Calibri" panose="020F0502020204030204" pitchFamily="34" charset="0"/>
                        </a:rPr>
                        <a:t> d’une devinette</a:t>
                      </a:r>
                      <a:r>
                        <a:rPr lang="en-US" sz="1200" dirty="0">
                          <a:latin typeface="Calibri" panose="020F0502020204030204" pitchFamily="34" charset="0"/>
                          <a:ea typeface="Calibri"/>
                          <a:cs typeface="Calibri" panose="020F0502020204030204" pitchFamily="34" charset="0"/>
                        </a:rPr>
                        <a:t> (gnomon).</a:t>
                      </a:r>
                      <a:endParaRPr lang="fr-CA" sz="1200" dirty="0">
                        <a:latin typeface="Calibri" panose="020F0502020204030204" pitchFamily="34" charset="0"/>
                        <a:ea typeface="Calibri"/>
                        <a:cs typeface="Calibri" panose="020F0502020204030204" pitchFamily="34" charset="0"/>
                      </a:endParaRPr>
                    </a:p>
                  </a:txBody>
                  <a:tcPr marL="53578" marR="53578" marT="0" marB="0" anchor="ctr"/>
                </a:tc>
                <a:extLst>
                  <a:ext uri="{0D108BD9-81ED-4DB2-BD59-A6C34878D82A}">
                    <a16:rowId xmlns="" xmlns:a16="http://schemas.microsoft.com/office/drawing/2014/main" val="10001"/>
                  </a:ext>
                </a:extLst>
              </a:tr>
              <a:tr h="581685">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kern="1200" dirty="0">
                          <a:solidFill>
                            <a:schemeClr val="dk1"/>
                          </a:solidFill>
                          <a:effectLst/>
                          <a:latin typeface="Calibri" panose="020F0502020204030204" pitchFamily="34" charset="0"/>
                          <a:ea typeface="+mn-ea"/>
                          <a:cs typeface="Calibri" panose="020F0502020204030204" pitchFamily="34" charset="0"/>
                        </a:rPr>
                        <a:t>À quoi sert cet objet ?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 et donne des indices au besoin (voir les </a:t>
                      </a:r>
                      <a:r>
                        <a:rPr lang="fr-CA" sz="1200" kern="1200" dirty="0" smtClean="0">
                          <a:solidFill>
                            <a:schemeClr val="dk1"/>
                          </a:solidFill>
                          <a:effectLst/>
                          <a:latin typeface="Calibri" panose="020F0502020204030204" pitchFamily="34" charset="0"/>
                          <a:cs typeface="Calibri" panose="020F0502020204030204" pitchFamily="34" charset="0"/>
                        </a:rPr>
                        <a:t>Lectures préalables).</a:t>
                      </a:r>
                      <a:endParaRPr lang="fr-CA" sz="12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1284554">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cs typeface="Calibri" panose="020F0502020204030204" pitchFamily="34" charset="0"/>
                        </a:rPr>
                        <a:t>Présentation du gnomon et de ses parties</a:t>
                      </a:r>
                    </a:p>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cs typeface="Calibri" panose="020F0502020204030204" pitchFamily="34" charset="0"/>
                        </a:rPr>
                        <a:t>Démonstration de son utilisation avec lampe de poche, et explications plus détaillées.</a:t>
                      </a:r>
                    </a:p>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Présentation du défi du gnomon (sorties à l’extérieur) et invitation à réfléchir aux questions posées. </a:t>
                      </a:r>
                    </a:p>
                  </a:txBody>
                  <a:tcPr marL="53578" marR="53578" marT="0" marB="0" anchor="ctr"/>
                </a:tc>
                <a:extLst>
                  <a:ext uri="{0D108BD9-81ED-4DB2-BD59-A6C34878D82A}">
                    <a16:rowId xmlns="" xmlns:a16="http://schemas.microsoft.com/office/drawing/2014/main" val="10003"/>
                  </a:ext>
                </a:extLst>
              </a:tr>
              <a:tr h="1163370">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Comment allez-vous procéder exactement pour calibrer le gnomon ? Quels préparatifs devrez-vous faire ? À quel moment allez-vous sortir ? Où et comment allez-vous placer le gnomon ?</a:t>
                      </a:r>
                      <a:endParaRPr lang="fr-FR" sz="1200" i="1"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 </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4"/>
                  </a:ext>
                </a:extLst>
              </a:tr>
              <a:tr h="169002">
                <a:tc gridSpan="3">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(suite page suivante)</a:t>
                      </a:r>
                    </a:p>
                  </a:txBody>
                  <a:tcPr marL="53578" marR="53578" marT="0" marB="0" anchor="ctr"/>
                </a:tc>
                <a:tc hMerge="1">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hMerge="1">
                  <a:txBody>
                    <a:bodyPr/>
                    <a:lstStyle/>
                    <a:p>
                      <a:pPr marL="182880" lvl="0" indent="-182880">
                        <a:spcBef>
                          <a:spcPts val="600"/>
                        </a:spcBef>
                        <a:buSzPct val="140000"/>
                        <a:buFont typeface="Arial" panose="020B0604020202020204" pitchFamily="34" charset="0"/>
                        <a:buChar char="•"/>
                      </a:pP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856994959"/>
                  </a:ext>
                </a:extLst>
              </a:tr>
            </a:tbl>
          </a:graphicData>
        </a:graphic>
      </p:graphicFrame>
      <p:graphicFrame>
        <p:nvGraphicFramePr>
          <p:cNvPr id="11" name="Tableau 16">
            <a:extLst>
              <a:ext uri="{FF2B5EF4-FFF2-40B4-BE49-F238E27FC236}">
                <a16:creationId xmlns="" xmlns:a16="http://schemas.microsoft.com/office/drawing/2014/main" id="{66EB1D26-394B-4D89-B9ED-FF8E11727ADA}"/>
              </a:ext>
            </a:extLst>
          </p:cNvPr>
          <p:cNvGraphicFramePr>
            <a:graphicFrameLocks noGrp="1"/>
          </p:cNvGraphicFramePr>
          <p:nvPr>
            <p:custDataLst>
              <p:tags r:id="rId7"/>
            </p:custDataLst>
            <p:extLst>
              <p:ext uri="{D42A27DB-BD31-4B8C-83A1-F6EECF244321}">
                <p14:modId xmlns="" xmlns:p14="http://schemas.microsoft.com/office/powerpoint/2010/main" val="3219487285"/>
              </p:ext>
            </p:extLst>
          </p:nvPr>
        </p:nvGraphicFramePr>
        <p:xfrm>
          <a:off x="2021988" y="7217317"/>
          <a:ext cx="4016456" cy="1278469"/>
        </p:xfrm>
        <a:graphic>
          <a:graphicData uri="http://schemas.openxmlformats.org/drawingml/2006/table">
            <a:tbl>
              <a:tblPr firstRow="1" bandRow="1">
                <a:tableStyleId>{69CF1AB2-1976-4502-BF36-3FF5EA218861}</a:tableStyleId>
              </a:tblPr>
              <a:tblGrid>
                <a:gridCol w="4016456">
                  <a:extLst>
                    <a:ext uri="{9D8B030D-6E8A-4147-A177-3AD203B41FA5}">
                      <a16:colId xmlns="" xmlns:a16="http://schemas.microsoft.com/office/drawing/2014/main" val="20000"/>
                    </a:ext>
                  </a:extLst>
                </a:gridCol>
              </a:tblGrid>
              <a:tr h="1278469">
                <a:tc>
                  <a:txBody>
                    <a:bodyPr/>
                    <a:lstStyle/>
                    <a:p>
                      <a:pPr algn="ctr">
                        <a:spcBef>
                          <a:spcPts val="600"/>
                        </a:spcBef>
                      </a:pPr>
                      <a:r>
                        <a:rPr lang="en-US" sz="1400" b="1" dirty="0">
                          <a:latin typeface="Calibri" panose="020F0502020204030204" pitchFamily="34" charset="0"/>
                          <a:cs typeface="Calibri" panose="020F0502020204030204" pitchFamily="34" charset="0"/>
                        </a:rPr>
                        <a:t>Lectures </a:t>
                      </a:r>
                      <a:r>
                        <a:rPr lang="en-US" sz="1400" b="1" dirty="0" err="1">
                          <a:latin typeface="Calibri" panose="020F0502020204030204" pitchFamily="34" charset="0"/>
                          <a:cs typeface="Calibri" panose="020F0502020204030204" pitchFamily="34" charset="0"/>
                        </a:rPr>
                        <a:t>préalables</a:t>
                      </a:r>
                      <a:r>
                        <a:rPr lang="en-US" sz="1400" b="1" dirty="0">
                          <a:latin typeface="Calibri" panose="020F0502020204030204" pitchFamily="34" charset="0"/>
                          <a:cs typeface="Calibri" panose="020F0502020204030204" pitchFamily="34" charset="0"/>
                        </a:rPr>
                        <a:t> </a:t>
                      </a:r>
                      <a:r>
                        <a:rPr lang="en-US" sz="1400" b="0" dirty="0">
                          <a:latin typeface="Calibri" panose="020F0502020204030204" pitchFamily="34" charset="0"/>
                          <a:cs typeface="Calibri" panose="020F0502020204030204" pitchFamily="34" charset="0"/>
                        </a:rPr>
                        <a:t>(guide </a:t>
                      </a:r>
                      <a:r>
                        <a:rPr lang="en-US" sz="1400" b="0" dirty="0" err="1">
                          <a:latin typeface="Calibri" panose="020F0502020204030204" pitchFamily="34" charset="0"/>
                          <a:cs typeface="Calibri" panose="020F0502020204030204" pitchFamily="34" charset="0"/>
                        </a:rPr>
                        <a:t>pédagogique</a:t>
                      </a:r>
                      <a:r>
                        <a:rPr lang="en-US" sz="1400" b="0" dirty="0">
                          <a:latin typeface="Calibri" panose="020F0502020204030204" pitchFamily="34" charset="0"/>
                          <a:cs typeface="Calibri" panose="020F0502020204030204" pitchFamily="34" charset="0"/>
                        </a:rPr>
                        <a:t> principal)</a:t>
                      </a:r>
                    </a:p>
                    <a:p>
                      <a:pPr marL="171450" indent="-171450" algn="l">
                        <a:spcBef>
                          <a:spcPts val="600"/>
                        </a:spcBef>
                        <a:buFont typeface="Arial" panose="020B0604020202020204" pitchFamily="34" charset="0"/>
                        <a:buChar char="•"/>
                      </a:pPr>
                      <a:r>
                        <a:rPr lang="fr-CA" sz="1200" b="0" kern="1200" dirty="0" smtClean="0">
                          <a:solidFill>
                            <a:schemeClr val="dk1"/>
                          </a:solidFill>
                          <a:effectLst/>
                          <a:latin typeface="Calibri" panose="020F0502020204030204" pitchFamily="34" charset="0"/>
                          <a:cs typeface="Calibri" panose="020F0502020204030204" pitchFamily="34" charset="0"/>
                        </a:rPr>
                        <a:t>Notes sur</a:t>
                      </a:r>
                      <a:r>
                        <a:rPr lang="fr-CA" sz="1200" b="0" kern="1200" baseline="0" dirty="0" smtClean="0">
                          <a:solidFill>
                            <a:schemeClr val="dk1"/>
                          </a:solidFill>
                          <a:effectLst/>
                          <a:latin typeface="Calibri" panose="020F0502020204030204" pitchFamily="34" charset="0"/>
                          <a:cs typeface="Calibri" panose="020F0502020204030204" pitchFamily="34" charset="0"/>
                        </a:rPr>
                        <a:t> </a:t>
                      </a:r>
                      <a:r>
                        <a:rPr lang="fr-CA" sz="1200" b="1" kern="1200" baseline="0" dirty="0" smtClean="0">
                          <a:solidFill>
                            <a:schemeClr val="dk1"/>
                          </a:solidFill>
                          <a:effectLst/>
                          <a:latin typeface="Calibri" panose="020F0502020204030204" pitchFamily="34" charset="0"/>
                          <a:cs typeface="Calibri" panose="020F0502020204030204" pitchFamily="34" charset="0"/>
                        </a:rPr>
                        <a:t>Sorties gnomon </a:t>
                      </a:r>
                      <a:r>
                        <a:rPr lang="fr-CA" sz="1200" b="0" kern="1200" baseline="0" dirty="0" smtClean="0">
                          <a:solidFill>
                            <a:schemeClr val="dk1"/>
                          </a:solidFill>
                          <a:effectLst/>
                          <a:latin typeface="Calibri" panose="020F0502020204030204" pitchFamily="34" charset="0"/>
                          <a:cs typeface="Calibri" panose="020F0502020204030204" pitchFamily="34" charset="0"/>
                        </a:rPr>
                        <a:t>et </a:t>
                      </a:r>
                      <a:r>
                        <a:rPr lang="fr-CA" sz="1200" b="1" kern="1200" baseline="0" dirty="0" smtClean="0">
                          <a:solidFill>
                            <a:schemeClr val="dk1"/>
                          </a:solidFill>
                          <a:effectLst/>
                          <a:latin typeface="Calibri" panose="020F0502020204030204" pitchFamily="34" charset="0"/>
                          <a:cs typeface="Calibri" panose="020F0502020204030204" pitchFamily="34" charset="0"/>
                        </a:rPr>
                        <a:t>Observation du Soleil </a:t>
                      </a:r>
                      <a:r>
                        <a:rPr lang="fr-CA" sz="1200" b="0" kern="1200" baseline="0" dirty="0" smtClean="0">
                          <a:solidFill>
                            <a:schemeClr val="dk1"/>
                          </a:solidFill>
                          <a:effectLst/>
                          <a:latin typeface="Calibri" panose="020F0502020204030204" pitchFamily="34" charset="0"/>
                          <a:cs typeface="Calibri" panose="020F0502020204030204" pitchFamily="34" charset="0"/>
                        </a:rPr>
                        <a:t>(p. 4)</a:t>
                      </a:r>
                    </a:p>
                    <a:p>
                      <a:pPr marL="171450" indent="-171450" algn="l">
                        <a:spcBef>
                          <a:spcPts val="600"/>
                        </a:spcBef>
                        <a:buFont typeface="Arial" panose="020B0604020202020204" pitchFamily="34" charset="0"/>
                        <a:buChar char="•"/>
                      </a:pPr>
                      <a:r>
                        <a:rPr lang="fr-CA" sz="1200" b="0" kern="1200" dirty="0" smtClean="0">
                          <a:solidFill>
                            <a:schemeClr val="dk1"/>
                          </a:solidFill>
                          <a:effectLst/>
                          <a:latin typeface="Calibri" panose="020F0502020204030204" pitchFamily="34" charset="0"/>
                          <a:cs typeface="Calibri" panose="020F0502020204030204" pitchFamily="34" charset="0"/>
                        </a:rPr>
                        <a:t>Indices </a:t>
                      </a:r>
                      <a:r>
                        <a:rPr lang="fr-CA" sz="1200" b="0" kern="1200" dirty="0">
                          <a:solidFill>
                            <a:schemeClr val="dk1"/>
                          </a:solidFill>
                          <a:effectLst/>
                          <a:latin typeface="Calibri" panose="020F0502020204030204" pitchFamily="34" charset="0"/>
                          <a:cs typeface="Calibri" panose="020F0502020204030204" pitchFamily="34" charset="0"/>
                        </a:rPr>
                        <a:t>pour la devinette (p. 6</a:t>
                      </a:r>
                      <a:r>
                        <a:rPr lang="fr-CA" sz="1200" b="0" kern="1200" dirty="0" smtClean="0">
                          <a:solidFill>
                            <a:schemeClr val="dk1"/>
                          </a:solidFill>
                          <a:effectLst/>
                          <a:latin typeface="Calibri" panose="020F0502020204030204" pitchFamily="34" charset="0"/>
                          <a:cs typeface="Calibri" panose="020F0502020204030204" pitchFamily="34" charset="0"/>
                        </a:rPr>
                        <a:t>)</a:t>
                      </a:r>
                    </a:p>
                    <a:p>
                      <a:pPr marL="171450" indent="-171450" algn="l">
                        <a:spcBef>
                          <a:spcPts val="600"/>
                        </a:spcBef>
                        <a:buFont typeface="Arial" panose="020B0604020202020204" pitchFamily="34" charset="0"/>
                        <a:buChar char="•"/>
                      </a:pPr>
                      <a:r>
                        <a:rPr lang="fr-CA" sz="1200" b="0" kern="1200" dirty="0" smtClean="0">
                          <a:solidFill>
                            <a:schemeClr val="dk1"/>
                          </a:solidFill>
                          <a:effectLst/>
                          <a:latin typeface="Calibri" panose="020F0502020204030204" pitchFamily="34" charset="0"/>
                          <a:cs typeface="Calibri" panose="020F0502020204030204" pitchFamily="34" charset="0"/>
                        </a:rPr>
                        <a:t>Assemblage du gnomon (p. 6)</a:t>
                      </a:r>
                      <a:endParaRPr lang="fr-CA" sz="1200" b="0" kern="1200" dirty="0">
                        <a:solidFill>
                          <a:schemeClr val="dk1"/>
                        </a:solidFill>
                        <a:effectLst/>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0"/>
                  </a:ext>
                </a:extLst>
              </a:tr>
            </a:tbl>
          </a:graphicData>
        </a:graphic>
      </p:graphicFrame>
      <p:sp>
        <p:nvSpPr>
          <p:cNvPr id="15" name="Rectangle 14">
            <a:extLst>
              <a:ext uri="{FF2B5EF4-FFF2-40B4-BE49-F238E27FC236}">
                <a16:creationId xmlns="" xmlns:a16="http://schemas.microsoft.com/office/drawing/2014/main" id="{47948A5A-3A04-4E8C-8935-C5F9AC0D8067}"/>
              </a:ext>
            </a:extLst>
          </p:cNvPr>
          <p:cNvSpPr/>
          <p:nvPr>
            <p:custDataLst>
              <p:tags r:id="rId8"/>
            </p:custDataLst>
          </p:nvPr>
        </p:nvSpPr>
        <p:spPr>
          <a:xfrm>
            <a:off x="40477" y="3939663"/>
            <a:ext cx="1679665" cy="754053"/>
          </a:xfrm>
          <a:prstGeom prst="rect">
            <a:avLst/>
          </a:prstGeom>
          <a:solidFill>
            <a:schemeClr val="accent1">
              <a:lumMod val="40000"/>
              <a:lumOff val="6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Lien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vers</a:t>
            </a:r>
            <a:r>
              <a:rPr kumimoji="0" lang="en-US" sz="1400" b="1" i="0" u="none" strike="noStrike" kern="1200" cap="none" spc="0" normalizeH="0" baseline="0" noProof="0" dirty="0">
                <a:ln>
                  <a:noFill/>
                </a:ln>
                <a:solidFill>
                  <a:prstClr val="black"/>
                </a:solidFill>
                <a:effectLst/>
                <a:uLnTx/>
                <a:uFillTx/>
                <a:latin typeface="Calibri"/>
                <a:ea typeface="+mn-ea"/>
                <a:cs typeface="+mn-cs"/>
              </a:rPr>
              <a:t> la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vidéo</a:t>
            </a:r>
            <a:r>
              <a:rPr kumimoji="0" lang="en-US" sz="1400" b="1" i="0" u="none" strike="noStrike" kern="1200" cap="none" spc="0" normalizeH="0" baseline="0" noProof="0" dirty="0">
                <a:ln>
                  <a:noFill/>
                </a:ln>
                <a:solidFill>
                  <a:prstClr val="black"/>
                </a:solidFill>
                <a:effectLst/>
                <a:uLnTx/>
                <a:uFillTx/>
                <a:latin typeface="Calibri"/>
                <a:ea typeface="+mn-ea"/>
                <a:cs typeface="+mn-cs"/>
              </a:rPr>
              <a:t> 1</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Cliquer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7"/>
              </a:rPr>
              <a:t>ICI </a:t>
            </a:r>
            <a:r>
              <a:rPr kumimoji="0" lang="fr-FR" sz="1200" b="0" i="0" u="none" strike="noStrike" kern="1200" cap="none" spc="0" normalizeH="0" baseline="0" noProof="0" dirty="0">
                <a:ln>
                  <a:noFill/>
                </a:ln>
                <a:solidFill>
                  <a:prstClr val="black"/>
                </a:solidFill>
                <a:effectLst/>
                <a:uLnTx/>
                <a:uFillTx/>
                <a:latin typeface="Calibri"/>
                <a:ea typeface="+mn-ea"/>
                <a:cs typeface="+mn-cs"/>
              </a:rPr>
              <a:t>pour accéder à la vidéo de l’activité.</a:t>
            </a:r>
          </a:p>
        </p:txBody>
      </p:sp>
      <p:sp>
        <p:nvSpPr>
          <p:cNvPr id="16" name="Rectangle 15">
            <a:extLst>
              <a:ext uri="{FF2B5EF4-FFF2-40B4-BE49-F238E27FC236}">
                <a16:creationId xmlns="" xmlns:a16="http://schemas.microsoft.com/office/drawing/2014/main" id="{61236289-F7BF-4266-9923-007871D220A1}"/>
              </a:ext>
            </a:extLst>
          </p:cNvPr>
          <p:cNvSpPr/>
          <p:nvPr>
            <p:custDataLst>
              <p:tags r:id="rId9"/>
            </p:custDataLst>
          </p:nvPr>
        </p:nvSpPr>
        <p:spPr>
          <a:xfrm>
            <a:off x="40477" y="4751638"/>
            <a:ext cx="1679665" cy="1892826"/>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a:ea typeface="+mn-ea"/>
                <a:cs typeface="+mn-cs"/>
              </a:rPr>
              <a:t>Présentation</a:t>
            </a:r>
            <a:r>
              <a:rPr kumimoji="0" lang="en-US" sz="1400" b="1" i="0" u="none" strike="noStrike" kern="1200" cap="none" spc="0" normalizeH="0" baseline="0" noProof="0" dirty="0">
                <a:ln>
                  <a:noFill/>
                </a:ln>
                <a:solidFill>
                  <a:prstClr val="black"/>
                </a:solidFill>
                <a:effectLst/>
                <a:uLnTx/>
                <a:uFillTx/>
                <a:latin typeface="Calibri"/>
                <a:ea typeface="+mn-ea"/>
                <a:cs typeface="+mn-cs"/>
              </a:rPr>
              <a:t> de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l’étudiant</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Si c’est la première fois que la classe visionnera des vidéos mettant en vedette Dany, commencer par regarder sa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8"/>
              </a:rPr>
              <a:t>vidéo de présentation</a:t>
            </a:r>
            <a:r>
              <a:rPr kumimoji="0" lang="fr-FR"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 name="Espace réservé du numéro de diapositive 1"/>
          <p:cNvSpPr>
            <a:spLocks noGrp="1"/>
          </p:cNvSpPr>
          <p:nvPr>
            <p:ph type="sldNum" sz="quarter" idx="12"/>
            <p:custDataLst>
              <p:tags r:id="rId10"/>
            </p:custDataLst>
          </p:nvPr>
        </p:nvSpPr>
        <p:spPr>
          <a:xfrm>
            <a:off x="5924144" y="8077532"/>
            <a:ext cx="933855" cy="1062813"/>
          </a:xfrm>
        </p:spPr>
        <p:txBody>
          <a:bodyPr/>
          <a:lstStyle/>
          <a:p>
            <a:fld id="{027FB875-5C85-AB42-9DC5-178568A424B8}" type="slidenum">
              <a:rPr lang="fr-CA" smtClean="0"/>
              <a:pPr/>
              <a:t>2</a:t>
            </a:fld>
            <a:endParaRPr lang="fr-CA" dirty="0"/>
          </a:p>
        </p:txBody>
      </p:sp>
      <p:pic>
        <p:nvPicPr>
          <p:cNvPr id="17" name="Image 16">
            <a:hlinkClick r:id="rId19"/>
          </p:cNvPr>
          <p:cNvPicPr>
            <a:picLocks noChangeAspect="1"/>
          </p:cNvPicPr>
          <p:nvPr>
            <p:custDataLst>
              <p:tags r:id="rId11"/>
            </p:custDataLst>
          </p:nvPr>
        </p:nvPicPr>
        <p:blipFill>
          <a:blip r:embed="rId20">
            <a:clrChange>
              <a:clrFrom>
                <a:srgbClr val="F8FDF7"/>
              </a:clrFrom>
              <a:clrTo>
                <a:srgbClr val="F8FDF7">
                  <a:alpha val="0"/>
                </a:srgbClr>
              </a:clrTo>
            </a:clrChange>
            <a:extLst>
              <a:ext uri="{28A0092B-C50C-407E-A947-70E740481C1C}">
                <a14:useLocalDpi xmlns="" xmlns:a14="http://schemas.microsoft.com/office/drawing/2010/main" val="0"/>
              </a:ext>
            </a:extLst>
          </a:blip>
          <a:stretch>
            <a:fillRect/>
          </a:stretch>
        </p:blipFill>
        <p:spPr>
          <a:xfrm>
            <a:off x="624989" y="7345680"/>
            <a:ext cx="553678" cy="414724"/>
          </a:xfrm>
          <a:prstGeom prst="rect">
            <a:avLst/>
          </a:prstGeom>
        </p:spPr>
      </p:pic>
      <p:sp>
        <p:nvSpPr>
          <p:cNvPr id="18" name="ZoneTexte 17"/>
          <p:cNvSpPr txBox="1"/>
          <p:nvPr>
            <p:custDataLst>
              <p:tags r:id="rId12"/>
            </p:custDataLst>
          </p:nvPr>
        </p:nvSpPr>
        <p:spPr>
          <a:xfrm>
            <a:off x="191473" y="6822460"/>
            <a:ext cx="1365843" cy="523220"/>
          </a:xfrm>
          <a:prstGeom prst="rect">
            <a:avLst/>
          </a:prstGeom>
          <a:noFill/>
        </p:spPr>
        <p:txBody>
          <a:bodyPr wrap="square" rtlCol="0">
            <a:spAutoFit/>
          </a:bodyPr>
          <a:lstStyle/>
          <a:p>
            <a:pPr algn="r"/>
            <a:r>
              <a:rPr lang="fr-CA" sz="1400" b="1" kern="0" dirty="0">
                <a:solidFill>
                  <a:schemeClr val="accent1">
                    <a:lumMod val="75000"/>
                  </a:schemeClr>
                </a:solidFill>
                <a:latin typeface="Avenir Light"/>
                <a:cs typeface="Avenir Light"/>
              </a:rPr>
              <a:t>Présentation </a:t>
            </a:r>
          </a:p>
          <a:p>
            <a:pPr algn="r"/>
            <a:r>
              <a:rPr lang="fr-CA" sz="1400" b="1" kern="0" dirty="0">
                <a:solidFill>
                  <a:schemeClr val="accent1">
                    <a:lumMod val="75000"/>
                  </a:schemeClr>
                </a:solidFill>
                <a:latin typeface="Avenir Light"/>
                <a:cs typeface="Avenir Light"/>
              </a:rPr>
              <a:t>du </a:t>
            </a:r>
            <a:r>
              <a:rPr lang="fr-CA" sz="1400" b="1" kern="0" dirty="0">
                <a:solidFill>
                  <a:schemeClr val="accent1">
                    <a:lumMod val="75000"/>
                  </a:schemeClr>
                </a:solidFill>
                <a:latin typeface="Avenir Light"/>
              </a:rPr>
              <a:t>matériel :</a:t>
            </a:r>
            <a:endParaRPr lang="fr-CA" sz="1400" dirty="0">
              <a:solidFill>
                <a:schemeClr val="accent1">
                  <a:lumMod val="75000"/>
                </a:schemeClr>
              </a:solidFill>
            </a:endParaRPr>
          </a:p>
        </p:txBody>
      </p:sp>
    </p:spTree>
    <p:extLst>
      <p:ext uri="{BB962C8B-B14F-4D97-AF65-F5344CB8AC3E}">
        <p14:creationId xmlns="" xmlns:p14="http://schemas.microsoft.com/office/powerpoint/2010/main" val="904374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68095" y="1066468"/>
            <a:ext cx="6752522" cy="7974055"/>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200" dirty="0">
                <a:latin typeface="Calibri" panose="020F0502020204030204" pitchFamily="34" charset="0"/>
                <a:cs typeface="Calibri" panose="020F0502020204030204" pitchFamily="34" charset="0"/>
              </a:rPr>
              <a:t>   </a:t>
            </a:r>
          </a:p>
        </p:txBody>
      </p:sp>
      <p:sp>
        <p:nvSpPr>
          <p:cNvPr id="12" name="Title 3"/>
          <p:cNvSpPr txBox="1">
            <a:spLocks/>
          </p:cNvSpPr>
          <p:nvPr>
            <p:custDataLst>
              <p:tags r:id="rId2"/>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fr-CA" sz="2400" dirty="0">
                <a:latin typeface="Calibri" panose="020F0502020204030204" pitchFamily="34" charset="0"/>
                <a:cs typeface="Calibri" panose="020F0502020204030204" pitchFamily="34" charset="0"/>
              </a:rPr>
              <a:t>1. Le </a:t>
            </a:r>
            <a:r>
              <a:rPr lang="fr-CA" sz="2400" dirty="0" smtClean="0">
                <a:latin typeface="Calibri" panose="020F0502020204030204" pitchFamily="34" charset="0"/>
                <a:cs typeface="Calibri" panose="020F0502020204030204" pitchFamily="34" charset="0"/>
              </a:rPr>
              <a:t>gnomon </a:t>
            </a:r>
            <a:r>
              <a:rPr lang="fr-CA" sz="1800" dirty="0" smtClean="0">
                <a:latin typeface="Calibri" panose="020F0502020204030204" pitchFamily="34" charset="0"/>
                <a:cs typeface="Calibri" panose="020F0502020204030204" pitchFamily="34" charset="0"/>
              </a:rPr>
              <a:t>(suite)</a:t>
            </a:r>
            <a:endParaRPr lang="fr-CA" sz="2400" u="sng" dirty="0">
              <a:latin typeface="Calibri" panose="020F0502020204030204" pitchFamily="34" charset="0"/>
              <a:cs typeface="Calibri" panose="020F0502020204030204" pitchFamily="34" charset="0"/>
            </a:endParaRPr>
          </a:p>
        </p:txBody>
      </p:sp>
      <p:graphicFrame>
        <p:nvGraphicFramePr>
          <p:cNvPr id="16" name="Tableau 15">
            <a:extLst>
              <a:ext uri="{FF2B5EF4-FFF2-40B4-BE49-F238E27FC236}">
                <a16:creationId xmlns="" xmlns:a16="http://schemas.microsoft.com/office/drawing/2014/main" id="{39477781-A922-4632-A72A-004D89470D2C}"/>
              </a:ext>
            </a:extLst>
          </p:cNvPr>
          <p:cNvGraphicFramePr>
            <a:graphicFrameLocks noGrp="1"/>
          </p:cNvGraphicFramePr>
          <p:nvPr>
            <p:custDataLst>
              <p:tags r:id="rId3"/>
            </p:custDataLst>
            <p:extLst>
              <p:ext uri="{D42A27DB-BD31-4B8C-83A1-F6EECF244321}">
                <p14:modId xmlns="" xmlns:p14="http://schemas.microsoft.com/office/powerpoint/2010/main" val="200676154"/>
              </p:ext>
            </p:extLst>
          </p:nvPr>
        </p:nvGraphicFramePr>
        <p:xfrm>
          <a:off x="107960" y="1143353"/>
          <a:ext cx="6653202" cy="7360920"/>
        </p:xfrm>
        <a:graphic>
          <a:graphicData uri="http://schemas.openxmlformats.org/drawingml/2006/table">
            <a:tbl>
              <a:tblPr firstRow="1" bandRow="1">
                <a:tableStyleId>{5C22544A-7EE6-4342-B048-85BDC9FD1C3A}</a:tableStyleId>
              </a:tblPr>
              <a:tblGrid>
                <a:gridCol w="646420">
                  <a:extLst>
                    <a:ext uri="{9D8B030D-6E8A-4147-A177-3AD203B41FA5}">
                      <a16:colId xmlns="" xmlns:a16="http://schemas.microsoft.com/office/drawing/2014/main" val="20000"/>
                    </a:ext>
                  </a:extLst>
                </a:gridCol>
                <a:gridCol w="2732758"/>
                <a:gridCol w="3274024">
                  <a:extLst>
                    <a:ext uri="{9D8B030D-6E8A-4147-A177-3AD203B41FA5}">
                      <a16:colId xmlns="" xmlns:a16="http://schemas.microsoft.com/office/drawing/2014/main" val="20002"/>
                    </a:ext>
                  </a:extLst>
                </a:gridCol>
              </a:tblGrid>
              <a:tr h="240504">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820019">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2880" lvl="0" indent="-182880">
                        <a:spcBef>
                          <a:spcPts val="600"/>
                        </a:spcBef>
                        <a:buSzPct val="140000"/>
                        <a:buFont typeface="Arial" panose="020B0604020202020204" pitchFamily="34" charset="0"/>
                        <a:buChar char="•"/>
                      </a:pPr>
                      <a:r>
                        <a:rPr lang="en-US" sz="1200" kern="1200" dirty="0" err="1">
                          <a:solidFill>
                            <a:schemeClr val="dk1"/>
                          </a:solidFill>
                          <a:effectLst/>
                          <a:latin typeface="Calibri" panose="020F0502020204030204" pitchFamily="34" charset="0"/>
                          <a:ea typeface="+mn-ea"/>
                          <a:cs typeface="Calibri" panose="020F0502020204030204" pitchFamily="34" charset="0"/>
                        </a:rPr>
                        <a:t>Modélisation</a:t>
                      </a:r>
                      <a:r>
                        <a:rPr lang="en-US" sz="1200" kern="1200" dirty="0">
                          <a:solidFill>
                            <a:schemeClr val="dk1"/>
                          </a:solidFill>
                          <a:effectLst/>
                          <a:latin typeface="Calibri" panose="020F0502020204030204" pitchFamily="34" charset="0"/>
                          <a:ea typeface="+mn-ea"/>
                          <a:cs typeface="Calibri" panose="020F0502020204030204" pitchFamily="34" charset="0"/>
                        </a:rPr>
                        <a:t> de </a:t>
                      </a:r>
                      <a:r>
                        <a:rPr lang="en-US" sz="1200" kern="1200" dirty="0" err="1">
                          <a:solidFill>
                            <a:schemeClr val="dk1"/>
                          </a:solidFill>
                          <a:effectLst/>
                          <a:latin typeface="Calibri" panose="020F0502020204030204" pitchFamily="34" charset="0"/>
                          <a:ea typeface="+mn-ea"/>
                          <a:cs typeface="Calibri" panose="020F0502020204030204" pitchFamily="34" charset="0"/>
                        </a:rPr>
                        <a:t>l’utilisation</a:t>
                      </a:r>
                      <a:r>
                        <a:rPr lang="en-US" sz="1200" kern="1200" dirty="0">
                          <a:solidFill>
                            <a:schemeClr val="dk1"/>
                          </a:solidFill>
                          <a:effectLst/>
                          <a:latin typeface="Calibri" panose="020F0502020204030204" pitchFamily="34" charset="0"/>
                          <a:ea typeface="+mn-ea"/>
                          <a:cs typeface="Calibri" panose="020F0502020204030204" pitchFamily="34" charset="0"/>
                        </a:rPr>
                        <a:t> du gnomon </a:t>
                      </a:r>
                      <a:r>
                        <a:rPr lang="en-US" sz="1200" kern="1200" dirty="0" err="1">
                          <a:solidFill>
                            <a:schemeClr val="dk1"/>
                          </a:solidFill>
                          <a:effectLst/>
                          <a:latin typeface="Calibri" panose="020F0502020204030204" pitchFamily="34" charset="0"/>
                          <a:ea typeface="+mn-ea"/>
                          <a:cs typeface="Calibri" panose="020F0502020204030204" pitchFamily="34" charset="0"/>
                        </a:rPr>
                        <a:t>lors</a:t>
                      </a:r>
                      <a:r>
                        <a:rPr lang="en-US" sz="1200" kern="1200" dirty="0">
                          <a:solidFill>
                            <a:schemeClr val="dk1"/>
                          </a:solidFill>
                          <a:effectLst/>
                          <a:latin typeface="Calibri" panose="020F0502020204030204" pitchFamily="34" charset="0"/>
                          <a:ea typeface="+mn-ea"/>
                          <a:cs typeface="Calibri" panose="020F0502020204030204" pitchFamily="34" charset="0"/>
                        </a:rPr>
                        <a:t> des sorties </a:t>
                      </a:r>
                      <a:r>
                        <a:rPr lang="en-US" sz="1200" kern="1200" dirty="0" err="1">
                          <a:solidFill>
                            <a:schemeClr val="dk1"/>
                          </a:solidFill>
                          <a:effectLst/>
                          <a:latin typeface="Calibri" panose="020F0502020204030204" pitchFamily="34" charset="0"/>
                          <a:ea typeface="+mn-ea"/>
                          <a:cs typeface="Calibri" panose="020F0502020204030204" pitchFamily="34" charset="0"/>
                        </a:rPr>
                        <a:t>extérieures</a:t>
                      </a:r>
                      <a:r>
                        <a:rPr lang="en-US" sz="1200" kern="1200" dirty="0">
                          <a:solidFill>
                            <a:schemeClr val="dk1"/>
                          </a:solidFill>
                          <a:effectLst/>
                          <a:latin typeface="Calibri" panose="020F0502020204030204" pitchFamily="34" charset="0"/>
                          <a:ea typeface="+mn-ea"/>
                          <a:cs typeface="Calibri" panose="020F0502020204030204" pitchFamily="34" charset="0"/>
                        </a:rPr>
                        <a:t>.</a:t>
                      </a:r>
                    </a:p>
                    <a:p>
                      <a:pPr marL="182880" lvl="0" indent="-182880">
                        <a:spcBef>
                          <a:spcPts val="600"/>
                        </a:spcBef>
                        <a:buSzPct val="14000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Invitation à </a:t>
                      </a:r>
                      <a:r>
                        <a:rPr lang="en-US" sz="1200" kern="1200" dirty="0" err="1">
                          <a:solidFill>
                            <a:schemeClr val="dk1"/>
                          </a:solidFill>
                          <a:effectLst/>
                          <a:latin typeface="Calibri" panose="020F0502020204030204" pitchFamily="34" charset="0"/>
                          <a:ea typeface="+mn-ea"/>
                          <a:cs typeface="Calibri" panose="020F0502020204030204" pitchFamily="34" charset="0"/>
                        </a:rPr>
                        <a:t>réfléchir</a:t>
                      </a:r>
                      <a:r>
                        <a:rPr lang="en-US" sz="1200" kern="1200" dirty="0">
                          <a:solidFill>
                            <a:schemeClr val="dk1"/>
                          </a:solidFill>
                          <a:effectLst/>
                          <a:latin typeface="Calibri" panose="020F0502020204030204" pitchFamily="34" charset="0"/>
                          <a:ea typeface="+mn-ea"/>
                          <a:cs typeface="Calibri" panose="020F0502020204030204" pitchFamily="34" charset="0"/>
                        </a:rPr>
                        <a:t> à la question de </a:t>
                      </a:r>
                      <a:r>
                        <a:rPr lang="en-US" sz="1200" kern="1200" dirty="0" err="1">
                          <a:solidFill>
                            <a:schemeClr val="dk1"/>
                          </a:solidFill>
                          <a:effectLst/>
                          <a:latin typeface="Calibri" panose="020F0502020204030204" pitchFamily="34" charset="0"/>
                          <a:ea typeface="+mn-ea"/>
                          <a:cs typeface="Calibri" panose="020F0502020204030204" pitchFamily="34" charset="0"/>
                        </a:rPr>
                        <a:t>l’orientation</a:t>
                      </a:r>
                      <a:r>
                        <a:rPr lang="en-US" sz="1200" kern="1200" dirty="0">
                          <a:solidFill>
                            <a:schemeClr val="dk1"/>
                          </a:solidFill>
                          <a:effectLst/>
                          <a:latin typeface="Calibri" panose="020F0502020204030204" pitchFamily="34" charset="0"/>
                          <a:ea typeface="+mn-ea"/>
                          <a:cs typeface="Calibri" panose="020F0502020204030204" pitchFamily="34" charset="0"/>
                        </a:rPr>
                        <a:t> du gnomon à </a:t>
                      </a:r>
                      <a:r>
                        <a:rPr lang="en-US" sz="1200" kern="1200" dirty="0" err="1">
                          <a:solidFill>
                            <a:schemeClr val="dk1"/>
                          </a:solidFill>
                          <a:effectLst/>
                          <a:latin typeface="Calibri" panose="020F0502020204030204" pitchFamily="34" charset="0"/>
                          <a:ea typeface="+mn-ea"/>
                          <a:cs typeface="Calibri" panose="020F0502020204030204" pitchFamily="34" charset="0"/>
                        </a:rPr>
                        <a:t>l’aide</a:t>
                      </a:r>
                      <a:r>
                        <a:rPr lang="en-US" sz="1200" kern="1200" dirty="0">
                          <a:solidFill>
                            <a:schemeClr val="dk1"/>
                          </a:solidFill>
                          <a:effectLst/>
                          <a:latin typeface="Calibri" panose="020F0502020204030204" pitchFamily="34" charset="0"/>
                          <a:ea typeface="+mn-ea"/>
                          <a:cs typeface="Calibri" panose="020F0502020204030204" pitchFamily="34" charset="0"/>
                        </a:rPr>
                        <a:t> d’un petit bricolage.</a:t>
                      </a: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r>
              <a:tr h="820019">
                <a:tc>
                  <a:txBody>
                    <a:bodyPr/>
                    <a:lstStyle/>
                    <a:p>
                      <a:pPr algn="ctr">
                        <a:lnSpc>
                          <a:spcPct val="100000"/>
                        </a:lnSpc>
                        <a:spcBef>
                          <a:spcPts val="600"/>
                        </a:spcBef>
                        <a:spcAft>
                          <a:spcPts val="0"/>
                        </a:spcAft>
                      </a:pPr>
                      <a:r>
                        <a:rPr lang="fr-FR"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Matériel nécessaire :</a:t>
                      </a:r>
                    </a:p>
                    <a:p>
                      <a:pPr marL="0" marR="0" lvl="0" indent="0" algn="l">
                        <a:lnSpc>
                          <a:spcPct val="115000"/>
                        </a:lnSpc>
                        <a:spcBef>
                          <a:spcPts val="0"/>
                        </a:spcBef>
                        <a:spcAft>
                          <a:spcPts val="0"/>
                        </a:spcAft>
                        <a:buFont typeface="Symbol" panose="05050102010706020507" pitchFamily="18" charset="2"/>
                        <a:buNone/>
                      </a:pPr>
                      <a:r>
                        <a:rPr lang="fr-CA" sz="1200" i="1" dirty="0">
                          <a:effectLst/>
                          <a:latin typeface="Calibri" panose="020F0502020204030204" pitchFamily="34" charset="0"/>
                          <a:ea typeface="Calibri" panose="020F0502020204030204" pitchFamily="34" charset="0"/>
                          <a:cs typeface="Times New Roman" panose="02020603050405020304" pitchFamily="18" charset="0"/>
                        </a:rPr>
                        <a:t>- Une fiche </a:t>
                      </a:r>
                      <a:r>
                        <a:rPr lang="fr-CA" sz="1200" i="1" dirty="0" err="1">
                          <a:effectLst/>
                          <a:latin typeface="Calibri" panose="020F0502020204030204" pitchFamily="34" charset="0"/>
                          <a:ea typeface="Calibri" panose="020F0502020204030204" pitchFamily="34" charset="0"/>
                          <a:cs typeface="Times New Roman" panose="02020603050405020304" pitchFamily="18" charset="0"/>
                        </a:rPr>
                        <a:t>brico</a:t>
                      </a:r>
                      <a:r>
                        <a:rPr lang="fr-CA" sz="1200" i="1" dirty="0">
                          <a:effectLst/>
                          <a:latin typeface="Calibri" panose="020F0502020204030204" pitchFamily="34" charset="0"/>
                          <a:ea typeface="Calibri" panose="020F0502020204030204" pitchFamily="34" charset="0"/>
                          <a:cs typeface="Times New Roman" panose="02020603050405020304" pitchFamily="18" charset="0"/>
                        </a:rPr>
                        <a:t> par élève</a:t>
                      </a:r>
                    </a:p>
                    <a:p>
                      <a:pPr marL="0" marR="0" lvl="0" indent="0" algn="l">
                        <a:lnSpc>
                          <a:spcPct val="115000"/>
                        </a:lnSpc>
                        <a:spcBef>
                          <a:spcPts val="0"/>
                        </a:spcBef>
                        <a:spcAft>
                          <a:spcPts val="0"/>
                        </a:spcAft>
                        <a:buFont typeface="Symbol" panose="05050102010706020507" pitchFamily="18" charset="2"/>
                        <a:buNone/>
                      </a:pPr>
                      <a:r>
                        <a:rPr lang="fr-CA" sz="1200" i="1" dirty="0">
                          <a:effectLst/>
                          <a:latin typeface="Calibri" panose="020F0502020204030204" pitchFamily="34" charset="0"/>
                          <a:ea typeface="Calibri" panose="020F0502020204030204" pitchFamily="34" charset="0"/>
                          <a:cs typeface="Times New Roman" panose="02020603050405020304" pitchFamily="18" charset="0"/>
                        </a:rPr>
                        <a:t>- Crayon à mine</a:t>
                      </a:r>
                    </a:p>
                    <a:p>
                      <a:pPr marL="0" marR="0" lvl="0" indent="0" algn="l">
                        <a:lnSpc>
                          <a:spcPct val="115000"/>
                        </a:lnSpc>
                        <a:spcBef>
                          <a:spcPts val="0"/>
                        </a:spcBef>
                        <a:spcAft>
                          <a:spcPts val="0"/>
                        </a:spcAft>
                        <a:buFont typeface="Symbol" panose="05050102010706020507" pitchFamily="18" charset="2"/>
                        <a:buNone/>
                      </a:pPr>
                      <a:r>
                        <a:rPr lang="fr-CA" sz="1200" i="1" dirty="0">
                          <a:effectLst/>
                          <a:latin typeface="Calibri" panose="020F0502020204030204" pitchFamily="34" charset="0"/>
                          <a:ea typeface="Calibri" panose="020F0502020204030204" pitchFamily="34" charset="0"/>
                          <a:cs typeface="Times New Roman" panose="02020603050405020304" pitchFamily="18" charset="0"/>
                        </a:rPr>
                        <a:t>- Ciseaux</a:t>
                      </a:r>
                    </a:p>
                    <a:p>
                      <a:pPr marL="0" marR="0" lvl="0" indent="0" algn="l">
                        <a:lnSpc>
                          <a:spcPct val="115000"/>
                        </a:lnSpc>
                        <a:spcBef>
                          <a:spcPts val="0"/>
                        </a:spcBef>
                        <a:spcAft>
                          <a:spcPts val="0"/>
                        </a:spcAft>
                        <a:buFont typeface="Symbol" panose="05050102010706020507" pitchFamily="18" charset="2"/>
                        <a:buNone/>
                      </a:pPr>
                      <a:r>
                        <a:rPr lang="fr-CA" sz="1200" i="1" dirty="0">
                          <a:effectLst/>
                          <a:latin typeface="Calibri" panose="020F0502020204030204" pitchFamily="34" charset="0"/>
                          <a:ea typeface="Calibri" panose="020F0502020204030204" pitchFamily="34" charset="0"/>
                          <a:cs typeface="Times New Roman" panose="02020603050405020304" pitchFamily="18" charset="0"/>
                        </a:rPr>
                        <a:t>- Ruban adhésif</a:t>
                      </a:r>
                    </a:p>
                  </a:txBody>
                  <a:tcPr marL="68580" marR="68580" marT="0" marB="0"/>
                </a:tc>
                <a:tc>
                  <a:txBody>
                    <a:bodyPr/>
                    <a:lstStyle/>
                    <a:p>
                      <a:pPr marL="182880" marR="0" lvl="0" indent="-182880" algn="l" defTabSz="914400" rtl="0" eaLnBrk="1" fontAlgn="auto" latinLnBrk="0" hangingPunct="1">
                        <a:lnSpc>
                          <a:spcPct val="100000"/>
                        </a:lnSpc>
                        <a:spcBef>
                          <a:spcPts val="600"/>
                        </a:spcBef>
                        <a:spcAft>
                          <a:spcPts val="0"/>
                        </a:spcAft>
                        <a:buClrTx/>
                        <a:buSzTx/>
                        <a:buFont typeface="+mj-lt"/>
                        <a:buAutoNum type="romanLcPeriod"/>
                        <a:tabLst/>
                        <a:defRPr/>
                      </a:pPr>
                      <a:r>
                        <a:rPr lang="fr-CA" sz="1200" kern="1200" dirty="0">
                          <a:solidFill>
                            <a:schemeClr val="dk1"/>
                          </a:solidFill>
                          <a:effectLst/>
                          <a:latin typeface="Calibri" panose="020F0502020204030204" pitchFamily="34" charset="0"/>
                          <a:cs typeface="Calibri" panose="020F0502020204030204" pitchFamily="34" charset="0"/>
                        </a:rPr>
                        <a:t>Rassembler le matériel affiché à l’écran.</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2"/>
                  </a:ext>
                </a:extLst>
              </a:tr>
              <a:tr h="216454">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Première directive de bricolage</a:t>
                      </a:r>
                    </a:p>
                  </a:txBody>
                  <a:tcPr marL="53578" marR="53578" marT="0" marB="0" anchor="ctr"/>
                </a:tc>
                <a:extLst>
                  <a:ext uri="{0D108BD9-81ED-4DB2-BD59-A6C34878D82A}">
                    <a16:rowId xmlns="" xmlns:a16="http://schemas.microsoft.com/office/drawing/2014/main" val="10003"/>
                  </a:ext>
                </a:extLst>
              </a:tr>
              <a:tr h="216454">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Suivre la directive.</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4"/>
                  </a:ext>
                </a:extLst>
              </a:tr>
              <a:tr h="216454">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82880" lvl="0" indent="-18288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Deuxième directive.</a:t>
                      </a:r>
                    </a:p>
                  </a:txBody>
                  <a:tcPr marL="53578" marR="53578" marT="0" marB="0" anchor="ctr"/>
                </a:tc>
                <a:extLst>
                  <a:ext uri="{0D108BD9-81ED-4DB2-BD59-A6C34878D82A}">
                    <a16:rowId xmlns="" xmlns:a16="http://schemas.microsoft.com/office/drawing/2014/main" val="10005"/>
                  </a:ext>
                </a:extLst>
              </a:tr>
              <a:tr h="216454">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Suivre la directive.</a:t>
                      </a:r>
                    </a:p>
                  </a:txBody>
                  <a:tcPr marL="53578" marR="53578" marT="0" marB="0" anchor="ctr"/>
                </a:tc>
                <a:extLst>
                  <a:ext uri="{0D108BD9-81ED-4DB2-BD59-A6C34878D82A}">
                    <a16:rowId xmlns="" xmlns:a16="http://schemas.microsoft.com/office/drawing/2014/main" val="10009"/>
                  </a:ext>
                </a:extLst>
              </a:tr>
              <a:tr h="288605">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Question sur la présence des lignes sur la feuille.</a:t>
                      </a:r>
                    </a:p>
                  </a:txBody>
                  <a:tcPr marL="53578" marR="53578" marT="0" marB="0" anchor="ctr"/>
                </a:tc>
                <a:extLst>
                  <a:ext uri="{0D108BD9-81ED-4DB2-BD59-A6C34878D82A}">
                    <a16:rowId xmlns="" xmlns:a16="http://schemas.microsoft.com/office/drawing/2014/main" val="1418153873"/>
                  </a:ext>
                </a:extLst>
              </a:tr>
              <a:tr h="144302">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r>
                        <a:rPr lang="fr-CA" sz="1200" i="1" dirty="0">
                          <a:latin typeface="Calibri" panose="020F0502020204030204" pitchFamily="34" charset="0"/>
                          <a:ea typeface="Calibri"/>
                          <a:cs typeface="Calibri" panose="020F0502020204030204" pitchFamily="34" charset="0"/>
                        </a:rPr>
                        <a:t>À quoi correspondent ces deux lignes ?</a:t>
                      </a: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L’</a:t>
                      </a:r>
                      <a:r>
                        <a:rPr lang="fr-CA" sz="1200" kern="1200" dirty="0" err="1">
                          <a:solidFill>
                            <a:schemeClr val="dk1"/>
                          </a:solidFill>
                          <a:effectLst/>
                          <a:latin typeface="Calibri" panose="020F0502020204030204" pitchFamily="34" charset="0"/>
                          <a:ea typeface="+mn-ea"/>
                          <a:cs typeface="Calibri" panose="020F0502020204030204" pitchFamily="34" charset="0"/>
                        </a:rPr>
                        <a:t>enseignant-e</a:t>
                      </a:r>
                      <a:r>
                        <a:rPr lang="fr-CA" sz="1200" kern="1200" dirty="0">
                          <a:solidFill>
                            <a:schemeClr val="dk1"/>
                          </a:solidFill>
                          <a:effectLst/>
                          <a:latin typeface="Calibri" panose="020F0502020204030204" pitchFamily="34" charset="0"/>
                          <a:ea typeface="+mn-ea"/>
                          <a:cs typeface="Calibri" panose="020F0502020204030204" pitchFamily="34" charset="0"/>
                        </a:rPr>
                        <a:t> recueille les idées des élèves.</a:t>
                      </a:r>
                    </a:p>
                  </a:txBody>
                  <a:tcPr marL="53578" marR="53578" marT="0" marB="0" anchor="ctr"/>
                </a:tc>
                <a:extLst>
                  <a:ext uri="{0D108BD9-81ED-4DB2-BD59-A6C34878D82A}">
                    <a16:rowId xmlns="" xmlns:a16="http://schemas.microsoft.com/office/drawing/2014/main" val="2046913898"/>
                  </a:ext>
                </a:extLst>
              </a:tr>
              <a:tr h="637336">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Explication de l’axe de rotation de la Terre et de l’équateur.</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Défi : identifier les pôles Nord et Sud sur l’image.</a:t>
                      </a:r>
                    </a:p>
                  </a:txBody>
                  <a:tcPr marL="53578" marR="53578" marT="0" marB="0" anchor="ctr"/>
                </a:tc>
                <a:extLst>
                  <a:ext uri="{0D108BD9-81ED-4DB2-BD59-A6C34878D82A}">
                    <a16:rowId xmlns="" xmlns:a16="http://schemas.microsoft.com/office/drawing/2014/main" val="885244392"/>
                  </a:ext>
                </a:extLst>
              </a:tr>
              <a:tr h="156227">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Identifier le pôle Nord et le pôle Sud.</a:t>
                      </a:r>
                    </a:p>
                  </a:txBody>
                  <a:tcPr marL="68580" marR="68580" marT="0" marB="0"/>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Défi individuel ou en plénière.</a:t>
                      </a:r>
                      <a:r>
                        <a:rPr lang="fr-CA" sz="1200" b="1" i="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74027564"/>
                  </a:ext>
                </a:extLst>
              </a:tr>
              <a:tr h="697462">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Réponse au défi.</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Modélisation sur le globe avec figurine lego. </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Deuxième défi : trouver le bonhomme se trouvant à Montréal.</a:t>
                      </a:r>
                    </a:p>
                  </a:txBody>
                  <a:tcPr marL="53578" marR="53578" marT="0" marB="0" anchor="ctr"/>
                </a:tc>
                <a:extLst>
                  <a:ext uri="{0D108BD9-81ED-4DB2-BD59-A6C34878D82A}">
                    <a16:rowId xmlns="" xmlns:a16="http://schemas.microsoft.com/office/drawing/2014/main" val="3375559578"/>
                  </a:ext>
                </a:extLst>
              </a:tr>
              <a:tr h="322175">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Entourer le bonhomme qui est à Montréal.</a:t>
                      </a:r>
                    </a:p>
                  </a:txBody>
                  <a:tcPr marL="68580" marR="68580" marT="0" marB="0"/>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Défi individuel ou en plénière.</a:t>
                      </a:r>
                    </a:p>
                    <a:p>
                      <a:pPr marL="228600" marR="0">
                        <a:lnSpc>
                          <a:spcPct val="115000"/>
                        </a:lnSpc>
                        <a:spcBef>
                          <a:spcPts val="0"/>
                        </a:spcBef>
                        <a:spcAft>
                          <a:spcPts val="0"/>
                        </a:spcAft>
                      </a:pPr>
                      <a:r>
                        <a:rPr lang="fr-CA" sz="1200" b="1" i="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86305175"/>
                  </a:ext>
                </a:extLst>
              </a:tr>
              <a:tr h="348731">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Retour sur le défi.</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Prochaine directive de bricolage.</a:t>
                      </a:r>
                    </a:p>
                  </a:txBody>
                  <a:tcPr marL="53578" marR="53578" marT="0" marB="0" anchor="ctr"/>
                </a:tc>
                <a:extLst>
                  <a:ext uri="{0D108BD9-81ED-4DB2-BD59-A6C34878D82A}">
                    <a16:rowId xmlns="" xmlns:a16="http://schemas.microsoft.com/office/drawing/2014/main" val="1332534662"/>
                  </a:ext>
                </a:extLst>
              </a:tr>
              <a:tr h="322175">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Tracer une ligne droite entre le montréalais et le centre du Soleil. </a:t>
                      </a:r>
                    </a:p>
                  </a:txBody>
                  <a:tcPr marL="68580" marR="68580" marT="0" marB="0"/>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Suivre la directive</a:t>
                      </a:r>
                    </a:p>
                    <a:p>
                      <a:pPr marL="228600" marR="0">
                        <a:lnSpc>
                          <a:spcPct val="115000"/>
                        </a:lnSpc>
                        <a:spcBef>
                          <a:spcPts val="0"/>
                        </a:spcBef>
                        <a:spcAft>
                          <a:spcPts val="0"/>
                        </a:spcAft>
                      </a:pPr>
                      <a:r>
                        <a:rPr lang="fr-CA" sz="1200" b="1" i="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09334658"/>
                  </a:ext>
                </a:extLst>
              </a:tr>
              <a:tr h="144302">
                <a:tc gridSpan="3">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(suite page suivante)</a:t>
                      </a:r>
                    </a:p>
                  </a:txBody>
                  <a:tcPr marL="53578" marR="53578" marT="0" marB="0" anchor="ctr"/>
                </a:tc>
                <a:tc hMerge="1">
                  <a:txBody>
                    <a:bodyPr/>
                    <a:lstStyle/>
                    <a:p>
                      <a:endParaRPr lang="fr-FR"/>
                    </a:p>
                  </a:txBody>
                  <a:tcPr/>
                </a:tc>
                <a:tc hMerge="1">
                  <a:txBody>
                    <a:bodyPr/>
                    <a:lstStyle/>
                    <a:p>
                      <a:pPr marL="228600" marR="0">
                        <a:lnSpc>
                          <a:spcPct val="115000"/>
                        </a:lnSpc>
                        <a:spcBef>
                          <a:spcPts val="0"/>
                        </a:spcBef>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029876649"/>
                  </a:ext>
                </a:extLst>
              </a:tr>
            </a:tbl>
          </a:graphicData>
        </a:graphic>
      </p:graphicFrame>
      <p:sp>
        <p:nvSpPr>
          <p:cNvPr id="2" name="Espace réservé du numéro de diapositive 1"/>
          <p:cNvSpPr>
            <a:spLocks noGrp="1"/>
          </p:cNvSpPr>
          <p:nvPr>
            <p:ph type="sldNum" sz="quarter" idx="12"/>
            <p:custDataLst>
              <p:tags r:id="rId4"/>
            </p:custDataLst>
          </p:nvPr>
        </p:nvSpPr>
        <p:spPr>
          <a:xfrm>
            <a:off x="5924144" y="8077532"/>
            <a:ext cx="933855" cy="1062813"/>
          </a:xfrm>
        </p:spPr>
        <p:txBody>
          <a:bodyPr/>
          <a:lstStyle/>
          <a:p>
            <a:fld id="{027FB875-5C85-AB42-9DC5-178568A424B8}" type="slidenum">
              <a:rPr lang="fr-CA" smtClean="0"/>
              <a:pPr/>
              <a:t>3</a:t>
            </a:fld>
            <a:endParaRPr lang="fr-CA" dirty="0"/>
          </a:p>
        </p:txBody>
      </p:sp>
      <p:pic>
        <p:nvPicPr>
          <p:cNvPr id="8" name="Image 7"/>
          <p:cNvPicPr>
            <a:picLocks noChangeAspect="1"/>
          </p:cNvPicPr>
          <p:nvPr>
            <p:custDataLst>
              <p:tags r:id="rId5"/>
            </p:custDataLst>
          </p:nvPr>
        </p:nvPicPr>
        <p:blipFill>
          <a:blip r:embed="rId9">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spTree>
    <p:extLst>
      <p:ext uri="{BB962C8B-B14F-4D97-AF65-F5344CB8AC3E}">
        <p14:creationId xmlns="" xmlns:p14="http://schemas.microsoft.com/office/powerpoint/2010/main" val="79367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68095" y="1066468"/>
            <a:ext cx="6752522" cy="7974055"/>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200" dirty="0">
                <a:latin typeface="Calibri" panose="020F0502020204030204" pitchFamily="34" charset="0"/>
                <a:cs typeface="Calibri" panose="020F0502020204030204" pitchFamily="34" charset="0"/>
              </a:rPr>
              <a:t>   </a:t>
            </a:r>
          </a:p>
        </p:txBody>
      </p:sp>
      <p:sp>
        <p:nvSpPr>
          <p:cNvPr id="12" name="Title 3"/>
          <p:cNvSpPr txBox="1">
            <a:spLocks/>
          </p:cNvSpPr>
          <p:nvPr>
            <p:custDataLst>
              <p:tags r:id="rId2"/>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fr-CA" sz="2400" dirty="0">
                <a:latin typeface="Calibri" panose="020F0502020204030204" pitchFamily="34" charset="0"/>
                <a:cs typeface="Calibri" panose="020F0502020204030204" pitchFamily="34" charset="0"/>
              </a:rPr>
              <a:t>1. Le </a:t>
            </a:r>
            <a:r>
              <a:rPr lang="fr-CA" sz="2400" dirty="0" smtClean="0">
                <a:latin typeface="Calibri" panose="020F0502020204030204" pitchFamily="34" charset="0"/>
                <a:cs typeface="Calibri" panose="020F0502020204030204" pitchFamily="34" charset="0"/>
              </a:rPr>
              <a:t>gnomon</a:t>
            </a:r>
            <a:r>
              <a:rPr lang="fr-CA" sz="1800" dirty="0" smtClean="0">
                <a:latin typeface="Calibri" panose="020F0502020204030204" pitchFamily="34" charset="0"/>
                <a:cs typeface="Calibri" panose="020F0502020204030204" pitchFamily="34" charset="0"/>
              </a:rPr>
              <a:t> (suite)</a:t>
            </a:r>
            <a:endParaRPr lang="fr-CA" sz="1800" u="sng" dirty="0">
              <a:latin typeface="Calibri" panose="020F0502020204030204" pitchFamily="34" charset="0"/>
              <a:cs typeface="Calibri" panose="020F0502020204030204" pitchFamily="34" charset="0"/>
            </a:endParaRPr>
          </a:p>
        </p:txBody>
      </p:sp>
      <p:graphicFrame>
        <p:nvGraphicFramePr>
          <p:cNvPr id="16" name="Tableau 15">
            <a:extLst>
              <a:ext uri="{FF2B5EF4-FFF2-40B4-BE49-F238E27FC236}">
                <a16:creationId xmlns="" xmlns:a16="http://schemas.microsoft.com/office/drawing/2014/main" id="{39477781-A922-4632-A72A-004D89470D2C}"/>
              </a:ext>
            </a:extLst>
          </p:cNvPr>
          <p:cNvGraphicFramePr>
            <a:graphicFrameLocks noGrp="1"/>
          </p:cNvGraphicFramePr>
          <p:nvPr>
            <p:custDataLst>
              <p:tags r:id="rId3"/>
            </p:custDataLst>
            <p:extLst>
              <p:ext uri="{D42A27DB-BD31-4B8C-83A1-F6EECF244321}">
                <p14:modId xmlns="" xmlns:p14="http://schemas.microsoft.com/office/powerpoint/2010/main" val="4007098657"/>
              </p:ext>
            </p:extLst>
          </p:nvPr>
        </p:nvGraphicFramePr>
        <p:xfrm>
          <a:off x="126651" y="1143353"/>
          <a:ext cx="6604698" cy="7714488"/>
        </p:xfrm>
        <a:graphic>
          <a:graphicData uri="http://schemas.openxmlformats.org/drawingml/2006/table">
            <a:tbl>
              <a:tblPr firstRow="1" bandRow="1">
                <a:tableStyleId>{5C22544A-7EE6-4342-B048-85BDC9FD1C3A}</a:tableStyleId>
              </a:tblPr>
              <a:tblGrid>
                <a:gridCol w="719169">
                  <a:extLst>
                    <a:ext uri="{9D8B030D-6E8A-4147-A177-3AD203B41FA5}">
                      <a16:colId xmlns="" xmlns:a16="http://schemas.microsoft.com/office/drawing/2014/main" val="20000"/>
                    </a:ext>
                  </a:extLst>
                </a:gridCol>
                <a:gridCol w="2773680"/>
                <a:gridCol w="3111849"/>
              </a:tblGrid>
              <a:tr h="278061">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33367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dirty="0"/>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Devinette : regardons-nous vers le nord ou vers le sud lorsqu’on regarde le Soleil ?</a:t>
                      </a:r>
                    </a:p>
                  </a:txBody>
                  <a:tcPr marL="53578" marR="53578" marT="0" marB="0" anchor="ctr"/>
                </a:tc>
              </a:tr>
              <a:tr h="33367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ctr"/>
                      <a:r>
                        <a:rPr lang="fr-FR" sz="1200" i="1" kern="1200" dirty="0">
                          <a:solidFill>
                            <a:schemeClr val="dk1"/>
                          </a:solidFill>
                          <a:effectLst/>
                          <a:latin typeface="Calibri" panose="020F0502020204030204" pitchFamily="34" charset="0"/>
                          <a:ea typeface="+mn-ea"/>
                          <a:cs typeface="Calibri" panose="020F0502020204030204" pitchFamily="34" charset="0"/>
                        </a:rPr>
                        <a:t>En regardant le Soleil, le petit Montréalais est-il tourné vers le Nord ou vers le Sud ?</a:t>
                      </a: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a:t>
                      </a:r>
                      <a:endParaRPr lang="fr-CA" sz="1200" dirty="0">
                        <a:effectLst/>
                        <a:latin typeface="Calibri" panose="020F0502020204030204" pitchFamily="34" charset="0"/>
                        <a:cs typeface="Calibri" panose="020F0502020204030204" pitchFamily="34" charset="0"/>
                      </a:endParaRPr>
                    </a:p>
                  </a:txBody>
                  <a:tcPr marL="53578" marR="53578" marT="0" marB="0" anchor="ctr"/>
                </a:tc>
              </a:tr>
              <a:tr h="1140051">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dirty="0"/>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Modélisation avec globe, bonhomme lego et lampe de poche.</a:t>
                      </a:r>
                    </a:p>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 Conclusion : le bonhomme regarde vers le sud, l’ouest ou l’est, mais jamais vers le nord.</a:t>
                      </a:r>
                    </a:p>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Invitation à tenter d’expliquer ce qu’on voit sur l’horizon en papier.</a:t>
                      </a:r>
                    </a:p>
                  </a:txBody>
                  <a:tcPr marL="53578" marR="53578" marT="0" marB="0" anchor="ctr"/>
                </a:tc>
                <a:extLst>
                  <a:ext uri="{0D108BD9-81ED-4DB2-BD59-A6C34878D82A}">
                    <a16:rowId xmlns="" xmlns:a16="http://schemas.microsoft.com/office/drawing/2014/main" val="10005"/>
                  </a:ext>
                </a:extLst>
              </a:tr>
              <a:tr h="333673">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Bien observer l’intérieur du cercle.</a:t>
                      </a:r>
                    </a:p>
                    <a:p>
                      <a:pPr algn="ctr"/>
                      <a:r>
                        <a:rPr lang="fr-CA" sz="1200" i="1" kern="1200" dirty="0">
                          <a:solidFill>
                            <a:schemeClr val="dk1"/>
                          </a:solidFill>
                          <a:effectLst/>
                          <a:latin typeface="Calibri" panose="020F0502020204030204" pitchFamily="34" charset="0"/>
                          <a:ea typeface="+mn-ea"/>
                          <a:cs typeface="Calibri" panose="020F0502020204030204" pitchFamily="34" charset="0"/>
                        </a:rPr>
                        <a:t>Expliquer tout ce que vous voyez.</a:t>
                      </a: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L’</a:t>
                      </a:r>
                      <a:r>
                        <a:rPr lang="fr-CA" sz="1200" kern="1200" dirty="0" err="1">
                          <a:solidFill>
                            <a:schemeClr val="dk1"/>
                          </a:solidFill>
                          <a:effectLst/>
                          <a:latin typeface="Calibri" panose="020F0502020204030204" pitchFamily="34" charset="0"/>
                          <a:ea typeface="+mn-ea"/>
                          <a:cs typeface="Calibri" panose="020F0502020204030204" pitchFamily="34" charset="0"/>
                        </a:rPr>
                        <a:t>enseignant-e</a:t>
                      </a:r>
                      <a:r>
                        <a:rPr lang="fr-CA" sz="1200" kern="1200" dirty="0">
                          <a:solidFill>
                            <a:schemeClr val="dk1"/>
                          </a:solidFill>
                          <a:effectLst/>
                          <a:latin typeface="Calibri" panose="020F0502020204030204" pitchFamily="34" charset="0"/>
                          <a:ea typeface="+mn-ea"/>
                          <a:cs typeface="Calibri" panose="020F0502020204030204" pitchFamily="34" charset="0"/>
                        </a:rPr>
                        <a:t> recueille les idées des élèves.</a:t>
                      </a:r>
                    </a:p>
                  </a:txBody>
                  <a:tcPr marL="53578" marR="53578" marT="0" marB="0" anchor="ctr"/>
                </a:tc>
                <a:extLst>
                  <a:ext uri="{0D108BD9-81ED-4DB2-BD59-A6C34878D82A}">
                    <a16:rowId xmlns="" xmlns:a16="http://schemas.microsoft.com/office/drawing/2014/main" val="10009"/>
                  </a:ext>
                </a:extLst>
              </a:tr>
              <a:tr h="570026">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Explication de la trajectoire du Soleil dans le ciel.</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Défi : Identifier le Nord et le Sud.</a:t>
                      </a:r>
                    </a:p>
                  </a:txBody>
                  <a:tcPr marL="53578" marR="53578" marT="0" marB="0" anchor="ctr"/>
                </a:tc>
                <a:extLst>
                  <a:ext uri="{0D108BD9-81ED-4DB2-BD59-A6C34878D82A}">
                    <a16:rowId xmlns="" xmlns:a16="http://schemas.microsoft.com/office/drawing/2014/main" val="1418153873"/>
                  </a:ext>
                </a:extLst>
              </a:tr>
              <a:tr h="166837">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r>
                        <a:rPr lang="fr-CA" sz="1200" i="1" dirty="0">
                          <a:latin typeface="Calibri" panose="020F0502020204030204" pitchFamily="34" charset="0"/>
                          <a:ea typeface="Calibri"/>
                          <a:cs typeface="Calibri" panose="020F0502020204030204" pitchFamily="34" charset="0"/>
                        </a:rPr>
                        <a:t>Identifier le nord (N) et le sud (S).</a:t>
                      </a: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Défi individuel ou en plénière.</a:t>
                      </a:r>
                    </a:p>
                  </a:txBody>
                  <a:tcPr marL="53578" marR="53578" marT="0" marB="0" anchor="ctr"/>
                </a:tc>
                <a:extLst>
                  <a:ext uri="{0D108BD9-81ED-4DB2-BD59-A6C34878D82A}">
                    <a16:rowId xmlns="" xmlns:a16="http://schemas.microsoft.com/office/drawing/2014/main" val="2046913898"/>
                  </a:ext>
                </a:extLst>
              </a:tr>
              <a:tr h="403189">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Réponse au défi.</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b="0" i="0" kern="1200" dirty="0">
                          <a:solidFill>
                            <a:schemeClr val="dk1"/>
                          </a:solidFill>
                          <a:effectLst/>
                          <a:latin typeface="Calibri" panose="020F0502020204030204" pitchFamily="34" charset="0"/>
                          <a:ea typeface="+mn-ea"/>
                          <a:cs typeface="Calibri" panose="020F0502020204030204" pitchFamily="34" charset="0"/>
                        </a:rPr>
                        <a:t>Défi suivant : Identifier l’est et l’ouest.</a:t>
                      </a:r>
                    </a:p>
                  </a:txBody>
                  <a:tcPr marL="53578" marR="53578" marT="0" marB="0" anchor="ctr"/>
                </a:tc>
                <a:extLst>
                  <a:ext uri="{0D108BD9-81ED-4DB2-BD59-A6C34878D82A}">
                    <a16:rowId xmlns="" xmlns:a16="http://schemas.microsoft.com/office/drawing/2014/main" val="885244392"/>
                  </a:ext>
                </a:extLst>
              </a:tr>
              <a:tr h="166837">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r>
                        <a:rPr lang="fr-CA" sz="1200" i="1" dirty="0">
                          <a:latin typeface="Calibri" panose="020F0502020204030204" pitchFamily="34" charset="0"/>
                          <a:ea typeface="Calibri"/>
                          <a:cs typeface="Calibri" panose="020F0502020204030204" pitchFamily="34" charset="0"/>
                        </a:rPr>
                        <a:t>Identifier l’est (E) et l’ouest (O).</a:t>
                      </a: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Défi individuel ou en plénière.</a:t>
                      </a:r>
                    </a:p>
                  </a:txBody>
                  <a:tcPr marL="53578" marR="53578" marT="0" marB="0" anchor="ctr"/>
                </a:tc>
                <a:extLst>
                  <a:ext uri="{0D108BD9-81ED-4DB2-BD59-A6C34878D82A}">
                    <a16:rowId xmlns="" xmlns:a16="http://schemas.microsoft.com/office/drawing/2014/main" val="1874027564"/>
                  </a:ext>
                </a:extLst>
              </a:tr>
              <a:tr h="403189">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Réponse au défi.</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Nouveau défi : tracer l’ombre du style à midi.</a:t>
                      </a:r>
                    </a:p>
                  </a:txBody>
                  <a:tcPr marL="53578" marR="53578" marT="0" marB="0" anchor="ctr"/>
                </a:tc>
                <a:extLst>
                  <a:ext uri="{0D108BD9-81ED-4DB2-BD59-A6C34878D82A}">
                    <a16:rowId xmlns="" xmlns:a16="http://schemas.microsoft.com/office/drawing/2014/main" val="3375559578"/>
                  </a:ext>
                </a:extLst>
              </a:tr>
              <a:tr h="756211">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marL="0" marR="0" algn="ctr">
                        <a:lnSpc>
                          <a:spcPct val="115000"/>
                        </a:lnSpc>
                        <a:spcBef>
                          <a:spcPts val="0"/>
                        </a:spcBef>
                        <a:spcAft>
                          <a:spcPts val="0"/>
                        </a:spcAft>
                      </a:pPr>
                      <a:r>
                        <a:rPr lang="fr-CA" sz="1200" i="1" kern="1200" dirty="0">
                          <a:solidFill>
                            <a:schemeClr val="dk1"/>
                          </a:solidFill>
                          <a:effectLst/>
                          <a:latin typeface="Calibri" panose="020F0502020204030204" pitchFamily="34" charset="0"/>
                          <a:ea typeface="+mn-ea"/>
                          <a:cs typeface="Calibri" panose="020F0502020204030204" pitchFamily="34" charset="0"/>
                        </a:rPr>
                        <a:t>En plaçant le style en plein milieu du cercle, peu importe l’orientation du gnomon, tracez l’ombre que ferait le style à midi.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Défi individuel ou en plénière.</a:t>
                      </a:r>
                    </a:p>
                    <a:p>
                      <a:pPr marL="228600" marR="0">
                        <a:lnSpc>
                          <a:spcPct val="115000"/>
                        </a:lnSpc>
                        <a:spcBef>
                          <a:spcPts val="0"/>
                        </a:spcBef>
                        <a:spcAft>
                          <a:spcPts val="0"/>
                        </a:spcAft>
                      </a:pPr>
                      <a:r>
                        <a:rPr lang="fr-CA" sz="1200" b="1" i="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86305175"/>
                  </a:ext>
                </a:extLst>
              </a:tr>
              <a:tr h="570026">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dirty="0"/>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Réponse et modélisation.</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Dernier défi : la bonne orientation du gnomon.</a:t>
                      </a:r>
                    </a:p>
                  </a:txBody>
                  <a:tcPr marL="53578" marR="53578" marT="0" marB="0" anchor="ctr"/>
                </a:tc>
                <a:extLst>
                  <a:ext uri="{0D108BD9-81ED-4DB2-BD59-A6C34878D82A}">
                    <a16:rowId xmlns="" xmlns:a16="http://schemas.microsoft.com/office/drawing/2014/main" val="1332534662"/>
                  </a:ext>
                </a:extLst>
              </a:tr>
              <a:tr h="1001020">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Trouvez la façon de placer le gnomon de manière à être capable de tracer l’ombre que ferait le style aux autres heures du jour. Il faut que toutes les ombres puissent être tracées sur le cadran, pas à côté,  sans jamais avoir à bouger le gnomon. </a:t>
                      </a:r>
                      <a:endParaRPr lang="fr-FR" sz="1200" i="1"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Défi individuel ou en plénière.</a:t>
                      </a:r>
                      <a:endParaRPr lang="fr-CA" sz="1200" dirty="0">
                        <a:effectLst/>
                        <a:latin typeface="Calibri" panose="020F0502020204030204" pitchFamily="34" charset="0"/>
                        <a:cs typeface="Calibri" panose="020F0502020204030204" pitchFamily="34" charset="0"/>
                      </a:endParaRPr>
                    </a:p>
                  </a:txBody>
                  <a:tcPr marL="53578" marR="53578" marT="0" marB="0" anchor="ctr"/>
                </a:tc>
              </a:tr>
              <a:tr h="403189">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Conclusion et démonstration.</a:t>
                      </a:r>
                    </a:p>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Présentation d’une boussole.</a:t>
                      </a:r>
                    </a:p>
                  </a:txBody>
                  <a:tcPr marL="53578" marR="53578" marT="0" marB="0" anchor="ctr"/>
                </a:tc>
              </a:tr>
              <a:tr h="166837">
                <a:tc>
                  <a:txBody>
                    <a:bodyPr/>
                    <a:lstStyle/>
                    <a:p>
                      <a:pPr algn="ctr">
                        <a:lnSpc>
                          <a:spcPct val="100000"/>
                        </a:lnSpc>
                        <a:spcBef>
                          <a:spcPts val="600"/>
                        </a:spcBef>
                        <a:spcAft>
                          <a:spcPts val="0"/>
                        </a:spcAft>
                      </a:pPr>
                      <a:r>
                        <a:rPr lang="fr-CA" sz="1200" b="1" dirty="0" smtClean="0">
                          <a:latin typeface="Calibri" panose="020F0502020204030204" pitchFamily="34" charset="0"/>
                          <a:ea typeface="Calibri"/>
                          <a:cs typeface="Calibri" panose="020F0502020204030204" pitchFamily="34" charset="0"/>
                        </a:rPr>
                        <a:t>Fin</a:t>
                      </a:r>
                      <a:endParaRPr lang="fr-FR" sz="1200" b="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71450" lvl="0" indent="-171450">
                        <a:spcBef>
                          <a:spcPts val="600"/>
                        </a:spcBef>
                        <a:buSzPct val="140000"/>
                        <a:buFont typeface="Arial" panose="020B0604020202020204" pitchFamily="34" charset="0"/>
                        <a:buChar char="•"/>
                      </a:pP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r>
            </a:tbl>
          </a:graphicData>
        </a:graphic>
      </p:graphicFrame>
      <p:sp>
        <p:nvSpPr>
          <p:cNvPr id="2" name="Espace réservé du numéro de diapositive 1"/>
          <p:cNvSpPr>
            <a:spLocks noGrp="1"/>
          </p:cNvSpPr>
          <p:nvPr>
            <p:ph type="sldNum" sz="quarter" idx="12"/>
            <p:custDataLst>
              <p:tags r:id="rId4"/>
            </p:custDataLst>
          </p:nvPr>
        </p:nvSpPr>
        <p:spPr>
          <a:xfrm>
            <a:off x="5924144" y="8077532"/>
            <a:ext cx="933855" cy="1062813"/>
          </a:xfrm>
        </p:spPr>
        <p:txBody>
          <a:bodyPr/>
          <a:lstStyle/>
          <a:p>
            <a:fld id="{027FB875-5C85-AB42-9DC5-178568A424B8}" type="slidenum">
              <a:rPr lang="fr-CA" smtClean="0"/>
              <a:pPr/>
              <a:t>4</a:t>
            </a:fld>
            <a:endParaRPr lang="fr-CA" dirty="0"/>
          </a:p>
        </p:txBody>
      </p:sp>
      <p:pic>
        <p:nvPicPr>
          <p:cNvPr id="6" name="Image 5"/>
          <p:cNvPicPr>
            <a:picLocks noChangeAspect="1"/>
          </p:cNvPicPr>
          <p:nvPr>
            <p:custDataLst>
              <p:tags r:id="rId5"/>
            </p:custDataLst>
          </p:nvPr>
        </p:nvPicPr>
        <p:blipFill>
          <a:blip r:embed="rId9">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spTree>
    <p:extLst>
      <p:ext uri="{BB962C8B-B14F-4D97-AF65-F5344CB8AC3E}">
        <p14:creationId xmlns="" xmlns:p14="http://schemas.microsoft.com/office/powerpoint/2010/main" val="1527851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4" name="Espace réservé du contenu 5"/>
          <p:cNvGraphicFramePr>
            <a:graphicFrameLocks noGrp="1"/>
          </p:cNvGraphicFramePr>
          <p:nvPr>
            <p:ph sz="half" idx="2"/>
            <p:custDataLst>
              <p:tags r:id="rId1"/>
            </p:custDataLst>
            <p:extLst>
              <p:ext uri="{D42A27DB-BD31-4B8C-83A1-F6EECF244321}">
                <p14:modId xmlns="" xmlns:p14="http://schemas.microsoft.com/office/powerpoint/2010/main" val="561480094"/>
              </p:ext>
            </p:extLst>
          </p:nvPr>
        </p:nvGraphicFramePr>
        <p:xfrm>
          <a:off x="48660" y="5859780"/>
          <a:ext cx="1668983" cy="1402080"/>
        </p:xfrm>
        <a:graphic>
          <a:graphicData uri="http://schemas.openxmlformats.org/drawingml/2006/table">
            <a:tbl>
              <a:tblPr firstRow="1" bandRow="1">
                <a:tableStyleId>{5C22544A-7EE6-4342-B048-85BDC9FD1C3A}</a:tableStyleId>
              </a:tblPr>
              <a:tblGrid>
                <a:gridCol w="229671">
                  <a:extLst>
                    <a:ext uri="{9D8B030D-6E8A-4147-A177-3AD203B41FA5}">
                      <a16:colId xmlns="" xmlns:a16="http://schemas.microsoft.com/office/drawing/2014/main" val="20000"/>
                    </a:ext>
                  </a:extLst>
                </a:gridCol>
                <a:gridCol w="1439312">
                  <a:extLst>
                    <a:ext uri="{9D8B030D-6E8A-4147-A177-3AD203B41FA5}">
                      <a16:colId xmlns="" xmlns:a16="http://schemas.microsoft.com/office/drawing/2014/main" val="20001"/>
                    </a:ext>
                  </a:extLst>
                </a:gridCol>
              </a:tblGrid>
              <a:tr h="270665">
                <a:tc gridSpan="2">
                  <a:txBody>
                    <a:bodyPr/>
                    <a:lstStyle/>
                    <a:p>
                      <a:pPr algn="ctr"/>
                      <a:r>
                        <a:rPr lang="fr-FR" sz="1400" dirty="0">
                          <a:latin typeface="Calibri" pitchFamily="34" charset="0"/>
                          <a:cs typeface="Calibri" pitchFamily="34" charset="0"/>
                        </a:rPr>
                        <a:t>Matériel</a:t>
                      </a:r>
                      <a:r>
                        <a:rPr lang="fr-FR" sz="1400" baseline="0" dirty="0">
                          <a:latin typeface="Calibri" pitchFamily="34" charset="0"/>
                          <a:cs typeface="Calibri" pitchFamily="34" charset="0"/>
                        </a:rPr>
                        <a:t> nécessaire</a:t>
                      </a:r>
                      <a:endParaRPr lang="fr-FR" sz="1400" dirty="0">
                        <a:latin typeface="Calibri" pitchFamily="34" charset="0"/>
                        <a:cs typeface="Calibri"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43598">
                <a:tc gridSpan="2">
                  <a:txBody>
                    <a:bodyPr/>
                    <a:lstStyle/>
                    <a:p>
                      <a:pPr algn="ctr"/>
                      <a:r>
                        <a:rPr lang="fr-FR" sz="1200" b="1" dirty="0" smtClean="0">
                          <a:latin typeface="Calibri" pitchFamily="34" charset="0"/>
                          <a:cs typeface="Calibri" pitchFamily="34" charset="0"/>
                        </a:rPr>
                        <a:t>Pour les</a:t>
                      </a:r>
                      <a:r>
                        <a:rPr lang="fr-FR" sz="1200" b="1" baseline="0" dirty="0" smtClean="0">
                          <a:latin typeface="Calibri" pitchFamily="34" charset="0"/>
                          <a:cs typeface="Calibri" pitchFamily="34" charset="0"/>
                        </a:rPr>
                        <a:t> </a:t>
                      </a:r>
                      <a:r>
                        <a:rPr lang="fr-FR" sz="1200" b="1" dirty="0" smtClean="0">
                          <a:latin typeface="Calibri" pitchFamily="34" charset="0"/>
                          <a:cs typeface="Calibri" pitchFamily="34" charset="0"/>
                        </a:rPr>
                        <a:t>élèves</a:t>
                      </a:r>
                      <a:endParaRPr lang="fr-FR" sz="1200" b="1" dirty="0">
                        <a:latin typeface="Calibri" pitchFamily="34" charset="0"/>
                        <a:cs typeface="Calibri" pitchFamily="34" charset="0"/>
                      </a:endParaRPr>
                    </a:p>
                  </a:txBody>
                  <a:tcPr/>
                </a:tc>
                <a:tc hMerge="1">
                  <a:txBody>
                    <a:bodyPr/>
                    <a:lstStyle/>
                    <a:p>
                      <a:endParaRPr lang="fr-FR"/>
                    </a:p>
                  </a:txBody>
                  <a:tcPr/>
                </a:tc>
                <a:extLst>
                  <a:ext uri="{0D108BD9-81ED-4DB2-BD59-A6C34878D82A}">
                    <a16:rowId xmlns="" xmlns:a16="http://schemas.microsoft.com/office/drawing/2014/main" val="10001"/>
                  </a:ext>
                </a:extLst>
              </a:tr>
              <a:tr h="243598">
                <a:tc>
                  <a:txBody>
                    <a:bodyPr/>
                    <a:lstStyle/>
                    <a:p>
                      <a:pPr algn="ctr"/>
                      <a:endParaRPr lang="fr-FR" sz="1200" dirty="0">
                        <a:latin typeface="Calibri" pitchFamily="34" charset="0"/>
                        <a:cs typeface="Calibri" pitchFamily="34" charset="0"/>
                      </a:endParaRPr>
                    </a:p>
                  </a:txBody>
                  <a:tcPr/>
                </a:tc>
                <a:tc>
                  <a:txBody>
                    <a:bodyPr/>
                    <a:lstStyle/>
                    <a:p>
                      <a:pPr algn="l"/>
                      <a:r>
                        <a:rPr lang="fr-FR" sz="1200" dirty="0">
                          <a:latin typeface="Calibri" pitchFamily="34" charset="0"/>
                          <a:cs typeface="Calibri" pitchFamily="34" charset="0"/>
                        </a:rPr>
                        <a:t>Lunettes </a:t>
                      </a:r>
                      <a:r>
                        <a:rPr lang="fr-FR" sz="1200" dirty="0" smtClean="0">
                          <a:latin typeface="Calibri" pitchFamily="34" charset="0"/>
                          <a:cs typeface="Calibri" pitchFamily="34" charset="0"/>
                        </a:rPr>
                        <a:t>solaires</a:t>
                      </a:r>
                      <a:endParaRPr lang="fr-FR" sz="1200" dirty="0">
                        <a:latin typeface="Calibri" pitchFamily="34" charset="0"/>
                        <a:cs typeface="Calibri" pitchFamily="34" charset="0"/>
                      </a:endParaRPr>
                    </a:p>
                  </a:txBody>
                  <a:tcPr/>
                </a:tc>
                <a:extLst>
                  <a:ext uri="{0D108BD9-81ED-4DB2-BD59-A6C34878D82A}">
                    <a16:rowId xmlns="" xmlns:a16="http://schemas.microsoft.com/office/drawing/2014/main" val="10002"/>
                  </a:ext>
                </a:extLst>
              </a:tr>
              <a:tr h="243598">
                <a:tc gridSpan="2">
                  <a:txBody>
                    <a:bodyPr/>
                    <a:lstStyle/>
                    <a:p>
                      <a:pPr algn="ctr"/>
                      <a:r>
                        <a:rPr lang="fr-FR" sz="1200" b="1" dirty="0" smtClean="0">
                          <a:latin typeface="Calibri" pitchFamily="34" charset="0"/>
                          <a:cs typeface="Calibri" pitchFamily="34" charset="0"/>
                        </a:rPr>
                        <a:t>Pour</a:t>
                      </a:r>
                      <a:r>
                        <a:rPr lang="fr-FR" sz="1200" b="1" baseline="0" dirty="0" smtClean="0">
                          <a:latin typeface="Calibri" pitchFamily="34" charset="0"/>
                          <a:cs typeface="Calibri" pitchFamily="34" charset="0"/>
                        </a:rPr>
                        <a:t> l’</a:t>
                      </a:r>
                      <a:r>
                        <a:rPr lang="fr-FR" sz="1200" b="1" baseline="0" dirty="0" err="1" smtClean="0">
                          <a:latin typeface="Calibri" pitchFamily="34" charset="0"/>
                          <a:cs typeface="Calibri" pitchFamily="34" charset="0"/>
                        </a:rPr>
                        <a:t>e</a:t>
                      </a:r>
                      <a:r>
                        <a:rPr lang="fr-FR" sz="1200" b="1" dirty="0" err="1" smtClean="0">
                          <a:latin typeface="Calibri" pitchFamily="34" charset="0"/>
                          <a:cs typeface="Calibri" pitchFamily="34" charset="0"/>
                        </a:rPr>
                        <a:t>nseignant.e</a:t>
                      </a:r>
                      <a:endParaRPr lang="fr-FR" sz="1200" b="1" dirty="0">
                        <a:latin typeface="Calibri" pitchFamily="34" charset="0"/>
                        <a:cs typeface="Calibri" pitchFamily="34" charset="0"/>
                      </a:endParaRPr>
                    </a:p>
                  </a:txBody>
                  <a:tcPr/>
                </a:tc>
                <a:tc hMerge="1">
                  <a:txBody>
                    <a:bodyPr/>
                    <a:lstStyle/>
                    <a:p>
                      <a:pPr algn="ctr"/>
                      <a:endParaRPr lang="fr-FR" sz="1200" dirty="0">
                        <a:latin typeface="Times New Roman" pitchFamily="18" charset="0"/>
                      </a:endParaRPr>
                    </a:p>
                  </a:txBody>
                  <a:tcPr/>
                </a:tc>
                <a:extLst>
                  <a:ext uri="{0D108BD9-81ED-4DB2-BD59-A6C34878D82A}">
                    <a16:rowId xmlns="" xmlns:a16="http://schemas.microsoft.com/office/drawing/2014/main" val="10003"/>
                  </a:ext>
                </a:extLst>
              </a:tr>
              <a:tr h="243598">
                <a:tc>
                  <a:txBody>
                    <a:bodyPr/>
                    <a:lstStyle/>
                    <a:p>
                      <a:pPr algn="ctr"/>
                      <a:endParaRPr lang="fr-FR" sz="1200" dirty="0">
                        <a:latin typeface="Calibri" pitchFamily="34" charset="0"/>
                        <a:cs typeface="Calibri" pitchFamily="34" charset="0"/>
                      </a:endParaRPr>
                    </a:p>
                  </a:txBody>
                  <a:tcPr/>
                </a:tc>
                <a:tc>
                  <a:txBody>
                    <a:bodyPr/>
                    <a:lstStyle/>
                    <a:p>
                      <a:pPr algn="l"/>
                      <a:r>
                        <a:rPr lang="fr-FR" sz="1200" dirty="0" smtClean="0">
                          <a:latin typeface="Calibri" pitchFamily="34" charset="0"/>
                          <a:cs typeface="Calibri" pitchFamily="34" charset="0"/>
                          <a:hlinkClick r:id="" action="ppaction://noaction"/>
                        </a:rPr>
                        <a:t>Fiche théorique 3</a:t>
                      </a:r>
                      <a:endParaRPr lang="fr-FR" sz="1200" dirty="0">
                        <a:latin typeface="Calibri" pitchFamily="34" charset="0"/>
                        <a:cs typeface="Calibri" pitchFamily="34" charset="0"/>
                      </a:endParaRPr>
                    </a:p>
                  </a:txBody>
                  <a:tcPr/>
                </a:tc>
                <a:extLst>
                  <a:ext uri="{0D108BD9-81ED-4DB2-BD59-A6C34878D82A}">
                    <a16:rowId xmlns="" xmlns:a16="http://schemas.microsoft.com/office/drawing/2014/main" val="10004"/>
                  </a:ext>
                </a:extLst>
              </a:tr>
            </a:tbl>
          </a:graphicData>
        </a:graphic>
      </p:graphicFrame>
      <p:sp>
        <p:nvSpPr>
          <p:cNvPr id="3" name="Rectangle 2"/>
          <p:cNvSpPr/>
          <p:nvPr>
            <p:custDataLst>
              <p:tags r:id="rId2"/>
            </p:custDataLst>
          </p:nvPr>
        </p:nvSpPr>
        <p:spPr>
          <a:xfrm>
            <a:off x="1786679" y="1612501"/>
            <a:ext cx="4981575" cy="747779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t"/>
          <a:lstStyle/>
          <a:p>
            <a:pPr algn="just">
              <a:spcBef>
                <a:spcPts val="600"/>
              </a:spcBef>
            </a:pPr>
            <a:r>
              <a:rPr lang="fr-CA" sz="2400" i="1" dirty="0" smtClean="0">
                <a:solidFill>
                  <a:srgbClr val="000000"/>
                </a:solidFill>
                <a:latin typeface="Calibri" pitchFamily="34" charset="0"/>
                <a:cs typeface="Calibri" pitchFamily="34" charset="0"/>
              </a:rPr>
              <a:t>Observation</a:t>
            </a:r>
          </a:p>
          <a:p>
            <a:pPr algn="just">
              <a:spcBef>
                <a:spcPts val="600"/>
              </a:spcBef>
            </a:pPr>
            <a:r>
              <a:rPr lang="fr-CA" sz="1200" dirty="0" smtClean="0">
                <a:solidFill>
                  <a:srgbClr val="000000"/>
                </a:solidFill>
                <a:latin typeface="Calibri" pitchFamily="34" charset="0"/>
                <a:cs typeface="Calibri" pitchFamily="34" charset="0"/>
              </a:rPr>
              <a:t>Pour mieux comprendre le Soleil, les élèves vont regarder le Soleil à l’aide de lunettes solaires. </a:t>
            </a:r>
            <a:r>
              <a:rPr lang="fr-CA" sz="1200" b="1" dirty="0" smtClean="0">
                <a:solidFill>
                  <a:srgbClr val="000000"/>
                </a:solidFill>
                <a:latin typeface="Calibri" pitchFamily="34" charset="0"/>
                <a:cs typeface="Calibri" pitchFamily="34" charset="0"/>
              </a:rPr>
              <a:t>Il est important de s’assurer que chaque élève porte bien leurs lunettes, afin qu’ils n’abîment pas leurs yeux. </a:t>
            </a:r>
          </a:p>
          <a:p>
            <a:pPr algn="just">
              <a:spcBef>
                <a:spcPts val="600"/>
              </a:spcBef>
            </a:pPr>
            <a:r>
              <a:rPr lang="fr-CA" sz="1200" dirty="0" smtClean="0">
                <a:solidFill>
                  <a:srgbClr val="000000"/>
                </a:solidFill>
                <a:latin typeface="Calibri" pitchFamily="34" charset="0"/>
                <a:cs typeface="Calibri" pitchFamily="34" charset="0"/>
              </a:rPr>
              <a:t>Les lunettes solaires bloquent si bien les rayons néfastes qu’il ne reste pas grand-chose à voir à part le disque solaire.</a:t>
            </a:r>
            <a:r>
              <a:rPr lang="fr-CA" sz="1200" b="1" dirty="0" smtClean="0">
                <a:solidFill>
                  <a:srgbClr val="000000"/>
                </a:solidFill>
                <a:latin typeface="Calibri" pitchFamily="34" charset="0"/>
                <a:cs typeface="Calibri" pitchFamily="34" charset="0"/>
              </a:rPr>
              <a:t> Par contre il peut être possible d’observer des taches plus foncées </a:t>
            </a:r>
            <a:r>
              <a:rPr lang="fr-CA" sz="1200" dirty="0" smtClean="0">
                <a:solidFill>
                  <a:srgbClr val="000000"/>
                </a:solidFill>
                <a:latin typeface="Calibri" pitchFamily="34" charset="0"/>
                <a:cs typeface="Calibri" pitchFamily="34" charset="0"/>
              </a:rPr>
              <a:t>(si par chance il y en a ce jour-là). Ces taches correspondraient à des </a:t>
            </a:r>
            <a:r>
              <a:rPr lang="fr-CA" sz="1200" i="1" dirty="0" smtClean="0">
                <a:solidFill>
                  <a:srgbClr val="000000"/>
                </a:solidFill>
                <a:latin typeface="Calibri" pitchFamily="34" charset="0"/>
                <a:cs typeface="Calibri" pitchFamily="34" charset="0"/>
              </a:rPr>
              <a:t>taches solaires </a:t>
            </a:r>
            <a:r>
              <a:rPr lang="fr-CA" sz="1200" dirty="0" smtClean="0">
                <a:solidFill>
                  <a:srgbClr val="000000"/>
                </a:solidFill>
                <a:latin typeface="Calibri" pitchFamily="34" charset="0"/>
                <a:cs typeface="Calibri" pitchFamily="34" charset="0"/>
              </a:rPr>
              <a:t>(voir </a:t>
            </a:r>
            <a:r>
              <a:rPr lang="fr-FR" sz="1200" dirty="0" smtClean="0">
                <a:latin typeface="Calibri" pitchFamily="34" charset="0"/>
                <a:cs typeface="Calibri" pitchFamily="34" charset="0"/>
                <a:hlinkClick r:id="" action="ppaction://noaction"/>
              </a:rPr>
              <a:t>Fiche théorique 3</a:t>
            </a:r>
            <a:r>
              <a:rPr lang="fr-CA" sz="1200" dirty="0" smtClean="0">
                <a:solidFill>
                  <a:srgbClr val="000000"/>
                </a:solidFill>
                <a:latin typeface="Calibri" pitchFamily="34" charset="0"/>
                <a:cs typeface="Calibri" pitchFamily="34" charset="0"/>
              </a:rPr>
              <a:t>). </a:t>
            </a:r>
          </a:p>
          <a:p>
            <a:pPr algn="just">
              <a:spcBef>
                <a:spcPts val="600"/>
              </a:spcBef>
            </a:pPr>
            <a:r>
              <a:rPr lang="fr-CA" sz="1200" dirty="0" smtClean="0">
                <a:solidFill>
                  <a:srgbClr val="000000"/>
                </a:solidFill>
                <a:latin typeface="Calibri" pitchFamily="34" charset="0"/>
                <a:cs typeface="Calibri" pitchFamily="34" charset="0"/>
              </a:rPr>
              <a:t>Bref, encourager les élèves à observer attentivement, </a:t>
            </a:r>
            <a:r>
              <a:rPr lang="fr-CA" sz="1200" u="sng" dirty="0" smtClean="0">
                <a:solidFill>
                  <a:srgbClr val="000000"/>
                </a:solidFill>
                <a:latin typeface="Calibri" pitchFamily="34" charset="0"/>
                <a:cs typeface="Calibri" pitchFamily="34" charset="0"/>
              </a:rPr>
              <a:t>mais sans leur dire ce qu’ils pourraient voir</a:t>
            </a:r>
            <a:r>
              <a:rPr lang="fr-CA" sz="1200" dirty="0" smtClean="0">
                <a:solidFill>
                  <a:srgbClr val="000000"/>
                </a:solidFill>
                <a:latin typeface="Calibri" pitchFamily="34" charset="0"/>
                <a:cs typeface="Calibri" pitchFamily="34" charset="0"/>
              </a:rPr>
              <a:t> (cela les influencerait). </a:t>
            </a:r>
          </a:p>
          <a:p>
            <a:pPr algn="just">
              <a:spcBef>
                <a:spcPts val="600"/>
              </a:spcBef>
            </a:pPr>
            <a:endParaRPr lang="fr-CA" sz="1200" dirty="0" smtClean="0">
              <a:solidFill>
                <a:srgbClr val="000000"/>
              </a:solidFill>
              <a:latin typeface="Calibri" pitchFamily="34" charset="0"/>
              <a:cs typeface="Calibri" pitchFamily="34" charset="0"/>
            </a:endParaRPr>
          </a:p>
          <a:p>
            <a:pPr algn="just">
              <a:spcBef>
                <a:spcPts val="600"/>
              </a:spcBef>
            </a:pPr>
            <a:r>
              <a:rPr lang="fr-CA" sz="2400" i="1" dirty="0" smtClean="0">
                <a:solidFill>
                  <a:srgbClr val="000000"/>
                </a:solidFill>
                <a:latin typeface="Calibri" pitchFamily="34" charset="0"/>
                <a:cs typeface="Calibri" pitchFamily="34" charset="0"/>
              </a:rPr>
              <a:t>Retour</a:t>
            </a:r>
          </a:p>
          <a:p>
            <a:pPr algn="just">
              <a:spcBef>
                <a:spcPts val="600"/>
              </a:spcBef>
            </a:pPr>
            <a:r>
              <a:rPr lang="fr-CA" sz="1200" dirty="0" smtClean="0">
                <a:solidFill>
                  <a:srgbClr val="000000"/>
                </a:solidFill>
                <a:latin typeface="Calibri" pitchFamily="34" charset="0"/>
                <a:cs typeface="Calibri" pitchFamily="34" charset="0"/>
              </a:rPr>
              <a:t>Les différentes parties du soleil sont dans la </a:t>
            </a:r>
            <a:r>
              <a:rPr lang="fr-FR" sz="1200" dirty="0" smtClean="0">
                <a:latin typeface="Calibri" pitchFamily="34" charset="0"/>
                <a:cs typeface="Calibri" pitchFamily="34" charset="0"/>
                <a:hlinkClick r:id="" action="ppaction://noaction"/>
              </a:rPr>
              <a:t>Fiche théorique 3</a:t>
            </a:r>
            <a:r>
              <a:rPr lang="fr-CA" sz="1200" dirty="0" smtClean="0">
                <a:solidFill>
                  <a:srgbClr val="000000"/>
                </a:solidFill>
                <a:latin typeface="Calibri" pitchFamily="34" charset="0"/>
                <a:cs typeface="Calibri" pitchFamily="34" charset="0"/>
              </a:rPr>
              <a:t>.</a:t>
            </a:r>
          </a:p>
          <a:p>
            <a:pPr algn="just">
              <a:spcBef>
                <a:spcPts val="600"/>
              </a:spcBef>
            </a:pPr>
            <a:r>
              <a:rPr lang="fr-CA" sz="1200" dirty="0" smtClean="0">
                <a:solidFill>
                  <a:srgbClr val="000000"/>
                </a:solidFill>
                <a:latin typeface="Calibri" pitchFamily="34" charset="0"/>
                <a:cs typeface="Calibri" pitchFamily="34" charset="0"/>
              </a:rPr>
              <a:t>Des </a:t>
            </a:r>
            <a:r>
              <a:rPr lang="fr-CA" sz="1200" b="1" dirty="0" smtClean="0">
                <a:solidFill>
                  <a:srgbClr val="000000"/>
                </a:solidFill>
                <a:latin typeface="Calibri" pitchFamily="34" charset="0"/>
                <a:cs typeface="Calibri" pitchFamily="34" charset="0"/>
              </a:rPr>
              <a:t>images vidéos du Soleil</a:t>
            </a:r>
            <a:r>
              <a:rPr lang="fr-CA" sz="1200" dirty="0" smtClean="0">
                <a:solidFill>
                  <a:srgbClr val="000000"/>
                </a:solidFill>
                <a:latin typeface="Calibri" pitchFamily="34" charset="0"/>
                <a:cs typeface="Calibri" pitchFamily="34" charset="0"/>
              </a:rPr>
              <a:t>, captées par la NASA, peuvent être visionnées sur cette page web : </a:t>
            </a:r>
          </a:p>
          <a:p>
            <a:pPr algn="ctr">
              <a:spcBef>
                <a:spcPts val="600"/>
              </a:spcBef>
            </a:pPr>
            <a:r>
              <a:rPr lang="fr-CA" sz="1200" dirty="0" smtClean="0">
                <a:solidFill>
                  <a:srgbClr val="000000"/>
                </a:solidFill>
                <a:latin typeface="Calibri" pitchFamily="34" charset="0"/>
                <a:cs typeface="Calibri" pitchFamily="34" charset="0"/>
                <a:hlinkClick r:id="rId11"/>
              </a:rPr>
              <a:t>https://www.youtube.com/watch?v=6tmbeLTHC_0</a:t>
            </a:r>
            <a:r>
              <a:rPr lang="fr-CA" sz="1200" dirty="0" smtClean="0">
                <a:solidFill>
                  <a:srgbClr val="000000"/>
                </a:solidFill>
                <a:latin typeface="Calibri" pitchFamily="34" charset="0"/>
                <a:cs typeface="Calibri" pitchFamily="34" charset="0"/>
              </a:rPr>
              <a:t> </a:t>
            </a:r>
          </a:p>
          <a:p>
            <a:pPr algn="just">
              <a:spcBef>
                <a:spcPts val="600"/>
              </a:spcBef>
            </a:pPr>
            <a:r>
              <a:rPr lang="fr-CA" sz="1200" dirty="0" smtClean="0">
                <a:solidFill>
                  <a:srgbClr val="000000"/>
                </a:solidFill>
                <a:latin typeface="Calibri" pitchFamily="34" charset="0"/>
                <a:cs typeface="Calibri" pitchFamily="34" charset="0"/>
              </a:rPr>
              <a:t>Ces images laissent croire que le Soleil est une boule de feu, or il n’en est rien. </a:t>
            </a:r>
            <a:r>
              <a:rPr lang="fr-CA" sz="1200" b="1" dirty="0" smtClean="0">
                <a:solidFill>
                  <a:srgbClr val="000000"/>
                </a:solidFill>
                <a:latin typeface="Calibri" pitchFamily="34" charset="0"/>
                <a:cs typeface="Calibri" pitchFamily="34" charset="0"/>
              </a:rPr>
              <a:t>Les taches noires et les éruptions solaires sont des phénomènes </a:t>
            </a:r>
            <a:r>
              <a:rPr lang="fr-CA" sz="1200" b="1" i="1" dirty="0" smtClean="0">
                <a:solidFill>
                  <a:srgbClr val="000000"/>
                </a:solidFill>
                <a:latin typeface="Calibri" pitchFamily="34" charset="0"/>
                <a:cs typeface="Calibri" pitchFamily="34" charset="0"/>
              </a:rPr>
              <a:t>magnétiques</a:t>
            </a:r>
            <a:r>
              <a:rPr lang="fr-CA" sz="1200" dirty="0" smtClean="0">
                <a:solidFill>
                  <a:srgbClr val="000000"/>
                </a:solidFill>
                <a:latin typeface="Calibri" pitchFamily="34" charset="0"/>
                <a:cs typeface="Calibri" pitchFamily="34" charset="0"/>
              </a:rPr>
              <a:t>, agissant sur les nuages de particules électriques (du </a:t>
            </a:r>
            <a:r>
              <a:rPr lang="fr-CA" sz="1200" i="1" dirty="0" smtClean="0">
                <a:solidFill>
                  <a:srgbClr val="000000"/>
                </a:solidFill>
                <a:latin typeface="Calibri" pitchFamily="34" charset="0"/>
                <a:cs typeface="Calibri" pitchFamily="34" charset="0"/>
              </a:rPr>
              <a:t>plasma</a:t>
            </a:r>
            <a:r>
              <a:rPr lang="fr-CA" sz="1200" dirty="0" smtClean="0">
                <a:solidFill>
                  <a:srgbClr val="000000"/>
                </a:solidFill>
                <a:latin typeface="Calibri" pitchFamily="34" charset="0"/>
                <a:cs typeface="Calibri" pitchFamily="34" charset="0"/>
              </a:rPr>
              <a:t>) dont est composé le Soleil.</a:t>
            </a:r>
          </a:p>
          <a:p>
            <a:pPr algn="just">
              <a:spcBef>
                <a:spcPts val="600"/>
              </a:spcBef>
            </a:pPr>
            <a:r>
              <a:rPr lang="fr-CA" sz="1200" dirty="0" smtClean="0">
                <a:solidFill>
                  <a:srgbClr val="000000"/>
                </a:solidFill>
                <a:latin typeface="Calibri" pitchFamily="34" charset="0"/>
                <a:cs typeface="Calibri" pitchFamily="34" charset="0"/>
              </a:rPr>
              <a:t>D’ailleurs, si on observe attentivement les éruptions solaires sur la vidéo, on verra </a:t>
            </a:r>
            <a:r>
              <a:rPr lang="fr-CA" sz="1200" b="1" dirty="0" smtClean="0">
                <a:solidFill>
                  <a:srgbClr val="000000"/>
                </a:solidFill>
                <a:latin typeface="Calibri" pitchFamily="34" charset="0"/>
                <a:cs typeface="Calibri" pitchFamily="34" charset="0"/>
              </a:rPr>
              <a:t>qu’elles ne se comportent pas vraiment comme des flammes ou des explosions</a:t>
            </a:r>
            <a:r>
              <a:rPr lang="fr-CA" sz="1200" dirty="0" smtClean="0">
                <a:solidFill>
                  <a:srgbClr val="000000"/>
                </a:solidFill>
                <a:latin typeface="Calibri" pitchFamily="34" charset="0"/>
                <a:cs typeface="Calibri" pitchFamily="34" charset="0"/>
              </a:rPr>
              <a:t>. Elles tendent à former des boucles qui rappellent le champ magnétique d’un aimant :</a:t>
            </a:r>
          </a:p>
          <a:p>
            <a:pPr algn="ctr">
              <a:spcBef>
                <a:spcPts val="600"/>
              </a:spcBef>
            </a:pPr>
            <a:r>
              <a:rPr lang="fr-CA" sz="1200" dirty="0">
                <a:solidFill>
                  <a:srgbClr val="000000"/>
                </a:solidFill>
                <a:latin typeface="Calibri" pitchFamily="34" charset="0"/>
                <a:cs typeface="Calibri" pitchFamily="34" charset="0"/>
                <a:hlinkClick r:id="rId12"/>
              </a:rPr>
              <a:t>https://</a:t>
            </a:r>
            <a:r>
              <a:rPr lang="fr-CA" sz="1200" dirty="0" smtClean="0">
                <a:solidFill>
                  <a:srgbClr val="000000"/>
                </a:solidFill>
                <a:latin typeface="Calibri" pitchFamily="34" charset="0"/>
                <a:cs typeface="Calibri" pitchFamily="34" charset="0"/>
                <a:hlinkClick r:id="rId12"/>
              </a:rPr>
              <a:t>www.youtube.com/watch?v=nLDO6M518fQ</a:t>
            </a:r>
            <a:r>
              <a:rPr lang="fr-CA" sz="1200" dirty="0" smtClean="0">
                <a:solidFill>
                  <a:srgbClr val="000000"/>
                </a:solidFill>
                <a:latin typeface="Calibri" pitchFamily="34" charset="0"/>
                <a:cs typeface="Calibri" pitchFamily="34" charset="0"/>
              </a:rPr>
              <a:t> </a:t>
            </a:r>
          </a:p>
          <a:p>
            <a:pPr algn="just">
              <a:spcBef>
                <a:spcPts val="600"/>
              </a:spcBef>
            </a:pPr>
            <a:endParaRPr lang="fr-CA" sz="1200" dirty="0" smtClean="0">
              <a:solidFill>
                <a:srgbClr val="000000"/>
              </a:solidFill>
              <a:latin typeface="Calibri" pitchFamily="34" charset="0"/>
              <a:cs typeface="Calibri" pitchFamily="34" charset="0"/>
            </a:endParaRPr>
          </a:p>
          <a:p>
            <a:pPr algn="just"/>
            <a:endParaRPr lang="fr-FR" dirty="0">
              <a:latin typeface="Calibri" pitchFamily="34" charset="0"/>
              <a:cs typeface="Calibri" pitchFamily="34" charset="0"/>
            </a:endParaRPr>
          </a:p>
        </p:txBody>
      </p:sp>
      <p:sp>
        <p:nvSpPr>
          <p:cNvPr id="16" name="Rectangle 15"/>
          <p:cNvSpPr/>
          <p:nvPr>
            <p:custDataLst>
              <p:tags r:id="rId3"/>
            </p:custDataLst>
          </p:nvPr>
        </p:nvSpPr>
        <p:spPr>
          <a:xfrm>
            <a:off x="61424" y="7810083"/>
            <a:ext cx="4670596" cy="1015663"/>
          </a:xfrm>
          <a:prstGeom prst="rect">
            <a:avLst/>
          </a:prstGeom>
          <a:solidFill>
            <a:schemeClr val="accent1">
              <a:lumMod val="40000"/>
              <a:lumOff val="60000"/>
            </a:schemeClr>
          </a:solidFill>
          <a:ln w="6350">
            <a:solidFill>
              <a:schemeClr val="tx1"/>
            </a:solidFill>
          </a:ln>
        </p:spPr>
        <p:txBody>
          <a:bodyPr wrap="square">
            <a:spAutoFit/>
          </a:bodyPr>
          <a:lstStyle/>
          <a:p>
            <a:pPr algn="ctr">
              <a:spcBef>
                <a:spcPts val="600"/>
              </a:spcBef>
            </a:pPr>
            <a:r>
              <a:rPr lang="en-US" sz="1400" b="1" dirty="0" smtClean="0">
                <a:latin typeface="Calibri" pitchFamily="34" charset="0"/>
                <a:cs typeface="Calibri" pitchFamily="34" charset="0"/>
              </a:rPr>
              <a:t>Soleil </a:t>
            </a:r>
            <a:r>
              <a:rPr lang="en-US" sz="1400" b="1" dirty="0" err="1" smtClean="0">
                <a:latin typeface="Calibri" pitchFamily="34" charset="0"/>
                <a:cs typeface="Calibri" pitchFamily="34" charset="0"/>
              </a:rPr>
              <a:t>ou</a:t>
            </a:r>
            <a:r>
              <a:rPr lang="en-US" sz="1400" b="1" dirty="0" smtClean="0">
                <a:latin typeface="Calibri" pitchFamily="34" charset="0"/>
                <a:cs typeface="Calibri" pitchFamily="34" charset="0"/>
              </a:rPr>
              <a:t> </a:t>
            </a:r>
            <a:r>
              <a:rPr lang="en-US" sz="1400" b="1" dirty="0" err="1" smtClean="0">
                <a:latin typeface="Calibri" pitchFamily="34" charset="0"/>
                <a:cs typeface="Calibri" pitchFamily="34" charset="0"/>
              </a:rPr>
              <a:t>soleil</a:t>
            </a:r>
            <a:r>
              <a:rPr lang="en-US" sz="1400" b="1" dirty="0" smtClean="0">
                <a:latin typeface="Calibri" pitchFamily="34" charset="0"/>
                <a:cs typeface="Calibri" pitchFamily="34" charset="0"/>
              </a:rPr>
              <a:t> ?</a:t>
            </a:r>
            <a:endParaRPr lang="fr-FR" sz="1200" b="1" dirty="0">
              <a:latin typeface="Calibri" pitchFamily="34" charset="0"/>
              <a:cs typeface="Calibri" pitchFamily="34" charset="0"/>
            </a:endParaRPr>
          </a:p>
          <a:p>
            <a:pPr algn="just">
              <a:spcBef>
                <a:spcPts val="600"/>
              </a:spcBef>
            </a:pPr>
            <a:r>
              <a:rPr lang="fr-CA" sz="1200" dirty="0" smtClean="0">
                <a:latin typeface="Calibri" pitchFamily="34" charset="0"/>
                <a:cs typeface="Calibri" pitchFamily="34" charset="0"/>
              </a:rPr>
              <a:t>Est-ce que le mot « soleil » prend une majuscule ? Ça dépend si on parle de </a:t>
            </a:r>
            <a:r>
              <a:rPr lang="fr-CA" sz="1200" i="1" dirty="0" smtClean="0">
                <a:latin typeface="Calibri" pitchFamily="34" charset="0"/>
                <a:cs typeface="Calibri" pitchFamily="34" charset="0"/>
              </a:rPr>
              <a:t>notre</a:t>
            </a:r>
            <a:r>
              <a:rPr lang="fr-CA" sz="1200" dirty="0" smtClean="0">
                <a:latin typeface="Calibri" pitchFamily="34" charset="0"/>
                <a:cs typeface="Calibri" pitchFamily="34" charset="0"/>
              </a:rPr>
              <a:t> Soleil (nom propre) ou d’un soleil en général (nom commun). </a:t>
            </a:r>
          </a:p>
          <a:p>
            <a:pPr algn="just">
              <a:spcBef>
                <a:spcPts val="600"/>
              </a:spcBef>
            </a:pPr>
            <a:r>
              <a:rPr lang="fr-CA" sz="1200" dirty="0" smtClean="0">
                <a:latin typeface="Calibri" pitchFamily="34" charset="0"/>
                <a:cs typeface="Calibri" pitchFamily="34" charset="0"/>
              </a:rPr>
              <a:t>C’est la même chose pour la Lune !</a:t>
            </a:r>
            <a:endParaRPr lang="fr-CA" sz="1200" dirty="0">
              <a:latin typeface="Calibri" pitchFamily="34" charset="0"/>
              <a:cs typeface="Calibri" pitchFamily="34" charset="0"/>
            </a:endParaRPr>
          </a:p>
        </p:txBody>
      </p:sp>
      <p:sp>
        <p:nvSpPr>
          <p:cNvPr id="21" name="Title 3"/>
          <p:cNvSpPr txBox="1">
            <a:spLocks/>
          </p:cNvSpPr>
          <p:nvPr>
            <p:custDataLst>
              <p:tags r:id="rId4"/>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itchFamily="34" charset="0"/>
                <a:cs typeface="Calibri" pitchFamily="34" charset="0"/>
              </a:rPr>
              <a:t>Réalisation</a:t>
            </a:r>
          </a:p>
          <a:p>
            <a:pPr algn="l"/>
            <a:r>
              <a:rPr lang="fr-CA" sz="2400" dirty="0" smtClean="0">
                <a:latin typeface="Calibri" pitchFamily="34" charset="0"/>
                <a:cs typeface="Calibri" pitchFamily="34" charset="0"/>
              </a:rPr>
              <a:t>Observation du Soleil</a:t>
            </a:r>
            <a:endParaRPr lang="fr-CA" sz="2400" u="sng" dirty="0">
              <a:latin typeface="Calibri" pitchFamily="34" charset="0"/>
              <a:cs typeface="Calibri" pitchFamily="34" charset="0"/>
            </a:endParaRPr>
          </a:p>
        </p:txBody>
      </p:sp>
      <p:sp>
        <p:nvSpPr>
          <p:cNvPr id="22" name="Rectangle 21"/>
          <p:cNvSpPr/>
          <p:nvPr>
            <p:custDataLst>
              <p:tags r:id="rId5"/>
            </p:custDataLst>
          </p:nvPr>
        </p:nvSpPr>
        <p:spPr>
          <a:xfrm>
            <a:off x="61424" y="5286316"/>
            <a:ext cx="1662601" cy="44202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000000"/>
                </a:solidFill>
                <a:latin typeface="Calibri" pitchFamily="34" charset="0"/>
                <a:cs typeface="Calibri" pitchFamily="34" charset="0"/>
              </a:rPr>
              <a:t>Durée : </a:t>
            </a:r>
            <a:endParaRPr lang="fr-FR" sz="1400" b="1" dirty="0" smtClean="0">
              <a:solidFill>
                <a:srgbClr val="000000"/>
              </a:solidFill>
              <a:latin typeface="Calibri" pitchFamily="34" charset="0"/>
              <a:cs typeface="Calibri" pitchFamily="34" charset="0"/>
            </a:endParaRPr>
          </a:p>
          <a:p>
            <a:pPr algn="ctr"/>
            <a:r>
              <a:rPr lang="fr-FR" sz="1400" dirty="0" smtClean="0">
                <a:solidFill>
                  <a:srgbClr val="000000"/>
                </a:solidFill>
                <a:latin typeface="Calibri" pitchFamily="34" charset="0"/>
                <a:cs typeface="Calibri" pitchFamily="34" charset="0"/>
              </a:rPr>
              <a:t>voir activité 1</a:t>
            </a:r>
            <a:endParaRPr lang="fr-FR" sz="1400" dirty="0">
              <a:solidFill>
                <a:srgbClr val="000000"/>
              </a:solidFill>
              <a:latin typeface="Calibri" pitchFamily="34" charset="0"/>
              <a:cs typeface="Calibri" pitchFamily="34" charset="0"/>
            </a:endParaRPr>
          </a:p>
        </p:txBody>
      </p:sp>
      <p:pic>
        <p:nvPicPr>
          <p:cNvPr id="17" name="Image 16"/>
          <p:cNvPicPr>
            <a:picLocks noChangeAspect="1"/>
          </p:cNvPicPr>
          <p:nvPr>
            <p:custDataLst>
              <p:tags r:id="rId6"/>
            </p:custDataLst>
          </p:nvPr>
        </p:nvPicPr>
        <p:blipFill>
          <a:blip r:embed="rId13">
            <a:extLst>
              <a:ext uri="{28A0092B-C50C-407E-A947-70E740481C1C}">
                <a14:useLocalDpi xmlns="" xmlns:a14="http://schemas.microsoft.com/office/drawing/2010/main" val="0"/>
              </a:ext>
            </a:extLst>
          </a:blip>
          <a:stretch>
            <a:fillRect/>
          </a:stretch>
        </p:blipFill>
        <p:spPr>
          <a:xfrm>
            <a:off x="4943474" y="22005"/>
            <a:ext cx="1688865" cy="1711688"/>
          </a:xfrm>
          <a:prstGeom prst="rect">
            <a:avLst/>
          </a:prstGeom>
        </p:spPr>
      </p:pic>
      <p:sp>
        <p:nvSpPr>
          <p:cNvPr id="9" name="Rectangle 8">
            <a:extLst>
              <a:ext uri="{FF2B5EF4-FFF2-40B4-BE49-F238E27FC236}">
                <a16:creationId xmlns:a16="http://schemas.microsoft.com/office/drawing/2014/main" xmlns="" id="{BB007458-D258-4E8F-BBD8-EE3CEF620BB4}"/>
              </a:ext>
            </a:extLst>
          </p:cNvPr>
          <p:cNvSpPr/>
          <p:nvPr>
            <p:custDataLst>
              <p:tags r:id="rId7"/>
            </p:custDataLst>
          </p:nvPr>
        </p:nvSpPr>
        <p:spPr>
          <a:xfrm>
            <a:off x="54016" y="1609503"/>
            <a:ext cx="1663627" cy="3570208"/>
          </a:xfrm>
          <a:prstGeom prst="rect">
            <a:avLst/>
          </a:prstGeom>
          <a:solidFill>
            <a:schemeClr val="accent1">
              <a:lumMod val="40000"/>
              <a:lumOff val="60000"/>
            </a:schemeClr>
          </a:solidFill>
        </p:spPr>
        <p:txBody>
          <a:bodyPr wrap="square">
            <a:spAutoFit/>
          </a:bodyPr>
          <a:lstStyle/>
          <a:p>
            <a:pPr lvl="0" algn="ctr">
              <a:spcBef>
                <a:spcPts val="1200"/>
              </a:spcBef>
            </a:pPr>
            <a:r>
              <a:rPr lang="fr-CA" sz="1400" b="1" dirty="0" smtClean="0">
                <a:solidFill>
                  <a:prstClr val="black"/>
                </a:solidFill>
                <a:latin typeface="Calibri" pitchFamily="34" charset="0"/>
                <a:cs typeface="Calibri" pitchFamily="34" charset="0"/>
              </a:rPr>
              <a:t>Activité </a:t>
            </a:r>
            <a:r>
              <a:rPr lang="fr-CA" sz="1400" b="1" i="1" dirty="0" smtClean="0">
                <a:solidFill>
                  <a:prstClr val="black"/>
                </a:solidFill>
                <a:latin typeface="Calibri" pitchFamily="34" charset="0"/>
                <a:cs typeface="Calibri" pitchFamily="34" charset="0"/>
              </a:rPr>
              <a:t>sans </a:t>
            </a:r>
            <a:r>
              <a:rPr lang="fr-CA" sz="1400" b="1" dirty="0" smtClean="0">
                <a:solidFill>
                  <a:prstClr val="black"/>
                </a:solidFill>
                <a:latin typeface="Calibri" pitchFamily="34" charset="0"/>
                <a:cs typeface="Calibri" pitchFamily="34" charset="0"/>
              </a:rPr>
              <a:t>vidéo</a:t>
            </a:r>
            <a:endParaRPr lang="fr-CA" sz="1400" b="1" dirty="0">
              <a:solidFill>
                <a:prstClr val="black"/>
              </a:solidFill>
              <a:latin typeface="Calibri" pitchFamily="34" charset="0"/>
              <a:cs typeface="Calibri" pitchFamily="34" charset="0"/>
            </a:endParaRPr>
          </a:p>
          <a:p>
            <a:pPr>
              <a:spcBef>
                <a:spcPts val="600"/>
              </a:spcBef>
            </a:pPr>
            <a:r>
              <a:rPr lang="fr-CA" sz="1200" dirty="0" smtClean="0">
                <a:latin typeface="Calibri" pitchFamily="34" charset="0"/>
                <a:cs typeface="Calibri" pitchFamily="34" charset="0"/>
              </a:rPr>
              <a:t>Idéalement, l’observation du Soleil se fait en même temps qu’une des sorties pour le gnomon.</a:t>
            </a:r>
          </a:p>
          <a:p>
            <a:pPr>
              <a:spcBef>
                <a:spcPts val="600"/>
              </a:spcBef>
            </a:pPr>
            <a:r>
              <a:rPr lang="fr-CA" sz="1200" dirty="0" smtClean="0">
                <a:latin typeface="Calibri" pitchFamily="34" charset="0"/>
                <a:cs typeface="Calibri" pitchFamily="34" charset="0"/>
              </a:rPr>
              <a:t>Le retour sur l’observation du Soleil ne se prête pas bien à une version vidéo.  </a:t>
            </a:r>
          </a:p>
          <a:p>
            <a:pPr>
              <a:spcBef>
                <a:spcPts val="600"/>
              </a:spcBef>
            </a:pPr>
            <a:r>
              <a:rPr lang="fr-CA" sz="1200" dirty="0" smtClean="0">
                <a:latin typeface="Calibri" pitchFamily="34" charset="0"/>
                <a:cs typeface="Calibri" pitchFamily="34" charset="0"/>
              </a:rPr>
              <a:t>Il revient donc à l’</a:t>
            </a:r>
            <a:r>
              <a:rPr lang="fr-CA" sz="1200" dirty="0" err="1" smtClean="0">
                <a:latin typeface="Calibri" pitchFamily="34" charset="0"/>
                <a:cs typeface="Calibri" pitchFamily="34" charset="0"/>
              </a:rPr>
              <a:t>enseignant.e</a:t>
            </a:r>
            <a:r>
              <a:rPr lang="fr-CA" sz="1200" dirty="0" smtClean="0">
                <a:latin typeface="Calibri" pitchFamily="34" charset="0"/>
                <a:cs typeface="Calibri" pitchFamily="34" charset="0"/>
              </a:rPr>
              <a:t> de mener l’activité présentée ici.</a:t>
            </a:r>
          </a:p>
          <a:p>
            <a:pPr>
              <a:spcBef>
                <a:spcPts val="600"/>
              </a:spcBef>
            </a:pPr>
            <a:r>
              <a:rPr lang="fr-CA" sz="1200" dirty="0" smtClean="0">
                <a:latin typeface="Calibri" pitchFamily="34" charset="0"/>
                <a:cs typeface="Calibri" pitchFamily="34" charset="0"/>
              </a:rPr>
              <a:t>(Cette page est tirée du guide pédagogique principal.)</a:t>
            </a:r>
            <a:endParaRPr lang="fr-CA" sz="1200" dirty="0">
              <a:latin typeface="Calibri" pitchFamily="34" charset="0"/>
              <a:cs typeface="Calibri" pitchFamily="34" charset="0"/>
            </a:endParaRPr>
          </a:p>
        </p:txBody>
      </p:sp>
      <p:sp>
        <p:nvSpPr>
          <p:cNvPr id="2" name="Espace réservé du numéro de diapositive 1"/>
          <p:cNvSpPr>
            <a:spLocks noGrp="1"/>
          </p:cNvSpPr>
          <p:nvPr>
            <p:ph type="sldNum" sz="quarter" idx="12"/>
            <p:custDataLst>
              <p:tags r:id="rId8"/>
            </p:custDataLst>
          </p:nvPr>
        </p:nvSpPr>
        <p:spPr>
          <a:xfrm>
            <a:off x="5745708" y="8008203"/>
            <a:ext cx="1112292" cy="1135797"/>
          </a:xfrm>
        </p:spPr>
        <p:txBody>
          <a:bodyPr/>
          <a:lstStyle/>
          <a:p>
            <a:fld id="{027FB875-5C85-AB42-9DC5-178568A424B8}" type="slidenum">
              <a:rPr lang="en-US" smtClean="0"/>
              <a:pPr/>
              <a:t>5</a:t>
            </a:fld>
            <a:endParaRPr lang="en-US" dirty="0"/>
          </a:p>
        </p:txBody>
      </p:sp>
    </p:spTree>
    <p:extLst>
      <p:ext uri="{BB962C8B-B14F-4D97-AF65-F5344CB8AC3E}">
        <p14:creationId xmlns="" xmlns:p14="http://schemas.microsoft.com/office/powerpoint/2010/main" val="295040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2">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07323" y="1210150"/>
            <a:ext cx="5123834" cy="7830373"/>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10000"/>
              </a:lnSpc>
              <a:spcBef>
                <a:spcPts val="600"/>
              </a:spcBef>
              <a:buNone/>
            </a:pPr>
            <a:r>
              <a:rPr lang="fr-CA" sz="2400" i="1" dirty="0">
                <a:latin typeface="Calibri" panose="020F0502020204030204" pitchFamily="34" charset="0"/>
                <a:cs typeface="Calibri" panose="020F0502020204030204" pitchFamily="34" charset="0"/>
              </a:rPr>
              <a:t>Vue d’ensemble</a:t>
            </a:r>
          </a:p>
          <a:p>
            <a:pPr marL="0" indent="0" algn="just">
              <a:lnSpc>
                <a:spcPct val="110000"/>
              </a:lnSpc>
              <a:spcBef>
                <a:spcPts val="600"/>
              </a:spcBef>
              <a:buNone/>
            </a:pPr>
            <a:r>
              <a:rPr lang="fr-CA" sz="1200" dirty="0">
                <a:latin typeface="Calibri" panose="020F0502020204030204" pitchFamily="34" charset="0"/>
                <a:cs typeface="Calibri" panose="020F0502020204030204" pitchFamily="34" charset="0"/>
              </a:rPr>
              <a:t>Le but de cette activité est de réfléchir sur le fait que la succession des jours et des nuits n’est pas causée par le Soleil qui tourne autour de la Terre, mais bien par le mouvement de la Terre, tournant sur elle-même.</a:t>
            </a:r>
          </a:p>
        </p:txBody>
      </p:sp>
      <p:graphicFrame>
        <p:nvGraphicFramePr>
          <p:cNvPr id="8" name="Espace réservé du contenu 5"/>
          <p:cNvGraphicFramePr>
            <a:graphicFrameLocks noGrp="1"/>
          </p:cNvGraphicFramePr>
          <p:nvPr>
            <p:ph sz="half" idx="2"/>
            <p:custDataLst>
              <p:tags r:id="rId2"/>
            </p:custDataLst>
            <p:extLst>
              <p:ext uri="{D42A27DB-BD31-4B8C-83A1-F6EECF244321}">
                <p14:modId xmlns="" xmlns:p14="http://schemas.microsoft.com/office/powerpoint/2010/main" val="2524071429"/>
              </p:ext>
            </p:extLst>
          </p:nvPr>
        </p:nvGraphicFramePr>
        <p:xfrm>
          <a:off x="33502" y="1603823"/>
          <a:ext cx="1634909" cy="2133600"/>
        </p:xfrm>
        <a:graphic>
          <a:graphicData uri="http://schemas.openxmlformats.org/drawingml/2006/table">
            <a:tbl>
              <a:tblPr firstRow="1" bandRow="1">
                <a:tableStyleId>{5C22544A-7EE6-4342-B048-85BDC9FD1C3A}</a:tableStyleId>
              </a:tblPr>
              <a:tblGrid>
                <a:gridCol w="224982">
                  <a:extLst>
                    <a:ext uri="{9D8B030D-6E8A-4147-A177-3AD203B41FA5}">
                      <a16:colId xmlns="" xmlns:a16="http://schemas.microsoft.com/office/drawing/2014/main" val="20000"/>
                    </a:ext>
                  </a:extLst>
                </a:gridCol>
                <a:gridCol w="1409927">
                  <a:extLst>
                    <a:ext uri="{9D8B030D-6E8A-4147-A177-3AD203B41FA5}">
                      <a16:colId xmlns="" xmlns:a16="http://schemas.microsoft.com/office/drawing/2014/main" val="20001"/>
                    </a:ext>
                  </a:extLst>
                </a:gridCol>
              </a:tblGrid>
              <a:tr h="270665">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43598">
                <a:tc>
                  <a:txBody>
                    <a:bodyPr/>
                    <a:lstStyle/>
                    <a:p>
                      <a:pPr algn="ctr"/>
                      <a:endParaRPr lang="fr-FR" sz="1200" dirty="0">
                        <a:latin typeface="Calibri" panose="020F0502020204030204" pitchFamily="34" charset="0"/>
                        <a:cs typeface="Calibri" panose="020F0502020204030204" pitchFamily="34" charset="0"/>
                      </a:endParaRPr>
                    </a:p>
                  </a:txBody>
                  <a:tcPr/>
                </a:tc>
                <a:tc>
                  <a:txBody>
                    <a:bodyPr/>
                    <a:lstStyle/>
                    <a:p>
                      <a:pPr algn="ctr"/>
                      <a:r>
                        <a:rPr lang="fr-FR" sz="1200" b="1" baseline="0" dirty="0">
                          <a:latin typeface="Calibri" panose="020F0502020204030204" pitchFamily="34" charset="0"/>
                          <a:cs typeface="Calibri" panose="020F0502020204030204" pitchFamily="34" charset="0"/>
                        </a:rPr>
                        <a:t>Par équipe (2 ou 3)</a:t>
                      </a:r>
                    </a:p>
                  </a:txBody>
                  <a:tcPr/>
                </a:tc>
                <a:extLst>
                  <a:ext uri="{0D108BD9-81ED-4DB2-BD59-A6C34878D82A}">
                    <a16:rowId xmlns="" xmlns:a16="http://schemas.microsoft.com/office/drawing/2014/main" val="10003"/>
                  </a:ext>
                </a:extLst>
              </a:tr>
              <a:tr h="243598">
                <a:tc>
                  <a:txBody>
                    <a:bodyPr/>
                    <a:lstStyle/>
                    <a:p>
                      <a:pPr algn="ctr"/>
                      <a:r>
                        <a:rPr lang="fr-FR" sz="1200" dirty="0">
                          <a:latin typeface="Calibri" panose="020F0502020204030204" pitchFamily="34" charset="0"/>
                          <a:cs typeface="Calibri" panose="020F0502020204030204" pitchFamily="34" charset="0"/>
                        </a:rPr>
                        <a:t>1</a:t>
                      </a:r>
                    </a:p>
                    <a:p>
                      <a:pPr algn="ctr"/>
                      <a:r>
                        <a:rPr lang="fr-FR" sz="1200" dirty="0">
                          <a:latin typeface="Calibri" panose="020F0502020204030204" pitchFamily="34" charset="0"/>
                          <a:cs typeface="Calibri" panose="020F0502020204030204" pitchFamily="34" charset="0"/>
                        </a:rPr>
                        <a:t>1</a:t>
                      </a:r>
                    </a:p>
                  </a:txBody>
                  <a:tcPr/>
                </a:tc>
                <a:tc>
                  <a:txBody>
                    <a:bodyPr/>
                    <a:lstStyle/>
                    <a:p>
                      <a:pPr algn="l"/>
                      <a:r>
                        <a:rPr lang="fr-FR" sz="1200" baseline="0" dirty="0">
                          <a:latin typeface="Calibri" panose="020F0502020204030204" pitchFamily="34" charset="0"/>
                          <a:cs typeface="Calibri" panose="020F0502020204030204" pitchFamily="34" charset="0"/>
                        </a:rPr>
                        <a:t>Lampe de poche</a:t>
                      </a:r>
                    </a:p>
                    <a:p>
                      <a:pPr algn="l"/>
                      <a:r>
                        <a:rPr lang="fr-FR" sz="1200" baseline="0" dirty="0">
                          <a:latin typeface="Calibri" panose="020F0502020204030204" pitchFamily="34" charset="0"/>
                          <a:cs typeface="Calibri" panose="020F0502020204030204" pitchFamily="34" charset="0"/>
                        </a:rPr>
                        <a:t>Balle de styromousse (ou globe terrestre miniature) avec </a:t>
                      </a:r>
                      <a:r>
                        <a:rPr lang="fr-FR" sz="1200" baseline="0" dirty="0" smtClean="0">
                          <a:latin typeface="Calibri" panose="020F0502020204030204" pitchFamily="34" charset="0"/>
                          <a:cs typeface="Calibri" panose="020F0502020204030204" pitchFamily="34" charset="0"/>
                        </a:rPr>
                        <a:t>morceau de cure-dent plantée dessus</a:t>
                      </a:r>
                      <a:endParaRPr lang="fr-FR" sz="1200" baseline="0" dirty="0">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4"/>
                  </a:ext>
                </a:extLst>
              </a:tr>
            </a:tbl>
          </a:graphicData>
        </a:graphic>
      </p:graphicFrame>
      <p:graphicFrame>
        <p:nvGraphicFramePr>
          <p:cNvPr id="13" name="Tableau 12"/>
          <p:cNvGraphicFramePr>
            <a:graphicFrameLocks noGrp="1"/>
          </p:cNvGraphicFramePr>
          <p:nvPr>
            <p:custDataLst>
              <p:tags r:id="rId3"/>
            </p:custDataLst>
            <p:extLst>
              <p:ext uri="{D42A27DB-BD31-4B8C-83A1-F6EECF244321}">
                <p14:modId xmlns="" xmlns:p14="http://schemas.microsoft.com/office/powerpoint/2010/main" val="723888028"/>
              </p:ext>
            </p:extLst>
          </p:nvPr>
        </p:nvGraphicFramePr>
        <p:xfrm>
          <a:off x="33502" y="1201023"/>
          <a:ext cx="1627591" cy="335280"/>
        </p:xfrm>
        <a:graphic>
          <a:graphicData uri="http://schemas.openxmlformats.org/drawingml/2006/table">
            <a:tbl>
              <a:tblPr firstRow="1" bandRow="1">
                <a:tableStyleId>{69CF1AB2-1976-4502-BF36-3FF5EA218861}</a:tableStyleId>
              </a:tblPr>
              <a:tblGrid>
                <a:gridCol w="1627591">
                  <a:extLst>
                    <a:ext uri="{9D8B030D-6E8A-4147-A177-3AD203B41FA5}">
                      <a16:colId xmlns="" xmlns:a16="http://schemas.microsoft.com/office/drawing/2014/main" val="20000"/>
                    </a:ext>
                  </a:extLst>
                </a:gridCol>
              </a:tblGrid>
              <a:tr h="326023">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60</a:t>
                      </a:r>
                      <a:r>
                        <a:rPr lang="fr-FR" sz="1400" b="0" baseline="0" dirty="0">
                          <a:latin typeface="Calibri" panose="020F0502020204030204" pitchFamily="34" charset="0"/>
                          <a:cs typeface="Calibri" panose="020F0502020204030204" pitchFamily="34" charset="0"/>
                        </a:rPr>
                        <a:t> minutes</a:t>
                      </a:r>
                      <a:endParaRPr lang="fr-FR" sz="1400" b="0" i="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0"/>
                  </a:ext>
                </a:extLst>
              </a:tr>
            </a:tbl>
          </a:graphicData>
        </a:graphic>
      </p:graphicFrame>
      <p:sp>
        <p:nvSpPr>
          <p:cNvPr id="9" name="Rectangle 8"/>
          <p:cNvSpPr/>
          <p:nvPr>
            <p:custDataLst>
              <p:tags r:id="rId4"/>
            </p:custDataLst>
          </p:nvPr>
        </p:nvSpPr>
        <p:spPr>
          <a:xfrm>
            <a:off x="33502" y="4850203"/>
            <a:ext cx="1627591" cy="3016210"/>
          </a:xfrm>
          <a:prstGeom prst="rect">
            <a:avLst/>
          </a:prstGeom>
          <a:solidFill>
            <a:schemeClr val="accent1">
              <a:lumMod val="40000"/>
              <a:lumOff val="60000"/>
            </a:schemeClr>
          </a:solidFill>
          <a:ln w="6350">
            <a:solidFill>
              <a:schemeClr val="tx1"/>
            </a:solidFill>
          </a:ln>
        </p:spPr>
        <p:txBody>
          <a:bodyPr wrap="square">
            <a:spAutoFit/>
          </a:bodyPr>
          <a:lstStyle/>
          <a:p>
            <a:pPr algn="ctr">
              <a:spcBef>
                <a:spcPts val="600"/>
              </a:spcBef>
            </a:pPr>
            <a:r>
              <a:rPr lang="en-US" sz="1400" b="1" dirty="0">
                <a:latin typeface="Calibri" panose="020F0502020204030204" pitchFamily="34" charset="0"/>
                <a:cs typeface="Calibri" panose="020F0502020204030204" pitchFamily="34" charset="0"/>
              </a:rPr>
              <a:t>Zone </a:t>
            </a:r>
            <a:r>
              <a:rPr lang="en-US" sz="1400" b="1" dirty="0" err="1">
                <a:latin typeface="Calibri" panose="020F0502020204030204" pitchFamily="34" charset="0"/>
                <a:cs typeface="Calibri" panose="020F0502020204030204" pitchFamily="34" charset="0"/>
              </a:rPr>
              <a:t>vocabulaire</a:t>
            </a:r>
            <a:endParaRPr lang="en-US" sz="1400" b="1" dirty="0">
              <a:latin typeface="Calibri" panose="020F0502020204030204" pitchFamily="34" charset="0"/>
              <a:cs typeface="Calibri" panose="020F0502020204030204" pitchFamily="34" charset="0"/>
            </a:endParaRPr>
          </a:p>
          <a:p>
            <a:pPr>
              <a:spcBef>
                <a:spcPts val="600"/>
              </a:spcBef>
            </a:pPr>
            <a:r>
              <a:rPr lang="fr-CA" sz="1200" b="1" dirty="0" smtClean="0">
                <a:latin typeface="Calibri" panose="020F0502020204030204" pitchFamily="34" charset="0"/>
                <a:cs typeface="Calibri" panose="020F0502020204030204" pitchFamily="34" charset="0"/>
              </a:rPr>
              <a:t>Rotation </a:t>
            </a:r>
            <a:r>
              <a:rPr lang="fr-CA" sz="1200" b="1" dirty="0">
                <a:latin typeface="Calibri" panose="020F0502020204030204" pitchFamily="34" charset="0"/>
                <a:cs typeface="Calibri" panose="020F0502020204030204" pitchFamily="34" charset="0"/>
              </a:rPr>
              <a:t>de la Terre :</a:t>
            </a:r>
          </a:p>
          <a:p>
            <a:pPr>
              <a:spcBef>
                <a:spcPts val="600"/>
              </a:spcBef>
            </a:pPr>
            <a:r>
              <a:rPr lang="fr-CA" sz="1200" dirty="0">
                <a:latin typeface="Calibri" panose="020F0502020204030204" pitchFamily="34" charset="0"/>
                <a:cs typeface="Calibri" panose="020F0502020204030204" pitchFamily="34" charset="0"/>
              </a:rPr>
              <a:t>Mouvement de rotation autour de son axe, qui amène le jour et la nuit. La rotation de la Terre prend une journée (24 heures).</a:t>
            </a:r>
          </a:p>
          <a:p>
            <a:pPr>
              <a:spcBef>
                <a:spcPts val="600"/>
              </a:spcBef>
            </a:pPr>
            <a:r>
              <a:rPr lang="fr-CA" sz="1200" b="1" dirty="0" smtClean="0">
                <a:latin typeface="Calibri" panose="020F0502020204030204" pitchFamily="34" charset="0"/>
                <a:cs typeface="Calibri" panose="020F0502020204030204" pitchFamily="34" charset="0"/>
              </a:rPr>
              <a:t>Révolution </a:t>
            </a:r>
            <a:r>
              <a:rPr lang="fr-CA" sz="1200" b="1" dirty="0">
                <a:latin typeface="Calibri" panose="020F0502020204030204" pitchFamily="34" charset="0"/>
                <a:cs typeface="Calibri" panose="020F0502020204030204" pitchFamily="34" charset="0"/>
              </a:rPr>
              <a:t>de la </a:t>
            </a:r>
            <a:r>
              <a:rPr lang="fr-CA" sz="1200" b="1" dirty="0" smtClean="0">
                <a:latin typeface="Calibri" panose="020F0502020204030204" pitchFamily="34" charset="0"/>
                <a:cs typeface="Calibri" panose="020F0502020204030204" pitchFamily="34" charset="0"/>
              </a:rPr>
              <a:t>Terre:</a:t>
            </a:r>
            <a:endParaRPr lang="fr-CA" sz="1200" b="1" dirty="0">
              <a:latin typeface="Calibri" panose="020F0502020204030204" pitchFamily="34" charset="0"/>
              <a:cs typeface="Calibri" panose="020F0502020204030204" pitchFamily="34" charset="0"/>
            </a:endParaRPr>
          </a:p>
          <a:p>
            <a:pPr>
              <a:spcBef>
                <a:spcPts val="600"/>
              </a:spcBef>
            </a:pPr>
            <a:r>
              <a:rPr lang="fr-CA" sz="1200" dirty="0">
                <a:latin typeface="Calibri" panose="020F0502020204030204" pitchFamily="34" charset="0"/>
                <a:cs typeface="Calibri" panose="020F0502020204030204" pitchFamily="34" charset="0"/>
              </a:rPr>
              <a:t>Déplacement de la Terre autour du soleil. La révolution de la Terre prend un an (365 et ¼ jours).</a:t>
            </a:r>
          </a:p>
        </p:txBody>
      </p:sp>
      <p:sp>
        <p:nvSpPr>
          <p:cNvPr id="10" name="Title 3"/>
          <p:cNvSpPr txBox="1">
            <a:spLocks/>
          </p:cNvSpPr>
          <p:nvPr>
            <p:custDataLst>
              <p:tags r:id="rId5"/>
            </p:custDataLst>
          </p:nvPr>
        </p:nvSpPr>
        <p:spPr>
          <a:xfrm>
            <a:off x="0" y="12480"/>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2. Le système Terre-Soleil</a:t>
            </a:r>
            <a:endParaRPr lang="fr-CA" sz="2400" u="sng" dirty="0">
              <a:latin typeface="Calibri" panose="020F0502020204030204" pitchFamily="34" charset="0"/>
              <a:cs typeface="Calibri" panose="020F0502020204030204" pitchFamily="34" charset="0"/>
            </a:endParaRPr>
          </a:p>
        </p:txBody>
      </p:sp>
      <p:pic>
        <p:nvPicPr>
          <p:cNvPr id="12" name="Image 11">
            <a:extLst>
              <a:ext uri="{FF2B5EF4-FFF2-40B4-BE49-F238E27FC236}">
                <a16:creationId xmlns="" xmlns:a16="http://schemas.microsoft.com/office/drawing/2014/main" id="{0B41A405-0F3C-4E0D-9034-C10FA3D9D519}"/>
              </a:ext>
            </a:extLst>
          </p:cNvPr>
          <p:cNvPicPr>
            <a:picLocks noChangeAspect="1"/>
          </p:cNvPicPr>
          <p:nvPr>
            <p:custDataLst>
              <p:tags r:id="rId6"/>
            </p:custDataLst>
          </p:nvPr>
        </p:nvPicPr>
        <p:blipFill>
          <a:blip r:embed="rId13">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graphicFrame>
        <p:nvGraphicFramePr>
          <p:cNvPr id="14" name="Tableau 13">
            <a:extLst>
              <a:ext uri="{FF2B5EF4-FFF2-40B4-BE49-F238E27FC236}">
                <a16:creationId xmlns="" xmlns:a16="http://schemas.microsoft.com/office/drawing/2014/main" id="{6F7D59B5-9332-4A28-8DB9-87D36619C47E}"/>
              </a:ext>
            </a:extLst>
          </p:cNvPr>
          <p:cNvGraphicFramePr>
            <a:graphicFrameLocks noGrp="1"/>
          </p:cNvGraphicFramePr>
          <p:nvPr>
            <p:custDataLst>
              <p:tags r:id="rId7"/>
            </p:custDataLst>
            <p:extLst>
              <p:ext uri="{D42A27DB-BD31-4B8C-83A1-F6EECF244321}">
                <p14:modId xmlns="" xmlns:p14="http://schemas.microsoft.com/office/powerpoint/2010/main" val="1101487062"/>
              </p:ext>
            </p:extLst>
          </p:nvPr>
        </p:nvGraphicFramePr>
        <p:xfrm>
          <a:off x="1770433" y="2567940"/>
          <a:ext cx="4995271" cy="6001512"/>
        </p:xfrm>
        <a:graphic>
          <a:graphicData uri="http://schemas.openxmlformats.org/drawingml/2006/table">
            <a:tbl>
              <a:tblPr firstRow="1" bandRow="1">
                <a:tableStyleId>{5C22544A-7EE6-4342-B048-85BDC9FD1C3A}</a:tableStyleId>
              </a:tblPr>
              <a:tblGrid>
                <a:gridCol w="733822">
                  <a:extLst>
                    <a:ext uri="{9D8B030D-6E8A-4147-A177-3AD203B41FA5}">
                      <a16:colId xmlns="" xmlns:a16="http://schemas.microsoft.com/office/drawing/2014/main" val="20000"/>
                    </a:ext>
                  </a:extLst>
                </a:gridCol>
                <a:gridCol w="1788112">
                  <a:extLst>
                    <a:ext uri="{9D8B030D-6E8A-4147-A177-3AD203B41FA5}">
                      <a16:colId xmlns="" xmlns:a16="http://schemas.microsoft.com/office/drawing/2014/main" val="20001"/>
                    </a:ext>
                  </a:extLst>
                </a:gridCol>
                <a:gridCol w="2473337">
                  <a:extLst>
                    <a:ext uri="{9D8B030D-6E8A-4147-A177-3AD203B41FA5}">
                      <a16:colId xmlns="" xmlns:a16="http://schemas.microsoft.com/office/drawing/2014/main" val="20002"/>
                    </a:ext>
                  </a:extLst>
                </a:gridCol>
              </a:tblGrid>
              <a:tr h="217111">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705609">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cs typeface="Calibri" panose="020F0502020204030204" pitchFamily="34" charset="0"/>
                      </a:endParaRPr>
                    </a:p>
                  </a:txBody>
                  <a:tcPr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lvl="0" indent="-180000">
                        <a:lnSpc>
                          <a:spcPct val="100000"/>
                        </a:lnSpc>
                        <a:spcBef>
                          <a:spcPts val="600"/>
                        </a:spcBef>
                        <a:spcAft>
                          <a:spcPts val="0"/>
                        </a:spcAft>
                        <a:buFont typeface="Symbol" panose="05050102010706020507" pitchFamily="18" charset="2"/>
                        <a:buChar char=""/>
                      </a:pPr>
                      <a:r>
                        <a:rPr lang="fr-CA" sz="1200" dirty="0">
                          <a:latin typeface="Calibri" panose="020F0502020204030204" pitchFamily="34" charset="0"/>
                          <a:ea typeface="Calibri"/>
                          <a:cs typeface="Calibri" panose="020F0502020204030204" pitchFamily="34" charset="0"/>
                        </a:rPr>
                        <a:t>Retour sur le gnomon et modélisation.</a:t>
                      </a:r>
                    </a:p>
                    <a:p>
                      <a:pPr marL="180000" lvl="0" indent="-180000">
                        <a:lnSpc>
                          <a:spcPct val="100000"/>
                        </a:lnSpc>
                        <a:spcBef>
                          <a:spcPts val="600"/>
                        </a:spcBef>
                        <a:spcAft>
                          <a:spcPts val="0"/>
                        </a:spcAft>
                        <a:buFont typeface="Symbol" panose="05050102010706020507" pitchFamily="18" charset="2"/>
                        <a:buChar char=""/>
                      </a:pPr>
                      <a:r>
                        <a:rPr lang="fr-CA" sz="1200" dirty="0">
                          <a:latin typeface="Calibri" panose="020F0502020204030204" pitchFamily="34" charset="0"/>
                          <a:ea typeface="Calibri"/>
                          <a:cs typeface="Calibri" panose="020F0502020204030204" pitchFamily="34" charset="0"/>
                        </a:rPr>
                        <a:t>Défi : reproduire le mouvement de l’ombre du style du gnomon avec le mini-gnomon.</a:t>
                      </a:r>
                    </a:p>
                  </a:txBody>
                  <a:tcPr marL="53578" marR="53578" marT="0" marB="0" anchor="ctr"/>
                </a:tc>
                <a:extLst>
                  <a:ext uri="{0D108BD9-81ED-4DB2-BD59-A6C34878D82A}">
                    <a16:rowId xmlns="" xmlns:a16="http://schemas.microsoft.com/office/drawing/2014/main" val="10001"/>
                  </a:ext>
                </a:extLst>
              </a:tr>
              <a:tr h="89006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kern="1200" dirty="0">
                          <a:solidFill>
                            <a:schemeClr val="dk1"/>
                          </a:solidFill>
                          <a:effectLst/>
                          <a:latin typeface="Calibri" panose="020F0502020204030204" pitchFamily="34" charset="0"/>
                          <a:ea typeface="+mn-ea"/>
                          <a:cs typeface="Calibri" panose="020F0502020204030204" pitchFamily="34" charset="0"/>
                        </a:rPr>
                        <a:t>Sur la surface de votre mini-globe, reproduire le mouvement de l’ombre du style, tel qu’observé au cours de l’activité sur le gnomon.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distribue le matériel. </a:t>
                      </a:r>
                    </a:p>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Les équipes expérimentent.</a:t>
                      </a:r>
                      <a:endParaRPr lang="fr-CA" sz="12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26053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cs typeface="Calibri" panose="020F0502020204030204" pitchFamily="34" charset="0"/>
                        </a:rPr>
                        <a:t>Question : avons-nous trouvé les deux façons possibles ?</a:t>
                      </a: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10003"/>
                  </a:ext>
                </a:extLst>
              </a:tr>
              <a:tr h="651332">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Quelles sont les deux stratégies qui permettent de reproduire le mouvement de l’ombre du style ?</a:t>
                      </a:r>
                      <a:endParaRPr lang="fr-FR" sz="1200" i="1"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 </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4"/>
                  </a:ext>
                </a:extLst>
              </a:tr>
              <a:tr h="651332">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2880" lvl="0" indent="-182880">
                        <a:spcBef>
                          <a:spcPts val="600"/>
                        </a:spcBef>
                        <a:buSzPct val="140000"/>
                        <a:buFont typeface="Arial" panose="020B0604020202020204" pitchFamily="34" charset="0"/>
                        <a:buChar char="•"/>
                      </a:pPr>
                      <a:r>
                        <a:rPr lang="en-US" sz="1200" kern="1200" dirty="0" err="1">
                          <a:solidFill>
                            <a:schemeClr val="dk1"/>
                          </a:solidFill>
                          <a:effectLst/>
                          <a:latin typeface="Calibri" panose="020F0502020204030204" pitchFamily="34" charset="0"/>
                          <a:ea typeface="+mn-ea"/>
                          <a:cs typeface="Calibri" panose="020F0502020204030204" pitchFamily="34" charset="0"/>
                        </a:rPr>
                        <a:t>Réponse</a:t>
                      </a:r>
                      <a:r>
                        <a:rPr lang="en-US" sz="1200" kern="1200" dirty="0">
                          <a:solidFill>
                            <a:schemeClr val="dk1"/>
                          </a:solidFill>
                          <a:effectLst/>
                          <a:latin typeface="Calibri" panose="020F0502020204030204" pitchFamily="34" charset="0"/>
                          <a:ea typeface="+mn-ea"/>
                          <a:cs typeface="Calibri" panose="020F0502020204030204" pitchFamily="34" charset="0"/>
                        </a:rPr>
                        <a:t> et demonstration.</a:t>
                      </a:r>
                    </a:p>
                    <a:p>
                      <a:pPr marL="182880" lvl="0" indent="-182880">
                        <a:spcBef>
                          <a:spcPts val="600"/>
                        </a:spcBef>
                        <a:buSzPct val="14000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Deux </a:t>
                      </a:r>
                      <a:r>
                        <a:rPr lang="en-US" sz="1200" kern="1200" dirty="0" err="1">
                          <a:solidFill>
                            <a:schemeClr val="dk1"/>
                          </a:solidFill>
                          <a:effectLst/>
                          <a:latin typeface="Calibri" panose="020F0502020204030204" pitchFamily="34" charset="0"/>
                          <a:ea typeface="+mn-ea"/>
                          <a:cs typeface="Calibri" panose="020F0502020204030204" pitchFamily="34" charset="0"/>
                        </a:rPr>
                        <a:t>modèles</a:t>
                      </a:r>
                      <a:r>
                        <a:rPr lang="en-US" sz="1200" kern="1200" dirty="0">
                          <a:solidFill>
                            <a:schemeClr val="dk1"/>
                          </a:solidFill>
                          <a:effectLst/>
                          <a:latin typeface="Calibri" panose="020F0502020204030204" pitchFamily="34" charset="0"/>
                          <a:ea typeface="+mn-ea"/>
                          <a:cs typeface="Calibri" panose="020F0502020204030204" pitchFamily="34" charset="0"/>
                        </a:rPr>
                        <a:t> : </a:t>
                      </a:r>
                      <a:r>
                        <a:rPr lang="en-US" sz="1200" kern="1200" dirty="0" err="1">
                          <a:solidFill>
                            <a:schemeClr val="dk1"/>
                          </a:solidFill>
                          <a:effectLst/>
                          <a:latin typeface="Calibri" panose="020F0502020204030204" pitchFamily="34" charset="0"/>
                          <a:ea typeface="+mn-ea"/>
                          <a:cs typeface="Calibri" panose="020F0502020204030204" pitchFamily="34" charset="0"/>
                        </a:rPr>
                        <a:t>héliocentrisme</a:t>
                      </a:r>
                      <a:r>
                        <a:rPr lang="en-US" sz="1200" kern="1200" dirty="0">
                          <a:solidFill>
                            <a:schemeClr val="dk1"/>
                          </a:solidFill>
                          <a:effectLst/>
                          <a:latin typeface="Calibri" panose="020F0502020204030204" pitchFamily="34" charset="0"/>
                          <a:ea typeface="+mn-ea"/>
                          <a:cs typeface="Calibri" panose="020F0502020204030204" pitchFamily="34" charset="0"/>
                        </a:rPr>
                        <a:t> et </a:t>
                      </a:r>
                      <a:r>
                        <a:rPr lang="en-US" sz="1200" kern="1200" dirty="0" err="1">
                          <a:solidFill>
                            <a:schemeClr val="dk1"/>
                          </a:solidFill>
                          <a:effectLst/>
                          <a:latin typeface="Calibri" panose="020F0502020204030204" pitchFamily="34" charset="0"/>
                          <a:ea typeface="+mn-ea"/>
                          <a:cs typeface="Calibri" panose="020F0502020204030204" pitchFamily="34" charset="0"/>
                        </a:rPr>
                        <a:t>géocentrisme</a:t>
                      </a:r>
                      <a:r>
                        <a:rPr lang="en-US" sz="1200" kern="1200" dirty="0">
                          <a:solidFill>
                            <a:schemeClr val="dk1"/>
                          </a:solidFill>
                          <a:effectLst/>
                          <a:latin typeface="Calibri" panose="020F0502020204030204" pitchFamily="34" charset="0"/>
                          <a:ea typeface="+mn-ea"/>
                          <a:cs typeface="Calibri" panose="020F0502020204030204" pitchFamily="34" charset="0"/>
                        </a:rPr>
                        <a:t>.</a:t>
                      </a:r>
                    </a:p>
                    <a:p>
                      <a:pPr marL="182880" lvl="0" indent="-182880">
                        <a:spcBef>
                          <a:spcPts val="600"/>
                        </a:spcBef>
                        <a:buSzPct val="14000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Question : </a:t>
                      </a:r>
                      <a:r>
                        <a:rPr lang="en-US" sz="1200" kern="1200" dirty="0" err="1">
                          <a:solidFill>
                            <a:schemeClr val="dk1"/>
                          </a:solidFill>
                          <a:effectLst/>
                          <a:latin typeface="Calibri" panose="020F0502020204030204" pitchFamily="34" charset="0"/>
                          <a:ea typeface="+mn-ea"/>
                          <a:cs typeface="Calibri" panose="020F0502020204030204" pitchFamily="34" charset="0"/>
                        </a:rPr>
                        <a:t>lequel</a:t>
                      </a:r>
                      <a:r>
                        <a:rPr lang="en-US" sz="1200" kern="1200" dirty="0">
                          <a:solidFill>
                            <a:schemeClr val="dk1"/>
                          </a:solidFill>
                          <a:effectLst/>
                          <a:latin typeface="Calibri" panose="020F0502020204030204" pitchFamily="34" charset="0"/>
                          <a:ea typeface="+mn-ea"/>
                          <a:cs typeface="Calibri" panose="020F0502020204030204" pitchFamily="34" charset="0"/>
                        </a:rPr>
                        <a:t> de </a:t>
                      </a:r>
                      <a:r>
                        <a:rPr lang="en-US" sz="1200" kern="1200" dirty="0" err="1">
                          <a:solidFill>
                            <a:schemeClr val="dk1"/>
                          </a:solidFill>
                          <a:effectLst/>
                          <a:latin typeface="Calibri" panose="020F0502020204030204" pitchFamily="34" charset="0"/>
                          <a:ea typeface="+mn-ea"/>
                          <a:cs typeface="Calibri" panose="020F0502020204030204" pitchFamily="34" charset="0"/>
                        </a:rPr>
                        <a:t>ces</a:t>
                      </a:r>
                      <a:r>
                        <a:rPr lang="en-US" sz="1200" kern="1200" dirty="0">
                          <a:solidFill>
                            <a:schemeClr val="dk1"/>
                          </a:solidFill>
                          <a:effectLst/>
                          <a:latin typeface="Calibri" panose="020F0502020204030204" pitchFamily="34" charset="0"/>
                          <a:ea typeface="+mn-ea"/>
                          <a:cs typeface="Calibri" panose="020F0502020204030204" pitchFamily="34" charset="0"/>
                        </a:rPr>
                        <a:t> deux </a:t>
                      </a:r>
                      <a:r>
                        <a:rPr lang="en-US" sz="1200" kern="1200" dirty="0" err="1">
                          <a:solidFill>
                            <a:schemeClr val="dk1"/>
                          </a:solidFill>
                          <a:effectLst/>
                          <a:latin typeface="Calibri" panose="020F0502020204030204" pitchFamily="34" charset="0"/>
                          <a:ea typeface="+mn-ea"/>
                          <a:cs typeface="Calibri" panose="020F0502020204030204" pitchFamily="34" charset="0"/>
                        </a:rPr>
                        <a:t>modèles</a:t>
                      </a:r>
                      <a:r>
                        <a:rPr lang="en-US" sz="1200" kern="1200" dirty="0">
                          <a:solidFill>
                            <a:schemeClr val="dk1"/>
                          </a:solidFill>
                          <a:effectLst/>
                          <a:latin typeface="Calibri" panose="020F0502020204030204" pitchFamily="34" charset="0"/>
                          <a:ea typeface="+mn-ea"/>
                          <a:cs typeface="Calibri" panose="020F0502020204030204" pitchFamily="34" charset="0"/>
                        </a:rPr>
                        <a:t> </a:t>
                      </a:r>
                      <a:r>
                        <a:rPr lang="en-US" sz="1200" kern="1200" dirty="0" err="1">
                          <a:solidFill>
                            <a:schemeClr val="dk1"/>
                          </a:solidFill>
                          <a:effectLst/>
                          <a:latin typeface="Calibri" panose="020F0502020204030204" pitchFamily="34" charset="0"/>
                          <a:ea typeface="+mn-ea"/>
                          <a:cs typeface="Calibri" panose="020F0502020204030204" pitchFamily="34" charset="0"/>
                        </a:rPr>
                        <a:t>est</a:t>
                      </a:r>
                      <a:r>
                        <a:rPr lang="en-US" sz="1200" kern="1200" dirty="0">
                          <a:solidFill>
                            <a:schemeClr val="dk1"/>
                          </a:solidFill>
                          <a:effectLst/>
                          <a:latin typeface="Calibri" panose="020F0502020204030204" pitchFamily="34" charset="0"/>
                          <a:ea typeface="+mn-ea"/>
                          <a:cs typeface="Calibri" panose="020F0502020204030204" pitchFamily="34" charset="0"/>
                        </a:rPr>
                        <a:t> le bon ?</a:t>
                      </a: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r>
              <a:tr h="651332">
                <a:tc>
                  <a:txBody>
                    <a:bodyPr/>
                    <a:lstStyle/>
                    <a:p>
                      <a:pPr algn="ctr">
                        <a:lnSpc>
                          <a:spcPct val="100000"/>
                        </a:lnSpc>
                        <a:spcBef>
                          <a:spcPts val="600"/>
                        </a:spcBef>
                        <a:spcAft>
                          <a:spcPts val="0"/>
                        </a:spcAft>
                      </a:pPr>
                      <a:r>
                        <a:rPr lang="fr-FR" sz="120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Dans la vraie vie, est-ce que le Soleil tourne autour de la Terre, ou alors est-ce plutôt la Terre qui tourne sur elle-même ?</a:t>
                      </a:r>
                      <a:endParaRPr lang="fr-FR" sz="1200" i="1"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 </a:t>
                      </a:r>
                      <a:endParaRPr lang="fr-CA" sz="1200" dirty="0">
                        <a:effectLst/>
                        <a:latin typeface="Calibri" panose="020F0502020204030204" pitchFamily="34" charset="0"/>
                        <a:cs typeface="Calibri" panose="020F0502020204030204" pitchFamily="34" charset="0"/>
                      </a:endParaRPr>
                    </a:p>
                  </a:txBody>
                  <a:tcPr marL="53578" marR="53578" marT="0" marB="0" anchor="ctr"/>
                </a:tc>
              </a:tr>
              <a:tr h="133281">
                <a:tc gridSpan="3">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(suite page suivante)</a:t>
                      </a:r>
                    </a:p>
                  </a:txBody>
                  <a:tcPr marL="53578" marR="53578" marT="0" marB="0" anchor="ctr"/>
                </a:tc>
                <a:tc hMerge="1">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hMerge="1">
                  <a:txBody>
                    <a:bodyPr/>
                    <a:lstStyle/>
                    <a:p>
                      <a:pPr marL="182880" lvl="0" indent="-182880">
                        <a:spcBef>
                          <a:spcPts val="600"/>
                        </a:spcBef>
                        <a:buSzPct val="140000"/>
                        <a:buFont typeface="Arial" panose="020B0604020202020204" pitchFamily="34" charset="0"/>
                        <a:buChar char="•"/>
                      </a:pP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856994959"/>
                  </a:ext>
                </a:extLst>
              </a:tr>
            </a:tbl>
          </a:graphicData>
        </a:graphic>
      </p:graphicFrame>
      <p:sp>
        <p:nvSpPr>
          <p:cNvPr id="16" name="Rectangle 15">
            <a:extLst>
              <a:ext uri="{FF2B5EF4-FFF2-40B4-BE49-F238E27FC236}">
                <a16:creationId xmlns="" xmlns:a16="http://schemas.microsoft.com/office/drawing/2014/main" id="{E4F9E117-70D9-47F6-9F48-581A18DC1401}"/>
              </a:ext>
            </a:extLst>
          </p:cNvPr>
          <p:cNvSpPr/>
          <p:nvPr>
            <p:custDataLst>
              <p:tags r:id="rId8"/>
            </p:custDataLst>
          </p:nvPr>
        </p:nvSpPr>
        <p:spPr>
          <a:xfrm>
            <a:off x="26844" y="3817575"/>
            <a:ext cx="1641568" cy="938719"/>
          </a:xfrm>
          <a:prstGeom prst="rect">
            <a:avLst/>
          </a:prstGeom>
          <a:solidFill>
            <a:schemeClr val="accent1">
              <a:lumMod val="40000"/>
              <a:lumOff val="6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Lien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vers</a:t>
            </a:r>
            <a:r>
              <a:rPr kumimoji="0" lang="en-US" sz="1400" b="1" i="0" u="none" strike="noStrike" kern="1200" cap="none" spc="0" normalizeH="0" baseline="0" noProof="0" dirty="0">
                <a:ln>
                  <a:noFill/>
                </a:ln>
                <a:solidFill>
                  <a:prstClr val="black"/>
                </a:solidFill>
                <a:effectLst/>
                <a:uLnTx/>
                <a:uFillTx/>
                <a:latin typeface="Calibri"/>
                <a:ea typeface="+mn-ea"/>
                <a:cs typeface="+mn-cs"/>
              </a:rPr>
              <a:t> la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vidéo</a:t>
            </a:r>
            <a:r>
              <a:rPr kumimoji="0" lang="en-US" sz="1400" b="1" i="0" u="none" strike="noStrike" kern="1200" cap="none" spc="0" normalizeH="0" baseline="0" noProof="0" dirty="0">
                <a:ln>
                  <a:noFill/>
                </a:ln>
                <a:solidFill>
                  <a:prstClr val="black"/>
                </a:solidFill>
                <a:effectLst/>
                <a:uLnTx/>
                <a:uFillTx/>
                <a:latin typeface="Calibri"/>
                <a:ea typeface="+mn-ea"/>
                <a:cs typeface="+mn-cs"/>
              </a:rPr>
              <a:t> </a:t>
            </a:r>
            <a:r>
              <a:rPr lang="en-US" sz="1400" b="1" dirty="0">
                <a:solidFill>
                  <a:prstClr val="black"/>
                </a:solidFill>
                <a:latin typeface="Calibri"/>
              </a:rPr>
              <a:t>2</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Cliquer </a:t>
            </a:r>
            <a:r>
              <a:rPr kumimoji="0" lang="fr-FR" sz="1200" b="0" i="0" u="none" strike="noStrike" kern="1200" cap="none" spc="0" normalizeH="0" baseline="0" noProof="0" dirty="0">
                <a:ln>
                  <a:noFill/>
                </a:ln>
                <a:solidFill>
                  <a:prstClr val="black"/>
                </a:solidFill>
                <a:effectLst/>
                <a:uLnTx/>
                <a:uFillTx/>
                <a:latin typeface="Calibri"/>
                <a:ea typeface="+mn-ea"/>
                <a:cs typeface="+mn-cs"/>
                <a:hlinkClick r:id="rId14"/>
              </a:rPr>
              <a:t>ICI </a:t>
            </a:r>
            <a:r>
              <a:rPr kumimoji="0" lang="fr-FR" sz="1200" b="0" i="0" u="none" strike="noStrike" kern="1200" cap="none" spc="0" normalizeH="0" baseline="0" noProof="0" dirty="0">
                <a:ln>
                  <a:noFill/>
                </a:ln>
                <a:solidFill>
                  <a:prstClr val="black"/>
                </a:solidFill>
                <a:effectLst/>
                <a:uLnTx/>
                <a:uFillTx/>
                <a:latin typeface="Calibri"/>
                <a:ea typeface="+mn-ea"/>
                <a:cs typeface="+mn-cs"/>
              </a:rPr>
              <a:t>pour accéder à la vidéo de l’activité.</a:t>
            </a:r>
          </a:p>
        </p:txBody>
      </p:sp>
      <p:sp>
        <p:nvSpPr>
          <p:cNvPr id="2" name="Espace réservé du numéro de diapositive 1"/>
          <p:cNvSpPr>
            <a:spLocks noGrp="1"/>
          </p:cNvSpPr>
          <p:nvPr>
            <p:ph type="sldNum" sz="quarter" idx="12"/>
            <p:custDataLst>
              <p:tags r:id="rId9"/>
            </p:custDataLst>
          </p:nvPr>
        </p:nvSpPr>
        <p:spPr>
          <a:xfrm>
            <a:off x="5745708" y="7996788"/>
            <a:ext cx="1112292" cy="1135797"/>
          </a:xfrm>
        </p:spPr>
        <p:txBody>
          <a:bodyPr/>
          <a:lstStyle/>
          <a:p>
            <a:fld id="{027FB875-5C85-AB42-9DC5-178568A424B8}" type="slidenum">
              <a:rPr lang="fr-CA" smtClean="0"/>
              <a:pPr/>
              <a:t>6</a:t>
            </a:fld>
            <a:endParaRPr lang="fr-CA" dirty="0"/>
          </a:p>
        </p:txBody>
      </p:sp>
    </p:spTree>
    <p:extLst>
      <p:ext uri="{BB962C8B-B14F-4D97-AF65-F5344CB8AC3E}">
        <p14:creationId xmlns="" xmlns:p14="http://schemas.microsoft.com/office/powerpoint/2010/main" val="4251426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68095" y="1066468"/>
            <a:ext cx="6752522" cy="7974055"/>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200" dirty="0">
                <a:latin typeface="Calibri" panose="020F0502020204030204" pitchFamily="34" charset="0"/>
                <a:cs typeface="Calibri" panose="020F0502020204030204" pitchFamily="34" charset="0"/>
              </a:rPr>
              <a:t>   </a:t>
            </a:r>
          </a:p>
        </p:txBody>
      </p:sp>
      <p:sp>
        <p:nvSpPr>
          <p:cNvPr id="12" name="Title 3"/>
          <p:cNvSpPr txBox="1">
            <a:spLocks/>
          </p:cNvSpPr>
          <p:nvPr>
            <p:custDataLst>
              <p:tags r:id="rId2"/>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2. Le système </a:t>
            </a:r>
            <a:r>
              <a:rPr lang="fr-CA" sz="2400" dirty="0" smtClean="0">
                <a:latin typeface="Calibri" panose="020F0502020204030204" pitchFamily="34" charset="0"/>
                <a:cs typeface="Calibri" panose="020F0502020204030204" pitchFamily="34" charset="0"/>
              </a:rPr>
              <a:t>Terre-Soleil </a:t>
            </a:r>
            <a:r>
              <a:rPr lang="fr-CA" sz="1800" dirty="0" smtClean="0">
                <a:latin typeface="Calibri" panose="020F0502020204030204" pitchFamily="34" charset="0"/>
                <a:cs typeface="Calibri" panose="020F0502020204030204" pitchFamily="34" charset="0"/>
              </a:rPr>
              <a:t>(suite)</a:t>
            </a:r>
            <a:endParaRPr lang="fr-CA" sz="2400" u="sng" dirty="0">
              <a:latin typeface="Calibri" panose="020F0502020204030204" pitchFamily="34" charset="0"/>
              <a:cs typeface="Calibri" panose="020F0502020204030204" pitchFamily="34" charset="0"/>
            </a:endParaRPr>
          </a:p>
        </p:txBody>
      </p:sp>
      <p:graphicFrame>
        <p:nvGraphicFramePr>
          <p:cNvPr id="16" name="Tableau 15">
            <a:extLst>
              <a:ext uri="{FF2B5EF4-FFF2-40B4-BE49-F238E27FC236}">
                <a16:creationId xmlns="" xmlns:a16="http://schemas.microsoft.com/office/drawing/2014/main" id="{39477781-A922-4632-A72A-004D89470D2C}"/>
              </a:ext>
            </a:extLst>
          </p:cNvPr>
          <p:cNvGraphicFramePr>
            <a:graphicFrameLocks noGrp="1"/>
          </p:cNvGraphicFramePr>
          <p:nvPr>
            <p:custDataLst>
              <p:tags r:id="rId3"/>
            </p:custDataLst>
            <p:extLst>
              <p:ext uri="{D42A27DB-BD31-4B8C-83A1-F6EECF244321}">
                <p14:modId xmlns="" xmlns:p14="http://schemas.microsoft.com/office/powerpoint/2010/main" val="3293815205"/>
              </p:ext>
            </p:extLst>
          </p:nvPr>
        </p:nvGraphicFramePr>
        <p:xfrm>
          <a:off x="107960" y="1145893"/>
          <a:ext cx="6642080" cy="7245314"/>
        </p:xfrm>
        <a:graphic>
          <a:graphicData uri="http://schemas.openxmlformats.org/drawingml/2006/table">
            <a:tbl>
              <a:tblPr firstRow="1" bandRow="1">
                <a:tableStyleId>{5C22544A-7EE6-4342-B048-85BDC9FD1C3A}</a:tableStyleId>
              </a:tblPr>
              <a:tblGrid>
                <a:gridCol w="646420">
                  <a:extLst>
                    <a:ext uri="{9D8B030D-6E8A-4147-A177-3AD203B41FA5}">
                      <a16:colId xmlns="" xmlns:a16="http://schemas.microsoft.com/office/drawing/2014/main" val="20000"/>
                    </a:ext>
                  </a:extLst>
                </a:gridCol>
                <a:gridCol w="3246120"/>
                <a:gridCol w="2749540"/>
              </a:tblGrid>
              <a:tr h="191407">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172267">
                <a:tc gridSpan="3">
                  <a:txBody>
                    <a:bodyPr/>
                    <a:lstStyle/>
                    <a:p>
                      <a:pPr algn="ctr">
                        <a:lnSpc>
                          <a:spcPct val="100000"/>
                        </a:lnSpc>
                        <a:spcBef>
                          <a:spcPts val="600"/>
                        </a:spcBef>
                      </a:pPr>
                      <a:r>
                        <a:rPr lang="fr-FR" sz="1200" b="1" dirty="0">
                          <a:latin typeface="Calibri" panose="020F0502020204030204" pitchFamily="34" charset="0"/>
                          <a:cs typeface="Calibri" panose="020F0502020204030204" pitchFamily="34" charset="0"/>
                        </a:rPr>
                        <a:t>(Suite de l’activité)</a:t>
                      </a:r>
                    </a:p>
                  </a:txBody>
                  <a:tcPr anchor="ct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911804207"/>
                  </a:ext>
                </a:extLst>
              </a:tr>
              <a:tr h="507230">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dirty="0"/>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Réponse à la question.</a:t>
                      </a:r>
                    </a:p>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Proposition d’un exercice physique pour aider à comprendre le point de vue héliocentrique.</a:t>
                      </a:r>
                    </a:p>
                  </a:txBody>
                  <a:tcPr marL="53578" marR="53578" marT="0" marB="0" anchor="ctr"/>
                </a:tc>
                <a:extLst>
                  <a:ext uri="{0D108BD9-81ED-4DB2-BD59-A6C34878D82A}">
                    <a16:rowId xmlns="" xmlns:a16="http://schemas.microsoft.com/office/drawing/2014/main" val="10003"/>
                  </a:ext>
                </a:extLst>
              </a:tr>
              <a:tr h="256406">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Tous les élèves doivent se tenir debout, le long d’un des murs de la classe.</a:t>
                      </a:r>
                    </a:p>
                  </a:txBody>
                  <a:tcPr marL="68580" marR="68580" marT="0" marB="0"/>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Suivre la directive.</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4"/>
                  </a:ext>
                </a:extLst>
              </a:tr>
              <a:tr h="172267">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endParaRPr lang="fr-FR"/>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Deuxième directive.</a:t>
                      </a:r>
                    </a:p>
                  </a:txBody>
                  <a:tcPr marL="53578" marR="53578" marT="0" marB="0" anchor="ctr"/>
                </a:tc>
                <a:extLst>
                  <a:ext uri="{0D108BD9-81ED-4DB2-BD59-A6C34878D82A}">
                    <a16:rowId xmlns="" xmlns:a16="http://schemas.microsoft.com/office/drawing/2014/main" val="10005"/>
                  </a:ext>
                </a:extLst>
              </a:tr>
              <a:tr h="256406">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La lampe portative doit être de l’autre côté de la classe. Tout le monde doit pouvoir la voir.</a:t>
                      </a:r>
                    </a:p>
                  </a:txBody>
                  <a:tcPr marL="68580" marR="68580" marT="0" marB="0"/>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Suivre la directive.</a:t>
                      </a:r>
                    </a:p>
                  </a:txBody>
                  <a:tcPr marL="53578" marR="53578" marT="0" marB="0" anchor="ctr"/>
                </a:tc>
                <a:extLst>
                  <a:ext uri="{0D108BD9-81ED-4DB2-BD59-A6C34878D82A}">
                    <a16:rowId xmlns="" xmlns:a16="http://schemas.microsoft.com/office/drawing/2014/main" val="10009"/>
                  </a:ext>
                </a:extLst>
              </a:tr>
              <a:tr h="172267">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Troisième directive.</a:t>
                      </a:r>
                    </a:p>
                  </a:txBody>
                  <a:tcPr marL="53578" marR="53578" marT="0" marB="0" anchor="ctr"/>
                </a:tc>
                <a:extLst>
                  <a:ext uri="{0D108BD9-81ED-4DB2-BD59-A6C34878D82A}">
                    <a16:rowId xmlns="" xmlns:a16="http://schemas.microsoft.com/office/drawing/2014/main" val="1418153873"/>
                  </a:ext>
                </a:extLst>
              </a:tr>
              <a:tr h="229689">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r>
                        <a:rPr lang="fr-CA" sz="1200" i="1" kern="1200" dirty="0">
                          <a:solidFill>
                            <a:schemeClr val="dk1"/>
                          </a:solidFill>
                          <a:effectLst/>
                          <a:latin typeface="Calibri" panose="020F0502020204030204" pitchFamily="34" charset="0"/>
                          <a:ea typeface="+mn-ea"/>
                          <a:cs typeface="Calibri" panose="020F0502020204030204" pitchFamily="34" charset="0"/>
                        </a:rPr>
                        <a:t>Les élèves se placent de manière à ce que la lampe portative soit à leur gauche. </a:t>
                      </a: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Suivre la directive.</a:t>
                      </a:r>
                    </a:p>
                  </a:txBody>
                  <a:tcPr marL="53578" marR="53578" marT="0" marB="0" anchor="ctr"/>
                </a:tc>
                <a:extLst>
                  <a:ext uri="{0D108BD9-81ED-4DB2-BD59-A6C34878D82A}">
                    <a16:rowId xmlns="" xmlns:a16="http://schemas.microsoft.com/office/drawing/2014/main" val="2046913898"/>
                  </a:ext>
                </a:extLst>
              </a:tr>
              <a:tr h="172267">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b="0" i="0" kern="1200" dirty="0">
                          <a:solidFill>
                            <a:schemeClr val="dk1"/>
                          </a:solidFill>
                          <a:effectLst/>
                          <a:latin typeface="Calibri" panose="020F0502020204030204" pitchFamily="34" charset="0"/>
                          <a:ea typeface="+mn-ea"/>
                          <a:cs typeface="Calibri" panose="020F0502020204030204" pitchFamily="34" charset="0"/>
                        </a:rPr>
                        <a:t>Quatrième directive.</a:t>
                      </a:r>
                    </a:p>
                  </a:txBody>
                  <a:tcPr marL="53578" marR="53578" marT="0" marB="0" anchor="ctr"/>
                </a:tc>
                <a:extLst>
                  <a:ext uri="{0D108BD9-81ED-4DB2-BD59-A6C34878D82A}">
                    <a16:rowId xmlns="" xmlns:a16="http://schemas.microsoft.com/office/drawing/2014/main" val="885244392"/>
                  </a:ext>
                </a:extLst>
              </a:tr>
              <a:tr h="459378">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1- Pivoter lentement, sans tourner la tête, jusqu’à ce que la lampe soit à votre droite.</a:t>
                      </a:r>
                    </a:p>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2- Recommencer au besoin.</a:t>
                      </a:r>
                    </a:p>
                    <a:p>
                      <a:pPr algn="l"/>
                      <a:r>
                        <a:rPr lang="fr-CA" sz="1200" i="1" kern="1200" dirty="0">
                          <a:solidFill>
                            <a:schemeClr val="dk1"/>
                          </a:solidFill>
                          <a:effectLst/>
                          <a:latin typeface="Calibri" panose="020F0502020204030204" pitchFamily="34" charset="0"/>
                          <a:ea typeface="+mn-ea"/>
                          <a:cs typeface="Calibri" panose="020F0502020204030204" pitchFamily="34" charset="0"/>
                        </a:rPr>
                        <a:t>3- Après, retourner à votre pupitre.</a:t>
                      </a: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Suivre les directives.</a:t>
                      </a:r>
                      <a:endParaRPr lang="fr-CA" sz="1200" b="0" i="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1874027564"/>
                  </a:ext>
                </a:extLst>
              </a:tr>
              <a:tr h="392385">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endParaRPr lang="fr-F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Récapitulation de la simulation.</a:t>
                      </a:r>
                    </a:p>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Deuxième simulation : choix de deux volontaires.</a:t>
                      </a:r>
                    </a:p>
                  </a:txBody>
                  <a:tcPr marL="53578" marR="53578" marT="0" marB="0" anchor="ctr"/>
                </a:tc>
                <a:extLst>
                  <a:ext uri="{0D108BD9-81ED-4DB2-BD59-A6C34878D82A}">
                    <a16:rowId xmlns="" xmlns:a16="http://schemas.microsoft.com/office/drawing/2014/main" val="3375559578"/>
                  </a:ext>
                </a:extLst>
              </a:tr>
              <a:tr h="344533">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1- Deux volontaires devant la classe, face à face.</a:t>
                      </a:r>
                    </a:p>
                    <a:p>
                      <a:pPr lvl="0" algn="l"/>
                      <a:r>
                        <a:rPr lang="fr-CA" sz="1200" i="1" kern="1200" dirty="0">
                          <a:solidFill>
                            <a:schemeClr val="dk1"/>
                          </a:solidFill>
                          <a:effectLst/>
                          <a:latin typeface="Calibri" panose="020F0502020204030204" pitchFamily="34" charset="0"/>
                          <a:ea typeface="+mn-ea"/>
                          <a:cs typeface="Calibri" panose="020F0502020204030204" pitchFamily="34" charset="0"/>
                        </a:rPr>
                        <a:t>2- Le premier a une lampe de poche. C’est le Soleil.</a:t>
                      </a:r>
                    </a:p>
                    <a:p>
                      <a:pPr algn="l"/>
                      <a:r>
                        <a:rPr lang="fr-CA" sz="1200" i="1" kern="1200" dirty="0">
                          <a:solidFill>
                            <a:schemeClr val="dk1"/>
                          </a:solidFill>
                          <a:effectLst/>
                          <a:latin typeface="Calibri" panose="020F0502020204030204" pitchFamily="34" charset="0"/>
                          <a:ea typeface="+mn-ea"/>
                          <a:cs typeface="Calibri" panose="020F0502020204030204" pitchFamily="34" charset="0"/>
                        </a:rPr>
                        <a:t>3- Le deuxième représente la Terre.</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Suivre les directives.</a:t>
                      </a:r>
                    </a:p>
                    <a:p>
                      <a:pPr marL="228600" marR="0">
                        <a:lnSpc>
                          <a:spcPct val="115000"/>
                        </a:lnSpc>
                        <a:spcBef>
                          <a:spcPts val="0"/>
                        </a:spcBef>
                        <a:spcAft>
                          <a:spcPts val="0"/>
                        </a:spcAft>
                      </a:pPr>
                      <a:r>
                        <a:rPr lang="fr-CA" sz="1200" b="1" i="1" dirty="0">
                          <a:effectLst/>
                          <a:latin typeface="Calibri" panose="020F0502020204030204" pitchFamily="34" charset="0"/>
                          <a:ea typeface="Calibri" panose="020F0502020204030204" pitchFamily="34" charset="0"/>
                          <a:cs typeface="Times New Roman" panose="02020603050405020304" pitchFamily="18" charset="0"/>
                        </a:rPr>
                        <a:t>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86305175"/>
                  </a:ext>
                </a:extLst>
              </a:tr>
              <a:tr h="34453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Première question.</a:t>
                      </a:r>
                    </a:p>
                  </a:txBody>
                  <a:tcPr marL="53578" marR="53578" marT="0" marB="0" anchor="ctr"/>
                </a:tc>
              </a:tr>
              <a:tr h="34453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kern="1200" dirty="0">
                          <a:solidFill>
                            <a:schemeClr val="dk1"/>
                          </a:solidFill>
                          <a:effectLst/>
                          <a:latin typeface="Calibri" panose="020F0502020204030204" pitchFamily="34" charset="0"/>
                          <a:ea typeface="+mn-ea"/>
                          <a:cs typeface="Calibri" panose="020F0502020204030204" pitchFamily="34" charset="0"/>
                        </a:rPr>
                        <a:t>Pour les yeux de l’élève-Terre, c’est le jour ou la nuit ? Et pour le derrière de sa tête ?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a:t>
                      </a:r>
                      <a:endParaRPr lang="fr-CA" sz="1200" dirty="0">
                        <a:effectLst/>
                        <a:latin typeface="Calibri" panose="020F0502020204030204" pitchFamily="34" charset="0"/>
                        <a:cs typeface="Calibri" panose="020F0502020204030204" pitchFamily="34" charset="0"/>
                      </a:endParaRPr>
                    </a:p>
                  </a:txBody>
                  <a:tcPr marL="53578" marR="53578" marT="0" marB="0" anchor="ctr"/>
                </a:tc>
              </a:tr>
              <a:tr h="34453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71450" lvl="0" indent="-17145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ea typeface="+mn-ea"/>
                          <a:cs typeface="Calibri" panose="020F0502020204030204" pitchFamily="34" charset="0"/>
                        </a:rPr>
                        <a:t>Réponse et nouvelle question.</a:t>
                      </a:r>
                    </a:p>
                  </a:txBody>
                  <a:tcPr marL="53578" marR="53578" marT="0" marB="0" anchor="ctr"/>
                </a:tc>
              </a:tr>
              <a:tr h="344533">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kern="1200" dirty="0">
                          <a:solidFill>
                            <a:schemeClr val="dk1"/>
                          </a:solidFill>
                          <a:effectLst/>
                          <a:latin typeface="Calibri" panose="020F0502020204030204" pitchFamily="34" charset="0"/>
                          <a:ea typeface="+mn-ea"/>
                          <a:cs typeface="Calibri" panose="020F0502020204030204" pitchFamily="34" charset="0"/>
                        </a:rPr>
                        <a:t>Après un demi-tour de l’élève-Terre, est-ce le jour ou la nuit pour ses yeux? Et pour le derrière de sa tête ?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L’</a:t>
                      </a:r>
                      <a:r>
                        <a:rPr lang="fr-CA" sz="1200" kern="1200" dirty="0" err="1">
                          <a:solidFill>
                            <a:schemeClr val="dk1"/>
                          </a:solidFill>
                          <a:effectLst/>
                          <a:latin typeface="Calibri" panose="020F0502020204030204" pitchFamily="34" charset="0"/>
                          <a:ea typeface="+mn-ea"/>
                          <a:cs typeface="Calibri" panose="020F0502020204030204" pitchFamily="34" charset="0"/>
                        </a:rPr>
                        <a:t>enseignant-e</a:t>
                      </a:r>
                      <a:r>
                        <a:rPr lang="fr-CA" sz="1200" kern="1200" dirty="0">
                          <a:solidFill>
                            <a:schemeClr val="dk1"/>
                          </a:solidFill>
                          <a:effectLst/>
                          <a:latin typeface="Calibri" panose="020F0502020204030204" pitchFamily="34" charset="0"/>
                          <a:ea typeface="+mn-ea"/>
                          <a:cs typeface="Calibri" panose="020F0502020204030204" pitchFamily="34" charset="0"/>
                        </a:rPr>
                        <a:t> recueille les idées des élèves.</a:t>
                      </a:r>
                    </a:p>
                  </a:txBody>
                  <a:tcPr marL="53578" marR="53578" marT="0" marB="0" anchor="ctr"/>
                </a:tc>
              </a:tr>
              <a:tr h="114844">
                <a:tc gridSpan="3">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(suite page suivante)</a:t>
                      </a:r>
                    </a:p>
                  </a:txBody>
                  <a:tcPr marL="53578" marR="53578" marT="0" marB="0" anchor="ct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3029876649"/>
                  </a:ext>
                </a:extLst>
              </a:tr>
            </a:tbl>
          </a:graphicData>
        </a:graphic>
      </p:graphicFrame>
      <p:sp>
        <p:nvSpPr>
          <p:cNvPr id="2" name="Espace réservé du numéro de diapositive 1"/>
          <p:cNvSpPr>
            <a:spLocks noGrp="1"/>
          </p:cNvSpPr>
          <p:nvPr>
            <p:ph type="sldNum" sz="quarter" idx="12"/>
            <p:custDataLst>
              <p:tags r:id="rId4"/>
            </p:custDataLst>
          </p:nvPr>
        </p:nvSpPr>
        <p:spPr>
          <a:xfrm>
            <a:off x="5924144" y="8077532"/>
            <a:ext cx="933855" cy="1062813"/>
          </a:xfrm>
        </p:spPr>
        <p:txBody>
          <a:bodyPr/>
          <a:lstStyle/>
          <a:p>
            <a:fld id="{027FB875-5C85-AB42-9DC5-178568A424B8}" type="slidenum">
              <a:rPr lang="fr-CA" smtClean="0"/>
              <a:pPr/>
              <a:t>7</a:t>
            </a:fld>
            <a:endParaRPr lang="fr-CA" dirty="0"/>
          </a:p>
        </p:txBody>
      </p:sp>
      <p:pic>
        <p:nvPicPr>
          <p:cNvPr id="6" name="Image 5">
            <a:extLst>
              <a:ext uri="{FF2B5EF4-FFF2-40B4-BE49-F238E27FC236}">
                <a16:creationId xmlns="" xmlns:a16="http://schemas.microsoft.com/office/drawing/2014/main" id="{93018BFB-794A-4037-BE3A-F1F3BEF24089}"/>
              </a:ext>
            </a:extLst>
          </p:cNvPr>
          <p:cNvPicPr>
            <a:picLocks noChangeAspect="1"/>
          </p:cNvPicPr>
          <p:nvPr>
            <p:custDataLst>
              <p:tags r:id="rId5"/>
            </p:custDataLst>
          </p:nvPr>
        </p:nvPicPr>
        <p:blipFill>
          <a:blip r:embed="rId9">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spTree>
    <p:extLst>
      <p:ext uri="{BB962C8B-B14F-4D97-AF65-F5344CB8AC3E}">
        <p14:creationId xmlns="" xmlns:p14="http://schemas.microsoft.com/office/powerpoint/2010/main" val="186487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52739" y="1066468"/>
            <a:ext cx="6752522" cy="7974055"/>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200" dirty="0">
                <a:latin typeface="Calibri" panose="020F0502020204030204" pitchFamily="34" charset="0"/>
                <a:cs typeface="Calibri" panose="020F0502020204030204" pitchFamily="34" charset="0"/>
              </a:rPr>
              <a:t>   </a:t>
            </a:r>
          </a:p>
        </p:txBody>
      </p:sp>
      <p:sp>
        <p:nvSpPr>
          <p:cNvPr id="12" name="Title 3"/>
          <p:cNvSpPr txBox="1">
            <a:spLocks/>
          </p:cNvSpPr>
          <p:nvPr>
            <p:custDataLst>
              <p:tags r:id="rId2"/>
            </p:custDataLst>
          </p:nvPr>
        </p:nvSpPr>
        <p:spPr>
          <a:xfrm>
            <a:off x="-1" y="22005"/>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2. Le système </a:t>
            </a:r>
            <a:r>
              <a:rPr lang="fr-CA" sz="2400" dirty="0" smtClean="0">
                <a:latin typeface="Calibri" panose="020F0502020204030204" pitchFamily="34" charset="0"/>
                <a:cs typeface="Calibri" panose="020F0502020204030204" pitchFamily="34" charset="0"/>
              </a:rPr>
              <a:t>Terre-Soleil</a:t>
            </a:r>
            <a:r>
              <a:rPr lang="fr-CA" sz="1800" dirty="0" smtClean="0">
                <a:latin typeface="Calibri" panose="020F0502020204030204" pitchFamily="34" charset="0"/>
                <a:cs typeface="Calibri" panose="020F0502020204030204" pitchFamily="34" charset="0"/>
              </a:rPr>
              <a:t> (suite)</a:t>
            </a:r>
            <a:endParaRPr lang="fr-CA" sz="1800" u="sng" dirty="0">
              <a:latin typeface="Calibri" panose="020F0502020204030204" pitchFamily="34" charset="0"/>
              <a:cs typeface="Calibri" panose="020F0502020204030204" pitchFamily="34" charset="0"/>
            </a:endParaRPr>
          </a:p>
        </p:txBody>
      </p:sp>
      <p:graphicFrame>
        <p:nvGraphicFramePr>
          <p:cNvPr id="16" name="Tableau 15">
            <a:extLst>
              <a:ext uri="{FF2B5EF4-FFF2-40B4-BE49-F238E27FC236}">
                <a16:creationId xmlns="" xmlns:a16="http://schemas.microsoft.com/office/drawing/2014/main" id="{39477781-A922-4632-A72A-004D89470D2C}"/>
              </a:ext>
            </a:extLst>
          </p:cNvPr>
          <p:cNvGraphicFramePr>
            <a:graphicFrameLocks noGrp="1"/>
          </p:cNvGraphicFramePr>
          <p:nvPr>
            <p:custDataLst>
              <p:tags r:id="rId3"/>
            </p:custDataLst>
            <p:extLst>
              <p:ext uri="{D42A27DB-BD31-4B8C-83A1-F6EECF244321}">
                <p14:modId xmlns="" xmlns:p14="http://schemas.microsoft.com/office/powerpoint/2010/main" val="2518453928"/>
              </p:ext>
            </p:extLst>
          </p:nvPr>
        </p:nvGraphicFramePr>
        <p:xfrm>
          <a:off x="126651" y="1150973"/>
          <a:ext cx="6604698" cy="3011424"/>
        </p:xfrm>
        <a:graphic>
          <a:graphicData uri="http://schemas.openxmlformats.org/drawingml/2006/table">
            <a:tbl>
              <a:tblPr firstRow="1" bandRow="1">
                <a:tableStyleId>{5C22544A-7EE6-4342-B048-85BDC9FD1C3A}</a:tableStyleId>
              </a:tblPr>
              <a:tblGrid>
                <a:gridCol w="966424">
                  <a:extLst>
                    <a:ext uri="{9D8B030D-6E8A-4147-A177-3AD203B41FA5}">
                      <a16:colId xmlns="" xmlns:a16="http://schemas.microsoft.com/office/drawing/2014/main" val="20000"/>
                    </a:ext>
                  </a:extLst>
                </a:gridCol>
                <a:gridCol w="2380948">
                  <a:extLst>
                    <a:ext uri="{9D8B030D-6E8A-4147-A177-3AD203B41FA5}">
                      <a16:colId xmlns="" xmlns:a16="http://schemas.microsoft.com/office/drawing/2014/main" val="20001"/>
                    </a:ext>
                  </a:extLst>
                </a:gridCol>
                <a:gridCol w="3257326">
                  <a:extLst>
                    <a:ext uri="{9D8B030D-6E8A-4147-A177-3AD203B41FA5}">
                      <a16:colId xmlns="" xmlns:a16="http://schemas.microsoft.com/office/drawing/2014/main" val="20002"/>
                    </a:ext>
                  </a:extLst>
                </a:gridCol>
              </a:tblGrid>
              <a:tr h="163833">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147449">
                <a:tc gridSpan="3">
                  <a:txBody>
                    <a:bodyPr/>
                    <a:lstStyle/>
                    <a:p>
                      <a:pPr algn="ctr">
                        <a:lnSpc>
                          <a:spcPct val="100000"/>
                        </a:lnSpc>
                        <a:spcBef>
                          <a:spcPts val="600"/>
                        </a:spcBef>
                      </a:pPr>
                      <a:r>
                        <a:rPr lang="fr-FR" sz="1200" b="1" dirty="0">
                          <a:latin typeface="Calibri" panose="020F0502020204030204" pitchFamily="34" charset="0"/>
                          <a:cs typeface="Calibri" panose="020F0502020204030204" pitchFamily="34" charset="0"/>
                        </a:rPr>
                        <a:t>(Suite de l’activité)</a:t>
                      </a:r>
                    </a:p>
                  </a:txBody>
                  <a:tcPr anchor="ctr"/>
                </a:tc>
                <a:tc hMerge="1">
                  <a:txBody>
                    <a:bodyPr/>
                    <a:lstStyle/>
                    <a:p>
                      <a:pPr>
                        <a:lnSpc>
                          <a:spcPct val="100000"/>
                        </a:lnSpc>
                        <a:spcBef>
                          <a:spcPts val="600"/>
                        </a:spcBef>
                        <a:spcAft>
                          <a:spcPts val="0"/>
                        </a:spcAft>
                      </a:pPr>
                      <a:endParaRPr lang="fr-CA" sz="1200" i="1" dirty="0">
                        <a:latin typeface="+mn-lt"/>
                        <a:ea typeface="Calibri"/>
                        <a:cs typeface="Times" pitchFamily="18" charset="0"/>
                      </a:endParaRPr>
                    </a:p>
                  </a:txBody>
                  <a:tcPr marL="53578" marR="53578" marT="0" marB="0" anchor="ctr"/>
                </a:tc>
                <a:tc hMerge="1">
                  <a:txBody>
                    <a:bodyPr/>
                    <a:lstStyle/>
                    <a:p>
                      <a:pPr marL="180000" lvl="0" indent="-180000">
                        <a:lnSpc>
                          <a:spcPct val="100000"/>
                        </a:lnSpc>
                        <a:spcBef>
                          <a:spcPts val="600"/>
                        </a:spcBef>
                        <a:spcAft>
                          <a:spcPts val="0"/>
                        </a:spcAft>
                        <a:buFont typeface="Symbol" panose="05050102010706020507" pitchFamily="18" charset="2"/>
                        <a:buChar char=""/>
                      </a:pPr>
                      <a:endParaRPr lang="fr-CA" sz="1200" dirty="0">
                        <a:latin typeface="+mn-lt"/>
                        <a:ea typeface="Calibri"/>
                        <a:cs typeface="Times" pitchFamily="18" charset="0"/>
                      </a:endParaRPr>
                    </a:p>
                  </a:txBody>
                  <a:tcPr marL="53578" marR="53578" marT="0" marB="0" anchor="ctr"/>
                </a:tc>
                <a:extLst>
                  <a:ext uri="{0D108BD9-81ED-4DB2-BD59-A6C34878D82A}">
                    <a16:rowId xmlns="" xmlns:a16="http://schemas.microsoft.com/office/drawing/2014/main" val="1911804207"/>
                  </a:ext>
                </a:extLst>
              </a:tr>
              <a:tr h="98300">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pPr algn="ct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Réponse et nouvelle question.</a:t>
                      </a:r>
                    </a:p>
                  </a:txBody>
                  <a:tcPr marL="53578" marR="53578" marT="0" marB="0" anchor="ctr"/>
                </a:tc>
              </a:tr>
              <a:tr h="98300">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r>
                        <a:rPr lang="fr-CA" sz="1200" i="1" kern="1200" dirty="0">
                          <a:solidFill>
                            <a:schemeClr val="dk1"/>
                          </a:solidFill>
                          <a:effectLst/>
                          <a:latin typeface="Calibri" panose="020F0502020204030204" pitchFamily="34" charset="0"/>
                          <a:ea typeface="+mn-ea"/>
                          <a:cs typeface="Calibri" panose="020F0502020204030204" pitchFamily="34" charset="0"/>
                        </a:rPr>
                        <a:t>Comment l’élève-Terre pourrait-il illustrer une journée complète qui passe, c’est-à-dire 24 h ?</a:t>
                      </a: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2880" marR="0" lvl="0" indent="-182880" algn="l" defTabSz="914400" rtl="0" eaLnBrk="1" fontAlgn="auto" latinLnBrk="0" hangingPunct="1">
                        <a:lnSpc>
                          <a:spcPct val="100000"/>
                        </a:lnSpc>
                        <a:spcBef>
                          <a:spcPts val="600"/>
                        </a:spcBef>
                        <a:spcAft>
                          <a:spcPts val="0"/>
                        </a:spcAft>
                        <a:buClrTx/>
                        <a:buSzPct val="100000"/>
                        <a:buFont typeface="+mj-lt"/>
                        <a:buAutoNum type="romanLcPeriod"/>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L’</a:t>
                      </a:r>
                      <a:r>
                        <a:rPr lang="fr-CA" sz="1200" kern="1200" dirty="0" err="1">
                          <a:solidFill>
                            <a:schemeClr val="dk1"/>
                          </a:solidFill>
                          <a:effectLst/>
                          <a:latin typeface="Calibri" panose="020F0502020204030204" pitchFamily="34" charset="0"/>
                          <a:ea typeface="+mn-ea"/>
                          <a:cs typeface="Calibri" panose="020F0502020204030204" pitchFamily="34" charset="0"/>
                        </a:rPr>
                        <a:t>enseignant-e</a:t>
                      </a:r>
                      <a:r>
                        <a:rPr lang="fr-CA" sz="1200" kern="1200" dirty="0">
                          <a:solidFill>
                            <a:schemeClr val="dk1"/>
                          </a:solidFill>
                          <a:effectLst/>
                          <a:latin typeface="Calibri" panose="020F0502020204030204" pitchFamily="34" charset="0"/>
                          <a:ea typeface="+mn-ea"/>
                          <a:cs typeface="Calibri" panose="020F0502020204030204" pitchFamily="34" charset="0"/>
                        </a:rPr>
                        <a:t> recueille les idées des élèves.</a:t>
                      </a:r>
                    </a:p>
                  </a:txBody>
                  <a:tcPr marL="53578" marR="53578" marT="0" marB="0" anchor="ctr"/>
                </a:tc>
              </a:tr>
              <a:tr h="98300">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pPr lvl="0" algn="ct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b="0" i="0" kern="1200" dirty="0">
                          <a:solidFill>
                            <a:schemeClr val="dk1"/>
                          </a:solidFill>
                          <a:effectLst/>
                          <a:latin typeface="Calibri" panose="020F0502020204030204" pitchFamily="34" charset="0"/>
                          <a:ea typeface="+mn-ea"/>
                          <a:cs typeface="Calibri" panose="020F0502020204030204" pitchFamily="34" charset="0"/>
                        </a:rPr>
                        <a:t>Réponse et nouvelle question.</a:t>
                      </a:r>
                    </a:p>
                  </a:txBody>
                  <a:tcPr marL="53578" marR="53578" marT="0" marB="0" anchor="ctr"/>
                </a:tc>
                <a:extLst>
                  <a:ext uri="{0D108BD9-81ED-4DB2-BD59-A6C34878D82A}">
                    <a16:rowId xmlns="" xmlns:a16="http://schemas.microsoft.com/office/drawing/2014/main" val="885244392"/>
                  </a:ext>
                </a:extLst>
              </a:tr>
              <a:tr h="294899">
                <a:tc>
                  <a:txBody>
                    <a:bodyPr/>
                    <a:lstStyle/>
                    <a:p>
                      <a:pPr algn="ctr">
                        <a:lnSpc>
                          <a:spcPct val="100000"/>
                        </a:lnSpc>
                        <a:spcBef>
                          <a:spcPts val="600"/>
                        </a:spcBef>
                        <a:spcAft>
                          <a:spcPts val="0"/>
                        </a:spcAft>
                      </a:pPr>
                      <a:r>
                        <a:rPr lang="fr-CA" sz="1200" b="0" dirty="0">
                          <a:latin typeface="Calibri" panose="020F0502020204030204" pitchFamily="34" charset="0"/>
                          <a:ea typeface="Calibri"/>
                          <a:cs typeface="Calibri" panose="020F0502020204030204" pitchFamily="34" charset="0"/>
                        </a:rPr>
                        <a:t>Pause</a:t>
                      </a:r>
                      <a:endParaRPr lang="fr-FR" sz="1200" b="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Comment l’élève-Terre pourrait-il illustrer une année complète qui passe, c’est-à-dire 365 jours ?</a:t>
                      </a: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L’</a:t>
                      </a:r>
                      <a:r>
                        <a:rPr lang="fr-CA" sz="1200" kern="1200" dirty="0" err="1">
                          <a:solidFill>
                            <a:schemeClr val="dk1"/>
                          </a:solidFill>
                          <a:effectLst/>
                          <a:latin typeface="Calibri" panose="020F0502020204030204" pitchFamily="34" charset="0"/>
                          <a:ea typeface="+mn-ea"/>
                          <a:cs typeface="Calibri" panose="020F0502020204030204" pitchFamily="34" charset="0"/>
                        </a:rPr>
                        <a:t>enseignant-e</a:t>
                      </a:r>
                      <a:r>
                        <a:rPr lang="fr-CA" sz="1200" kern="1200" dirty="0">
                          <a:solidFill>
                            <a:schemeClr val="dk1"/>
                          </a:solidFill>
                          <a:effectLst/>
                          <a:latin typeface="Calibri" panose="020F0502020204030204" pitchFamily="34" charset="0"/>
                          <a:ea typeface="+mn-ea"/>
                          <a:cs typeface="Calibri" panose="020F0502020204030204" pitchFamily="34" charset="0"/>
                        </a:rPr>
                        <a:t> recueille les idées des élèves.</a:t>
                      </a:r>
                      <a:endParaRPr lang="fr-CA" sz="1200" b="0" i="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1874027564"/>
                  </a:ext>
                </a:extLst>
              </a:tr>
              <a:tr h="98300">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pPr algn="ct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marR="0" lvl="0" indent="-180000" algn="l" defTabSz="914400" rtl="0" eaLnBrk="1" fontAlgn="auto" latinLnBrk="0" hangingPunct="1">
                        <a:lnSpc>
                          <a:spcPct val="100000"/>
                        </a:lnSpc>
                        <a:spcBef>
                          <a:spcPts val="600"/>
                        </a:spcBef>
                        <a:spcAft>
                          <a:spcPts val="0"/>
                        </a:spcAft>
                        <a:buClrTx/>
                        <a:buSzPct val="140000"/>
                        <a:buFont typeface="Arial" panose="020B0604020202020204" pitchFamily="34" charset="0"/>
                        <a:buChar char="•"/>
                        <a:tabLst/>
                        <a:defRPr/>
                      </a:pPr>
                      <a:r>
                        <a:rPr lang="fr-CA" sz="1200" kern="1200" dirty="0">
                          <a:solidFill>
                            <a:schemeClr val="dk1"/>
                          </a:solidFill>
                          <a:effectLst/>
                          <a:latin typeface="Calibri" panose="020F0502020204030204" pitchFamily="34" charset="0"/>
                          <a:ea typeface="+mn-ea"/>
                          <a:cs typeface="Calibri" panose="020F0502020204030204" pitchFamily="34" charset="0"/>
                        </a:rPr>
                        <a:t>Réponse et dernière question.</a:t>
                      </a:r>
                    </a:p>
                  </a:txBody>
                  <a:tcPr marL="53578" marR="53578" marT="0" marB="0" anchor="ctr"/>
                </a:tc>
                <a:extLst>
                  <a:ext uri="{0D108BD9-81ED-4DB2-BD59-A6C34878D82A}">
                    <a16:rowId xmlns="" xmlns:a16="http://schemas.microsoft.com/office/drawing/2014/main" val="3375559578"/>
                  </a:ext>
                </a:extLst>
              </a:tr>
              <a:tr h="196599">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Pause</a:t>
                      </a:r>
                    </a:p>
                  </a:txBody>
                  <a:tcPr marL="53578" marR="53578" marT="0" marB="0" anchor="ctr"/>
                </a:tc>
                <a:tc>
                  <a:txBody>
                    <a:bodyPr/>
                    <a:lstStyle/>
                    <a:p>
                      <a:pPr lvl="0" algn="ctr"/>
                      <a:r>
                        <a:rPr lang="fr-CA" sz="1200" i="1" kern="1200" dirty="0">
                          <a:solidFill>
                            <a:schemeClr val="dk1"/>
                          </a:solidFill>
                          <a:effectLst/>
                          <a:latin typeface="Calibri" panose="020F0502020204030204" pitchFamily="34" charset="0"/>
                          <a:ea typeface="+mn-ea"/>
                          <a:cs typeface="Calibri" panose="020F0502020204030204" pitchFamily="34" charset="0"/>
                        </a:rPr>
                        <a:t>La Terre tourne-t-elle vers la droite ou vers la gauche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2880" marR="0" lvl="0" indent="-182880">
                        <a:lnSpc>
                          <a:spcPct val="115000"/>
                        </a:lnSpc>
                        <a:spcBef>
                          <a:spcPts val="600"/>
                        </a:spcBef>
                        <a:spcAft>
                          <a:spcPts val="0"/>
                        </a:spcAft>
                        <a:buFont typeface="+mj-lt"/>
                        <a:buAutoNum type="romanLcPeriod"/>
                      </a:pPr>
                      <a:r>
                        <a:rPr lang="fr-CA" sz="1200" dirty="0">
                          <a:effectLst/>
                          <a:latin typeface="Calibri" panose="020F0502020204030204" pitchFamily="34" charset="0"/>
                          <a:ea typeface="Calibri" panose="020F0502020204030204" pitchFamily="34" charset="0"/>
                          <a:cs typeface="Times New Roman" panose="02020603050405020304" pitchFamily="18" charset="0"/>
                        </a:rPr>
                        <a:t>L’</a:t>
                      </a:r>
                      <a:r>
                        <a:rPr lang="fr-CA" sz="1200" dirty="0" err="1">
                          <a:effectLst/>
                          <a:latin typeface="Calibri" panose="020F0502020204030204" pitchFamily="34" charset="0"/>
                          <a:ea typeface="Calibri" panose="020F0502020204030204" pitchFamily="34" charset="0"/>
                          <a:cs typeface="Times New Roman" panose="02020603050405020304" pitchFamily="18" charset="0"/>
                        </a:rPr>
                        <a:t>enseignant-e</a:t>
                      </a:r>
                      <a:r>
                        <a:rPr lang="fr-CA" sz="1200" dirty="0">
                          <a:effectLst/>
                          <a:latin typeface="Calibri" panose="020F0502020204030204" pitchFamily="34" charset="0"/>
                          <a:ea typeface="Calibri" panose="020F0502020204030204" pitchFamily="34" charset="0"/>
                          <a:cs typeface="Times New Roman" panose="02020603050405020304" pitchFamily="18" charset="0"/>
                        </a:rPr>
                        <a:t> recueille les idées des élèves.</a:t>
                      </a:r>
                    </a:p>
                  </a:txBody>
                  <a:tcPr marL="68580" marR="68580" marT="0" marB="0"/>
                </a:tc>
                <a:extLst>
                  <a:ext uri="{0D108BD9-81ED-4DB2-BD59-A6C34878D82A}">
                    <a16:rowId xmlns="" xmlns:a16="http://schemas.microsoft.com/office/drawing/2014/main" val="686305175"/>
                  </a:ext>
                </a:extLst>
              </a:tr>
              <a:tr h="106423">
                <a:tc>
                  <a:txBody>
                    <a:bodyPr/>
                    <a:lstStyle/>
                    <a:p>
                      <a:pPr algn="ctr">
                        <a:lnSpc>
                          <a:spcPct val="100000"/>
                        </a:lnSpc>
                        <a:spcBef>
                          <a:spcPts val="600"/>
                        </a:spcBef>
                        <a:spcAft>
                          <a:spcPts val="0"/>
                        </a:spcAft>
                      </a:pPr>
                      <a:r>
                        <a:rPr lang="fr-FR" sz="1200" b="0" dirty="0">
                          <a:latin typeface="Calibri" panose="020F0502020204030204" pitchFamily="34" charset="0"/>
                          <a:ea typeface="Calibri"/>
                          <a:cs typeface="Calibri" panose="020F0502020204030204" pitchFamily="34" charset="0"/>
                        </a:rPr>
                        <a:t>Lecture</a:t>
                      </a:r>
                    </a:p>
                  </a:txBody>
                  <a:tcPr marL="53578" marR="53578" marT="0" marB="0" anchor="ctr"/>
                </a:tc>
                <a:tc>
                  <a:txBody>
                    <a:bodyPr/>
                    <a:lstStyle/>
                    <a:p>
                      <a:pPr lvl="0" algn="ct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2880" marR="0" lvl="0" indent="-182880">
                        <a:lnSpc>
                          <a:spcPct val="115000"/>
                        </a:lnSpc>
                        <a:spcBef>
                          <a:spcPts val="600"/>
                        </a:spcBef>
                        <a:spcAft>
                          <a:spcPts val="0"/>
                        </a:spcAft>
                        <a:buSzPct val="140000"/>
                        <a:buFont typeface="Arial" panose="020B0604020202020204" pitchFamily="34" charset="0"/>
                        <a:buChar char="•"/>
                      </a:pPr>
                      <a:r>
                        <a:rPr lang="fr-CA" sz="1200" dirty="0">
                          <a:effectLst/>
                          <a:latin typeface="Calibri" panose="020F0502020204030204" pitchFamily="34" charset="0"/>
                          <a:ea typeface="Calibri" panose="020F0502020204030204" pitchFamily="34" charset="0"/>
                          <a:cs typeface="Times New Roman" panose="02020603050405020304" pitchFamily="18" charset="0"/>
                        </a:rPr>
                        <a:t>Réponse et simulation avec explications.</a:t>
                      </a:r>
                    </a:p>
                  </a:txBody>
                  <a:tcPr marL="68580" marR="68580" marT="0" marB="0" anchor="ctr"/>
                </a:tc>
                <a:extLst>
                  <a:ext uri="{0D108BD9-81ED-4DB2-BD59-A6C34878D82A}">
                    <a16:rowId xmlns="" xmlns:a16="http://schemas.microsoft.com/office/drawing/2014/main" val="3458642680"/>
                  </a:ext>
                </a:extLst>
              </a:tr>
              <a:tr h="113045">
                <a:tc>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Fin</a:t>
                      </a:r>
                    </a:p>
                  </a:txBody>
                  <a:tcPr marL="53578" marR="53578" marT="0" marB="0" anchor="ctr"/>
                </a:tc>
                <a:tc>
                  <a:txBody>
                    <a:bodyPr/>
                    <a:lstStyle/>
                    <a:p>
                      <a:pPr lvl="0" algn="ct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2880" marR="0" lvl="0" indent="-182880">
                        <a:lnSpc>
                          <a:spcPct val="115000"/>
                        </a:lnSpc>
                        <a:spcBef>
                          <a:spcPts val="600"/>
                        </a:spcBef>
                        <a:spcAft>
                          <a:spcPts val="0"/>
                        </a:spcAft>
                        <a:buSzPct val="140000"/>
                        <a:buFont typeface="Arial" panose="020B0604020202020204" pitchFamily="34" charset="0"/>
                        <a:buChar cha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097538267"/>
                  </a:ext>
                </a:extLst>
              </a:tr>
            </a:tbl>
          </a:graphicData>
        </a:graphic>
      </p:graphicFrame>
      <p:sp>
        <p:nvSpPr>
          <p:cNvPr id="2" name="Espace réservé du numéro de diapositive 1"/>
          <p:cNvSpPr>
            <a:spLocks noGrp="1"/>
          </p:cNvSpPr>
          <p:nvPr>
            <p:ph type="sldNum" sz="quarter" idx="12"/>
            <p:custDataLst>
              <p:tags r:id="rId4"/>
            </p:custDataLst>
          </p:nvPr>
        </p:nvSpPr>
        <p:spPr>
          <a:xfrm>
            <a:off x="5924144" y="8077532"/>
            <a:ext cx="933855" cy="1062813"/>
          </a:xfrm>
        </p:spPr>
        <p:txBody>
          <a:bodyPr/>
          <a:lstStyle/>
          <a:p>
            <a:fld id="{027FB875-5C85-AB42-9DC5-178568A424B8}" type="slidenum">
              <a:rPr lang="fr-CA" smtClean="0"/>
              <a:pPr/>
              <a:t>8</a:t>
            </a:fld>
            <a:endParaRPr lang="fr-CA" dirty="0"/>
          </a:p>
        </p:txBody>
      </p:sp>
      <p:pic>
        <p:nvPicPr>
          <p:cNvPr id="6" name="Image 5">
            <a:extLst>
              <a:ext uri="{FF2B5EF4-FFF2-40B4-BE49-F238E27FC236}">
                <a16:creationId xmlns="" xmlns:a16="http://schemas.microsoft.com/office/drawing/2014/main" id="{F9D2290D-4EA4-4545-8EDF-9AB8D2564F99}"/>
              </a:ext>
            </a:extLst>
          </p:cNvPr>
          <p:cNvPicPr>
            <a:picLocks noChangeAspect="1"/>
          </p:cNvPicPr>
          <p:nvPr>
            <p:custDataLst>
              <p:tags r:id="rId5"/>
            </p:custDataLst>
          </p:nvPr>
        </p:nvPicPr>
        <p:blipFill>
          <a:blip r:embed="rId9">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spTree>
    <p:extLst>
      <p:ext uri="{BB962C8B-B14F-4D97-AF65-F5344CB8AC3E}">
        <p14:creationId xmlns="" xmlns:p14="http://schemas.microsoft.com/office/powerpoint/2010/main" val="195564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1">
            <a:alphaModFix amt="0"/>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60748" y="1085714"/>
            <a:ext cx="5040211" cy="7399034"/>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lnSpc>
                <a:spcPct val="110000"/>
              </a:lnSpc>
              <a:spcBef>
                <a:spcPts val="0"/>
              </a:spcBef>
              <a:buNone/>
            </a:pPr>
            <a:r>
              <a:rPr lang="fr-CA" sz="2400" i="1" dirty="0">
                <a:latin typeface="Calibri" panose="020F0502020204030204" pitchFamily="34" charset="0"/>
                <a:cs typeface="Calibri" panose="020F0502020204030204" pitchFamily="34" charset="0"/>
              </a:rPr>
              <a:t>Vue d’ensemble</a:t>
            </a:r>
          </a:p>
          <a:p>
            <a:pPr marL="0" indent="0" algn="just">
              <a:lnSpc>
                <a:spcPct val="110000"/>
              </a:lnSpc>
              <a:spcBef>
                <a:spcPts val="0"/>
              </a:spcBef>
              <a:buNone/>
            </a:pPr>
            <a:r>
              <a:rPr lang="fr-CA" sz="1200" dirty="0">
                <a:latin typeface="Calibri" panose="020F0502020204030204" pitchFamily="34" charset="0"/>
                <a:cs typeface="Calibri" panose="020F0502020204030204" pitchFamily="34" charset="0"/>
              </a:rPr>
              <a:t>Lors de l’amorce, les idées initiales sont recueillies. Une petite démonstration illustre le fait que la Lune ne produit pas sa propre lumière. Les principales phases de la Lune sont identifiées, puis pour chacune des phases les élèves doivent recréer la disposition des trois corps célestes à l’aide d’une lampe de poche et de petites boules. En terminant, une maquette sert à consolider les acquis.</a:t>
            </a:r>
          </a:p>
          <a:p>
            <a:pPr marL="0" indent="0" algn="just">
              <a:lnSpc>
                <a:spcPct val="110000"/>
              </a:lnSpc>
              <a:spcBef>
                <a:spcPts val="0"/>
              </a:spcBef>
              <a:buNone/>
            </a:pPr>
            <a:endParaRPr lang="fr-CA" sz="800" dirty="0">
              <a:latin typeface="Calibri" panose="020F0502020204030204" pitchFamily="34" charset="0"/>
              <a:cs typeface="Calibri" panose="020F0502020204030204" pitchFamily="34" charset="0"/>
            </a:endParaRPr>
          </a:p>
        </p:txBody>
      </p:sp>
      <p:graphicFrame>
        <p:nvGraphicFramePr>
          <p:cNvPr id="11" name="Espace réservé du contenu 5"/>
          <p:cNvGraphicFramePr>
            <a:graphicFrameLocks noGrp="1"/>
          </p:cNvGraphicFramePr>
          <p:nvPr>
            <p:ph sz="half" idx="2"/>
            <p:custDataLst>
              <p:tags r:id="rId2"/>
            </p:custDataLst>
            <p:extLst>
              <p:ext uri="{D42A27DB-BD31-4B8C-83A1-F6EECF244321}">
                <p14:modId xmlns="" xmlns:p14="http://schemas.microsoft.com/office/powerpoint/2010/main" val="3610908604"/>
              </p:ext>
            </p:extLst>
          </p:nvPr>
        </p:nvGraphicFramePr>
        <p:xfrm>
          <a:off x="45148" y="1588648"/>
          <a:ext cx="1676647" cy="2316480"/>
        </p:xfrm>
        <a:graphic>
          <a:graphicData uri="http://schemas.openxmlformats.org/drawingml/2006/table">
            <a:tbl>
              <a:tblPr firstRow="1" bandRow="1">
                <a:tableStyleId>{5C22544A-7EE6-4342-B048-85BDC9FD1C3A}</a:tableStyleId>
              </a:tblPr>
              <a:tblGrid>
                <a:gridCol w="220623">
                  <a:extLst>
                    <a:ext uri="{9D8B030D-6E8A-4147-A177-3AD203B41FA5}">
                      <a16:colId xmlns="" xmlns:a16="http://schemas.microsoft.com/office/drawing/2014/main" val="20000"/>
                    </a:ext>
                  </a:extLst>
                </a:gridCol>
                <a:gridCol w="1456024">
                  <a:extLst>
                    <a:ext uri="{9D8B030D-6E8A-4147-A177-3AD203B41FA5}">
                      <a16:colId xmlns="" xmlns:a16="http://schemas.microsoft.com/office/drawing/2014/main" val="20001"/>
                    </a:ext>
                  </a:extLst>
                </a:gridCol>
              </a:tblGrid>
              <a:tr h="270665">
                <a:tc gridSpan="2">
                  <a:txBody>
                    <a:bodyPr/>
                    <a:lstStyle/>
                    <a:p>
                      <a:pPr algn="ctr"/>
                      <a:r>
                        <a:rPr lang="fr-FR" sz="1400" dirty="0">
                          <a:latin typeface="Calibri" panose="020F0502020204030204" pitchFamily="34" charset="0"/>
                          <a:cs typeface="Calibri" panose="020F0502020204030204" pitchFamily="34" charset="0"/>
                        </a:rPr>
                        <a:t>Matériel</a:t>
                      </a:r>
                      <a:r>
                        <a:rPr lang="fr-FR" sz="1400" baseline="0" dirty="0">
                          <a:latin typeface="Calibri" panose="020F0502020204030204" pitchFamily="34" charset="0"/>
                          <a:cs typeface="Calibri" panose="020F0502020204030204" pitchFamily="34" charset="0"/>
                        </a:rPr>
                        <a:t> nécessaire</a:t>
                      </a:r>
                      <a:endParaRPr lang="fr-FR" sz="1400" dirty="0">
                        <a:latin typeface="Calibri" panose="020F0502020204030204" pitchFamily="34" charset="0"/>
                        <a:cs typeface="Calibri" panose="020F0502020204030204" pitchFamily="34" charset="0"/>
                      </a:endParaRPr>
                    </a:p>
                  </a:txBody>
                  <a:tcPr/>
                </a:tc>
                <a:tc hMerge="1">
                  <a:txBody>
                    <a:bodyPr/>
                    <a:lstStyle/>
                    <a:p>
                      <a:endParaRPr lang="fr-FR"/>
                    </a:p>
                  </a:txBody>
                  <a:tcPr/>
                </a:tc>
                <a:extLst>
                  <a:ext uri="{0D108BD9-81ED-4DB2-BD59-A6C34878D82A}">
                    <a16:rowId xmlns="" xmlns:a16="http://schemas.microsoft.com/office/drawing/2014/main" val="10000"/>
                  </a:ext>
                </a:extLst>
              </a:tr>
              <a:tr h="243598">
                <a:tc gridSpan="2">
                  <a:txBody>
                    <a:bodyPr/>
                    <a:lstStyle/>
                    <a:p>
                      <a:pPr algn="ctr"/>
                      <a:r>
                        <a:rPr lang="fr-FR" sz="1200" b="1" baseline="0" dirty="0">
                          <a:latin typeface="Calibri" panose="020F0502020204030204" pitchFamily="34" charset="0"/>
                          <a:cs typeface="Calibri" panose="020F0502020204030204" pitchFamily="34" charset="0"/>
                        </a:rPr>
                        <a:t>Par équipe de 2</a:t>
                      </a:r>
                    </a:p>
                  </a:txBody>
                  <a:tcPr/>
                </a:tc>
                <a:tc hMerge="1">
                  <a:txBody>
                    <a:bodyPr/>
                    <a:lstStyle/>
                    <a:p>
                      <a:pPr algn="ctr"/>
                      <a:endParaRPr lang="fr-FR" sz="1200" baseline="0" dirty="0">
                        <a:latin typeface="Times New Roman" pitchFamily="18" charset="0"/>
                      </a:endParaRPr>
                    </a:p>
                  </a:txBody>
                  <a:tcPr/>
                </a:tc>
                <a:extLst>
                  <a:ext uri="{0D108BD9-81ED-4DB2-BD59-A6C34878D82A}">
                    <a16:rowId xmlns="" xmlns:a16="http://schemas.microsoft.com/office/drawing/2014/main" val="10003"/>
                  </a:ext>
                </a:extLst>
              </a:tr>
              <a:tr h="243598">
                <a:tc>
                  <a:txBody>
                    <a:bodyPr/>
                    <a:lstStyle/>
                    <a:p>
                      <a:pPr algn="ctr"/>
                      <a:r>
                        <a:rPr lang="fr-FR" sz="1200" dirty="0">
                          <a:latin typeface="Calibri" panose="020F0502020204030204" pitchFamily="34" charset="0"/>
                          <a:cs typeface="Calibri" panose="020F0502020204030204" pitchFamily="34" charset="0"/>
                        </a:rPr>
                        <a:t>1</a:t>
                      </a:r>
                    </a:p>
                    <a:p>
                      <a:pPr algn="ctr"/>
                      <a:r>
                        <a:rPr lang="fr-FR" sz="1200" dirty="0">
                          <a:latin typeface="Calibri" panose="020F0502020204030204" pitchFamily="34" charset="0"/>
                          <a:cs typeface="Calibri" panose="020F0502020204030204" pitchFamily="34" charset="0"/>
                        </a:rPr>
                        <a:t>1</a:t>
                      </a:r>
                    </a:p>
                    <a:p>
                      <a:pPr algn="ctr"/>
                      <a:r>
                        <a:rPr lang="fr-FR" sz="1200" dirty="0">
                          <a:latin typeface="Calibri" panose="020F0502020204030204" pitchFamily="34" charset="0"/>
                          <a:cs typeface="Calibri" panose="020F0502020204030204" pitchFamily="34" charset="0"/>
                        </a:rPr>
                        <a:t>1</a:t>
                      </a:r>
                    </a:p>
                  </a:txBody>
                  <a:tcPr/>
                </a:tc>
                <a:tc>
                  <a:txBody>
                    <a:bodyPr/>
                    <a:lstStyle/>
                    <a:p>
                      <a:pPr algn="l"/>
                      <a:r>
                        <a:rPr lang="fr-FR" sz="1200" baseline="0" dirty="0">
                          <a:latin typeface="Calibri" panose="020F0502020204030204" pitchFamily="34" charset="0"/>
                          <a:cs typeface="Calibri" panose="020F0502020204030204" pitchFamily="34" charset="0"/>
                        </a:rPr>
                        <a:t>Lampe de poche</a:t>
                      </a:r>
                    </a:p>
                    <a:p>
                      <a:pPr algn="l"/>
                      <a:r>
                        <a:rPr lang="fr-FR" sz="1200" baseline="0" dirty="0">
                          <a:latin typeface="Calibri" panose="020F0502020204030204" pitchFamily="34" charset="0"/>
                          <a:cs typeface="Calibri" panose="020F0502020204030204" pitchFamily="34" charset="0"/>
                        </a:rPr>
                        <a:t>Terre en styromousse Lune en styromousse</a:t>
                      </a:r>
                    </a:p>
                  </a:txBody>
                  <a:tcPr/>
                </a:tc>
                <a:extLst>
                  <a:ext uri="{0D108BD9-81ED-4DB2-BD59-A6C34878D82A}">
                    <a16:rowId xmlns="" xmlns:a16="http://schemas.microsoft.com/office/drawing/2014/main" val="10004"/>
                  </a:ext>
                </a:extLst>
              </a:tr>
              <a:tr h="243598">
                <a:tc gridSpan="2">
                  <a:txBody>
                    <a:bodyPr/>
                    <a:lstStyle/>
                    <a:p>
                      <a:pPr algn="ctr"/>
                      <a:r>
                        <a:rPr lang="fr-FR" sz="1200" b="1" dirty="0">
                          <a:latin typeface="Calibri" panose="020F0502020204030204" pitchFamily="34" charset="0"/>
                          <a:cs typeface="Calibri" panose="020F0502020204030204" pitchFamily="34" charset="0"/>
                        </a:rPr>
                        <a:t>Par élève</a:t>
                      </a:r>
                    </a:p>
                  </a:txBody>
                  <a:tcPr/>
                </a:tc>
                <a:tc hMerge="1">
                  <a:txBody>
                    <a:bodyPr/>
                    <a:lstStyle/>
                    <a:p>
                      <a:pPr algn="l"/>
                      <a:endParaRPr lang="fr-FR" sz="1200" baseline="0" dirty="0">
                        <a:latin typeface="Times New Roman" pitchFamily="18" charset="0"/>
                      </a:endParaRPr>
                    </a:p>
                  </a:txBody>
                  <a:tcPr/>
                </a:tc>
                <a:extLst>
                  <a:ext uri="{0D108BD9-81ED-4DB2-BD59-A6C34878D82A}">
                    <a16:rowId xmlns="" xmlns:a16="http://schemas.microsoft.com/office/drawing/2014/main" val="10005"/>
                  </a:ext>
                </a:extLst>
              </a:tr>
              <a:tr h="243598">
                <a:tc>
                  <a:txBody>
                    <a:bodyPr/>
                    <a:lstStyle/>
                    <a:p>
                      <a:pPr algn="ctr"/>
                      <a:endParaRPr lang="fr-FR" sz="1200" dirty="0">
                        <a:latin typeface="Calibri" panose="020F0502020204030204" pitchFamily="34" charset="0"/>
                        <a:cs typeface="Calibri" panose="020F0502020204030204" pitchFamily="34" charset="0"/>
                      </a:endParaRPr>
                    </a:p>
                  </a:txBody>
                  <a:tcPr/>
                </a:tc>
                <a:tc>
                  <a:txBody>
                    <a:bodyPr/>
                    <a:lstStyle/>
                    <a:p>
                      <a:pPr algn="l"/>
                      <a:r>
                        <a:rPr lang="fr-FR" sz="1200" baseline="0" dirty="0">
                          <a:latin typeface="Calibri" panose="020F0502020204030204" pitchFamily="34" charset="0"/>
                          <a:cs typeface="Calibri" panose="020F0502020204030204" pitchFamily="34" charset="0"/>
                        </a:rPr>
                        <a:t>Fiches d’activité A et B</a:t>
                      </a:r>
                    </a:p>
                    <a:p>
                      <a:pPr algn="l"/>
                      <a:r>
                        <a:rPr lang="fr-FR" sz="1200" baseline="0" dirty="0">
                          <a:latin typeface="Calibri" panose="020F0502020204030204" pitchFamily="34" charset="0"/>
                          <a:cs typeface="Calibri" panose="020F0502020204030204" pitchFamily="34" charset="0"/>
                        </a:rPr>
                        <a:t>Crayon</a:t>
                      </a:r>
                    </a:p>
                  </a:txBody>
                  <a:tcPr/>
                </a:tc>
                <a:extLst>
                  <a:ext uri="{0D108BD9-81ED-4DB2-BD59-A6C34878D82A}">
                    <a16:rowId xmlns="" xmlns:a16="http://schemas.microsoft.com/office/drawing/2014/main" val="10006"/>
                  </a:ext>
                </a:extLst>
              </a:tr>
            </a:tbl>
          </a:graphicData>
        </a:graphic>
      </p:graphicFrame>
      <p:graphicFrame>
        <p:nvGraphicFramePr>
          <p:cNvPr id="13" name="Tableau 12"/>
          <p:cNvGraphicFramePr>
            <a:graphicFrameLocks noGrp="1"/>
          </p:cNvGraphicFramePr>
          <p:nvPr>
            <p:custDataLst>
              <p:tags r:id="rId3"/>
            </p:custDataLst>
            <p:extLst>
              <p:ext uri="{D42A27DB-BD31-4B8C-83A1-F6EECF244321}">
                <p14:modId xmlns="" xmlns:p14="http://schemas.microsoft.com/office/powerpoint/2010/main" val="342360699"/>
              </p:ext>
            </p:extLst>
          </p:nvPr>
        </p:nvGraphicFramePr>
        <p:xfrm>
          <a:off x="58398" y="1086348"/>
          <a:ext cx="1648892" cy="395001"/>
        </p:xfrm>
        <a:graphic>
          <a:graphicData uri="http://schemas.openxmlformats.org/drawingml/2006/table">
            <a:tbl>
              <a:tblPr firstRow="1" bandRow="1">
                <a:tableStyleId>{69CF1AB2-1976-4502-BF36-3FF5EA218861}</a:tableStyleId>
              </a:tblPr>
              <a:tblGrid>
                <a:gridCol w="1648892">
                  <a:extLst>
                    <a:ext uri="{9D8B030D-6E8A-4147-A177-3AD203B41FA5}">
                      <a16:colId xmlns="" xmlns:a16="http://schemas.microsoft.com/office/drawing/2014/main" val="20000"/>
                    </a:ext>
                  </a:extLst>
                </a:gridCol>
              </a:tblGrid>
              <a:tr h="395001">
                <a:tc>
                  <a:txBody>
                    <a:bodyPr/>
                    <a:lstStyle/>
                    <a:p>
                      <a:endParaRPr lang="fr-FR" sz="200" dirty="0">
                        <a:latin typeface="Calibri" panose="020F0502020204030204" pitchFamily="34" charset="0"/>
                        <a:cs typeface="Calibri" panose="020F0502020204030204" pitchFamily="34" charset="0"/>
                      </a:endParaRPr>
                    </a:p>
                    <a:p>
                      <a:pPr algn="ctr"/>
                      <a:r>
                        <a:rPr lang="fr-FR" sz="1400" dirty="0">
                          <a:latin typeface="Calibri" panose="020F0502020204030204" pitchFamily="34" charset="0"/>
                          <a:cs typeface="Calibri" panose="020F0502020204030204" pitchFamily="34" charset="0"/>
                        </a:rPr>
                        <a:t>Durée : </a:t>
                      </a:r>
                      <a:r>
                        <a:rPr lang="fr-FR" sz="1400" b="0" dirty="0">
                          <a:latin typeface="Calibri" panose="020F0502020204030204" pitchFamily="34" charset="0"/>
                          <a:cs typeface="Calibri" panose="020F0502020204030204" pitchFamily="34" charset="0"/>
                        </a:rPr>
                        <a:t>60 </a:t>
                      </a:r>
                      <a:r>
                        <a:rPr lang="fr-FR" sz="1400" b="0" baseline="0" dirty="0">
                          <a:latin typeface="Calibri" panose="020F0502020204030204" pitchFamily="34" charset="0"/>
                          <a:cs typeface="Calibri" panose="020F0502020204030204" pitchFamily="34" charset="0"/>
                        </a:rPr>
                        <a:t>minutes</a:t>
                      </a:r>
                      <a:endParaRPr lang="fr-FR" sz="1400" b="0" i="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 xmlns:a16="http://schemas.microsoft.com/office/drawing/2014/main" val="10000"/>
                  </a:ext>
                </a:extLst>
              </a:tr>
            </a:tbl>
          </a:graphicData>
        </a:graphic>
      </p:graphicFrame>
      <p:sp>
        <p:nvSpPr>
          <p:cNvPr id="10" name="Title 3"/>
          <p:cNvSpPr txBox="1">
            <a:spLocks/>
          </p:cNvSpPr>
          <p:nvPr>
            <p:custDataLst>
              <p:tags r:id="rId4"/>
            </p:custDataLst>
          </p:nvPr>
        </p:nvSpPr>
        <p:spPr>
          <a:xfrm>
            <a:off x="0" y="12480"/>
            <a:ext cx="5040211" cy="8713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a:latin typeface="Calibri" panose="020F0502020204030204" pitchFamily="34" charset="0"/>
                <a:cs typeface="Calibri" panose="020F0502020204030204" pitchFamily="34" charset="0"/>
              </a:rPr>
              <a:t>3. Le système Terre-Lune</a:t>
            </a:r>
            <a:endParaRPr lang="fr-CA" sz="2400" u="sng" dirty="0">
              <a:latin typeface="Calibri" panose="020F0502020204030204" pitchFamily="34" charset="0"/>
              <a:cs typeface="Calibri" panose="020F0502020204030204" pitchFamily="34" charset="0"/>
            </a:endParaRPr>
          </a:p>
        </p:txBody>
      </p:sp>
      <p:pic>
        <p:nvPicPr>
          <p:cNvPr id="14" name="Image 13">
            <a:extLst>
              <a:ext uri="{FF2B5EF4-FFF2-40B4-BE49-F238E27FC236}">
                <a16:creationId xmlns="" xmlns:a16="http://schemas.microsoft.com/office/drawing/2014/main" id="{BA2CC282-87B6-4B6F-B12C-A41D347A4909}"/>
              </a:ext>
            </a:extLst>
          </p:cNvPr>
          <p:cNvPicPr>
            <a:picLocks noChangeAspect="1"/>
          </p:cNvPicPr>
          <p:nvPr>
            <p:custDataLst>
              <p:tags r:id="rId5"/>
            </p:custDataLst>
          </p:nvPr>
        </p:nvPicPr>
        <p:blipFill>
          <a:blip r:embed="rId12">
            <a:extLst>
              <a:ext uri="{28A0092B-C50C-407E-A947-70E740481C1C}">
                <a14:useLocalDpi xmlns="" xmlns:a14="http://schemas.microsoft.com/office/drawing/2010/main" val="0"/>
              </a:ext>
            </a:extLst>
          </a:blip>
          <a:stretch>
            <a:fillRect/>
          </a:stretch>
        </p:blipFill>
        <p:spPr>
          <a:xfrm>
            <a:off x="5501326" y="103476"/>
            <a:ext cx="1201033" cy="1217264"/>
          </a:xfrm>
          <a:prstGeom prst="rect">
            <a:avLst/>
          </a:prstGeom>
        </p:spPr>
      </p:pic>
      <p:graphicFrame>
        <p:nvGraphicFramePr>
          <p:cNvPr id="15" name="Tableau 14">
            <a:extLst>
              <a:ext uri="{FF2B5EF4-FFF2-40B4-BE49-F238E27FC236}">
                <a16:creationId xmlns="" xmlns:a16="http://schemas.microsoft.com/office/drawing/2014/main" id="{D2EC41FA-3227-4A55-BF08-881D7ADD302B}"/>
              </a:ext>
            </a:extLst>
          </p:cNvPr>
          <p:cNvGraphicFramePr>
            <a:graphicFrameLocks noGrp="1"/>
          </p:cNvGraphicFramePr>
          <p:nvPr>
            <p:custDataLst>
              <p:tags r:id="rId6"/>
            </p:custDataLst>
            <p:extLst>
              <p:ext uri="{D42A27DB-BD31-4B8C-83A1-F6EECF244321}">
                <p14:modId xmlns="" xmlns:p14="http://schemas.microsoft.com/office/powerpoint/2010/main" val="2208185185"/>
              </p:ext>
            </p:extLst>
          </p:nvPr>
        </p:nvGraphicFramePr>
        <p:xfrm>
          <a:off x="1819070" y="2991927"/>
          <a:ext cx="4923521" cy="4852416"/>
        </p:xfrm>
        <a:graphic>
          <a:graphicData uri="http://schemas.openxmlformats.org/drawingml/2006/table">
            <a:tbl>
              <a:tblPr firstRow="1" bandRow="1">
                <a:tableStyleId>{5C22544A-7EE6-4342-B048-85BDC9FD1C3A}</a:tableStyleId>
              </a:tblPr>
              <a:tblGrid>
                <a:gridCol w="723282">
                  <a:extLst>
                    <a:ext uri="{9D8B030D-6E8A-4147-A177-3AD203B41FA5}">
                      <a16:colId xmlns="" xmlns:a16="http://schemas.microsoft.com/office/drawing/2014/main" val="20000"/>
                    </a:ext>
                  </a:extLst>
                </a:gridCol>
                <a:gridCol w="1650269">
                  <a:extLst>
                    <a:ext uri="{9D8B030D-6E8A-4147-A177-3AD203B41FA5}">
                      <a16:colId xmlns="" xmlns:a16="http://schemas.microsoft.com/office/drawing/2014/main" val="20001"/>
                    </a:ext>
                  </a:extLst>
                </a:gridCol>
                <a:gridCol w="2549970">
                  <a:extLst>
                    <a:ext uri="{9D8B030D-6E8A-4147-A177-3AD203B41FA5}">
                      <a16:colId xmlns="" xmlns:a16="http://schemas.microsoft.com/office/drawing/2014/main" val="20002"/>
                    </a:ext>
                  </a:extLst>
                </a:gridCol>
              </a:tblGrid>
              <a:tr h="196937">
                <a:tc>
                  <a:txBody>
                    <a:bodyPr/>
                    <a:lstStyle/>
                    <a:p>
                      <a:pPr algn="ctr">
                        <a:lnSpc>
                          <a:spcPct val="100000"/>
                        </a:lnSpc>
                        <a:spcBef>
                          <a:spcPts val="600"/>
                        </a:spcBef>
                      </a:pPr>
                      <a:r>
                        <a:rPr lang="fr-FR" sz="1400" baseline="0" dirty="0">
                          <a:latin typeface="Calibri" panose="020F0502020204030204" pitchFamily="34" charset="0"/>
                          <a:cs typeface="Calibri" panose="020F0502020204030204" pitchFamily="34" charset="0"/>
                        </a:rPr>
                        <a:t>Vidéo</a:t>
                      </a:r>
                      <a:endParaRPr lang="fr-FR" sz="1400" dirty="0">
                        <a:latin typeface="Calibri" panose="020F0502020204030204" pitchFamily="34" charset="0"/>
                        <a:cs typeface="Calibri" panose="020F0502020204030204" pitchFamily="34" charset="0"/>
                      </a:endParaRP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Texte affiché</a:t>
                      </a:r>
                    </a:p>
                  </a:txBody>
                  <a:tcPr anchor="ctr"/>
                </a:tc>
                <a:tc>
                  <a:txBody>
                    <a:bodyPr/>
                    <a:lstStyle/>
                    <a:p>
                      <a:pPr algn="ctr">
                        <a:lnSpc>
                          <a:spcPct val="100000"/>
                        </a:lnSpc>
                        <a:spcBef>
                          <a:spcPts val="600"/>
                        </a:spcBef>
                      </a:pPr>
                      <a:r>
                        <a:rPr lang="fr-FR" sz="1400" dirty="0">
                          <a:latin typeface="Calibri" panose="020F0502020204030204" pitchFamily="34" charset="0"/>
                          <a:cs typeface="Calibri" panose="020F0502020204030204" pitchFamily="34" charset="0"/>
                        </a:rPr>
                        <a:t>Descriptif</a:t>
                      </a:r>
                    </a:p>
                  </a:txBody>
                  <a:tcPr anchor="ctr"/>
                </a:tc>
                <a:extLst>
                  <a:ext uri="{0D108BD9-81ED-4DB2-BD59-A6C34878D82A}">
                    <a16:rowId xmlns="" xmlns:a16="http://schemas.microsoft.com/office/drawing/2014/main" val="10000"/>
                  </a:ext>
                </a:extLst>
              </a:tr>
              <a:tr h="236324">
                <a:tc>
                  <a:txBody>
                    <a:bodyPr/>
                    <a:lstStyle/>
                    <a:p>
                      <a:pPr algn="ctr">
                        <a:lnSpc>
                          <a:spcPct val="100000"/>
                        </a:lnSpc>
                        <a:spcBef>
                          <a:spcPts val="600"/>
                        </a:spcBef>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cs typeface="Calibri" panose="020F0502020204030204" pitchFamily="34" charset="0"/>
                      </a:endParaRPr>
                    </a:p>
                  </a:txBody>
                  <a:tcPr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lvl="0" indent="-180000">
                        <a:lnSpc>
                          <a:spcPct val="100000"/>
                        </a:lnSpc>
                        <a:spcBef>
                          <a:spcPts val="600"/>
                        </a:spcBef>
                        <a:spcAft>
                          <a:spcPts val="0"/>
                        </a:spcAft>
                        <a:buFont typeface="Symbol" panose="05050102010706020507" pitchFamily="18" charset="2"/>
                        <a:buChar char=""/>
                      </a:pPr>
                      <a:r>
                        <a:rPr lang="fr-CA" sz="1200" dirty="0">
                          <a:latin typeface="Calibri" panose="020F0502020204030204" pitchFamily="34" charset="0"/>
                          <a:ea typeface="Calibri"/>
                          <a:cs typeface="Calibri" panose="020F0502020204030204" pitchFamily="34" charset="0"/>
                        </a:rPr>
                        <a:t>Invitation à partager ce que les élèves savent sur la Lune.</a:t>
                      </a:r>
                    </a:p>
                  </a:txBody>
                  <a:tcPr marL="53578" marR="53578" marT="0" marB="0" anchor="ctr"/>
                </a:tc>
                <a:extLst>
                  <a:ext uri="{0D108BD9-81ED-4DB2-BD59-A6C34878D82A}">
                    <a16:rowId xmlns="" xmlns:a16="http://schemas.microsoft.com/office/drawing/2014/main" val="10001"/>
                  </a:ext>
                </a:extLst>
              </a:tr>
              <a:tr h="263813">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kern="1200" dirty="0">
                          <a:solidFill>
                            <a:schemeClr val="dk1"/>
                          </a:solidFill>
                          <a:effectLst/>
                          <a:latin typeface="Calibri" panose="020F0502020204030204" pitchFamily="34" charset="0"/>
                          <a:ea typeface="+mn-ea"/>
                          <a:cs typeface="Calibri" panose="020F0502020204030204" pitchFamily="34" charset="0"/>
                        </a:rPr>
                        <a:t>Que savez-vous au sujet de la lune ?</a:t>
                      </a:r>
                      <a:endParaRPr lang="fr-CA" sz="1200"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a:t>
                      </a:r>
                      <a:endParaRPr lang="fr-CA" sz="1200" dirty="0">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807440">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cs typeface="Calibri" panose="020F0502020204030204" pitchFamily="34" charset="0"/>
                        </a:rPr>
                        <a:t>Présentation sommaire de la Lune.</a:t>
                      </a:r>
                    </a:p>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cs typeface="Calibri" panose="020F0502020204030204" pitchFamily="34" charset="0"/>
                        </a:rPr>
                        <a:t>Démonstration, avec lampe de poche, de la brillance de la Lune.</a:t>
                      </a:r>
                    </a:p>
                    <a:p>
                      <a:pPr marL="180000" lvl="0" indent="-180000">
                        <a:spcBef>
                          <a:spcPts val="600"/>
                        </a:spcBef>
                        <a:buSzPct val="140000"/>
                        <a:buFont typeface="Arial" panose="020B0604020202020204" pitchFamily="34" charset="0"/>
                        <a:buChar char="•"/>
                      </a:pPr>
                      <a:r>
                        <a:rPr lang="fr-CA" sz="1200" kern="1200" dirty="0">
                          <a:solidFill>
                            <a:schemeClr val="dk1"/>
                          </a:solidFill>
                          <a:effectLst/>
                          <a:latin typeface="Calibri" panose="020F0502020204030204" pitchFamily="34" charset="0"/>
                          <a:cs typeface="Calibri" panose="020F0502020204030204" pitchFamily="34" charset="0"/>
                        </a:rPr>
                        <a:t>Question : </a:t>
                      </a:r>
                      <a:r>
                        <a:rPr lang="fr-CA" sz="1200" b="0" i="0" kern="1200" dirty="0">
                          <a:solidFill>
                            <a:schemeClr val="dk1"/>
                          </a:solidFill>
                          <a:effectLst/>
                          <a:latin typeface="Calibri" panose="020F0502020204030204" pitchFamily="34" charset="0"/>
                          <a:ea typeface="+mn-ea"/>
                          <a:cs typeface="Calibri" panose="020F0502020204030204" pitchFamily="34" charset="0"/>
                        </a:rPr>
                        <a:t>comment est-ce possible de voir la Lune éclairée par le Soleil mais de ne pas voir le Soleil ?</a:t>
                      </a:r>
                      <a:endParaRPr lang="fr-CA" sz="1200" b="0" i="0" kern="1200" dirty="0">
                        <a:solidFill>
                          <a:schemeClr val="dk1"/>
                        </a:solidFill>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3"/>
                  </a:ext>
                </a:extLst>
              </a:tr>
              <a:tr h="807358">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Pause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0" marR="0" algn="ctr">
                        <a:lnSpc>
                          <a:spcPct val="115000"/>
                        </a:lnSpc>
                        <a:spcBef>
                          <a:spcPts val="0"/>
                        </a:spcBef>
                        <a:spcAft>
                          <a:spcPts val="0"/>
                        </a:spcAft>
                      </a:pPr>
                      <a:r>
                        <a:rPr lang="fr-CA" sz="1200" i="1" dirty="0">
                          <a:effectLst/>
                          <a:latin typeface="Calibri" panose="020F0502020204030204" pitchFamily="34" charset="0"/>
                          <a:ea typeface="Calibri" panose="020F0502020204030204" pitchFamily="34" charset="0"/>
                          <a:cs typeface="Times New Roman" panose="02020603050405020304" pitchFamily="18" charset="0"/>
                        </a:rPr>
                        <a:t>Où placer la Lune et le Soleil pour que le bonhomme voie la Lune éclairée par le Soleil mais pas le Soleil lui-même ?</a:t>
                      </a:r>
                    </a:p>
                  </a:txBody>
                  <a:tcPr marL="68580" marR="68580" marT="0" marB="0"/>
                </a:tc>
                <a:tc>
                  <a:txBody>
                    <a:bodyPr/>
                    <a:lstStyle/>
                    <a:p>
                      <a:pPr marL="180000" marR="0" lvl="0" indent="-180000">
                        <a:lnSpc>
                          <a:spcPct val="100000"/>
                        </a:lnSpc>
                        <a:spcBef>
                          <a:spcPts val="600"/>
                        </a:spcBef>
                        <a:spcAft>
                          <a:spcPts val="0"/>
                        </a:spcAft>
                        <a:buFont typeface="+mj-lt"/>
                        <a:buAutoNum type="romanLcPeriod"/>
                      </a:pPr>
                      <a:r>
                        <a:rPr lang="fr-CA" sz="1200" kern="1200" dirty="0">
                          <a:solidFill>
                            <a:schemeClr val="dk1"/>
                          </a:solidFill>
                          <a:effectLst/>
                          <a:latin typeface="Calibri" panose="020F0502020204030204" pitchFamily="34" charset="0"/>
                          <a:cs typeface="Calibri" panose="020F0502020204030204" pitchFamily="34" charset="0"/>
                        </a:rPr>
                        <a:t>L’</a:t>
                      </a:r>
                      <a:r>
                        <a:rPr lang="fr-CA" sz="1200" kern="1200" dirty="0" err="1">
                          <a:solidFill>
                            <a:schemeClr val="dk1"/>
                          </a:solidFill>
                          <a:effectLst/>
                          <a:latin typeface="Calibri" panose="020F0502020204030204" pitchFamily="34" charset="0"/>
                          <a:cs typeface="Calibri" panose="020F0502020204030204" pitchFamily="34" charset="0"/>
                        </a:rPr>
                        <a:t>enseignant.e</a:t>
                      </a:r>
                      <a:r>
                        <a:rPr lang="fr-CA" sz="1200" kern="1200" dirty="0">
                          <a:solidFill>
                            <a:schemeClr val="dk1"/>
                          </a:solidFill>
                          <a:effectLst/>
                          <a:latin typeface="Calibri" panose="020F0502020204030204" pitchFamily="34" charset="0"/>
                          <a:cs typeface="Calibri" panose="020F0502020204030204" pitchFamily="34" charset="0"/>
                        </a:rPr>
                        <a:t> recueille les idées des élèves. </a:t>
                      </a:r>
                      <a:endParaRPr lang="fr-CA" sz="1200" dirty="0">
                        <a:effectLst/>
                        <a:latin typeface="Calibri" panose="020F0502020204030204" pitchFamily="34" charset="0"/>
                        <a:cs typeface="Calibri" panose="020F0502020204030204" pitchFamily="34" charset="0"/>
                      </a:endParaRPr>
                    </a:p>
                  </a:txBody>
                  <a:tcPr marL="53578" marR="53578" marT="0" marB="0" anchor="ctr"/>
                </a:tc>
                <a:extLst>
                  <a:ext uri="{0D108BD9-81ED-4DB2-BD59-A6C34878D82A}">
                    <a16:rowId xmlns="" xmlns:a16="http://schemas.microsoft.com/office/drawing/2014/main" val="10004"/>
                  </a:ext>
                </a:extLst>
              </a:tr>
              <a:tr h="689278">
                <a:tc>
                  <a:txBody>
                    <a:bodyPr/>
                    <a:lstStyle/>
                    <a:p>
                      <a:pPr algn="ctr">
                        <a:lnSpc>
                          <a:spcPct val="100000"/>
                        </a:lnSpc>
                        <a:spcBef>
                          <a:spcPts val="600"/>
                        </a:spcBef>
                        <a:spcAft>
                          <a:spcPts val="0"/>
                        </a:spcAft>
                      </a:pPr>
                      <a:r>
                        <a:rPr lang="fr-CA" sz="1200" dirty="0">
                          <a:latin typeface="Calibri" panose="020F0502020204030204" pitchFamily="34" charset="0"/>
                          <a:cs typeface="Calibri" panose="020F0502020204030204" pitchFamily="34" charset="0"/>
                        </a:rPr>
                        <a:t>Lecture</a:t>
                      </a:r>
                      <a:endParaRPr lang="fr-FR" sz="1200"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a:txBody>
                    <a:bodyPr/>
                    <a:lstStyle/>
                    <a:p>
                      <a:pPr marL="182880" lvl="0" indent="-182880">
                        <a:spcBef>
                          <a:spcPts val="600"/>
                        </a:spcBef>
                        <a:buSzPct val="140000"/>
                        <a:buFont typeface="Arial" panose="020B0604020202020204" pitchFamily="34" charset="0"/>
                        <a:buChar char="•"/>
                      </a:pPr>
                      <a:r>
                        <a:rPr lang="en-US" sz="1200" kern="1200" dirty="0" err="1">
                          <a:solidFill>
                            <a:schemeClr val="dk1"/>
                          </a:solidFill>
                          <a:effectLst/>
                          <a:latin typeface="Calibri" panose="020F0502020204030204" pitchFamily="34" charset="0"/>
                          <a:ea typeface="+mn-ea"/>
                          <a:cs typeface="Calibri" panose="020F0502020204030204" pitchFamily="34" charset="0"/>
                        </a:rPr>
                        <a:t>Présentation</a:t>
                      </a:r>
                      <a:r>
                        <a:rPr lang="en-US" sz="1200" kern="1200" dirty="0">
                          <a:solidFill>
                            <a:schemeClr val="dk1"/>
                          </a:solidFill>
                          <a:effectLst/>
                          <a:latin typeface="Calibri" panose="020F0502020204030204" pitchFamily="34" charset="0"/>
                          <a:ea typeface="+mn-ea"/>
                          <a:cs typeface="Calibri" panose="020F0502020204030204" pitchFamily="34" charset="0"/>
                        </a:rPr>
                        <a:t> </a:t>
                      </a:r>
                      <a:r>
                        <a:rPr lang="en-US" sz="1200" kern="1200" dirty="0" err="1">
                          <a:solidFill>
                            <a:schemeClr val="dk1"/>
                          </a:solidFill>
                          <a:effectLst/>
                          <a:latin typeface="Calibri" panose="020F0502020204030204" pitchFamily="34" charset="0"/>
                          <a:ea typeface="+mn-ea"/>
                          <a:cs typeface="Calibri" panose="020F0502020204030204" pitchFamily="34" charset="0"/>
                        </a:rPr>
                        <a:t>d’une</a:t>
                      </a:r>
                      <a:r>
                        <a:rPr lang="en-US" sz="1200" kern="1200" dirty="0">
                          <a:solidFill>
                            <a:schemeClr val="dk1"/>
                          </a:solidFill>
                          <a:effectLst/>
                          <a:latin typeface="Calibri" panose="020F0502020204030204" pitchFamily="34" charset="0"/>
                          <a:ea typeface="+mn-ea"/>
                          <a:cs typeface="Calibri" panose="020F0502020204030204" pitchFamily="34" charset="0"/>
                        </a:rPr>
                        <a:t> </a:t>
                      </a:r>
                      <a:r>
                        <a:rPr lang="en-US" sz="1200" kern="1200" dirty="0" err="1">
                          <a:solidFill>
                            <a:schemeClr val="dk1"/>
                          </a:solidFill>
                          <a:effectLst/>
                          <a:latin typeface="Calibri" panose="020F0502020204030204" pitchFamily="34" charset="0"/>
                          <a:ea typeface="+mn-ea"/>
                          <a:cs typeface="Calibri" panose="020F0502020204030204" pitchFamily="34" charset="0"/>
                        </a:rPr>
                        <a:t>mauvaise</a:t>
                      </a:r>
                      <a:r>
                        <a:rPr lang="en-US" sz="1200" kern="1200" dirty="0">
                          <a:solidFill>
                            <a:schemeClr val="dk1"/>
                          </a:solidFill>
                          <a:effectLst/>
                          <a:latin typeface="Calibri" panose="020F0502020204030204" pitchFamily="34" charset="0"/>
                          <a:ea typeface="+mn-ea"/>
                          <a:cs typeface="Calibri" panose="020F0502020204030204" pitchFamily="34" charset="0"/>
                        </a:rPr>
                        <a:t> solution et de la bonne solution.</a:t>
                      </a:r>
                    </a:p>
                    <a:p>
                      <a:pPr marL="182880" lvl="0" indent="-182880">
                        <a:spcBef>
                          <a:spcPts val="600"/>
                        </a:spcBef>
                        <a:buSzPct val="14000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Introduction aux phases </a:t>
                      </a:r>
                      <a:r>
                        <a:rPr lang="en-US" sz="1200" kern="1200" dirty="0" err="1">
                          <a:solidFill>
                            <a:schemeClr val="dk1"/>
                          </a:solidFill>
                          <a:effectLst/>
                          <a:latin typeface="Calibri" panose="020F0502020204030204" pitchFamily="34" charset="0"/>
                          <a:ea typeface="+mn-ea"/>
                          <a:cs typeface="Calibri" panose="020F0502020204030204" pitchFamily="34" charset="0"/>
                        </a:rPr>
                        <a:t>lunaires</a:t>
                      </a:r>
                      <a:r>
                        <a:rPr lang="en-US" sz="1200" kern="1200" dirty="0">
                          <a:solidFill>
                            <a:schemeClr val="dk1"/>
                          </a:solidFill>
                          <a:effectLst/>
                          <a:latin typeface="Calibri" panose="020F0502020204030204" pitchFamily="34" charset="0"/>
                          <a:ea typeface="+mn-ea"/>
                          <a:cs typeface="Calibri" panose="020F0502020204030204" pitchFamily="34" charset="0"/>
                        </a:rPr>
                        <a:t>.</a:t>
                      </a:r>
                    </a:p>
                    <a:p>
                      <a:pPr marL="182880" lvl="0" indent="-182880">
                        <a:spcBef>
                          <a:spcPts val="600"/>
                        </a:spcBef>
                        <a:buSzPct val="140000"/>
                        <a:buFont typeface="Arial" panose="020B0604020202020204" pitchFamily="34" charset="0"/>
                        <a:buChar char="•"/>
                      </a:pPr>
                      <a:r>
                        <a:rPr lang="en-US" sz="1200" kern="1200" dirty="0">
                          <a:solidFill>
                            <a:schemeClr val="dk1"/>
                          </a:solidFill>
                          <a:effectLst/>
                          <a:latin typeface="Calibri" panose="020F0502020204030204" pitchFamily="34" charset="0"/>
                          <a:ea typeface="+mn-ea"/>
                          <a:cs typeface="Calibri" panose="020F0502020204030204" pitchFamily="34" charset="0"/>
                        </a:rPr>
                        <a:t>Invitation à </a:t>
                      </a:r>
                      <a:r>
                        <a:rPr lang="en-US" sz="1200" kern="1200" dirty="0" err="1">
                          <a:solidFill>
                            <a:schemeClr val="dk1"/>
                          </a:solidFill>
                          <a:effectLst/>
                          <a:latin typeface="Calibri" panose="020F0502020204030204" pitchFamily="34" charset="0"/>
                          <a:ea typeface="+mn-ea"/>
                          <a:cs typeface="Calibri" panose="020F0502020204030204" pitchFamily="34" charset="0"/>
                        </a:rPr>
                        <a:t>remplir</a:t>
                      </a:r>
                      <a:r>
                        <a:rPr lang="en-US" sz="1200" kern="1200" dirty="0">
                          <a:solidFill>
                            <a:schemeClr val="dk1"/>
                          </a:solidFill>
                          <a:effectLst/>
                          <a:latin typeface="Calibri" panose="020F0502020204030204" pitchFamily="34" charset="0"/>
                          <a:ea typeface="+mn-ea"/>
                          <a:cs typeface="Calibri" panose="020F0502020204030204" pitchFamily="34" charset="0"/>
                        </a:rPr>
                        <a:t> la Fiche </a:t>
                      </a:r>
                      <a:r>
                        <a:rPr lang="en-US" sz="1200" kern="1200" dirty="0" err="1">
                          <a:solidFill>
                            <a:schemeClr val="dk1"/>
                          </a:solidFill>
                          <a:effectLst/>
                          <a:latin typeface="Calibri" panose="020F0502020204030204" pitchFamily="34" charset="0"/>
                          <a:ea typeface="+mn-ea"/>
                          <a:cs typeface="Calibri" panose="020F0502020204030204" pitchFamily="34" charset="0"/>
                        </a:rPr>
                        <a:t>d’activité</a:t>
                      </a:r>
                      <a:r>
                        <a:rPr lang="en-US" sz="1200" kern="1200" dirty="0">
                          <a:solidFill>
                            <a:schemeClr val="dk1"/>
                          </a:solidFill>
                          <a:effectLst/>
                          <a:latin typeface="Calibri" panose="020F0502020204030204" pitchFamily="34" charset="0"/>
                          <a:ea typeface="+mn-ea"/>
                          <a:cs typeface="Calibri" panose="020F0502020204030204" pitchFamily="34" charset="0"/>
                        </a:rPr>
                        <a:t> A.</a:t>
                      </a: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10005"/>
                  </a:ext>
                </a:extLst>
              </a:tr>
              <a:tr h="118162">
                <a:tc gridSpan="3">
                  <a:txBody>
                    <a:bodyPr/>
                    <a:lstStyle/>
                    <a:p>
                      <a:pPr algn="ctr">
                        <a:lnSpc>
                          <a:spcPct val="100000"/>
                        </a:lnSpc>
                        <a:spcBef>
                          <a:spcPts val="600"/>
                        </a:spcBef>
                        <a:spcAft>
                          <a:spcPts val="0"/>
                        </a:spcAft>
                      </a:pPr>
                      <a:r>
                        <a:rPr lang="fr-FR" sz="1200" b="1" dirty="0">
                          <a:latin typeface="Calibri" panose="020F0502020204030204" pitchFamily="34" charset="0"/>
                          <a:ea typeface="Calibri"/>
                          <a:cs typeface="Calibri" panose="020F0502020204030204" pitchFamily="34" charset="0"/>
                        </a:rPr>
                        <a:t>(suite page suivante)</a:t>
                      </a:r>
                    </a:p>
                  </a:txBody>
                  <a:tcPr marL="53578" marR="53578" marT="0" marB="0" anchor="ctr"/>
                </a:tc>
                <a:tc hMerge="1">
                  <a:txBody>
                    <a:bodyPr/>
                    <a:lstStyle/>
                    <a:p>
                      <a:pPr algn="ctr">
                        <a:lnSpc>
                          <a:spcPct val="100000"/>
                        </a:lnSpc>
                        <a:spcBef>
                          <a:spcPts val="600"/>
                        </a:spcBef>
                        <a:spcAft>
                          <a:spcPts val="0"/>
                        </a:spcAft>
                      </a:pPr>
                      <a:endParaRPr lang="fr-CA" sz="1200" i="1" dirty="0">
                        <a:latin typeface="Calibri" panose="020F0502020204030204" pitchFamily="34" charset="0"/>
                        <a:ea typeface="Calibri"/>
                        <a:cs typeface="Calibri" panose="020F0502020204030204" pitchFamily="34" charset="0"/>
                      </a:endParaRPr>
                    </a:p>
                  </a:txBody>
                  <a:tcPr marL="53578" marR="53578" marT="0" marB="0" anchor="ctr"/>
                </a:tc>
                <a:tc hMerge="1">
                  <a:txBody>
                    <a:bodyPr/>
                    <a:lstStyle/>
                    <a:p>
                      <a:pPr marL="182880" lvl="0" indent="-182880">
                        <a:spcBef>
                          <a:spcPts val="600"/>
                        </a:spcBef>
                        <a:buSzPct val="140000"/>
                        <a:buFont typeface="Arial" panose="020B0604020202020204" pitchFamily="34" charset="0"/>
                        <a:buChar char="•"/>
                      </a:pPr>
                      <a:endParaRPr lang="fr-CA" sz="1200" kern="1200" dirty="0">
                        <a:solidFill>
                          <a:schemeClr val="dk1"/>
                        </a:solidFill>
                        <a:effectLst/>
                        <a:latin typeface="Calibri" panose="020F0502020204030204" pitchFamily="34" charset="0"/>
                        <a:ea typeface="+mn-ea"/>
                        <a:cs typeface="Calibri" panose="020F0502020204030204" pitchFamily="34" charset="0"/>
                      </a:endParaRPr>
                    </a:p>
                  </a:txBody>
                  <a:tcPr marL="53578" marR="53578" marT="0" marB="0" anchor="ctr"/>
                </a:tc>
                <a:extLst>
                  <a:ext uri="{0D108BD9-81ED-4DB2-BD59-A6C34878D82A}">
                    <a16:rowId xmlns="" xmlns:a16="http://schemas.microsoft.com/office/drawing/2014/main" val="856994959"/>
                  </a:ext>
                </a:extLst>
              </a:tr>
            </a:tbl>
          </a:graphicData>
        </a:graphic>
      </p:graphicFrame>
      <p:sp>
        <p:nvSpPr>
          <p:cNvPr id="2" name="Espace réservé du numéro de diapositive 1"/>
          <p:cNvSpPr>
            <a:spLocks noGrp="1"/>
          </p:cNvSpPr>
          <p:nvPr>
            <p:ph type="sldNum" sz="quarter" idx="12"/>
            <p:custDataLst>
              <p:tags r:id="rId7"/>
            </p:custDataLst>
          </p:nvPr>
        </p:nvSpPr>
        <p:spPr>
          <a:xfrm>
            <a:off x="5629275" y="8008203"/>
            <a:ext cx="1238358" cy="1135797"/>
          </a:xfrm>
        </p:spPr>
        <p:txBody>
          <a:bodyPr/>
          <a:lstStyle/>
          <a:p>
            <a:fld id="{027FB875-5C85-AB42-9DC5-178568A424B8}" type="slidenum">
              <a:rPr lang="fr-CA" smtClean="0"/>
              <a:pPr/>
              <a:t>9</a:t>
            </a:fld>
            <a:endParaRPr lang="fr-CA" dirty="0"/>
          </a:p>
        </p:txBody>
      </p:sp>
      <p:sp>
        <p:nvSpPr>
          <p:cNvPr id="16" name="Rectangle 15">
            <a:extLst>
              <a:ext uri="{FF2B5EF4-FFF2-40B4-BE49-F238E27FC236}">
                <a16:creationId xmlns="" xmlns:a16="http://schemas.microsoft.com/office/drawing/2014/main" id="{7734217F-C30D-4E84-A4F5-B1272670642E}"/>
              </a:ext>
            </a:extLst>
          </p:cNvPr>
          <p:cNvSpPr/>
          <p:nvPr>
            <p:custDataLst>
              <p:tags r:id="rId8"/>
            </p:custDataLst>
          </p:nvPr>
        </p:nvSpPr>
        <p:spPr>
          <a:xfrm>
            <a:off x="45148" y="3965870"/>
            <a:ext cx="1662142" cy="938719"/>
          </a:xfrm>
          <a:prstGeom prst="rect">
            <a:avLst/>
          </a:prstGeom>
          <a:solidFill>
            <a:schemeClr val="accent1">
              <a:lumMod val="40000"/>
              <a:lumOff val="60000"/>
            </a:schemeClr>
          </a:solid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Lien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vers</a:t>
            </a:r>
            <a:r>
              <a:rPr kumimoji="0" lang="en-US" sz="1400" b="1" i="0" u="none" strike="noStrike" kern="1200" cap="none" spc="0" normalizeH="0" baseline="0" noProof="0" dirty="0">
                <a:ln>
                  <a:noFill/>
                </a:ln>
                <a:solidFill>
                  <a:prstClr val="black"/>
                </a:solidFill>
                <a:effectLst/>
                <a:uLnTx/>
                <a:uFillTx/>
                <a:latin typeface="Calibri"/>
                <a:ea typeface="+mn-ea"/>
                <a:cs typeface="+mn-cs"/>
              </a:rPr>
              <a:t> la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vidéo</a:t>
            </a:r>
            <a:r>
              <a:rPr kumimoji="0" lang="en-US" sz="1400" b="1" i="0" u="none" strike="noStrike" kern="1200" cap="none" spc="0" normalizeH="0" baseline="0" noProof="0" dirty="0">
                <a:ln>
                  <a:noFill/>
                </a:ln>
                <a:solidFill>
                  <a:prstClr val="black"/>
                </a:solidFill>
                <a:effectLst/>
                <a:uLnTx/>
                <a:uFillTx/>
                <a:latin typeface="Calibri"/>
                <a:ea typeface="+mn-ea"/>
                <a:cs typeface="+mn-cs"/>
              </a:rPr>
              <a:t> 3</a:t>
            </a:r>
          </a:p>
          <a:p>
            <a:pPr marL="0" marR="0" lvl="0" indent="0" algn="just" defTabSz="457200" rtl="0" eaLnBrk="1" fontAlgn="auto" latinLnBrk="0" hangingPunct="1">
              <a:lnSpc>
                <a:spcPct val="100000"/>
              </a:lnSpc>
              <a:spcBef>
                <a:spcPts val="60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a:ea typeface="+mn-ea"/>
                <a:cs typeface="+mn-cs"/>
              </a:rPr>
              <a:t>Cliquer </a:t>
            </a:r>
            <a:r>
              <a:rPr kumimoji="0" lang="fr-FR" sz="1200" b="0" i="0" u="none" strike="noStrike" kern="1200" cap="none" spc="0" normalizeH="0" baseline="0" noProof="0" dirty="0" smtClean="0">
                <a:ln>
                  <a:noFill/>
                </a:ln>
                <a:solidFill>
                  <a:prstClr val="black"/>
                </a:solidFill>
                <a:effectLst/>
                <a:uLnTx/>
                <a:uFillTx/>
                <a:latin typeface="Calibri"/>
                <a:ea typeface="+mn-ea"/>
                <a:cs typeface="+mn-cs"/>
                <a:hlinkClick r:id="rId13"/>
              </a:rPr>
              <a:t>ICI</a:t>
            </a:r>
            <a:r>
              <a:rPr kumimoji="0" lang="fr-FR" sz="1200" b="0" i="0" u="none" strike="noStrike" kern="1200" cap="none" spc="0" normalizeH="0" noProof="0" dirty="0" smtClean="0">
                <a:ln>
                  <a:noFill/>
                </a:ln>
                <a:solidFill>
                  <a:prstClr val="black"/>
                </a:solidFill>
                <a:effectLst/>
                <a:uLnTx/>
                <a:uFillTx/>
                <a:latin typeface="Calibri"/>
                <a:ea typeface="+mn-ea"/>
                <a:cs typeface="+mn-cs"/>
              </a:rPr>
              <a:t> </a:t>
            </a:r>
            <a:r>
              <a:rPr kumimoji="0" lang="fr-FR" sz="1200" b="0" i="0" u="none" strike="noStrike" kern="1200" cap="none" spc="0" normalizeH="0" baseline="0" noProof="0" dirty="0" smtClean="0">
                <a:ln>
                  <a:noFill/>
                </a:ln>
                <a:solidFill>
                  <a:prstClr val="black"/>
                </a:solidFill>
                <a:effectLst/>
                <a:uLnTx/>
                <a:uFillTx/>
                <a:latin typeface="Calibri"/>
                <a:ea typeface="+mn-ea"/>
                <a:cs typeface="+mn-cs"/>
              </a:rPr>
              <a:t>pour </a:t>
            </a:r>
            <a:r>
              <a:rPr kumimoji="0" lang="fr-FR" sz="1200" b="0" i="0" u="none" strike="noStrike" kern="1200" cap="none" spc="0" normalizeH="0" baseline="0" noProof="0" dirty="0">
                <a:ln>
                  <a:noFill/>
                </a:ln>
                <a:solidFill>
                  <a:prstClr val="black"/>
                </a:solidFill>
                <a:effectLst/>
                <a:uLnTx/>
                <a:uFillTx/>
                <a:latin typeface="Calibri"/>
                <a:ea typeface="+mn-ea"/>
                <a:cs typeface="+mn-cs"/>
              </a:rPr>
              <a:t>accéder à la vidéo de l’activité.</a:t>
            </a:r>
          </a:p>
        </p:txBody>
      </p:sp>
    </p:spTree>
    <p:extLst>
      <p:ext uri="{BB962C8B-B14F-4D97-AF65-F5344CB8AC3E}">
        <p14:creationId xmlns="" xmlns:p14="http://schemas.microsoft.com/office/powerpoint/2010/main" val="42514267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1_Inkwell">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13644</TotalTime>
  <Words>2330</Words>
  <Application>Microsoft Office PowerPoint</Application>
  <PresentationFormat>Format US (216 x 279 mm)</PresentationFormat>
  <Paragraphs>397</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1_Inkwell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741</cp:revision>
  <cp:lastPrinted>2015-11-08T18:24:16Z</cp:lastPrinted>
  <dcterms:created xsi:type="dcterms:W3CDTF">2014-07-29T20:22:02Z</dcterms:created>
  <dcterms:modified xsi:type="dcterms:W3CDTF">2022-09-22T16:05:13Z</dcterms:modified>
</cp:coreProperties>
</file>