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97.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1"/>
  </p:sldMasterIdLst>
  <p:notesMasterIdLst>
    <p:notesMasterId r:id="rId33"/>
  </p:notesMasterIdLst>
  <p:handoutMasterIdLst>
    <p:handoutMasterId r:id="rId34"/>
  </p:handoutMasterIdLst>
  <p:sldIdLst>
    <p:sldId id="256" r:id="rId2"/>
    <p:sldId id="259" r:id="rId3"/>
    <p:sldId id="257" r:id="rId4"/>
    <p:sldId id="308" r:id="rId5"/>
    <p:sldId id="371" r:id="rId6"/>
    <p:sldId id="359" r:id="rId7"/>
    <p:sldId id="322" r:id="rId8"/>
    <p:sldId id="363" r:id="rId9"/>
    <p:sldId id="364" r:id="rId10"/>
    <p:sldId id="274" r:id="rId11"/>
    <p:sldId id="365" r:id="rId12"/>
    <p:sldId id="366" r:id="rId13"/>
    <p:sldId id="386" r:id="rId14"/>
    <p:sldId id="368" r:id="rId15"/>
    <p:sldId id="369" r:id="rId16"/>
    <p:sldId id="370" r:id="rId17"/>
    <p:sldId id="372" r:id="rId18"/>
    <p:sldId id="36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tion par défaut" id="{4345A09F-614C-420E-B4B5-68FA18112466}">
          <p14:sldIdLst>
            <p14:sldId id="256"/>
            <p14:sldId id="259"/>
            <p14:sldId id="257"/>
            <p14:sldId id="308"/>
            <p14:sldId id="267"/>
            <p14:sldId id="322"/>
            <p14:sldId id="274"/>
            <p14:sldId id="336"/>
            <p14:sldId id="337"/>
            <p14:sldId id="338"/>
            <p14:sldId id="339"/>
            <p14:sldId id="327"/>
            <p14:sldId id="330"/>
            <p14:sldId id="331"/>
            <p14:sldId id="264"/>
            <p14:sldId id="350"/>
            <p14:sldId id="261"/>
            <p14:sldId id="321"/>
            <p14:sldId id="354"/>
            <p14:sldId id="298"/>
            <p14:sldId id="300"/>
            <p14:sldId id="301"/>
            <p14:sldId id="302"/>
            <p14:sldId id="306"/>
            <p14:sldId id="352"/>
            <p14:sldId id="353"/>
            <p14:sldId id="268"/>
            <p14:sldId id="309"/>
            <p14:sldId id="312"/>
            <p14:sldId id="314"/>
            <p14:sldId id="340"/>
            <p14:sldId id="269"/>
            <p14:sldId id="346"/>
            <p14:sldId id="347"/>
            <p14:sldId id="351"/>
            <p14:sldId id="349"/>
            <p14:sldId id="355"/>
            <p14:sldId id="277"/>
            <p14:sldId id="278"/>
            <p14:sldId id="317"/>
            <p14:sldId id="341"/>
            <p14:sldId id="319"/>
            <p14:sldId id="343"/>
          </p14:sldIdLst>
        </p14:section>
      </p14:sectionLst>
    </p:ex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jamin bleuez" initials="bb" lastIdx="1" clrIdx="0"/>
  <p:cmAuthor id="1" name="Stéphanie Jolicoeur" initials="SJ" lastIdx="7" clrIdx="1">
    <p:extLst>
      <p:ext uri="{19B8F6BF-5375-455C-9EA6-DF929625EA0E}">
        <p15:presenceInfo xmlns="" xmlns:p15="http://schemas.microsoft.com/office/powerpoint/2012/main" userId="699174a85e4cff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789"/>
    <a:srgbClr val="F4C98A"/>
    <a:srgbClr val="E5BE99"/>
    <a:srgbClr val="EDB297"/>
    <a:srgbClr val="E79875"/>
    <a:srgbClr val="E3A891"/>
    <a:srgbClr val="FF9900"/>
    <a:srgbClr val="FF6600"/>
    <a:srgbClr val="D08B76"/>
    <a:srgbClr val="C0F09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440" autoAdjust="0"/>
  </p:normalViewPr>
  <p:slideViewPr>
    <p:cSldViewPr snapToGrid="0" snapToObjects="1">
      <p:cViewPr>
        <p:scale>
          <a:sx n="100" d="100"/>
          <a:sy n="100" d="100"/>
        </p:scale>
        <p:origin x="-1622" y="974"/>
      </p:cViewPr>
      <p:guideLst>
        <p:guide orient="horz" pos="2880"/>
        <p:guide pos="2160"/>
      </p:guideLst>
    </p:cSldViewPr>
  </p:slideViewPr>
  <p:outlineViewPr>
    <p:cViewPr>
      <p:scale>
        <a:sx n="33" d="100"/>
        <a:sy n="33" d="100"/>
      </p:scale>
      <p:origin x="0" y="15232"/>
    </p:cViewPr>
  </p:outlineViewPr>
  <p:notesTextViewPr>
    <p:cViewPr>
      <p:scale>
        <a:sx n="100" d="100"/>
        <a:sy n="100" d="100"/>
      </p:scale>
      <p:origin x="0" y="0"/>
    </p:cViewPr>
  </p:notesTextViewPr>
  <p:sorterViewPr>
    <p:cViewPr>
      <p:scale>
        <a:sx n="66" d="100"/>
        <a:sy n="66" d="100"/>
      </p:scale>
      <p:origin x="0" y="1776"/>
    </p:cViewPr>
  </p:sorterViewPr>
  <p:notesViewPr>
    <p:cSldViewPr snapToGrid="0" snapToObjects="1">
      <p:cViewPr varScale="1">
        <p:scale>
          <a:sx n="70" d="100"/>
          <a:sy n="70" d="100"/>
        </p:scale>
        <p:origin x="-1320" y="-11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03/03/2023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03/03/2023</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dirty="0"/>
          </a:p>
        </p:txBody>
      </p:sp>
    </p:spTree>
    <p:extLst>
      <p:ext uri="{BB962C8B-B14F-4D97-AF65-F5344CB8AC3E}">
        <p14:creationId xmlns="" xmlns:p14="http://schemas.microsoft.com/office/powerpoint/2010/main" val="135913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11</a:t>
            </a:fld>
            <a:endParaRPr lang="fr-FR"/>
          </a:p>
        </p:txBody>
      </p:sp>
    </p:spTree>
    <p:extLst>
      <p:ext uri="{BB962C8B-B14F-4D97-AF65-F5344CB8AC3E}">
        <p14:creationId xmlns="" xmlns:p14="http://schemas.microsoft.com/office/powerpoint/2010/main" val="514588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12</a:t>
            </a:fld>
            <a:endParaRPr lang="fr-FR"/>
          </a:p>
        </p:txBody>
      </p:sp>
    </p:spTree>
    <p:extLst>
      <p:ext uri="{BB962C8B-B14F-4D97-AF65-F5344CB8AC3E}">
        <p14:creationId xmlns="" xmlns:p14="http://schemas.microsoft.com/office/powerpoint/2010/main" val="514588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13</a:t>
            </a:fld>
            <a:endParaRPr lang="fr-FR"/>
          </a:p>
        </p:txBody>
      </p:sp>
    </p:spTree>
    <p:extLst>
      <p:ext uri="{BB962C8B-B14F-4D97-AF65-F5344CB8AC3E}">
        <p14:creationId xmlns="" xmlns:p14="http://schemas.microsoft.com/office/powerpoint/2010/main" val="51458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14</a:t>
            </a:fld>
            <a:endParaRPr lang="fr-FR"/>
          </a:p>
        </p:txBody>
      </p:sp>
    </p:spTree>
    <p:extLst>
      <p:ext uri="{BB962C8B-B14F-4D97-AF65-F5344CB8AC3E}">
        <p14:creationId xmlns:p14="http://schemas.microsoft.com/office/powerpoint/2010/main" xmlns="" val="495664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15</a:t>
            </a:fld>
            <a:endParaRPr lang="fr-FR"/>
          </a:p>
        </p:txBody>
      </p:sp>
    </p:spTree>
    <p:extLst>
      <p:ext uri="{BB962C8B-B14F-4D97-AF65-F5344CB8AC3E}">
        <p14:creationId xmlns:p14="http://schemas.microsoft.com/office/powerpoint/2010/main" xmlns="" val="2958211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16</a:t>
            </a:fld>
            <a:endParaRPr lang="fr-FR"/>
          </a:p>
        </p:txBody>
      </p:sp>
    </p:spTree>
    <p:extLst>
      <p:ext uri="{BB962C8B-B14F-4D97-AF65-F5344CB8AC3E}">
        <p14:creationId xmlns:p14="http://schemas.microsoft.com/office/powerpoint/2010/main" xmlns="" val="3432496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17</a:t>
            </a:fld>
            <a:endParaRPr lang="fr-FR"/>
          </a:p>
        </p:txBody>
      </p:sp>
    </p:spTree>
    <p:extLst>
      <p:ext uri="{BB962C8B-B14F-4D97-AF65-F5344CB8AC3E}">
        <p14:creationId xmlns:p14="http://schemas.microsoft.com/office/powerpoint/2010/main" xmlns="" val="1993602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18</a:t>
            </a:fld>
            <a:endParaRPr lang="fr-FR"/>
          </a:p>
        </p:txBody>
      </p:sp>
    </p:spTree>
    <p:extLst>
      <p:ext uri="{BB962C8B-B14F-4D97-AF65-F5344CB8AC3E}">
        <p14:creationId xmlns:p14="http://schemas.microsoft.com/office/powerpoint/2010/main" xmlns="" val="296647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19</a:t>
            </a:fld>
            <a:endParaRPr lang="fr-FR"/>
          </a:p>
        </p:txBody>
      </p:sp>
    </p:spTree>
    <p:extLst>
      <p:ext uri="{BB962C8B-B14F-4D97-AF65-F5344CB8AC3E}">
        <p14:creationId xmlns:p14="http://schemas.microsoft.com/office/powerpoint/2010/main" xmlns="" val="3104747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20</a:t>
            </a:fld>
            <a:endParaRPr lang="fr-FR"/>
          </a:p>
        </p:txBody>
      </p:sp>
    </p:spTree>
    <p:extLst>
      <p:ext uri="{BB962C8B-B14F-4D97-AF65-F5344CB8AC3E}">
        <p14:creationId xmlns:p14="http://schemas.microsoft.com/office/powerpoint/2010/main" xmlns="" val="3685346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a:t>
            </a:fld>
            <a:endParaRPr lang="fr-FR" dirty="0"/>
          </a:p>
        </p:txBody>
      </p:sp>
    </p:spTree>
    <p:extLst>
      <p:ext uri="{BB962C8B-B14F-4D97-AF65-F5344CB8AC3E}">
        <p14:creationId xmlns="" xmlns:p14="http://schemas.microsoft.com/office/powerpoint/2010/main" val="1505154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21</a:t>
            </a:fld>
            <a:endParaRPr lang="fr-FR"/>
          </a:p>
        </p:txBody>
      </p:sp>
    </p:spTree>
    <p:extLst>
      <p:ext uri="{BB962C8B-B14F-4D97-AF65-F5344CB8AC3E}">
        <p14:creationId xmlns:p14="http://schemas.microsoft.com/office/powerpoint/2010/main" xmlns="" val="145955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22</a:t>
            </a:fld>
            <a:endParaRPr lang="fr-FR"/>
          </a:p>
        </p:txBody>
      </p:sp>
    </p:spTree>
    <p:extLst>
      <p:ext uri="{BB962C8B-B14F-4D97-AF65-F5344CB8AC3E}">
        <p14:creationId xmlns:p14="http://schemas.microsoft.com/office/powerpoint/2010/main" xmlns="" val="2805414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23</a:t>
            </a:fld>
            <a:endParaRPr lang="fr-FR"/>
          </a:p>
        </p:txBody>
      </p:sp>
    </p:spTree>
    <p:extLst>
      <p:ext uri="{BB962C8B-B14F-4D97-AF65-F5344CB8AC3E}">
        <p14:creationId xmlns:p14="http://schemas.microsoft.com/office/powerpoint/2010/main" xmlns="" val="49566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685800"/>
            <a:ext cx="257175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24</a:t>
            </a:fld>
            <a:endParaRPr lang="fr-FR"/>
          </a:p>
        </p:txBody>
      </p:sp>
    </p:spTree>
    <p:extLst>
      <p:ext uri="{BB962C8B-B14F-4D97-AF65-F5344CB8AC3E}">
        <p14:creationId xmlns:p14="http://schemas.microsoft.com/office/powerpoint/2010/main" xmlns="" val="2857778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685800"/>
            <a:ext cx="257175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25</a:t>
            </a:fld>
            <a:endParaRPr lang="fr-FR"/>
          </a:p>
        </p:txBody>
      </p:sp>
    </p:spTree>
    <p:extLst>
      <p:ext uri="{BB962C8B-B14F-4D97-AF65-F5344CB8AC3E}">
        <p14:creationId xmlns:p14="http://schemas.microsoft.com/office/powerpoint/2010/main" xmlns="" val="2857778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43125" y="685800"/>
            <a:ext cx="2571750" cy="342900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26</a:t>
            </a:fld>
            <a:endParaRPr lang="fr-FR"/>
          </a:p>
        </p:txBody>
      </p:sp>
    </p:spTree>
    <p:extLst>
      <p:ext uri="{BB962C8B-B14F-4D97-AF65-F5344CB8AC3E}">
        <p14:creationId xmlns:p14="http://schemas.microsoft.com/office/powerpoint/2010/main" xmlns="" val="2857778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27</a:t>
            </a:fld>
            <a:endParaRPr lang="fr-FR"/>
          </a:p>
        </p:txBody>
      </p:sp>
    </p:spTree>
    <p:extLst>
      <p:ext uri="{BB962C8B-B14F-4D97-AF65-F5344CB8AC3E}">
        <p14:creationId xmlns:p14="http://schemas.microsoft.com/office/powerpoint/2010/main" xmlns="" val="296647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28</a:t>
            </a:fld>
            <a:endParaRPr lang="fr-FR"/>
          </a:p>
        </p:txBody>
      </p:sp>
    </p:spTree>
    <p:extLst>
      <p:ext uri="{BB962C8B-B14F-4D97-AF65-F5344CB8AC3E}">
        <p14:creationId xmlns:p14="http://schemas.microsoft.com/office/powerpoint/2010/main" xmlns="" val="3580649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29</a:t>
            </a:fld>
            <a:endParaRPr lang="fr-FR"/>
          </a:p>
        </p:txBody>
      </p:sp>
    </p:spTree>
    <p:extLst>
      <p:ext uri="{BB962C8B-B14F-4D97-AF65-F5344CB8AC3E}">
        <p14:creationId xmlns:p14="http://schemas.microsoft.com/office/powerpoint/2010/main" xmlns="" val="1036702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30</a:t>
            </a:fld>
            <a:endParaRPr lang="fr-FR"/>
          </a:p>
        </p:txBody>
      </p:sp>
    </p:spTree>
    <p:extLst>
      <p:ext uri="{BB962C8B-B14F-4D97-AF65-F5344CB8AC3E}">
        <p14:creationId xmlns:p14="http://schemas.microsoft.com/office/powerpoint/2010/main" xmlns="" val="514688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 xmlns:p14="http://schemas.microsoft.com/office/powerpoint/2010/main" val="400410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31</a:t>
            </a:fld>
            <a:endParaRPr lang="fr-FR"/>
          </a:p>
        </p:txBody>
      </p:sp>
    </p:spTree>
    <p:extLst>
      <p:ext uri="{BB962C8B-B14F-4D97-AF65-F5344CB8AC3E}">
        <p14:creationId xmlns:p14="http://schemas.microsoft.com/office/powerpoint/2010/main" xmlns="" val="103670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 xmlns:p14="http://schemas.microsoft.com/office/powerpoint/2010/main" val="150515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6</a:t>
            </a:fld>
            <a:endParaRPr lang="fr-FR"/>
          </a:p>
        </p:txBody>
      </p:sp>
    </p:spTree>
    <p:extLst>
      <p:ext uri="{BB962C8B-B14F-4D97-AF65-F5344CB8AC3E}">
        <p14:creationId xmlns:p14="http://schemas.microsoft.com/office/powerpoint/2010/main" xmlns="" val="379709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7</a:t>
            </a:fld>
            <a:endParaRPr lang="fr-FR"/>
          </a:p>
        </p:txBody>
      </p:sp>
    </p:spTree>
    <p:extLst>
      <p:ext uri="{BB962C8B-B14F-4D97-AF65-F5344CB8AC3E}">
        <p14:creationId xmlns="" xmlns:p14="http://schemas.microsoft.com/office/powerpoint/2010/main" val="238928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8</a:t>
            </a:fld>
            <a:endParaRPr lang="fr-FR"/>
          </a:p>
        </p:txBody>
      </p:sp>
    </p:spTree>
    <p:extLst>
      <p:ext uri="{BB962C8B-B14F-4D97-AF65-F5344CB8AC3E}">
        <p14:creationId xmlns="" xmlns:p14="http://schemas.microsoft.com/office/powerpoint/2010/main" val="238928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9</a:t>
            </a:fld>
            <a:endParaRPr lang="fr-FR"/>
          </a:p>
        </p:txBody>
      </p:sp>
    </p:spTree>
    <p:extLst>
      <p:ext uri="{BB962C8B-B14F-4D97-AF65-F5344CB8AC3E}">
        <p14:creationId xmlns="" xmlns:p14="http://schemas.microsoft.com/office/powerpoint/2010/main" val="2389282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10</a:t>
            </a:fld>
            <a:endParaRPr lang="fr-FR"/>
          </a:p>
        </p:txBody>
      </p:sp>
    </p:spTree>
    <p:extLst>
      <p:ext uri="{BB962C8B-B14F-4D97-AF65-F5344CB8AC3E}">
        <p14:creationId xmlns="" xmlns:p14="http://schemas.microsoft.com/office/powerpoint/2010/main" val="51458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165600"/>
            <a:ext cx="4857750" cy="2552192"/>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Subtitle 2"/>
          <p:cNvSpPr>
            <a:spLocks noGrp="1"/>
          </p:cNvSpPr>
          <p:nvPr>
            <p:ph type="subTitle" idx="1"/>
          </p:nvPr>
        </p:nvSpPr>
        <p:spPr>
          <a:xfrm>
            <a:off x="1657350" y="6742176"/>
            <a:ext cx="4857750" cy="1565451"/>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Calibri"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dirty="0"/>
          </a:p>
        </p:txBody>
      </p:sp>
      <p:sp>
        <p:nvSpPr>
          <p:cNvPr id="4" name="Date Placeholder 3"/>
          <p:cNvSpPr>
            <a:spLocks noGrp="1"/>
          </p:cNvSpPr>
          <p:nvPr>
            <p:ph type="dt" sz="half" idx="10"/>
          </p:nvPr>
        </p:nvSpPr>
        <p:spPr>
          <a:xfrm>
            <a:off x="342900" y="8400288"/>
            <a:ext cx="14881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1F6E69D-0C35-804F-8AE4-3829C29596AB}" type="datetime1">
              <a:rPr lang="fr-CA" smtClean="0"/>
              <a:pPr/>
              <a:t>2023-03-03</a:t>
            </a:fld>
            <a:endParaRPr lang="en-US"/>
          </a:p>
        </p:txBody>
      </p:sp>
      <p:sp>
        <p:nvSpPr>
          <p:cNvPr id="5" name="Footer Placeholder 4"/>
          <p:cNvSpPr>
            <a:spLocks noGrp="1"/>
          </p:cNvSpPr>
          <p:nvPr>
            <p:ph type="ftr" sz="quarter" idx="11"/>
          </p:nvPr>
        </p:nvSpPr>
        <p:spPr>
          <a:xfrm>
            <a:off x="2969514" y="8400288"/>
            <a:ext cx="2859786" cy="36576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6206490" y="8400288"/>
            <a:ext cx="514350" cy="36576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CC888B-D9F9-4E54-B722-F151A9F45E95}"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5" name="Date Placeholder 4"/>
          <p:cNvSpPr>
            <a:spLocks noGrp="1"/>
          </p:cNvSpPr>
          <p:nvPr>
            <p:ph type="dt" sz="half" idx="10"/>
          </p:nvPr>
        </p:nvSpPr>
        <p:spPr/>
        <p:txBody>
          <a:bodyPr/>
          <a:lstStyle/>
          <a:p>
            <a:fld id="{88EAF4C7-900B-9743-9D0C-A15353CBB617}" type="datetime1">
              <a:rPr lang="fr-CA" smtClean="0"/>
              <a:pPr/>
              <a:t>2023-03-03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0"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AC83A53D-780C-6A4E-B497-B432DAB928CA}" type="datetime1">
              <a:rPr lang="fr-CA" smtClean="0"/>
              <a:pPr/>
              <a:t>2023-03-03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1" name="Content Placeholder 2"/>
          <p:cNvSpPr>
            <a:spLocks noGrp="1"/>
          </p:cNvSpPr>
          <p:nvPr>
            <p:ph sz="half" idx="14"/>
          </p:nvPr>
        </p:nvSpPr>
        <p:spPr>
          <a:xfrm>
            <a:off x="3483864" y="2313517"/>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12" name="Content Placeholder 2"/>
          <p:cNvSpPr>
            <a:spLocks noGrp="1"/>
          </p:cNvSpPr>
          <p:nvPr>
            <p:ph sz="half" idx="15"/>
          </p:nvPr>
        </p:nvSpPr>
        <p:spPr>
          <a:xfrm>
            <a:off x="3483864" y="5161280"/>
            <a:ext cx="2674620" cy="256032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Date Placeholder 2"/>
          <p:cNvSpPr>
            <a:spLocks noGrp="1"/>
          </p:cNvSpPr>
          <p:nvPr>
            <p:ph type="dt" sz="half" idx="10"/>
          </p:nvPr>
        </p:nvSpPr>
        <p:spPr/>
        <p:txBody>
          <a:bodyPr/>
          <a:lstStyle/>
          <a:p>
            <a:fld id="{1F74DA73-2A07-F747-86F9-71E7768D82C5}" type="datetime1">
              <a:rPr lang="fr-CA" smtClean="0"/>
              <a:pPr/>
              <a:t>2023-03-03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CFD10-FD4E-C849-8794-718830E71EF4}" type="datetime1">
              <a:rPr lang="fr-CA" smtClean="0"/>
              <a:pPr/>
              <a:t>2023-03-03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253397"/>
            <a:ext cx="2672954" cy="1549400"/>
          </a:xfrm>
        </p:spPr>
        <p:txBody>
          <a:bodyPr tIns="0" bIns="0" anchor="b"/>
          <a:lstStyle>
            <a:lvl1pPr algn="l">
              <a:lnSpc>
                <a:spcPts val="4600"/>
              </a:lnSpc>
              <a:defRPr sz="4200" b="1"/>
            </a:lvl1pPr>
          </a:lstStyle>
          <a:p>
            <a:r>
              <a:rPr lang="fr-CA"/>
              <a:t>Click to edit Master title style</a:t>
            </a:r>
            <a:endParaRPr/>
          </a:p>
        </p:txBody>
      </p:sp>
      <p:sp>
        <p:nvSpPr>
          <p:cNvPr id="3" name="Content Placeholder 2"/>
          <p:cNvSpPr>
            <a:spLocks noGrp="1"/>
          </p:cNvSpPr>
          <p:nvPr>
            <p:ph idx="1"/>
          </p:nvPr>
        </p:nvSpPr>
        <p:spPr>
          <a:xfrm>
            <a:off x="3500438" y="491320"/>
            <a:ext cx="2674620" cy="7503331"/>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Text Placeholder 3"/>
          <p:cNvSpPr>
            <a:spLocks noGrp="1"/>
          </p:cNvSpPr>
          <p:nvPr>
            <p:ph type="body" sz="half" idx="2"/>
          </p:nvPr>
        </p:nvSpPr>
        <p:spPr>
          <a:xfrm>
            <a:off x="685798" y="3821374"/>
            <a:ext cx="2672954"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2FC3FDD7-0E9C-4745-B617-4C3922C15D10}" type="datetime1">
              <a:rPr lang="fr-CA" smtClean="0"/>
              <a:pPr/>
              <a:t>2023-03-03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3160"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3158"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91D9920D-384C-FB42-97B8-9F9D9A2A8EDA}" type="datetime1">
              <a:rPr lang="fr-CA" smtClean="0"/>
              <a:pPr/>
              <a:t>2023-03-03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grpSp>
        <p:nvGrpSpPr>
          <p:cNvPr id="3" name="Group 7"/>
          <p:cNvGrpSpPr/>
          <p:nvPr/>
        </p:nvGrpSpPr>
        <p:grpSpPr>
          <a:xfrm rot="21421631">
            <a:off x="471771" y="674200"/>
            <a:ext cx="2888194" cy="735503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2" name="Picture Placeholder 9"/>
          <p:cNvSpPr>
            <a:spLocks noGrp="1"/>
          </p:cNvSpPr>
          <p:nvPr>
            <p:ph type="pic" sz="quarter" idx="14"/>
          </p:nvPr>
        </p:nvSpPr>
        <p:spPr>
          <a:xfrm rot="21421631">
            <a:off x="606595" y="890081"/>
            <a:ext cx="2601498" cy="6832964"/>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235057" y="4694398"/>
            <a:ext cx="3066018" cy="4034693"/>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7" name="Picture Placeholder 9"/>
          <p:cNvSpPr>
            <a:spLocks noGrp="1"/>
          </p:cNvSpPr>
          <p:nvPr>
            <p:ph type="pic" sz="quarter" idx="16"/>
          </p:nvPr>
        </p:nvSpPr>
        <p:spPr>
          <a:xfrm rot="21214351">
            <a:off x="368293" y="4910106"/>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232774">
            <a:off x="127111" y="321675"/>
            <a:ext cx="3066018" cy="403469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3" name="Picture Placeholder 9"/>
          <p:cNvSpPr>
            <a:spLocks noGrp="1"/>
          </p:cNvSpPr>
          <p:nvPr>
            <p:ph type="pic" sz="quarter" idx="15"/>
          </p:nvPr>
        </p:nvSpPr>
        <p:spPr>
          <a:xfrm rot="232774">
            <a:off x="260347" y="537383"/>
            <a:ext cx="2778082" cy="3596111"/>
          </a:xfrm>
          <a:solidFill>
            <a:schemeClr val="bg1">
              <a:lumMod val="85000"/>
            </a:schemeClr>
          </a:solidFill>
        </p:spPr>
        <p:txBody>
          <a:bodyPr/>
          <a:lstStyle>
            <a:lvl1pPr>
              <a:buNone/>
              <a:defRPr/>
            </a:lvl1pPr>
          </a:lstStyle>
          <a:p>
            <a:r>
              <a:rPr lang="fr-CA"/>
              <a:t>Drag picture to placeholder or click icon to add</a:t>
            </a:r>
            <a:endParaRPr/>
          </a:p>
        </p:txBody>
      </p:sp>
      <p:sp>
        <p:nvSpPr>
          <p:cNvPr id="2" name="Title 1"/>
          <p:cNvSpPr>
            <a:spLocks noGrp="1"/>
          </p:cNvSpPr>
          <p:nvPr>
            <p:ph type="title"/>
          </p:nvPr>
        </p:nvSpPr>
        <p:spPr>
          <a:xfrm>
            <a:off x="3760076" y="2032000"/>
            <a:ext cx="2674620" cy="1549400"/>
          </a:xfrm>
        </p:spPr>
        <p:txBody>
          <a:bodyPr tIns="0" bIns="0" anchor="b"/>
          <a:lstStyle>
            <a:lvl1pPr algn="l">
              <a:lnSpc>
                <a:spcPts val="4600"/>
              </a:lnSpc>
              <a:defRPr sz="4200" b="1"/>
            </a:lvl1pPr>
          </a:lstStyle>
          <a:p>
            <a:r>
              <a:rPr lang="fr-CA"/>
              <a:t>Click to edit Master title style</a:t>
            </a:r>
            <a:endParaRPr/>
          </a:p>
        </p:txBody>
      </p:sp>
      <p:sp>
        <p:nvSpPr>
          <p:cNvPr id="4" name="Text Placeholder 3"/>
          <p:cNvSpPr>
            <a:spLocks noGrp="1"/>
          </p:cNvSpPr>
          <p:nvPr>
            <p:ph type="body" sz="half" idx="2"/>
          </p:nvPr>
        </p:nvSpPr>
        <p:spPr>
          <a:xfrm>
            <a:off x="3760074" y="3599977"/>
            <a:ext cx="2674620" cy="2884228"/>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C5F955DB-E8BC-0E46-B608-3A12360933C9}" type="datetime1">
              <a:rPr lang="fr-CA" smtClean="0"/>
              <a:pPr/>
              <a:t>2023-03-03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8"/>
          <p:cNvGrpSpPr/>
          <p:nvPr/>
        </p:nvGrpSpPr>
        <p:grpSpPr>
          <a:xfrm rot="232774">
            <a:off x="1544462" y="505467"/>
            <a:ext cx="3773495" cy="4591083"/>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4" name="Text Placeholder 3"/>
          <p:cNvSpPr>
            <a:spLocks noGrp="1"/>
          </p:cNvSpPr>
          <p:nvPr>
            <p:ph type="body" sz="half" idx="2"/>
          </p:nvPr>
        </p:nvSpPr>
        <p:spPr>
          <a:xfrm>
            <a:off x="685800" y="6571648"/>
            <a:ext cx="5486400" cy="1317293"/>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A39BD18A-807B-CB4B-942E-94BC3583A1B0}" type="datetime1">
              <a:rPr lang="fr-CA" smtClean="0"/>
              <a:pPr/>
              <a:t>2023-03-03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12" name="Picture Placeholder 9"/>
          <p:cNvSpPr>
            <a:spLocks noGrp="1"/>
          </p:cNvSpPr>
          <p:nvPr>
            <p:ph type="pic" sz="quarter" idx="15"/>
          </p:nvPr>
        </p:nvSpPr>
        <p:spPr>
          <a:xfrm rot="232774">
            <a:off x="1686118" y="752752"/>
            <a:ext cx="3490183" cy="4096512"/>
          </a:xfrm>
          <a:solidFill>
            <a:schemeClr val="bg1">
              <a:lumMod val="85000"/>
            </a:schemeClr>
          </a:solidFill>
        </p:spPr>
        <p:txBody>
          <a:bodyPr/>
          <a:lstStyle>
            <a:lvl1pPr>
              <a:buNone/>
              <a:defRPr/>
            </a:lvl1pPr>
          </a:lstStyle>
          <a:p>
            <a:r>
              <a:rPr lang="fr-CA"/>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016499"/>
            <a:ext cx="5486400" cy="1549400"/>
          </a:xfrm>
        </p:spPr>
        <p:txBody>
          <a:bodyPr tIns="0" bIns="0" anchor="b"/>
          <a:lstStyle>
            <a:lvl1pPr algn="l">
              <a:lnSpc>
                <a:spcPts val="4600"/>
              </a:lnSpc>
              <a:defRPr sz="3600" b="1"/>
            </a:lvl1pPr>
          </a:lstStyle>
          <a:p>
            <a:r>
              <a:rPr lang="fr-CA"/>
              <a:t>Click to edit Master title style</a:t>
            </a:r>
            <a:endParaRPr/>
          </a:p>
        </p:txBody>
      </p:sp>
      <p:grpSp>
        <p:nvGrpSpPr>
          <p:cNvPr id="3" name="Group 13"/>
          <p:cNvGrpSpPr/>
          <p:nvPr/>
        </p:nvGrpSpPr>
        <p:grpSpPr>
          <a:xfrm rot="21420000">
            <a:off x="85265" y="155157"/>
            <a:ext cx="2976795" cy="494048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7" name="Picture Placeholder 9"/>
          <p:cNvSpPr>
            <a:spLocks noGrp="1"/>
          </p:cNvSpPr>
          <p:nvPr>
            <p:ph type="pic" sz="quarter" idx="17"/>
          </p:nvPr>
        </p:nvSpPr>
        <p:spPr>
          <a:xfrm rot="21420000">
            <a:off x="224364" y="406665"/>
            <a:ext cx="2698841" cy="4445647"/>
          </a:xfrm>
          <a:solidFill>
            <a:schemeClr val="bg1">
              <a:lumMod val="85000"/>
            </a:schemeClr>
          </a:solidFill>
        </p:spPr>
        <p:txBody>
          <a:bodyPr/>
          <a:lstStyle>
            <a:lvl1pPr>
              <a:buNone/>
              <a:defRPr/>
            </a:lvl1pPr>
          </a:lstStyle>
          <a:p>
            <a:r>
              <a:rPr lang="fr-CA"/>
              <a:t>Drag picture to placeholder or click icon to add</a:t>
            </a:r>
            <a:endParaRPr/>
          </a:p>
        </p:txBody>
      </p:sp>
      <p:grpSp>
        <p:nvGrpSpPr>
          <p:cNvPr id="8" name="Group 9"/>
          <p:cNvGrpSpPr/>
          <p:nvPr/>
        </p:nvGrpSpPr>
        <p:grpSpPr>
          <a:xfrm rot="360000">
            <a:off x="3124110" y="430854"/>
            <a:ext cx="3594520" cy="4591083"/>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3" name="Picture Placeholder 9"/>
          <p:cNvSpPr>
            <a:spLocks noGrp="1"/>
          </p:cNvSpPr>
          <p:nvPr>
            <p:ph type="pic" sz="quarter" idx="16"/>
          </p:nvPr>
        </p:nvSpPr>
        <p:spPr>
          <a:xfrm rot="360000">
            <a:off x="3252365" y="676891"/>
            <a:ext cx="3324645" cy="409651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685800" y="6568141"/>
            <a:ext cx="5486400" cy="13208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39988FB3-55FD-A941-9196-E2B8D289005F}" type="datetime1">
              <a:rPr lang="fr-CA" smtClean="0"/>
              <a:pPr/>
              <a:t>2023-03-03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C77C8737-DD24-AE48-94B0-AEE993619991}" type="datetime1">
              <a:rPr lang="fr-CA" smtClean="0"/>
              <a:pPr/>
              <a:t>2023-03-03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idx="1"/>
          </p:nvPr>
        </p:nvSpPr>
        <p:spPr/>
        <p:txBody>
          <a:bodyPr/>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9A4C7FC0-A454-2649-9404-6C3C3322B928}" type="datetime1">
              <a:rPr lang="fr-CA" smtClean="0"/>
              <a:pPr/>
              <a:t>2023-03-03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3762" y="601135"/>
            <a:ext cx="634562" cy="7143749"/>
          </a:xfrm>
        </p:spPr>
        <p:txBody>
          <a:bodyPr vert="eaVert" anchor="t" anchorCtr="0"/>
          <a:lstStyle/>
          <a:p>
            <a:r>
              <a:rPr lang="fr-CA"/>
              <a:t>Click to edit Master title style</a:t>
            </a:r>
            <a:endParaRPr/>
          </a:p>
        </p:txBody>
      </p:sp>
      <p:sp>
        <p:nvSpPr>
          <p:cNvPr id="3" name="Vertical Text Placeholder 2"/>
          <p:cNvSpPr>
            <a:spLocks noGrp="1"/>
          </p:cNvSpPr>
          <p:nvPr>
            <p:ph type="body" orient="vert" idx="1"/>
          </p:nvPr>
        </p:nvSpPr>
        <p:spPr>
          <a:xfrm>
            <a:off x="685800" y="601135"/>
            <a:ext cx="4457700" cy="7143749"/>
          </a:xfrm>
        </p:spPr>
        <p:txBody>
          <a:bodyPr vert="eaVert"/>
          <a:lstStyle>
            <a:lvl5pPr>
              <a:defRPr/>
            </a:lvl5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Date Placeholder 3"/>
          <p:cNvSpPr>
            <a:spLocks noGrp="1"/>
          </p:cNvSpPr>
          <p:nvPr>
            <p:ph type="dt" sz="half" idx="10"/>
          </p:nvPr>
        </p:nvSpPr>
        <p:spPr/>
        <p:txBody>
          <a:bodyPr/>
          <a:lstStyle/>
          <a:p>
            <a:fld id="{0BB20877-E85B-0941-B5E7-5DCFCCBBF516}" type="datetime1">
              <a:rPr lang="fr-CA" smtClean="0"/>
              <a:pPr/>
              <a:t>2023-03-03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841661" y="4267200"/>
            <a:ext cx="6016337" cy="29464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ctrTitle"/>
          </p:nvPr>
        </p:nvSpPr>
        <p:spPr>
          <a:xfrm>
            <a:off x="2970610" y="5110793"/>
            <a:ext cx="3543300" cy="1613285"/>
          </a:xfrm>
        </p:spPr>
        <p:txBody>
          <a:bodyPr lIns="45720" tIns="0" rIns="45720" bIns="0" anchor="b" anchorCtr="0">
            <a:noAutofit/>
          </a:bodyPr>
          <a:lstStyle>
            <a:lvl1pPr algn="l">
              <a:lnSpc>
                <a:spcPts val="5000"/>
              </a:lnSpc>
              <a:defRPr sz="4600"/>
            </a:lvl1pPr>
          </a:lstStyle>
          <a:p>
            <a:r>
              <a:rPr lang="fr-CA"/>
              <a:t>Click to edit Master title style</a:t>
            </a:r>
            <a:endParaRPr dirty="0"/>
          </a:p>
        </p:txBody>
      </p:sp>
      <p:sp>
        <p:nvSpPr>
          <p:cNvPr id="3" name="Subtitle 2"/>
          <p:cNvSpPr>
            <a:spLocks noGrp="1"/>
          </p:cNvSpPr>
          <p:nvPr>
            <p:ph type="subTitle" idx="1"/>
          </p:nvPr>
        </p:nvSpPr>
        <p:spPr>
          <a:xfrm>
            <a:off x="2970610" y="6742545"/>
            <a:ext cx="3543300" cy="1542115"/>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dirty="0"/>
          </a:p>
        </p:txBody>
      </p:sp>
      <p:sp>
        <p:nvSpPr>
          <p:cNvPr id="4" name="Date Placeholder 3"/>
          <p:cNvSpPr>
            <a:spLocks noGrp="1"/>
          </p:cNvSpPr>
          <p:nvPr>
            <p:ph type="dt" sz="half" idx="10"/>
          </p:nvPr>
        </p:nvSpPr>
        <p:spPr>
          <a:xfrm>
            <a:off x="342900" y="8398325"/>
            <a:ext cx="1485900" cy="364067"/>
          </a:xfrm>
        </p:spPr>
        <p:txBody>
          <a:bodyPr/>
          <a:lstStyle>
            <a:lvl1pPr algn="l">
              <a:defRPr sz="1100">
                <a:latin typeface="Rockwell" pitchFamily="18" charset="0"/>
              </a:defRPr>
            </a:lvl1pPr>
          </a:lstStyle>
          <a:p>
            <a:fld id="{277B2344-775A-EC40-BD86-BBF6EDBF559F}" type="datetime1">
              <a:rPr lang="fr-CA" smtClean="0"/>
              <a:pPr/>
              <a:t>2023-03-03</a:t>
            </a:fld>
            <a:endParaRPr lang="en-US"/>
          </a:p>
        </p:txBody>
      </p:sp>
      <p:sp>
        <p:nvSpPr>
          <p:cNvPr id="5" name="Footer Placeholder 4"/>
          <p:cNvSpPr>
            <a:spLocks noGrp="1"/>
          </p:cNvSpPr>
          <p:nvPr>
            <p:ph type="ftr" sz="quarter" idx="11"/>
          </p:nvPr>
        </p:nvSpPr>
        <p:spPr>
          <a:xfrm>
            <a:off x="2971800" y="8398325"/>
            <a:ext cx="2857500" cy="364067"/>
          </a:xfrm>
        </p:spPr>
        <p:txBody>
          <a:bodyPr/>
          <a:lstStyle>
            <a:lvl1pPr algn="l">
              <a:defRPr/>
            </a:lvl1pPr>
          </a:lstStyle>
          <a:p>
            <a:endParaRPr lang="en-US"/>
          </a:p>
        </p:txBody>
      </p:sp>
      <p:sp>
        <p:nvSpPr>
          <p:cNvPr id="6" name="Slide Number Placeholder 5"/>
          <p:cNvSpPr>
            <a:spLocks noGrp="1"/>
          </p:cNvSpPr>
          <p:nvPr>
            <p:ph type="sldNum" sz="quarter" idx="12"/>
          </p:nvPr>
        </p:nvSpPr>
        <p:spPr>
          <a:xfrm>
            <a:off x="6198642" y="8416523"/>
            <a:ext cx="514350" cy="353452"/>
          </a:xfrm>
        </p:spPr>
        <p:txBody>
          <a:bodyPr/>
          <a:lstStyle>
            <a:lvl1pPr>
              <a:defRPr sz="1100">
                <a:solidFill>
                  <a:schemeClr val="tx1"/>
                </a:solidFill>
                <a:latin typeface="Rockwell" pitchFamily="18" charset="0"/>
              </a:defRPr>
            </a:lvl1p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2926081"/>
            <a:ext cx="5829300" cy="1816100"/>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Calibri" pitchFamily="34" charset="0"/>
                <a:ea typeface="+mj-ea"/>
                <a:cs typeface="+mj-cs"/>
              </a:defRPr>
            </a:lvl1p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342900" y="4742688"/>
            <a:ext cx="5829300" cy="1316736"/>
          </a:xfrm>
        </p:spPr>
        <p:txBody>
          <a:bodyPr vert="horz" lIns="91440" tIns="0" rIns="45720" bIns="0" rtlCol="0" anchor="t" anchorCtr="0">
            <a:normAutofit/>
          </a:bodyPr>
          <a:lstStyle>
            <a:lvl1pPr marL="0" indent="0">
              <a:spcBef>
                <a:spcPts val="0"/>
              </a:spcBef>
              <a:buNone/>
              <a:defRPr sz="2200" kern="1200">
                <a:solidFill>
                  <a:schemeClr val="tx1"/>
                </a:solidFill>
                <a:latin typeface="Calibri" pitchFamily="34" charset="0"/>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dirty="0"/>
              <a:t>Click to </a:t>
            </a:r>
            <a:r>
              <a:rPr lang="fr-CA" dirty="0" err="1"/>
              <a:t>edit</a:t>
            </a:r>
            <a:r>
              <a:rPr lang="fr-CA" dirty="0"/>
              <a:t> Master </a:t>
            </a:r>
            <a:r>
              <a:rPr lang="fr-CA" dirty="0" err="1"/>
              <a:t>text</a:t>
            </a:r>
            <a:r>
              <a:rPr lang="fr-CA" dirty="0"/>
              <a:t> styles</a:t>
            </a:r>
          </a:p>
        </p:txBody>
      </p:sp>
      <p:sp>
        <p:nvSpPr>
          <p:cNvPr id="4" name="Date Placeholder 3"/>
          <p:cNvSpPr>
            <a:spLocks noGrp="1"/>
          </p:cNvSpPr>
          <p:nvPr>
            <p:ph type="dt" sz="half" idx="10"/>
          </p:nvPr>
        </p:nvSpPr>
        <p:spPr/>
        <p:txBody>
          <a:bodyPr/>
          <a:lstStyle/>
          <a:p>
            <a:fld id="{B19F2297-D954-A349-94D2-41B41467CE59}" type="datetime1">
              <a:rPr lang="fr-CA" smtClean="0"/>
              <a:pPr/>
              <a:t>2023-03-03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534520" y="2253129"/>
            <a:ext cx="6323477" cy="29464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a:t>Click to edit Master text styles</a:t>
            </a:r>
          </a:p>
        </p:txBody>
      </p:sp>
      <p:sp>
        <p:nvSpPr>
          <p:cNvPr id="2" name="Title 1"/>
          <p:cNvSpPr>
            <a:spLocks noGrp="1"/>
          </p:cNvSpPr>
          <p:nvPr>
            <p:ph type="title"/>
          </p:nvPr>
        </p:nvSpPr>
        <p:spPr>
          <a:xfrm>
            <a:off x="342901" y="2928471"/>
            <a:ext cx="4000500" cy="1816100"/>
          </a:xfrm>
        </p:spPr>
        <p:txBody>
          <a:bodyPr lIns="45720" tIns="0" rIns="45720" bIns="0" anchor="b" anchorCtr="0"/>
          <a:lstStyle>
            <a:lvl1pPr algn="l">
              <a:lnSpc>
                <a:spcPts val="5000"/>
              </a:lnSpc>
              <a:defRPr sz="4600" b="1" cap="none" baseline="0"/>
            </a:lvl1pPr>
          </a:lstStyle>
          <a:p>
            <a:r>
              <a:rPr lang="fr-CA"/>
              <a:t>Click to edit Master title style</a:t>
            </a:r>
            <a:endParaRPr/>
          </a:p>
        </p:txBody>
      </p:sp>
      <p:sp>
        <p:nvSpPr>
          <p:cNvPr id="3" name="Text Placeholder 2"/>
          <p:cNvSpPr>
            <a:spLocks noGrp="1"/>
          </p:cNvSpPr>
          <p:nvPr>
            <p:ph type="body" idx="1"/>
          </p:nvPr>
        </p:nvSpPr>
        <p:spPr>
          <a:xfrm>
            <a:off x="342900" y="4747491"/>
            <a:ext cx="4000500" cy="1310783"/>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79DACD89-FEEA-BE41-A512-FB1C194373A1}" type="datetime1">
              <a:rPr lang="fr-CA" smtClean="0"/>
              <a:pPr/>
              <a:t>2023-03-03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7FB875-5C85-AB42-9DC5-178568A424B8}"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2364581" y="5426405"/>
            <a:ext cx="4154091" cy="1549400"/>
          </a:xfrm>
        </p:spPr>
        <p:txBody>
          <a:bodyPr tIns="0" bIns="0" anchor="b"/>
          <a:lstStyle>
            <a:lvl1pPr algn="l">
              <a:lnSpc>
                <a:spcPts val="4600"/>
              </a:lnSpc>
              <a:defRPr sz="4600" b="1"/>
            </a:lvl1pPr>
          </a:lstStyle>
          <a:p>
            <a:r>
              <a:rPr lang="fr-CA"/>
              <a:t>Click to edit Master title style</a:t>
            </a:r>
            <a:endParaRPr/>
          </a:p>
        </p:txBody>
      </p:sp>
      <p:grpSp>
        <p:nvGrpSpPr>
          <p:cNvPr id="3" name="Group 8"/>
          <p:cNvGrpSpPr/>
          <p:nvPr/>
        </p:nvGrpSpPr>
        <p:grpSpPr>
          <a:xfrm rot="21240000">
            <a:off x="490765" y="593573"/>
            <a:ext cx="4062185" cy="484022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latin typeface="Calibri" pitchFamily="34" charset="0"/>
              </a:endParaRPr>
            </a:p>
          </p:txBody>
        </p:sp>
      </p:grpSp>
      <p:sp>
        <p:nvSpPr>
          <p:cNvPr id="12" name="Picture Placeholder 9"/>
          <p:cNvSpPr>
            <a:spLocks noGrp="1"/>
          </p:cNvSpPr>
          <p:nvPr>
            <p:ph type="pic" sz="quarter" idx="15"/>
          </p:nvPr>
        </p:nvSpPr>
        <p:spPr>
          <a:xfrm rot="21240000">
            <a:off x="643258" y="843509"/>
            <a:ext cx="3757198" cy="4340352"/>
          </a:xfrm>
          <a:solidFill>
            <a:schemeClr val="bg1">
              <a:lumMod val="85000"/>
            </a:schemeClr>
          </a:solidFill>
        </p:spPr>
        <p:txBody>
          <a:bodyPr/>
          <a:lstStyle>
            <a:lvl1pPr>
              <a:buNone/>
              <a:defRPr/>
            </a:lvl1pPr>
          </a:lstStyle>
          <a:p>
            <a:r>
              <a:rPr lang="fr-CA"/>
              <a:t>Drag picture to placeholder or click icon to add</a:t>
            </a:r>
            <a:endParaRPr/>
          </a:p>
        </p:txBody>
      </p:sp>
      <p:sp>
        <p:nvSpPr>
          <p:cNvPr id="4" name="Text Placeholder 3"/>
          <p:cNvSpPr>
            <a:spLocks noGrp="1"/>
          </p:cNvSpPr>
          <p:nvPr>
            <p:ph type="body" sz="half" idx="2"/>
          </p:nvPr>
        </p:nvSpPr>
        <p:spPr>
          <a:xfrm>
            <a:off x="2368588" y="6974542"/>
            <a:ext cx="4149719" cy="1153457"/>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D0163338-B0A0-A342-BE62-0287B46827F5}" type="datetime1">
              <a:rPr lang="fr-CA" smtClean="0"/>
              <a:pPr/>
              <a:t>2023-03-03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4" name="Content Placeholder 3"/>
          <p:cNvSpPr>
            <a:spLocks noGrp="1"/>
          </p:cNvSpPr>
          <p:nvPr>
            <p:ph sz="half" idx="2"/>
          </p:nvPr>
        </p:nvSpPr>
        <p:spPr>
          <a:xfrm>
            <a:off x="3486150" y="2313519"/>
            <a:ext cx="2674620" cy="5408083"/>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3CAFF1F0-AAEF-ED4A-BA61-7F3489016E17}" type="datetime1">
              <a:rPr lang="fr-CA" smtClean="0"/>
              <a:pPr/>
              <a:t>2023-03-03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Click to edit Master title style</a:t>
            </a:r>
            <a:endParaRPr/>
          </a:p>
        </p:txBody>
      </p:sp>
      <p:sp>
        <p:nvSpPr>
          <p:cNvPr id="3" name="Text Placeholder 2"/>
          <p:cNvSpPr>
            <a:spLocks noGrp="1"/>
          </p:cNvSpPr>
          <p:nvPr>
            <p:ph type="body" idx="1"/>
          </p:nvPr>
        </p:nvSpPr>
        <p:spPr>
          <a:xfrm>
            <a:off x="72849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673025"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Text Placeholder 4"/>
          <p:cNvSpPr>
            <a:spLocks noGrp="1"/>
          </p:cNvSpPr>
          <p:nvPr>
            <p:ph type="body" sz="quarter" idx="3"/>
          </p:nvPr>
        </p:nvSpPr>
        <p:spPr>
          <a:xfrm>
            <a:off x="3697685" y="1892489"/>
            <a:ext cx="2400300" cy="778713"/>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3484886" y="2899834"/>
            <a:ext cx="2674620" cy="4821767"/>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7" name="Date Placeholder 6"/>
          <p:cNvSpPr>
            <a:spLocks noGrp="1"/>
          </p:cNvSpPr>
          <p:nvPr>
            <p:ph type="dt" sz="half" idx="10"/>
          </p:nvPr>
        </p:nvSpPr>
        <p:spPr/>
        <p:txBody>
          <a:bodyPr/>
          <a:lstStyle/>
          <a:p>
            <a:fld id="{DCAF6DB2-3D39-CC4C-AA4C-2B644E6F6DFC}" type="datetime1">
              <a:rPr lang="fr-CA" smtClean="0"/>
              <a:pPr/>
              <a:t>2023-03-03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7FB875-5C85-AB42-9DC5-178568A424B8}" type="slidenum">
              <a:rPr lang="en-US" smtClean="0"/>
              <a:pPr/>
              <a:t>‹N°›</a:t>
            </a:fld>
            <a:endParaRPr lang="en-US"/>
          </a:p>
        </p:txBody>
      </p:sp>
      <p:pic>
        <p:nvPicPr>
          <p:cNvPr id="11" name="Picture 10" descr="Comparison-Underline.png"/>
          <p:cNvPicPr>
            <a:picLocks noChangeAspect="1"/>
          </p:cNvPicPr>
          <p:nvPr/>
        </p:nvPicPr>
        <p:blipFill>
          <a:blip r:embed="rId2" cstate="screen"/>
          <a:stretch>
            <a:fillRect/>
          </a:stretch>
        </p:blipFill>
        <p:spPr>
          <a:xfrm>
            <a:off x="717780" y="2529387"/>
            <a:ext cx="2421731" cy="190500"/>
          </a:xfrm>
          <a:prstGeom prst="rect">
            <a:avLst/>
          </a:prstGeom>
        </p:spPr>
      </p:pic>
      <p:pic>
        <p:nvPicPr>
          <p:cNvPr id="13" name="Picture 12" descr="Comparison-Underline.png"/>
          <p:cNvPicPr>
            <a:picLocks noChangeAspect="1"/>
          </p:cNvPicPr>
          <p:nvPr/>
        </p:nvPicPr>
        <p:blipFill>
          <a:blip r:embed="rId2" cstate="screen"/>
          <a:stretch>
            <a:fillRect/>
          </a:stretch>
        </p:blipFill>
        <p:spPr>
          <a:xfrm>
            <a:off x="3686971" y="2529387"/>
            <a:ext cx="2421731" cy="190500"/>
          </a:xfrm>
          <a:prstGeom prst="rect">
            <a:avLst/>
          </a:prstGeom>
        </p:spPr>
      </p:pic>
      <p:pic>
        <p:nvPicPr>
          <p:cNvPr id="12" name="Picture 11" descr="Comparison-Underline.png"/>
          <p:cNvPicPr>
            <a:picLocks noChangeAspect="1"/>
          </p:cNvPicPr>
          <p:nvPr/>
        </p:nvPicPr>
        <p:blipFill>
          <a:blip r:embed="rId2" cstate="screen"/>
          <a:stretch>
            <a:fillRect/>
          </a:stretch>
        </p:blipFill>
        <p:spPr>
          <a:xfrm>
            <a:off x="717780" y="2529387"/>
            <a:ext cx="2421731" cy="190500"/>
          </a:xfrm>
          <a:prstGeom prst="rect">
            <a:avLst/>
          </a:prstGeom>
        </p:spPr>
      </p:pic>
      <p:pic>
        <p:nvPicPr>
          <p:cNvPr id="14" name="Picture 13" descr="Comparison-Underline.png"/>
          <p:cNvPicPr>
            <a:picLocks noChangeAspect="1"/>
          </p:cNvPicPr>
          <p:nvPr/>
        </p:nvPicPr>
        <p:blipFill>
          <a:blip r:embed="rId2" cstate="screen"/>
          <a:stretch>
            <a:fillRect/>
          </a:stretch>
        </p:blipFill>
        <p:spPr>
          <a:xfrm>
            <a:off x="3686971" y="2529387"/>
            <a:ext cx="2421731" cy="1905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a:p>
        </p:txBody>
      </p:sp>
      <p:sp>
        <p:nvSpPr>
          <p:cNvPr id="3" name="Content Placeholder 2"/>
          <p:cNvSpPr>
            <a:spLocks noGrp="1"/>
          </p:cNvSpPr>
          <p:nvPr>
            <p:ph sz="half" idx="1"/>
          </p:nvPr>
        </p:nvSpPr>
        <p:spPr>
          <a:xfrm>
            <a:off x="685800" y="2313517"/>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
        <p:nvSpPr>
          <p:cNvPr id="5" name="Date Placeholder 4"/>
          <p:cNvSpPr>
            <a:spLocks noGrp="1"/>
          </p:cNvSpPr>
          <p:nvPr>
            <p:ph type="dt" sz="half" idx="10"/>
          </p:nvPr>
        </p:nvSpPr>
        <p:spPr/>
        <p:txBody>
          <a:bodyPr/>
          <a:lstStyle/>
          <a:p>
            <a:fld id="{2017D09A-AC55-3747-AEF9-EDB2F0631F22}" type="datetime1">
              <a:rPr lang="fr-CA" smtClean="0"/>
              <a:pPr/>
              <a:t>2023-03-03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7FB875-5C85-AB42-9DC5-178568A424B8}" type="slidenum">
              <a:rPr lang="en-US" smtClean="0"/>
              <a:pPr/>
              <a:t>‹N°›</a:t>
            </a:fld>
            <a:endParaRPr lang="en-US"/>
          </a:p>
        </p:txBody>
      </p:sp>
      <p:sp>
        <p:nvSpPr>
          <p:cNvPr id="8" name="Content Placeholder 2"/>
          <p:cNvSpPr>
            <a:spLocks noGrp="1"/>
          </p:cNvSpPr>
          <p:nvPr>
            <p:ph sz="half" idx="13"/>
          </p:nvPr>
        </p:nvSpPr>
        <p:spPr>
          <a:xfrm>
            <a:off x="685800" y="5161280"/>
            <a:ext cx="5486400" cy="256032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70984"/>
            <a:ext cx="5485210" cy="1157816"/>
          </a:xfrm>
          <a:prstGeom prst="rect">
            <a:avLst/>
          </a:prstGeom>
        </p:spPr>
        <p:txBody>
          <a:bodyPr vert="horz" lIns="91440" tIns="45720" rIns="91440" bIns="45720" rtlCol="0" anchor="ctr">
            <a:noAutofit/>
          </a:bodyPr>
          <a:lstStyle/>
          <a:p>
            <a:r>
              <a:rPr lang="fr-CA" dirty="0"/>
              <a:t>Click to </a:t>
            </a:r>
            <a:r>
              <a:rPr lang="fr-CA" dirty="0" err="1"/>
              <a:t>edit</a:t>
            </a:r>
            <a:r>
              <a:rPr lang="fr-CA" dirty="0"/>
              <a:t> Master </a:t>
            </a:r>
            <a:r>
              <a:rPr lang="fr-CA" dirty="0" err="1"/>
              <a:t>title</a:t>
            </a:r>
            <a:r>
              <a:rPr lang="fr-CA" dirty="0"/>
              <a:t> style</a:t>
            </a:r>
            <a:endParaRPr dirty="0"/>
          </a:p>
        </p:txBody>
      </p:sp>
      <p:sp>
        <p:nvSpPr>
          <p:cNvPr id="3" name="Text Placeholder 2"/>
          <p:cNvSpPr>
            <a:spLocks noGrp="1"/>
          </p:cNvSpPr>
          <p:nvPr>
            <p:ph type="body" idx="1"/>
          </p:nvPr>
        </p:nvSpPr>
        <p:spPr>
          <a:xfrm>
            <a:off x="685800" y="2313517"/>
            <a:ext cx="5485210" cy="5408083"/>
          </a:xfrm>
          <a:prstGeom prst="rect">
            <a:avLst/>
          </a:prstGeom>
        </p:spPr>
        <p:txBody>
          <a:bodyPr vert="horz" lIns="91440" tIns="45720" rIns="91440" bIns="45720" rtlCol="0">
            <a:normAutofit/>
          </a:body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dirty="0"/>
          </a:p>
        </p:txBody>
      </p:sp>
      <p:sp>
        <p:nvSpPr>
          <p:cNvPr id="4" name="Date Placeholder 3"/>
          <p:cNvSpPr>
            <a:spLocks noGrp="1"/>
          </p:cNvSpPr>
          <p:nvPr>
            <p:ph type="dt" sz="half" idx="2"/>
          </p:nvPr>
        </p:nvSpPr>
        <p:spPr>
          <a:xfrm>
            <a:off x="5747579" y="8419282"/>
            <a:ext cx="971550" cy="353452"/>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A546CF23-E5EC-ED46-A59E-7EB04A0B66AF}" type="datetime1">
              <a:rPr lang="fr-CA" smtClean="0"/>
              <a:pPr/>
              <a:t>2023-03-03</a:t>
            </a:fld>
            <a:endParaRPr lang="en-US"/>
          </a:p>
        </p:txBody>
      </p:sp>
      <p:sp>
        <p:nvSpPr>
          <p:cNvPr id="5" name="Footer Placeholder 4"/>
          <p:cNvSpPr>
            <a:spLocks noGrp="1"/>
          </p:cNvSpPr>
          <p:nvPr>
            <p:ph type="ftr" sz="quarter" idx="3"/>
          </p:nvPr>
        </p:nvSpPr>
        <p:spPr>
          <a:xfrm>
            <a:off x="2956956" y="8407729"/>
            <a:ext cx="2788475" cy="345704"/>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5641041" y="7301463"/>
            <a:ext cx="1112292" cy="1135797"/>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hdr="0" ftr="0" dt="0"/>
  <p:txStyles>
    <p:titleStyle>
      <a:lvl1pPr algn="ctr" defTabSz="914400" rtl="0" eaLnBrk="1" latinLnBrk="0" hangingPunct="1">
        <a:spcBef>
          <a:spcPct val="0"/>
        </a:spcBef>
        <a:buNone/>
        <a:defRPr sz="4600" kern="1200">
          <a:solidFill>
            <a:schemeClr val="tx1"/>
          </a:solidFill>
          <a:latin typeface="Calibri" pitchFamily="34" charset="0"/>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Calibri" pitchFamily="34" charset="0"/>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Calibri" pitchFamily="34" charset="0"/>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Calibri" pitchFamily="34" charset="0"/>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Calibri" pitchFamily="34" charset="0"/>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12.png"/><Relationship Id="rId5" Type="http://schemas.openxmlformats.org/officeDocument/2006/relationships/tags" Target="../tags/tag42.xml"/><Relationship Id="rId10" Type="http://schemas.openxmlformats.org/officeDocument/2006/relationships/slide" Target="slide14.xml"/><Relationship Id="rId4" Type="http://schemas.openxmlformats.org/officeDocument/2006/relationships/tags" Target="../tags/tag41.xml"/><Relationship Id="rId9"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7.xml"/><Relationship Id="rId7"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 Target="slide27.xml"/><Relationship Id="rId5" Type="http://schemas.openxmlformats.org/officeDocument/2006/relationships/tags" Target="../tags/tag49.xml"/><Relationship Id="rId10" Type="http://schemas.openxmlformats.org/officeDocument/2006/relationships/slide" Target="slide15.xml"/><Relationship Id="rId4" Type="http://schemas.openxmlformats.org/officeDocument/2006/relationships/tags" Target="../tags/tag48.xml"/><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tags" Target="../tags/tag53.xml"/><Relationship Id="rId7" Type="http://schemas.openxmlformats.org/officeDocument/2006/relationships/slide" Target="slide2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54.xml"/><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57.xml"/><Relationship Id="rId7"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Id_0UAsJtz0" TargetMode="External"/><Relationship Id="rId3" Type="http://schemas.openxmlformats.org/officeDocument/2006/relationships/tags" Target="../tags/tag66.xml"/><Relationship Id="rId7" Type="http://schemas.openxmlformats.org/officeDocument/2006/relationships/hyperlink" Target="https://www.youtube.com/watch?v=QBeUjtUbbf4"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67.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3.jpeg"/><Relationship Id="rId5" Type="http://schemas.openxmlformats.org/officeDocument/2006/relationships/tags" Target="../tags/tag79.xml"/><Relationship Id="rId10" Type="http://schemas.openxmlformats.org/officeDocument/2006/relationships/notesSlide" Target="../notesSlides/notesSlide17.xml"/><Relationship Id="rId4" Type="http://schemas.openxmlformats.org/officeDocument/2006/relationships/tags" Target="../tags/tag78.xml"/><Relationship Id="rId9"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youtu.be/iT7uksAwMtw" TargetMode="External"/><Relationship Id="rId3" Type="http://schemas.openxmlformats.org/officeDocument/2006/relationships/tags" Target="../tags/tag3.xml"/><Relationship Id="rId7" Type="http://schemas.openxmlformats.org/officeDocument/2006/relationships/notesSlide" Target="../notesSlides/notesSlide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2.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3.xml"/><Relationship Id="rId5" Type="http://schemas.openxmlformats.org/officeDocument/2006/relationships/tags" Target="../tags/tag10.xml"/><Relationship Id="rId10" Type="http://schemas.openxmlformats.org/officeDocument/2006/relationships/slideLayout" Target="../slideLayouts/slideLayout7.xml"/><Relationship Id="rId4" Type="http://schemas.openxmlformats.org/officeDocument/2006/relationships/tags" Target="../tags/tag9.xml"/><Relationship Id="rId9" Type="http://schemas.openxmlformats.org/officeDocument/2006/relationships/tags" Target="../tags/tag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5.xml"/><Relationship Id="rId7"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10" Type="http://schemas.openxmlformats.org/officeDocument/2006/relationships/slide" Target="slide23.xml"/><Relationship Id="rId4" Type="http://schemas.openxmlformats.org/officeDocument/2006/relationships/tags" Target="../tags/tag26.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31.xml"/><Relationship Id="rId7" Type="http://schemas.openxmlformats.org/officeDocument/2006/relationships/notesSlide" Target="../notesSlides/notesSlide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7.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tags" Target="../tags/tag36.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ctrTitle"/>
          </p:nvPr>
        </p:nvSpPr>
        <p:spPr/>
        <p:txBody>
          <a:bodyPr/>
          <a:lstStyle/>
          <a:p>
            <a:endParaRPr lang="fr-FR"/>
          </a:p>
        </p:txBody>
      </p:sp>
      <p:sp>
        <p:nvSpPr>
          <p:cNvPr id="20" name="Sous-titre 19"/>
          <p:cNvSpPr>
            <a:spLocks noGrp="1"/>
          </p:cNvSpPr>
          <p:nvPr>
            <p:ph type="subTitle" idx="1"/>
          </p:nvPr>
        </p:nvSpPr>
        <p:spPr/>
        <p:txBody>
          <a:bodyPr/>
          <a:lstStyle/>
          <a:p>
            <a:endParaRPr lang="fr-FR"/>
          </a:p>
        </p:txBody>
      </p:sp>
      <p:pic>
        <p:nvPicPr>
          <p:cNvPr id="21" name="Image 20" descr="Cover_4 - Flotte-coule.jpg"/>
          <p:cNvPicPr>
            <a:picLocks noChangeAspect="1"/>
          </p:cNvPicPr>
          <p:nvPr/>
        </p:nvPicPr>
        <p:blipFill>
          <a:blip r:embed="rId3"/>
          <a:stretch>
            <a:fillRect/>
          </a:stretch>
        </p:blipFill>
        <p:spPr>
          <a:xfrm>
            <a:off x="0" y="0"/>
            <a:ext cx="6858000" cy="9144000"/>
          </a:xfrm>
          <a:prstGeom prst="rect">
            <a:avLst/>
          </a:prstGeom>
        </p:spPr>
      </p:pic>
    </p:spTree>
    <p:extLst>
      <p:ext uri="{BB962C8B-B14F-4D97-AF65-F5344CB8AC3E}">
        <p14:creationId xmlns="" xmlns:p14="http://schemas.microsoft.com/office/powerpoint/2010/main" val="537720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37361" y="1274444"/>
            <a:ext cx="5092172" cy="6709319"/>
          </a:xfrm>
          <a:noFill/>
          <a:ln>
            <a:solidFill>
              <a:srgbClr val="0070C0"/>
            </a:solidFill>
          </a:ln>
        </p:spPr>
        <p:style>
          <a:lnRef idx="2">
            <a:schemeClr val="accent1"/>
          </a:lnRef>
          <a:fillRef idx="1">
            <a:schemeClr val="lt1"/>
          </a:fillRef>
          <a:effectRef idx="0">
            <a:schemeClr val="accent1"/>
          </a:effectRef>
          <a:fontRef idx="minor">
            <a:schemeClr val="dk1"/>
          </a:fontRef>
        </p:style>
        <p:txBody>
          <a:bodyPr>
            <a:normAutofit/>
          </a:bodyPr>
          <a:lstStyle/>
          <a:p>
            <a:pPr>
              <a:spcBef>
                <a:spcPts val="0"/>
              </a:spcBef>
              <a:spcAft>
                <a:spcPts val="600"/>
              </a:spcAft>
              <a:buNone/>
            </a:pPr>
            <a:r>
              <a:rPr lang="fr-CA" sz="2400" i="1" dirty="0" smtClean="0">
                <a:latin typeface="+mj-lt"/>
                <a:cs typeface="Times New Roman" pitchFamily="18" charset="0"/>
              </a:rPr>
              <a:t>Vue d’ensemble</a:t>
            </a:r>
          </a:p>
          <a:p>
            <a:pPr marL="0" indent="0" algn="just">
              <a:spcBef>
                <a:spcPts val="0"/>
              </a:spcBef>
              <a:spcAft>
                <a:spcPts val="600"/>
              </a:spcAft>
              <a:buNone/>
            </a:pPr>
            <a:r>
              <a:rPr lang="fr-CA" sz="1200" dirty="0" smtClean="0">
                <a:latin typeface="+mj-lt"/>
                <a:cs typeface="Times New Roman" pitchFamily="18" charset="0"/>
              </a:rPr>
              <a:t>Les élèves devront faire flotter une boule de pâte à modeler. Alors que l’activité précédente soulignait le rôle de la masse volumique, cette activité fait découvrir qu’il est possible de modifier la masse volumique en changeant la forme, de manière à que de l’air soit « inséré » à l’intérieur de l’objet.</a:t>
            </a:r>
          </a:p>
          <a:p>
            <a:pPr marL="0" indent="0" algn="just">
              <a:spcBef>
                <a:spcPts val="0"/>
              </a:spcBef>
              <a:spcAft>
                <a:spcPts val="600"/>
              </a:spcAft>
              <a:buNone/>
            </a:pPr>
            <a:endParaRPr lang="fr-CA" sz="1200" dirty="0" smtClean="0">
              <a:latin typeface="+mj-lt"/>
              <a:cs typeface="Times New Roman" pitchFamily="18" charset="0"/>
            </a:endParaRPr>
          </a:p>
          <a:p>
            <a:pPr marL="0" indent="0" algn="just">
              <a:spcBef>
                <a:spcPts val="0"/>
              </a:spcBef>
              <a:spcAft>
                <a:spcPts val="600"/>
              </a:spcAft>
              <a:buNone/>
            </a:pPr>
            <a:r>
              <a:rPr lang="fr-CA" sz="2400" i="1" dirty="0" smtClean="0">
                <a:latin typeface="+mj-lt"/>
                <a:cs typeface="Times New Roman" pitchFamily="18" charset="0"/>
              </a:rPr>
              <a:t>Déroulement de l’activité</a:t>
            </a:r>
          </a:p>
          <a:p>
            <a:pPr marL="228600" indent="-228600" algn="just">
              <a:spcBef>
                <a:spcPts val="0"/>
              </a:spcBef>
              <a:spcAft>
                <a:spcPts val="600"/>
              </a:spcAft>
              <a:buFont typeface="+mj-lt"/>
              <a:buAutoNum type="arabicPeriod"/>
            </a:pPr>
            <a:r>
              <a:rPr lang="fr-CA" sz="1200" b="1" dirty="0" smtClean="0">
                <a:latin typeface="+mj-lt"/>
                <a:cs typeface="Times New Roman" pitchFamily="18" charset="0"/>
              </a:rPr>
              <a:t>L’</a:t>
            </a:r>
            <a:r>
              <a:rPr lang="fr-CA" sz="1200" b="1" dirty="0" err="1" smtClean="0">
                <a:latin typeface="+mj-lt"/>
                <a:cs typeface="Times New Roman" pitchFamily="18" charset="0"/>
              </a:rPr>
              <a:t>enseignant.e</a:t>
            </a:r>
            <a:r>
              <a:rPr lang="fr-CA" sz="1200" b="1" dirty="0" smtClean="0">
                <a:latin typeface="+mj-lt"/>
                <a:cs typeface="Times New Roman" pitchFamily="18" charset="0"/>
              </a:rPr>
              <a:t> présente une boule de pâte à modeler et demande si elle flottera</a:t>
            </a:r>
            <a:r>
              <a:rPr lang="fr-CA" sz="1200" dirty="0" smtClean="0">
                <a:latin typeface="+mj-lt"/>
                <a:cs typeface="Times New Roman" pitchFamily="18" charset="0"/>
              </a:rPr>
              <a:t>. Prendre les hypothèses oralement – avec justifications – puis effectuer le test. La boule </a:t>
            </a:r>
            <a:r>
              <a:rPr lang="fr-CA" sz="1200" i="1" dirty="0" smtClean="0">
                <a:latin typeface="+mj-lt"/>
                <a:cs typeface="Times New Roman" pitchFamily="18" charset="0"/>
              </a:rPr>
              <a:t>coule</a:t>
            </a:r>
            <a:r>
              <a:rPr lang="fr-CA" sz="1200" dirty="0" smtClean="0">
                <a:latin typeface="+mj-lt"/>
                <a:cs typeface="Times New Roman" pitchFamily="18" charset="0"/>
              </a:rPr>
              <a:t>.</a:t>
            </a:r>
          </a:p>
          <a:p>
            <a:pPr marL="228600" indent="-228600" algn="just">
              <a:spcBef>
                <a:spcPts val="0"/>
              </a:spcBef>
              <a:spcAft>
                <a:spcPts val="600"/>
              </a:spcAft>
              <a:buFont typeface="+mj-lt"/>
              <a:buAutoNum type="arabicPeriod"/>
            </a:pPr>
            <a:r>
              <a:rPr lang="fr-CA" sz="1200" b="1" dirty="0" smtClean="0">
                <a:latin typeface="+mj-lt"/>
                <a:cs typeface="Times New Roman" pitchFamily="18" charset="0"/>
              </a:rPr>
              <a:t>Lancer aux élèves le défi suivant : faire flotter la pâte à modeler. </a:t>
            </a:r>
            <a:r>
              <a:rPr lang="fr-CA" sz="1200" dirty="0" smtClean="0">
                <a:latin typeface="+mj-lt"/>
                <a:cs typeface="Times New Roman" pitchFamily="18" charset="0"/>
              </a:rPr>
              <a:t>Préciser qu’aucun autre matériel n’est permis.</a:t>
            </a:r>
          </a:p>
          <a:p>
            <a:pPr marL="228600" indent="-228600" algn="just">
              <a:spcBef>
                <a:spcPts val="0"/>
              </a:spcBef>
              <a:spcAft>
                <a:spcPts val="600"/>
              </a:spcAft>
              <a:buFont typeface="+mj-lt"/>
              <a:buAutoNum type="arabicPeriod"/>
            </a:pPr>
            <a:r>
              <a:rPr lang="fr-CA" sz="1200" b="1" dirty="0" smtClean="0">
                <a:latin typeface="+mj-lt"/>
                <a:cs typeface="Times New Roman" pitchFamily="18" charset="0"/>
              </a:rPr>
              <a:t>Distribuer à chaque élève une boule de pâte à modeler sur un plateau</a:t>
            </a:r>
            <a:r>
              <a:rPr lang="fr-CA" sz="1200" dirty="0" smtClean="0">
                <a:latin typeface="+mj-lt"/>
                <a:cs typeface="Times New Roman" pitchFamily="18" charset="0"/>
              </a:rPr>
              <a:t>. Les élèves peuvent rester en équipe, mais il est important que chaque élève puisse manipuler. </a:t>
            </a:r>
          </a:p>
          <a:p>
            <a:pPr marL="228600" indent="-228600" algn="just">
              <a:spcBef>
                <a:spcPts val="0"/>
              </a:spcBef>
              <a:spcAft>
                <a:spcPts val="600"/>
              </a:spcAft>
              <a:buFont typeface="+mj-lt"/>
              <a:buAutoNum type="arabicPeriod"/>
            </a:pPr>
            <a:r>
              <a:rPr lang="fr-CA" sz="1200" b="1" dirty="0" smtClean="0">
                <a:latin typeface="+mj-lt"/>
                <a:cs typeface="Times New Roman" pitchFamily="18" charset="0"/>
              </a:rPr>
              <a:t>Les élèves donnent chacun une forme à leur pâte à modeler. </a:t>
            </a:r>
            <a:r>
              <a:rPr lang="fr-CA" sz="1200" dirty="0" smtClean="0">
                <a:latin typeface="+mj-lt"/>
                <a:cs typeface="Times New Roman" pitchFamily="18" charset="0"/>
              </a:rPr>
              <a:t>Allouer un maximum de 10-15 minutes.</a:t>
            </a:r>
          </a:p>
          <a:p>
            <a:pPr marL="228600" indent="-228600" algn="just">
              <a:spcBef>
                <a:spcPts val="0"/>
              </a:spcBef>
              <a:spcAft>
                <a:spcPts val="600"/>
              </a:spcAft>
              <a:buFont typeface="+mj-lt"/>
              <a:buAutoNum type="arabicPeriod"/>
            </a:pPr>
            <a:r>
              <a:rPr lang="fr-CA" sz="1200" b="1" dirty="0" smtClean="0">
                <a:latin typeface="+mj-lt"/>
                <a:cs typeface="Times New Roman" pitchFamily="18" charset="0"/>
              </a:rPr>
              <a:t>À tour de rôle, rapidement, les élèves testent leur forme. </a:t>
            </a:r>
            <a:r>
              <a:rPr lang="fr-CA" sz="1200" dirty="0" smtClean="0">
                <a:latin typeface="+mj-lt"/>
                <a:cs typeface="Times New Roman" pitchFamily="18" charset="0"/>
              </a:rPr>
              <a:t>Mettre d’un côté les formes qui flottent et de l’autre celles qui coulent.</a:t>
            </a:r>
          </a:p>
          <a:p>
            <a:pPr marL="0" indent="0" algn="just">
              <a:spcBef>
                <a:spcPts val="0"/>
              </a:spcBef>
              <a:spcAft>
                <a:spcPts val="600"/>
              </a:spcAft>
              <a:buNone/>
            </a:pPr>
            <a:endParaRPr lang="fr-CA" sz="1200" dirty="0" smtClean="0">
              <a:latin typeface="+mj-lt"/>
              <a:cs typeface="Times New Roman" pitchFamily="18" charset="0"/>
            </a:endParaRPr>
          </a:p>
          <a:p>
            <a:pPr marL="0" indent="0" algn="just">
              <a:spcBef>
                <a:spcPts val="0"/>
              </a:spcBef>
              <a:spcAft>
                <a:spcPts val="600"/>
              </a:spcAft>
              <a:buNone/>
            </a:pPr>
            <a:r>
              <a:rPr lang="fr-CA" sz="2400" i="1" dirty="0" smtClean="0">
                <a:latin typeface="+mj-lt"/>
                <a:cs typeface="Times New Roman" pitchFamily="18" charset="0"/>
              </a:rPr>
              <a:t>Retour sur l’activité</a:t>
            </a:r>
          </a:p>
          <a:p>
            <a:pPr marL="0" indent="0" algn="just">
              <a:spcBef>
                <a:spcPts val="0"/>
              </a:spcBef>
              <a:spcAft>
                <a:spcPts val="600"/>
              </a:spcAft>
              <a:buNone/>
            </a:pPr>
            <a:r>
              <a:rPr lang="fr-CA" sz="1200" b="1" dirty="0" smtClean="0">
                <a:latin typeface="+mj-lt"/>
                <a:cs typeface="Times New Roman" pitchFamily="18" charset="0"/>
              </a:rPr>
              <a:t>Comparer ce qui a flotté et ce qui a coulé</a:t>
            </a:r>
            <a:r>
              <a:rPr lang="fr-CA" sz="1200" dirty="0" smtClean="0">
                <a:latin typeface="+mj-lt"/>
                <a:cs typeface="Times New Roman" pitchFamily="18" charset="0"/>
              </a:rPr>
              <a:t>. Pourquoi ? Quelles sont les caractéristiques avantageuses ? Les facteurs qui devraient ressortir sont la forme (coque), l’épaisseur vs la largeur, et l’étanchéité. </a:t>
            </a:r>
          </a:p>
          <a:p>
            <a:pPr marL="0" indent="0" algn="just">
              <a:spcBef>
                <a:spcPts val="0"/>
              </a:spcBef>
              <a:spcAft>
                <a:spcPts val="600"/>
              </a:spcAft>
              <a:buNone/>
            </a:pPr>
            <a:r>
              <a:rPr lang="fr-CA" sz="1200" b="1" dirty="0" smtClean="0">
                <a:latin typeface="+mj-lt"/>
                <a:cs typeface="Times New Roman" pitchFamily="18" charset="0"/>
              </a:rPr>
              <a:t>Demander aux élèves de trouver le lien avec la conclusion de la première activité. </a:t>
            </a:r>
            <a:r>
              <a:rPr lang="fr-CA" sz="1200" dirty="0" smtClean="0">
                <a:latin typeface="+mj-lt"/>
                <a:cs typeface="Times New Roman" pitchFamily="18" charset="0"/>
              </a:rPr>
              <a:t>En donnant une forme de coque à la pâte à modeler, on change en quelque sorte sa masse volumique; l’air à l’intérieur augmente le volume, mais pas la masse. Voir </a:t>
            </a:r>
            <a:r>
              <a:rPr lang="fr-CA" sz="1200" dirty="0" smtClean="0">
                <a:latin typeface="+mj-lt"/>
                <a:cs typeface="Times New Roman" pitchFamily="18" charset="0"/>
                <a:hlinkClick r:id="rId10" action="ppaction://hlinksldjump"/>
              </a:rPr>
              <a:t>fiche théorique 1</a:t>
            </a:r>
            <a:r>
              <a:rPr lang="fr-CA" sz="1200" dirty="0" smtClean="0">
                <a:latin typeface="+mj-lt"/>
                <a:cs typeface="Times New Roman" pitchFamily="18" charset="0"/>
              </a:rPr>
              <a:t>.</a:t>
            </a:r>
          </a:p>
        </p:txBody>
      </p:sp>
      <p:sp>
        <p:nvSpPr>
          <p:cNvPr id="2" name="Espace réservé du numéro de diapositive 1"/>
          <p:cNvSpPr>
            <a:spLocks noGrp="1"/>
          </p:cNvSpPr>
          <p:nvPr>
            <p:ph type="sldNum" sz="quarter" idx="12"/>
            <p:custDataLst>
              <p:tags r:id="rId2"/>
            </p:custDataLst>
          </p:nvPr>
        </p:nvSpPr>
        <p:spPr>
          <a:xfrm>
            <a:off x="5509260" y="7983763"/>
            <a:ext cx="1348740" cy="1135797"/>
          </a:xfrm>
        </p:spPr>
        <p:txBody>
          <a:bodyPr/>
          <a:lstStyle/>
          <a:p>
            <a:fld id="{027FB875-5C85-AB42-9DC5-178568A424B8}" type="slidenum">
              <a:rPr lang="en-US" smtClean="0">
                <a:latin typeface="Impact"/>
                <a:cs typeface="Impact"/>
              </a:rPr>
              <a:pPr/>
              <a:t>10</a:t>
            </a:fld>
            <a:endParaRPr lang="en-US" dirty="0">
              <a:latin typeface="Impact"/>
              <a:cs typeface="Impact"/>
            </a:endParaRPr>
          </a:p>
        </p:txBody>
      </p:sp>
      <p:graphicFrame>
        <p:nvGraphicFramePr>
          <p:cNvPr id="22" name="Tableau 15">
            <a:extLst>
              <a:ext uri="{FF2B5EF4-FFF2-40B4-BE49-F238E27FC236}">
                <a16:creationId xmlns="" xmlns:a16="http://schemas.microsoft.com/office/drawing/2014/main" id="{EEF0838F-FF3E-4E8F-8B1B-44BDB627F4A7}"/>
              </a:ext>
            </a:extLst>
          </p:cNvPr>
          <p:cNvGraphicFramePr>
            <a:graphicFrameLocks noGrp="1"/>
          </p:cNvGraphicFramePr>
          <p:nvPr>
            <p:custDataLst>
              <p:tags r:id="rId3"/>
            </p:custDataLst>
            <p:extLst>
              <p:ext uri="{D42A27DB-BD31-4B8C-83A1-F6EECF244321}">
                <p14:modId xmlns="" xmlns:p14="http://schemas.microsoft.com/office/powerpoint/2010/main" val="1781893476"/>
              </p:ext>
            </p:extLst>
          </p:nvPr>
        </p:nvGraphicFramePr>
        <p:xfrm>
          <a:off x="48688" y="1274445"/>
          <a:ext cx="1627713" cy="395188"/>
        </p:xfrm>
        <a:graphic>
          <a:graphicData uri="http://schemas.openxmlformats.org/drawingml/2006/table">
            <a:tbl>
              <a:tblPr firstRow="1" bandRow="1">
                <a:tableStyleId>{69CF1AB2-1976-4502-BF36-3FF5EA218861}</a:tableStyleId>
              </a:tblPr>
              <a:tblGrid>
                <a:gridCol w="1627713">
                  <a:extLst>
                    <a:ext uri="{9D8B030D-6E8A-4147-A177-3AD203B41FA5}">
                      <a16:colId xmlns="" xmlns:a16="http://schemas.microsoft.com/office/drawing/2014/main" val="20000"/>
                    </a:ext>
                  </a:extLst>
                </a:gridCol>
              </a:tblGrid>
              <a:tr h="395188">
                <a:tc>
                  <a:txBody>
                    <a:bodyPr/>
                    <a:lstStyle/>
                    <a:p>
                      <a:pPr algn="ctr"/>
                      <a:endParaRPr lang="fr-FR" sz="200" b="1" dirty="0"/>
                    </a:p>
                    <a:p>
                      <a:pPr algn="ctr"/>
                      <a:r>
                        <a:rPr lang="fr-FR" sz="1400" b="1" dirty="0">
                          <a:latin typeface="Calibri" pitchFamily="34" charset="0"/>
                          <a:cs typeface="Calibri" pitchFamily="34" charset="0"/>
                        </a:rPr>
                        <a:t>Durée : </a:t>
                      </a:r>
                      <a:r>
                        <a:rPr lang="fr-FR" sz="1400" b="0" dirty="0" smtClean="0">
                          <a:latin typeface="Calibri" pitchFamily="34" charset="0"/>
                          <a:cs typeface="Calibri" pitchFamily="34" charset="0"/>
                        </a:rPr>
                        <a:t>30 minutes</a:t>
                      </a:r>
                      <a:endParaRPr lang="fr-FR" sz="1400" b="0" i="0" dirty="0">
                        <a:solidFill>
                          <a:schemeClr val="tx1"/>
                        </a:solidFill>
                        <a:latin typeface="Calibri" pitchFamily="34" charset="0"/>
                        <a:cs typeface="Calibri"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C789"/>
                    </a:solidFill>
                  </a:tcPr>
                </a:tc>
                <a:extLst>
                  <a:ext uri="{0D108BD9-81ED-4DB2-BD59-A6C34878D82A}">
                    <a16:rowId xmlns="" xmlns:a16="http://schemas.microsoft.com/office/drawing/2014/main" val="10000"/>
                  </a:ext>
                </a:extLst>
              </a:tr>
            </a:tbl>
          </a:graphicData>
        </a:graphic>
      </p:graphicFrame>
      <p:sp>
        <p:nvSpPr>
          <p:cNvPr id="24" name="Title 3">
            <a:extLst>
              <a:ext uri="{FF2B5EF4-FFF2-40B4-BE49-F238E27FC236}">
                <a16:creationId xmlns="" xmlns:a16="http://schemas.microsoft.com/office/drawing/2014/main" id="{87C1477C-E81F-43AA-87D9-A74BC071692E}"/>
              </a:ext>
            </a:extLst>
          </p:cNvPr>
          <p:cNvSpPr txBox="1">
            <a:spLocks/>
          </p:cNvSpPr>
          <p:nvPr>
            <p:custDataLst>
              <p:tags r:id="rId4"/>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en-US" sz="2400" dirty="0">
                <a:latin typeface="Calibri" panose="020F0502020204030204" pitchFamily="34" charset="0"/>
                <a:cs typeface="Calibri" panose="020F0502020204030204" pitchFamily="34" charset="0"/>
              </a:rPr>
              <a:t>2. </a:t>
            </a:r>
            <a:r>
              <a:rPr lang="fr-CA" sz="2400" dirty="0" smtClean="0">
                <a:latin typeface="Calibri" panose="020F0502020204030204" pitchFamily="34" charset="0"/>
                <a:cs typeface="Calibri" panose="020F0502020204030204" pitchFamily="34" charset="0"/>
              </a:rPr>
              <a:t>La pâte à modeler</a:t>
            </a:r>
            <a:endParaRPr lang="fr-CA" sz="3000" dirty="0">
              <a:latin typeface="Calibri" panose="020F0502020204030204" pitchFamily="34" charset="0"/>
              <a:cs typeface="Calibri" panose="020F0502020204030204" pitchFamily="34" charset="0"/>
            </a:endParaRPr>
          </a:p>
        </p:txBody>
      </p:sp>
      <p:pic>
        <p:nvPicPr>
          <p:cNvPr id="9" name="Image 8" descr="Cover_4 - Flotte-coule-02.png"/>
          <p:cNvPicPr>
            <a:picLocks noChangeAspect="1"/>
          </p:cNvPicPr>
          <p:nvPr/>
        </p:nvPicPr>
        <p:blipFill>
          <a:blip r:embed="rId11"/>
          <a:stretch>
            <a:fillRect/>
          </a:stretch>
        </p:blipFill>
        <p:spPr>
          <a:xfrm>
            <a:off x="4952858" y="-221365"/>
            <a:ext cx="2095885" cy="2095885"/>
          </a:xfrm>
          <a:prstGeom prst="rect">
            <a:avLst/>
          </a:prstGeom>
        </p:spPr>
      </p:pic>
      <p:graphicFrame>
        <p:nvGraphicFramePr>
          <p:cNvPr id="10" name="Espace réservé du contenu 5"/>
          <p:cNvGraphicFramePr>
            <a:graphicFrameLocks noGrp="1"/>
          </p:cNvGraphicFramePr>
          <p:nvPr>
            <p:ph sz="half" idx="1"/>
            <p:custDataLst>
              <p:tags r:id="rId5"/>
            </p:custDataLst>
            <p:extLst>
              <p:ext uri="{D42A27DB-BD31-4B8C-83A1-F6EECF244321}">
                <p14:modId xmlns:p14="http://schemas.microsoft.com/office/powerpoint/2010/main" xmlns="" val="15227177"/>
              </p:ext>
            </p:extLst>
          </p:nvPr>
        </p:nvGraphicFramePr>
        <p:xfrm>
          <a:off x="35641" y="1767840"/>
          <a:ext cx="1656000" cy="2392680"/>
        </p:xfrm>
        <a:graphic>
          <a:graphicData uri="http://schemas.openxmlformats.org/drawingml/2006/table">
            <a:tbl>
              <a:tblPr firstRow="1" bandRow="1">
                <a:tableStyleId>{21E4AEA4-8DFA-4A89-87EB-49C32662AFE0}</a:tableStyleId>
              </a:tblPr>
              <a:tblGrid>
                <a:gridCol w="227885">
                  <a:extLst>
                    <a:ext uri="{9D8B030D-6E8A-4147-A177-3AD203B41FA5}">
                      <a16:colId xmlns="" xmlns:a16="http://schemas.microsoft.com/office/drawing/2014/main" val="20000"/>
                    </a:ext>
                  </a:extLst>
                </a:gridCol>
                <a:gridCol w="1428115">
                  <a:extLst>
                    <a:ext uri="{9D8B030D-6E8A-4147-A177-3AD203B41FA5}">
                      <a16:colId xmlns="" xmlns:a16="http://schemas.microsoft.com/office/drawing/2014/main" val="20001"/>
                    </a:ext>
                  </a:extLst>
                </a:gridCol>
              </a:tblGrid>
              <a:tr h="230913">
                <a:tc gridSpan="2">
                  <a:txBody>
                    <a:bodyPr/>
                    <a:lstStyle/>
                    <a:p>
                      <a:pPr algn="ctr">
                        <a:spcAft>
                          <a:spcPts val="600"/>
                        </a:spcAft>
                      </a:pPr>
                      <a:r>
                        <a:rPr lang="fr-FR" sz="1400" dirty="0" smtClean="0"/>
                        <a:t>Matériel</a:t>
                      </a:r>
                      <a:r>
                        <a:rPr lang="fr-FR" sz="1400" baseline="0" dirty="0" smtClean="0"/>
                        <a:t> nécessaire</a:t>
                      </a:r>
                      <a:endParaRPr lang="fr-FR" sz="1400" dirty="0">
                        <a:latin typeface="+mj-lt"/>
                        <a:cs typeface="Times New Roman" pitchFamily="18" charset="0"/>
                      </a:endParaRPr>
                    </a:p>
                  </a:txBody>
                  <a:tcPr/>
                </a:tc>
                <a:tc hMerge="1">
                  <a:txBody>
                    <a:bodyPr/>
                    <a:lstStyle/>
                    <a:p>
                      <a:endParaRPr lang="fr-FR"/>
                    </a:p>
                  </a:txBody>
                  <a:tcPr/>
                </a:tc>
                <a:extLst>
                  <a:ext uri="{0D108BD9-81ED-4DB2-BD59-A6C34878D82A}">
                    <a16:rowId xmlns="" xmlns:a16="http://schemas.microsoft.com/office/drawing/2014/main" val="10000"/>
                  </a:ext>
                </a:extLst>
              </a:tr>
              <a:tr h="274320">
                <a:tc gridSpan="2">
                  <a:txBody>
                    <a:bodyPr/>
                    <a:lstStyle/>
                    <a:p>
                      <a:pPr algn="ctr">
                        <a:spcAft>
                          <a:spcPts val="600"/>
                        </a:spcAft>
                      </a:pPr>
                      <a:r>
                        <a:rPr lang="fr-FR" sz="1200" b="1" dirty="0" smtClean="0"/>
                        <a:t>Pour l’enseignant</a:t>
                      </a:r>
                      <a:endParaRPr lang="fr-FR" sz="1200" b="1" dirty="0">
                        <a:latin typeface="+mj-lt"/>
                        <a:cs typeface="Times New Roman" pitchFamily="18" charset="0"/>
                      </a:endParaRPr>
                    </a:p>
                  </a:txBody>
                  <a:tcPr/>
                </a:tc>
                <a:tc hMerge="1">
                  <a:txBody>
                    <a:bodyPr/>
                    <a:lstStyle/>
                    <a:p>
                      <a:endParaRPr lang="fr-FR"/>
                    </a:p>
                  </a:txBody>
                  <a:tcPr/>
                </a:tc>
                <a:extLst>
                  <a:ext uri="{0D108BD9-81ED-4DB2-BD59-A6C34878D82A}">
                    <a16:rowId xmlns="" xmlns:a16="http://schemas.microsoft.com/office/drawing/2014/main" val="10001"/>
                  </a:ext>
                </a:extLst>
              </a:tr>
              <a:tr h="274320">
                <a:tc>
                  <a:txBody>
                    <a:bodyPr/>
                    <a:lstStyle/>
                    <a:p>
                      <a:pPr algn="ctr">
                        <a:spcAft>
                          <a:spcPts val="600"/>
                        </a:spcAft>
                      </a:pPr>
                      <a:r>
                        <a:rPr lang="fr-FR" sz="1200" dirty="0" smtClean="0"/>
                        <a:t>1</a:t>
                      </a:r>
                      <a:endParaRPr lang="fr-FR" sz="1200" dirty="0">
                        <a:latin typeface="+mj-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smtClean="0"/>
                        <a:t>Bac d’eau</a:t>
                      </a:r>
                    </a:p>
                    <a:p>
                      <a:pPr marL="0" marR="0" indent="0" algn="l" defTabSz="914400" rtl="0" eaLnBrk="1" fontAlgn="auto" latinLnBrk="0" hangingPunct="1">
                        <a:lnSpc>
                          <a:spcPct val="100000"/>
                        </a:lnSpc>
                        <a:spcBef>
                          <a:spcPts val="0"/>
                        </a:spcBef>
                        <a:spcAft>
                          <a:spcPts val="600"/>
                        </a:spcAft>
                        <a:buClrTx/>
                        <a:buSzTx/>
                        <a:buFontTx/>
                        <a:buNone/>
                        <a:tabLst/>
                        <a:defRPr/>
                      </a:pPr>
                      <a:r>
                        <a:rPr lang="fr-CA" sz="1200" dirty="0" smtClean="0"/>
                        <a:t>+ Tout</a:t>
                      </a:r>
                      <a:r>
                        <a:rPr lang="fr-CA" sz="1200" baseline="0" dirty="0" smtClean="0"/>
                        <a:t> ce qu’il faut pour nettoyer les pupitres après !</a:t>
                      </a:r>
                      <a:endParaRPr lang="fr-FR" sz="1200" dirty="0" smtClean="0">
                        <a:latin typeface="+mj-lt"/>
                        <a:cs typeface="Times New Roman" pitchFamily="18" charset="0"/>
                      </a:endParaRPr>
                    </a:p>
                  </a:txBody>
                  <a:tcPr/>
                </a:tc>
                <a:extLst>
                  <a:ext uri="{0D108BD9-81ED-4DB2-BD59-A6C34878D82A}">
                    <a16:rowId xmlns="" xmlns:a16="http://schemas.microsoft.com/office/drawing/2014/main" val="10002"/>
                  </a:ext>
                </a:extLst>
              </a:tr>
              <a:tr h="274320">
                <a:tc gridSpan="2">
                  <a:txBody>
                    <a:bodyPr/>
                    <a:lstStyle/>
                    <a:p>
                      <a:pPr algn="ctr">
                        <a:spcAft>
                          <a:spcPts val="600"/>
                        </a:spcAft>
                      </a:pPr>
                      <a:r>
                        <a:rPr lang="fr-FR" sz="1200" b="1" dirty="0" smtClean="0"/>
                        <a:t>Par élève</a:t>
                      </a:r>
                      <a:endParaRPr lang="fr-FR" sz="1200" b="1" dirty="0">
                        <a:latin typeface="+mj-lt"/>
                        <a:cs typeface="Times New Roman" pitchFamily="18" charset="0"/>
                      </a:endParaRPr>
                    </a:p>
                  </a:txBody>
                  <a:tcPr/>
                </a:tc>
                <a:tc hMerge="1">
                  <a:txBody>
                    <a:bodyPr/>
                    <a:lstStyle/>
                    <a:p>
                      <a:endParaRPr lang="fr-FR"/>
                    </a:p>
                  </a:txBody>
                  <a:tcPr/>
                </a:tc>
                <a:extLst>
                  <a:ext uri="{0D108BD9-81ED-4DB2-BD59-A6C34878D82A}">
                    <a16:rowId xmlns="" xmlns:a16="http://schemas.microsoft.com/office/drawing/2014/main" val="10003"/>
                  </a:ext>
                </a:extLst>
              </a:tr>
              <a:tr h="274320">
                <a:tc>
                  <a:txBody>
                    <a:bodyPr/>
                    <a:lstStyle/>
                    <a:p>
                      <a:pPr algn="ctr">
                        <a:spcAft>
                          <a:spcPts val="600"/>
                        </a:spcAft>
                      </a:pPr>
                      <a:r>
                        <a:rPr lang="fr-FR" sz="1200" dirty="0" smtClean="0"/>
                        <a:t>1</a:t>
                      </a:r>
                    </a:p>
                    <a:p>
                      <a:pPr algn="ctr">
                        <a:spcAft>
                          <a:spcPts val="600"/>
                        </a:spcAft>
                      </a:pPr>
                      <a:endParaRPr lang="fr-FR" sz="1200" dirty="0" smtClean="0">
                        <a:latin typeface="+mj-lt"/>
                        <a:cs typeface="Times New Roman" pitchFamily="18" charset="0"/>
                      </a:endParaRPr>
                    </a:p>
                  </a:txBody>
                  <a:tcPr/>
                </a:tc>
                <a:tc>
                  <a:txBody>
                    <a:bodyPr/>
                    <a:lstStyle/>
                    <a:p>
                      <a:pPr algn="l">
                        <a:spcAft>
                          <a:spcPts val="600"/>
                        </a:spcAft>
                      </a:pPr>
                      <a:r>
                        <a:rPr lang="fr-FR" sz="1200" dirty="0" smtClean="0"/>
                        <a:t>Boule de pâte</a:t>
                      </a:r>
                      <a:r>
                        <a:rPr lang="fr-FR" sz="1200" baseline="0" dirty="0" smtClean="0"/>
                        <a:t> à modeler d’environ 4-5 cm de diamètre</a:t>
                      </a:r>
                      <a:endParaRPr lang="fr-FR" sz="1200" dirty="0">
                        <a:latin typeface="+mj-lt"/>
                        <a:cs typeface="Times New Roman" pitchFamily="18" charset="0"/>
                      </a:endParaRPr>
                    </a:p>
                  </a:txBody>
                  <a:tcPr/>
                </a:tc>
                <a:extLst>
                  <a:ext uri="{0D108BD9-81ED-4DB2-BD59-A6C34878D82A}">
                    <a16:rowId xmlns="" xmlns:a16="http://schemas.microsoft.com/office/drawing/2014/main" val="10004"/>
                  </a:ext>
                </a:extLst>
              </a:tr>
            </a:tbl>
          </a:graphicData>
        </a:graphic>
      </p:graphicFrame>
      <p:sp>
        <p:nvSpPr>
          <p:cNvPr id="11" name="Rectangle 10"/>
          <p:cNvSpPr/>
          <p:nvPr>
            <p:custDataLst>
              <p:tags r:id="rId6"/>
            </p:custDataLst>
          </p:nvPr>
        </p:nvSpPr>
        <p:spPr>
          <a:xfrm>
            <a:off x="38100" y="4265730"/>
            <a:ext cx="1656000" cy="1308050"/>
          </a:xfrm>
          <a:prstGeom prst="rect">
            <a:avLst/>
          </a:prstGeom>
          <a:solidFill>
            <a:srgbClr val="FFC789"/>
          </a:solidFill>
          <a:ln>
            <a:solidFill>
              <a:schemeClr val="accent1"/>
            </a:solidFill>
          </a:ln>
        </p:spPr>
        <p:txBody>
          <a:bodyPr wrap="square">
            <a:spAutoFit/>
          </a:bodyPr>
          <a:lstStyle/>
          <a:p>
            <a:pPr algn="ctr">
              <a:spcAft>
                <a:spcPts val="600"/>
              </a:spcAft>
            </a:pPr>
            <a:r>
              <a:rPr lang="fr-CA" sz="1400" b="1" dirty="0" smtClean="0">
                <a:latin typeface="+mj-lt"/>
                <a:cs typeface="Times New Roman"/>
              </a:rPr>
              <a:t>Zone vocabulaire</a:t>
            </a:r>
          </a:p>
          <a:p>
            <a:pPr>
              <a:spcAft>
                <a:spcPts val="600"/>
              </a:spcAft>
            </a:pPr>
            <a:r>
              <a:rPr lang="fr-CA" sz="1200" b="1" dirty="0" smtClean="0">
                <a:latin typeface="+mj-lt"/>
                <a:cs typeface="Times New Roman"/>
              </a:rPr>
              <a:t>Flottabilité : </a:t>
            </a:r>
            <a:r>
              <a:rPr lang="fr-CA" sz="1200" dirty="0" smtClean="0">
                <a:latin typeface="+mj-lt"/>
                <a:cs typeface="Times New Roman"/>
              </a:rPr>
              <a:t>capacité d’un objet à rester à la surface d’un liquide (généralement de l’eau)</a:t>
            </a:r>
            <a:r>
              <a:rPr lang="fr-CA" sz="1200" dirty="0">
                <a:latin typeface="+mj-lt"/>
              </a:rPr>
              <a:t>.</a:t>
            </a:r>
            <a:endParaRPr lang="fr-CA" sz="1200" dirty="0" smtClean="0">
              <a:latin typeface="+mj-lt"/>
              <a:cs typeface="Times New Roman"/>
            </a:endParaRPr>
          </a:p>
        </p:txBody>
      </p:sp>
      <p:grpSp>
        <p:nvGrpSpPr>
          <p:cNvPr id="14" name="Groupe 89"/>
          <p:cNvGrpSpPr/>
          <p:nvPr>
            <p:custDataLst>
              <p:tags r:id="rId7"/>
            </p:custDataLst>
          </p:nvPr>
        </p:nvGrpSpPr>
        <p:grpSpPr>
          <a:xfrm>
            <a:off x="1499537" y="8060167"/>
            <a:ext cx="3858926" cy="1007182"/>
            <a:chOff x="1009775" y="7115723"/>
            <a:chExt cx="4841779" cy="1661709"/>
          </a:xfrm>
        </p:grpSpPr>
        <p:grpSp>
          <p:nvGrpSpPr>
            <p:cNvPr id="15" name="Groupe 44"/>
            <p:cNvGrpSpPr/>
            <p:nvPr/>
          </p:nvGrpSpPr>
          <p:grpSpPr>
            <a:xfrm>
              <a:off x="1009775" y="7166348"/>
              <a:ext cx="4841779" cy="1611084"/>
              <a:chOff x="1009775" y="7166348"/>
              <a:chExt cx="4841779" cy="1611084"/>
            </a:xfrm>
          </p:grpSpPr>
          <p:cxnSp>
            <p:nvCxnSpPr>
              <p:cNvPr id="18" name="Connecteur droit avec flèche 17"/>
              <p:cNvCxnSpPr/>
              <p:nvPr/>
            </p:nvCxnSpPr>
            <p:spPr>
              <a:xfrm flipV="1">
                <a:off x="1871287" y="8281152"/>
                <a:ext cx="0" cy="379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flipV="1">
                <a:off x="1573563" y="8284370"/>
                <a:ext cx="0" cy="379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flipV="1">
                <a:off x="4901566" y="8082552"/>
                <a:ext cx="0" cy="379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flipV="1">
                <a:off x="5482624" y="8080345"/>
                <a:ext cx="0" cy="379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 name="Groupe 43"/>
              <p:cNvGrpSpPr/>
              <p:nvPr/>
            </p:nvGrpSpPr>
            <p:grpSpPr>
              <a:xfrm>
                <a:off x="1009775" y="7166348"/>
                <a:ext cx="4841779" cy="1611084"/>
                <a:chOff x="1009775" y="7166348"/>
                <a:chExt cx="4841779" cy="1611084"/>
              </a:xfrm>
            </p:grpSpPr>
            <p:grpSp>
              <p:nvGrpSpPr>
                <p:cNvPr id="25" name="Groupe 60"/>
                <p:cNvGrpSpPr/>
                <p:nvPr/>
              </p:nvGrpSpPr>
              <p:grpSpPr>
                <a:xfrm>
                  <a:off x="1009775" y="7166348"/>
                  <a:ext cx="4841779" cy="1611084"/>
                  <a:chOff x="811343" y="5331565"/>
                  <a:chExt cx="4841779" cy="1770984"/>
                </a:xfrm>
              </p:grpSpPr>
              <p:grpSp>
                <p:nvGrpSpPr>
                  <p:cNvPr id="27" name="Groupe 39"/>
                  <p:cNvGrpSpPr/>
                  <p:nvPr/>
                </p:nvGrpSpPr>
                <p:grpSpPr>
                  <a:xfrm>
                    <a:off x="811343" y="5720316"/>
                    <a:ext cx="1400243" cy="1382233"/>
                    <a:chOff x="811343" y="5720316"/>
                    <a:chExt cx="1400243" cy="1382233"/>
                  </a:xfrm>
                </p:grpSpPr>
                <p:cxnSp>
                  <p:nvCxnSpPr>
                    <p:cNvPr id="42" name="Connecteur droit 41"/>
                    <p:cNvCxnSpPr/>
                    <p:nvPr/>
                  </p:nvCxnSpPr>
                  <p:spPr>
                    <a:xfrm>
                      <a:off x="811343" y="5720316"/>
                      <a:ext cx="0" cy="13822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Connecteur droit 42"/>
                    <p:cNvCxnSpPr/>
                    <p:nvPr/>
                  </p:nvCxnSpPr>
                  <p:spPr>
                    <a:xfrm>
                      <a:off x="2211586" y="5720316"/>
                      <a:ext cx="0" cy="13822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Connecteur droit 43"/>
                    <p:cNvCxnSpPr/>
                    <p:nvPr/>
                  </p:nvCxnSpPr>
                  <p:spPr>
                    <a:xfrm>
                      <a:off x="811343" y="7102549"/>
                      <a:ext cx="1400243"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 name="Groupe 40"/>
                  <p:cNvGrpSpPr/>
                  <p:nvPr/>
                </p:nvGrpSpPr>
                <p:grpSpPr>
                  <a:xfrm>
                    <a:off x="4252879" y="5720316"/>
                    <a:ext cx="1400243" cy="1382233"/>
                    <a:chOff x="811343" y="5720316"/>
                    <a:chExt cx="1400243" cy="1382233"/>
                  </a:xfrm>
                </p:grpSpPr>
                <p:cxnSp>
                  <p:nvCxnSpPr>
                    <p:cNvPr id="39" name="Connecteur droit 38"/>
                    <p:cNvCxnSpPr/>
                    <p:nvPr/>
                  </p:nvCxnSpPr>
                  <p:spPr>
                    <a:xfrm>
                      <a:off x="811343" y="5720316"/>
                      <a:ext cx="0" cy="13822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a:off x="2211586" y="5720316"/>
                      <a:ext cx="0" cy="13822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a:off x="811343" y="7102549"/>
                      <a:ext cx="1400243"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29" name="Forme libre 28"/>
                  <p:cNvSpPr/>
                  <p:nvPr/>
                </p:nvSpPr>
                <p:spPr>
                  <a:xfrm>
                    <a:off x="818707" y="6079442"/>
                    <a:ext cx="1392865" cy="89739"/>
                  </a:xfrm>
                  <a:custGeom>
                    <a:avLst/>
                    <a:gdLst>
                      <a:gd name="connsiteX0" fmla="*/ 0 w 1392865"/>
                      <a:gd name="connsiteY0" fmla="*/ 44911 h 89739"/>
                      <a:gd name="connsiteX1" fmla="*/ 106326 w 1392865"/>
                      <a:gd name="connsiteY1" fmla="*/ 23646 h 89739"/>
                      <a:gd name="connsiteX2" fmla="*/ 138223 w 1392865"/>
                      <a:gd name="connsiteY2" fmla="*/ 2381 h 89739"/>
                      <a:gd name="connsiteX3" fmla="*/ 202019 w 1392865"/>
                      <a:gd name="connsiteY3" fmla="*/ 13014 h 89739"/>
                      <a:gd name="connsiteX4" fmla="*/ 489098 w 1392865"/>
                      <a:gd name="connsiteY4" fmla="*/ 23646 h 89739"/>
                      <a:gd name="connsiteX5" fmla="*/ 935665 w 1392865"/>
                      <a:gd name="connsiteY5" fmla="*/ 34279 h 89739"/>
                      <a:gd name="connsiteX6" fmla="*/ 1392865 w 1392865"/>
                      <a:gd name="connsiteY6" fmla="*/ 44911 h 8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2865" h="89739">
                        <a:moveTo>
                          <a:pt x="0" y="44911"/>
                        </a:moveTo>
                        <a:cubicBezTo>
                          <a:pt x="35442" y="37823"/>
                          <a:pt x="71780" y="34275"/>
                          <a:pt x="106326" y="23646"/>
                        </a:cubicBezTo>
                        <a:cubicBezTo>
                          <a:pt x="118539" y="19888"/>
                          <a:pt x="125523" y="3792"/>
                          <a:pt x="138223" y="2381"/>
                        </a:cubicBezTo>
                        <a:cubicBezTo>
                          <a:pt x="159650" y="0"/>
                          <a:pt x="180500" y="11710"/>
                          <a:pt x="202019" y="13014"/>
                        </a:cubicBezTo>
                        <a:cubicBezTo>
                          <a:pt x="297602" y="18807"/>
                          <a:pt x="393380" y="20872"/>
                          <a:pt x="489098" y="23646"/>
                        </a:cubicBezTo>
                        <a:lnTo>
                          <a:pt x="935665" y="34279"/>
                        </a:lnTo>
                        <a:cubicBezTo>
                          <a:pt x="1102056" y="89739"/>
                          <a:pt x="956355" y="44911"/>
                          <a:pt x="1392865" y="44911"/>
                        </a:cubicBezTo>
                      </a:path>
                    </a:pathLst>
                  </a:cu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30" name="Forme libre 29"/>
                  <p:cNvSpPr/>
                  <p:nvPr/>
                </p:nvSpPr>
                <p:spPr>
                  <a:xfrm>
                    <a:off x="4260257" y="6034572"/>
                    <a:ext cx="1392865" cy="89739"/>
                  </a:xfrm>
                  <a:custGeom>
                    <a:avLst/>
                    <a:gdLst>
                      <a:gd name="connsiteX0" fmla="*/ 0 w 1392865"/>
                      <a:gd name="connsiteY0" fmla="*/ 44911 h 89739"/>
                      <a:gd name="connsiteX1" fmla="*/ 106326 w 1392865"/>
                      <a:gd name="connsiteY1" fmla="*/ 23646 h 89739"/>
                      <a:gd name="connsiteX2" fmla="*/ 138223 w 1392865"/>
                      <a:gd name="connsiteY2" fmla="*/ 2381 h 89739"/>
                      <a:gd name="connsiteX3" fmla="*/ 202019 w 1392865"/>
                      <a:gd name="connsiteY3" fmla="*/ 13014 h 89739"/>
                      <a:gd name="connsiteX4" fmla="*/ 489098 w 1392865"/>
                      <a:gd name="connsiteY4" fmla="*/ 23646 h 89739"/>
                      <a:gd name="connsiteX5" fmla="*/ 935665 w 1392865"/>
                      <a:gd name="connsiteY5" fmla="*/ 34279 h 89739"/>
                      <a:gd name="connsiteX6" fmla="*/ 1392865 w 1392865"/>
                      <a:gd name="connsiteY6" fmla="*/ 44911 h 8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2865" h="89739">
                        <a:moveTo>
                          <a:pt x="0" y="44911"/>
                        </a:moveTo>
                        <a:cubicBezTo>
                          <a:pt x="35442" y="37823"/>
                          <a:pt x="71780" y="34275"/>
                          <a:pt x="106326" y="23646"/>
                        </a:cubicBezTo>
                        <a:cubicBezTo>
                          <a:pt x="118539" y="19888"/>
                          <a:pt x="125523" y="3792"/>
                          <a:pt x="138223" y="2381"/>
                        </a:cubicBezTo>
                        <a:cubicBezTo>
                          <a:pt x="159650" y="0"/>
                          <a:pt x="180500" y="11710"/>
                          <a:pt x="202019" y="13014"/>
                        </a:cubicBezTo>
                        <a:cubicBezTo>
                          <a:pt x="297602" y="18807"/>
                          <a:pt x="393380" y="20872"/>
                          <a:pt x="489098" y="23646"/>
                        </a:cubicBezTo>
                        <a:lnTo>
                          <a:pt x="935665" y="34279"/>
                        </a:lnTo>
                        <a:cubicBezTo>
                          <a:pt x="1102056" y="89739"/>
                          <a:pt x="956355" y="44911"/>
                          <a:pt x="1392865" y="44911"/>
                        </a:cubicBezTo>
                      </a:path>
                    </a:pathLst>
                  </a:cu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CA"/>
                  </a:p>
                </p:txBody>
              </p:sp>
              <p:sp>
                <p:nvSpPr>
                  <p:cNvPr id="31" name="Ellipse 30"/>
                  <p:cNvSpPr/>
                  <p:nvPr/>
                </p:nvSpPr>
                <p:spPr>
                  <a:xfrm>
                    <a:off x="1289828" y="6122003"/>
                    <a:ext cx="440069" cy="40399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32" name="Lune 31"/>
                  <p:cNvSpPr/>
                  <p:nvPr/>
                </p:nvSpPr>
                <p:spPr>
                  <a:xfrm rot="16200000">
                    <a:off x="4740258" y="5397316"/>
                    <a:ext cx="446753" cy="1071486"/>
                  </a:xfrm>
                  <a:prstGeom prst="mo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cxnSp>
                <p:nvCxnSpPr>
                  <p:cNvPr id="33" name="Connecteur droit avec flèche 32"/>
                  <p:cNvCxnSpPr/>
                  <p:nvPr/>
                </p:nvCxnSpPr>
                <p:spPr>
                  <a:xfrm>
                    <a:off x="1531088" y="5331565"/>
                    <a:ext cx="0" cy="601298"/>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flipV="1">
                    <a:off x="1520455" y="6611055"/>
                    <a:ext cx="0" cy="417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flipV="1">
                    <a:off x="4561367" y="6318021"/>
                    <a:ext cx="0" cy="417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flipV="1">
                    <a:off x="4864250" y="6320992"/>
                    <a:ext cx="0" cy="417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p:nvPr/>
                </p:nvCxnSpPr>
                <p:spPr>
                  <a:xfrm flipV="1">
                    <a:off x="5000658" y="6324801"/>
                    <a:ext cx="0" cy="417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p:nvPr/>
                </p:nvCxnSpPr>
                <p:spPr>
                  <a:xfrm flipV="1">
                    <a:off x="5142425" y="6328339"/>
                    <a:ext cx="0" cy="4170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6" name="ZoneTexte 25"/>
                <p:cNvSpPr txBox="1"/>
                <p:nvPr/>
              </p:nvSpPr>
              <p:spPr>
                <a:xfrm>
                  <a:off x="2583710" y="7415361"/>
                  <a:ext cx="1701210" cy="863239"/>
                </a:xfrm>
                <a:prstGeom prst="rect">
                  <a:avLst/>
                </a:prstGeom>
                <a:noFill/>
              </p:spPr>
              <p:txBody>
                <a:bodyPr wrap="square" rtlCol="0">
                  <a:spAutoFit/>
                </a:bodyPr>
                <a:lstStyle/>
                <a:p>
                  <a:pPr algn="ctr"/>
                  <a:r>
                    <a:rPr lang="fr-CA" sz="1400" dirty="0" smtClean="0"/>
                    <a:t>La poussée </a:t>
                  </a:r>
                </a:p>
                <a:p>
                  <a:pPr algn="ctr"/>
                  <a:r>
                    <a:rPr lang="fr-CA" sz="1400" dirty="0" smtClean="0"/>
                    <a:t>d’Archimède</a:t>
                  </a:r>
                  <a:endParaRPr lang="fr-CA" sz="1400" dirty="0"/>
                </a:p>
              </p:txBody>
            </p:sp>
          </p:grpSp>
        </p:grpSp>
        <p:cxnSp>
          <p:nvCxnSpPr>
            <p:cNvPr id="17" name="Connecteur droit avec flèche 16"/>
            <p:cNvCxnSpPr/>
            <p:nvPr/>
          </p:nvCxnSpPr>
          <p:spPr>
            <a:xfrm>
              <a:off x="5131131" y="7115723"/>
              <a:ext cx="0" cy="547007"/>
            </a:xfrm>
            <a:prstGeom prst="straightConnector1">
              <a:avLst/>
            </a:prstGeom>
            <a:ln w="50800">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 xmlns:p14="http://schemas.microsoft.com/office/powerpoint/2010/main" val="15576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1737361" y="1274444"/>
            <a:ext cx="5092172" cy="7845116"/>
          </a:xfrm>
          <a:noFill/>
          <a:ln>
            <a:solidFill>
              <a:srgbClr val="0070C0"/>
            </a:solid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a:lnSpc>
                <a:spcPct val="110000"/>
              </a:lnSpc>
              <a:spcBef>
                <a:spcPts val="0"/>
              </a:spcBef>
              <a:spcAft>
                <a:spcPts val="600"/>
              </a:spcAft>
              <a:buNone/>
            </a:pPr>
            <a:r>
              <a:rPr lang="fr-CA" sz="2400" i="1" dirty="0" smtClean="0">
                <a:latin typeface="+mj-lt"/>
                <a:cs typeface="Times New Roman" pitchFamily="18" charset="0"/>
              </a:rPr>
              <a:t>Vue d’ensemble</a:t>
            </a:r>
          </a:p>
          <a:p>
            <a:pPr marL="0" indent="0" algn="just">
              <a:lnSpc>
                <a:spcPct val="110000"/>
              </a:lnSpc>
              <a:spcBef>
                <a:spcPts val="0"/>
              </a:spcBef>
              <a:spcAft>
                <a:spcPts val="600"/>
              </a:spcAft>
              <a:buNone/>
            </a:pPr>
            <a:r>
              <a:rPr lang="fr-CA" sz="1200" dirty="0" smtClean="0">
                <a:latin typeface="+mj-lt"/>
                <a:cs typeface="Times New Roman" pitchFamily="18" charset="0"/>
              </a:rPr>
              <a:t>Les élèves vont concevoir une embarcation, ensuite la construire, la tester, puis tirer des conclusions des résultats de leurs tests. L’objectif est de mettre en pratique les acquis des activités précédentes.</a:t>
            </a:r>
          </a:p>
          <a:p>
            <a:pPr marL="0" indent="0" algn="just">
              <a:lnSpc>
                <a:spcPct val="110000"/>
              </a:lnSpc>
              <a:spcBef>
                <a:spcPts val="0"/>
              </a:spcBef>
              <a:spcAft>
                <a:spcPts val="600"/>
              </a:spcAft>
              <a:buNone/>
            </a:pPr>
            <a:endParaRPr lang="fr-CA" sz="1200" dirty="0" smtClean="0">
              <a:latin typeface="+mj-lt"/>
              <a:cs typeface="Times New Roman" pitchFamily="18" charset="0"/>
            </a:endParaRPr>
          </a:p>
          <a:p>
            <a:pPr marL="0" indent="0" algn="just">
              <a:lnSpc>
                <a:spcPct val="110000"/>
              </a:lnSpc>
              <a:spcBef>
                <a:spcPts val="0"/>
              </a:spcBef>
              <a:spcAft>
                <a:spcPts val="600"/>
              </a:spcAft>
              <a:buNone/>
            </a:pPr>
            <a:r>
              <a:rPr lang="fr-CA" sz="2400" i="1" dirty="0" smtClean="0">
                <a:latin typeface="+mj-lt"/>
                <a:cs typeface="Times New Roman" pitchFamily="18" charset="0"/>
              </a:rPr>
              <a:t>Déroulement de l’activité</a:t>
            </a:r>
          </a:p>
          <a:p>
            <a:pPr marL="679450" lvl="1" indent="-228600" algn="just">
              <a:lnSpc>
                <a:spcPct val="110000"/>
              </a:lnSpc>
              <a:spcBef>
                <a:spcPts val="0"/>
              </a:spcBef>
              <a:spcAft>
                <a:spcPts val="600"/>
              </a:spcAft>
              <a:buFont typeface="+mj-lt"/>
              <a:buAutoNum type="arabicPeriod"/>
            </a:pPr>
            <a:r>
              <a:rPr lang="fr-CA" sz="1200" dirty="0" smtClean="0">
                <a:latin typeface="+mj-lt"/>
                <a:cs typeface="Times New Roman" pitchFamily="18" charset="0"/>
              </a:rPr>
              <a:t>Mise en contexte		(5 minutes)</a:t>
            </a:r>
          </a:p>
          <a:p>
            <a:pPr marL="679450" lvl="1" indent="-228600" algn="just">
              <a:lnSpc>
                <a:spcPct val="110000"/>
              </a:lnSpc>
              <a:spcBef>
                <a:spcPts val="0"/>
              </a:spcBef>
              <a:spcAft>
                <a:spcPts val="600"/>
              </a:spcAft>
              <a:buFont typeface="+mj-lt"/>
              <a:buAutoNum type="arabicPeriod"/>
            </a:pPr>
            <a:r>
              <a:rPr lang="fr-CA" sz="1200" dirty="0" smtClean="0">
                <a:latin typeface="+mj-lt"/>
                <a:cs typeface="Times New Roman" pitchFamily="18" charset="0"/>
              </a:rPr>
              <a:t>Présentation du défi	(10-15 minutes)</a:t>
            </a:r>
          </a:p>
          <a:p>
            <a:pPr marL="679450" lvl="1" indent="-228600" algn="just">
              <a:lnSpc>
                <a:spcPct val="110000"/>
              </a:lnSpc>
              <a:spcBef>
                <a:spcPts val="0"/>
              </a:spcBef>
              <a:spcAft>
                <a:spcPts val="600"/>
              </a:spcAft>
              <a:buFont typeface="+mj-lt"/>
              <a:buAutoNum type="arabicPeriod"/>
            </a:pPr>
            <a:r>
              <a:rPr lang="fr-CA" sz="1200" dirty="0" smtClean="0">
                <a:latin typeface="+mj-lt"/>
                <a:cs typeface="Times New Roman" pitchFamily="18" charset="0"/>
              </a:rPr>
              <a:t>Conception des radeaux	(30-45 minutes)</a:t>
            </a:r>
          </a:p>
          <a:p>
            <a:pPr marL="679450" lvl="1" indent="-228600" algn="just">
              <a:lnSpc>
                <a:spcPct val="110000"/>
              </a:lnSpc>
              <a:spcBef>
                <a:spcPts val="0"/>
              </a:spcBef>
              <a:spcAft>
                <a:spcPts val="600"/>
              </a:spcAft>
              <a:buFont typeface="+mj-lt"/>
              <a:buAutoNum type="arabicPeriod"/>
            </a:pPr>
            <a:r>
              <a:rPr lang="fr-CA" sz="1200" dirty="0" smtClean="0">
                <a:latin typeface="+mj-lt"/>
                <a:cs typeface="Times New Roman" pitchFamily="18" charset="0"/>
              </a:rPr>
              <a:t>Construction des radeaux	(45 minutes)</a:t>
            </a:r>
          </a:p>
          <a:p>
            <a:pPr marL="228600" indent="-228600" algn="just">
              <a:lnSpc>
                <a:spcPct val="110000"/>
              </a:lnSpc>
              <a:spcBef>
                <a:spcPts val="0"/>
              </a:spcBef>
              <a:spcAft>
                <a:spcPts val="600"/>
              </a:spcAft>
              <a:buNone/>
            </a:pPr>
            <a:endParaRPr lang="fr-CA" sz="1200" dirty="0" smtClean="0">
              <a:latin typeface="+mj-lt"/>
              <a:cs typeface="Times New Roman" pitchFamily="18" charset="0"/>
            </a:endParaRPr>
          </a:p>
          <a:p>
            <a:pPr marL="0" indent="0" algn="just">
              <a:lnSpc>
                <a:spcPct val="110000"/>
              </a:lnSpc>
              <a:spcBef>
                <a:spcPts val="0"/>
              </a:spcBef>
              <a:spcAft>
                <a:spcPts val="600"/>
              </a:spcAft>
              <a:buNone/>
            </a:pPr>
            <a:r>
              <a:rPr lang="fr-CA" sz="2400" i="1" dirty="0" smtClean="0">
                <a:latin typeface="+mj-lt"/>
                <a:cs typeface="Times New Roman" pitchFamily="18" charset="0"/>
              </a:rPr>
              <a:t>Mise en contexte </a:t>
            </a:r>
          </a:p>
          <a:p>
            <a:pPr marL="0" indent="0" algn="ctr">
              <a:lnSpc>
                <a:spcPct val="110000"/>
              </a:lnSpc>
              <a:spcBef>
                <a:spcPts val="0"/>
              </a:spcBef>
              <a:spcAft>
                <a:spcPts val="600"/>
              </a:spcAft>
              <a:buNone/>
            </a:pPr>
            <a:r>
              <a:rPr lang="fr-CA" sz="1200" b="1" i="1" dirty="0" smtClean="0">
                <a:latin typeface="+mj-lt"/>
                <a:cs typeface="Times New Roman"/>
              </a:rPr>
              <a:t>« Il y a eu un tragique naufrage dans la mer du nord. Un bateau s’est échoué sur une île déserte. Peu de nourriture a été réchappée de l’accident et il n’y a pas grand-chose à manger sur l’île. Les survivants n’ont d’autre choix que de se construire un radeau afin de rejoindre le continent. Bien entendu, il faudra que le radeau soit assez grand pour accueillir tous les naufragés. De plus, l’eau étant glacée, il faudra que les passagers puissent se tenir au sec, sinon ils vont mourir d’hypothermie avant d’arriver à destination. »</a:t>
            </a:r>
          </a:p>
          <a:p>
            <a:pPr marL="0" indent="0" algn="ctr">
              <a:lnSpc>
                <a:spcPct val="110000"/>
              </a:lnSpc>
              <a:spcBef>
                <a:spcPts val="0"/>
              </a:spcBef>
              <a:spcAft>
                <a:spcPts val="600"/>
              </a:spcAft>
              <a:buNone/>
            </a:pPr>
            <a:endParaRPr lang="fr-CA" sz="1200" b="1" i="1" dirty="0" smtClean="0">
              <a:latin typeface="+mj-lt"/>
              <a:cs typeface="Times New Roman"/>
            </a:endParaRPr>
          </a:p>
          <a:p>
            <a:pPr marL="0" indent="0">
              <a:spcBef>
                <a:spcPts val="0"/>
              </a:spcBef>
              <a:spcAft>
                <a:spcPts val="600"/>
              </a:spcAft>
              <a:buNone/>
            </a:pPr>
            <a:r>
              <a:rPr lang="fr-CA" sz="2400" i="1" dirty="0" smtClean="0">
                <a:cs typeface="Times New Roman"/>
              </a:rPr>
              <a:t>Présentation du défi</a:t>
            </a:r>
          </a:p>
          <a:p>
            <a:pPr algn="just">
              <a:spcBef>
                <a:spcPts val="0"/>
              </a:spcBef>
              <a:spcAft>
                <a:spcPts val="600"/>
              </a:spcAft>
              <a:buFont typeface="Arial" pitchFamily="34" charset="0"/>
              <a:buChar char="•"/>
            </a:pPr>
            <a:r>
              <a:rPr lang="fr-CA" sz="1200" b="1" dirty="0" smtClean="0">
                <a:cs typeface="Times New Roman" pitchFamily="18" charset="0"/>
              </a:rPr>
              <a:t>Résumer le mandat aux élèves</a:t>
            </a:r>
            <a:r>
              <a:rPr lang="fr-CA" sz="1200" dirty="0" smtClean="0">
                <a:cs typeface="Times New Roman" pitchFamily="18" charset="0"/>
              </a:rPr>
              <a:t>. En équipe de 2 (ou 3), ils devront construire un bateau qui peut embarquer </a:t>
            </a:r>
            <a:r>
              <a:rPr lang="fr-CA" sz="1200" i="1" dirty="0" smtClean="0">
                <a:cs typeface="Times New Roman" pitchFamily="18" charset="0"/>
              </a:rPr>
              <a:t>le plus de passagers possible</a:t>
            </a:r>
            <a:r>
              <a:rPr lang="fr-CA" sz="1200" dirty="0" smtClean="0">
                <a:cs typeface="Times New Roman" pitchFamily="18" charset="0"/>
              </a:rPr>
              <a:t>. Les passagers ne seront plus comptés aussitôt que l’un d’eux touchera à l’eau.</a:t>
            </a:r>
          </a:p>
          <a:p>
            <a:pPr algn="just">
              <a:spcBef>
                <a:spcPts val="0"/>
              </a:spcBef>
              <a:spcAft>
                <a:spcPts val="600"/>
              </a:spcAft>
              <a:buFont typeface="Arial" pitchFamily="34" charset="0"/>
              <a:buChar char="•"/>
            </a:pPr>
            <a:r>
              <a:rPr lang="fr-CA" sz="1200" b="1" dirty="0" smtClean="0">
                <a:cs typeface="Times New Roman" pitchFamily="18" charset="0"/>
              </a:rPr>
              <a:t>Mentionner la contrainte de temps. </a:t>
            </a:r>
            <a:r>
              <a:rPr lang="fr-CA" sz="1200" dirty="0" smtClean="0">
                <a:cs typeface="Times New Roman" pitchFamily="18" charset="0"/>
              </a:rPr>
              <a:t>Puisqu’ils auront un maximum de </a:t>
            </a:r>
            <a:r>
              <a:rPr lang="fr-CA" sz="1200" b="1" dirty="0" smtClean="0">
                <a:cs typeface="Times New Roman" pitchFamily="18" charset="0"/>
              </a:rPr>
              <a:t>45</a:t>
            </a:r>
            <a:r>
              <a:rPr lang="fr-CA" sz="1200" dirty="0" smtClean="0">
                <a:cs typeface="Times New Roman" pitchFamily="18" charset="0"/>
              </a:rPr>
              <a:t> minutes pour </a:t>
            </a:r>
            <a:r>
              <a:rPr lang="fr-CA" sz="1200" i="1" dirty="0" smtClean="0">
                <a:cs typeface="Times New Roman" pitchFamily="18" charset="0"/>
              </a:rPr>
              <a:t>construire</a:t>
            </a:r>
            <a:r>
              <a:rPr lang="fr-CA" sz="1200" dirty="0" smtClean="0">
                <a:cs typeface="Times New Roman" pitchFamily="18" charset="0"/>
              </a:rPr>
              <a:t> leur radeau, </a:t>
            </a:r>
            <a:r>
              <a:rPr lang="fr-CA" sz="1200" dirty="0" smtClean="0">
                <a:cs typeface="Times New Roman"/>
              </a:rPr>
              <a:t>les élèves ne devront pas avoir trop d’ambition !</a:t>
            </a:r>
            <a:endParaRPr lang="fr-CA" sz="1200" dirty="0" smtClean="0">
              <a:cs typeface="Times New Roman" pitchFamily="18" charset="0"/>
            </a:endParaRPr>
          </a:p>
          <a:p>
            <a:pPr algn="just">
              <a:spcBef>
                <a:spcPts val="0"/>
              </a:spcBef>
              <a:spcAft>
                <a:spcPts val="600"/>
              </a:spcAft>
              <a:buFont typeface="Arial" pitchFamily="34" charset="0"/>
              <a:buChar char="•"/>
            </a:pPr>
            <a:r>
              <a:rPr lang="fr-CA" sz="1200" b="1" dirty="0" smtClean="0">
                <a:cs typeface="Times New Roman" pitchFamily="18" charset="0"/>
              </a:rPr>
              <a:t>Présenter le matériel à la disposition des élèves.</a:t>
            </a:r>
            <a:r>
              <a:rPr lang="fr-CA" sz="1200" dirty="0" smtClean="0">
                <a:cs typeface="Times New Roman" pitchFamily="18" charset="0"/>
              </a:rPr>
              <a:t> </a:t>
            </a:r>
            <a:r>
              <a:rPr lang="fr-CA" sz="1200" dirty="0" smtClean="0">
                <a:cs typeface="Times New Roman"/>
              </a:rPr>
              <a:t>Il est important de préciser aux élèves qu’ils ne sont pas obligés d’utiliser </a:t>
            </a:r>
            <a:r>
              <a:rPr lang="fr-CA" sz="1200" i="1" dirty="0" smtClean="0">
                <a:cs typeface="Times New Roman"/>
              </a:rPr>
              <a:t>tout</a:t>
            </a:r>
            <a:r>
              <a:rPr lang="fr-CA" sz="1200" dirty="0" smtClean="0">
                <a:cs typeface="Times New Roman"/>
              </a:rPr>
              <a:t> le matériel, mais </a:t>
            </a:r>
            <a:r>
              <a:rPr lang="fr-CA" sz="1200" i="1" dirty="0" smtClean="0">
                <a:cs typeface="Times New Roman"/>
              </a:rPr>
              <a:t>qu’ils ne pourront pas en avoir plus</a:t>
            </a:r>
            <a:r>
              <a:rPr lang="fr-CA" sz="1200" dirty="0" smtClean="0">
                <a:cs typeface="Times New Roman"/>
              </a:rPr>
              <a:t>. </a:t>
            </a:r>
          </a:p>
          <a:p>
            <a:pPr algn="just">
              <a:spcBef>
                <a:spcPts val="0"/>
              </a:spcBef>
              <a:spcAft>
                <a:spcPts val="600"/>
              </a:spcAft>
              <a:buFont typeface="Arial" pitchFamily="34" charset="0"/>
              <a:buChar char="•"/>
            </a:pPr>
            <a:r>
              <a:rPr lang="fr-CA" sz="1200" b="1" dirty="0" smtClean="0">
                <a:cs typeface="Times New Roman"/>
              </a:rPr>
              <a:t>Expliquer le déroulement de l’activité </a:t>
            </a:r>
            <a:r>
              <a:rPr lang="fr-CA" sz="1200" dirty="0" smtClean="0">
                <a:cs typeface="Times New Roman"/>
              </a:rPr>
              <a:t>: 1- Conception des radeaux, 2- Construction des radeaux, et 3- Tests et retour.</a:t>
            </a:r>
            <a:endParaRPr lang="fr-CA" sz="1200" dirty="0" smtClean="0">
              <a:latin typeface="+mj-lt"/>
              <a:cs typeface="Times New Roman"/>
            </a:endParaRPr>
          </a:p>
        </p:txBody>
      </p:sp>
      <p:sp>
        <p:nvSpPr>
          <p:cNvPr id="2" name="Espace réservé du numéro de diapositive 1"/>
          <p:cNvSpPr>
            <a:spLocks noGrp="1"/>
          </p:cNvSpPr>
          <p:nvPr>
            <p:ph type="sldNum" sz="quarter" idx="12"/>
            <p:custDataLst>
              <p:tags r:id="rId2"/>
            </p:custDataLst>
          </p:nvPr>
        </p:nvSpPr>
        <p:spPr>
          <a:xfrm>
            <a:off x="5623560" y="7983763"/>
            <a:ext cx="1234440" cy="1135797"/>
          </a:xfrm>
        </p:spPr>
        <p:txBody>
          <a:bodyPr/>
          <a:lstStyle/>
          <a:p>
            <a:fld id="{027FB875-5C85-AB42-9DC5-178568A424B8}" type="slidenum">
              <a:rPr lang="en-US" smtClean="0">
                <a:latin typeface="Impact"/>
                <a:cs typeface="Impact"/>
              </a:rPr>
              <a:pPr/>
              <a:t>11</a:t>
            </a:fld>
            <a:endParaRPr lang="en-US" dirty="0">
              <a:latin typeface="Impact"/>
              <a:cs typeface="Impact"/>
            </a:endParaRPr>
          </a:p>
        </p:txBody>
      </p:sp>
      <p:graphicFrame>
        <p:nvGraphicFramePr>
          <p:cNvPr id="22" name="Tableau 15">
            <a:extLst>
              <a:ext uri="{FF2B5EF4-FFF2-40B4-BE49-F238E27FC236}">
                <a16:creationId xmlns="" xmlns:a16="http://schemas.microsoft.com/office/drawing/2014/main" id="{EEF0838F-FF3E-4E8F-8B1B-44BDB627F4A7}"/>
              </a:ext>
            </a:extLst>
          </p:cNvPr>
          <p:cNvGraphicFramePr>
            <a:graphicFrameLocks noGrp="1"/>
          </p:cNvGraphicFramePr>
          <p:nvPr>
            <p:custDataLst>
              <p:tags r:id="rId3"/>
            </p:custDataLst>
            <p:extLst>
              <p:ext uri="{D42A27DB-BD31-4B8C-83A1-F6EECF244321}">
                <p14:modId xmlns="" xmlns:p14="http://schemas.microsoft.com/office/powerpoint/2010/main" val="1781893476"/>
              </p:ext>
            </p:extLst>
          </p:nvPr>
        </p:nvGraphicFramePr>
        <p:xfrm>
          <a:off x="48688" y="1274445"/>
          <a:ext cx="1627713" cy="395188"/>
        </p:xfrm>
        <a:graphic>
          <a:graphicData uri="http://schemas.openxmlformats.org/drawingml/2006/table">
            <a:tbl>
              <a:tblPr firstRow="1" bandRow="1">
                <a:tableStyleId>{69CF1AB2-1976-4502-BF36-3FF5EA218861}</a:tableStyleId>
              </a:tblPr>
              <a:tblGrid>
                <a:gridCol w="1627713">
                  <a:extLst>
                    <a:ext uri="{9D8B030D-6E8A-4147-A177-3AD203B41FA5}">
                      <a16:colId xmlns="" xmlns:a16="http://schemas.microsoft.com/office/drawing/2014/main" val="20000"/>
                    </a:ext>
                  </a:extLst>
                </a:gridCol>
              </a:tblGrid>
              <a:tr h="395188">
                <a:tc>
                  <a:txBody>
                    <a:bodyPr/>
                    <a:lstStyle/>
                    <a:p>
                      <a:pPr algn="ctr"/>
                      <a:endParaRPr lang="fr-FR" sz="200" b="1" dirty="0"/>
                    </a:p>
                    <a:p>
                      <a:pPr algn="ctr"/>
                      <a:r>
                        <a:rPr lang="fr-FR" sz="1400" b="1" dirty="0" smtClean="0">
                          <a:latin typeface="Calibri" pitchFamily="34" charset="0"/>
                          <a:cs typeface="Calibri" pitchFamily="34" charset="0"/>
                        </a:rPr>
                        <a:t>Durée: </a:t>
                      </a:r>
                      <a:r>
                        <a:rPr lang="fr-FR" sz="1400" b="0" dirty="0" smtClean="0">
                          <a:latin typeface="Calibri" pitchFamily="34" charset="0"/>
                          <a:cs typeface="Calibri" pitchFamily="34" charset="0"/>
                        </a:rPr>
                        <a:t>120</a:t>
                      </a:r>
                      <a:r>
                        <a:rPr lang="fr-FR" sz="1400" b="0" baseline="0" dirty="0" smtClean="0">
                          <a:latin typeface="Calibri" pitchFamily="34" charset="0"/>
                          <a:cs typeface="Calibri" pitchFamily="34" charset="0"/>
                        </a:rPr>
                        <a:t> </a:t>
                      </a:r>
                      <a:r>
                        <a:rPr lang="fr-FR" sz="1400" b="0" dirty="0" smtClean="0">
                          <a:latin typeface="Calibri" pitchFamily="34" charset="0"/>
                          <a:cs typeface="Calibri" pitchFamily="34" charset="0"/>
                        </a:rPr>
                        <a:t>minutes</a:t>
                      </a:r>
                      <a:endParaRPr lang="fr-FR" sz="1400" b="0" i="0" dirty="0">
                        <a:solidFill>
                          <a:schemeClr val="tx1"/>
                        </a:solidFill>
                        <a:latin typeface="Calibri" pitchFamily="34" charset="0"/>
                        <a:cs typeface="Calibri"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C789"/>
                    </a:solidFill>
                  </a:tcPr>
                </a:tc>
                <a:extLst>
                  <a:ext uri="{0D108BD9-81ED-4DB2-BD59-A6C34878D82A}">
                    <a16:rowId xmlns="" xmlns:a16="http://schemas.microsoft.com/office/drawing/2014/main" val="10000"/>
                  </a:ext>
                </a:extLst>
              </a:tr>
            </a:tbl>
          </a:graphicData>
        </a:graphic>
      </p:graphicFrame>
      <p:sp>
        <p:nvSpPr>
          <p:cNvPr id="24" name="Title 3">
            <a:extLst>
              <a:ext uri="{FF2B5EF4-FFF2-40B4-BE49-F238E27FC236}">
                <a16:creationId xmlns="" xmlns:a16="http://schemas.microsoft.com/office/drawing/2014/main" id="{87C1477C-E81F-43AA-87D9-A74BC071692E}"/>
              </a:ext>
            </a:extLst>
          </p:cNvPr>
          <p:cNvSpPr txBox="1">
            <a:spLocks/>
          </p:cNvSpPr>
          <p:nvPr>
            <p:custDataLst>
              <p:tags r:id="rId4"/>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smtClean="0">
                <a:latin typeface="Calibri" panose="020F0502020204030204" pitchFamily="34" charset="0"/>
                <a:cs typeface="Calibri" panose="020F0502020204030204" pitchFamily="34" charset="0"/>
              </a:rPr>
              <a:t>3. Les naufragés</a:t>
            </a:r>
            <a:endParaRPr lang="fr-CA" sz="3000" dirty="0">
              <a:latin typeface="Calibri" panose="020F0502020204030204" pitchFamily="34" charset="0"/>
              <a:cs typeface="Calibri" panose="020F0502020204030204" pitchFamily="34" charset="0"/>
            </a:endParaRPr>
          </a:p>
        </p:txBody>
      </p:sp>
      <p:pic>
        <p:nvPicPr>
          <p:cNvPr id="9" name="Image 8" descr="Cover_4 - Flotte-coule-02.png"/>
          <p:cNvPicPr>
            <a:picLocks noChangeAspect="1"/>
          </p:cNvPicPr>
          <p:nvPr/>
        </p:nvPicPr>
        <p:blipFill>
          <a:blip r:embed="rId9"/>
          <a:stretch>
            <a:fillRect/>
          </a:stretch>
        </p:blipFill>
        <p:spPr>
          <a:xfrm>
            <a:off x="4952858" y="-221365"/>
            <a:ext cx="2095885" cy="2095885"/>
          </a:xfrm>
          <a:prstGeom prst="rect">
            <a:avLst/>
          </a:prstGeom>
        </p:spPr>
      </p:pic>
      <p:graphicFrame>
        <p:nvGraphicFramePr>
          <p:cNvPr id="13" name="Espace réservé du contenu 5"/>
          <p:cNvGraphicFramePr>
            <a:graphicFrameLocks noGrp="1"/>
          </p:cNvGraphicFramePr>
          <p:nvPr>
            <p:ph sz="half" idx="1"/>
            <p:custDataLst>
              <p:tags r:id="rId5"/>
            </p:custDataLst>
            <p:extLst>
              <p:ext uri="{D42A27DB-BD31-4B8C-83A1-F6EECF244321}">
                <p14:modId xmlns:p14="http://schemas.microsoft.com/office/powerpoint/2010/main" xmlns="" val="327208588"/>
              </p:ext>
            </p:extLst>
          </p:nvPr>
        </p:nvGraphicFramePr>
        <p:xfrm>
          <a:off x="35641" y="1767840"/>
          <a:ext cx="1656000" cy="3136739"/>
        </p:xfrm>
        <a:graphic>
          <a:graphicData uri="http://schemas.openxmlformats.org/drawingml/2006/table">
            <a:tbl>
              <a:tblPr firstRow="1" bandRow="1">
                <a:tableStyleId>{21E4AEA4-8DFA-4A89-87EB-49C32662AFE0}</a:tableStyleId>
              </a:tblPr>
              <a:tblGrid>
                <a:gridCol w="1656000">
                  <a:extLst>
                    <a:ext uri="{9D8B030D-6E8A-4147-A177-3AD203B41FA5}">
                      <a16:colId xmlns="" xmlns:a16="http://schemas.microsoft.com/office/drawing/2014/main" val="20000"/>
                    </a:ext>
                  </a:extLst>
                </a:gridCol>
              </a:tblGrid>
              <a:tr h="188575">
                <a:tc>
                  <a:txBody>
                    <a:bodyPr/>
                    <a:lstStyle/>
                    <a:p>
                      <a:pPr algn="ctr">
                        <a:spcAft>
                          <a:spcPts val="600"/>
                        </a:spcAft>
                      </a:pPr>
                      <a:r>
                        <a:rPr lang="fr-FR" sz="1400" dirty="0" smtClean="0"/>
                        <a:t>Matériel</a:t>
                      </a:r>
                      <a:r>
                        <a:rPr lang="fr-FR" sz="1400" baseline="0" dirty="0" smtClean="0"/>
                        <a:t> nécessaire</a:t>
                      </a:r>
                      <a:endParaRPr lang="fr-FR" sz="1400" dirty="0">
                        <a:latin typeface="+mj-lt"/>
                        <a:cs typeface="Times New Roman" pitchFamily="18" charset="0"/>
                      </a:endParaRPr>
                    </a:p>
                  </a:txBody>
                  <a:tcPr/>
                </a:tc>
                <a:extLst>
                  <a:ext uri="{0D108BD9-81ED-4DB2-BD59-A6C34878D82A}">
                    <a16:rowId xmlns="" xmlns:a16="http://schemas.microsoft.com/office/drawing/2014/main" val="10000"/>
                  </a:ext>
                </a:extLst>
              </a:tr>
              <a:tr h="161636">
                <a:tc>
                  <a:txBody>
                    <a:bodyPr/>
                    <a:lstStyle/>
                    <a:p>
                      <a:pPr algn="ctr">
                        <a:spcAft>
                          <a:spcPts val="600"/>
                        </a:spcAft>
                      </a:pPr>
                      <a:r>
                        <a:rPr lang="fr-FR" sz="1200" b="1" dirty="0" smtClean="0"/>
                        <a:t>Pour</a:t>
                      </a:r>
                      <a:r>
                        <a:rPr lang="fr-FR" sz="1200" b="1" baseline="0" dirty="0" smtClean="0"/>
                        <a:t> l’</a:t>
                      </a:r>
                      <a:r>
                        <a:rPr lang="fr-FR" sz="1200" b="1" baseline="0" dirty="0" err="1" smtClean="0"/>
                        <a:t>enseignant.e</a:t>
                      </a:r>
                      <a:endParaRPr lang="fr-FR" sz="1200" b="1" dirty="0">
                        <a:latin typeface="+mj-lt"/>
                        <a:cs typeface="Times New Roman" pitchFamily="18" charset="0"/>
                      </a:endParaRPr>
                    </a:p>
                  </a:txBody>
                  <a:tcPr/>
                </a:tc>
              </a:tr>
              <a:tr h="377151">
                <a:tc>
                  <a:txBody>
                    <a:bodyPr/>
                    <a:lstStyle/>
                    <a:p>
                      <a:pPr marL="0" indent="0">
                        <a:spcAft>
                          <a:spcPts val="600"/>
                        </a:spcAft>
                        <a:buNone/>
                      </a:pPr>
                      <a:r>
                        <a:rPr lang="fr-FR" sz="1200" dirty="0" smtClean="0"/>
                        <a:t>Grand bac</a:t>
                      </a:r>
                      <a:r>
                        <a:rPr lang="fr-FR" sz="1200" baseline="0" dirty="0" smtClean="0"/>
                        <a:t> d’eau </a:t>
                      </a:r>
                    </a:p>
                    <a:p>
                      <a:pPr marL="0" indent="0">
                        <a:spcAft>
                          <a:spcPts val="600"/>
                        </a:spcAft>
                        <a:buNone/>
                      </a:pPr>
                      <a:r>
                        <a:rPr lang="fr-FR" sz="1200" dirty="0" smtClean="0"/>
                        <a:t>Pot de</a:t>
                      </a:r>
                      <a:r>
                        <a:rPr lang="fr-FR" sz="1200" baseline="0" dirty="0" smtClean="0"/>
                        <a:t> roches</a:t>
                      </a:r>
                      <a:endParaRPr lang="fr-FR" sz="1200" dirty="0" smtClean="0"/>
                    </a:p>
                    <a:p>
                      <a:pPr marL="0" indent="0">
                        <a:spcAft>
                          <a:spcPts val="600"/>
                        </a:spcAft>
                        <a:buNone/>
                      </a:pPr>
                      <a:r>
                        <a:rPr lang="fr-FR" sz="1200" dirty="0" smtClean="0">
                          <a:hlinkClick r:id="rId10" action="ppaction://hlinksldjump"/>
                        </a:rPr>
                        <a:t>Fiche théorique 2</a:t>
                      </a:r>
                      <a:endParaRPr lang="fr-FR" sz="1200" dirty="0">
                        <a:latin typeface="+mj-lt"/>
                        <a:cs typeface="Times New Roman" pitchFamily="18" charset="0"/>
                      </a:endParaRPr>
                    </a:p>
                  </a:txBody>
                  <a:tcPr/>
                </a:tc>
              </a:tr>
              <a:tr h="161636">
                <a:tc>
                  <a:txBody>
                    <a:bodyPr/>
                    <a:lstStyle/>
                    <a:p>
                      <a:pPr marL="0" indent="0" algn="ctr">
                        <a:spcAft>
                          <a:spcPts val="600"/>
                        </a:spcAft>
                        <a:buNone/>
                      </a:pPr>
                      <a:r>
                        <a:rPr lang="fr-FR" sz="1200" b="1" dirty="0" smtClean="0"/>
                        <a:t>Par équipe de 2</a:t>
                      </a:r>
                      <a:endParaRPr lang="fr-FR" sz="1200" b="1" dirty="0">
                        <a:latin typeface="+mj-lt"/>
                        <a:cs typeface="Times New Roman" pitchFamily="18" charset="0"/>
                      </a:endParaRPr>
                    </a:p>
                  </a:txBody>
                  <a:tcPr/>
                </a:tc>
                <a:extLst>
                  <a:ext uri="{0D108BD9-81ED-4DB2-BD59-A6C34878D82A}">
                    <a16:rowId xmlns="" xmlns:a16="http://schemas.microsoft.com/office/drawing/2014/main" val="10003"/>
                  </a:ext>
                </a:extLst>
              </a:tr>
              <a:tr h="302099">
                <a:tc>
                  <a:txBody>
                    <a:bodyPr/>
                    <a:lstStyle/>
                    <a:p>
                      <a:pPr marL="0" indent="0">
                        <a:spcAft>
                          <a:spcPts val="600"/>
                        </a:spcAft>
                        <a:buNone/>
                      </a:pPr>
                      <a:r>
                        <a:rPr lang="fr-CA" sz="1200" dirty="0" smtClean="0"/>
                        <a:t>(Voir fiche d’activité)</a:t>
                      </a:r>
                      <a:endParaRPr lang="fr-FR" sz="1200" dirty="0" smtClean="0">
                        <a:latin typeface="+mj-lt"/>
                        <a:cs typeface="Times New Roman" pitchFamily="18" charset="0"/>
                      </a:endParaRPr>
                    </a:p>
                  </a:txBody>
                  <a:tcPr/>
                </a:tc>
                <a:extLst>
                  <a:ext uri="{0D108BD9-81ED-4DB2-BD59-A6C34878D82A}">
                    <a16:rowId xmlns="" xmlns:a16="http://schemas.microsoft.com/office/drawing/2014/main" val="10004"/>
                  </a:ext>
                </a:extLst>
              </a:tr>
              <a:tr h="161636">
                <a:tc>
                  <a:txBody>
                    <a:bodyPr/>
                    <a:lstStyle/>
                    <a:p>
                      <a:pPr algn="ctr">
                        <a:spcAft>
                          <a:spcPts val="600"/>
                        </a:spcAft>
                      </a:pPr>
                      <a:r>
                        <a:rPr lang="fr-FR" sz="1200" b="1" dirty="0" smtClean="0"/>
                        <a:t>Par élève</a:t>
                      </a:r>
                      <a:endParaRPr lang="fr-FR" sz="1200" b="1" dirty="0" smtClean="0">
                        <a:latin typeface="+mj-lt"/>
                        <a:cs typeface="Times New Roman" pitchFamily="18" charset="0"/>
                      </a:endParaRPr>
                    </a:p>
                  </a:txBody>
                  <a:tcPr/>
                </a:tc>
                <a:extLst>
                  <a:ext uri="{0D108BD9-81ED-4DB2-BD59-A6C34878D82A}">
                    <a16:rowId xmlns="" xmlns:a16="http://schemas.microsoft.com/office/drawing/2014/main" val="10005"/>
                  </a:ext>
                </a:extLst>
              </a:tr>
              <a:tr h="448989">
                <a:tc>
                  <a:txBody>
                    <a:bodyPr/>
                    <a:lstStyle/>
                    <a:p>
                      <a:pPr>
                        <a:spcAft>
                          <a:spcPts val="600"/>
                        </a:spcAft>
                      </a:pPr>
                      <a:r>
                        <a:rPr lang="fr-FR" sz="1200" dirty="0" smtClean="0">
                          <a:hlinkClick r:id="rId11" action="ppaction://hlinksldjump"/>
                        </a:rPr>
                        <a:t>Fiche d’activité B</a:t>
                      </a:r>
                      <a:endParaRPr lang="fr-FR" sz="1200" dirty="0" smtClean="0"/>
                    </a:p>
                    <a:p>
                      <a:pPr>
                        <a:spcAft>
                          <a:spcPts val="600"/>
                        </a:spcAft>
                      </a:pPr>
                      <a:r>
                        <a:rPr lang="fr-FR" sz="1000" dirty="0" smtClean="0"/>
                        <a:t>(</a:t>
                      </a:r>
                      <a:r>
                        <a:rPr lang="fr-FR" sz="1000" baseline="0" dirty="0" smtClean="0"/>
                        <a:t>4 pages, imprimées recto-verso)</a:t>
                      </a:r>
                    </a:p>
                    <a:p>
                      <a:pPr>
                        <a:spcAft>
                          <a:spcPts val="600"/>
                        </a:spcAft>
                      </a:pPr>
                      <a:r>
                        <a:rPr lang="fr-FR" sz="1200" baseline="0" dirty="0" smtClean="0"/>
                        <a:t>Crayon et efface</a:t>
                      </a:r>
                      <a:endParaRPr lang="fr-FR" sz="1200" b="0" baseline="0" dirty="0" smtClean="0">
                        <a:latin typeface="+mj-lt"/>
                        <a:cs typeface="Times New Roman"/>
                      </a:endParaRPr>
                    </a:p>
                  </a:txBody>
                  <a:tcPr/>
                </a:tc>
                <a:extLst>
                  <a:ext uri="{0D108BD9-81ED-4DB2-BD59-A6C34878D82A}">
                    <a16:rowId xmlns="" xmlns:a16="http://schemas.microsoft.com/office/drawing/2014/main" val="10006"/>
                  </a:ext>
                </a:extLst>
              </a:tr>
            </a:tbl>
          </a:graphicData>
        </a:graphic>
      </p:graphicFrame>
      <p:sp>
        <p:nvSpPr>
          <p:cNvPr id="14" name="Rectangle 13"/>
          <p:cNvSpPr/>
          <p:nvPr>
            <p:custDataLst>
              <p:tags r:id="rId6"/>
            </p:custDataLst>
          </p:nvPr>
        </p:nvSpPr>
        <p:spPr>
          <a:xfrm>
            <a:off x="35641" y="5006340"/>
            <a:ext cx="1656000" cy="3970318"/>
          </a:xfrm>
          <a:prstGeom prst="rect">
            <a:avLst/>
          </a:prstGeom>
          <a:solidFill>
            <a:srgbClr val="FFC789"/>
          </a:solidFill>
          <a:ln>
            <a:solidFill>
              <a:srgbClr val="0070C0"/>
            </a:solidFill>
          </a:ln>
        </p:spPr>
        <p:txBody>
          <a:bodyPr wrap="square">
            <a:spAutoFit/>
          </a:bodyPr>
          <a:lstStyle/>
          <a:p>
            <a:pPr algn="ctr">
              <a:spcAft>
                <a:spcPts val="600"/>
              </a:spcAft>
            </a:pPr>
            <a:r>
              <a:rPr lang="fr-CA" sz="1400" b="1" dirty="0" smtClean="0">
                <a:latin typeface="+mj-lt"/>
                <a:cs typeface="Times New Roman"/>
              </a:rPr>
              <a:t>Note sur la durée</a:t>
            </a:r>
          </a:p>
          <a:p>
            <a:pPr>
              <a:spcAft>
                <a:spcPts val="600"/>
              </a:spcAft>
            </a:pPr>
            <a:r>
              <a:rPr lang="fr-CA" sz="1200" dirty="0" smtClean="0">
                <a:latin typeface="+mj-lt"/>
                <a:cs typeface="Times New Roman"/>
              </a:rPr>
              <a:t>La durée totale de l’activité dépendra beaucoup de l’</a:t>
            </a:r>
            <a:r>
              <a:rPr lang="fr-CA" sz="1200" dirty="0" err="1" smtClean="0">
                <a:latin typeface="+mj-lt"/>
                <a:cs typeface="Times New Roman"/>
              </a:rPr>
              <a:t>impor-tance</a:t>
            </a:r>
            <a:r>
              <a:rPr lang="fr-CA" sz="1200" dirty="0" smtClean="0">
                <a:latin typeface="+mj-lt"/>
                <a:cs typeface="Times New Roman"/>
              </a:rPr>
              <a:t> accordée à l’étape de la conception et aux tests. Il faudra allouer plus de temps si on s’attend à ce que la fiche d’activité soit remplie avec beaucoup de minutie.</a:t>
            </a:r>
          </a:p>
          <a:p>
            <a:pPr>
              <a:spcAft>
                <a:spcPts val="600"/>
              </a:spcAft>
            </a:pPr>
            <a:r>
              <a:rPr lang="fr-CA" sz="1200" dirty="0" smtClean="0">
                <a:latin typeface="+mj-lt"/>
                <a:cs typeface="Times New Roman"/>
              </a:rPr>
              <a:t>Noter que </a:t>
            </a:r>
            <a:r>
              <a:rPr lang="fr-CA" sz="1200" dirty="0" smtClean="0">
                <a:cs typeface="Times New Roman" pitchFamily="18" charset="0"/>
              </a:rPr>
              <a:t>les tests des radeaux se font au fur et à mesure (voir plus loin). Quant au retour sur l’activité, voir la section suivante (4. Intégration des acquis).</a:t>
            </a:r>
            <a:endParaRPr lang="fr-CA" sz="1200" dirty="0" smtClean="0">
              <a:latin typeface="+mj-lt"/>
              <a:cs typeface="Times New Roman"/>
            </a:endParaRPr>
          </a:p>
        </p:txBody>
      </p:sp>
    </p:spTree>
    <p:extLst>
      <p:ext uri="{BB962C8B-B14F-4D97-AF65-F5344CB8AC3E}">
        <p14:creationId xmlns="" xmlns:p14="http://schemas.microsoft.com/office/powerpoint/2010/main" val="15576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45720" y="1274444"/>
            <a:ext cx="6766560" cy="5354956"/>
          </a:xfrm>
          <a:noFill/>
          <a:ln>
            <a:solidFill>
              <a:srgbClr val="0070C0"/>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0"/>
              </a:spcBef>
              <a:spcAft>
                <a:spcPts val="600"/>
              </a:spcAft>
              <a:buNone/>
            </a:pPr>
            <a:r>
              <a:rPr lang="fr-CA" sz="2400" i="1" dirty="0" smtClean="0">
                <a:latin typeface="+mj-lt"/>
                <a:cs typeface="Times New Roman" pitchFamily="18" charset="0"/>
              </a:rPr>
              <a:t>Conception du radeau</a:t>
            </a:r>
            <a:endParaRPr lang="fr-CA" sz="2400" dirty="0" smtClean="0">
              <a:latin typeface="+mj-lt"/>
              <a:cs typeface="Times New Roman" pitchFamily="18" charset="0"/>
            </a:endParaRPr>
          </a:p>
          <a:p>
            <a:pPr marL="228600" indent="-228600" algn="just">
              <a:spcBef>
                <a:spcPts val="0"/>
              </a:spcBef>
              <a:spcAft>
                <a:spcPts val="600"/>
              </a:spcAft>
              <a:buFont typeface="+mj-lt"/>
              <a:buAutoNum type="arabicPeriod"/>
            </a:pPr>
            <a:r>
              <a:rPr lang="fr-CA" sz="1200" b="1" dirty="0" smtClean="0">
                <a:latin typeface="+mj-lt"/>
                <a:cs typeface="Times New Roman" pitchFamily="18" charset="0"/>
              </a:rPr>
              <a:t>Demander aux élèves de faire la distinction entre un radeau et tout autre type d’embarcation</a:t>
            </a:r>
            <a:r>
              <a:rPr lang="fr-CA" sz="1200" dirty="0" smtClean="0">
                <a:latin typeface="+mj-lt"/>
                <a:cs typeface="Times New Roman" pitchFamily="18" charset="0"/>
              </a:rPr>
              <a:t>. Au besoin, visionner des vidéos ou regarder des images afin que les élèves s’entendent sur ce qu’ils devront fabriquer. En outre, souligner que les radeaux n’ont pas besoin de voile. (Ils vont ramer !)</a:t>
            </a:r>
          </a:p>
          <a:p>
            <a:pPr marL="228600" indent="-228600" algn="just">
              <a:spcBef>
                <a:spcPts val="0"/>
              </a:spcBef>
              <a:spcAft>
                <a:spcPts val="600"/>
              </a:spcAft>
              <a:buFont typeface="+mj-lt"/>
              <a:buAutoNum type="arabicPeriod"/>
            </a:pPr>
            <a:r>
              <a:rPr lang="fr-CA" sz="1200" b="1" dirty="0" smtClean="0">
                <a:latin typeface="+mj-lt"/>
                <a:cs typeface="Times New Roman" pitchFamily="18" charset="0"/>
              </a:rPr>
              <a:t>Distribuer et présenter la </a:t>
            </a:r>
            <a:r>
              <a:rPr lang="fr-CA" sz="1200" b="1" u="sng" dirty="0" smtClean="0">
                <a:solidFill>
                  <a:srgbClr val="EEA62D"/>
                </a:solidFill>
                <a:latin typeface="+mj-lt"/>
                <a:cs typeface="Times New Roman" pitchFamily="18" charset="0"/>
                <a:hlinkClick r:id="rId7" action="ppaction://hlinksldjump"/>
              </a:rPr>
              <a:t>fiche d’activité B</a:t>
            </a:r>
            <a:r>
              <a:rPr lang="fr-CA" sz="1200" b="1" dirty="0" smtClean="0">
                <a:latin typeface="+mj-lt"/>
                <a:cs typeface="Times New Roman" pitchFamily="18" charset="0"/>
              </a:rPr>
              <a:t>. </a:t>
            </a:r>
            <a:r>
              <a:rPr lang="fr-CA" sz="1200" dirty="0" smtClean="0">
                <a:latin typeface="+mj-lt"/>
                <a:cs typeface="Times New Roman" pitchFamily="18" charset="0"/>
              </a:rPr>
              <a:t>Expliquer aux élèves comment écrire des étapes de conception et comment réaliser un bon schéma (voir </a:t>
            </a:r>
            <a:r>
              <a:rPr lang="fr-CA" sz="1200" dirty="0" smtClean="0">
                <a:latin typeface="+mj-lt"/>
                <a:cs typeface="Times New Roman" pitchFamily="18" charset="0"/>
                <a:hlinkClick r:id="rId8" action="ppaction://hlinksldjump"/>
              </a:rPr>
              <a:t>fiche théorique 2</a:t>
            </a:r>
            <a:r>
              <a:rPr lang="fr-CA" sz="1200" dirty="0" smtClean="0">
                <a:latin typeface="+mj-lt"/>
                <a:cs typeface="Times New Roman" pitchFamily="18" charset="0"/>
              </a:rPr>
              <a:t>). </a:t>
            </a:r>
          </a:p>
          <a:p>
            <a:pPr marL="228600" indent="-228600" algn="just">
              <a:spcBef>
                <a:spcPts val="0"/>
              </a:spcBef>
              <a:spcAft>
                <a:spcPts val="600"/>
              </a:spcAft>
              <a:buFont typeface="+mj-lt"/>
              <a:buAutoNum type="arabicPeriod"/>
            </a:pPr>
            <a:r>
              <a:rPr lang="fr-CA" sz="1200" b="1" dirty="0" smtClean="0">
                <a:latin typeface="+mj-lt"/>
                <a:cs typeface="Times New Roman" pitchFamily="18" charset="0"/>
              </a:rPr>
              <a:t>Former les équipes et distribuer le matériel. </a:t>
            </a:r>
            <a:r>
              <a:rPr lang="fr-CA" sz="1200" dirty="0" smtClean="0">
                <a:latin typeface="+mj-lt"/>
                <a:cs typeface="Times New Roman" pitchFamily="18" charset="0"/>
              </a:rPr>
              <a:t>Les équipes peuvent se lancer dans la conception. Noter que si les équipes ont accès au matériel, c’est seulement pour les aider dans leur conception; </a:t>
            </a:r>
            <a:r>
              <a:rPr lang="fr-CA" sz="1200" i="1" dirty="0" smtClean="0">
                <a:latin typeface="+mj-lt"/>
                <a:cs typeface="Times New Roman" pitchFamily="18" charset="0"/>
              </a:rPr>
              <a:t>ils peuvent faire des petits tests avec le matériel, mais ne peuvent pas se lancer dans la construction avant que leurs plans (sections 2. et 3.) aient été approuvés.</a:t>
            </a:r>
          </a:p>
          <a:p>
            <a:pPr marL="228600" indent="-228600" algn="just">
              <a:spcBef>
                <a:spcPts val="0"/>
              </a:spcBef>
              <a:spcAft>
                <a:spcPts val="600"/>
              </a:spcAft>
              <a:buNone/>
            </a:pPr>
            <a:endParaRPr lang="fr-CA" sz="1200" i="1" dirty="0" smtClean="0">
              <a:latin typeface="+mj-lt"/>
              <a:cs typeface="Times New Roman" pitchFamily="18" charset="0"/>
            </a:endParaRPr>
          </a:p>
          <a:p>
            <a:pPr>
              <a:spcBef>
                <a:spcPts val="0"/>
              </a:spcBef>
              <a:spcAft>
                <a:spcPts val="600"/>
              </a:spcAft>
              <a:buNone/>
            </a:pPr>
            <a:r>
              <a:rPr lang="fr-CA" sz="2400" i="1" dirty="0" smtClean="0">
                <a:latin typeface="+mj-lt"/>
                <a:cs typeface="Times New Roman" pitchFamily="18" charset="0"/>
              </a:rPr>
              <a:t>Construction du radeau</a:t>
            </a:r>
            <a:endParaRPr lang="fr-CA" sz="1800" i="1" dirty="0" smtClean="0">
              <a:latin typeface="+mj-lt"/>
              <a:cs typeface="Times New Roman" pitchFamily="18" charset="0"/>
            </a:endParaRPr>
          </a:p>
          <a:p>
            <a:pPr algn="just">
              <a:spcBef>
                <a:spcPts val="0"/>
              </a:spcBef>
              <a:spcAft>
                <a:spcPts val="600"/>
              </a:spcAft>
              <a:buFont typeface="Arial" pitchFamily="34" charset="0"/>
              <a:buChar char="•"/>
            </a:pPr>
            <a:r>
              <a:rPr lang="fr-CA" sz="1200" b="1" dirty="0" smtClean="0">
                <a:latin typeface="+mj-lt"/>
                <a:cs typeface="Times New Roman" pitchFamily="18" charset="0"/>
              </a:rPr>
              <a:t>Quand les étapes de construction et le schéma sont approuvés, inscrire l’heure sur la fiche d’activité</a:t>
            </a:r>
            <a:r>
              <a:rPr lang="fr-CA" sz="1200" dirty="0" smtClean="0">
                <a:latin typeface="+mj-lt"/>
                <a:cs typeface="Times New Roman" pitchFamily="18" charset="0"/>
              </a:rPr>
              <a:t>. (Espace prévu à cet effet, en haut de la page 07.) Les élèves disposeront alors de 45 minutes pour construire leur radeau</a:t>
            </a:r>
          </a:p>
          <a:p>
            <a:pPr algn="just">
              <a:spcBef>
                <a:spcPts val="0"/>
              </a:spcBef>
              <a:spcAft>
                <a:spcPts val="600"/>
              </a:spcAft>
              <a:buFont typeface="Arial" pitchFamily="34" charset="0"/>
              <a:buChar char="•"/>
            </a:pPr>
            <a:r>
              <a:rPr lang="fr-CA" sz="1200" b="1" dirty="0" smtClean="0">
                <a:latin typeface="+mj-lt"/>
                <a:cs typeface="Times New Roman" pitchFamily="18" charset="0"/>
              </a:rPr>
              <a:t>Pendant la construction, les élèves </a:t>
            </a:r>
            <a:r>
              <a:rPr lang="fr-CA" sz="1200" b="1" i="1" dirty="0" smtClean="0">
                <a:latin typeface="+mj-lt"/>
                <a:cs typeface="Times New Roman" pitchFamily="18" charset="0"/>
              </a:rPr>
              <a:t>peuvent</a:t>
            </a:r>
            <a:r>
              <a:rPr lang="fr-CA" sz="1200" b="1" dirty="0" smtClean="0">
                <a:latin typeface="+mj-lt"/>
                <a:cs typeface="Times New Roman" pitchFamily="18" charset="0"/>
              </a:rPr>
              <a:t> faire des modifications. </a:t>
            </a:r>
            <a:r>
              <a:rPr lang="fr-CA" sz="1200" dirty="0" smtClean="0">
                <a:latin typeface="+mj-lt"/>
                <a:cs typeface="Times New Roman" pitchFamily="18" charset="0"/>
              </a:rPr>
              <a:t>Ils doivent cependant les prendre en note dans l’espace prévu à cet effet (section 4.). </a:t>
            </a:r>
          </a:p>
          <a:p>
            <a:pPr algn="just">
              <a:spcBef>
                <a:spcPts val="0"/>
              </a:spcBef>
              <a:spcAft>
                <a:spcPts val="600"/>
              </a:spcAft>
              <a:buFont typeface="Arial" pitchFamily="34" charset="0"/>
              <a:buChar char="•"/>
            </a:pPr>
            <a:r>
              <a:rPr lang="fr-CA" sz="1200" b="1" dirty="0" smtClean="0">
                <a:latin typeface="+mj-lt"/>
                <a:cs typeface="Times New Roman" pitchFamily="18" charset="0"/>
              </a:rPr>
              <a:t>Dès qu’un radeau est complété, il peut être testé. </a:t>
            </a:r>
            <a:r>
              <a:rPr lang="fr-CA" sz="1200" dirty="0" smtClean="0">
                <a:latin typeface="+mj-lt"/>
                <a:cs typeface="Times New Roman" pitchFamily="18" charset="0"/>
              </a:rPr>
              <a:t>Il est normal que les équipes ne passent pas toutes en même temps de la conception à la construction et de la construction aux tests. Le chevauchement permettra de maximiser la période de science et d’éviter un bouchon d’étranglement à l’étape du test.</a:t>
            </a:r>
          </a:p>
          <a:p>
            <a:pPr algn="just">
              <a:spcBef>
                <a:spcPts val="0"/>
              </a:spcBef>
              <a:spcAft>
                <a:spcPts val="600"/>
              </a:spcAft>
              <a:buNone/>
            </a:pPr>
            <a:endParaRPr lang="fr-CA" sz="1200" dirty="0" smtClean="0">
              <a:latin typeface="+mj-lt"/>
              <a:cs typeface="Times New Roman" pitchFamily="18" charset="0"/>
            </a:endParaRPr>
          </a:p>
        </p:txBody>
      </p:sp>
      <p:sp>
        <p:nvSpPr>
          <p:cNvPr id="24" name="Title 3">
            <a:extLst>
              <a:ext uri="{FF2B5EF4-FFF2-40B4-BE49-F238E27FC236}">
                <a16:creationId xmlns="" xmlns:a16="http://schemas.microsoft.com/office/drawing/2014/main" id="{87C1477C-E81F-43AA-87D9-A74BC071692E}"/>
              </a:ext>
            </a:extLst>
          </p:cNvPr>
          <p:cNvSpPr txBox="1">
            <a:spLocks/>
          </p:cNvSpPr>
          <p:nvPr>
            <p:custDataLst>
              <p:tags r:id="rId2"/>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smtClean="0">
                <a:latin typeface="Calibri" panose="020F0502020204030204" pitchFamily="34" charset="0"/>
                <a:cs typeface="Calibri" panose="020F0502020204030204" pitchFamily="34" charset="0"/>
              </a:rPr>
              <a:t>3. Les naufragés </a:t>
            </a:r>
            <a:r>
              <a:rPr lang="fr-CA" sz="1800" dirty="0" smtClean="0">
                <a:latin typeface="Calibri" panose="020F0502020204030204" pitchFamily="34" charset="0"/>
                <a:cs typeface="Calibri" panose="020F0502020204030204" pitchFamily="34" charset="0"/>
              </a:rPr>
              <a:t>(suite)</a:t>
            </a:r>
            <a:endParaRPr lang="fr-CA" sz="3000" dirty="0">
              <a:latin typeface="Calibri" panose="020F0502020204030204" pitchFamily="34" charset="0"/>
              <a:cs typeface="Calibri" panose="020F0502020204030204" pitchFamily="34" charset="0"/>
            </a:endParaRPr>
          </a:p>
        </p:txBody>
      </p:sp>
      <p:pic>
        <p:nvPicPr>
          <p:cNvPr id="9" name="Image 8" descr="Cover_4 - Flotte-coule-02.png"/>
          <p:cNvPicPr>
            <a:picLocks noChangeAspect="1"/>
          </p:cNvPicPr>
          <p:nvPr/>
        </p:nvPicPr>
        <p:blipFill>
          <a:blip r:embed="rId9"/>
          <a:stretch>
            <a:fillRect/>
          </a:stretch>
        </p:blipFill>
        <p:spPr>
          <a:xfrm>
            <a:off x="4952858" y="-221365"/>
            <a:ext cx="2095885" cy="2095885"/>
          </a:xfrm>
          <a:prstGeom prst="rect">
            <a:avLst/>
          </a:prstGeom>
        </p:spPr>
      </p:pic>
      <p:sp>
        <p:nvSpPr>
          <p:cNvPr id="11" name="Rectangle 10"/>
          <p:cNvSpPr/>
          <p:nvPr>
            <p:custDataLst>
              <p:tags r:id="rId3"/>
            </p:custDataLst>
          </p:nvPr>
        </p:nvSpPr>
        <p:spPr>
          <a:xfrm>
            <a:off x="152400" y="6290672"/>
            <a:ext cx="5318760" cy="2462213"/>
          </a:xfrm>
          <a:prstGeom prst="rect">
            <a:avLst/>
          </a:prstGeom>
          <a:solidFill>
            <a:srgbClr val="FFC789"/>
          </a:solidFill>
          <a:ln>
            <a:solidFill>
              <a:srgbClr val="0070C0"/>
            </a:solidFill>
          </a:ln>
        </p:spPr>
        <p:txBody>
          <a:bodyPr wrap="square">
            <a:spAutoFit/>
          </a:bodyPr>
          <a:lstStyle/>
          <a:p>
            <a:pPr algn="ctr">
              <a:spcBef>
                <a:spcPts val="600"/>
              </a:spcBef>
            </a:pPr>
            <a:r>
              <a:rPr lang="fr-CA" sz="1400" b="1" dirty="0" smtClean="0">
                <a:latin typeface="Times New Roman"/>
                <a:cs typeface="Times New Roman"/>
              </a:rPr>
              <a:t>Réutilisation du matériel</a:t>
            </a:r>
            <a:endParaRPr lang="fr-CA" sz="800" dirty="0" smtClean="0">
              <a:latin typeface="Times New Roman"/>
              <a:cs typeface="Times New Roman"/>
            </a:endParaRPr>
          </a:p>
          <a:p>
            <a:pPr algn="just">
              <a:spcBef>
                <a:spcPts val="600"/>
              </a:spcBef>
            </a:pPr>
            <a:r>
              <a:rPr lang="fr-CA" sz="1200" dirty="0" smtClean="0">
                <a:latin typeface="Times New Roman" pitchFamily="18" charset="0"/>
                <a:cs typeface="Times New Roman" pitchFamily="18" charset="0"/>
              </a:rPr>
              <a:t>Pour des raisons environnementale, les radeaux doivent autant que possible pouvoir être démontés afin de réutiliser le matériel.</a:t>
            </a:r>
          </a:p>
          <a:p>
            <a:pPr algn="just">
              <a:spcBef>
                <a:spcPts val="600"/>
              </a:spcBef>
            </a:pPr>
            <a:r>
              <a:rPr lang="fr-CA" sz="1200" dirty="0" smtClean="0">
                <a:latin typeface="Times New Roman" pitchFamily="18" charset="0"/>
                <a:cs typeface="Times New Roman" pitchFamily="18" charset="0"/>
              </a:rPr>
              <a:t>À l’exception du papier d’aluminium, qui devra probablement être recyclé, on ne peut pas dénaturer le matériel – par exemple couper les pailles ou déformer les trombones.</a:t>
            </a:r>
          </a:p>
          <a:p>
            <a:pPr algn="just">
              <a:spcBef>
                <a:spcPts val="600"/>
              </a:spcBef>
            </a:pPr>
            <a:r>
              <a:rPr lang="fr-CA" sz="1200" dirty="0" smtClean="0">
                <a:latin typeface="Times New Roman" pitchFamily="18" charset="0"/>
                <a:cs typeface="Times New Roman" pitchFamily="18" charset="0"/>
              </a:rPr>
              <a:t>Si le matériel vient à manquer dans le bac, cette activité peut être réalisée avec à peu près n’importe quel matériel puisé dans le bac de recyclage ! </a:t>
            </a:r>
          </a:p>
          <a:p>
            <a:pPr algn="just">
              <a:spcBef>
                <a:spcPts val="600"/>
              </a:spcBef>
            </a:pPr>
            <a:r>
              <a:rPr lang="fr-CA" sz="1200" dirty="0" smtClean="0">
                <a:latin typeface="Times New Roman" pitchFamily="18" charset="0"/>
                <a:cs typeface="Times New Roman" pitchFamily="18" charset="0"/>
              </a:rPr>
              <a:t>Il est intéressant d’ajouter à la liste du matériel disponible des éléments dont la matière n’est pas avantageuse (par exemple du métal). Cela force les élèves à réfléchir sur les matériaux à privilégier.</a:t>
            </a:r>
            <a:endParaRPr lang="fr-CA" sz="1200" dirty="0">
              <a:latin typeface="Times New Roman" pitchFamily="18" charset="0"/>
              <a:cs typeface="Times New Roman" pitchFamily="18" charset="0"/>
            </a:endParaRPr>
          </a:p>
        </p:txBody>
      </p:sp>
      <p:sp>
        <p:nvSpPr>
          <p:cNvPr id="2" name="Espace réservé du numéro de diapositive 1"/>
          <p:cNvSpPr>
            <a:spLocks noGrp="1"/>
          </p:cNvSpPr>
          <p:nvPr>
            <p:ph type="sldNum" sz="quarter" idx="12"/>
            <p:custDataLst>
              <p:tags r:id="rId4"/>
            </p:custDataLst>
          </p:nvPr>
        </p:nvSpPr>
        <p:spPr>
          <a:xfrm>
            <a:off x="5623560" y="7983763"/>
            <a:ext cx="1234440" cy="1135797"/>
          </a:xfrm>
        </p:spPr>
        <p:txBody>
          <a:bodyPr/>
          <a:lstStyle/>
          <a:p>
            <a:fld id="{027FB875-5C85-AB42-9DC5-178568A424B8}" type="slidenum">
              <a:rPr lang="en-US" smtClean="0">
                <a:latin typeface="Impact"/>
                <a:cs typeface="Impact"/>
              </a:rPr>
              <a:pPr/>
              <a:t>12</a:t>
            </a:fld>
            <a:endParaRPr lang="en-US" dirty="0">
              <a:latin typeface="Impact"/>
              <a:cs typeface="Impact"/>
            </a:endParaRPr>
          </a:p>
        </p:txBody>
      </p:sp>
    </p:spTree>
    <p:extLst>
      <p:ext uri="{BB962C8B-B14F-4D97-AF65-F5344CB8AC3E}">
        <p14:creationId xmlns="" xmlns:p14="http://schemas.microsoft.com/office/powerpoint/2010/main" val="15576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custDataLst>
              <p:tags r:id="rId1"/>
            </p:custDataLst>
          </p:nvPr>
        </p:nvSpPr>
        <p:spPr>
          <a:xfrm>
            <a:off x="45720" y="1274444"/>
            <a:ext cx="6766560" cy="2520316"/>
          </a:xfrm>
          <a:noFill/>
          <a:ln>
            <a:solidFill>
              <a:srgbClr val="0070C0"/>
            </a:solidFill>
          </a:ln>
        </p:spPr>
        <p:style>
          <a:lnRef idx="2">
            <a:schemeClr val="accent1"/>
          </a:lnRef>
          <a:fillRef idx="1">
            <a:schemeClr val="lt1"/>
          </a:fillRef>
          <a:effectRef idx="0">
            <a:schemeClr val="accent1"/>
          </a:effectRef>
          <a:fontRef idx="minor">
            <a:schemeClr val="dk1"/>
          </a:fontRef>
        </p:style>
        <p:txBody>
          <a:bodyPr>
            <a:noAutofit/>
          </a:bodyPr>
          <a:lstStyle/>
          <a:p>
            <a:pPr algn="just">
              <a:spcBef>
                <a:spcPts val="0"/>
              </a:spcBef>
              <a:spcAft>
                <a:spcPts val="600"/>
              </a:spcAft>
              <a:buNone/>
            </a:pPr>
            <a:r>
              <a:rPr lang="fr-CA" sz="2400" i="1" dirty="0" smtClean="0">
                <a:latin typeface="+mj-lt"/>
                <a:cs typeface="Times New Roman" pitchFamily="18" charset="0"/>
              </a:rPr>
              <a:t>Test des radeaux </a:t>
            </a:r>
            <a:endParaRPr lang="fr-CA" sz="2400" dirty="0" smtClean="0">
              <a:latin typeface="+mj-lt"/>
              <a:cs typeface="Times New Roman" pitchFamily="18" charset="0"/>
            </a:endParaRPr>
          </a:p>
          <a:p>
            <a:pPr algn="just">
              <a:spcBef>
                <a:spcPts val="0"/>
              </a:spcBef>
              <a:spcAft>
                <a:spcPts val="600"/>
              </a:spcAft>
              <a:buFont typeface="Arial" pitchFamily="34" charset="0"/>
              <a:buChar char="•"/>
            </a:pPr>
            <a:r>
              <a:rPr lang="fr-CA" sz="1200" b="1" dirty="0" smtClean="0">
                <a:latin typeface="+mj-lt"/>
                <a:cs typeface="Times New Roman" pitchFamily="18" charset="0"/>
              </a:rPr>
              <a:t>Au fur et à mesure qu’ils sont prêts, les élèves viennent à l’avant et mettent leur radeau dans l’eau. </a:t>
            </a:r>
            <a:r>
              <a:rPr lang="fr-CA" sz="1200" dirty="0" smtClean="0">
                <a:latin typeface="+mj-lt"/>
                <a:cs typeface="Times New Roman" pitchFamily="18" charset="0"/>
              </a:rPr>
              <a:t>Les tests doivent cependant se faire </a:t>
            </a:r>
            <a:r>
              <a:rPr lang="fr-CA" sz="1200" i="1" dirty="0" smtClean="0">
                <a:latin typeface="+mj-lt"/>
                <a:cs typeface="Times New Roman" pitchFamily="18" charset="0"/>
              </a:rPr>
              <a:t>sous supervision de l’</a:t>
            </a:r>
            <a:r>
              <a:rPr lang="fr-CA" sz="1200" i="1" dirty="0" err="1" smtClean="0">
                <a:latin typeface="+mj-lt"/>
                <a:cs typeface="Times New Roman" pitchFamily="18" charset="0"/>
              </a:rPr>
              <a:t>enseignant.e</a:t>
            </a:r>
            <a:r>
              <a:rPr lang="fr-CA" sz="1200" dirty="0" smtClean="0">
                <a:latin typeface="+mj-lt"/>
                <a:cs typeface="Times New Roman" pitchFamily="18" charset="0"/>
              </a:rPr>
              <a:t>.</a:t>
            </a:r>
          </a:p>
          <a:p>
            <a:pPr algn="just">
              <a:spcBef>
                <a:spcPts val="0"/>
              </a:spcBef>
              <a:spcAft>
                <a:spcPts val="600"/>
              </a:spcAft>
              <a:buFont typeface="Arial" pitchFamily="34" charset="0"/>
              <a:buChar char="•"/>
            </a:pPr>
            <a:r>
              <a:rPr lang="fr-CA" sz="1200" b="1" dirty="0" smtClean="0">
                <a:latin typeface="+mj-lt"/>
                <a:cs typeface="Times New Roman" pitchFamily="18" charset="0"/>
              </a:rPr>
              <a:t>Les élèves déposent un à un les naufragés (les cailloux) sur leur radeau, de la manière dont ils le désirent. </a:t>
            </a:r>
            <a:r>
              <a:rPr lang="fr-CA" sz="1200" dirty="0" smtClean="0">
                <a:latin typeface="+mj-lt"/>
                <a:cs typeface="Times New Roman" pitchFamily="18" charset="0"/>
              </a:rPr>
              <a:t>L’</a:t>
            </a:r>
            <a:r>
              <a:rPr lang="fr-CA" sz="1200" dirty="0" err="1" smtClean="0">
                <a:latin typeface="+mj-lt"/>
                <a:cs typeface="Times New Roman" pitchFamily="18" charset="0"/>
              </a:rPr>
              <a:t>enseignant.e</a:t>
            </a:r>
            <a:r>
              <a:rPr lang="fr-CA" sz="1200" dirty="0" smtClean="0">
                <a:latin typeface="+mj-lt"/>
                <a:cs typeface="Times New Roman" pitchFamily="18" charset="0"/>
              </a:rPr>
              <a:t> est le juge : si un naufragé touche à l’eau, on arrête le compte. Si l’eau rentre dans le radeau, mais aucun naufragé n’est mouillé, on continue le compte. </a:t>
            </a:r>
          </a:p>
          <a:p>
            <a:pPr algn="just">
              <a:spcBef>
                <a:spcPts val="0"/>
              </a:spcBef>
              <a:spcAft>
                <a:spcPts val="600"/>
              </a:spcAft>
              <a:buFont typeface="Arial" pitchFamily="34" charset="0"/>
              <a:buChar char="•"/>
            </a:pPr>
            <a:r>
              <a:rPr lang="fr-CA" sz="1200" b="1" dirty="0" smtClean="0">
                <a:latin typeface="+mj-lt"/>
                <a:cs typeface="Times New Roman" pitchFamily="18" charset="0"/>
              </a:rPr>
              <a:t>Quand des naufragés sont mouillés (le radeau a coulé, chaviré, ou l’eau s’est infiltrée), on interroge les élèves sur ce qui a causé l’évènement. </a:t>
            </a:r>
            <a:r>
              <a:rPr lang="fr-CA" sz="1200" dirty="0" smtClean="0">
                <a:latin typeface="+mj-lt"/>
                <a:cs typeface="Times New Roman" pitchFamily="18" charset="0"/>
              </a:rPr>
              <a:t>Par exemple, il y avait un trou dans le radeau, les rebords  n’étaient pas assez hauts, les naufragés étaient tous placés du même côté, etc.</a:t>
            </a:r>
          </a:p>
          <a:p>
            <a:pPr algn="just">
              <a:spcBef>
                <a:spcPts val="0"/>
              </a:spcBef>
              <a:spcAft>
                <a:spcPts val="600"/>
              </a:spcAft>
              <a:buFont typeface="Arial" pitchFamily="34" charset="0"/>
              <a:buChar char="•"/>
            </a:pPr>
            <a:r>
              <a:rPr lang="fr-CA" sz="1200" b="1" dirty="0" smtClean="0">
                <a:latin typeface="+mj-lt"/>
                <a:cs typeface="Times New Roman" pitchFamily="18" charset="0"/>
              </a:rPr>
              <a:t>Après leur test les élèves finissent de remplir leur fiche d’activité</a:t>
            </a:r>
            <a:r>
              <a:rPr lang="fr-CA" sz="1200" dirty="0" smtClean="0">
                <a:latin typeface="+mj-lt"/>
                <a:cs typeface="Times New Roman" pitchFamily="18" charset="0"/>
              </a:rPr>
              <a:t>; sections 5, 6, et 7. </a:t>
            </a:r>
          </a:p>
        </p:txBody>
      </p:sp>
      <p:sp>
        <p:nvSpPr>
          <p:cNvPr id="24" name="Title 3">
            <a:extLst>
              <a:ext uri="{FF2B5EF4-FFF2-40B4-BE49-F238E27FC236}">
                <a16:creationId xmlns="" xmlns:a16="http://schemas.microsoft.com/office/drawing/2014/main" id="{87C1477C-E81F-43AA-87D9-A74BC071692E}"/>
              </a:ext>
            </a:extLst>
          </p:cNvPr>
          <p:cNvSpPr txBox="1">
            <a:spLocks/>
          </p:cNvSpPr>
          <p:nvPr>
            <p:custDataLst>
              <p:tags r:id="rId2"/>
            </p:custDataLst>
          </p:nvPr>
        </p:nvSpPr>
        <p:spPr>
          <a:xfrm>
            <a:off x="0" y="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Réalisation</a:t>
            </a:r>
          </a:p>
          <a:p>
            <a:pPr algn="l"/>
            <a:r>
              <a:rPr lang="fr-CA" sz="2400" dirty="0" smtClean="0">
                <a:latin typeface="Calibri" panose="020F0502020204030204" pitchFamily="34" charset="0"/>
                <a:cs typeface="Calibri" panose="020F0502020204030204" pitchFamily="34" charset="0"/>
              </a:rPr>
              <a:t>3. Les naufragés </a:t>
            </a:r>
            <a:r>
              <a:rPr lang="fr-CA" sz="1800" dirty="0" smtClean="0">
                <a:latin typeface="Calibri" panose="020F0502020204030204" pitchFamily="34" charset="0"/>
                <a:cs typeface="Calibri" panose="020F0502020204030204" pitchFamily="34" charset="0"/>
              </a:rPr>
              <a:t>(suite)</a:t>
            </a:r>
            <a:endParaRPr lang="fr-CA" sz="3000" dirty="0">
              <a:latin typeface="Calibri" panose="020F0502020204030204" pitchFamily="34" charset="0"/>
              <a:cs typeface="Calibri" panose="020F0502020204030204" pitchFamily="34" charset="0"/>
            </a:endParaRPr>
          </a:p>
        </p:txBody>
      </p:sp>
      <p:pic>
        <p:nvPicPr>
          <p:cNvPr id="9" name="Image 8" descr="Cover_4 - Flotte-coule-02.png"/>
          <p:cNvPicPr>
            <a:picLocks noChangeAspect="1"/>
          </p:cNvPicPr>
          <p:nvPr/>
        </p:nvPicPr>
        <p:blipFill>
          <a:blip r:embed="rId9"/>
          <a:stretch>
            <a:fillRect/>
          </a:stretch>
        </p:blipFill>
        <p:spPr>
          <a:xfrm>
            <a:off x="4952858" y="-221365"/>
            <a:ext cx="2095885" cy="2095885"/>
          </a:xfrm>
          <a:prstGeom prst="rect">
            <a:avLst/>
          </a:prstGeom>
        </p:spPr>
      </p:pic>
      <p:sp>
        <p:nvSpPr>
          <p:cNvPr id="6" name="Content Placeholder 4"/>
          <p:cNvSpPr>
            <a:spLocks noGrp="1"/>
          </p:cNvSpPr>
          <p:nvPr>
            <p:ph sz="half" idx="1"/>
            <p:custDataLst>
              <p:tags r:id="rId3"/>
            </p:custDataLst>
          </p:nvPr>
        </p:nvSpPr>
        <p:spPr>
          <a:xfrm>
            <a:off x="61838" y="5358765"/>
            <a:ext cx="6750441" cy="1849756"/>
          </a:xfrm>
          <a:noFill/>
          <a:ln>
            <a:solidFill>
              <a:srgbClr val="0070C0"/>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spcBef>
                <a:spcPts val="0"/>
              </a:spcBef>
              <a:spcAft>
                <a:spcPts val="600"/>
              </a:spcAft>
              <a:buNone/>
            </a:pPr>
            <a:r>
              <a:rPr lang="fr-CA" sz="1200" dirty="0" smtClean="0">
                <a:latin typeface="+mj-lt"/>
                <a:cs typeface="Times New Roman" pitchFamily="18" charset="0"/>
              </a:rPr>
              <a:t>Faire un retour avec les élèves pour déterminer quelles caractéristiques étaient des radeaux étaient avantageuses et quelles caractéristiques étaient désavantageuses. Voici des exemples de ce qui pourrait être mentionné par les élèves :</a:t>
            </a:r>
          </a:p>
          <a:p>
            <a:pPr marL="180975" lvl="1" indent="-179388">
              <a:spcBef>
                <a:spcPts val="0"/>
              </a:spcBef>
              <a:spcAft>
                <a:spcPts val="600"/>
              </a:spcAft>
              <a:buNone/>
            </a:pPr>
            <a:r>
              <a:rPr lang="fr-CA" sz="1200" dirty="0" smtClean="0">
                <a:latin typeface="+mj-lt"/>
                <a:cs typeface="Times New Roman" pitchFamily="18" charset="0"/>
              </a:rPr>
              <a:t>	- Choix des matériaux	- Masse du radeau 	- Quantité d’air emprisonnée </a:t>
            </a:r>
          </a:p>
          <a:p>
            <a:pPr marL="180975" lvl="1" indent="-179388">
              <a:spcBef>
                <a:spcPts val="0"/>
              </a:spcBef>
              <a:spcAft>
                <a:spcPts val="600"/>
              </a:spcAft>
              <a:buNone/>
            </a:pPr>
            <a:r>
              <a:rPr lang="fr-CA" sz="1200" dirty="0" smtClean="0">
                <a:latin typeface="+mj-lt"/>
                <a:cs typeface="Times New Roman" pitchFamily="18" charset="0"/>
              </a:rPr>
              <a:t>	- Formes plus stables	- Hauteur des rebords	- Longueur / largeur / hauteur du radeau</a:t>
            </a:r>
          </a:p>
          <a:p>
            <a:pPr marL="180975" lvl="1" indent="-179388">
              <a:spcBef>
                <a:spcPts val="0"/>
              </a:spcBef>
              <a:spcAft>
                <a:spcPts val="600"/>
              </a:spcAft>
              <a:buNone/>
            </a:pPr>
            <a:r>
              <a:rPr lang="fr-CA" sz="1200" dirty="0" smtClean="0">
                <a:latin typeface="+mj-lt"/>
                <a:cs typeface="Times New Roman" pitchFamily="18" charset="0"/>
              </a:rPr>
              <a:t>	- </a:t>
            </a:r>
            <a:r>
              <a:rPr lang="fr-CA" sz="1200" dirty="0" smtClean="0">
                <a:cs typeface="Times New Roman" pitchFamily="18" charset="0"/>
              </a:rPr>
              <a:t>Absence de trous</a:t>
            </a:r>
          </a:p>
          <a:p>
            <a:pPr marL="180975" lvl="1" indent="-179388">
              <a:spcBef>
                <a:spcPts val="0"/>
              </a:spcBef>
              <a:spcAft>
                <a:spcPts val="600"/>
              </a:spcAft>
              <a:buNone/>
            </a:pPr>
            <a:endParaRPr lang="fr-CA" sz="1200" dirty="0" smtClean="0">
              <a:latin typeface="+mj-lt"/>
              <a:cs typeface="Times New Roman" pitchFamily="18" charset="0"/>
            </a:endParaRPr>
          </a:p>
        </p:txBody>
      </p:sp>
      <p:sp>
        <p:nvSpPr>
          <p:cNvPr id="7" name="Title 3">
            <a:extLst>
              <a:ext uri="{FF2B5EF4-FFF2-40B4-BE49-F238E27FC236}">
                <a16:creationId xmlns="" xmlns:a16="http://schemas.microsoft.com/office/drawing/2014/main" id="{87C1477C-E81F-43AA-87D9-A74BC071692E}"/>
              </a:ext>
            </a:extLst>
          </p:cNvPr>
          <p:cNvSpPr txBox="1">
            <a:spLocks/>
          </p:cNvSpPr>
          <p:nvPr>
            <p:custDataLst>
              <p:tags r:id="rId4"/>
            </p:custDataLst>
          </p:nvPr>
        </p:nvSpPr>
        <p:spPr>
          <a:xfrm>
            <a:off x="0" y="4084320"/>
            <a:ext cx="4780037" cy="9429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Calibri" panose="020F0502020204030204" pitchFamily="34" charset="0"/>
                <a:cs typeface="Calibri" panose="020F0502020204030204" pitchFamily="34" charset="0"/>
              </a:rPr>
              <a:t>Intégration des acquis</a:t>
            </a:r>
            <a:endParaRPr lang="fr-CA" sz="3000" dirty="0">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4</a:t>
            </a:r>
            <a:r>
              <a:rPr lang="en-US" sz="2400" dirty="0" smtClean="0">
                <a:latin typeface="Calibri" panose="020F0502020204030204" pitchFamily="34" charset="0"/>
                <a:cs typeface="Calibri" panose="020F0502020204030204" pitchFamily="34" charset="0"/>
              </a:rPr>
              <a:t>. </a:t>
            </a:r>
            <a:r>
              <a:rPr lang="fr-CA" sz="2400" dirty="0" smtClean="0">
                <a:latin typeface="Calibri" panose="020F0502020204030204" pitchFamily="34" charset="0"/>
                <a:cs typeface="Calibri" panose="020F0502020204030204" pitchFamily="34" charset="0"/>
              </a:rPr>
              <a:t>Retour sur les activités</a:t>
            </a:r>
            <a:endParaRPr lang="fr-CA" sz="3000" dirty="0">
              <a:latin typeface="Calibri" panose="020F0502020204030204" pitchFamily="34" charset="0"/>
              <a:cs typeface="Calibri" panose="020F0502020204030204" pitchFamily="34" charset="0"/>
            </a:endParaRPr>
          </a:p>
        </p:txBody>
      </p:sp>
      <p:sp>
        <p:nvSpPr>
          <p:cNvPr id="8" name="TextBox 8"/>
          <p:cNvSpPr txBox="1"/>
          <p:nvPr>
            <p:custDataLst>
              <p:tags r:id="rId5"/>
            </p:custDataLst>
          </p:nvPr>
        </p:nvSpPr>
        <p:spPr>
          <a:xfrm>
            <a:off x="153278" y="6842012"/>
            <a:ext cx="5904000" cy="2277547"/>
          </a:xfrm>
          <a:prstGeom prst="rect">
            <a:avLst/>
          </a:prstGeom>
          <a:solidFill>
            <a:srgbClr val="FFC789"/>
          </a:solidFill>
          <a:ln>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spcAft>
                <a:spcPts val="600"/>
              </a:spcAft>
            </a:pPr>
            <a:r>
              <a:rPr lang="fr-CA" sz="1400" b="1" dirty="0" smtClean="0">
                <a:latin typeface="+mj-lt"/>
                <a:cs typeface="Times New Roman" panose="02020603050405020304" pitchFamily="18" charset="0"/>
              </a:rPr>
              <a:t>Notes pour l’</a:t>
            </a:r>
            <a:r>
              <a:rPr lang="fr-CA" sz="1400" b="1" dirty="0" err="1" smtClean="0">
                <a:latin typeface="+mj-lt"/>
                <a:cs typeface="Times New Roman" panose="02020603050405020304" pitchFamily="18" charset="0"/>
              </a:rPr>
              <a:t>enseignant.e</a:t>
            </a:r>
            <a:endParaRPr lang="fr-CA" sz="1400" b="1" dirty="0" smtClean="0">
              <a:latin typeface="+mj-lt"/>
              <a:cs typeface="Times New Roman" panose="02020603050405020304" pitchFamily="18" charset="0"/>
            </a:endParaRPr>
          </a:p>
          <a:p>
            <a:pPr>
              <a:spcAft>
                <a:spcPts val="600"/>
              </a:spcAft>
            </a:pPr>
            <a:r>
              <a:rPr lang="fr-CA" sz="1200" dirty="0" smtClean="0">
                <a:latin typeface="+mj-lt"/>
                <a:cs typeface="Times New Roman" panose="02020603050405020304" pitchFamily="18" charset="0"/>
              </a:rPr>
              <a:t>De manière générale, voici les caractéristiques les plus importantes :</a:t>
            </a:r>
          </a:p>
          <a:p>
            <a:pPr>
              <a:spcAft>
                <a:spcPts val="600"/>
              </a:spcAft>
            </a:pPr>
            <a:r>
              <a:rPr lang="fr-CA" sz="1200" b="1" dirty="0" smtClean="0">
                <a:latin typeface="+mj-lt"/>
                <a:cs typeface="Times New Roman" panose="02020603050405020304" pitchFamily="18" charset="0"/>
              </a:rPr>
              <a:t>La quantité d’air : </a:t>
            </a:r>
            <a:r>
              <a:rPr lang="fr-CA" sz="1200" dirty="0" smtClean="0">
                <a:latin typeface="+mj-lt"/>
                <a:cs typeface="Times New Roman" pitchFamily="18" charset="0"/>
              </a:rPr>
              <a:t>comme dans l’expérience de la pâte à modeler, la </a:t>
            </a:r>
            <a:r>
              <a:rPr lang="fr-CA" sz="1200" dirty="0">
                <a:latin typeface="+mj-lt"/>
                <a:cs typeface="Times New Roman" pitchFamily="18" charset="0"/>
              </a:rPr>
              <a:t>quantité d’air présente dans le bateau </a:t>
            </a:r>
            <a:r>
              <a:rPr lang="fr-CA" sz="1200" dirty="0" smtClean="0">
                <a:latin typeface="+mj-lt"/>
                <a:cs typeface="Times New Roman" pitchFamily="18" charset="0"/>
              </a:rPr>
              <a:t>fait </a:t>
            </a:r>
            <a:r>
              <a:rPr lang="fr-CA" sz="1200" dirty="0">
                <a:latin typeface="+mj-lt"/>
                <a:cs typeface="Times New Roman" pitchFamily="18" charset="0"/>
              </a:rPr>
              <a:t>diminuer la </a:t>
            </a:r>
            <a:r>
              <a:rPr lang="fr-CA" sz="1200" dirty="0" smtClean="0">
                <a:latin typeface="+mj-lt"/>
                <a:cs typeface="Times New Roman" pitchFamily="18" charset="0"/>
              </a:rPr>
              <a:t>masse volumique totale.  </a:t>
            </a:r>
          </a:p>
          <a:p>
            <a:pPr>
              <a:spcAft>
                <a:spcPts val="600"/>
              </a:spcAft>
              <a:buNone/>
            </a:pPr>
            <a:r>
              <a:rPr lang="fr-CA" sz="1200" b="1" dirty="0" smtClean="0">
                <a:latin typeface="+mj-lt"/>
                <a:cs typeface="Times New Roman" panose="02020603050405020304" pitchFamily="18" charset="0"/>
              </a:rPr>
              <a:t>La forme : </a:t>
            </a:r>
            <a:r>
              <a:rPr lang="fr-CA" sz="1200" dirty="0" smtClean="0">
                <a:latin typeface="+mj-lt"/>
                <a:cs typeface="Times New Roman" pitchFamily="18" charset="0"/>
              </a:rPr>
              <a:t>La forme est importante pour la masse volumique (air à l’intérieur de la coque), mais aussi pour la stabilité du radeau. Dans un radeau instable, seule une disposition bien calculée des naufragés empêchera le chavirement.</a:t>
            </a:r>
          </a:p>
          <a:p>
            <a:pPr>
              <a:spcAft>
                <a:spcPts val="600"/>
              </a:spcAft>
              <a:buNone/>
            </a:pPr>
            <a:r>
              <a:rPr lang="fr-CA" sz="1200" b="1" dirty="0" smtClean="0">
                <a:latin typeface="+mj-lt"/>
                <a:cs typeface="Times New Roman" panose="02020603050405020304" pitchFamily="18" charset="0"/>
              </a:rPr>
              <a:t>L’étanchéité : </a:t>
            </a:r>
            <a:r>
              <a:rPr lang="fr-CA" sz="1200" dirty="0" smtClean="0">
                <a:latin typeface="+mj-lt"/>
                <a:cs typeface="Times New Roman" pitchFamily="18" charset="0"/>
              </a:rPr>
              <a:t>Si le radeau présente une sorte de coque ou de membrane, l’étanchéité sera capitale. Si le fond du radeau est troué, l'eau pourra toucher aux naufragés même si l’</a:t>
            </a:r>
            <a:r>
              <a:rPr lang="fr-CA" sz="1200" dirty="0" err="1" smtClean="0">
                <a:latin typeface="+mj-lt"/>
                <a:cs typeface="Times New Roman" pitchFamily="18" charset="0"/>
              </a:rPr>
              <a:t>embar-cation</a:t>
            </a:r>
            <a:r>
              <a:rPr lang="fr-CA" sz="1200" dirty="0" smtClean="0">
                <a:latin typeface="+mj-lt"/>
                <a:cs typeface="Times New Roman" pitchFamily="18" charset="0"/>
              </a:rPr>
              <a:t> n'a pas chaviré. De plus, l'étanchéité empêche l'eau d'entrer dans les poches d’air.</a:t>
            </a:r>
            <a:endParaRPr lang="fr-CA" sz="1200" dirty="0">
              <a:latin typeface="+mj-lt"/>
              <a:cs typeface="Times New Roman" pitchFamily="18" charset="0"/>
            </a:endParaRPr>
          </a:p>
        </p:txBody>
      </p:sp>
      <p:sp>
        <p:nvSpPr>
          <p:cNvPr id="2" name="Espace réservé du numéro de diapositive 1"/>
          <p:cNvSpPr>
            <a:spLocks noGrp="1"/>
          </p:cNvSpPr>
          <p:nvPr>
            <p:ph type="sldNum" sz="quarter" idx="12"/>
            <p:custDataLst>
              <p:tags r:id="rId6"/>
            </p:custDataLst>
          </p:nvPr>
        </p:nvSpPr>
        <p:spPr>
          <a:xfrm>
            <a:off x="5623560" y="7983763"/>
            <a:ext cx="1234440" cy="1135797"/>
          </a:xfrm>
        </p:spPr>
        <p:txBody>
          <a:bodyPr/>
          <a:lstStyle/>
          <a:p>
            <a:fld id="{027FB875-5C85-AB42-9DC5-178568A424B8}" type="slidenum">
              <a:rPr lang="en-US" smtClean="0">
                <a:latin typeface="Impact"/>
                <a:cs typeface="Impact"/>
              </a:rPr>
              <a:pPr/>
              <a:t>13</a:t>
            </a:fld>
            <a:endParaRPr lang="en-US" dirty="0">
              <a:latin typeface="Impact"/>
              <a:cs typeface="Impact"/>
            </a:endParaRPr>
          </a:p>
        </p:txBody>
      </p:sp>
    </p:spTree>
    <p:extLst>
      <p:ext uri="{BB962C8B-B14F-4D97-AF65-F5344CB8AC3E}">
        <p14:creationId xmlns="" xmlns:p14="http://schemas.microsoft.com/office/powerpoint/2010/main" val="15576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997606" y="1516380"/>
            <a:ext cx="4886727" cy="871396"/>
          </a:xfrm>
        </p:spPr>
        <p:txBody>
          <a:bodyPr/>
          <a:lstStyle/>
          <a:p>
            <a:r>
              <a:rPr lang="en-US" sz="3000" dirty="0" smtClean="0">
                <a:latin typeface="+mj-lt"/>
                <a:cs typeface="Times New Roman" pitchFamily="18" charset="0"/>
              </a:rPr>
              <a:t>Fiches théoriques</a:t>
            </a:r>
            <a:endParaRPr lang="en-US" sz="3000" dirty="0">
              <a:latin typeface="+mj-lt"/>
              <a:cs typeface="Times New Roman" pitchFamily="18" charset="0"/>
            </a:endParaRPr>
          </a:p>
        </p:txBody>
      </p:sp>
      <p:sp>
        <p:nvSpPr>
          <p:cNvPr id="3" name="Espace réservé du numéro de diapositive 2"/>
          <p:cNvSpPr>
            <a:spLocks noGrp="1"/>
          </p:cNvSpPr>
          <p:nvPr>
            <p:ph type="sldNum" sz="quarter" idx="12"/>
            <p:custDataLst>
              <p:tags r:id="rId2"/>
            </p:custDataLst>
          </p:nvPr>
        </p:nvSpPr>
        <p:spPr>
          <a:xfrm>
            <a:off x="5547974" y="8008203"/>
            <a:ext cx="1310026" cy="1135797"/>
          </a:xfrm>
        </p:spPr>
        <p:txBody>
          <a:bodyPr/>
          <a:lstStyle/>
          <a:p>
            <a:fld id="{027FB875-5C85-AB42-9DC5-178568A424B8}" type="slidenum">
              <a:rPr lang="en-US" smtClean="0"/>
              <a:pPr/>
              <a:t>14</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107461455"/>
              </p:ext>
            </p:extLst>
          </p:nvPr>
        </p:nvGraphicFramePr>
        <p:xfrm>
          <a:off x="814102" y="2773680"/>
          <a:ext cx="5374793" cy="1290320"/>
        </p:xfrm>
        <a:graphic>
          <a:graphicData uri="http://schemas.openxmlformats.org/drawingml/2006/table">
            <a:tbl>
              <a:tblPr firstRow="1" bandRow="1">
                <a:tableStyleId>{21E4AEA4-8DFA-4A89-87EB-49C32662AFE0}</a:tableStyleId>
              </a:tblPr>
              <a:tblGrid>
                <a:gridCol w="1281445">
                  <a:extLst>
                    <a:ext uri="{9D8B030D-6E8A-4147-A177-3AD203B41FA5}">
                      <a16:colId xmlns="" xmlns:a16="http://schemas.microsoft.com/office/drawing/2014/main" val="20000"/>
                    </a:ext>
                  </a:extLst>
                </a:gridCol>
                <a:gridCol w="3436087">
                  <a:extLst>
                    <a:ext uri="{9D8B030D-6E8A-4147-A177-3AD203B41FA5}">
                      <a16:colId xmlns="" xmlns:a16="http://schemas.microsoft.com/office/drawing/2014/main" val="20001"/>
                    </a:ext>
                  </a:extLst>
                </a:gridCol>
                <a:gridCol w="657261">
                  <a:extLst>
                    <a:ext uri="{9D8B030D-6E8A-4147-A177-3AD203B41FA5}">
                      <a16:colId xmlns="" xmlns:a16="http://schemas.microsoft.com/office/drawing/2014/main" val="20002"/>
                    </a:ext>
                  </a:extLst>
                </a:gridCol>
              </a:tblGrid>
              <a:tr h="548640">
                <a:tc>
                  <a:txBody>
                    <a:bodyPr/>
                    <a:lstStyle/>
                    <a:p>
                      <a:pPr algn="ctr"/>
                      <a:r>
                        <a:rPr lang="fr-FR" sz="1500" baseline="0" dirty="0" smtClean="0"/>
                        <a:t>Numéro</a:t>
                      </a:r>
                      <a:endParaRPr lang="fr-FR" sz="1500" dirty="0">
                        <a:latin typeface="+mj-lt"/>
                        <a:cs typeface="Times New Roman" pitchFamily="18" charset="0"/>
                      </a:endParaRPr>
                    </a:p>
                  </a:txBody>
                  <a:tcPr anchor="ctr"/>
                </a:tc>
                <a:tc>
                  <a:txBody>
                    <a:bodyPr/>
                    <a:lstStyle/>
                    <a:p>
                      <a:pPr algn="ctr"/>
                      <a:r>
                        <a:rPr lang="fr-FR" sz="1500" dirty="0" smtClean="0"/>
                        <a:t>Nom</a:t>
                      </a:r>
                      <a:endParaRPr lang="fr-FR" sz="1500" dirty="0">
                        <a:latin typeface="+mj-lt"/>
                        <a:cs typeface="Times New Roman" pitchFamily="18" charset="0"/>
                      </a:endParaRPr>
                    </a:p>
                  </a:txBody>
                  <a:tcPr anchor="ctr"/>
                </a:tc>
                <a:tc>
                  <a:txBody>
                    <a:bodyPr/>
                    <a:lstStyle/>
                    <a:p>
                      <a:pPr algn="ctr"/>
                      <a:r>
                        <a:rPr lang="fr-FR" sz="1500" dirty="0" smtClean="0"/>
                        <a:t>Page</a:t>
                      </a:r>
                      <a:endParaRPr lang="fr-FR" sz="1500" dirty="0">
                        <a:latin typeface="+mj-lt"/>
                        <a:cs typeface="Times New Roman" pitchFamily="18" charset="0"/>
                      </a:endParaRPr>
                    </a:p>
                  </a:txBody>
                  <a:tcPr anchor="ctr"/>
                </a:tc>
                <a:extLst>
                  <a:ext uri="{0D108BD9-81ED-4DB2-BD59-A6C34878D82A}">
                    <a16:rowId xmlns="" xmlns:a16="http://schemas.microsoft.com/office/drawing/2014/main" val="10000"/>
                  </a:ext>
                </a:extLst>
              </a:tr>
              <a:tr h="370840">
                <a:tc>
                  <a:txBody>
                    <a:bodyPr/>
                    <a:lstStyle/>
                    <a:p>
                      <a:pPr algn="ctr"/>
                      <a:r>
                        <a:rPr lang="fr-FR" sz="1200" dirty="0" smtClean="0"/>
                        <a:t>1</a:t>
                      </a:r>
                      <a:endParaRPr lang="fr-FR" sz="1200" dirty="0">
                        <a:latin typeface="+mj-lt"/>
                        <a:cs typeface="Times New Roman" pitchFamily="18" charset="0"/>
                      </a:endParaRPr>
                    </a:p>
                  </a:txBody>
                  <a:tcPr anchor="ctr"/>
                </a:tc>
                <a:tc>
                  <a:txBody>
                    <a:bodyPr/>
                    <a:lstStyle/>
                    <a:p>
                      <a:r>
                        <a:rPr lang="fr-FR" sz="1200" dirty="0" smtClean="0"/>
                        <a:t>Archimède</a:t>
                      </a:r>
                      <a:r>
                        <a:rPr lang="fr-FR" sz="1200" baseline="0" dirty="0" smtClean="0"/>
                        <a:t> et la flottabilité</a:t>
                      </a:r>
                      <a:endParaRPr lang="fr-FR" sz="1200" dirty="0">
                        <a:latin typeface="+mj-lt"/>
                        <a:cs typeface="Times New Roman" pitchFamily="18" charset="0"/>
                      </a:endParaRPr>
                    </a:p>
                  </a:txBody>
                  <a:tcPr anchor="ctr"/>
                </a:tc>
                <a:tc>
                  <a:txBody>
                    <a:bodyPr/>
                    <a:lstStyle/>
                    <a:p>
                      <a:pPr algn="ctr"/>
                      <a:r>
                        <a:rPr lang="fr-FR" sz="1200" dirty="0" smtClean="0"/>
                        <a:t>14</a:t>
                      </a:r>
                      <a:endParaRPr lang="fr-FR" sz="1200" dirty="0">
                        <a:latin typeface="+mj-lt"/>
                        <a:cs typeface="Times New Roman" pitchFamily="18" charset="0"/>
                      </a:endParaRPr>
                    </a:p>
                  </a:txBody>
                  <a:tcPr anchor="ctr"/>
                </a:tc>
                <a:extLst>
                  <a:ext uri="{0D108BD9-81ED-4DB2-BD59-A6C34878D82A}">
                    <a16:rowId xmlns="" xmlns:a16="http://schemas.microsoft.com/office/drawing/2014/main" val="10001"/>
                  </a:ext>
                </a:extLst>
              </a:tr>
              <a:tr h="370840">
                <a:tc>
                  <a:txBody>
                    <a:bodyPr/>
                    <a:lstStyle/>
                    <a:p>
                      <a:pPr algn="ctr"/>
                      <a:r>
                        <a:rPr lang="fr-FR" sz="1200" dirty="0" smtClean="0"/>
                        <a:t>2</a:t>
                      </a:r>
                      <a:endParaRPr lang="fr-FR" sz="1200" dirty="0">
                        <a:latin typeface="+mj-lt"/>
                        <a:cs typeface="Times New Roman" pitchFamily="18" charset="0"/>
                      </a:endParaRPr>
                    </a:p>
                  </a:txBody>
                  <a:tcPr anchor="ctr"/>
                </a:tc>
                <a:tc>
                  <a:txBody>
                    <a:bodyPr/>
                    <a:lstStyle/>
                    <a:p>
                      <a:r>
                        <a:rPr lang="fr-FR" sz="1200" dirty="0" smtClean="0"/>
                        <a:t>Étapes</a:t>
                      </a:r>
                      <a:r>
                        <a:rPr lang="fr-FR" sz="1200" baseline="0" dirty="0" smtClean="0"/>
                        <a:t> de construction et schéma</a:t>
                      </a:r>
                      <a:endParaRPr lang="fr-FR" sz="1200" dirty="0">
                        <a:latin typeface="+mj-lt"/>
                        <a:cs typeface="Times New Roman" pitchFamily="18" charset="0"/>
                      </a:endParaRPr>
                    </a:p>
                  </a:txBody>
                  <a:tcPr anchor="ctr"/>
                </a:tc>
                <a:tc>
                  <a:txBody>
                    <a:bodyPr/>
                    <a:lstStyle/>
                    <a:p>
                      <a:pPr algn="ctr"/>
                      <a:r>
                        <a:rPr lang="fr-FR" sz="1200" dirty="0" smtClean="0"/>
                        <a:t>15</a:t>
                      </a:r>
                      <a:endParaRPr lang="fr-FR" sz="1200" dirty="0">
                        <a:latin typeface="+mj-lt"/>
                        <a:cs typeface="Times New Roman" pitchFamily="18" charset="0"/>
                      </a:endParaRPr>
                    </a:p>
                  </a:txBody>
                  <a:tcPr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626203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5547974" y="7996789"/>
            <a:ext cx="1310026" cy="1135797"/>
          </a:xfrm>
        </p:spPr>
        <p:txBody>
          <a:bodyPr/>
          <a:lstStyle/>
          <a:p>
            <a:fld id="{027FB875-5C85-AB42-9DC5-178568A424B8}" type="slidenum">
              <a:rPr lang="fr-CA" smtClean="0"/>
              <a:pPr/>
              <a:t>15</a:t>
            </a:fld>
            <a:endParaRPr lang="fr-CA" dirty="0"/>
          </a:p>
        </p:txBody>
      </p:sp>
      <p:sp>
        <p:nvSpPr>
          <p:cNvPr id="8" name="Content Placeholder 1"/>
          <p:cNvSpPr>
            <a:spLocks noGrp="1"/>
          </p:cNvSpPr>
          <p:nvPr>
            <p:ph sz="half" idx="1"/>
            <p:custDataLst>
              <p:tags r:id="rId2"/>
            </p:custDataLst>
          </p:nvPr>
        </p:nvSpPr>
        <p:spPr>
          <a:xfrm>
            <a:off x="90488" y="4709160"/>
            <a:ext cx="6677025" cy="4213860"/>
          </a:xfrm>
          <a:no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800"/>
              </a:spcBef>
              <a:buNone/>
            </a:pPr>
            <a:r>
              <a:rPr lang="fr-CA" i="1" dirty="0">
                <a:latin typeface="+mj-lt"/>
                <a:cs typeface="Times" pitchFamily="18" charset="0"/>
              </a:rPr>
              <a:t>La flottabilité</a:t>
            </a:r>
          </a:p>
          <a:p>
            <a:pPr marL="0" indent="0" algn="just">
              <a:spcBef>
                <a:spcPts val="800"/>
              </a:spcBef>
              <a:buNone/>
            </a:pPr>
            <a:r>
              <a:rPr lang="fr-CA" sz="1200" dirty="0" smtClean="0">
                <a:latin typeface="+mj-lt"/>
                <a:cs typeface="Times" pitchFamily="18" charset="0"/>
              </a:rPr>
              <a:t>Si on pouvait déposer </a:t>
            </a:r>
            <a:r>
              <a:rPr lang="fr-CA" sz="1200" dirty="0">
                <a:latin typeface="+mj-lt"/>
                <a:cs typeface="Times" pitchFamily="18" charset="0"/>
              </a:rPr>
              <a:t>un bateau dans une tasse à mesurer remplie </a:t>
            </a:r>
            <a:r>
              <a:rPr lang="fr-CA" sz="1200" dirty="0" smtClean="0">
                <a:latin typeface="+mj-lt"/>
                <a:cs typeface="Times" pitchFamily="18" charset="0"/>
              </a:rPr>
              <a:t>d’eau, on verrait le </a:t>
            </a:r>
            <a:r>
              <a:rPr lang="fr-CA" sz="1200" dirty="0">
                <a:latin typeface="+mj-lt"/>
                <a:cs typeface="Times" pitchFamily="18" charset="0"/>
              </a:rPr>
              <a:t>niveau de l’eau </a:t>
            </a:r>
            <a:r>
              <a:rPr lang="fr-CA" sz="1200" dirty="0" smtClean="0">
                <a:latin typeface="+mj-lt"/>
                <a:cs typeface="Times" pitchFamily="18" charset="0"/>
              </a:rPr>
              <a:t>monter dans </a:t>
            </a:r>
            <a:r>
              <a:rPr lang="fr-CA" sz="1200" dirty="0">
                <a:latin typeface="+mj-lt"/>
                <a:cs typeface="Times" pitchFamily="18" charset="0"/>
              </a:rPr>
              <a:t>la </a:t>
            </a:r>
            <a:r>
              <a:rPr lang="fr-CA" sz="1200" dirty="0" smtClean="0">
                <a:latin typeface="+mj-lt"/>
                <a:cs typeface="Times" pitchFamily="18" charset="0"/>
              </a:rPr>
              <a:t>tasse. Le niveau monte, </a:t>
            </a:r>
            <a:r>
              <a:rPr lang="fr-CA" sz="1200" dirty="0">
                <a:latin typeface="+mj-lt"/>
                <a:cs typeface="Times" pitchFamily="18" charset="0"/>
              </a:rPr>
              <a:t>car une quantité d’eau a été déplacée par la coque du bateau. Le volume de l’eau déplacé est égal au volume de la partie </a:t>
            </a:r>
            <a:r>
              <a:rPr lang="fr-CA" sz="1200" i="1" dirty="0">
                <a:latin typeface="+mj-lt"/>
                <a:cs typeface="Times" pitchFamily="18" charset="0"/>
              </a:rPr>
              <a:t>submergée</a:t>
            </a:r>
            <a:r>
              <a:rPr lang="fr-CA" sz="1200" dirty="0">
                <a:latin typeface="+mj-lt"/>
                <a:cs typeface="Times" pitchFamily="18" charset="0"/>
              </a:rPr>
              <a:t> de la coque. </a:t>
            </a:r>
            <a:endParaRPr lang="en-US" sz="1200" dirty="0">
              <a:latin typeface="+mj-lt"/>
              <a:cs typeface="Times" pitchFamily="18" charset="0"/>
            </a:endParaRPr>
          </a:p>
          <a:p>
            <a:pPr marL="0" indent="0" algn="just">
              <a:spcBef>
                <a:spcPts val="800"/>
              </a:spcBef>
              <a:buNone/>
            </a:pPr>
            <a:r>
              <a:rPr lang="fr-CA" sz="1200" dirty="0" smtClean="0">
                <a:latin typeface="+mj-lt"/>
                <a:cs typeface="Times" pitchFamily="18" charset="0"/>
              </a:rPr>
              <a:t>Et </a:t>
            </a:r>
            <a:r>
              <a:rPr lang="fr-CA" sz="1200" dirty="0">
                <a:latin typeface="+mj-lt"/>
                <a:cs typeface="Times" pitchFamily="18" charset="0"/>
              </a:rPr>
              <a:t>la poussée d’Archimède dans tout ça ? L’intuition en est simple : c’est comme si l’eau qui a été déplacée par la coque voulait reprendre sa place</a:t>
            </a:r>
            <a:r>
              <a:rPr lang="fr-CA" sz="1200" dirty="0" smtClean="0">
                <a:latin typeface="+mj-lt"/>
                <a:cs typeface="Times" pitchFamily="18" charset="0"/>
              </a:rPr>
              <a:t>. Il </a:t>
            </a:r>
            <a:r>
              <a:rPr lang="fr-CA" sz="1200" dirty="0">
                <a:latin typeface="+mj-lt"/>
                <a:cs typeface="Times" pitchFamily="18" charset="0"/>
              </a:rPr>
              <a:t>faut dire qu’étant un fluide, l’eau est toujours en train de pousser : sur les parois de son récipient, sur les objets qui sont submergés, etc. Dans le cas d’un bateau, l’eau pousse sur la coque vers le haut, ce qui maintient le bateau à la surface. Cependant, si le bateau est plus lourd que le volume d’eau qu’il déplace, l’eau ne poussera pas assez fort et le bateau va </a:t>
            </a:r>
            <a:r>
              <a:rPr lang="fr-CA" sz="1200" dirty="0" smtClean="0">
                <a:latin typeface="+mj-lt"/>
                <a:cs typeface="Times" pitchFamily="18" charset="0"/>
              </a:rPr>
              <a:t>couler.</a:t>
            </a:r>
          </a:p>
          <a:p>
            <a:pPr marL="0" indent="0" algn="just">
              <a:spcBef>
                <a:spcPts val="800"/>
              </a:spcBef>
              <a:buNone/>
            </a:pPr>
            <a:r>
              <a:rPr lang="fr-CA" sz="1200" dirty="0">
                <a:latin typeface="+mj-lt"/>
                <a:cs typeface="Times" pitchFamily="18" charset="0"/>
              </a:rPr>
              <a:t>Mais </a:t>
            </a:r>
            <a:r>
              <a:rPr lang="fr-CA" sz="1200" dirty="0" smtClean="0">
                <a:latin typeface="+mj-lt"/>
                <a:cs typeface="Times" pitchFamily="18" charset="0"/>
              </a:rPr>
              <a:t>à bien y penser, pourquoi l’eau pousse les objets vers le </a:t>
            </a:r>
            <a:r>
              <a:rPr lang="fr-CA" sz="1200" i="1" dirty="0" smtClean="0">
                <a:latin typeface="+mj-lt"/>
                <a:cs typeface="Times" pitchFamily="18" charset="0"/>
              </a:rPr>
              <a:t>haut</a:t>
            </a:r>
            <a:r>
              <a:rPr lang="fr-CA" sz="1200" dirty="0" smtClean="0">
                <a:latin typeface="+mj-lt"/>
                <a:cs typeface="Times" pitchFamily="18" charset="0"/>
              </a:rPr>
              <a:t> ? Pourquoi ne les écrase-t-elle pas au fond ? Pour comprendre cela, </a:t>
            </a:r>
            <a:r>
              <a:rPr lang="fr-CA" sz="1200" dirty="0">
                <a:latin typeface="+mj-lt"/>
                <a:cs typeface="Times" pitchFamily="18" charset="0"/>
              </a:rPr>
              <a:t>il faut invoquer le principe de Pascal, qui stipule que  </a:t>
            </a:r>
            <a:r>
              <a:rPr lang="fr-FR" sz="1200" dirty="0">
                <a:latin typeface="+mj-lt"/>
                <a:cs typeface="Times" pitchFamily="18" charset="0"/>
              </a:rPr>
              <a:t>la pression de l’eau augmente avec sa profondeur. Ainsi, quand un objet y est submergé, peu importe sa forme, la pression sur sa partie inférieure est plus grande que la pression sur sa partie supérieure. L’objet subit donc une force nette vers le haut, nonobstant sa flottabilité intrinsèque.</a:t>
            </a:r>
            <a:endParaRPr lang="en-US" sz="1200" dirty="0">
              <a:latin typeface="+mj-lt"/>
              <a:cs typeface="Times" pitchFamily="18" charset="0"/>
            </a:endParaRPr>
          </a:p>
          <a:p>
            <a:pPr marL="0" indent="0" algn="just">
              <a:spcBef>
                <a:spcPts val="800"/>
              </a:spcBef>
              <a:buNone/>
            </a:pPr>
            <a:r>
              <a:rPr lang="en-US" sz="1200" dirty="0" smtClean="0">
                <a:latin typeface="+mj-lt"/>
                <a:cs typeface="Times" pitchFamily="18" charset="0"/>
              </a:rPr>
              <a:t>La </a:t>
            </a:r>
            <a:r>
              <a:rPr lang="en-US" sz="1200" dirty="0" err="1" smtClean="0">
                <a:latin typeface="+mj-lt"/>
                <a:cs typeface="Times" pitchFamily="18" charset="0"/>
              </a:rPr>
              <a:t>poussée</a:t>
            </a:r>
            <a:r>
              <a:rPr lang="en-US" sz="1200" dirty="0" smtClean="0">
                <a:latin typeface="+mj-lt"/>
                <a:cs typeface="Times" pitchFamily="18" charset="0"/>
              </a:rPr>
              <a:t> </a:t>
            </a:r>
            <a:r>
              <a:rPr lang="en-US" sz="1200" dirty="0" err="1" smtClean="0">
                <a:latin typeface="+mj-lt"/>
                <a:cs typeface="Times" pitchFamily="18" charset="0"/>
              </a:rPr>
              <a:t>d’archimède</a:t>
            </a:r>
            <a:r>
              <a:rPr lang="en-US" sz="1200" dirty="0" smtClean="0">
                <a:latin typeface="+mj-lt"/>
                <a:cs typeface="Times" pitchFamily="18" charset="0"/>
              </a:rPr>
              <a:t>, </a:t>
            </a:r>
            <a:r>
              <a:rPr lang="en-US" sz="1200" dirty="0" err="1" smtClean="0">
                <a:latin typeface="+mj-lt"/>
                <a:cs typeface="Times" pitchFamily="18" charset="0"/>
              </a:rPr>
              <a:t>selon</a:t>
            </a:r>
            <a:r>
              <a:rPr lang="en-US" sz="1200" dirty="0" smtClean="0">
                <a:latin typeface="+mj-lt"/>
                <a:cs typeface="Times" pitchFamily="18" charset="0"/>
              </a:rPr>
              <a:t>…</a:t>
            </a:r>
          </a:p>
          <a:p>
            <a:pPr marL="0" indent="-457200" algn="just">
              <a:spcBef>
                <a:spcPts val="800"/>
              </a:spcBef>
              <a:buFont typeface="Arial" pitchFamily="34" charset="0"/>
              <a:buChar char="•"/>
            </a:pPr>
            <a:r>
              <a:rPr lang="en-US" sz="1200" dirty="0" err="1" smtClean="0">
                <a:latin typeface="+mj-lt"/>
                <a:cs typeface="Times" pitchFamily="18" charset="0"/>
              </a:rPr>
              <a:t>Une</a:t>
            </a:r>
            <a:r>
              <a:rPr lang="en-US" sz="1200" dirty="0" smtClean="0">
                <a:latin typeface="+mj-lt"/>
                <a:cs typeface="Times" pitchFamily="18" charset="0"/>
              </a:rPr>
              <a:t> minute de science </a:t>
            </a:r>
            <a:r>
              <a:rPr lang="en-US" sz="1200" dirty="0" err="1" smtClean="0">
                <a:latin typeface="+mj-lt"/>
                <a:cs typeface="Times" pitchFamily="18" charset="0"/>
              </a:rPr>
              <a:t>svp</a:t>
            </a:r>
            <a:r>
              <a:rPr lang="en-US" sz="1200" dirty="0" smtClean="0">
                <a:latin typeface="+mj-lt"/>
                <a:cs typeface="Times" pitchFamily="18" charset="0"/>
              </a:rPr>
              <a:t> (1 min 17 sec) : </a:t>
            </a:r>
            <a:r>
              <a:rPr lang="en-US" sz="1200" dirty="0" smtClean="0">
                <a:latin typeface="+mj-lt"/>
                <a:cs typeface="Times" pitchFamily="18" charset="0"/>
                <a:hlinkClick r:id="rId7"/>
              </a:rPr>
              <a:t>https</a:t>
            </a:r>
            <a:r>
              <a:rPr lang="en-US" sz="1200" dirty="0">
                <a:latin typeface="+mj-lt"/>
                <a:cs typeface="Times" pitchFamily="18" charset="0"/>
                <a:hlinkClick r:id="rId7"/>
              </a:rPr>
              <a:t>://</a:t>
            </a:r>
            <a:r>
              <a:rPr lang="en-US" sz="1200" dirty="0" smtClean="0">
                <a:latin typeface="+mj-lt"/>
                <a:cs typeface="Times" pitchFamily="18" charset="0"/>
                <a:hlinkClick r:id="rId7"/>
              </a:rPr>
              <a:t>www.youtube.com/watch?v=QBeUjtUbbf4</a:t>
            </a:r>
            <a:endParaRPr lang="en-US" sz="1200" dirty="0" smtClean="0">
              <a:latin typeface="+mj-lt"/>
              <a:cs typeface="Times" pitchFamily="18" charset="0"/>
            </a:endParaRPr>
          </a:p>
          <a:p>
            <a:pPr marL="0" indent="-457200" algn="just">
              <a:spcBef>
                <a:spcPts val="800"/>
              </a:spcBef>
              <a:buFont typeface="Arial" pitchFamily="34" charset="0"/>
              <a:buChar char="•"/>
            </a:pPr>
            <a:r>
              <a:rPr lang="en-US" sz="1200" dirty="0" err="1" smtClean="0">
                <a:latin typeface="+mj-lt"/>
                <a:cs typeface="Times" pitchFamily="18" charset="0"/>
              </a:rPr>
              <a:t>C’est</a:t>
            </a:r>
            <a:r>
              <a:rPr lang="en-US" sz="1200" dirty="0" smtClean="0">
                <a:latin typeface="+mj-lt"/>
                <a:cs typeface="Times" pitchFamily="18" charset="0"/>
              </a:rPr>
              <a:t> pas </a:t>
            </a:r>
            <a:r>
              <a:rPr lang="en-US" sz="1200" dirty="0" err="1" smtClean="0">
                <a:latin typeface="+mj-lt"/>
                <a:cs typeface="Times" pitchFamily="18" charset="0"/>
              </a:rPr>
              <a:t>sorcier</a:t>
            </a:r>
            <a:r>
              <a:rPr lang="en-US" sz="1200" dirty="0">
                <a:latin typeface="+mj-lt"/>
                <a:cs typeface="Times" pitchFamily="18" charset="0"/>
              </a:rPr>
              <a:t> (1 min 52 sec) : </a:t>
            </a:r>
            <a:r>
              <a:rPr lang="en-US" sz="1200" dirty="0">
                <a:latin typeface="+mj-lt"/>
                <a:cs typeface="Times" pitchFamily="18" charset="0"/>
                <a:hlinkClick r:id="rId8"/>
              </a:rPr>
              <a:t>https://</a:t>
            </a:r>
            <a:r>
              <a:rPr lang="en-US" sz="1200" dirty="0" smtClean="0">
                <a:latin typeface="+mj-lt"/>
                <a:cs typeface="Times" pitchFamily="18" charset="0"/>
                <a:hlinkClick r:id="rId8"/>
              </a:rPr>
              <a:t>www.youtube.com/watch?v=Id_0UAsJtz0</a:t>
            </a:r>
            <a:r>
              <a:rPr lang="en-US" sz="1200" dirty="0" smtClean="0">
                <a:latin typeface="+mj-lt"/>
                <a:cs typeface="Times" pitchFamily="18" charset="0"/>
              </a:rPr>
              <a:t> </a:t>
            </a:r>
            <a:endParaRPr lang="en-US" sz="1200" dirty="0">
              <a:latin typeface="+mj-lt"/>
              <a:cs typeface="Times" pitchFamily="18" charset="0"/>
            </a:endParaRPr>
          </a:p>
        </p:txBody>
      </p:sp>
      <p:sp>
        <p:nvSpPr>
          <p:cNvPr id="11" name="TextBox 10"/>
          <p:cNvSpPr txBox="1"/>
          <p:nvPr>
            <p:custDataLst>
              <p:tags r:id="rId3"/>
            </p:custDataLst>
          </p:nvPr>
        </p:nvSpPr>
        <p:spPr>
          <a:xfrm>
            <a:off x="90488" y="1295674"/>
            <a:ext cx="6677025" cy="3241913"/>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spcBef>
                <a:spcPts val="800"/>
              </a:spcBef>
            </a:pPr>
            <a:r>
              <a:rPr lang="fr-CA" sz="2200" i="1" dirty="0" smtClean="0">
                <a:latin typeface="+mj-lt"/>
                <a:cs typeface="Times New Roman" panose="02020603050405020304" pitchFamily="18" charset="0"/>
              </a:rPr>
              <a:t>Archimède</a:t>
            </a:r>
          </a:p>
          <a:p>
            <a:pPr algn="just">
              <a:spcBef>
                <a:spcPts val="800"/>
              </a:spcBef>
            </a:pPr>
            <a:r>
              <a:rPr lang="fr-CA" sz="1200" dirty="0" smtClean="0">
                <a:latin typeface="+mj-lt"/>
                <a:cs typeface="Times New Roman" panose="02020603050405020304" pitchFamily="18" charset="0"/>
              </a:rPr>
              <a:t>Archimède a </a:t>
            </a:r>
            <a:r>
              <a:rPr lang="fr-CA" sz="1200" dirty="0">
                <a:latin typeface="+mj-lt"/>
                <a:cs typeface="Times New Roman" panose="02020603050405020304" pitchFamily="18" charset="0"/>
              </a:rPr>
              <a:t>vécu environ 300 ans avant Jésus-Christ. </a:t>
            </a:r>
            <a:r>
              <a:rPr lang="fr-CA" sz="1200" dirty="0" smtClean="0">
                <a:latin typeface="+mj-lt"/>
                <a:cs typeface="Times New Roman" panose="02020603050405020304" pitchFamily="18" charset="0"/>
              </a:rPr>
              <a:t>Un roi grec lui aurait </a:t>
            </a:r>
            <a:r>
              <a:rPr lang="fr-CA" sz="1200" dirty="0">
                <a:latin typeface="+mj-lt"/>
                <a:cs typeface="Times New Roman" panose="02020603050405020304" pitchFamily="18" charset="0"/>
              </a:rPr>
              <a:t>demandé de l'aide afin de savoir si des cadeaux reçus étaient d'une bonne </a:t>
            </a:r>
            <a:r>
              <a:rPr lang="fr-CA" sz="1200" dirty="0" smtClean="0">
                <a:latin typeface="+mj-lt"/>
                <a:cs typeface="Times New Roman" panose="02020603050405020304" pitchFamily="18" charset="0"/>
              </a:rPr>
              <a:t>valeur. Archimède sut qu’il devait simplement calculer </a:t>
            </a:r>
            <a:r>
              <a:rPr lang="fr-CA" sz="1200" dirty="0">
                <a:latin typeface="+mj-lt"/>
                <a:cs typeface="Times New Roman" panose="02020603050405020304" pitchFamily="18" charset="0"/>
              </a:rPr>
              <a:t>la masse volumique des couronnes et </a:t>
            </a:r>
            <a:r>
              <a:rPr lang="fr-CA" sz="1200" dirty="0" smtClean="0">
                <a:latin typeface="+mj-lt"/>
                <a:cs typeface="Times New Roman" panose="02020603050405020304" pitchFamily="18" charset="0"/>
              </a:rPr>
              <a:t>des bijoux </a:t>
            </a:r>
            <a:r>
              <a:rPr lang="fr-CA" sz="1200" dirty="0">
                <a:latin typeface="+mj-lt"/>
                <a:cs typeface="Times New Roman" panose="02020603050405020304" pitchFamily="18" charset="0"/>
              </a:rPr>
              <a:t>du roi et de la comparer avec la masse volumique de l'or </a:t>
            </a:r>
            <a:r>
              <a:rPr lang="fr-CA" sz="1200" dirty="0" smtClean="0">
                <a:latin typeface="+mj-lt"/>
                <a:cs typeface="Times New Roman" panose="02020603050405020304" pitchFamily="18" charset="0"/>
              </a:rPr>
              <a:t>massif, afin d’en deviner la composition.</a:t>
            </a:r>
          </a:p>
          <a:p>
            <a:pPr algn="just">
              <a:spcBef>
                <a:spcPts val="800"/>
              </a:spcBef>
            </a:pPr>
            <a:r>
              <a:rPr lang="fr-CA" sz="1200" dirty="0" smtClean="0">
                <a:latin typeface="+mj-lt"/>
                <a:cs typeface="Times New Roman" panose="02020603050405020304" pitchFamily="18" charset="0"/>
              </a:rPr>
              <a:t>Pour connaître la masse volumique d’un objet, il faut connaître sa masse, d’une part, et son volume de l’autre. La masse sera facile à déterminer, à l’aide d’une balance. Déterminer le volume d’un objet de forme </a:t>
            </a:r>
            <a:r>
              <a:rPr lang="fr-CA" sz="1200" i="1" dirty="0" smtClean="0">
                <a:latin typeface="+mj-lt"/>
                <a:cs typeface="Times New Roman" panose="02020603050405020304" pitchFamily="18" charset="0"/>
              </a:rPr>
              <a:t>irrégulière</a:t>
            </a:r>
            <a:r>
              <a:rPr lang="fr-CA" sz="1200" dirty="0" smtClean="0">
                <a:latin typeface="+mj-lt"/>
                <a:cs typeface="Times New Roman" panose="02020603050405020304" pitchFamily="18" charset="0"/>
              </a:rPr>
              <a:t>, cependant, est une autre paire de manches.</a:t>
            </a:r>
          </a:p>
          <a:p>
            <a:pPr algn="just">
              <a:spcBef>
                <a:spcPts val="800"/>
              </a:spcBef>
            </a:pPr>
            <a:r>
              <a:rPr lang="fr-CA" sz="1200" dirty="0" smtClean="0">
                <a:latin typeface="+mj-lt"/>
                <a:cs typeface="Times" pitchFamily="18" charset="0"/>
              </a:rPr>
              <a:t>On </a:t>
            </a:r>
            <a:r>
              <a:rPr lang="fr-CA" sz="1200" dirty="0">
                <a:latin typeface="+mj-lt"/>
                <a:cs typeface="Times" pitchFamily="18" charset="0"/>
              </a:rPr>
              <a:t>dit </a:t>
            </a:r>
            <a:r>
              <a:rPr lang="fr-CA" sz="1200" dirty="0" smtClean="0">
                <a:latin typeface="+mj-lt"/>
                <a:cs typeface="Times" pitchFamily="18" charset="0"/>
              </a:rPr>
              <a:t>qu‘Archimède </a:t>
            </a:r>
            <a:r>
              <a:rPr lang="fr-CA" sz="1200" dirty="0">
                <a:latin typeface="+mj-lt"/>
                <a:cs typeface="Times" pitchFamily="18" charset="0"/>
              </a:rPr>
              <a:t>aurait </a:t>
            </a:r>
            <a:r>
              <a:rPr lang="fr-CA" sz="1200" dirty="0" smtClean="0">
                <a:latin typeface="+mj-lt"/>
                <a:cs typeface="Times" pitchFamily="18" charset="0"/>
              </a:rPr>
              <a:t>trouvé la solution alors </a:t>
            </a:r>
            <a:r>
              <a:rPr lang="fr-CA" sz="1200" dirty="0">
                <a:latin typeface="+mj-lt"/>
                <a:cs typeface="Times" pitchFamily="18" charset="0"/>
              </a:rPr>
              <a:t>qu'il était dans sa baignoire, et qu'il serait sorti nu dans la rue en criant </a:t>
            </a:r>
            <a:r>
              <a:rPr lang="fr-CA" sz="1200" i="1" dirty="0" smtClean="0">
                <a:latin typeface="+mj-lt"/>
                <a:cs typeface="Times" pitchFamily="18" charset="0"/>
              </a:rPr>
              <a:t>Eurêka</a:t>
            </a:r>
            <a:r>
              <a:rPr lang="fr-CA" sz="1200" dirty="0" smtClean="0">
                <a:latin typeface="+mj-lt"/>
                <a:cs typeface="Times" pitchFamily="18" charset="0"/>
              </a:rPr>
              <a:t> !, </a:t>
            </a:r>
            <a:r>
              <a:rPr lang="fr-CA" sz="1200" dirty="0">
                <a:latin typeface="+mj-lt"/>
                <a:cs typeface="Times" pitchFamily="18" charset="0"/>
              </a:rPr>
              <a:t>ce qui signifie : « J'ai </a:t>
            </a:r>
            <a:r>
              <a:rPr lang="fr-CA" sz="1200" dirty="0" smtClean="0">
                <a:latin typeface="+mj-lt"/>
                <a:cs typeface="Times" pitchFamily="18" charset="0"/>
              </a:rPr>
              <a:t>trouvé ! </a:t>
            </a:r>
            <a:r>
              <a:rPr lang="fr-CA" sz="1200" dirty="0">
                <a:latin typeface="+mj-lt"/>
                <a:cs typeface="Times" pitchFamily="18" charset="0"/>
              </a:rPr>
              <a:t>». Il venait </a:t>
            </a:r>
            <a:r>
              <a:rPr lang="fr-CA" sz="1200" dirty="0" smtClean="0">
                <a:latin typeface="+mj-lt"/>
                <a:cs typeface="Times" pitchFamily="18" charset="0"/>
              </a:rPr>
              <a:t>de comprendre qu’en immergeant une couronne (par exemple) il n’avait qu’à déterminer le volume de </a:t>
            </a:r>
            <a:r>
              <a:rPr lang="fr-CA" sz="1200" i="1" dirty="0" smtClean="0">
                <a:latin typeface="+mj-lt"/>
                <a:cs typeface="Times" pitchFamily="18" charset="0"/>
              </a:rPr>
              <a:t>l’eau</a:t>
            </a:r>
            <a:r>
              <a:rPr lang="fr-CA" sz="1200" dirty="0" smtClean="0">
                <a:latin typeface="+mj-lt"/>
                <a:cs typeface="Times" pitchFamily="18" charset="0"/>
              </a:rPr>
              <a:t> </a:t>
            </a:r>
            <a:r>
              <a:rPr lang="fr-CA" sz="1200" i="1" dirty="0" smtClean="0">
                <a:latin typeface="+mj-lt"/>
                <a:cs typeface="Times" pitchFamily="18" charset="0"/>
              </a:rPr>
              <a:t>déplacée</a:t>
            </a:r>
            <a:r>
              <a:rPr lang="fr-CA" sz="1200" dirty="0" smtClean="0">
                <a:latin typeface="+mj-lt"/>
                <a:cs typeface="Times" pitchFamily="18" charset="0"/>
              </a:rPr>
              <a:t> pour connaître le volume de la couronne.</a:t>
            </a:r>
          </a:p>
          <a:p>
            <a:pPr algn="just">
              <a:spcBef>
                <a:spcPts val="800"/>
              </a:spcBef>
            </a:pPr>
            <a:r>
              <a:rPr lang="fr-CA" sz="1200" dirty="0" smtClean="0">
                <a:latin typeface="+mj-lt"/>
                <a:cs typeface="Times" pitchFamily="18" charset="0"/>
              </a:rPr>
              <a:t>À partir de cette première découverte, on peut aisément établir un lien avec la flottabilité </a:t>
            </a:r>
            <a:r>
              <a:rPr lang="fr-CA" sz="1200" dirty="0">
                <a:latin typeface="+mj-lt"/>
                <a:cs typeface="Times" pitchFamily="18" charset="0"/>
              </a:rPr>
              <a:t>des objets, et </a:t>
            </a:r>
            <a:r>
              <a:rPr lang="fr-CA" sz="1200" dirty="0" smtClean="0">
                <a:latin typeface="+mj-lt"/>
                <a:cs typeface="Times" pitchFamily="18" charset="0"/>
              </a:rPr>
              <a:t>ce qu’on viendra à appeler la </a:t>
            </a:r>
            <a:r>
              <a:rPr lang="fr-CA" sz="1200" i="1" dirty="0">
                <a:latin typeface="+mj-lt"/>
                <a:cs typeface="Times" pitchFamily="18" charset="0"/>
              </a:rPr>
              <a:t>poussée </a:t>
            </a:r>
            <a:r>
              <a:rPr lang="fr-CA" sz="1200" i="1" dirty="0" smtClean="0">
                <a:latin typeface="+mj-lt"/>
                <a:cs typeface="Times" pitchFamily="18" charset="0"/>
              </a:rPr>
              <a:t>d’Archimède</a:t>
            </a:r>
            <a:r>
              <a:rPr lang="fr-CA" sz="1200" dirty="0">
                <a:latin typeface="+mj-lt"/>
                <a:cs typeface="Times" pitchFamily="18" charset="0"/>
              </a:rPr>
              <a:t>.</a:t>
            </a:r>
            <a:endParaRPr lang="fr-CA" sz="1200" dirty="0" smtClean="0">
              <a:latin typeface="+mj-lt"/>
              <a:cs typeface="Times" pitchFamily="18" charset="0"/>
            </a:endParaRPr>
          </a:p>
        </p:txBody>
      </p:sp>
      <p:sp>
        <p:nvSpPr>
          <p:cNvPr id="9" name="Title 3"/>
          <p:cNvSpPr txBox="1">
            <a:spLocks/>
          </p:cNvSpPr>
          <p:nvPr>
            <p:custDataLst>
              <p:tags r:id="rId4"/>
            </p:custDataLst>
          </p:nvPr>
        </p:nvSpPr>
        <p:spPr>
          <a:xfrm>
            <a:off x="0" y="0"/>
            <a:ext cx="4967191" cy="127166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Times New Roman" pitchFamily="18" charset="0"/>
                <a:cs typeface="Times New Roman" pitchFamily="18" charset="0"/>
              </a:rPr>
              <a:t>Fiche théorique </a:t>
            </a:r>
            <a:r>
              <a:rPr lang="fr-CA" sz="3000" dirty="0" smtClean="0">
                <a:latin typeface="Times New Roman" pitchFamily="18" charset="0"/>
                <a:cs typeface="Times New Roman" pitchFamily="18" charset="0"/>
              </a:rPr>
              <a:t>1</a:t>
            </a:r>
          </a:p>
          <a:p>
            <a:pPr algn="l"/>
            <a:r>
              <a:rPr lang="fr-CA" sz="2400" dirty="0" smtClean="0">
                <a:latin typeface="Times New Roman" pitchFamily="18" charset="0"/>
                <a:cs typeface="Times New Roman" pitchFamily="18" charset="0"/>
              </a:rPr>
              <a:t>Flottabilité et poussée d’Archimède</a:t>
            </a:r>
            <a:endParaRPr lang="fr-CA" sz="2400" dirty="0">
              <a:latin typeface="Times New Roman" pitchFamily="18" charset="0"/>
              <a:cs typeface="Times New Roman" pitchFamily="18" charset="0"/>
            </a:endParaRPr>
          </a:p>
        </p:txBody>
      </p:sp>
      <p:pic>
        <p:nvPicPr>
          <p:cNvPr id="6" name="Image 5" descr="Cover_4 - Flotte-coule-02.png"/>
          <p:cNvPicPr>
            <a:picLocks noChangeAspect="1"/>
          </p:cNvPicPr>
          <p:nvPr/>
        </p:nvPicPr>
        <p:blipFill>
          <a:blip r:embed="rId9"/>
          <a:stretch>
            <a:fillRect/>
          </a:stretch>
        </p:blipFill>
        <p:spPr>
          <a:xfrm>
            <a:off x="4952858" y="-221365"/>
            <a:ext cx="2095885" cy="2095885"/>
          </a:xfrm>
          <a:prstGeom prst="rect">
            <a:avLst/>
          </a:prstGeom>
        </p:spPr>
      </p:pic>
    </p:spTree>
    <p:extLst>
      <p:ext uri="{BB962C8B-B14F-4D97-AF65-F5344CB8AC3E}">
        <p14:creationId xmlns:p14="http://schemas.microsoft.com/office/powerpoint/2010/main" xmlns="" val="4243032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5547974" y="8008203"/>
            <a:ext cx="1310026" cy="1135797"/>
          </a:xfrm>
        </p:spPr>
        <p:txBody>
          <a:bodyPr/>
          <a:lstStyle/>
          <a:p>
            <a:fld id="{027FB875-5C85-AB42-9DC5-178568A424B8}" type="slidenum">
              <a:rPr lang="fr-CA" smtClean="0"/>
              <a:pPr/>
              <a:t>16</a:t>
            </a:fld>
            <a:endParaRPr lang="fr-CA" dirty="0"/>
          </a:p>
        </p:txBody>
      </p:sp>
      <p:sp>
        <p:nvSpPr>
          <p:cNvPr id="7" name="Title 3"/>
          <p:cNvSpPr txBox="1">
            <a:spLocks/>
          </p:cNvSpPr>
          <p:nvPr>
            <p:custDataLst>
              <p:tags r:id="rId2"/>
            </p:custDataLst>
          </p:nvPr>
        </p:nvSpPr>
        <p:spPr>
          <a:xfrm>
            <a:off x="0" y="0"/>
            <a:ext cx="4967191" cy="1492367"/>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Times New Roman" pitchFamily="18" charset="0"/>
                <a:cs typeface="Times New Roman" pitchFamily="18" charset="0"/>
              </a:rPr>
              <a:t>Fiche théorique 2</a:t>
            </a:r>
            <a:endParaRPr lang="fr-CA" sz="3000" dirty="0" smtClean="0">
              <a:latin typeface="Times New Roman" pitchFamily="18" charset="0"/>
              <a:cs typeface="Times New Roman" pitchFamily="18" charset="0"/>
            </a:endParaRPr>
          </a:p>
          <a:p>
            <a:pPr algn="l"/>
            <a:r>
              <a:rPr lang="fr-CA" sz="2400" dirty="0" smtClean="0">
                <a:latin typeface="Times New Roman" pitchFamily="18" charset="0"/>
                <a:cs typeface="Times New Roman" pitchFamily="18" charset="0"/>
              </a:rPr>
              <a:t>Étapes de conception et schéma</a:t>
            </a:r>
            <a:endParaRPr lang="fr-CA" sz="2400" dirty="0">
              <a:latin typeface="Times New Roman" pitchFamily="18" charset="0"/>
              <a:cs typeface="Times New Roman" pitchFamily="18" charset="0"/>
            </a:endParaRPr>
          </a:p>
        </p:txBody>
      </p:sp>
      <p:sp>
        <p:nvSpPr>
          <p:cNvPr id="2" name="Content Placeholder 1"/>
          <p:cNvSpPr>
            <a:spLocks noGrp="1"/>
          </p:cNvSpPr>
          <p:nvPr>
            <p:ph sz="half" idx="1"/>
            <p:custDataLst>
              <p:tags r:id="rId3"/>
            </p:custDataLst>
          </p:nvPr>
        </p:nvSpPr>
        <p:spPr>
          <a:xfrm>
            <a:off x="328260" y="2301025"/>
            <a:ext cx="3037554" cy="4850028"/>
          </a:xfrm>
          <a:solidFill>
            <a:srgbClr val="FFFFFF"/>
          </a:solidFill>
        </p:spPr>
        <p:style>
          <a:lnRef idx="2">
            <a:schemeClr val="accent1"/>
          </a:lnRef>
          <a:fillRef idx="1">
            <a:schemeClr val="lt1"/>
          </a:fillRef>
          <a:effectRef idx="0">
            <a:schemeClr val="accent1"/>
          </a:effectRef>
          <a:fontRef idx="minor">
            <a:schemeClr val="dk1"/>
          </a:fontRef>
        </p:style>
        <p:txBody>
          <a:bodyPr/>
          <a:lstStyle/>
          <a:p>
            <a:pPr marL="0" indent="0" algn="just">
              <a:buNone/>
            </a:pPr>
            <a:r>
              <a:rPr lang="fr-CA" i="1" dirty="0" smtClean="0">
                <a:latin typeface="+mj-lt"/>
                <a:cs typeface="Times New Roman"/>
              </a:rPr>
              <a:t>Étapes de construction</a:t>
            </a:r>
          </a:p>
          <a:p>
            <a:pPr marL="0" indent="0" algn="just">
              <a:buNone/>
            </a:pPr>
            <a:r>
              <a:rPr lang="fr-CA" sz="1200" dirty="0" smtClean="0">
                <a:latin typeface="+mj-lt"/>
                <a:cs typeface="Times New Roman"/>
              </a:rPr>
              <a:t>Lors de la construction d’un objet, il est important de consigner les étapes qu’on a utilisées pour le construire, et ce avant même la construction. Cela permet de cerner les difficultés et le temps nécessaire avant de se lancer. De plus, si on a besoin de construire un autre objet identique, on peut plus aisément répéter l’expérience.</a:t>
            </a:r>
          </a:p>
          <a:p>
            <a:pPr marL="0" indent="0" algn="just">
              <a:buNone/>
            </a:pPr>
            <a:r>
              <a:rPr lang="fr-CA" sz="1200" dirty="0" smtClean="0">
                <a:latin typeface="+mj-lt"/>
                <a:cs typeface="Times New Roman"/>
              </a:rPr>
              <a:t>Il y a quelques règles à respecter pour écrire les étapes de conception :</a:t>
            </a:r>
          </a:p>
          <a:p>
            <a:pPr marL="342900" indent="-342900" algn="just">
              <a:buFont typeface="+mj-lt"/>
              <a:buAutoNum type="arabicPeriod"/>
            </a:pPr>
            <a:r>
              <a:rPr lang="fr-CA" sz="1200" dirty="0" smtClean="0">
                <a:latin typeface="+mj-lt"/>
                <a:cs typeface="Times New Roman"/>
              </a:rPr>
              <a:t>Chaque instruction commence par un verbe d’action. Ex: placer, attacher, envelopper, etc.</a:t>
            </a:r>
          </a:p>
          <a:p>
            <a:pPr marL="342900" indent="-342900" algn="just">
              <a:buFont typeface="+mj-lt"/>
              <a:buAutoNum type="arabicPeriod"/>
            </a:pPr>
            <a:r>
              <a:rPr lang="fr-CA" sz="1200" dirty="0" smtClean="0">
                <a:latin typeface="+mj-lt"/>
                <a:cs typeface="Times New Roman"/>
              </a:rPr>
              <a:t>Le verbe doit être à l’infinitif.</a:t>
            </a:r>
          </a:p>
          <a:p>
            <a:pPr marL="342900" indent="-342900" algn="just">
              <a:buFont typeface="+mj-lt"/>
              <a:buAutoNum type="arabicPeriod"/>
            </a:pPr>
            <a:r>
              <a:rPr lang="fr-CA" sz="1200" dirty="0" smtClean="0">
                <a:latin typeface="+mj-lt"/>
                <a:cs typeface="Times New Roman"/>
              </a:rPr>
              <a:t>Une seule action par instruction.</a:t>
            </a:r>
          </a:p>
        </p:txBody>
      </p:sp>
      <p:sp>
        <p:nvSpPr>
          <p:cNvPr id="8" name="Content Placeholder 1"/>
          <p:cNvSpPr>
            <a:spLocks noGrp="1"/>
          </p:cNvSpPr>
          <p:nvPr>
            <p:ph sz="half" idx="1"/>
            <p:custDataLst>
              <p:tags r:id="rId4"/>
            </p:custDataLst>
          </p:nvPr>
        </p:nvSpPr>
        <p:spPr>
          <a:xfrm>
            <a:off x="3592188" y="2293303"/>
            <a:ext cx="3037554" cy="4155122"/>
          </a:xfrm>
          <a:noFill/>
        </p:spPr>
        <p:style>
          <a:lnRef idx="2">
            <a:schemeClr val="accent1"/>
          </a:lnRef>
          <a:fillRef idx="1">
            <a:schemeClr val="lt1"/>
          </a:fillRef>
          <a:effectRef idx="0">
            <a:schemeClr val="accent1"/>
          </a:effectRef>
          <a:fontRef idx="minor">
            <a:schemeClr val="dk1"/>
          </a:fontRef>
        </p:style>
        <p:txBody>
          <a:bodyPr/>
          <a:lstStyle/>
          <a:p>
            <a:pPr marL="0" indent="0" algn="just">
              <a:buNone/>
            </a:pPr>
            <a:r>
              <a:rPr lang="fr-CA" i="1" dirty="0" smtClean="0">
                <a:latin typeface="+mj-lt"/>
                <a:cs typeface="Times New Roman"/>
              </a:rPr>
              <a:t>Schéma</a:t>
            </a:r>
          </a:p>
          <a:p>
            <a:pPr marL="0" indent="0" algn="just">
              <a:buNone/>
            </a:pPr>
            <a:r>
              <a:rPr lang="fr-CA" sz="1200" dirty="0" smtClean="0">
                <a:latin typeface="+mj-lt"/>
                <a:cs typeface="Times New Roman"/>
              </a:rPr>
              <a:t>Tout comme les étapes de conception, le schéma est très utile pour construire un objet. Il sert à avoir une idée du résultat final à obtenir. En industrie, il sert également à faire des analyses sur différents paramètres.</a:t>
            </a:r>
          </a:p>
          <a:p>
            <a:pPr marL="0" indent="0" algn="just">
              <a:buNone/>
            </a:pPr>
            <a:r>
              <a:rPr lang="fr-CA" sz="1200" dirty="0" smtClean="0">
                <a:latin typeface="+mj-lt"/>
                <a:cs typeface="Times New Roman"/>
              </a:rPr>
              <a:t>Le schéma est un dessin simplifié de l’objet à réaliser : on y retrouve toutes les parties importantes, mais sans les détails. Il doit également comporter une légende permettant d’identifier chaque partie de l’objet.</a:t>
            </a:r>
          </a:p>
          <a:p>
            <a:pPr marL="0" indent="0" algn="just">
              <a:buNone/>
            </a:pPr>
            <a:r>
              <a:rPr lang="fr-CA" sz="1200" dirty="0" smtClean="0">
                <a:latin typeface="+mj-lt"/>
                <a:cs typeface="Times New Roman"/>
              </a:rPr>
              <a:t>On peut aussi y retrouver les mesures, les matériaux utilisés, ainsi que les mouvements faits par les différents morceaux l’un par rapport à l’autre.</a:t>
            </a:r>
          </a:p>
        </p:txBody>
      </p:sp>
      <p:pic>
        <p:nvPicPr>
          <p:cNvPr id="6" name="Image 5" descr="Cover_4 - Flotte-coule-02.png"/>
          <p:cNvPicPr>
            <a:picLocks noChangeAspect="1"/>
          </p:cNvPicPr>
          <p:nvPr/>
        </p:nvPicPr>
        <p:blipFill>
          <a:blip r:embed="rId7"/>
          <a:stretch>
            <a:fillRect/>
          </a:stretch>
        </p:blipFill>
        <p:spPr>
          <a:xfrm>
            <a:off x="4952858" y="-221365"/>
            <a:ext cx="2095885" cy="2095885"/>
          </a:xfrm>
          <a:prstGeom prst="rect">
            <a:avLst/>
          </a:prstGeom>
        </p:spPr>
      </p:pic>
    </p:spTree>
    <p:extLst>
      <p:ext uri="{BB962C8B-B14F-4D97-AF65-F5344CB8AC3E}">
        <p14:creationId xmlns:p14="http://schemas.microsoft.com/office/powerpoint/2010/main" xmlns="" val="3479697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291972" y="1590424"/>
            <a:ext cx="4274057" cy="871396"/>
          </a:xfrm>
        </p:spPr>
        <p:txBody>
          <a:bodyPr/>
          <a:lstStyle/>
          <a:p>
            <a:r>
              <a:rPr lang="fr-CA" sz="3000" dirty="0" smtClean="0">
                <a:latin typeface="+mj-lt"/>
                <a:cs typeface="Times New Roman" pitchFamily="18" charset="0"/>
              </a:rPr>
              <a:t>Évaluation</a:t>
            </a:r>
            <a:endParaRPr lang="fr-CA" sz="3000" dirty="0">
              <a:latin typeface="+mj-lt"/>
              <a:cs typeface="Times New Roman" pitchFamily="18" charset="0"/>
            </a:endParaRPr>
          </a:p>
        </p:txBody>
      </p:sp>
      <p:sp>
        <p:nvSpPr>
          <p:cNvPr id="2" name="Espace réservé du numéro de diapositive 1"/>
          <p:cNvSpPr>
            <a:spLocks noGrp="1"/>
          </p:cNvSpPr>
          <p:nvPr>
            <p:ph type="sldNum" sz="quarter" idx="12"/>
            <p:custDataLst>
              <p:tags r:id="rId2"/>
            </p:custDataLst>
          </p:nvPr>
        </p:nvSpPr>
        <p:spPr>
          <a:xfrm>
            <a:off x="5542299" y="8008203"/>
            <a:ext cx="1315701" cy="1135797"/>
          </a:xfrm>
        </p:spPr>
        <p:txBody>
          <a:bodyPr/>
          <a:lstStyle/>
          <a:p>
            <a:fld id="{027FB875-5C85-AB42-9DC5-178568A424B8}" type="slidenum">
              <a:rPr lang="fr-CA" smtClean="0"/>
              <a:pPr/>
              <a:t>17</a:t>
            </a:fld>
            <a:endParaRPr lang="fr-CA" dirty="0"/>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xmlns="" val="707237692"/>
              </p:ext>
            </p:extLst>
          </p:nvPr>
        </p:nvGraphicFramePr>
        <p:xfrm>
          <a:off x="750742" y="2781300"/>
          <a:ext cx="5356517" cy="2402840"/>
        </p:xfrm>
        <a:graphic>
          <a:graphicData uri="http://schemas.openxmlformats.org/drawingml/2006/table">
            <a:tbl>
              <a:tblPr firstRow="1" bandRow="1">
                <a:tableStyleId>{21E4AEA4-8DFA-4A89-87EB-49C32662AFE0}</a:tableStyleId>
              </a:tblPr>
              <a:tblGrid>
                <a:gridCol w="4496431">
                  <a:extLst>
                    <a:ext uri="{9D8B030D-6E8A-4147-A177-3AD203B41FA5}">
                      <a16:colId xmlns:a16="http://schemas.microsoft.com/office/drawing/2014/main" xmlns="" val="20001"/>
                    </a:ext>
                  </a:extLst>
                </a:gridCol>
                <a:gridCol w="860086">
                  <a:extLst>
                    <a:ext uri="{9D8B030D-6E8A-4147-A177-3AD203B41FA5}">
                      <a16:colId xmlns:a16="http://schemas.microsoft.com/office/drawing/2014/main" xmlns="" val="20002"/>
                    </a:ext>
                  </a:extLst>
                </a:gridCol>
              </a:tblGrid>
              <a:tr h="548640">
                <a:tc>
                  <a:txBody>
                    <a:bodyPr/>
                    <a:lstStyle/>
                    <a:p>
                      <a:pPr algn="ctr"/>
                      <a:r>
                        <a:rPr lang="fr-FR" sz="1500" dirty="0" smtClean="0"/>
                        <a:t>Nom</a:t>
                      </a:r>
                      <a:endParaRPr lang="fr-FR" sz="1500" dirty="0">
                        <a:latin typeface="+mj-lt"/>
                        <a:cs typeface="Times New Roman" pitchFamily="18" charset="0"/>
                      </a:endParaRPr>
                    </a:p>
                  </a:txBody>
                  <a:tcPr anchor="ctr"/>
                </a:tc>
                <a:tc>
                  <a:txBody>
                    <a:bodyPr/>
                    <a:lstStyle/>
                    <a:p>
                      <a:pPr algn="ctr"/>
                      <a:r>
                        <a:rPr lang="fr-FR" sz="1500" dirty="0" smtClean="0"/>
                        <a:t>Page</a:t>
                      </a:r>
                      <a:endParaRPr lang="fr-FR" sz="1500" dirty="0">
                        <a:latin typeface="+mj-lt"/>
                        <a:cs typeface="Times New Roman" pitchFamily="18" charset="0"/>
                      </a:endParaRPr>
                    </a:p>
                  </a:txBody>
                  <a:tcPr anchor="ctr"/>
                </a:tc>
                <a:extLst>
                  <a:ext uri="{0D108BD9-81ED-4DB2-BD59-A6C34878D82A}">
                    <a16:rowId xmlns:a16="http://schemas.microsoft.com/office/drawing/2014/main" xmlns="" val="10000"/>
                  </a:ext>
                </a:extLst>
              </a:tr>
              <a:tr h="370840">
                <a:tc>
                  <a:txBody>
                    <a:bodyPr/>
                    <a:lstStyle/>
                    <a:p>
                      <a:r>
                        <a:rPr lang="fr-CA" sz="1200" dirty="0" smtClean="0"/>
                        <a:t>Corrigé du quiz – synthèse de la Fiche d’activité A</a:t>
                      </a:r>
                      <a:endParaRPr lang="fr-FR" sz="1200" dirty="0">
                        <a:latin typeface="+mj-lt"/>
                        <a:cs typeface="Times New Roman" pitchFamily="18" charset="0"/>
                      </a:endParaRPr>
                    </a:p>
                  </a:txBody>
                  <a:tcPr anchor="ctr"/>
                </a:tc>
                <a:tc>
                  <a:txBody>
                    <a:bodyPr/>
                    <a:lstStyle/>
                    <a:p>
                      <a:pPr algn="ctr"/>
                      <a:r>
                        <a:rPr lang="fr-FR" sz="1200" dirty="0" smtClean="0"/>
                        <a:t>18</a:t>
                      </a:r>
                      <a:endParaRPr lang="fr-FR" sz="1200" dirty="0">
                        <a:latin typeface="+mj-lt"/>
                        <a:cs typeface="Times New Roman" pitchFamily="18" charset="0"/>
                      </a:endParaRPr>
                    </a:p>
                  </a:txBody>
                  <a:tcPr anchor="ctr"/>
                </a:tc>
              </a:tr>
              <a:tr h="370840">
                <a:tc>
                  <a:txBody>
                    <a:bodyPr/>
                    <a:lstStyle/>
                    <a:p>
                      <a:r>
                        <a:rPr lang="fr-FR" sz="1200" dirty="0" smtClean="0"/>
                        <a:t>Grille</a:t>
                      </a:r>
                      <a:r>
                        <a:rPr lang="fr-FR" sz="1200" baseline="0" dirty="0" smtClean="0"/>
                        <a:t> d’évaluation des manifestations observables</a:t>
                      </a:r>
                      <a:endParaRPr lang="fr-FR" sz="1200" dirty="0">
                        <a:latin typeface="+mj-lt"/>
                        <a:cs typeface="Times New Roman" pitchFamily="18" charset="0"/>
                      </a:endParaRPr>
                    </a:p>
                  </a:txBody>
                  <a:tcPr anchor="ctr"/>
                </a:tc>
                <a:tc>
                  <a:txBody>
                    <a:bodyPr/>
                    <a:lstStyle/>
                    <a:p>
                      <a:pPr algn="ctr"/>
                      <a:r>
                        <a:rPr lang="fr-FR" sz="1200" dirty="0" smtClean="0"/>
                        <a:t>19</a:t>
                      </a:r>
                      <a:endParaRPr lang="fr-FR" sz="1200" dirty="0">
                        <a:latin typeface="+mj-lt"/>
                        <a:cs typeface="Times New Roman" pitchFamily="18" charset="0"/>
                      </a:endParaRPr>
                    </a:p>
                  </a:txBody>
                  <a:tcPr anchor="ct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Grille</a:t>
                      </a:r>
                      <a:r>
                        <a:rPr lang="fr-FR" sz="1200" baseline="0" dirty="0" smtClean="0"/>
                        <a:t> d’évaluation des activités 1 et 2</a:t>
                      </a:r>
                      <a:endParaRPr lang="fr-FR" sz="1200" dirty="0" smtClean="0">
                        <a:latin typeface="+mj-lt"/>
                        <a:cs typeface="Times New Roman" pitchFamily="18" charset="0"/>
                      </a:endParaRPr>
                    </a:p>
                  </a:txBody>
                  <a:tcPr anchor="ctr"/>
                </a:tc>
                <a:tc>
                  <a:txBody>
                    <a:bodyPr/>
                    <a:lstStyle/>
                    <a:p>
                      <a:pPr algn="ctr"/>
                      <a:r>
                        <a:rPr lang="fr-CA" sz="1200" dirty="0" smtClean="0"/>
                        <a:t>20</a:t>
                      </a:r>
                      <a:endParaRPr lang="fr-FR" sz="1200" dirty="0">
                        <a:latin typeface="+mj-lt"/>
                        <a:cs typeface="Times New Roman" pitchFamily="18" charset="0"/>
                      </a:endParaRPr>
                    </a:p>
                  </a:txBody>
                  <a:tcPr anchor="ctr"/>
                </a:tc>
                <a:extLst>
                  <a:ext uri="{0D108BD9-81ED-4DB2-BD59-A6C34878D82A}">
                    <a16:rowId xmlns:a16="http://schemas.microsoft.com/office/drawing/2014/main" xmlns="" val="10002"/>
                  </a:ext>
                </a:extLst>
              </a:tr>
              <a:tr h="370840">
                <a:tc>
                  <a:txBody>
                    <a:bodyPr/>
                    <a:lstStyle/>
                    <a:p>
                      <a:r>
                        <a:rPr lang="fr-FR" sz="1200" dirty="0" smtClean="0"/>
                        <a:t>Grille</a:t>
                      </a:r>
                      <a:r>
                        <a:rPr lang="fr-FR" sz="1200" baseline="0" dirty="0" smtClean="0"/>
                        <a:t> d’évaluation des activités 3 et 4</a:t>
                      </a:r>
                      <a:endParaRPr lang="fr-FR" sz="1200" dirty="0">
                        <a:latin typeface="+mj-lt"/>
                        <a:cs typeface="Times New Roman" pitchFamily="18" charset="0"/>
                      </a:endParaRPr>
                    </a:p>
                  </a:txBody>
                  <a:tcPr anchor="ctr"/>
                </a:tc>
                <a:tc>
                  <a:txBody>
                    <a:bodyPr/>
                    <a:lstStyle/>
                    <a:p>
                      <a:pPr algn="ctr"/>
                      <a:r>
                        <a:rPr lang="fr-FR" sz="1200" dirty="0" smtClean="0"/>
                        <a:t>21</a:t>
                      </a:r>
                      <a:endParaRPr lang="fr-FR" sz="1200" dirty="0">
                        <a:latin typeface="+mj-lt"/>
                        <a:cs typeface="Times New Roman" pitchFamily="18" charset="0"/>
                      </a:endParaRPr>
                    </a:p>
                  </a:txBody>
                  <a:tcPr anchor="ctr"/>
                </a:tc>
                <a:extLst>
                  <a:ext uri="{0D108BD9-81ED-4DB2-BD59-A6C34878D82A}">
                    <a16:rowId xmlns:a16="http://schemas.microsoft.com/office/drawing/2014/main" xmlns="" val="10003"/>
                  </a:ext>
                </a:extLst>
              </a:tr>
              <a:tr h="370840">
                <a:tc>
                  <a:txBody>
                    <a:bodyPr/>
                    <a:lstStyle/>
                    <a:p>
                      <a:r>
                        <a:rPr lang="fr-FR" sz="1200" dirty="0" smtClean="0"/>
                        <a:t>Grille synthèse d’évaluation de l’activité</a:t>
                      </a:r>
                      <a:endParaRPr lang="fr-FR" sz="1200" dirty="0">
                        <a:latin typeface="+mj-lt"/>
                        <a:cs typeface="Times New Roman" pitchFamily="18" charset="0"/>
                      </a:endParaRPr>
                    </a:p>
                  </a:txBody>
                  <a:tcPr anchor="ctr"/>
                </a:tc>
                <a:tc>
                  <a:txBody>
                    <a:bodyPr/>
                    <a:lstStyle/>
                    <a:p>
                      <a:pPr algn="ctr"/>
                      <a:r>
                        <a:rPr lang="fr-FR" sz="1200" dirty="0" smtClean="0"/>
                        <a:t>22</a:t>
                      </a:r>
                      <a:endParaRPr lang="fr-FR" sz="1200" dirty="0">
                        <a:latin typeface="+mj-lt"/>
                        <a:cs typeface="Times New Roman" pitchFamily="18" charset="0"/>
                      </a:endParaRP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988826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p:cNvSpPr>
            <a:spLocks noChangeAspect="1" noChangeArrowheads="1" noTextEdit="1"/>
          </p:cNvSpPr>
          <p:nvPr>
            <p:custDataLst>
              <p:tags r:id="rId1"/>
            </p:custDataLst>
          </p:nvPr>
        </p:nvSpPr>
        <p:spPr bwMode="auto">
          <a:xfrm>
            <a:off x="485775" y="434336"/>
            <a:ext cx="5883276" cy="762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CA"/>
          </a:p>
        </p:txBody>
      </p:sp>
      <p:sp>
        <p:nvSpPr>
          <p:cNvPr id="66" name="Rectangle 65"/>
          <p:cNvSpPr/>
          <p:nvPr>
            <p:custDataLst>
              <p:tags r:id="rId2"/>
            </p:custDataLst>
          </p:nvPr>
        </p:nvSpPr>
        <p:spPr>
          <a:xfrm>
            <a:off x="230896" y="222030"/>
            <a:ext cx="6393992" cy="8658879"/>
          </a:xfrm>
          <a:prstGeom prst="rect">
            <a:avLst/>
          </a:prstGeom>
          <a:noFill/>
          <a:ln w="57150" cmpd="thinThick">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Tableau 35"/>
          <p:cNvGraphicFramePr>
            <a:graphicFrameLocks noGrp="1"/>
          </p:cNvGraphicFramePr>
          <p:nvPr>
            <p:custDataLst>
              <p:tags r:id="rId3"/>
            </p:custDataLst>
            <p:extLst>
              <p:ext uri="{D42A27DB-BD31-4B8C-83A1-F6EECF244321}">
                <p14:modId xmlns:p14="http://schemas.microsoft.com/office/powerpoint/2010/main" xmlns="" val="1886371372"/>
              </p:ext>
            </p:extLst>
          </p:nvPr>
        </p:nvGraphicFramePr>
        <p:xfrm>
          <a:off x="345130" y="2144770"/>
          <a:ext cx="6170036" cy="5333548"/>
        </p:xfrm>
        <a:graphic>
          <a:graphicData uri="http://schemas.openxmlformats.org/drawingml/2006/table">
            <a:tbl>
              <a:tblPr firstRow="1" bandRow="1">
                <a:tableStyleId>{5940675A-B579-460E-94D1-54222C63F5DA}</a:tableStyleId>
              </a:tblPr>
              <a:tblGrid>
                <a:gridCol w="4665087"/>
                <a:gridCol w="771525"/>
                <a:gridCol w="733424"/>
              </a:tblGrid>
              <a:tr h="280739">
                <a:tc>
                  <a:txBody>
                    <a:bodyPr/>
                    <a:lstStyle/>
                    <a:p>
                      <a:pPr algn="ctr"/>
                      <a:r>
                        <a:rPr lang="fr-CA" sz="1400" b="1" dirty="0" smtClean="0">
                          <a:latin typeface="Times New Roman" pitchFamily="18" charset="0"/>
                          <a:cs typeface="Times New Roman" pitchFamily="18" charset="0"/>
                        </a:rPr>
                        <a:t>Énoncés</a:t>
                      </a:r>
                      <a:endParaRPr lang="fr-CA" sz="1400" b="1" dirty="0">
                        <a:latin typeface="Times New Roman" pitchFamily="18" charset="0"/>
                        <a:cs typeface="Times New Roman" pitchFamily="18" charset="0"/>
                      </a:endParaRPr>
                    </a:p>
                  </a:txBody>
                  <a:tcPr/>
                </a:tc>
                <a:tc>
                  <a:txBody>
                    <a:bodyPr/>
                    <a:lstStyle/>
                    <a:p>
                      <a:pPr algn="ctr"/>
                      <a:r>
                        <a:rPr lang="fr-CA" sz="1400" b="1" dirty="0" smtClean="0">
                          <a:latin typeface="Times New Roman" pitchFamily="18" charset="0"/>
                          <a:cs typeface="Times New Roman" pitchFamily="18" charset="0"/>
                        </a:rPr>
                        <a:t>Vrai</a:t>
                      </a:r>
                      <a:endParaRPr lang="fr-CA" sz="1400" b="1" dirty="0">
                        <a:latin typeface="Times New Roman" pitchFamily="18" charset="0"/>
                        <a:cs typeface="Times New Roman" pitchFamily="18" charset="0"/>
                      </a:endParaRPr>
                    </a:p>
                  </a:txBody>
                  <a:tcPr/>
                </a:tc>
                <a:tc>
                  <a:txBody>
                    <a:bodyPr/>
                    <a:lstStyle/>
                    <a:p>
                      <a:pPr algn="ctr"/>
                      <a:r>
                        <a:rPr lang="fr-CA" sz="1400" b="1" dirty="0" smtClean="0">
                          <a:latin typeface="Times New Roman" pitchFamily="18" charset="0"/>
                          <a:cs typeface="Times New Roman" pitchFamily="18" charset="0"/>
                        </a:rPr>
                        <a:t>Faux</a:t>
                      </a:r>
                      <a:endParaRPr lang="fr-CA" sz="1400" b="1" dirty="0">
                        <a:latin typeface="Times New Roman" pitchFamily="18" charset="0"/>
                        <a:cs typeface="Times New Roman" pitchFamily="18" charset="0"/>
                      </a:endParaRPr>
                    </a:p>
                  </a:txBody>
                  <a:tcPr/>
                </a:tc>
              </a:tr>
              <a:tr h="398416">
                <a:tc>
                  <a:txBody>
                    <a:bodyPr/>
                    <a:lstStyle/>
                    <a:p>
                      <a:r>
                        <a:rPr lang="fr-CA" sz="1200" dirty="0" smtClean="0">
                          <a:latin typeface="Times New Roman" pitchFamily="18" charset="0"/>
                          <a:cs typeface="Times New Roman" pitchFamily="18" charset="0"/>
                        </a:rPr>
                        <a:t>Les objets</a:t>
                      </a:r>
                      <a:r>
                        <a:rPr lang="fr-CA" sz="1200" baseline="0" dirty="0" smtClean="0">
                          <a:latin typeface="Times New Roman" pitchFamily="18" charset="0"/>
                          <a:cs typeface="Times New Roman" pitchFamily="18" charset="0"/>
                        </a:rPr>
                        <a:t> lourds coulent toujours et les objets légers flottent toujours.</a:t>
                      </a:r>
                      <a:endParaRPr lang="fr-CA" sz="1200" dirty="0">
                        <a:latin typeface="Times New Roman" pitchFamily="18" charset="0"/>
                        <a:cs typeface="Times New Roman" pitchFamily="18" charset="0"/>
                      </a:endParaRPr>
                    </a:p>
                  </a:txBody>
                  <a:tcPr anchor="ctr"/>
                </a:tc>
                <a:tc>
                  <a:txBody>
                    <a:bodyPr/>
                    <a:lstStyle/>
                    <a:p>
                      <a:endParaRPr lang="en-US" sz="1200" dirty="0"/>
                    </a:p>
                  </a:txBody>
                  <a:tcPr/>
                </a:tc>
                <a:tc>
                  <a:txBody>
                    <a:bodyPr/>
                    <a:lstStyle/>
                    <a:p>
                      <a:pPr algn="ctr"/>
                      <a:r>
                        <a:rPr lang="en-US" sz="1200" dirty="0" smtClean="0">
                          <a:solidFill>
                            <a:srgbClr val="FF0000"/>
                          </a:solidFill>
                        </a:rPr>
                        <a:t>X</a:t>
                      </a:r>
                      <a:endParaRPr lang="en-US" sz="1200" dirty="0">
                        <a:solidFill>
                          <a:srgbClr val="FF0000"/>
                        </a:solidFill>
                      </a:endParaRPr>
                    </a:p>
                  </a:txBody>
                  <a:tcPr anchor="ctr"/>
                </a:tc>
              </a:tr>
              <a:tr h="398416">
                <a:tc gridSpan="3">
                  <a:txBody>
                    <a:bodyPr/>
                    <a:lstStyle/>
                    <a:p>
                      <a:r>
                        <a:rPr lang="fr-CA" sz="1200" dirty="0" smtClean="0">
                          <a:latin typeface="Times New Roman" pitchFamily="18" charset="0"/>
                          <a:cs typeface="Times New Roman" pitchFamily="18" charset="0"/>
                        </a:rPr>
                        <a:t>Justifie</a:t>
                      </a:r>
                      <a:r>
                        <a:rPr lang="fr-CA" sz="1200" dirty="0" smtClean="0">
                          <a:solidFill>
                            <a:srgbClr val="FF0000"/>
                          </a:solidFill>
                          <a:latin typeface="Times New Roman" pitchFamily="18" charset="0"/>
                          <a:cs typeface="Times New Roman" pitchFamily="18" charset="0"/>
                        </a:rPr>
                        <a:t>:  Dans l’absolu, c’est faux. Par exemple, le morceau de pin est plus lourd que le trombone, pourtant</a:t>
                      </a:r>
                      <a:r>
                        <a:rPr lang="fr-CA" sz="1200" baseline="0" dirty="0" smtClean="0">
                          <a:solidFill>
                            <a:srgbClr val="FF0000"/>
                          </a:solidFill>
                          <a:latin typeface="Times New Roman" pitchFamily="18" charset="0"/>
                          <a:cs typeface="Times New Roman" pitchFamily="18" charset="0"/>
                        </a:rPr>
                        <a:t> ce type de bois flotte alors que le métal coule. Ce n’est pas la masse qui compte, mais bien la masse volumique.</a:t>
                      </a:r>
                      <a:endParaRPr lang="fr-CA" sz="1200"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tr>
              <a:tr h="280739">
                <a:tc>
                  <a:txBody>
                    <a:bodyPr/>
                    <a:lstStyle/>
                    <a:p>
                      <a:r>
                        <a:rPr lang="fr-CA" sz="1200" dirty="0" smtClean="0">
                          <a:latin typeface="Times New Roman" pitchFamily="18" charset="0"/>
                          <a:cs typeface="Times New Roman" pitchFamily="18" charset="0"/>
                        </a:rPr>
                        <a:t>Un objet rond va toujours couler.</a:t>
                      </a:r>
                      <a:endParaRPr lang="fr-CA" sz="1200" dirty="0">
                        <a:latin typeface="Times New Roman" pitchFamily="18" charset="0"/>
                        <a:cs typeface="Times New Roman" pitchFamily="18" charset="0"/>
                      </a:endParaRPr>
                    </a:p>
                  </a:txBody>
                  <a:tcPr/>
                </a:tc>
                <a:tc>
                  <a:txBody>
                    <a:bodyPr/>
                    <a:lstStyle/>
                    <a:p>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X</a:t>
                      </a:r>
                    </a:p>
                  </a:txBody>
                  <a:tcPr/>
                </a:tc>
              </a:tr>
              <a:tr h="280739">
                <a:tc gridSpan="3">
                  <a:txBody>
                    <a:bodyPr/>
                    <a:lstStyle/>
                    <a:p>
                      <a:r>
                        <a:rPr lang="fr-CA" sz="1200" dirty="0" smtClean="0">
                          <a:latin typeface="Times New Roman" pitchFamily="18" charset="0"/>
                          <a:cs typeface="Times New Roman" pitchFamily="18" charset="0"/>
                        </a:rPr>
                        <a:t>Justifie:</a:t>
                      </a:r>
                      <a:r>
                        <a:rPr lang="fr-CA" sz="1200" dirty="0" smtClean="0">
                          <a:solidFill>
                            <a:srgbClr val="FF0000"/>
                          </a:solidFill>
                          <a:latin typeface="Times New Roman" pitchFamily="18" charset="0"/>
                          <a:cs typeface="Times New Roman" pitchFamily="18" charset="0"/>
                        </a:rPr>
                        <a:t> La bille coule mais les boules de styromousses flottent. À moins que la forme fasse que</a:t>
                      </a:r>
                      <a:r>
                        <a:rPr lang="fr-CA" sz="1200" baseline="0" dirty="0" smtClean="0">
                          <a:solidFill>
                            <a:srgbClr val="FF0000"/>
                          </a:solidFill>
                          <a:latin typeface="Times New Roman" pitchFamily="18" charset="0"/>
                          <a:cs typeface="Times New Roman" pitchFamily="18" charset="0"/>
                        </a:rPr>
                        <a:t> de l’air soit emprisonnée dans l’objet (voir activité suivante), la forme n’a pas d’importance.</a:t>
                      </a:r>
                      <a:endParaRPr lang="fr-CA" sz="1200"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tr>
              <a:tr h="280739">
                <a:tc>
                  <a:txBody>
                    <a:bodyPr/>
                    <a:lstStyle/>
                    <a:p>
                      <a:r>
                        <a:rPr lang="fr-CA" sz="1200" dirty="0" smtClean="0">
                          <a:latin typeface="Times New Roman" pitchFamily="18" charset="0"/>
                          <a:cs typeface="Times New Roman" pitchFamily="18" charset="0"/>
                        </a:rPr>
                        <a:t>Tous les objets</a:t>
                      </a:r>
                      <a:r>
                        <a:rPr lang="fr-CA" sz="1200" baseline="0" dirty="0" smtClean="0">
                          <a:latin typeface="Times New Roman" pitchFamily="18" charset="0"/>
                          <a:cs typeface="Times New Roman" pitchFamily="18" charset="0"/>
                        </a:rPr>
                        <a:t> de bois flottent.</a:t>
                      </a:r>
                      <a:endParaRPr lang="fr-CA" sz="1200" dirty="0">
                        <a:latin typeface="Times New Roman" pitchFamily="18" charset="0"/>
                        <a:cs typeface="Times New Roman" pitchFamily="18" charset="0"/>
                      </a:endParaRPr>
                    </a:p>
                  </a:txBody>
                  <a:tcPr/>
                </a:tc>
                <a:tc>
                  <a:txBody>
                    <a:bodyPr/>
                    <a:lstStyle/>
                    <a:p>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X</a:t>
                      </a:r>
                    </a:p>
                  </a:txBody>
                  <a:tcPr/>
                </a:tc>
              </a:tr>
              <a:tr h="280739">
                <a:tc gridSpan="3">
                  <a:txBody>
                    <a:bodyPr/>
                    <a:lstStyle/>
                    <a:p>
                      <a:r>
                        <a:rPr lang="fr-CA" sz="1200" dirty="0" smtClean="0">
                          <a:latin typeface="Times New Roman" pitchFamily="18" charset="0"/>
                          <a:cs typeface="Times New Roman" pitchFamily="18" charset="0"/>
                        </a:rPr>
                        <a:t>Justifie: </a:t>
                      </a:r>
                      <a:r>
                        <a:rPr lang="fr-CA" sz="1200" dirty="0" smtClean="0">
                          <a:solidFill>
                            <a:srgbClr val="FF0000"/>
                          </a:solidFill>
                          <a:latin typeface="Times New Roman" pitchFamily="18" charset="0"/>
                          <a:cs typeface="Times New Roman" pitchFamily="18" charset="0"/>
                        </a:rPr>
                        <a:t>Non, cela</a:t>
                      </a:r>
                      <a:r>
                        <a:rPr lang="fr-CA" sz="1200" baseline="0" dirty="0" smtClean="0">
                          <a:solidFill>
                            <a:srgbClr val="FF0000"/>
                          </a:solidFill>
                          <a:latin typeface="Times New Roman" pitchFamily="18" charset="0"/>
                          <a:cs typeface="Times New Roman" pitchFamily="18" charset="0"/>
                        </a:rPr>
                        <a:t> dépends de l’essence. La majorité des bois flottent, mais certaines essence ont une masse volumique plus grande que celle de l’eau.</a:t>
                      </a:r>
                      <a:endParaRPr lang="fr-CA" sz="1200"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tr>
              <a:tr h="398416">
                <a:tc>
                  <a:txBody>
                    <a:bodyPr/>
                    <a:lstStyle/>
                    <a:p>
                      <a:r>
                        <a:rPr lang="fr-CA" sz="1200" dirty="0" smtClean="0">
                          <a:latin typeface="Times New Roman" pitchFamily="18" charset="0"/>
                          <a:cs typeface="Times New Roman" pitchFamily="18" charset="0"/>
                        </a:rPr>
                        <a:t>Les</a:t>
                      </a:r>
                      <a:r>
                        <a:rPr lang="fr-CA" sz="1200" baseline="0" dirty="0" smtClean="0">
                          <a:latin typeface="Times New Roman" pitchFamily="18" charset="0"/>
                          <a:cs typeface="Times New Roman" pitchFamily="18" charset="0"/>
                        </a:rPr>
                        <a:t> petits objets flottent toujours et les gros objets coulent toujours.</a:t>
                      </a:r>
                      <a:endParaRPr lang="fr-CA" sz="1200" dirty="0">
                        <a:latin typeface="Times New Roman" pitchFamily="18" charset="0"/>
                        <a:cs typeface="Times New Roman" pitchFamily="18" charset="0"/>
                      </a:endParaRPr>
                    </a:p>
                  </a:txBody>
                  <a:tcPr anchor="ctr"/>
                </a:tc>
                <a:tc>
                  <a:txBody>
                    <a:bodyPr/>
                    <a:lstStyle/>
                    <a:p>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X</a:t>
                      </a:r>
                      <a:endParaRPr lang="en-US" sz="1200" dirty="0"/>
                    </a:p>
                  </a:txBody>
                  <a:tcPr anchor="ctr"/>
                </a:tc>
              </a:tr>
              <a:tr h="398416">
                <a:tc gridSpan="3">
                  <a:txBody>
                    <a:bodyPr/>
                    <a:lstStyle/>
                    <a:p>
                      <a:r>
                        <a:rPr lang="fr-CA" sz="1200" dirty="0" smtClean="0">
                          <a:latin typeface="Times New Roman" pitchFamily="18" charset="0"/>
                          <a:cs typeface="Times New Roman" pitchFamily="18" charset="0"/>
                        </a:rPr>
                        <a:t>Justifie: </a:t>
                      </a:r>
                      <a:r>
                        <a:rPr lang="fr-CA" sz="1200" dirty="0" smtClean="0">
                          <a:solidFill>
                            <a:srgbClr val="FF0000"/>
                          </a:solidFill>
                          <a:latin typeface="Times New Roman" pitchFamily="18" charset="0"/>
                          <a:cs typeface="Times New Roman" pitchFamily="18" charset="0"/>
                        </a:rPr>
                        <a:t>Le styromousse flotte, peu importe qu’il soit minuscule ou énorme. C’est la nature de la matière qui compte, pas la quantité de matière.</a:t>
                      </a:r>
                      <a:endParaRPr lang="fr-CA" sz="1200"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tr>
              <a:tr h="280739">
                <a:tc>
                  <a:txBody>
                    <a:bodyPr/>
                    <a:lstStyle/>
                    <a:p>
                      <a:r>
                        <a:rPr lang="fr-CA" sz="1200" dirty="0" smtClean="0">
                          <a:latin typeface="Times New Roman" pitchFamily="18" charset="0"/>
                          <a:cs typeface="Times New Roman" pitchFamily="18" charset="0"/>
                        </a:rPr>
                        <a:t>Un objet</a:t>
                      </a:r>
                      <a:r>
                        <a:rPr lang="fr-CA" sz="1200" baseline="0" dirty="0" smtClean="0">
                          <a:latin typeface="Times New Roman" pitchFamily="18" charset="0"/>
                          <a:cs typeface="Times New Roman" pitchFamily="18" charset="0"/>
                        </a:rPr>
                        <a:t> de métal va toujours couler.</a:t>
                      </a:r>
                      <a:endParaRPr lang="fr-CA" sz="1200" dirty="0">
                        <a:latin typeface="Times New Roman" pitchFamily="18" charset="0"/>
                        <a:cs typeface="Times New Roman" pitchFamily="18" charset="0"/>
                      </a:endParaRPr>
                    </a:p>
                  </a:txBody>
                  <a:tcPr/>
                </a:tc>
                <a:tc>
                  <a:txBody>
                    <a:bodyPr/>
                    <a:lstStyle/>
                    <a:p>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X</a:t>
                      </a:r>
                    </a:p>
                  </a:txBody>
                  <a:tcPr/>
                </a:tc>
              </a:tr>
              <a:tr h="280739">
                <a:tc gridSpan="3">
                  <a:txBody>
                    <a:bodyPr/>
                    <a:lstStyle/>
                    <a:p>
                      <a:r>
                        <a:rPr lang="fr-CA" sz="1200" dirty="0" smtClean="0">
                          <a:latin typeface="Times New Roman" pitchFamily="18" charset="0"/>
                          <a:cs typeface="Times New Roman" pitchFamily="18" charset="0"/>
                        </a:rPr>
                        <a:t>Justifie: </a:t>
                      </a:r>
                      <a:r>
                        <a:rPr lang="fr-CA" sz="1200" dirty="0" smtClean="0">
                          <a:solidFill>
                            <a:srgbClr val="FF0000"/>
                          </a:solidFill>
                          <a:latin typeface="Times New Roman" pitchFamily="18" charset="0"/>
                          <a:cs typeface="Times New Roman" pitchFamily="18" charset="0"/>
                        </a:rPr>
                        <a:t>Presque toujours. Il est possible de faire flotter un petit morceau, mais c’est à cause de la tension de surface, pas à cause de la masse volumique.</a:t>
                      </a:r>
                      <a:r>
                        <a:rPr lang="fr-CA" sz="1200" baseline="0" dirty="0" smtClean="0">
                          <a:solidFill>
                            <a:srgbClr val="FF0000"/>
                          </a:solidFill>
                          <a:latin typeface="Times New Roman" pitchFamily="18" charset="0"/>
                          <a:cs typeface="Times New Roman" pitchFamily="18" charset="0"/>
                        </a:rPr>
                        <a:t> Sinon, il est possible de faire flotter le métal en lui donnant une forme spéciale (voir activité suivante).</a:t>
                      </a:r>
                      <a:endParaRPr lang="fr-CA" sz="1200" dirty="0">
                        <a:solidFill>
                          <a:srgbClr val="FF0000"/>
                        </a:solidFill>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tr>
              <a:tr h="280739">
                <a:tc>
                  <a:txBody>
                    <a:bodyPr/>
                    <a:lstStyle/>
                    <a:p>
                      <a:r>
                        <a:rPr lang="fr-CA" sz="1200" dirty="0" smtClean="0">
                          <a:latin typeface="Times New Roman" pitchFamily="18" charset="0"/>
                          <a:cs typeface="Times New Roman" pitchFamily="18" charset="0"/>
                        </a:rPr>
                        <a:t>Il existe</a:t>
                      </a:r>
                      <a:r>
                        <a:rPr lang="fr-CA" sz="1200" baseline="0" dirty="0" smtClean="0">
                          <a:latin typeface="Times New Roman" pitchFamily="18" charset="0"/>
                          <a:cs typeface="Times New Roman" pitchFamily="18" charset="0"/>
                        </a:rPr>
                        <a:t> des roches qui peuvent flotter.</a:t>
                      </a:r>
                      <a:endParaRPr lang="fr-CA" sz="12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X</a:t>
                      </a:r>
                    </a:p>
                  </a:txBody>
                  <a:tcPr/>
                </a:tc>
                <a:tc>
                  <a:txBody>
                    <a:bodyPr/>
                    <a:lstStyle/>
                    <a:p>
                      <a:endParaRPr lang="en-US" sz="1200" dirty="0"/>
                    </a:p>
                  </a:txBody>
                  <a:tcPr/>
                </a:tc>
              </a:tr>
              <a:tr h="280739">
                <a:tc gridSpan="3">
                  <a:txBody>
                    <a:bodyPr/>
                    <a:lstStyle/>
                    <a:p>
                      <a:r>
                        <a:rPr lang="fr-CA" sz="1200" dirty="0" smtClean="0">
                          <a:latin typeface="Times New Roman" pitchFamily="18" charset="0"/>
                          <a:cs typeface="Times New Roman" pitchFamily="18" charset="0"/>
                        </a:rPr>
                        <a:t>Justifie: </a:t>
                      </a:r>
                      <a:r>
                        <a:rPr lang="fr-CA" sz="1200" dirty="0" smtClean="0">
                          <a:solidFill>
                            <a:srgbClr val="FF0000"/>
                          </a:solidFill>
                          <a:latin typeface="Times New Roman" pitchFamily="18" charset="0"/>
                          <a:cs typeface="Times New Roman" pitchFamily="18" charset="0"/>
                        </a:rPr>
                        <a:t>Oui ! Comme</a:t>
                      </a:r>
                      <a:r>
                        <a:rPr lang="fr-CA" sz="1200" baseline="0" dirty="0" smtClean="0">
                          <a:solidFill>
                            <a:srgbClr val="FF0000"/>
                          </a:solidFill>
                          <a:latin typeface="Times New Roman" pitchFamily="18" charset="0"/>
                          <a:cs typeface="Times New Roman" pitchFamily="18" charset="0"/>
                        </a:rPr>
                        <a:t> la pierre ponce (une sorte de roche volcanique) qui est remplie de petites bulles d’air, ce qui affecte la masse volumique.</a:t>
                      </a:r>
                      <a:endParaRPr lang="fr-CA" sz="1200"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tr>
            </a:tbl>
          </a:graphicData>
        </a:graphic>
      </p:graphicFrame>
      <p:sp>
        <p:nvSpPr>
          <p:cNvPr id="37" name="Rectangle 18"/>
          <p:cNvSpPr>
            <a:spLocks noChangeArrowheads="1"/>
          </p:cNvSpPr>
          <p:nvPr>
            <p:custDataLst>
              <p:tags r:id="rId4"/>
            </p:custDataLst>
          </p:nvPr>
        </p:nvSpPr>
        <p:spPr bwMode="auto">
          <a:xfrm>
            <a:off x="612821" y="981903"/>
            <a:ext cx="5632358" cy="8309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ts val="600"/>
              </a:spcBef>
              <a:spcAft>
                <a:spcPct val="0"/>
              </a:spcAft>
              <a:buClrTx/>
              <a:buSzTx/>
              <a:buFontTx/>
              <a:buNone/>
              <a:tabLst/>
            </a:pPr>
            <a:r>
              <a:rPr kumimoji="0" lang="fr-CA" sz="1600" b="1" u="none" strike="noStrike" cap="none" normalizeH="0" baseline="0" dirty="0" smtClean="0">
                <a:ln>
                  <a:noFill/>
                </a:ln>
                <a:solidFill>
                  <a:srgbClr val="000000"/>
                </a:solidFill>
                <a:effectLst/>
                <a:latin typeface="Times New Roman" pitchFamily="18" charset="0"/>
                <a:cs typeface="Arial" pitchFamily="34" charset="0"/>
              </a:rPr>
              <a:t>Conclusions : </a:t>
            </a:r>
          </a:p>
          <a:p>
            <a:pPr marL="0" marR="0" lvl="0" indent="0" defTabSz="914400" rtl="0" eaLnBrk="1" fontAlgn="base" latinLnBrk="0" hangingPunct="1">
              <a:lnSpc>
                <a:spcPct val="100000"/>
              </a:lnSpc>
              <a:spcBef>
                <a:spcPts val="600"/>
              </a:spcBef>
              <a:spcAft>
                <a:spcPct val="0"/>
              </a:spcAft>
              <a:buClrTx/>
              <a:buSzTx/>
              <a:buFontTx/>
              <a:buNone/>
              <a:tabLst/>
            </a:pPr>
            <a:r>
              <a:rPr kumimoji="0" lang="fr-FR" sz="1400" b="0" u="none" strike="noStrike" cap="none" normalizeH="0" baseline="0" dirty="0" smtClean="0">
                <a:ln>
                  <a:noFill/>
                </a:ln>
                <a:solidFill>
                  <a:srgbClr val="000000"/>
                </a:solidFill>
                <a:effectLst/>
                <a:latin typeface="Times New Roman" pitchFamily="18" charset="0"/>
                <a:cs typeface="Arial" pitchFamily="34" charset="0"/>
              </a:rPr>
              <a:t>Selon ce que tu as pu observer, quels énoncés sont vrais et lesquels sont faux ?</a:t>
            </a:r>
          </a:p>
          <a:p>
            <a:pPr marL="0" marR="0" lvl="0" indent="0" defTabSz="914400" rtl="0" eaLnBrk="1" fontAlgn="base" latinLnBrk="0" hangingPunct="1">
              <a:lnSpc>
                <a:spcPct val="100000"/>
              </a:lnSpc>
              <a:spcBef>
                <a:spcPts val="600"/>
              </a:spcBef>
              <a:spcAft>
                <a:spcPct val="0"/>
              </a:spcAft>
              <a:buClrTx/>
              <a:buSzTx/>
              <a:buFontTx/>
              <a:buNone/>
              <a:tabLst/>
            </a:pPr>
            <a:r>
              <a:rPr kumimoji="0" lang="fr-FR" sz="1400" b="0" u="none" strike="noStrike" cap="none" normalizeH="0" baseline="0" dirty="0" smtClean="0">
                <a:ln>
                  <a:noFill/>
                </a:ln>
                <a:solidFill>
                  <a:srgbClr val="000000"/>
                </a:solidFill>
                <a:effectLst/>
                <a:latin typeface="Times New Roman" pitchFamily="18" charset="0"/>
                <a:cs typeface="Arial" pitchFamily="34" charset="0"/>
              </a:rPr>
              <a:t> </a:t>
            </a:r>
            <a:r>
              <a:rPr lang="fr-FR" sz="1400" dirty="0" smtClean="0">
                <a:solidFill>
                  <a:srgbClr val="000000"/>
                </a:solidFill>
                <a:latin typeface="Times New Roman" pitchFamily="18" charset="0"/>
                <a:cs typeface="Arial" pitchFamily="34" charset="0"/>
              </a:rPr>
              <a:t>Coche </a:t>
            </a:r>
            <a:r>
              <a:rPr lang="fr-FR" sz="1400" dirty="0">
                <a:solidFill>
                  <a:srgbClr val="000000"/>
                </a:solidFill>
                <a:latin typeface="Times New Roman" pitchFamily="18" charset="0"/>
                <a:cs typeface="Arial" pitchFamily="34" charset="0"/>
              </a:rPr>
              <a:t>la bonne case, puis </a:t>
            </a:r>
            <a:r>
              <a:rPr lang="fr-FR" sz="1400" dirty="0" smtClean="0">
                <a:solidFill>
                  <a:srgbClr val="000000"/>
                </a:solidFill>
                <a:latin typeface="Times New Roman" pitchFamily="18" charset="0"/>
                <a:cs typeface="Arial" pitchFamily="34" charset="0"/>
              </a:rPr>
              <a:t>essaye de justifier </a:t>
            </a:r>
            <a:r>
              <a:rPr lang="fr-FR" sz="1400" dirty="0">
                <a:solidFill>
                  <a:srgbClr val="000000"/>
                </a:solidFill>
                <a:latin typeface="Times New Roman" pitchFamily="18" charset="0"/>
                <a:cs typeface="Arial" pitchFamily="34" charset="0"/>
              </a:rPr>
              <a:t>ta </a:t>
            </a:r>
            <a:r>
              <a:rPr lang="fr-FR" sz="1400" dirty="0" smtClean="0">
                <a:solidFill>
                  <a:srgbClr val="000000"/>
                </a:solidFill>
                <a:latin typeface="Times New Roman" pitchFamily="18" charset="0"/>
                <a:cs typeface="Arial" pitchFamily="34" charset="0"/>
              </a:rPr>
              <a:t>réponse.</a:t>
            </a:r>
            <a:endParaRPr kumimoji="0" lang="fr-FR" sz="1400" b="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3" name="Tableau 1"/>
          <p:cNvGraphicFramePr>
            <a:graphicFrameLocks noGrp="1"/>
          </p:cNvGraphicFramePr>
          <p:nvPr>
            <p:custDataLst>
              <p:tags r:id="rId5"/>
            </p:custDataLst>
            <p:extLst>
              <p:ext uri="{D42A27DB-BD31-4B8C-83A1-F6EECF244321}">
                <p14:modId xmlns:p14="http://schemas.microsoft.com/office/powerpoint/2010/main" xmlns="" val="4033366610"/>
              </p:ext>
            </p:extLst>
          </p:nvPr>
        </p:nvGraphicFramePr>
        <p:xfrm>
          <a:off x="345066" y="8301839"/>
          <a:ext cx="5484814" cy="445119"/>
        </p:xfrm>
        <a:graphic>
          <a:graphicData uri="http://schemas.openxmlformats.org/drawingml/2006/table">
            <a:tbl>
              <a:tblPr firstRow="1" firstCol="1" lastRow="1" lastCol="1" bandRow="1" bandCol="1">
                <a:tableStyleId>{BC89EF96-8CEA-46FF-86C4-4CE0E7609802}</a:tableStyleId>
              </a:tblPr>
              <a:tblGrid>
                <a:gridCol w="391079">
                  <a:extLst>
                    <a:ext uri="{9D8B030D-6E8A-4147-A177-3AD203B41FA5}">
                      <a16:colId xmlns="" xmlns:a16="http://schemas.microsoft.com/office/drawing/2014/main" val="20000"/>
                    </a:ext>
                  </a:extLst>
                </a:gridCol>
                <a:gridCol w="2625958">
                  <a:extLst>
                    <a:ext uri="{9D8B030D-6E8A-4147-A177-3AD203B41FA5}">
                      <a16:colId xmlns="" xmlns:a16="http://schemas.microsoft.com/office/drawing/2014/main" val="20001"/>
                    </a:ext>
                  </a:extLst>
                </a:gridCol>
                <a:gridCol w="1969682">
                  <a:extLst>
                    <a:ext uri="{9D8B030D-6E8A-4147-A177-3AD203B41FA5}">
                      <a16:colId xmlns="" xmlns:a16="http://schemas.microsoft.com/office/drawing/2014/main" val="20002"/>
                    </a:ext>
                  </a:extLst>
                </a:gridCol>
                <a:gridCol w="498095">
                  <a:extLst>
                    <a:ext uri="{9D8B030D-6E8A-4147-A177-3AD203B41FA5}">
                      <a16:colId xmlns="" xmlns:a16="http://schemas.microsoft.com/office/drawing/2014/main" val="20003"/>
                    </a:ext>
                  </a:extLst>
                </a:gridCol>
              </a:tblGrid>
              <a:tr h="445119">
                <a:tc>
                  <a:txBody>
                    <a:bodyPr/>
                    <a:lstStyle/>
                    <a:p>
                      <a:pPr algn="ctr">
                        <a:spcAft>
                          <a:spcPts val="0"/>
                        </a:spcAft>
                      </a:pPr>
                      <a:r>
                        <a:rPr lang="fr-CA" sz="1000" b="1" dirty="0" smtClean="0">
                          <a:effectLst/>
                        </a:rPr>
                        <a:t>Cr. 4</a:t>
                      </a:r>
                      <a:r>
                        <a:rPr lang="fr-CA" sz="1000" dirty="0" smtClean="0">
                          <a:effectLst/>
                        </a:rPr>
                        <a:t> </a:t>
                      </a:r>
                      <a:endParaRPr lang="fr-C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8349" marR="58349" marT="0" marB="0" anchor="ctr">
                    <a:lnL w="12700" cap="flat" cmpd="sng" algn="ctr">
                      <a:solidFill>
                        <a:srgbClr val="4A0505">
                          <a:lumMod val="90000"/>
                          <a:lumOff val="10000"/>
                        </a:srgbClr>
                      </a:solidFill>
                      <a:prstDash val="solid"/>
                      <a:round/>
                      <a:headEnd type="none" w="med" len="med"/>
                      <a:tailEnd type="none" w="med" len="med"/>
                    </a:lnL>
                    <a:lnR w="12700" cap="flat" cmpd="sng" algn="ctr">
                      <a:solidFill>
                        <a:srgbClr val="4A0505">
                          <a:lumMod val="90000"/>
                          <a:lumOff val="10000"/>
                        </a:srgbClr>
                      </a:solidFill>
                      <a:prstDash val="solid"/>
                      <a:round/>
                      <a:headEnd type="none" w="med" len="med"/>
                      <a:tailEnd type="none" w="med" len="med"/>
                    </a:lnR>
                    <a:lnT w="12700" cap="flat" cmpd="sng" algn="ctr">
                      <a:solidFill>
                        <a:srgbClr val="4A0505">
                          <a:lumMod val="90000"/>
                          <a:lumOff val="10000"/>
                        </a:srgbClr>
                      </a:solidFill>
                      <a:prstDash val="solid"/>
                      <a:round/>
                      <a:headEnd type="none" w="med" len="med"/>
                      <a:tailEnd type="none" w="med" len="med"/>
                    </a:lnT>
                    <a:lnB w="12700" cap="flat" cmpd="sng" algn="ctr">
                      <a:solidFill>
                        <a:srgbClr val="4A0505">
                          <a:lumMod val="90000"/>
                          <a:lumOff val="10000"/>
                        </a:srgbClr>
                      </a:solidFill>
                      <a:prstDash val="solid"/>
                      <a:round/>
                      <a:headEnd type="none" w="med" len="med"/>
                      <a:tailEnd type="none" w="med" len="med"/>
                    </a:lnB>
                  </a:tcPr>
                </a:tc>
                <a:tc>
                  <a:txBody>
                    <a:bodyPr/>
                    <a:lstStyle/>
                    <a:p>
                      <a:pPr>
                        <a:spcAft>
                          <a:spcPts val="0"/>
                        </a:spcAft>
                      </a:pPr>
                      <a:r>
                        <a:rPr lang="fr-CA" sz="1000" dirty="0" smtClean="0">
                          <a:effectLst/>
                        </a:rPr>
                        <a:t>Utilisation </a:t>
                      </a:r>
                      <a:r>
                        <a:rPr lang="fr-CA" sz="1000" dirty="0">
                          <a:effectLst/>
                        </a:rPr>
                        <a:t>appropriée des connaissances scientifiques et technologiques</a:t>
                      </a:r>
                      <a:endParaRPr lang="fr-C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8349" marR="58349" marT="0" marB="0" anchor="ctr">
                    <a:lnL w="12700" cap="flat" cmpd="sng" algn="ctr">
                      <a:solidFill>
                        <a:srgbClr val="4A0505">
                          <a:lumMod val="90000"/>
                          <a:lumOff val="10000"/>
                        </a:srgbClr>
                      </a:solidFill>
                      <a:prstDash val="solid"/>
                      <a:round/>
                      <a:headEnd type="none" w="med" len="med"/>
                      <a:tailEnd type="none" w="med" len="med"/>
                    </a:lnL>
                    <a:lnT w="12700" cap="flat" cmpd="sng" algn="ctr">
                      <a:solidFill>
                        <a:srgbClr val="4A0505">
                          <a:lumMod val="90000"/>
                          <a:lumOff val="10000"/>
                        </a:srgbClr>
                      </a:solidFill>
                      <a:prstDash val="solid"/>
                      <a:round/>
                      <a:headEnd type="none" w="med" len="med"/>
                      <a:tailEnd type="none" w="med" len="med"/>
                    </a:lnT>
                    <a:lnB w="12700" cap="flat" cmpd="sng" algn="ctr">
                      <a:solidFill>
                        <a:srgbClr val="4A0505">
                          <a:lumMod val="90000"/>
                          <a:lumOff val="10000"/>
                        </a:srgbClr>
                      </a:solidFill>
                      <a:prstDash val="solid"/>
                      <a:round/>
                      <a:headEnd type="none" w="med" len="med"/>
                      <a:tailEnd type="none" w="med" len="med"/>
                    </a:lnB>
                  </a:tcPr>
                </a:tc>
                <a:tc>
                  <a:txBody>
                    <a:bodyPr/>
                    <a:lstStyle/>
                    <a:p>
                      <a:pPr>
                        <a:spcAft>
                          <a:spcPts val="0"/>
                        </a:spcAft>
                      </a:pPr>
                      <a:r>
                        <a:rPr lang="fr-CA" sz="1000" dirty="0">
                          <a:effectLst/>
                        </a:rPr>
                        <a:t>Production d’explications ou de solutions </a:t>
                      </a:r>
                      <a:endParaRPr lang="fr-CA"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8349" marR="58349" marT="0" marB="0" anchor="ctr">
                    <a:lnT w="12700" cap="flat" cmpd="sng" algn="ctr">
                      <a:solidFill>
                        <a:srgbClr val="4A0505">
                          <a:lumMod val="90000"/>
                          <a:lumOff val="10000"/>
                        </a:srgbClr>
                      </a:solidFill>
                      <a:prstDash val="solid"/>
                      <a:round/>
                      <a:headEnd type="none" w="med" len="med"/>
                      <a:tailEnd type="none" w="med" len="med"/>
                    </a:lnT>
                    <a:lnB w="12700" cap="flat" cmpd="sng" algn="ctr">
                      <a:solidFill>
                        <a:srgbClr val="4A0505">
                          <a:lumMod val="90000"/>
                          <a:lumOff val="10000"/>
                        </a:srgbClr>
                      </a:solidFill>
                      <a:prstDash val="solid"/>
                      <a:round/>
                      <a:headEnd type="none" w="med" len="med"/>
                      <a:tailEnd type="none" w="med" len="med"/>
                    </a:lnB>
                  </a:tcPr>
                </a:tc>
                <a:tc>
                  <a:txBody>
                    <a:bodyPr/>
                    <a:lstStyle/>
                    <a:p>
                      <a:pPr>
                        <a:spcAft>
                          <a:spcPts val="0"/>
                        </a:spcAft>
                      </a:pPr>
                      <a:r>
                        <a:rPr lang="fr-FR" sz="800" b="0" dirty="0">
                          <a:effectLst/>
                        </a:rPr>
                        <a:t> </a:t>
                      </a:r>
                      <a:endParaRPr lang="fr-CA" sz="1000" b="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58246" marR="58246" marT="0" marB="0">
                    <a:lnT w="12700" cap="flat" cmpd="sng" algn="ctr">
                      <a:solidFill>
                        <a:srgbClr val="4A0505">
                          <a:lumMod val="90000"/>
                          <a:lumOff val="10000"/>
                        </a:srgbClr>
                      </a:solidFill>
                      <a:prstDash val="solid"/>
                      <a:round/>
                      <a:headEnd type="none" w="med" len="med"/>
                      <a:tailEnd type="none" w="med" len="med"/>
                    </a:lnT>
                    <a:lnB w="12700" cap="flat" cmpd="sng" algn="ctr">
                      <a:solidFill>
                        <a:srgbClr val="4A0505">
                          <a:lumMod val="90000"/>
                          <a:lumOff val="10000"/>
                        </a:srgbClr>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pic>
        <p:nvPicPr>
          <p:cNvPr id="94" name="Picture 2" descr="demarche_gen_4"/>
          <p:cNvPicPr>
            <a:picLocks noChangeAspect="1" noChangeArrowheads="1"/>
          </p:cNvPicPr>
          <p:nvPr>
            <p:custDataLst>
              <p:tags r:id="rId6"/>
            </p:custDataLst>
          </p:nvPr>
        </p:nvPicPr>
        <p:blipFill>
          <a:blip r:embed="rId11">
            <a:clrChange>
              <a:clrFrom>
                <a:srgbClr val="FFFFFF"/>
              </a:clrFrom>
              <a:clrTo>
                <a:srgbClr val="FFFFFF">
                  <a:alpha val="0"/>
                </a:srgbClr>
              </a:clrTo>
            </a:clrChange>
            <a:grayscl/>
            <a:extLst>
              <a:ext uri="{28A0092B-C50C-407E-A947-70E740481C1C}">
                <a14:useLocalDpi xmlns:a14="http://schemas.microsoft.com/office/drawing/2010/main" xmlns="" val="0"/>
              </a:ext>
            </a:extLst>
          </a:blip>
          <a:srcRect/>
          <a:stretch>
            <a:fillRect/>
          </a:stretch>
        </p:blipFill>
        <p:spPr bwMode="auto">
          <a:xfrm>
            <a:off x="5828518" y="8213692"/>
            <a:ext cx="749175" cy="6943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Title 3"/>
          <p:cNvSpPr txBox="1">
            <a:spLocks/>
          </p:cNvSpPr>
          <p:nvPr>
            <p:custDataLst>
              <p:tags r:id="rId7"/>
            </p:custDataLst>
          </p:nvPr>
        </p:nvSpPr>
        <p:spPr>
          <a:xfrm>
            <a:off x="230896" y="222030"/>
            <a:ext cx="6303254" cy="6191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smtClean="0">
                <a:latin typeface="Times New Roman" panose="02020603050405020304" pitchFamily="18" charset="0"/>
                <a:cs typeface="Times New Roman" panose="02020603050405020304" pitchFamily="18" charset="0"/>
              </a:rPr>
              <a:t>Fiche d’activité A  </a:t>
            </a:r>
            <a:r>
              <a:rPr lang="fr-CA" sz="2400" dirty="0" smtClean="0">
                <a:latin typeface="Times New Roman" panose="02020603050405020304" pitchFamily="18" charset="0"/>
                <a:cs typeface="Times New Roman" panose="02020603050405020304" pitchFamily="18" charset="0"/>
              </a:rPr>
              <a:t>(</a:t>
            </a:r>
            <a:r>
              <a:rPr lang="fr-CA" sz="2400" dirty="0" smtClean="0">
                <a:solidFill>
                  <a:srgbClr val="FF0000"/>
                </a:solidFill>
                <a:latin typeface="Times New Roman" panose="02020603050405020304" pitchFamily="18" charset="0"/>
                <a:cs typeface="Times New Roman" panose="02020603050405020304" pitchFamily="18" charset="0"/>
              </a:rPr>
              <a:t>Corrigé</a:t>
            </a:r>
            <a:r>
              <a:rPr lang="fr-CA" sz="2400" dirty="0" smtClean="0">
                <a:latin typeface="Times New Roman" panose="02020603050405020304" pitchFamily="18" charset="0"/>
                <a:cs typeface="Times New Roman" panose="02020603050405020304" pitchFamily="18" charset="0"/>
              </a:rPr>
              <a:t>)</a:t>
            </a:r>
            <a:endParaRPr lang="fr-CA" sz="2400" u="sng" dirty="0">
              <a:latin typeface="Times New Roman" pitchFamily="18" charset="0"/>
              <a:cs typeface="Times New Roman" pitchFamily="18" charset="0"/>
            </a:endParaRPr>
          </a:p>
        </p:txBody>
      </p:sp>
      <p:sp>
        <p:nvSpPr>
          <p:cNvPr id="41" name="ZoneTexte 40"/>
          <p:cNvSpPr txBox="1"/>
          <p:nvPr>
            <p:custDataLst>
              <p:tags r:id="rId8"/>
            </p:custDataLst>
          </p:nvPr>
        </p:nvSpPr>
        <p:spPr>
          <a:xfrm>
            <a:off x="2667382" y="8836223"/>
            <a:ext cx="1507524" cy="307777"/>
          </a:xfrm>
          <a:prstGeom prst="rect">
            <a:avLst/>
          </a:prstGeom>
          <a:noFill/>
        </p:spPr>
        <p:txBody>
          <a:bodyPr wrap="square" rtlCol="0">
            <a:spAutoFit/>
          </a:bodyPr>
          <a:lstStyle/>
          <a:p>
            <a:pPr algn="ctr"/>
            <a:r>
              <a:rPr lang="fr-CA" sz="1400" dirty="0" smtClean="0">
                <a:latin typeface="Times" pitchFamily="18" charset="0"/>
                <a:cs typeface="Times" pitchFamily="18" charset="0"/>
              </a:rPr>
              <a:t>p.04</a:t>
            </a:r>
            <a:endParaRPr lang="fr-CA" sz="1400" dirty="0">
              <a:latin typeface="Times" pitchFamily="18" charset="0"/>
              <a:cs typeface="Times" pitchFamily="18" charset="0"/>
            </a:endParaRPr>
          </a:p>
        </p:txBody>
      </p:sp>
    </p:spTree>
    <p:extLst>
      <p:ext uri="{BB962C8B-B14F-4D97-AF65-F5344CB8AC3E}">
        <p14:creationId xmlns:p14="http://schemas.microsoft.com/office/powerpoint/2010/main" xmlns="" val="808543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9256" y="24603"/>
            <a:ext cx="4768558" cy="1081146"/>
          </a:xfrm>
        </p:spPr>
        <p:txBody>
          <a:bodyPr/>
          <a:lstStyle/>
          <a:p>
            <a:pPr algn="l"/>
            <a:r>
              <a:rPr lang="fr-CA" sz="3200" dirty="0" smtClean="0"/>
              <a:t>Manifestations observables (MO)</a:t>
            </a:r>
            <a:endParaRPr lang="en-US" sz="3000" i="1" dirty="0"/>
          </a:p>
        </p:txBody>
      </p:sp>
      <p:graphicFrame>
        <p:nvGraphicFramePr>
          <p:cNvPr id="3" name="Tableau 2"/>
          <p:cNvGraphicFramePr>
            <a:graphicFrameLocks noGrp="1"/>
          </p:cNvGraphicFramePr>
          <p:nvPr>
            <p:custDataLst>
              <p:tags r:id="rId2"/>
            </p:custDataLst>
            <p:extLst>
              <p:ext uri="{D42A27DB-BD31-4B8C-83A1-F6EECF244321}">
                <p14:modId xmlns:p14="http://schemas.microsoft.com/office/powerpoint/2010/main" xmlns="" val="7700411"/>
              </p:ext>
            </p:extLst>
          </p:nvPr>
        </p:nvGraphicFramePr>
        <p:xfrm>
          <a:off x="14111" y="1105749"/>
          <a:ext cx="6835543" cy="7921752"/>
        </p:xfrm>
        <a:graphic>
          <a:graphicData uri="http://schemas.openxmlformats.org/drawingml/2006/table">
            <a:tbl>
              <a:tblPr firstRow="1" firstCol="1" bandRow="1">
                <a:tableStyleId>{D7AC3CCA-C797-4891-BE02-D94E43425B78}</a:tableStyleId>
              </a:tblPr>
              <a:tblGrid>
                <a:gridCol w="275516">
                  <a:extLst>
                    <a:ext uri="{9D8B030D-6E8A-4147-A177-3AD203B41FA5}">
                      <a16:colId xmlns="" xmlns:a16="http://schemas.microsoft.com/office/drawing/2014/main" val="20000"/>
                    </a:ext>
                  </a:extLst>
                </a:gridCol>
                <a:gridCol w="1079151">
                  <a:extLst>
                    <a:ext uri="{9D8B030D-6E8A-4147-A177-3AD203B41FA5}">
                      <a16:colId xmlns="" xmlns:a16="http://schemas.microsoft.com/office/drawing/2014/main" val="20001"/>
                    </a:ext>
                  </a:extLst>
                </a:gridCol>
                <a:gridCol w="254000">
                  <a:extLst>
                    <a:ext uri="{9D8B030D-6E8A-4147-A177-3AD203B41FA5}">
                      <a16:colId xmlns="" xmlns:a16="http://schemas.microsoft.com/office/drawing/2014/main" val="20002"/>
                    </a:ext>
                  </a:extLst>
                </a:gridCol>
                <a:gridCol w="1368777">
                  <a:extLst>
                    <a:ext uri="{9D8B030D-6E8A-4147-A177-3AD203B41FA5}">
                      <a16:colId xmlns="" xmlns:a16="http://schemas.microsoft.com/office/drawing/2014/main" val="20003"/>
                    </a:ext>
                  </a:extLst>
                </a:gridCol>
                <a:gridCol w="282223">
                  <a:extLst>
                    <a:ext uri="{9D8B030D-6E8A-4147-A177-3AD203B41FA5}">
                      <a16:colId xmlns="" xmlns:a16="http://schemas.microsoft.com/office/drawing/2014/main" val="20004"/>
                    </a:ext>
                  </a:extLst>
                </a:gridCol>
                <a:gridCol w="1566333">
                  <a:extLst>
                    <a:ext uri="{9D8B030D-6E8A-4147-A177-3AD203B41FA5}">
                      <a16:colId xmlns="" xmlns:a16="http://schemas.microsoft.com/office/drawing/2014/main" val="20005"/>
                    </a:ext>
                  </a:extLst>
                </a:gridCol>
                <a:gridCol w="254000">
                  <a:extLst>
                    <a:ext uri="{9D8B030D-6E8A-4147-A177-3AD203B41FA5}">
                      <a16:colId xmlns="" xmlns:a16="http://schemas.microsoft.com/office/drawing/2014/main" val="20006"/>
                    </a:ext>
                  </a:extLst>
                </a:gridCol>
                <a:gridCol w="1755543">
                  <a:extLst>
                    <a:ext uri="{9D8B030D-6E8A-4147-A177-3AD203B41FA5}">
                      <a16:colId xmlns="" xmlns:a16="http://schemas.microsoft.com/office/drawing/2014/main" val="20007"/>
                    </a:ext>
                  </a:extLst>
                </a:gridCol>
              </a:tblGrid>
              <a:tr h="388030">
                <a:tc rowSpan="3" gridSpan="2">
                  <a:txBody>
                    <a:bodyPr/>
                    <a:lstStyle/>
                    <a:p>
                      <a:pPr indent="89535" algn="ctr">
                        <a:lnSpc>
                          <a:spcPct val="115000"/>
                        </a:lnSpc>
                        <a:spcAft>
                          <a:spcPts val="0"/>
                        </a:spcAft>
                      </a:pPr>
                      <a:r>
                        <a:rPr lang="fr-CA" sz="1200" dirty="0">
                          <a:effectLst/>
                        </a:rPr>
                        <a:t> </a:t>
                      </a:r>
                    </a:p>
                    <a:p>
                      <a:pPr indent="89535" algn="ctr">
                        <a:lnSpc>
                          <a:spcPct val="115000"/>
                        </a:lnSpc>
                        <a:spcAft>
                          <a:spcPts val="0"/>
                        </a:spcAft>
                      </a:pPr>
                      <a:r>
                        <a:rPr lang="fr-CA" sz="1200" dirty="0">
                          <a:effectLst/>
                        </a:rPr>
                        <a:t>Nom de l’élève</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rowSpan="3" hMerge="1">
                  <a:txBody>
                    <a:bodyPr/>
                    <a:lstStyle/>
                    <a:p>
                      <a:endParaRPr lang="fr-CA"/>
                    </a:p>
                  </a:txBody>
                  <a:tcPr/>
                </a:tc>
                <a:tc gridSpan="2">
                  <a:txBody>
                    <a:bodyPr/>
                    <a:lstStyle/>
                    <a:p>
                      <a:pPr algn="ctr">
                        <a:lnSpc>
                          <a:spcPct val="115000"/>
                        </a:lnSpc>
                        <a:spcAft>
                          <a:spcPts val="0"/>
                        </a:spcAft>
                      </a:pPr>
                      <a:r>
                        <a:rPr lang="fr-CA" sz="1200">
                          <a:effectLst/>
                        </a:rPr>
                        <a:t>  Compétence 1</a:t>
                      </a:r>
                    </a:p>
                    <a:p>
                      <a:pPr algn="ctr">
                        <a:lnSpc>
                          <a:spcPct val="115000"/>
                        </a:lnSpc>
                        <a:spcAft>
                          <a:spcPts val="0"/>
                        </a:spcAft>
                      </a:pPr>
                      <a:r>
                        <a:rPr lang="fr-CA" sz="1200">
                          <a:effectLst/>
                        </a:rPr>
                        <a:t>(démarche)</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Compétence 2 </a:t>
                      </a:r>
                    </a:p>
                    <a:p>
                      <a:pPr algn="ctr">
                        <a:lnSpc>
                          <a:spcPct val="115000"/>
                        </a:lnSpc>
                        <a:spcAft>
                          <a:spcPts val="0"/>
                        </a:spcAft>
                      </a:pPr>
                      <a:r>
                        <a:rPr lang="fr-CA" sz="1200" dirty="0">
                          <a:effectLst/>
                        </a:rPr>
                        <a:t>(matériel)</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a:effectLst/>
                        </a:rPr>
                        <a:t>Compétence  1</a:t>
                      </a:r>
                    </a:p>
                    <a:p>
                      <a:pPr algn="ctr">
                        <a:lnSpc>
                          <a:spcPct val="115000"/>
                        </a:lnSpc>
                        <a:spcAft>
                          <a:spcPts val="0"/>
                        </a:spcAft>
                      </a:pPr>
                      <a:r>
                        <a:rPr lang="fr-CA" sz="1200">
                          <a:effectLst/>
                        </a:rPr>
                        <a:t>(démarche)</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extLst>
                  <a:ext uri="{0D108BD9-81ED-4DB2-BD59-A6C34878D82A}">
                    <a16:rowId xmlns="" xmlns:a16="http://schemas.microsoft.com/office/drawing/2014/main" val="10000"/>
                  </a:ext>
                </a:extLst>
              </a:tr>
              <a:tr h="194015">
                <a:tc gridSpan="2" vMerge="1">
                  <a:txBody>
                    <a:bodyPr/>
                    <a:lstStyle/>
                    <a:p>
                      <a:endParaRPr lang="fr-CA"/>
                    </a:p>
                  </a:txBody>
                  <a:tcPr/>
                </a:tc>
                <a:tc hMerge="1" vMerge="1">
                  <a:txBody>
                    <a:bodyPr/>
                    <a:lstStyle/>
                    <a:p>
                      <a:endParaRPr lang="fr-CA"/>
                    </a:p>
                  </a:txBody>
                  <a:tcPr/>
                </a:tc>
                <a:tc gridSpan="4">
                  <a:txBody>
                    <a:bodyPr/>
                    <a:lstStyle/>
                    <a:p>
                      <a:pPr algn="ctr">
                        <a:lnSpc>
                          <a:spcPct val="115000"/>
                        </a:lnSpc>
                        <a:spcAft>
                          <a:spcPts val="0"/>
                        </a:spcAft>
                      </a:pPr>
                      <a:r>
                        <a:rPr lang="fr-CA" sz="1200">
                          <a:effectLst/>
                        </a:rPr>
                        <a:t>Manipulations </a:t>
                      </a:r>
                      <a:endParaRPr lang="fr-CA" sz="120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FR"/>
                    </a:p>
                  </a:txBody>
                  <a:tcPr/>
                </a:tc>
                <a:tc hMerge="1">
                  <a:txBody>
                    <a:bodyPr/>
                    <a:lstStyle/>
                    <a:p>
                      <a:endParaRPr lang="fr-CA"/>
                    </a:p>
                  </a:txBody>
                  <a:tcPr/>
                </a:tc>
                <a:tc rowSpan="2" gridSpan="2">
                  <a:txBody>
                    <a:bodyPr/>
                    <a:lstStyle/>
                    <a:p>
                      <a:pPr algn="ctr">
                        <a:lnSpc>
                          <a:spcPct val="115000"/>
                        </a:lnSpc>
                        <a:spcAft>
                          <a:spcPts val="0"/>
                        </a:spcAft>
                      </a:pPr>
                      <a:r>
                        <a:rPr lang="fr-CA" sz="1200" dirty="0">
                          <a:effectLst/>
                        </a:rPr>
                        <a:t>Engagé  </a:t>
                      </a:r>
                    </a:p>
                    <a:p>
                      <a:pPr algn="ctr">
                        <a:lnSpc>
                          <a:spcPct val="115000"/>
                        </a:lnSpc>
                        <a:spcAft>
                          <a:spcPts val="0"/>
                        </a:spcAft>
                      </a:pPr>
                      <a:r>
                        <a:rPr lang="fr-CA" sz="1200" dirty="0">
                          <a:effectLst/>
                        </a:rPr>
                        <a:t>(</a:t>
                      </a:r>
                      <a:r>
                        <a:rPr lang="fr-CA" sz="1200" b="1" dirty="0">
                          <a:effectLst/>
                        </a:rPr>
                        <a:t>Au</a:t>
                      </a:r>
                      <a:r>
                        <a:rPr lang="fr-CA" sz="1200" dirty="0">
                          <a:effectLst/>
                        </a:rPr>
                        <a:t>torégulé, </a:t>
                      </a:r>
                      <a:r>
                        <a:rPr lang="fr-CA" sz="1200" b="1" dirty="0">
                          <a:effectLst/>
                        </a:rPr>
                        <a:t>Ac</a:t>
                      </a:r>
                      <a:r>
                        <a:rPr lang="fr-CA" sz="1200" dirty="0">
                          <a:effectLst/>
                        </a:rPr>
                        <a:t>tif, </a:t>
                      </a:r>
                      <a:r>
                        <a:rPr lang="fr-CA" sz="1200" b="1" dirty="0">
                          <a:effectLst/>
                        </a:rPr>
                        <a:t>P</a:t>
                      </a:r>
                      <a:r>
                        <a:rPr lang="fr-CA" sz="1200" dirty="0">
                          <a:effectLst/>
                        </a:rPr>
                        <a:t>assif, </a:t>
                      </a:r>
                      <a:r>
                        <a:rPr lang="fr-CA" sz="1200" b="1" dirty="0">
                          <a:effectLst/>
                        </a:rPr>
                        <a:t>D</a:t>
                      </a:r>
                      <a:r>
                        <a:rPr lang="fr-CA" sz="1200" dirty="0">
                          <a:effectLst/>
                        </a:rPr>
                        <a:t>ésengagé)</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rowSpan="2" hMerge="1">
                  <a:txBody>
                    <a:bodyPr/>
                    <a:lstStyle/>
                    <a:p>
                      <a:endParaRPr lang="fr-CA"/>
                    </a:p>
                  </a:txBody>
                  <a:tcPr/>
                </a:tc>
                <a:extLst>
                  <a:ext uri="{0D108BD9-81ED-4DB2-BD59-A6C34878D82A}">
                    <a16:rowId xmlns="" xmlns:a16="http://schemas.microsoft.com/office/drawing/2014/main" val="10001"/>
                  </a:ext>
                </a:extLst>
              </a:tr>
              <a:tr h="582044">
                <a:tc gridSpan="2" vMerge="1">
                  <a:txBody>
                    <a:bodyPr/>
                    <a:lstStyle/>
                    <a:p>
                      <a:endParaRPr lang="fr-CA"/>
                    </a:p>
                  </a:txBody>
                  <a:tcPr/>
                </a:tc>
                <a:tc hMerge="1" vMerge="1">
                  <a:txBody>
                    <a:bodyPr/>
                    <a:lstStyle/>
                    <a:p>
                      <a:endParaRPr lang="fr-CA"/>
                    </a:p>
                  </a:txBody>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r-CA" sz="1200" dirty="0">
                          <a:effectLst/>
                        </a:rPr>
                        <a:t>Ordonné et structuré </a:t>
                      </a:r>
                      <a:endParaRPr lang="fr-CA" sz="1200" dirty="0" smtClean="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smtClean="0">
                          <a:effectLst/>
                        </a:rPr>
                        <a:t>(</a:t>
                      </a:r>
                      <a:r>
                        <a:rPr lang="fr-CA" sz="1200" dirty="0">
                          <a:effectLst/>
                        </a:rPr>
                        <a:t>A-E</a:t>
                      </a:r>
                      <a:r>
                        <a:rPr lang="fr-CA" sz="1200" dirty="0" smtClean="0">
                          <a:effectLst/>
                        </a:rPr>
                        <a:t>) </a:t>
                      </a:r>
                      <a:r>
                        <a:rPr lang="fr-CA" sz="1200" i="1" dirty="0" smtClean="0">
                          <a:effectLst/>
                        </a:rPr>
                        <a:t>L’élève</a:t>
                      </a:r>
                      <a:r>
                        <a:rPr lang="fr-CA" sz="1200" i="1" baseline="0" dirty="0" smtClean="0">
                          <a:effectLst/>
                        </a:rPr>
                        <a:t> remplit-il bien la feuille d’exercice?</a:t>
                      </a:r>
                      <a:endParaRPr lang="fr-CA" sz="12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gridSpan="2">
                  <a:txBody>
                    <a:bodyPr/>
                    <a:lstStyle/>
                    <a:p>
                      <a:pPr algn="ctr">
                        <a:lnSpc>
                          <a:spcPct val="115000"/>
                        </a:lnSpc>
                        <a:spcAft>
                          <a:spcPts val="0"/>
                        </a:spcAft>
                      </a:pPr>
                      <a:r>
                        <a:rPr lang="fr-CA" sz="1200" dirty="0">
                          <a:effectLst/>
                        </a:rPr>
                        <a:t>Sécuritaire, minutieux (A-E</a:t>
                      </a:r>
                      <a:r>
                        <a:rPr lang="fr-CA" sz="1200" dirty="0" smtClean="0">
                          <a:effectLst/>
                        </a:rPr>
                        <a:t>) </a:t>
                      </a:r>
                      <a:r>
                        <a:rPr lang="fr-CA" sz="1200" i="1" dirty="0" smtClean="0">
                          <a:effectLst/>
                        </a:rPr>
                        <a:t>L’élève fait-il attention au matériel utilisé?</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gridSpan="2" vMerge="1">
                  <a:txBody>
                    <a:bodyPr/>
                    <a:lstStyle/>
                    <a:p>
                      <a:endParaRPr lang="fr-CA"/>
                    </a:p>
                  </a:txBody>
                  <a:tcPr/>
                </a:tc>
                <a:tc hMerge="1" vMerge="1">
                  <a:txBody>
                    <a:bodyPr/>
                    <a:lstStyle/>
                    <a:p>
                      <a:endParaRPr lang="fr-CA"/>
                    </a:p>
                  </a:txBody>
                  <a:tcPr/>
                </a:tc>
                <a:extLst>
                  <a:ext uri="{0D108BD9-81ED-4DB2-BD59-A6C34878D82A}">
                    <a16:rowId xmlns="" xmlns:a16="http://schemas.microsoft.com/office/drawing/2014/main" val="10002"/>
                  </a:ext>
                </a:extLst>
              </a:tr>
              <a:tr h="194015">
                <a:tc>
                  <a:txBody>
                    <a:bodyPr/>
                    <a:lstStyle/>
                    <a:p>
                      <a:pPr algn="r">
                        <a:lnSpc>
                          <a:spcPct val="115000"/>
                        </a:lnSpc>
                        <a:spcAft>
                          <a:spcPts val="0"/>
                        </a:spcAft>
                      </a:pPr>
                      <a:r>
                        <a:rPr lang="fr-CA" sz="1200" dirty="0">
                          <a:effectLst/>
                          <a:latin typeface="Times New Roman"/>
                          <a:cs typeface="Times New Roman"/>
                        </a:rPr>
                        <a:t>1</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03"/>
                  </a:ext>
                </a:extLst>
              </a:tr>
              <a:tr h="194015">
                <a:tc>
                  <a:txBody>
                    <a:bodyPr/>
                    <a:lstStyle/>
                    <a:p>
                      <a:pPr algn="r">
                        <a:lnSpc>
                          <a:spcPct val="115000"/>
                        </a:lnSpc>
                        <a:spcAft>
                          <a:spcPts val="0"/>
                        </a:spcAft>
                      </a:pPr>
                      <a:r>
                        <a:rPr lang="fr-CA" sz="1200" dirty="0">
                          <a:effectLst/>
                          <a:latin typeface="Times New Roman"/>
                          <a:cs typeface="Times New Roman"/>
                        </a:rPr>
                        <a:t>2</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04"/>
                  </a:ext>
                </a:extLst>
              </a:tr>
              <a:tr h="194015">
                <a:tc>
                  <a:txBody>
                    <a:bodyPr/>
                    <a:lstStyle/>
                    <a:p>
                      <a:pPr algn="r">
                        <a:lnSpc>
                          <a:spcPct val="115000"/>
                        </a:lnSpc>
                        <a:spcAft>
                          <a:spcPts val="0"/>
                        </a:spcAft>
                      </a:pPr>
                      <a:r>
                        <a:rPr lang="fr-CA" sz="1200" dirty="0">
                          <a:effectLst/>
                          <a:latin typeface="Times New Roman"/>
                          <a:cs typeface="Times New Roman"/>
                        </a:rPr>
                        <a:t>3</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05"/>
                  </a:ext>
                </a:extLst>
              </a:tr>
              <a:tr h="194015">
                <a:tc>
                  <a:txBody>
                    <a:bodyPr/>
                    <a:lstStyle/>
                    <a:p>
                      <a:pPr algn="r">
                        <a:lnSpc>
                          <a:spcPct val="115000"/>
                        </a:lnSpc>
                        <a:spcAft>
                          <a:spcPts val="0"/>
                        </a:spcAft>
                      </a:pPr>
                      <a:r>
                        <a:rPr lang="fr-CA" sz="1200" dirty="0">
                          <a:effectLst/>
                          <a:latin typeface="Times New Roman"/>
                          <a:cs typeface="Times New Roman"/>
                        </a:rPr>
                        <a:t>4</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06"/>
                  </a:ext>
                </a:extLst>
              </a:tr>
              <a:tr h="194015">
                <a:tc>
                  <a:txBody>
                    <a:bodyPr/>
                    <a:lstStyle/>
                    <a:p>
                      <a:pPr algn="r">
                        <a:lnSpc>
                          <a:spcPct val="115000"/>
                        </a:lnSpc>
                        <a:spcAft>
                          <a:spcPts val="0"/>
                        </a:spcAft>
                      </a:pPr>
                      <a:r>
                        <a:rPr lang="fr-CA" sz="1200" dirty="0">
                          <a:effectLst/>
                          <a:latin typeface="Times New Roman"/>
                          <a:cs typeface="Times New Roman"/>
                        </a:rPr>
                        <a:t>5</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07"/>
                  </a:ext>
                </a:extLst>
              </a:tr>
              <a:tr h="194015">
                <a:tc>
                  <a:txBody>
                    <a:bodyPr/>
                    <a:lstStyle/>
                    <a:p>
                      <a:pPr algn="r">
                        <a:lnSpc>
                          <a:spcPct val="115000"/>
                        </a:lnSpc>
                        <a:spcAft>
                          <a:spcPts val="0"/>
                        </a:spcAft>
                      </a:pPr>
                      <a:r>
                        <a:rPr lang="fr-CA" sz="1200" dirty="0">
                          <a:effectLst/>
                          <a:latin typeface="Times New Roman"/>
                          <a:cs typeface="Times New Roman"/>
                        </a:rPr>
                        <a:t>6</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08"/>
                  </a:ext>
                </a:extLst>
              </a:tr>
              <a:tr h="194015">
                <a:tc>
                  <a:txBody>
                    <a:bodyPr/>
                    <a:lstStyle/>
                    <a:p>
                      <a:pPr algn="r">
                        <a:lnSpc>
                          <a:spcPct val="115000"/>
                        </a:lnSpc>
                        <a:spcAft>
                          <a:spcPts val="0"/>
                        </a:spcAft>
                      </a:pPr>
                      <a:r>
                        <a:rPr lang="fr-CA" sz="1200" dirty="0">
                          <a:effectLst/>
                          <a:latin typeface="Times New Roman"/>
                          <a:cs typeface="Times New Roman"/>
                        </a:rPr>
                        <a:t>7</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09"/>
                  </a:ext>
                </a:extLst>
              </a:tr>
              <a:tr h="194015">
                <a:tc>
                  <a:txBody>
                    <a:bodyPr/>
                    <a:lstStyle/>
                    <a:p>
                      <a:pPr algn="r">
                        <a:lnSpc>
                          <a:spcPct val="115000"/>
                        </a:lnSpc>
                        <a:spcAft>
                          <a:spcPts val="0"/>
                        </a:spcAft>
                      </a:pPr>
                      <a:r>
                        <a:rPr lang="fr-CA" sz="1200" dirty="0">
                          <a:effectLst/>
                          <a:latin typeface="Times New Roman"/>
                          <a:cs typeface="Times New Roman"/>
                        </a:rPr>
                        <a:t>8</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10"/>
                  </a:ext>
                </a:extLst>
              </a:tr>
              <a:tr h="194015">
                <a:tc>
                  <a:txBody>
                    <a:bodyPr/>
                    <a:lstStyle/>
                    <a:p>
                      <a:pPr algn="r">
                        <a:lnSpc>
                          <a:spcPct val="115000"/>
                        </a:lnSpc>
                        <a:spcAft>
                          <a:spcPts val="0"/>
                        </a:spcAft>
                      </a:pPr>
                      <a:r>
                        <a:rPr lang="fr-CA" sz="1200" dirty="0">
                          <a:effectLst/>
                          <a:latin typeface="Times New Roman"/>
                          <a:cs typeface="Times New Roman"/>
                        </a:rPr>
                        <a:t>9</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11"/>
                  </a:ext>
                </a:extLst>
              </a:tr>
              <a:tr h="221057">
                <a:tc>
                  <a:txBody>
                    <a:bodyPr/>
                    <a:lstStyle/>
                    <a:p>
                      <a:pPr algn="r">
                        <a:lnSpc>
                          <a:spcPct val="115000"/>
                        </a:lnSpc>
                        <a:spcAft>
                          <a:spcPts val="0"/>
                        </a:spcAft>
                      </a:pPr>
                      <a:r>
                        <a:rPr lang="fr-CA" sz="1200" dirty="0">
                          <a:effectLst/>
                          <a:latin typeface="Times New Roman"/>
                          <a:cs typeface="Times New Roman"/>
                        </a:rPr>
                        <a:t>10</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12"/>
                  </a:ext>
                </a:extLst>
              </a:tr>
              <a:tr h="221057">
                <a:tc>
                  <a:txBody>
                    <a:bodyPr/>
                    <a:lstStyle/>
                    <a:p>
                      <a:pPr algn="r">
                        <a:lnSpc>
                          <a:spcPct val="115000"/>
                        </a:lnSpc>
                        <a:spcAft>
                          <a:spcPts val="0"/>
                        </a:spcAft>
                      </a:pPr>
                      <a:r>
                        <a:rPr lang="fr-CA" sz="1200" dirty="0">
                          <a:effectLst/>
                          <a:latin typeface="Times New Roman"/>
                          <a:cs typeface="Times New Roman"/>
                        </a:rPr>
                        <a:t>11</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13"/>
                  </a:ext>
                </a:extLst>
              </a:tr>
              <a:tr h="221057">
                <a:tc>
                  <a:txBody>
                    <a:bodyPr/>
                    <a:lstStyle/>
                    <a:p>
                      <a:pPr algn="r">
                        <a:lnSpc>
                          <a:spcPct val="115000"/>
                        </a:lnSpc>
                        <a:spcAft>
                          <a:spcPts val="0"/>
                        </a:spcAft>
                      </a:pPr>
                      <a:r>
                        <a:rPr lang="fr-CA" sz="1200" dirty="0">
                          <a:effectLst/>
                          <a:latin typeface="Times New Roman"/>
                          <a:cs typeface="Times New Roman"/>
                        </a:rPr>
                        <a:t>12</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14"/>
                  </a:ext>
                </a:extLst>
              </a:tr>
              <a:tr h="221057">
                <a:tc>
                  <a:txBody>
                    <a:bodyPr/>
                    <a:lstStyle/>
                    <a:p>
                      <a:pPr algn="r">
                        <a:lnSpc>
                          <a:spcPct val="115000"/>
                        </a:lnSpc>
                        <a:spcAft>
                          <a:spcPts val="0"/>
                        </a:spcAft>
                      </a:pPr>
                      <a:r>
                        <a:rPr lang="fr-CA" sz="1200" dirty="0">
                          <a:effectLst/>
                          <a:latin typeface="Times New Roman"/>
                          <a:cs typeface="Times New Roman"/>
                        </a:rPr>
                        <a:t>13</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15"/>
                  </a:ext>
                </a:extLst>
              </a:tr>
              <a:tr h="221057">
                <a:tc>
                  <a:txBody>
                    <a:bodyPr/>
                    <a:lstStyle/>
                    <a:p>
                      <a:pPr algn="r">
                        <a:lnSpc>
                          <a:spcPct val="115000"/>
                        </a:lnSpc>
                        <a:spcAft>
                          <a:spcPts val="0"/>
                        </a:spcAft>
                      </a:pPr>
                      <a:r>
                        <a:rPr lang="fr-CA" sz="1200" dirty="0">
                          <a:effectLst/>
                          <a:latin typeface="Times New Roman"/>
                          <a:cs typeface="Times New Roman"/>
                        </a:rPr>
                        <a:t>14</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16"/>
                  </a:ext>
                </a:extLst>
              </a:tr>
              <a:tr h="194015">
                <a:tc>
                  <a:txBody>
                    <a:bodyPr/>
                    <a:lstStyle/>
                    <a:p>
                      <a:pPr algn="r">
                        <a:lnSpc>
                          <a:spcPct val="115000"/>
                        </a:lnSpc>
                        <a:spcAft>
                          <a:spcPts val="0"/>
                        </a:spcAft>
                      </a:pPr>
                      <a:r>
                        <a:rPr lang="fr-CA" sz="1200" dirty="0">
                          <a:effectLst/>
                          <a:latin typeface="Times New Roman"/>
                          <a:cs typeface="Times New Roman"/>
                        </a:rPr>
                        <a:t>15</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17"/>
                  </a:ext>
                </a:extLst>
              </a:tr>
              <a:tr h="221057">
                <a:tc>
                  <a:txBody>
                    <a:bodyPr/>
                    <a:lstStyle/>
                    <a:p>
                      <a:pPr algn="r">
                        <a:lnSpc>
                          <a:spcPct val="115000"/>
                        </a:lnSpc>
                        <a:spcAft>
                          <a:spcPts val="0"/>
                        </a:spcAft>
                      </a:pPr>
                      <a:r>
                        <a:rPr lang="fr-CA" sz="1200" dirty="0">
                          <a:effectLst/>
                          <a:latin typeface="Times New Roman"/>
                          <a:cs typeface="Times New Roman"/>
                        </a:rPr>
                        <a:t>16</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18"/>
                  </a:ext>
                </a:extLst>
              </a:tr>
              <a:tr h="221057">
                <a:tc>
                  <a:txBody>
                    <a:bodyPr/>
                    <a:lstStyle/>
                    <a:p>
                      <a:pPr algn="r">
                        <a:lnSpc>
                          <a:spcPct val="115000"/>
                        </a:lnSpc>
                        <a:spcAft>
                          <a:spcPts val="0"/>
                        </a:spcAft>
                      </a:pPr>
                      <a:r>
                        <a:rPr lang="fr-CA" sz="1200" dirty="0">
                          <a:effectLst/>
                          <a:latin typeface="Times New Roman"/>
                          <a:cs typeface="Times New Roman"/>
                        </a:rPr>
                        <a:t>17</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19"/>
                  </a:ext>
                </a:extLst>
              </a:tr>
              <a:tr h="221057">
                <a:tc>
                  <a:txBody>
                    <a:bodyPr/>
                    <a:lstStyle/>
                    <a:p>
                      <a:pPr algn="r">
                        <a:lnSpc>
                          <a:spcPct val="115000"/>
                        </a:lnSpc>
                        <a:spcAft>
                          <a:spcPts val="0"/>
                        </a:spcAft>
                      </a:pPr>
                      <a:r>
                        <a:rPr lang="fr-CA" sz="1200" dirty="0">
                          <a:effectLst/>
                          <a:latin typeface="Times New Roman"/>
                          <a:cs typeface="Times New Roman"/>
                        </a:rPr>
                        <a:t>18</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20"/>
                  </a:ext>
                </a:extLst>
              </a:tr>
              <a:tr h="0">
                <a:tc>
                  <a:txBody>
                    <a:bodyPr/>
                    <a:lstStyle/>
                    <a:p>
                      <a:pPr algn="r">
                        <a:lnSpc>
                          <a:spcPct val="115000"/>
                        </a:lnSpc>
                        <a:spcAft>
                          <a:spcPts val="0"/>
                        </a:spcAft>
                      </a:pPr>
                      <a:r>
                        <a:rPr lang="fr-CA" sz="1200" dirty="0">
                          <a:effectLst/>
                          <a:latin typeface="Times New Roman"/>
                          <a:cs typeface="Times New Roman"/>
                        </a:rPr>
                        <a:t>19</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extLst>
                  <a:ext uri="{0D108BD9-81ED-4DB2-BD59-A6C34878D82A}">
                    <a16:rowId xmlns="" xmlns:a16="http://schemas.microsoft.com/office/drawing/2014/main" val="10021"/>
                  </a:ext>
                </a:extLst>
              </a:tr>
              <a:tr h="221057">
                <a:tc>
                  <a:txBody>
                    <a:bodyPr/>
                    <a:lstStyle/>
                    <a:p>
                      <a:pPr algn="r">
                        <a:lnSpc>
                          <a:spcPct val="115000"/>
                        </a:lnSpc>
                        <a:spcAft>
                          <a:spcPts val="0"/>
                        </a:spcAft>
                      </a:pPr>
                      <a:r>
                        <a:rPr lang="fr-CA" sz="1200" dirty="0">
                          <a:effectLst/>
                          <a:latin typeface="Times New Roman"/>
                          <a:cs typeface="Times New Roman"/>
                        </a:rPr>
                        <a:t>20</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a:effectLst/>
                        </a:rPr>
                        <a:t> </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a:effectLst/>
                        </a:rPr>
                        <a:t> </a:t>
                      </a:r>
                      <a:endParaRPr lang="fr-CA" sz="190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extLst>
                  <a:ext uri="{0D108BD9-81ED-4DB2-BD59-A6C34878D82A}">
                    <a16:rowId xmlns="" xmlns:a16="http://schemas.microsoft.com/office/drawing/2014/main" val="10022"/>
                  </a:ext>
                </a:extLst>
              </a:tr>
            </a:tbl>
          </a:graphicData>
        </a:graphic>
      </p:graphicFrame>
      <p:sp>
        <p:nvSpPr>
          <p:cNvPr id="5" name="ZoneTexte 4"/>
          <p:cNvSpPr txBox="1"/>
          <p:nvPr>
            <p:custDataLst>
              <p:tags r:id="rId3"/>
            </p:custDataLst>
          </p:nvPr>
        </p:nvSpPr>
        <p:spPr>
          <a:xfrm>
            <a:off x="4692177" y="666750"/>
            <a:ext cx="2051524" cy="369332"/>
          </a:xfrm>
          <a:prstGeom prst="rect">
            <a:avLst/>
          </a:prstGeom>
          <a:noFill/>
        </p:spPr>
        <p:txBody>
          <a:bodyPr wrap="square" rtlCol="0">
            <a:spAutoFit/>
          </a:bodyPr>
          <a:lstStyle/>
          <a:p>
            <a:r>
              <a:rPr lang="fr-CA" dirty="0">
                <a:latin typeface="Calibri" panose="020F0502020204030204" pitchFamily="34" charset="0"/>
              </a:rPr>
              <a:t>Date</a:t>
            </a:r>
            <a:r>
              <a:rPr lang="fr-CA" dirty="0"/>
              <a:t>:___________</a:t>
            </a:r>
          </a:p>
        </p:txBody>
      </p:sp>
    </p:spTree>
    <p:extLst>
      <p:ext uri="{BB962C8B-B14F-4D97-AF65-F5344CB8AC3E}">
        <p14:creationId xmlns:p14="http://schemas.microsoft.com/office/powerpoint/2010/main" xmlns="" val="325731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717225" y="7999092"/>
            <a:ext cx="1112292" cy="1135797"/>
          </a:xfrm>
        </p:spPr>
        <p:txBody>
          <a:bodyPr/>
          <a:lstStyle/>
          <a:p>
            <a:fld id="{027FB875-5C85-AB42-9DC5-178568A424B8}" type="slidenum">
              <a:rPr lang="en-US" smtClean="0"/>
              <a:pPr/>
              <a:t>2</a:t>
            </a:fld>
            <a:endParaRPr lang="en-US" dirty="0"/>
          </a:p>
        </p:txBody>
      </p:sp>
      <p:sp>
        <p:nvSpPr>
          <p:cNvPr id="7" name="Rectangle 6"/>
          <p:cNvSpPr/>
          <p:nvPr>
            <p:custDataLst>
              <p:tags r:id="rId2"/>
            </p:custDataLst>
          </p:nvPr>
        </p:nvSpPr>
        <p:spPr>
          <a:xfrm>
            <a:off x="401863" y="7389071"/>
            <a:ext cx="1779508" cy="13620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CA" dirty="0"/>
          </a:p>
        </p:txBody>
      </p:sp>
      <p:sp>
        <p:nvSpPr>
          <p:cNvPr id="10" name="Title 3"/>
          <p:cNvSpPr>
            <a:spLocks noGrp="1"/>
          </p:cNvSpPr>
          <p:nvPr>
            <p:ph type="title"/>
            <p:custDataLst>
              <p:tags r:id="rId3"/>
            </p:custDataLst>
          </p:nvPr>
        </p:nvSpPr>
        <p:spPr>
          <a:xfrm>
            <a:off x="1291972" y="1584959"/>
            <a:ext cx="4274057" cy="729615"/>
          </a:xfrm>
        </p:spPr>
        <p:txBody>
          <a:bodyPr/>
          <a:lstStyle/>
          <a:p>
            <a:r>
              <a:rPr lang="en-US" sz="3000" dirty="0">
                <a:latin typeface="Calibri" panose="020F0502020204030204" pitchFamily="34" charset="0"/>
                <a:cs typeface="Calibri" panose="020F0502020204030204" pitchFamily="34" charset="0"/>
              </a:rPr>
              <a:t>Table des matières</a:t>
            </a:r>
          </a:p>
        </p:txBody>
      </p:sp>
      <p:graphicFrame>
        <p:nvGraphicFramePr>
          <p:cNvPr id="11" name="Tableau 10"/>
          <p:cNvGraphicFramePr>
            <a:graphicFrameLocks noGrp="1"/>
          </p:cNvGraphicFramePr>
          <p:nvPr>
            <p:custDataLst>
              <p:tags r:id="rId4"/>
            </p:custDataLst>
            <p:extLst>
              <p:ext uri="{D42A27DB-BD31-4B8C-83A1-F6EECF244321}">
                <p14:modId xmlns="" xmlns:p14="http://schemas.microsoft.com/office/powerpoint/2010/main" val="4005732341"/>
              </p:ext>
            </p:extLst>
          </p:nvPr>
        </p:nvGraphicFramePr>
        <p:xfrm>
          <a:off x="737272" y="2762874"/>
          <a:ext cx="5374793" cy="2595880"/>
        </p:xfrm>
        <a:graphic>
          <a:graphicData uri="http://schemas.openxmlformats.org/drawingml/2006/table">
            <a:tbl>
              <a:tblPr firstRow="1" bandRow="1">
                <a:tableStyleId>{8A107856-5554-42FB-B03E-39F5DBC370BA}</a:tableStyleId>
              </a:tblPr>
              <a:tblGrid>
                <a:gridCol w="4717532">
                  <a:extLst>
                    <a:ext uri="{9D8B030D-6E8A-4147-A177-3AD203B41FA5}">
                      <a16:colId xmlns="" xmlns:a16="http://schemas.microsoft.com/office/drawing/2014/main" val="20000"/>
                    </a:ext>
                  </a:extLst>
                </a:gridCol>
                <a:gridCol w="657261">
                  <a:extLst>
                    <a:ext uri="{9D8B030D-6E8A-4147-A177-3AD203B41FA5}">
                      <a16:colId xmlns="" xmlns:a16="http://schemas.microsoft.com/office/drawing/2014/main" val="20002"/>
                    </a:ext>
                  </a:extLst>
                </a:gridCol>
              </a:tblGrid>
              <a:tr h="370840">
                <a:tc>
                  <a:txBody>
                    <a:bodyPr/>
                    <a:lstStyle/>
                    <a:p>
                      <a:r>
                        <a:rPr lang="fr-FR" sz="1600" b="0" dirty="0"/>
                        <a:t>Présentation de la situation d’apprentissage</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FR" sz="1600" b="0" dirty="0"/>
                        <a:t>p.3</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1"/>
                  </a:ext>
                </a:extLst>
              </a:tr>
              <a:tr h="370840">
                <a:tc>
                  <a:txBody>
                    <a:bodyPr/>
                    <a:lstStyle/>
                    <a:p>
                      <a:r>
                        <a:rPr lang="fr-FR" sz="1600" dirty="0"/>
                        <a:t>Séquence d’enseignement</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FR" sz="1600" dirty="0"/>
                        <a:t>p.4</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2"/>
                  </a:ext>
                </a:extLst>
              </a:tr>
              <a:tr h="370840">
                <a:tc>
                  <a:txBody>
                    <a:bodyPr/>
                    <a:lstStyle/>
                    <a:p>
                      <a:r>
                        <a:rPr lang="fr-CA" sz="1600" dirty="0" smtClean="0"/>
                        <a:t>Fiche</a:t>
                      </a:r>
                      <a:r>
                        <a:rPr lang="fr-CA" sz="1600" baseline="0" dirty="0" smtClean="0"/>
                        <a:t> matériel</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CA" sz="1600" dirty="0" smtClean="0"/>
                        <a:t>p.5</a:t>
                      </a:r>
                      <a:endParaRPr lang="fr-FR" sz="1600" b="0" dirty="0">
                        <a:latin typeface="Calibri" panose="020F0502020204030204" pitchFamily="34" charset="0"/>
                        <a:cs typeface="Calibri" panose="020F0502020204030204"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t>Description</a:t>
                      </a:r>
                      <a:r>
                        <a:rPr lang="fr-FR" sz="1600" baseline="0" dirty="0"/>
                        <a:t> des activités</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FR" sz="1600" dirty="0" smtClean="0"/>
                        <a:t>p.6</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3"/>
                  </a:ext>
                </a:extLst>
              </a:tr>
              <a:tr h="370840">
                <a:tc>
                  <a:txBody>
                    <a:bodyPr/>
                    <a:lstStyle/>
                    <a:p>
                      <a:r>
                        <a:rPr lang="fr-FR" sz="1600" dirty="0"/>
                        <a:t>Fiches théoriques</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FR" sz="1600" dirty="0" smtClean="0"/>
                        <a:t>p.14</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4"/>
                  </a:ext>
                </a:extLst>
              </a:tr>
              <a:tr h="370840">
                <a:tc>
                  <a:txBody>
                    <a:bodyPr/>
                    <a:lstStyle/>
                    <a:p>
                      <a:r>
                        <a:rPr lang="fr-FR" sz="1600" dirty="0"/>
                        <a:t>Évaluations</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FR" sz="1600" dirty="0" smtClean="0"/>
                        <a:t>p.17</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6"/>
                  </a:ext>
                </a:extLst>
              </a:tr>
              <a:tr h="370840">
                <a:tc>
                  <a:txBody>
                    <a:bodyPr/>
                    <a:lstStyle/>
                    <a:p>
                      <a:r>
                        <a:rPr lang="fr-FR" sz="1600" dirty="0"/>
                        <a:t>Fiches d’activité</a:t>
                      </a:r>
                      <a:endParaRPr lang="fr-FR" sz="1600" b="0" dirty="0">
                        <a:latin typeface="Calibri" panose="020F0502020204030204" pitchFamily="34" charset="0"/>
                        <a:cs typeface="Calibri" panose="020F0502020204030204" pitchFamily="34" charset="0"/>
                      </a:endParaRPr>
                    </a:p>
                  </a:txBody>
                  <a:tcPr anchor="ctr"/>
                </a:tc>
                <a:tc>
                  <a:txBody>
                    <a:bodyPr/>
                    <a:lstStyle/>
                    <a:p>
                      <a:pPr algn="ctr"/>
                      <a:r>
                        <a:rPr lang="fr-FR" sz="1600" dirty="0" smtClean="0"/>
                        <a:t>p.23</a:t>
                      </a:r>
                      <a:endParaRPr lang="fr-FR" sz="1600" b="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5"/>
                  </a:ext>
                </a:extLst>
              </a:tr>
            </a:tbl>
          </a:graphicData>
        </a:graphic>
      </p:graphicFrame>
      <p:grpSp>
        <p:nvGrpSpPr>
          <p:cNvPr id="14" name="Groupe 13"/>
          <p:cNvGrpSpPr/>
          <p:nvPr/>
        </p:nvGrpSpPr>
        <p:grpSpPr>
          <a:xfrm>
            <a:off x="1947936" y="5911947"/>
            <a:ext cx="2962129" cy="414724"/>
            <a:chOff x="2181370" y="5599527"/>
            <a:chExt cx="2962129" cy="414724"/>
          </a:xfrm>
        </p:grpSpPr>
        <p:sp>
          <p:nvSpPr>
            <p:cNvPr id="8" name="ZoneTexte 7">
              <a:extLst>
                <a:ext uri="{FF2B5EF4-FFF2-40B4-BE49-F238E27FC236}">
                  <a16:creationId xmlns="" xmlns:a16="http://schemas.microsoft.com/office/drawing/2014/main" id="{60E2064B-DB5C-4CB8-A8D5-A793EFDD8911}"/>
                </a:ext>
              </a:extLst>
            </p:cNvPr>
            <p:cNvSpPr txBox="1"/>
            <p:nvPr/>
          </p:nvSpPr>
          <p:spPr>
            <a:xfrm>
              <a:off x="2181370" y="5622387"/>
              <a:ext cx="2962129" cy="338554"/>
            </a:xfrm>
            <a:prstGeom prst="rect">
              <a:avLst/>
            </a:prstGeom>
            <a:noFill/>
          </p:spPr>
          <p:txBody>
            <a:bodyPr wrap="square">
              <a:spAutoFit/>
            </a:bodyPr>
            <a:lstStyle/>
            <a:p>
              <a:r>
                <a:rPr lang="fr-CA" sz="1600" kern="0" dirty="0">
                  <a:latin typeface="Calibri" panose="020F0502020204030204" pitchFamily="34" charset="0"/>
                  <a:cs typeface="Calibri" panose="020F0502020204030204" pitchFamily="34" charset="0"/>
                </a:rPr>
                <a:t>Présentation</a:t>
              </a:r>
              <a:r>
                <a:rPr lang="fr-CA" sz="1600" kern="0" dirty="0">
                  <a:solidFill>
                    <a:schemeClr val="accent1">
                      <a:lumMod val="75000"/>
                    </a:schemeClr>
                  </a:solidFill>
                  <a:latin typeface="Calibri" panose="020F0502020204030204" pitchFamily="34" charset="0"/>
                  <a:cs typeface="Calibri" panose="020F0502020204030204" pitchFamily="34" charset="0"/>
                </a:rPr>
                <a:t> </a:t>
              </a:r>
              <a:r>
                <a:rPr lang="fr-CA" sz="1600" kern="0" dirty="0">
                  <a:latin typeface="Calibri" panose="020F0502020204030204" pitchFamily="34" charset="0"/>
                  <a:cs typeface="Calibri" panose="020F0502020204030204" pitchFamily="34" charset="0"/>
                </a:rPr>
                <a:t>du </a:t>
              </a:r>
              <a:r>
                <a:rPr lang="fr-CA" sz="1600" kern="0" dirty="0" smtClean="0">
                  <a:latin typeface="Calibri" panose="020F0502020204030204" pitchFamily="34" charset="0"/>
                  <a:cs typeface="Calibri" panose="020F0502020204030204" pitchFamily="34" charset="0"/>
                </a:rPr>
                <a:t>matériel : </a:t>
              </a:r>
              <a:endParaRPr lang="fr-CA" sz="1600" kern="0" dirty="0">
                <a:latin typeface="Calibri" panose="020F0502020204030204" pitchFamily="34" charset="0"/>
                <a:cs typeface="Calibri" panose="020F0502020204030204" pitchFamily="34" charset="0"/>
              </a:endParaRPr>
            </a:p>
          </p:txBody>
        </p:sp>
        <p:pic>
          <p:nvPicPr>
            <p:cNvPr id="13" name="Image 12">
              <a:hlinkClick r:id="rId8"/>
            </p:cNvPr>
            <p:cNvPicPr>
              <a:picLocks noChangeAspect="1"/>
            </p:cNvPicPr>
            <p:nvPr>
              <p:custDataLst>
                <p:tags r:id="rId5"/>
              </p:custDataLst>
            </p:nvPr>
          </p:nvPicPr>
          <p:blipFill>
            <a:blip r:embed="rId9">
              <a:clrChange>
                <a:clrFrom>
                  <a:srgbClr val="F8FDF7"/>
                </a:clrFrom>
                <a:clrTo>
                  <a:srgbClr val="F8FDF7">
                    <a:alpha val="0"/>
                  </a:srgbClr>
                </a:clrTo>
              </a:clrChange>
              <a:extLst>
                <a:ext uri="{28A0092B-C50C-407E-A947-70E740481C1C}">
                  <a14:useLocalDpi xmlns:a14="http://schemas.microsoft.com/office/drawing/2010/main" xmlns="" val="0"/>
                </a:ext>
              </a:extLst>
            </a:blip>
            <a:stretch>
              <a:fillRect/>
            </a:stretch>
          </p:blipFill>
          <p:spPr>
            <a:xfrm>
              <a:off x="4513622" y="5599527"/>
              <a:ext cx="553678" cy="414724"/>
            </a:xfrm>
            <a:prstGeom prst="rect">
              <a:avLst/>
            </a:prstGeom>
          </p:spPr>
        </p:pic>
      </p:grpSp>
    </p:spTree>
    <p:extLst>
      <p:ext uri="{BB962C8B-B14F-4D97-AF65-F5344CB8AC3E}">
        <p14:creationId xmlns="" xmlns:p14="http://schemas.microsoft.com/office/powerpoint/2010/main" val="42321945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custDataLst>
              <p:tags r:id="rId1"/>
            </p:custDataLst>
          </p:nvPr>
        </p:nvSpPr>
        <p:spPr>
          <a:xfrm>
            <a:off x="5493531" y="8008203"/>
            <a:ext cx="1364469" cy="1135797"/>
          </a:xfrm>
        </p:spPr>
        <p:txBody>
          <a:bodyPr/>
          <a:lstStyle/>
          <a:p>
            <a:fld id="{027FB875-5C85-AB42-9DC5-178568A424B8}" type="slidenum">
              <a:rPr lang="fr-CA" smtClean="0"/>
              <a:pPr/>
              <a:t>20</a:t>
            </a:fld>
            <a:endParaRPr lang="fr-CA" dirty="0"/>
          </a:p>
        </p:txBody>
      </p:sp>
      <p:sp>
        <p:nvSpPr>
          <p:cNvPr id="6" name="Title 3"/>
          <p:cNvSpPr>
            <a:spLocks noGrp="1"/>
          </p:cNvSpPr>
          <p:nvPr>
            <p:ph type="title"/>
            <p:custDataLst>
              <p:tags r:id="rId2"/>
            </p:custDataLst>
          </p:nvPr>
        </p:nvSpPr>
        <p:spPr>
          <a:xfrm>
            <a:off x="69260" y="49037"/>
            <a:ext cx="6474415" cy="551038"/>
          </a:xfrm>
        </p:spPr>
        <p:txBody>
          <a:bodyPr/>
          <a:lstStyle/>
          <a:p>
            <a:pPr algn="l"/>
            <a:r>
              <a:rPr lang="fr-CA" sz="2400" dirty="0" smtClean="0">
                <a:latin typeface="Times New Roman" pitchFamily="18" charset="0"/>
                <a:cs typeface="Times New Roman" pitchFamily="18" charset="0"/>
              </a:rPr>
              <a:t>Grille d’évaluation synthèse des activités 1 et 2</a:t>
            </a:r>
            <a:endParaRPr lang="fr-CA" sz="2400" i="1" dirty="0">
              <a:latin typeface="Times New Roman" pitchFamily="18" charset="0"/>
              <a:cs typeface="Times New Roman" pitchFamily="18" charset="0"/>
            </a:endParaRPr>
          </a:p>
        </p:txBody>
      </p:sp>
      <p:graphicFrame>
        <p:nvGraphicFramePr>
          <p:cNvPr id="7" name="Tableau 6"/>
          <p:cNvGraphicFramePr>
            <a:graphicFrameLocks noGrp="1"/>
          </p:cNvGraphicFramePr>
          <p:nvPr>
            <p:custDataLst>
              <p:tags r:id="rId3"/>
            </p:custDataLst>
            <p:extLst>
              <p:ext uri="{D42A27DB-BD31-4B8C-83A1-F6EECF244321}">
                <p14:modId xmlns:p14="http://schemas.microsoft.com/office/powerpoint/2010/main" xmlns="" val="3443907314"/>
              </p:ext>
            </p:extLst>
          </p:nvPr>
        </p:nvGraphicFramePr>
        <p:xfrm>
          <a:off x="69260" y="696767"/>
          <a:ext cx="6684076" cy="7762597"/>
        </p:xfrm>
        <a:graphic>
          <a:graphicData uri="http://schemas.openxmlformats.org/drawingml/2006/table">
            <a:tbl>
              <a:tblPr/>
              <a:tblGrid>
                <a:gridCol w="911246">
                  <a:extLst>
                    <a:ext uri="{9D8B030D-6E8A-4147-A177-3AD203B41FA5}">
                      <a16:colId xmlns:a16="http://schemas.microsoft.com/office/drawing/2014/main" xmlns="" val="20000"/>
                    </a:ext>
                  </a:extLst>
                </a:gridCol>
                <a:gridCol w="429658">
                  <a:extLst>
                    <a:ext uri="{9D8B030D-6E8A-4147-A177-3AD203B41FA5}">
                      <a16:colId xmlns:a16="http://schemas.microsoft.com/office/drawing/2014/main" xmlns="" val="20001"/>
                    </a:ext>
                  </a:extLst>
                </a:gridCol>
                <a:gridCol w="1335793">
                  <a:extLst>
                    <a:ext uri="{9D8B030D-6E8A-4147-A177-3AD203B41FA5}">
                      <a16:colId xmlns:a16="http://schemas.microsoft.com/office/drawing/2014/main" xmlns="" val="20002"/>
                    </a:ext>
                  </a:extLst>
                </a:gridCol>
                <a:gridCol w="1335793">
                  <a:extLst>
                    <a:ext uri="{9D8B030D-6E8A-4147-A177-3AD203B41FA5}">
                      <a16:colId xmlns:a16="http://schemas.microsoft.com/office/drawing/2014/main" xmlns="" val="20003"/>
                    </a:ext>
                  </a:extLst>
                </a:gridCol>
                <a:gridCol w="1335793">
                  <a:extLst>
                    <a:ext uri="{9D8B030D-6E8A-4147-A177-3AD203B41FA5}">
                      <a16:colId xmlns:a16="http://schemas.microsoft.com/office/drawing/2014/main" xmlns="" val="20004"/>
                    </a:ext>
                  </a:extLst>
                </a:gridCol>
                <a:gridCol w="1335793">
                  <a:extLst>
                    <a:ext uri="{9D8B030D-6E8A-4147-A177-3AD203B41FA5}">
                      <a16:colId xmlns:a16="http://schemas.microsoft.com/office/drawing/2014/main" xmlns="" val="20005"/>
                    </a:ext>
                  </a:extLst>
                </a:gridCol>
              </a:tblGrid>
              <a:tr h="168085">
                <a:tc gridSpan="2">
                  <a:txBody>
                    <a:bodyPr/>
                    <a:lstStyle/>
                    <a:p>
                      <a:pPr algn="l">
                        <a:spcAft>
                          <a:spcPts val="0"/>
                        </a:spcAft>
                      </a:pPr>
                      <a:endParaRPr lang="fr-CA" sz="1000" dirty="0">
                        <a:latin typeface="Cambria"/>
                        <a:ea typeface="Times New Roman"/>
                        <a:cs typeface="Times New Roman"/>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4">
                  <a:txBody>
                    <a:bodyPr/>
                    <a:lstStyle/>
                    <a:p>
                      <a:pPr algn="ctr">
                        <a:spcAft>
                          <a:spcPts val="0"/>
                        </a:spcAft>
                      </a:pPr>
                      <a:r>
                        <a:rPr lang="fr-CA" sz="1000" b="1" dirty="0">
                          <a:latin typeface="Cambria"/>
                          <a:ea typeface="Times New Roman"/>
                          <a:cs typeface="Times New Roman"/>
                        </a:rPr>
                        <a:t>ÉLÉMENTS OBSERVABLES</a:t>
                      </a:r>
                      <a:endParaRPr lang="fr-CA" sz="100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dirty="0"/>
                    </a:p>
                  </a:txBody>
                  <a:tcPr/>
                </a:tc>
                <a:tc hMerge="1">
                  <a:txBody>
                    <a:bodyPr/>
                    <a:lstStyle/>
                    <a:p>
                      <a:endParaRPr lang="fr-CA"/>
                    </a:p>
                  </a:txBody>
                  <a:tcPr/>
                </a:tc>
                <a:extLst>
                  <a:ext uri="{0D108BD9-81ED-4DB2-BD59-A6C34878D82A}">
                    <a16:rowId xmlns:a16="http://schemas.microsoft.com/office/drawing/2014/main" xmlns="" val="10000"/>
                  </a:ext>
                </a:extLst>
              </a:tr>
              <a:tr h="484088">
                <a:tc>
                  <a:txBody>
                    <a:bodyPr/>
                    <a:lstStyle/>
                    <a:p>
                      <a:pPr algn="ctr">
                        <a:spcAft>
                          <a:spcPts val="0"/>
                        </a:spcAft>
                      </a:pPr>
                      <a:r>
                        <a:rPr lang="fr-CA" sz="1000" b="1" dirty="0">
                          <a:latin typeface="Cambria"/>
                          <a:ea typeface="Times New Roman"/>
                          <a:cs typeface="Times New Roman"/>
                        </a:rPr>
                        <a:t>Critère</a:t>
                      </a:r>
                      <a:endParaRPr lang="fr-CA" sz="1000" dirty="0">
                        <a:latin typeface="Cambria"/>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smtClean="0">
                          <a:latin typeface="Cambria"/>
                          <a:ea typeface="Times New Roman"/>
                          <a:cs typeface="Times New Roman"/>
                        </a:rPr>
                        <a:t>Page</a:t>
                      </a:r>
                      <a:endParaRPr lang="fr-CA" sz="1000" dirty="0">
                        <a:latin typeface="Cambria"/>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mbria"/>
                          <a:ea typeface="Times New Roman"/>
                          <a:cs typeface="Times New Roman"/>
                        </a:rPr>
                        <a:t>A</a:t>
                      </a:r>
                      <a:endParaRPr lang="fr-CA" sz="1000" dirty="0">
                        <a:latin typeface="Cambria"/>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mbria"/>
                          <a:ea typeface="Times New Roman"/>
                          <a:cs typeface="Times New Roman"/>
                        </a:rPr>
                        <a:t>B</a:t>
                      </a:r>
                      <a:endParaRPr lang="fr-CA" sz="1000" dirty="0">
                        <a:latin typeface="Cambria"/>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mbria"/>
                          <a:ea typeface="Times New Roman"/>
                          <a:cs typeface="Times New Roman"/>
                        </a:rPr>
                        <a:t>C</a:t>
                      </a:r>
                      <a:endParaRPr lang="fr-CA" sz="1000" dirty="0">
                        <a:latin typeface="Cambria"/>
                        <a:ea typeface="Times New Roman"/>
                        <a:cs typeface="Times New Roman"/>
                      </a:endParaRPr>
                    </a:p>
                    <a:p>
                      <a:pPr algn="ctr">
                        <a:spcAft>
                          <a:spcPts val="0"/>
                        </a:spcAft>
                      </a:pPr>
                      <a:r>
                        <a:rPr lang="fr-CA" sz="1000" b="1" i="1" dirty="0">
                          <a:latin typeface="Cambria"/>
                          <a:ea typeface="Times New Roman"/>
                          <a:cs typeface="Times New Roman"/>
                        </a:rPr>
                        <a:t>Avec soutien </a:t>
                      </a:r>
                      <a:endParaRPr lang="fr-CA" sz="1000" dirty="0">
                        <a:latin typeface="Cambria"/>
                        <a:ea typeface="Times New Roman"/>
                        <a:cs typeface="Times New Roman"/>
                      </a:endParaRPr>
                    </a:p>
                    <a:p>
                      <a:pPr algn="ctr">
                        <a:spcAft>
                          <a:spcPts val="0"/>
                        </a:spcAft>
                      </a:pPr>
                      <a:r>
                        <a:rPr lang="fr-CA" sz="1000" b="1" i="1" dirty="0">
                          <a:latin typeface="Cambria"/>
                          <a:ea typeface="Times New Roman"/>
                          <a:cs typeface="Times New Roman"/>
                        </a:rPr>
                        <a:t>(enseignant, équipe)</a:t>
                      </a:r>
                      <a:endParaRPr lang="fr-CA" sz="1000" dirty="0">
                        <a:latin typeface="Cambria"/>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Cambria"/>
                          <a:ea typeface="Times New Roman"/>
                          <a:cs typeface="Times New Roman"/>
                        </a:rPr>
                        <a:t>D</a:t>
                      </a:r>
                      <a:endParaRPr lang="fr-CA" sz="1000" dirty="0">
                        <a:latin typeface="Cambria"/>
                        <a:ea typeface="Times New Roman"/>
                        <a:cs typeface="Times New Roman"/>
                      </a:endParaRPr>
                    </a:p>
                    <a:p>
                      <a:pPr algn="ctr">
                        <a:spcAft>
                          <a:spcPts val="0"/>
                        </a:spcAft>
                      </a:pPr>
                      <a:r>
                        <a:rPr lang="fr-CA" sz="1000" b="1" i="1" dirty="0">
                          <a:latin typeface="Cambria"/>
                          <a:ea typeface="Times New Roman"/>
                          <a:cs typeface="Times New Roman"/>
                        </a:rPr>
                        <a:t>Même avec soutien</a:t>
                      </a:r>
                      <a:endParaRPr lang="fr-CA" sz="1000" dirty="0">
                        <a:latin typeface="Cambria"/>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158342">
                <a:tc>
                  <a:txBody>
                    <a:bodyPr/>
                    <a:lstStyle/>
                    <a:p>
                      <a:pPr algn="ctr">
                        <a:spcAft>
                          <a:spcPts val="0"/>
                        </a:spcAft>
                      </a:pPr>
                      <a:r>
                        <a:rPr lang="fr-CA" sz="1000" b="1" dirty="0" smtClean="0">
                          <a:latin typeface="Cambria"/>
                          <a:ea typeface="Times New Roman"/>
                          <a:cs typeface="Times New Roman"/>
                        </a:rPr>
                        <a:t>Cr1</a:t>
                      </a:r>
                    </a:p>
                    <a:p>
                      <a:pPr algn="ctr">
                        <a:spcAft>
                          <a:spcPts val="0"/>
                        </a:spcAft>
                      </a:pPr>
                      <a:r>
                        <a:rPr lang="fr-CA" sz="1000" dirty="0" smtClean="0">
                          <a:latin typeface="Cambria"/>
                          <a:ea typeface="Times New Roman"/>
                          <a:cs typeface="Times New Roman"/>
                        </a:rPr>
                        <a:t>Description </a:t>
                      </a:r>
                      <a:r>
                        <a:rPr lang="fr-CA" sz="1000" dirty="0">
                          <a:latin typeface="Cambria"/>
                          <a:ea typeface="Times New Roman"/>
                          <a:cs typeface="Times New Roman"/>
                        </a:rPr>
                        <a:t>adéquate du problème</a:t>
                      </a: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dirty="0" smtClean="0">
                          <a:latin typeface="Cambria"/>
                          <a:ea typeface="Times New Roman"/>
                          <a:cs typeface="Times New Roman"/>
                        </a:rPr>
                        <a:t>p.1</a:t>
                      </a: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r>
                        <a:rPr lang="fr-CA" sz="1000" dirty="0" smtClean="0">
                          <a:latin typeface="Cambria"/>
                          <a:ea typeface="Times New Roman"/>
                          <a:cs typeface="Times New Roman"/>
                        </a:rPr>
                        <a:t>p.1</a:t>
                      </a:r>
                      <a:endParaRPr lang="fr-CA" sz="100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a:buNone/>
                        <a:tabLst>
                          <a:tab pos="2610485" algn="l"/>
                        </a:tabLst>
                        <a:defRPr/>
                      </a:pPr>
                      <a:r>
                        <a:rPr lang="fr-CA" sz="1000" dirty="0" smtClean="0">
                          <a:latin typeface="Cambria"/>
                          <a:ea typeface="Times New Roman"/>
                          <a:cs typeface="Times New Roman"/>
                        </a:rPr>
                        <a:t>Émets des hypothèses précises. </a:t>
                      </a:r>
                      <a:r>
                        <a:rPr lang="fr-CA" sz="1000" i="1" dirty="0" smtClean="0">
                          <a:latin typeface="Cambria"/>
                          <a:ea typeface="Times New Roman"/>
                          <a:cs typeface="Times New Roman"/>
                        </a:rPr>
                        <a:t>L’élève</a:t>
                      </a:r>
                      <a:r>
                        <a:rPr lang="fr-CA" sz="1000" i="1" baseline="0" dirty="0" smtClean="0">
                          <a:latin typeface="Cambria"/>
                          <a:ea typeface="Times New Roman"/>
                          <a:cs typeface="Times New Roman"/>
                        </a:rPr>
                        <a:t> justifie pourquoi il pense que l’objet flotte ou coule, et ce, à</a:t>
                      </a:r>
                      <a:r>
                        <a:rPr lang="fr-CA" sz="1000" i="1" dirty="0" smtClean="0">
                          <a:latin typeface="Cambria"/>
                          <a:ea typeface="Times New Roman"/>
                          <a:cs typeface="Times New Roman"/>
                        </a:rPr>
                        <a:t> partir de connaissances antérieures ou d’observations.</a:t>
                      </a:r>
                    </a:p>
                    <a:p>
                      <a:pPr algn="l">
                        <a:spcAft>
                          <a:spcPts val="0"/>
                        </a:spcAft>
                        <a:buFont typeface="Symbol"/>
                        <a:buNone/>
                        <a:tabLst>
                          <a:tab pos="2610485" algn="l"/>
                        </a:tabLst>
                      </a:pPr>
                      <a:endParaRPr lang="fr-CA" sz="1000" dirty="0" smtClean="0">
                        <a:latin typeface="Cambria"/>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a:buNone/>
                        <a:tabLst>
                          <a:tab pos="2610485" algn="l"/>
                        </a:tabLst>
                        <a:defRPr/>
                      </a:pPr>
                      <a:r>
                        <a:rPr lang="fr-CA" sz="1000" dirty="0" smtClean="0">
                          <a:latin typeface="Cambria"/>
                          <a:ea typeface="Times New Roman"/>
                          <a:cs typeface="Times New Roman"/>
                        </a:rPr>
                        <a:t>Les observations sont  suffisamment nombreuses et précises (discriminent adéquatement). </a:t>
                      </a:r>
                      <a:r>
                        <a:rPr lang="fr-CA" sz="1000" baseline="30000" dirty="0" smtClean="0">
                          <a:latin typeface="Cambria"/>
                          <a:ea typeface="Times New Roman"/>
                          <a:cs typeface="Times New Roman"/>
                        </a:rPr>
                        <a:t>-</a:t>
                      </a:r>
                      <a:endParaRPr lang="fr-CA" sz="100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Cambria"/>
                          <a:ea typeface="Times New Roman"/>
                          <a:cs typeface="Times New Roman"/>
                        </a:rPr>
                        <a:t>Émets des </a:t>
                      </a:r>
                      <a:r>
                        <a:rPr lang="fr-CA" sz="1000" dirty="0">
                          <a:latin typeface="Cambria"/>
                          <a:ea typeface="Times New Roman"/>
                          <a:cs typeface="Times New Roman"/>
                        </a:rPr>
                        <a:t>hypothèses </a:t>
                      </a:r>
                      <a:r>
                        <a:rPr lang="fr-CA" sz="1000" dirty="0" smtClean="0">
                          <a:latin typeface="Cambria"/>
                          <a:ea typeface="Times New Roman"/>
                          <a:cs typeface="Times New Roman"/>
                        </a:rPr>
                        <a:t>justifiées, mais </a:t>
                      </a:r>
                      <a:r>
                        <a:rPr lang="fr-CA" sz="1000" dirty="0">
                          <a:latin typeface="Cambria"/>
                          <a:ea typeface="Times New Roman"/>
                          <a:cs typeface="Times New Roman"/>
                        </a:rPr>
                        <a:t>qui manquent parfois de précision. </a:t>
                      </a: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a:latin typeface="Cambria"/>
                        <a:ea typeface="Times New Roman"/>
                        <a:cs typeface="Times New Roman"/>
                      </a:endParaRPr>
                    </a:p>
                    <a:p>
                      <a:pPr algn="l">
                        <a:spcAft>
                          <a:spcPts val="0"/>
                        </a:spcAft>
                        <a:buFont typeface="Symbol" pitchFamily="18" charset="2"/>
                        <a:buChar char="·"/>
                      </a:pPr>
                      <a:r>
                        <a:rPr lang="fr-CA" sz="1000" dirty="0" smtClean="0">
                          <a:latin typeface="Cambria"/>
                          <a:ea typeface="Times New Roman"/>
                          <a:cs typeface="Times New Roman"/>
                        </a:rPr>
                        <a:t>Les observations sont nombreuses, mais manquent parfois de précision (discriminent partiellement).</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Cambria"/>
                          <a:ea typeface="Times New Roman"/>
                          <a:cs typeface="Times New Roman"/>
                        </a:rPr>
                        <a:t>Émets des </a:t>
                      </a:r>
                      <a:r>
                        <a:rPr lang="fr-CA" sz="1000" dirty="0">
                          <a:latin typeface="Cambria"/>
                          <a:ea typeface="Times New Roman"/>
                          <a:cs typeface="Times New Roman"/>
                        </a:rPr>
                        <a:t>hypothèses qui sont faiblement justifiées</a:t>
                      </a:r>
                      <a:r>
                        <a:rPr lang="fr-CA" sz="1000" dirty="0" smtClean="0">
                          <a:latin typeface="Cambria"/>
                          <a:ea typeface="Times New Roman"/>
                          <a:cs typeface="Times New Roman"/>
                        </a:rPr>
                        <a:t>.</a:t>
                      </a: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a:latin typeface="Cambria"/>
                        <a:ea typeface="Times New Roman"/>
                        <a:cs typeface="Times New Roman"/>
                      </a:endParaRPr>
                    </a:p>
                    <a:p>
                      <a:pPr algn="l">
                        <a:spcAft>
                          <a:spcPts val="0"/>
                        </a:spcAft>
                        <a:buFont typeface="Symbol" pitchFamily="18" charset="2"/>
                        <a:buChar char="·"/>
                      </a:pPr>
                      <a:r>
                        <a:rPr lang="fr-CA" sz="1000" dirty="0" smtClean="0">
                          <a:latin typeface="Cambria"/>
                          <a:ea typeface="Times New Roman"/>
                          <a:cs typeface="Times New Roman"/>
                        </a:rPr>
                        <a:t>Les observations sont floues (discriminent peu) et en nombre insuffisant. </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Cambria"/>
                          <a:ea typeface="Times New Roman"/>
                          <a:cs typeface="Times New Roman"/>
                        </a:rPr>
                        <a:t>Réussis </a:t>
                      </a:r>
                      <a:r>
                        <a:rPr lang="fr-CA" sz="1000" dirty="0">
                          <a:latin typeface="Cambria"/>
                          <a:ea typeface="Times New Roman"/>
                          <a:cs typeface="Times New Roman"/>
                        </a:rPr>
                        <a:t>rarement à faire des hypothèses et elles sont injustifiées</a:t>
                      </a:r>
                      <a:r>
                        <a:rPr lang="fr-CA" sz="1000" dirty="0" smtClean="0">
                          <a:latin typeface="Cambria"/>
                          <a:ea typeface="Times New Roman"/>
                          <a:cs typeface="Times New Roman"/>
                        </a:rPr>
                        <a:t>.</a:t>
                      </a: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a:latin typeface="Cambria"/>
                        <a:ea typeface="Times New Roman"/>
                        <a:cs typeface="Times New Roman"/>
                      </a:endParaRPr>
                    </a:p>
                    <a:p>
                      <a:pPr algn="l">
                        <a:spcAft>
                          <a:spcPts val="0"/>
                        </a:spcAft>
                        <a:buFont typeface="Symbol" pitchFamily="18" charset="2"/>
                        <a:buChar char="·"/>
                      </a:pPr>
                      <a:r>
                        <a:rPr lang="fr-CA" sz="1000" dirty="0" smtClean="0">
                          <a:latin typeface="Cambria"/>
                          <a:ea typeface="Times New Roman"/>
                          <a:cs typeface="Times New Roman"/>
                        </a:rPr>
                        <a:t>Observe de manière inappropriée ou n’observe pas.  </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042491">
                <a:tc>
                  <a:txBody>
                    <a:bodyPr/>
                    <a:lstStyle/>
                    <a:p>
                      <a:pPr algn="ctr">
                        <a:spcAft>
                          <a:spcPts val="0"/>
                        </a:spcAft>
                      </a:pPr>
                      <a:r>
                        <a:rPr lang="fr-CA" sz="1000" b="1" dirty="0" smtClean="0">
                          <a:latin typeface="Cambria"/>
                          <a:ea typeface="Times New Roman"/>
                          <a:cs typeface="Times New Roman"/>
                        </a:rPr>
                        <a:t>Cr2</a:t>
                      </a:r>
                    </a:p>
                    <a:p>
                      <a:pPr algn="ctr">
                        <a:spcAft>
                          <a:spcPts val="0"/>
                        </a:spcAft>
                      </a:pPr>
                      <a:r>
                        <a:rPr lang="fr-CA" sz="1000" dirty="0" smtClean="0">
                          <a:latin typeface="Cambria"/>
                          <a:ea typeface="Times New Roman"/>
                          <a:cs typeface="Times New Roman"/>
                        </a:rPr>
                        <a:t>Mise </a:t>
                      </a:r>
                      <a:r>
                        <a:rPr lang="fr-CA" sz="1000" dirty="0">
                          <a:latin typeface="Cambria"/>
                          <a:ea typeface="Times New Roman"/>
                          <a:cs typeface="Times New Roman"/>
                        </a:rPr>
                        <a:t>en </a:t>
                      </a:r>
                    </a:p>
                    <a:p>
                      <a:pPr algn="ctr">
                        <a:spcAft>
                          <a:spcPts val="0"/>
                        </a:spcAft>
                      </a:pPr>
                      <a:r>
                        <a:rPr lang="fr-CA" sz="1000" dirty="0">
                          <a:latin typeface="Cambria"/>
                          <a:ea typeface="Times New Roman"/>
                          <a:cs typeface="Times New Roman"/>
                        </a:rPr>
                        <a:t>œuvre d’une démarche </a:t>
                      </a:r>
                      <a:r>
                        <a:rPr lang="fr-CA" sz="1000" dirty="0" smtClean="0">
                          <a:latin typeface="Cambria"/>
                          <a:ea typeface="Times New Roman"/>
                          <a:cs typeface="Times New Roman"/>
                        </a:rPr>
                        <a:t>appropriée et conclusion adéquate</a:t>
                      </a:r>
                      <a:endParaRPr lang="fr-CA" sz="1000" dirty="0">
                        <a:latin typeface="Cambria"/>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dirty="0" smtClean="0">
                          <a:latin typeface="Cambria"/>
                          <a:ea typeface="Times New Roman"/>
                          <a:cs typeface="Times New Roman"/>
                        </a:rPr>
                        <a:t>MO</a:t>
                      </a: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r>
                        <a:rPr lang="fr-CA" sz="1000" dirty="0" smtClean="0">
                          <a:latin typeface="Cambria"/>
                          <a:ea typeface="Times New Roman"/>
                          <a:cs typeface="Times New Roman"/>
                        </a:rPr>
                        <a:t>MO</a:t>
                      </a: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endParaRPr lang="fr-CA" sz="1000" dirty="0" smtClean="0">
                        <a:latin typeface="Cambria"/>
                        <a:ea typeface="Times New Roman"/>
                        <a:cs typeface="Times New Roman"/>
                      </a:endParaRPr>
                    </a:p>
                    <a:p>
                      <a:pPr algn="ctr">
                        <a:spcAft>
                          <a:spcPts val="0"/>
                        </a:spcAft>
                      </a:pPr>
                      <a:r>
                        <a:rPr lang="fr-CA" sz="1000" dirty="0" smtClean="0">
                          <a:latin typeface="Cambria"/>
                          <a:ea typeface="Times New Roman"/>
                          <a:cs typeface="Times New Roman"/>
                        </a:rPr>
                        <a:t>MO</a:t>
                      </a:r>
                      <a:endParaRPr lang="fr-CA" sz="100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Aft>
                          <a:spcPts val="0"/>
                        </a:spcAft>
                        <a:buFont typeface="Arial" panose="020B0604020202020204" pitchFamily="34" charset="0"/>
                        <a:buNone/>
                      </a:pPr>
                      <a:r>
                        <a:rPr lang="fr-CA" sz="1000" dirty="0" smtClean="0">
                          <a:latin typeface="Cambria"/>
                          <a:ea typeface="Times New Roman"/>
                          <a:cs typeface="Times New Roman"/>
                        </a:rPr>
                        <a:t>Réalise </a:t>
                      </a:r>
                      <a:r>
                        <a:rPr lang="fr-CA" sz="1000" dirty="0">
                          <a:latin typeface="Cambria"/>
                          <a:ea typeface="Times New Roman"/>
                          <a:cs typeface="Times New Roman"/>
                        </a:rPr>
                        <a:t>une expérience de manière structurée et ordonnée. </a:t>
                      </a:r>
                      <a:r>
                        <a:rPr lang="fr-CA" sz="1000" i="1" dirty="0" smtClean="0">
                          <a:latin typeface="Cambria"/>
                          <a:ea typeface="Times New Roman"/>
                          <a:cs typeface="Times New Roman"/>
                        </a:rPr>
                        <a:t>Essaie</a:t>
                      </a:r>
                      <a:r>
                        <a:rPr lang="fr-CA" sz="1000" i="1" baseline="0" dirty="0" smtClean="0">
                          <a:latin typeface="Cambria"/>
                          <a:ea typeface="Times New Roman"/>
                          <a:cs typeface="Times New Roman"/>
                        </a:rPr>
                        <a:t> </a:t>
                      </a:r>
                      <a:r>
                        <a:rPr lang="fr-CA" sz="1000" i="1" baseline="0" dirty="0">
                          <a:latin typeface="Cambria"/>
                          <a:ea typeface="Times New Roman"/>
                          <a:cs typeface="Times New Roman"/>
                        </a:rPr>
                        <a:t>plusieurs formes pour la  </a:t>
                      </a:r>
                      <a:r>
                        <a:rPr lang="fr-CA" sz="1000" i="1" baseline="0" dirty="0" smtClean="0">
                          <a:latin typeface="Cambria"/>
                          <a:ea typeface="Times New Roman"/>
                          <a:cs typeface="Times New Roman"/>
                        </a:rPr>
                        <a:t>pâte </a:t>
                      </a:r>
                      <a:r>
                        <a:rPr lang="fr-CA" sz="1000" i="1" baseline="0" dirty="0">
                          <a:latin typeface="Cambria"/>
                          <a:ea typeface="Times New Roman"/>
                          <a:cs typeface="Times New Roman"/>
                        </a:rPr>
                        <a:t>à modeler, est minutieux lorsqu’il manipule la pâte à modeler (parois minces et étanches).</a:t>
                      </a:r>
                      <a:endParaRPr lang="fr-FR" sz="1000" i="1" baseline="0" dirty="0">
                        <a:latin typeface="Cambria"/>
                        <a:ea typeface="Times New Roman"/>
                        <a:cs typeface="Times New Roman"/>
                      </a:endParaRPr>
                    </a:p>
                    <a:p>
                      <a:pPr marL="0" indent="0" algn="l">
                        <a:spcAft>
                          <a:spcPts val="0"/>
                        </a:spcAft>
                        <a:buFont typeface="Arial" panose="020B0604020202020204" pitchFamily="34" charset="0"/>
                        <a:buChar char="•"/>
                      </a:pPr>
                      <a:endParaRPr lang="fr-CA" sz="1000" i="1" baseline="0" dirty="0">
                        <a:latin typeface="Cambria"/>
                        <a:ea typeface="Times New Roman"/>
                        <a:cs typeface="Times New Roman"/>
                      </a:endParaRPr>
                    </a:p>
                    <a:p>
                      <a:pPr marL="0" indent="0" algn="l">
                        <a:spcAft>
                          <a:spcPts val="0"/>
                        </a:spcAft>
                        <a:buFont typeface="Arial" panose="020B0604020202020204" pitchFamily="34" charset="0"/>
                        <a:buNone/>
                      </a:pPr>
                      <a:r>
                        <a:rPr lang="fr-CA" sz="1000" i="1" dirty="0" smtClean="0">
                          <a:solidFill>
                            <a:schemeClr val="tx1"/>
                          </a:solidFill>
                          <a:latin typeface="Cambria"/>
                          <a:ea typeface="Times New Roman"/>
                          <a:cs typeface="Times New Roman"/>
                        </a:rPr>
                        <a:t>Tire </a:t>
                      </a:r>
                      <a:r>
                        <a:rPr lang="fr-CA" sz="1000" i="1" dirty="0">
                          <a:solidFill>
                            <a:schemeClr val="tx1"/>
                          </a:solidFill>
                          <a:latin typeface="Cambria"/>
                          <a:ea typeface="Times New Roman"/>
                          <a:cs typeface="Times New Roman"/>
                        </a:rPr>
                        <a:t>des conclusions </a:t>
                      </a:r>
                      <a:r>
                        <a:rPr lang="fr-CA" sz="1000" i="1" dirty="0" smtClean="0">
                          <a:solidFill>
                            <a:schemeClr val="tx1"/>
                          </a:solidFill>
                          <a:latin typeface="Cambria"/>
                          <a:ea typeface="Times New Roman"/>
                          <a:cs typeface="Times New Roman"/>
                        </a:rPr>
                        <a:t>au-delà </a:t>
                      </a:r>
                      <a:r>
                        <a:rPr lang="fr-CA" sz="1000" i="1" dirty="0">
                          <a:solidFill>
                            <a:schemeClr val="tx1"/>
                          </a:solidFill>
                          <a:latin typeface="Cambria"/>
                          <a:ea typeface="Times New Roman"/>
                          <a:cs typeface="Times New Roman"/>
                        </a:rPr>
                        <a:t>des attentes sur la flottaison</a:t>
                      </a:r>
                      <a:r>
                        <a:rPr lang="fr-CA" sz="1000" i="1" baseline="0" dirty="0">
                          <a:solidFill>
                            <a:schemeClr val="tx1"/>
                          </a:solidFill>
                          <a:latin typeface="Cambria"/>
                          <a:ea typeface="Times New Roman"/>
                          <a:cs typeface="Times New Roman"/>
                        </a:rPr>
                        <a:t> de l’objet en lien avec l’hypothèse de départ. </a:t>
                      </a:r>
                      <a:endParaRPr lang="fr-CA" sz="1000" i="1" dirty="0">
                        <a:solidFill>
                          <a:schemeClr val="tx1"/>
                        </a:solidFill>
                        <a:latin typeface="Cambria"/>
                        <a:ea typeface="Times New Roman"/>
                        <a:cs typeface="Times New Roman"/>
                      </a:endParaRPr>
                    </a:p>
                    <a:p>
                      <a:pPr algn="l">
                        <a:spcAft>
                          <a:spcPts val="0"/>
                        </a:spcAft>
                        <a:buFont typeface="Symbol" pitchFamily="18" charset="2"/>
                        <a:buChar char="·"/>
                      </a:pPr>
                      <a:endParaRPr lang="fr-CA" sz="1000" dirty="0">
                        <a:latin typeface="Cambria"/>
                        <a:ea typeface="Times New Roman"/>
                        <a:cs typeface="Times New Roman"/>
                      </a:endParaRPr>
                    </a:p>
                    <a:p>
                      <a:pPr algn="l">
                        <a:spcAft>
                          <a:spcPts val="0"/>
                        </a:spcAft>
                        <a:buFont typeface="Symbol" pitchFamily="18" charset="2"/>
                        <a:buChar char="·"/>
                      </a:pPr>
                      <a:endParaRPr lang="fr-CA" sz="1000" dirty="0">
                        <a:latin typeface="Cambria"/>
                        <a:ea typeface="Times New Roman"/>
                        <a:cs typeface="Times New Roman"/>
                      </a:endParaRPr>
                    </a:p>
                    <a:p>
                      <a:pPr algn="l">
                        <a:spcAft>
                          <a:spcPts val="0"/>
                        </a:spcAft>
                        <a:buFont typeface="Symbol" pitchFamily="18" charset="2"/>
                        <a:buNone/>
                      </a:pPr>
                      <a:r>
                        <a:rPr lang="fr-CA" sz="1000" dirty="0" smtClean="0">
                          <a:latin typeface="Cambria"/>
                          <a:ea typeface="Times New Roman"/>
                          <a:cs typeface="Times New Roman"/>
                        </a:rPr>
                        <a:t>S’engage </a:t>
                      </a:r>
                      <a:r>
                        <a:rPr lang="fr-CA" sz="1000" dirty="0">
                          <a:latin typeface="Cambria"/>
                          <a:ea typeface="Times New Roman"/>
                          <a:cs typeface="Times New Roman"/>
                        </a:rPr>
                        <a:t>de  manière active et autorégulée (planification). </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Cambria"/>
                          <a:ea typeface="Times New Roman"/>
                          <a:cs typeface="Times New Roman"/>
                        </a:rPr>
                        <a:t>Réalise </a:t>
                      </a:r>
                      <a:r>
                        <a:rPr lang="fr-CA" sz="1000" dirty="0">
                          <a:latin typeface="Cambria"/>
                          <a:ea typeface="Times New Roman"/>
                          <a:cs typeface="Times New Roman"/>
                        </a:rPr>
                        <a:t>une expérience avec de faibles lacunes au niveau de la rigueur des raisonnements ou de l’organisation des </a:t>
                      </a:r>
                      <a:r>
                        <a:rPr lang="fr-CA" sz="1000" dirty="0" smtClean="0">
                          <a:latin typeface="Cambria"/>
                          <a:ea typeface="Times New Roman"/>
                          <a:cs typeface="Times New Roman"/>
                        </a:rPr>
                        <a:t>manipulations.</a:t>
                      </a: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Char char="·"/>
                      </a:pPr>
                      <a:r>
                        <a:rPr lang="fr-CA" sz="1000" i="1" dirty="0" smtClean="0">
                          <a:latin typeface="Cambria"/>
                          <a:ea typeface="Times New Roman"/>
                          <a:cs typeface="Times New Roman"/>
                        </a:rPr>
                        <a:t>Tire des conclusions adéquates sur la flottaison</a:t>
                      </a:r>
                      <a:r>
                        <a:rPr lang="fr-CA" sz="1000" i="1" baseline="0" dirty="0" smtClean="0">
                          <a:latin typeface="Cambria"/>
                          <a:ea typeface="Times New Roman"/>
                          <a:cs typeface="Times New Roman"/>
                        </a:rPr>
                        <a:t> de l’objet en lien avec l’hypothèse de départ. </a:t>
                      </a: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pPr>
                      <a:r>
                        <a:rPr lang="fr-CA" sz="1000" dirty="0" smtClean="0">
                          <a:latin typeface="Cambria"/>
                          <a:ea typeface="Times New Roman"/>
                          <a:cs typeface="Times New Roman"/>
                        </a:rPr>
                        <a:t>.</a:t>
                      </a:r>
                      <a:r>
                        <a:rPr lang="fr-CA" sz="1000" dirty="0">
                          <a:latin typeface="Cambria"/>
                          <a:ea typeface="Times New Roman"/>
                          <a:cs typeface="Times New Roman"/>
                          <a:sym typeface="Symbol"/>
                        </a:rPr>
                        <a:t></a:t>
                      </a:r>
                      <a:r>
                        <a:rPr lang="fr-CA" sz="1000" dirty="0">
                          <a:latin typeface="Cambria"/>
                          <a:ea typeface="Times New Roman"/>
                          <a:cs typeface="Times New Roman"/>
                        </a:rPr>
                        <a:t> Se régule pendant sa démarche (actif</a:t>
                      </a:r>
                      <a:r>
                        <a:rPr lang="fr-CA" sz="1000" dirty="0" smtClean="0">
                          <a:latin typeface="Cambria"/>
                          <a:ea typeface="Times New Roman"/>
                          <a:cs typeface="Times New Roman"/>
                        </a:rPr>
                        <a:t>).</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Cambria"/>
                          <a:ea typeface="Times New Roman"/>
                          <a:cs typeface="Times New Roman"/>
                        </a:rPr>
                        <a:t>Réalise </a:t>
                      </a:r>
                      <a:r>
                        <a:rPr lang="fr-CA" sz="1000" dirty="0">
                          <a:latin typeface="Cambria"/>
                          <a:ea typeface="Times New Roman"/>
                          <a:cs typeface="Times New Roman"/>
                        </a:rPr>
                        <a:t>une expérience avec un manque de rigueur dans les raisonnements et avec une faible </a:t>
                      </a:r>
                      <a:r>
                        <a:rPr lang="fr-CA" sz="1000" dirty="0" smtClean="0">
                          <a:latin typeface="Cambria"/>
                          <a:ea typeface="Times New Roman"/>
                          <a:cs typeface="Times New Roman"/>
                        </a:rPr>
                        <a:t>organisation.</a:t>
                      </a: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Char char="·"/>
                      </a:pPr>
                      <a:endParaRPr lang="fr-CA" sz="1000" dirty="0" smtClean="0">
                        <a:latin typeface="Cambria"/>
                        <a:ea typeface="Times New Roman"/>
                        <a:cs typeface="Times New Roman"/>
                      </a:endParaRPr>
                    </a:p>
                    <a:p>
                      <a:pPr algn="l">
                        <a:spcAft>
                          <a:spcPts val="0"/>
                        </a:spcAft>
                        <a:buFont typeface="Symbol" pitchFamily="18" charset="2"/>
                        <a:buChar char="·"/>
                      </a:pPr>
                      <a:endParaRPr lang="fr-CA" sz="1000" dirty="0" smtClean="0">
                        <a:latin typeface="Cambria"/>
                        <a:ea typeface="Times New Roman"/>
                        <a:cs typeface="Times New Roman"/>
                      </a:endParaRPr>
                    </a:p>
                    <a:p>
                      <a:pPr algn="l">
                        <a:spcAft>
                          <a:spcPts val="0"/>
                        </a:spcAft>
                        <a:buFont typeface="Symbol" pitchFamily="18" charset="2"/>
                        <a:buChar char="·"/>
                      </a:pPr>
                      <a:endParaRPr lang="fr-CA" sz="1000" dirty="0" smtClean="0">
                        <a:latin typeface="Cambria"/>
                        <a:ea typeface="Times New Roman"/>
                        <a:cs typeface="Times New Roman"/>
                      </a:endParaRPr>
                    </a:p>
                    <a:p>
                      <a:pPr algn="l">
                        <a:spcAft>
                          <a:spcPts val="0"/>
                        </a:spcAft>
                        <a:buFont typeface="Symbol" pitchFamily="18" charset="2"/>
                        <a:buChar char="·"/>
                      </a:pPr>
                      <a:r>
                        <a:rPr lang="fr-CA" sz="1000" i="1" dirty="0" smtClean="0">
                          <a:latin typeface="Cambria"/>
                          <a:ea typeface="Times New Roman"/>
                          <a:cs typeface="Times New Roman"/>
                        </a:rPr>
                        <a:t>Tire des conclusions minimales sur la flottaison</a:t>
                      </a:r>
                      <a:r>
                        <a:rPr lang="fr-CA" sz="1000" i="1" baseline="0" dirty="0" smtClean="0">
                          <a:latin typeface="Cambria"/>
                          <a:ea typeface="Times New Roman"/>
                          <a:cs typeface="Times New Roman"/>
                        </a:rPr>
                        <a:t> de l’objet en lien avec l’hypothèse de départ. </a:t>
                      </a:r>
                      <a:endParaRPr lang="fr-CA" sz="1000" i="1"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Char char="·"/>
                      </a:pPr>
                      <a:r>
                        <a:rPr lang="fr-CA" sz="1000" dirty="0" smtClean="0">
                          <a:latin typeface="Cambria"/>
                          <a:ea typeface="Times New Roman"/>
                          <a:cs typeface="Times New Roman"/>
                        </a:rPr>
                        <a:t>Reste </a:t>
                      </a:r>
                      <a:r>
                        <a:rPr lang="fr-CA" sz="1000" dirty="0">
                          <a:latin typeface="Cambria"/>
                          <a:ea typeface="Times New Roman"/>
                          <a:cs typeface="Times New Roman"/>
                        </a:rPr>
                        <a:t>passif pendant l’expérience</a:t>
                      </a:r>
                      <a:r>
                        <a:rPr lang="fr-CA" sz="1000" dirty="0" smtClean="0">
                          <a:latin typeface="Cambria"/>
                          <a:ea typeface="Times New Roman"/>
                          <a:cs typeface="Times New Roman"/>
                        </a:rPr>
                        <a:t>.</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Cambria"/>
                          <a:ea typeface="Times New Roman"/>
                          <a:cs typeface="Times New Roman"/>
                        </a:rPr>
                        <a:t>Absence </a:t>
                      </a:r>
                      <a:r>
                        <a:rPr lang="fr-CA" sz="1000" dirty="0">
                          <a:latin typeface="Cambria"/>
                          <a:ea typeface="Times New Roman"/>
                          <a:cs typeface="Times New Roman"/>
                        </a:rPr>
                        <a:t>ou manque flagrant de structure et de rigueur dans les raisonnements</a:t>
                      </a:r>
                      <a:r>
                        <a:rPr lang="fr-CA" sz="1000" dirty="0" smtClean="0">
                          <a:latin typeface="Cambria"/>
                          <a:ea typeface="Times New Roman"/>
                          <a:cs typeface="Times New Roman"/>
                        </a:rPr>
                        <a:t>.</a:t>
                      </a:r>
                    </a:p>
                    <a:p>
                      <a:pPr algn="l">
                        <a:spcAft>
                          <a:spcPts val="0"/>
                        </a:spcAft>
                        <a:buFont typeface="Symbol" pitchFamily="18" charset="2"/>
                        <a:buNone/>
                      </a:pPr>
                      <a:endParaRPr lang="fr-CA" sz="1000" dirty="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p>
                      <a:pPr algn="l">
                        <a:spcAft>
                          <a:spcPts val="0"/>
                        </a:spcAft>
                        <a:buFont typeface="Symbol" pitchFamily="18" charset="2"/>
                        <a:buChar char="·"/>
                      </a:pPr>
                      <a:r>
                        <a:rPr lang="fr-CA" sz="1000" i="1" dirty="0" smtClean="0">
                          <a:latin typeface="Cambria"/>
                          <a:ea typeface="Times New Roman"/>
                          <a:cs typeface="Times New Roman"/>
                        </a:rPr>
                        <a:t>Ne tire pas de conclusions adéquates sur la flottaison</a:t>
                      </a:r>
                      <a:r>
                        <a:rPr lang="fr-CA" sz="1000" i="1" baseline="0" dirty="0" smtClean="0">
                          <a:latin typeface="Cambria"/>
                          <a:ea typeface="Times New Roman"/>
                          <a:cs typeface="Times New Roman"/>
                        </a:rPr>
                        <a:t> de l’objet en lien avec l’hypothèse de départ.</a:t>
                      </a:r>
                    </a:p>
                    <a:p>
                      <a:pPr algn="l">
                        <a:spcAft>
                          <a:spcPts val="0"/>
                        </a:spcAft>
                        <a:buFont typeface="Symbol" pitchFamily="18" charset="2"/>
                        <a:buChar char="·"/>
                      </a:pPr>
                      <a:endParaRPr lang="fr-CA" sz="1000" i="1" baseline="0" dirty="0" smtClean="0">
                        <a:latin typeface="Cambria"/>
                        <a:ea typeface="Times New Roman"/>
                        <a:cs typeface="Times New Roman"/>
                      </a:endParaRPr>
                    </a:p>
                    <a:p>
                      <a:pPr algn="l">
                        <a:spcAft>
                          <a:spcPts val="0"/>
                        </a:spcAft>
                        <a:buFont typeface="Symbol" pitchFamily="18" charset="2"/>
                        <a:buChar char="·"/>
                      </a:pPr>
                      <a:endParaRPr lang="fr-CA" sz="1000" i="1" baseline="0" dirty="0" smtClean="0">
                        <a:latin typeface="Cambria"/>
                        <a:ea typeface="Times New Roman"/>
                        <a:cs typeface="Times New Roman"/>
                      </a:endParaRPr>
                    </a:p>
                    <a:p>
                      <a:pPr algn="l">
                        <a:spcAft>
                          <a:spcPts val="0"/>
                        </a:spcAft>
                        <a:buFont typeface="Symbol" pitchFamily="18" charset="2"/>
                        <a:buChar char="·"/>
                      </a:pPr>
                      <a:r>
                        <a:rPr lang="fr-CA" sz="1000" dirty="0" smtClean="0">
                          <a:latin typeface="Cambria"/>
                          <a:ea typeface="Times New Roman"/>
                          <a:cs typeface="Times New Roman"/>
                        </a:rPr>
                        <a:t>Est désengagé pendant la majeure</a:t>
                      </a:r>
                      <a:r>
                        <a:rPr lang="fr-CA" sz="1000" baseline="0" dirty="0" smtClean="0">
                          <a:latin typeface="Cambria"/>
                          <a:ea typeface="Times New Roman"/>
                          <a:cs typeface="Times New Roman"/>
                        </a:rPr>
                        <a:t> partie de l’</a:t>
                      </a:r>
                      <a:r>
                        <a:rPr lang="fr-CA" sz="1000" dirty="0" smtClean="0">
                          <a:latin typeface="Cambria"/>
                          <a:ea typeface="Times New Roman"/>
                          <a:cs typeface="Times New Roman"/>
                        </a:rPr>
                        <a:t>expérience.</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896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000" b="1" dirty="0" smtClean="0">
                          <a:latin typeface="Cambria"/>
                          <a:ea typeface="Times New Roman"/>
                          <a:cs typeface="Times New Roman"/>
                        </a:rPr>
                        <a:t>Cr3</a:t>
                      </a:r>
                    </a:p>
                    <a:p>
                      <a:pPr marL="0" marR="0" indent="0" algn="ctr" defTabSz="914400" rtl="0" eaLnBrk="1" fontAlgn="auto" latinLnBrk="0" hangingPunct="1">
                        <a:lnSpc>
                          <a:spcPct val="100000"/>
                        </a:lnSpc>
                        <a:spcBef>
                          <a:spcPts val="0"/>
                        </a:spcBef>
                        <a:spcAft>
                          <a:spcPts val="0"/>
                        </a:spcAft>
                        <a:buClrTx/>
                        <a:buSzTx/>
                        <a:buFontTx/>
                        <a:buNone/>
                        <a:tabLst/>
                        <a:defRPr/>
                      </a:pPr>
                      <a:r>
                        <a:rPr lang="fr-CA" sz="1000" dirty="0" smtClean="0">
                          <a:latin typeface="Cambria"/>
                          <a:ea typeface="Times New Roman"/>
                          <a:cs typeface="Times New Roman"/>
                        </a:rPr>
                        <a:t>Utilisation  appropriée   d’instruments, d’outils ou de techniques</a:t>
                      </a: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dirty="0" smtClean="0">
                          <a:latin typeface="Cambria"/>
                          <a:ea typeface="Times New Roman"/>
                          <a:cs typeface="Times New Roman"/>
                        </a:rPr>
                        <a:t>MO</a:t>
                      </a:r>
                      <a:endParaRPr lang="fr-CA" sz="100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None/>
                      </a:pPr>
                      <a:r>
                        <a:rPr lang="fr-CA" sz="1000" i="0" noProof="0" dirty="0" smtClean="0">
                          <a:latin typeface="Cambria"/>
                          <a:ea typeface="Times New Roman"/>
                          <a:cs typeface="Times New Roman"/>
                        </a:rPr>
                        <a:t>Lorsqu’il </a:t>
                      </a:r>
                      <a:r>
                        <a:rPr lang="fr-CA" sz="1000" i="0" noProof="0" dirty="0">
                          <a:latin typeface="Cambria"/>
                          <a:ea typeface="Times New Roman"/>
                          <a:cs typeface="Times New Roman"/>
                        </a:rPr>
                        <a:t>réalise le défi</a:t>
                      </a:r>
                      <a:r>
                        <a:rPr lang="fr-CA" sz="1000" i="0" baseline="0" noProof="0" dirty="0">
                          <a:latin typeface="Cambria"/>
                          <a:ea typeface="Times New Roman"/>
                          <a:cs typeface="Times New Roman"/>
                        </a:rPr>
                        <a:t> de la pâte à modeler</a:t>
                      </a:r>
                      <a:r>
                        <a:rPr lang="fr-CA" sz="1000" i="0" noProof="0" dirty="0">
                          <a:latin typeface="Cambria"/>
                          <a:ea typeface="Times New Roman"/>
                          <a:cs typeface="Times New Roman"/>
                        </a:rPr>
                        <a:t>,</a:t>
                      </a:r>
                      <a:r>
                        <a:rPr lang="fr-CA" sz="1000" i="0" baseline="0" noProof="0" dirty="0">
                          <a:latin typeface="Cambria"/>
                          <a:ea typeface="Times New Roman"/>
                          <a:cs typeface="Times New Roman"/>
                        </a:rPr>
                        <a:t> il la manipule avec minutie et précision</a:t>
                      </a:r>
                      <a:r>
                        <a:rPr lang="fr-CA" sz="1000" i="0" baseline="0" noProof="0" dirty="0" smtClean="0">
                          <a:latin typeface="Cambria"/>
                          <a:ea typeface="Times New Roman"/>
                          <a:cs typeface="Times New Roman"/>
                        </a:rPr>
                        <a:t>.</a:t>
                      </a:r>
                      <a:endParaRPr lang="fr-FR" sz="1000" i="0" baseline="0" noProof="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Cambria"/>
                          <a:ea typeface="Times New Roman"/>
                          <a:cs typeface="Times New Roman"/>
                        </a:rPr>
                        <a:t>Lorsqu’il réalise</a:t>
                      </a:r>
                      <a:r>
                        <a:rPr lang="fr-CA" sz="1000" baseline="0" dirty="0" smtClean="0">
                          <a:latin typeface="Cambria"/>
                          <a:ea typeface="Times New Roman"/>
                          <a:cs typeface="Times New Roman"/>
                        </a:rPr>
                        <a:t> défi de la pâte à modeler, il la manipule avec minutie.</a:t>
                      </a:r>
                      <a:endParaRPr lang="fr-CA" sz="1000" dirty="0" smtClean="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Cambria"/>
                          <a:ea typeface="Times New Roman"/>
                          <a:cs typeface="Times New Roman"/>
                        </a:rPr>
                        <a:t>Lorsqu’il réalise</a:t>
                      </a:r>
                      <a:r>
                        <a:rPr lang="fr-CA" sz="1000" baseline="0" dirty="0" smtClean="0">
                          <a:latin typeface="Cambria"/>
                          <a:ea typeface="Times New Roman"/>
                          <a:cs typeface="Times New Roman"/>
                        </a:rPr>
                        <a:t> le défi de la pâte à modeler, il manque de minutie.</a:t>
                      </a:r>
                      <a:endParaRPr lang="fr-CA" sz="1000" dirty="0" smtClean="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Cambria"/>
                          <a:ea typeface="Times New Roman"/>
                          <a:cs typeface="Times New Roman"/>
                        </a:rPr>
                        <a:t>Il</a:t>
                      </a:r>
                      <a:r>
                        <a:rPr lang="fr-CA" sz="1000" baseline="0" dirty="0" smtClean="0">
                          <a:latin typeface="Cambria"/>
                          <a:ea typeface="Times New Roman"/>
                          <a:cs typeface="Times New Roman"/>
                        </a:rPr>
                        <a:t> joue avec la pâte à modeler, plutôt que de réaliser le défi.</a:t>
                      </a:r>
                      <a:endParaRPr lang="fr-CA" sz="1000" dirty="0" smtClean="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749934">
                <a:tc>
                  <a:txBody>
                    <a:bodyPr/>
                    <a:lstStyle/>
                    <a:p>
                      <a:pPr algn="ctr">
                        <a:spcAft>
                          <a:spcPts val="0"/>
                        </a:spcAft>
                      </a:pPr>
                      <a:r>
                        <a:rPr lang="fr-CA" sz="1000" b="1" dirty="0" smtClean="0">
                          <a:latin typeface="Cambria"/>
                          <a:ea typeface="Times New Roman"/>
                          <a:cs typeface="Times New Roman"/>
                        </a:rPr>
                        <a:t>Cr4</a:t>
                      </a:r>
                    </a:p>
                    <a:p>
                      <a:pPr algn="ctr">
                        <a:spcAft>
                          <a:spcPts val="0"/>
                        </a:spcAft>
                      </a:pPr>
                      <a:r>
                        <a:rPr lang="fr-CA" sz="1000" dirty="0" smtClean="0">
                          <a:latin typeface="Cambria"/>
                          <a:ea typeface="Times New Roman"/>
                          <a:cs typeface="Times New Roman"/>
                        </a:rPr>
                        <a:t>Utilisation appropriée des connaissances scientifiques et technologiques</a:t>
                      </a:r>
                      <a:endParaRPr lang="fr-CA" sz="1000" dirty="0">
                        <a:latin typeface="Cambria"/>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spcAft>
                          <a:spcPts val="0"/>
                        </a:spcAft>
                      </a:pPr>
                      <a:r>
                        <a:rPr lang="fr-CA" sz="1000" dirty="0" smtClean="0">
                          <a:latin typeface="Cambria"/>
                          <a:ea typeface="Times New Roman"/>
                          <a:cs typeface="Times New Roman"/>
                        </a:rPr>
                        <a:t>p.4</a:t>
                      </a:r>
                      <a:endParaRPr lang="fr-CA" sz="100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baseline="0" dirty="0" smtClean="0">
                          <a:latin typeface="Cambria"/>
                          <a:ea typeface="Times New Roman"/>
                          <a:cs typeface="Times New Roman"/>
                        </a:rPr>
                        <a:t>Réponds à 6 ou 7 questions adéquatement.</a:t>
                      </a:r>
                      <a:endParaRPr lang="fr-CA" sz="1000" dirty="0" smtClean="0">
                        <a:latin typeface="Cambria"/>
                        <a:ea typeface="Times New Roman"/>
                        <a:cs typeface="Times New Roman"/>
                      </a:endParaRPr>
                    </a:p>
                    <a:p>
                      <a:pPr algn="l">
                        <a:spcAft>
                          <a:spcPts val="0"/>
                        </a:spcAft>
                        <a:buFont typeface="Symbol" pitchFamily="18" charset="2"/>
                        <a:buNone/>
                      </a:pPr>
                      <a:endParaRPr lang="fr-CA" sz="1000" dirty="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baseline="0" dirty="0" smtClean="0">
                          <a:latin typeface="Cambria"/>
                          <a:ea typeface="Times New Roman"/>
                          <a:cs typeface="Times New Roman"/>
                        </a:rPr>
                        <a:t>Réponds à 4 ou 5 questions adéquatement.</a:t>
                      </a:r>
                      <a:endParaRPr lang="fr-CA" sz="1000" dirty="0" smtClean="0">
                        <a:latin typeface="Cambria"/>
                        <a:ea typeface="Times New Roman"/>
                        <a:cs typeface="Times New Roman"/>
                      </a:endParaRPr>
                    </a:p>
                    <a:p>
                      <a:pPr algn="l">
                        <a:spcAft>
                          <a:spcPts val="0"/>
                        </a:spcAft>
                      </a:pPr>
                      <a:endParaRPr lang="fr-CA" sz="1000" dirty="0" smtClean="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buFont typeface="Symbol" pitchFamily="18" charset="2"/>
                        <a:buNone/>
                      </a:pPr>
                      <a:r>
                        <a:rPr lang="fr-CA" sz="1000" baseline="0" dirty="0" smtClean="0">
                          <a:latin typeface="Cambria"/>
                          <a:ea typeface="Times New Roman"/>
                          <a:cs typeface="Times New Roman"/>
                        </a:rPr>
                        <a:t>Réponds à 2 ou 3 questions adéquatement.</a:t>
                      </a:r>
                      <a:endParaRPr lang="fr-CA" sz="1000" dirty="0" smtClean="0">
                        <a:latin typeface="Cambria"/>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dirty="0" smtClean="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baseline="0" dirty="0" smtClean="0">
                          <a:latin typeface="Cambria"/>
                          <a:ea typeface="Times New Roman"/>
                          <a:cs typeface="Times New Roman"/>
                        </a:rPr>
                        <a:t>Réponds à 0 ou 1 question adéquatement.</a:t>
                      </a:r>
                      <a:endParaRPr lang="fr-CA" sz="1000" dirty="0" smtClean="0">
                        <a:latin typeface="Cambria"/>
                        <a:ea typeface="Times New Roman"/>
                        <a:cs typeface="Times New Roman"/>
                      </a:endParaRPr>
                    </a:p>
                    <a:p>
                      <a:pPr algn="l">
                        <a:spcAft>
                          <a:spcPts val="0"/>
                        </a:spcAft>
                        <a:buFont typeface="Symbol" pitchFamily="18" charset="2"/>
                        <a:buNone/>
                      </a:pPr>
                      <a:endParaRPr lang="fr-CA" sz="1000" dirty="0" smtClean="0">
                        <a:latin typeface="Cambria"/>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815074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custDataLst>
              <p:tags r:id="rId1"/>
            </p:custDataLst>
            <p:extLst>
              <p:ext uri="{D42A27DB-BD31-4B8C-83A1-F6EECF244321}">
                <p14:modId xmlns:p14="http://schemas.microsoft.com/office/powerpoint/2010/main" xmlns="" val="3263429762"/>
              </p:ext>
            </p:extLst>
          </p:nvPr>
        </p:nvGraphicFramePr>
        <p:xfrm>
          <a:off x="69255" y="380963"/>
          <a:ext cx="6684080" cy="8685438"/>
        </p:xfrm>
        <a:graphic>
          <a:graphicData uri="http://schemas.openxmlformats.org/drawingml/2006/table">
            <a:tbl>
              <a:tblPr/>
              <a:tblGrid>
                <a:gridCol w="900229">
                  <a:extLst>
                    <a:ext uri="{9D8B030D-6E8A-4147-A177-3AD203B41FA5}">
                      <a16:colId xmlns:a16="http://schemas.microsoft.com/office/drawing/2014/main" xmlns="" val="20000"/>
                    </a:ext>
                  </a:extLst>
                </a:gridCol>
                <a:gridCol w="341523">
                  <a:extLst>
                    <a:ext uri="{9D8B030D-6E8A-4147-A177-3AD203B41FA5}">
                      <a16:colId xmlns:a16="http://schemas.microsoft.com/office/drawing/2014/main" xmlns="" val="20001"/>
                    </a:ext>
                  </a:extLst>
                </a:gridCol>
                <a:gridCol w="1360582">
                  <a:extLst>
                    <a:ext uri="{9D8B030D-6E8A-4147-A177-3AD203B41FA5}">
                      <a16:colId xmlns:a16="http://schemas.microsoft.com/office/drawing/2014/main" xmlns="" val="20002"/>
                    </a:ext>
                  </a:extLst>
                </a:gridCol>
                <a:gridCol w="1360582">
                  <a:extLst>
                    <a:ext uri="{9D8B030D-6E8A-4147-A177-3AD203B41FA5}">
                      <a16:colId xmlns:a16="http://schemas.microsoft.com/office/drawing/2014/main" xmlns="" val="20003"/>
                    </a:ext>
                  </a:extLst>
                </a:gridCol>
                <a:gridCol w="1360582">
                  <a:extLst>
                    <a:ext uri="{9D8B030D-6E8A-4147-A177-3AD203B41FA5}">
                      <a16:colId xmlns:a16="http://schemas.microsoft.com/office/drawing/2014/main" xmlns="" val="20004"/>
                    </a:ext>
                  </a:extLst>
                </a:gridCol>
                <a:gridCol w="1360582">
                  <a:extLst>
                    <a:ext uri="{9D8B030D-6E8A-4147-A177-3AD203B41FA5}">
                      <a16:colId xmlns:a16="http://schemas.microsoft.com/office/drawing/2014/main" xmlns="" val="20005"/>
                    </a:ext>
                  </a:extLst>
                </a:gridCol>
              </a:tblGrid>
              <a:tr h="151929">
                <a:tc gridSpan="2">
                  <a:txBody>
                    <a:bodyPr/>
                    <a:lstStyle/>
                    <a:p>
                      <a:pPr algn="l">
                        <a:spcAft>
                          <a:spcPts val="0"/>
                        </a:spcAft>
                      </a:pPr>
                      <a:endParaRPr lang="fr-CA" sz="1000" dirty="0">
                        <a:latin typeface="Times New Roman"/>
                        <a:ea typeface="Times New Roman"/>
                        <a:cs typeface="Times New Roman"/>
                      </a:endParaRPr>
                    </a:p>
                  </a:txBody>
                  <a:tcPr marL="32625" marR="32625"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fr-CA"/>
                    </a:p>
                  </a:txBody>
                  <a:tcPr/>
                </a:tc>
                <a:tc gridSpan="4">
                  <a:txBody>
                    <a:bodyPr/>
                    <a:lstStyle/>
                    <a:p>
                      <a:pPr algn="ctr">
                        <a:spcAft>
                          <a:spcPts val="0"/>
                        </a:spcAft>
                      </a:pPr>
                      <a:r>
                        <a:rPr lang="fr-CA" sz="1000" b="1" dirty="0">
                          <a:latin typeface="Times New Roman"/>
                          <a:ea typeface="Times New Roman"/>
                          <a:cs typeface="Times New Roman"/>
                        </a:rPr>
                        <a:t>ÉLÉMENTS OBSERVABLES</a:t>
                      </a:r>
                      <a:endParaRPr lang="fr-CA" sz="1000" dirty="0">
                        <a:latin typeface="Times New Roman"/>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0"/>
                  </a:ext>
                </a:extLst>
              </a:tr>
              <a:tr h="504733">
                <a:tc>
                  <a:txBody>
                    <a:bodyPr/>
                    <a:lstStyle/>
                    <a:p>
                      <a:pPr algn="ctr">
                        <a:spcAft>
                          <a:spcPts val="0"/>
                        </a:spcAft>
                      </a:pPr>
                      <a:r>
                        <a:rPr lang="fr-CA" sz="1000" b="1" dirty="0">
                          <a:latin typeface="Times New Roman"/>
                          <a:ea typeface="Times New Roman"/>
                          <a:cs typeface="Times New Roman"/>
                        </a:rPr>
                        <a:t>Critère</a:t>
                      </a:r>
                      <a:endParaRPr lang="fr-CA" sz="1000" dirty="0">
                        <a:latin typeface="Times New Roman"/>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smtClean="0">
                          <a:latin typeface="Times New Roman"/>
                          <a:ea typeface="Times New Roman"/>
                          <a:cs typeface="Times New Roman"/>
                        </a:rPr>
                        <a:t>Page</a:t>
                      </a:r>
                      <a:endParaRPr lang="fr-CA" sz="1000" b="1" dirty="0">
                        <a:latin typeface="Times New Roman"/>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Times New Roman"/>
                          <a:ea typeface="Times New Roman"/>
                          <a:cs typeface="Times New Roman"/>
                        </a:rPr>
                        <a:t>A</a:t>
                      </a:r>
                      <a:endParaRPr lang="fr-CA" sz="1000" dirty="0">
                        <a:latin typeface="Times New Roman"/>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Times New Roman"/>
                          <a:ea typeface="Times New Roman"/>
                          <a:cs typeface="Times New Roman"/>
                        </a:rPr>
                        <a:t>B</a:t>
                      </a:r>
                      <a:endParaRPr lang="fr-CA" sz="1000" dirty="0">
                        <a:latin typeface="Times New Roman"/>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Times New Roman"/>
                          <a:ea typeface="Times New Roman"/>
                          <a:cs typeface="Times New Roman"/>
                        </a:rPr>
                        <a:t>C</a:t>
                      </a:r>
                      <a:endParaRPr lang="fr-CA" sz="1000" dirty="0">
                        <a:latin typeface="Times New Roman"/>
                        <a:ea typeface="Times New Roman"/>
                        <a:cs typeface="Times New Roman"/>
                      </a:endParaRPr>
                    </a:p>
                    <a:p>
                      <a:pPr algn="ctr">
                        <a:spcAft>
                          <a:spcPts val="0"/>
                        </a:spcAft>
                      </a:pPr>
                      <a:r>
                        <a:rPr lang="fr-CA" sz="1000" b="1" i="1" dirty="0">
                          <a:latin typeface="Times New Roman"/>
                          <a:ea typeface="Times New Roman"/>
                          <a:cs typeface="Times New Roman"/>
                        </a:rPr>
                        <a:t>Avec soutien </a:t>
                      </a:r>
                      <a:endParaRPr lang="fr-CA" sz="1000" dirty="0">
                        <a:latin typeface="Times New Roman"/>
                        <a:ea typeface="Times New Roman"/>
                        <a:cs typeface="Times New Roman"/>
                      </a:endParaRPr>
                    </a:p>
                    <a:p>
                      <a:pPr algn="ctr">
                        <a:spcAft>
                          <a:spcPts val="0"/>
                        </a:spcAft>
                      </a:pPr>
                      <a:r>
                        <a:rPr lang="fr-CA" sz="1000" b="1" i="1" dirty="0">
                          <a:latin typeface="Times New Roman"/>
                          <a:ea typeface="Times New Roman"/>
                          <a:cs typeface="Times New Roman"/>
                        </a:rPr>
                        <a:t>(enseignant, équipe)</a:t>
                      </a:r>
                      <a:endParaRPr lang="fr-CA" sz="1000" dirty="0">
                        <a:latin typeface="Times New Roman"/>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b="1" dirty="0">
                          <a:latin typeface="Times New Roman"/>
                          <a:ea typeface="Times New Roman"/>
                          <a:cs typeface="Times New Roman"/>
                        </a:rPr>
                        <a:t>D</a:t>
                      </a:r>
                      <a:endParaRPr lang="fr-CA" sz="1000" dirty="0">
                        <a:latin typeface="Times New Roman"/>
                        <a:ea typeface="Times New Roman"/>
                        <a:cs typeface="Times New Roman"/>
                      </a:endParaRPr>
                    </a:p>
                    <a:p>
                      <a:pPr algn="ctr">
                        <a:spcAft>
                          <a:spcPts val="0"/>
                        </a:spcAft>
                      </a:pPr>
                      <a:r>
                        <a:rPr lang="fr-CA" sz="1000" b="1" i="1" dirty="0">
                          <a:latin typeface="Times New Roman"/>
                          <a:ea typeface="Times New Roman"/>
                          <a:cs typeface="Times New Roman"/>
                        </a:rPr>
                        <a:t>Même avec soutien</a:t>
                      </a:r>
                      <a:endParaRPr lang="fr-CA" sz="1000" dirty="0">
                        <a:latin typeface="Times New Roman"/>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08608">
                <a:tc>
                  <a:txBody>
                    <a:bodyPr/>
                    <a:lstStyle/>
                    <a:p>
                      <a:pPr algn="ctr">
                        <a:spcAft>
                          <a:spcPts val="0"/>
                        </a:spcAft>
                      </a:pPr>
                      <a:r>
                        <a:rPr lang="fr-CA" sz="1000" b="1" dirty="0" smtClean="0">
                          <a:latin typeface="Times New Roman"/>
                          <a:ea typeface="Times New Roman"/>
                          <a:cs typeface="Times New Roman"/>
                        </a:rPr>
                        <a:t>Cr2</a:t>
                      </a:r>
                    </a:p>
                    <a:p>
                      <a:pPr algn="ctr">
                        <a:spcAft>
                          <a:spcPts val="0"/>
                        </a:spcAft>
                      </a:pPr>
                      <a:r>
                        <a:rPr lang="fr-CA" sz="1000" dirty="0" smtClean="0">
                          <a:latin typeface="Times New Roman"/>
                          <a:ea typeface="Times New Roman"/>
                          <a:cs typeface="Times New Roman"/>
                        </a:rPr>
                        <a:t>Mise </a:t>
                      </a:r>
                      <a:r>
                        <a:rPr lang="fr-CA" sz="1000" dirty="0">
                          <a:latin typeface="Times New Roman"/>
                          <a:ea typeface="Times New Roman"/>
                          <a:cs typeface="Times New Roman"/>
                        </a:rPr>
                        <a:t>en </a:t>
                      </a:r>
                    </a:p>
                    <a:p>
                      <a:pPr algn="ctr">
                        <a:spcAft>
                          <a:spcPts val="0"/>
                        </a:spcAft>
                      </a:pPr>
                      <a:r>
                        <a:rPr lang="fr-CA" sz="1000" dirty="0">
                          <a:latin typeface="Times New Roman"/>
                          <a:ea typeface="Times New Roman"/>
                          <a:cs typeface="Times New Roman"/>
                        </a:rPr>
                        <a:t>œuvre d’une démarche appropriée</a:t>
                      </a: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MO</a:t>
                      </a: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p.6</a:t>
                      </a:r>
                    </a:p>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et</a:t>
                      </a:r>
                    </a:p>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MO</a:t>
                      </a: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p.8</a:t>
                      </a:r>
                    </a:p>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et</a:t>
                      </a:r>
                    </a:p>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MO</a:t>
                      </a: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p.7 et p.9</a:t>
                      </a: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MO</a:t>
                      </a: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p. 8</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spcAft>
                          <a:spcPts val="0"/>
                        </a:spcAft>
                        <a:buFont typeface="Arial" panose="020B0604020202020204" pitchFamily="34" charset="0"/>
                        <a:buNone/>
                      </a:pPr>
                      <a:r>
                        <a:rPr lang="fr-CA" sz="1000" dirty="0" smtClean="0">
                          <a:latin typeface="Times New Roman"/>
                          <a:ea typeface="Times New Roman"/>
                          <a:cs typeface="Times New Roman"/>
                        </a:rPr>
                        <a:t>Réalise </a:t>
                      </a:r>
                      <a:r>
                        <a:rPr lang="fr-CA" sz="1000" dirty="0">
                          <a:latin typeface="Times New Roman"/>
                          <a:ea typeface="Times New Roman"/>
                          <a:cs typeface="Times New Roman"/>
                        </a:rPr>
                        <a:t>une expérience de manière structurée, ordonnée et avec une rigueur exemplaire dans les raisonnements</a:t>
                      </a:r>
                      <a:r>
                        <a:rPr lang="fr-CA" sz="1000" dirty="0" smtClean="0">
                          <a:latin typeface="Times New Roman"/>
                          <a:ea typeface="Times New Roman"/>
                          <a:cs typeface="Times New Roman"/>
                        </a:rPr>
                        <a:t>.</a:t>
                      </a: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r>
                        <a:rPr lang="fr-CA" sz="1000" dirty="0" smtClean="0">
                          <a:latin typeface="Times New Roman"/>
                          <a:ea typeface="Times New Roman"/>
                          <a:cs typeface="Times New Roman"/>
                        </a:rPr>
                        <a:t>Les</a:t>
                      </a:r>
                      <a:r>
                        <a:rPr lang="fr-CA" sz="1000" baseline="0" dirty="0" smtClean="0">
                          <a:latin typeface="Times New Roman"/>
                          <a:ea typeface="Times New Roman"/>
                          <a:cs typeface="Times New Roman"/>
                        </a:rPr>
                        <a:t> idées de conception proviennent uniquement de l’équipe.</a:t>
                      </a: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Char char="·"/>
                      </a:pPr>
                      <a:endParaRPr lang="fr-CA" sz="1000" dirty="0">
                        <a:latin typeface="Times New Roman"/>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i="0" dirty="0" smtClean="0">
                          <a:latin typeface="Times New Roman"/>
                          <a:ea typeface="Times New Roman"/>
                          <a:cs typeface="Times New Roman"/>
                        </a:rPr>
                        <a:t>Réalise </a:t>
                      </a:r>
                      <a:r>
                        <a:rPr lang="fr-CA" sz="1000" i="0" dirty="0">
                          <a:latin typeface="Times New Roman"/>
                          <a:ea typeface="Times New Roman"/>
                          <a:cs typeface="Times New Roman"/>
                        </a:rPr>
                        <a:t>adéquatement</a:t>
                      </a:r>
                      <a:r>
                        <a:rPr lang="fr-CA" sz="1000" i="0" baseline="0" dirty="0">
                          <a:latin typeface="Times New Roman"/>
                          <a:ea typeface="Times New Roman"/>
                          <a:cs typeface="Times New Roman"/>
                        </a:rPr>
                        <a:t> le protocole qu’il a construit, s’ajuste au besoin lorsqu’il est incomplet et note ses modifications.</a:t>
                      </a: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i="0" baseline="0" dirty="0">
                        <a:latin typeface="Times New Roman"/>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i="0" baseline="0" dirty="0" smtClean="0">
                          <a:latin typeface="Times New Roman"/>
                          <a:ea typeface="Times New Roman"/>
                          <a:cs typeface="Times New Roman"/>
                        </a:rPr>
                        <a:t>Le </a:t>
                      </a:r>
                      <a:r>
                        <a:rPr lang="fr-CA" sz="1000" i="0" baseline="0" dirty="0">
                          <a:latin typeface="Times New Roman"/>
                          <a:ea typeface="Times New Roman"/>
                          <a:cs typeface="Times New Roman"/>
                        </a:rPr>
                        <a:t>schéma est complet, il y a une légende, tous les détails nécessaires sont présents.</a:t>
                      </a:r>
                      <a:endParaRPr lang="fr-CA" sz="1000" i="0" dirty="0">
                        <a:latin typeface="Times New Roman"/>
                        <a:ea typeface="Times New Roman"/>
                        <a:cs typeface="Times New Roman"/>
                      </a:endParaRPr>
                    </a:p>
                    <a:p>
                      <a:pPr algn="l">
                        <a:lnSpc>
                          <a:spcPct val="100000"/>
                        </a:lnSpc>
                        <a:spcAft>
                          <a:spcPts val="0"/>
                        </a:spcAft>
                        <a:buFont typeface="Symbol" pitchFamily="18" charset="2"/>
                        <a:buNone/>
                      </a:pPr>
                      <a:endParaRPr lang="fr-CA" sz="1000" i="0" dirty="0" smtClean="0">
                        <a:latin typeface="Times New Roman"/>
                        <a:ea typeface="Times New Roman"/>
                        <a:cs typeface="Times New Roman"/>
                      </a:endParaRPr>
                    </a:p>
                    <a:p>
                      <a:pPr algn="l">
                        <a:lnSpc>
                          <a:spcPct val="100000"/>
                        </a:lnSpc>
                        <a:spcAft>
                          <a:spcPts val="0"/>
                        </a:spcAft>
                        <a:buFont typeface="Symbol" pitchFamily="18" charset="2"/>
                        <a:buNone/>
                      </a:pPr>
                      <a:endParaRPr lang="fr-CA" sz="1000" i="0" dirty="0" smtClean="0">
                        <a:latin typeface="Times New Roman"/>
                        <a:ea typeface="Times New Roman"/>
                        <a:cs typeface="Times New Roman"/>
                      </a:endParaRPr>
                    </a:p>
                    <a:p>
                      <a:pPr algn="l">
                        <a:lnSpc>
                          <a:spcPct val="100000"/>
                        </a:lnSpc>
                        <a:spcAft>
                          <a:spcPts val="0"/>
                        </a:spcAft>
                        <a:buFont typeface="Symbol" pitchFamily="18" charset="2"/>
                        <a:buNone/>
                      </a:pPr>
                      <a:endParaRPr lang="fr-CA" sz="1000" i="0" dirty="0" smtClean="0">
                        <a:latin typeface="Times New Roman"/>
                        <a:ea typeface="Times New Roman"/>
                        <a:cs typeface="Times New Roman"/>
                      </a:endParaRPr>
                    </a:p>
                    <a:p>
                      <a:pPr algn="l">
                        <a:lnSpc>
                          <a:spcPct val="100000"/>
                        </a:lnSpc>
                        <a:spcAft>
                          <a:spcPts val="0"/>
                        </a:spcAft>
                        <a:buFont typeface="Symbol" pitchFamily="18" charset="2"/>
                        <a:buNone/>
                      </a:pPr>
                      <a:r>
                        <a:rPr lang="fr-CA" sz="1000" i="0" dirty="0" smtClean="0">
                          <a:latin typeface="Times New Roman"/>
                          <a:ea typeface="Times New Roman"/>
                          <a:cs typeface="Times New Roman"/>
                        </a:rPr>
                        <a:t>S’engage </a:t>
                      </a:r>
                      <a:r>
                        <a:rPr lang="fr-CA" sz="1000" i="0" dirty="0">
                          <a:latin typeface="Times New Roman"/>
                          <a:ea typeface="Times New Roman"/>
                          <a:cs typeface="Times New Roman"/>
                        </a:rPr>
                        <a:t>de manière active et autorégulée </a:t>
                      </a:r>
                      <a:r>
                        <a:rPr lang="fr-CA" sz="1000" dirty="0">
                          <a:latin typeface="Times New Roman"/>
                          <a:ea typeface="Times New Roman"/>
                          <a:cs typeface="Times New Roman"/>
                        </a:rPr>
                        <a:t>(planification). </a:t>
                      </a:r>
                      <a:endParaRPr lang="fr-CA" sz="1000" dirty="0" smtClean="0">
                        <a:latin typeface="Times New Roman"/>
                        <a:ea typeface="Times New Roman"/>
                        <a:cs typeface="Times New Roman"/>
                      </a:endParaRPr>
                    </a:p>
                    <a:p>
                      <a:pPr algn="l">
                        <a:lnSpc>
                          <a:spcPct val="100000"/>
                        </a:lnSpc>
                        <a:spcAft>
                          <a:spcPts val="0"/>
                        </a:spcAft>
                        <a:buFont typeface="Symbol" pitchFamily="18" charset="2"/>
                        <a:buNone/>
                      </a:pPr>
                      <a:endParaRPr lang="fr-CA" sz="1000" baseline="30000" dirty="0" smtClean="0">
                        <a:latin typeface="Times New Roman"/>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dirty="0" smtClean="0">
                          <a:latin typeface="Times New Roman"/>
                          <a:cs typeface="Times New Roman"/>
                        </a:rPr>
                        <a:t>L’élève identifie précisément</a:t>
                      </a:r>
                      <a:r>
                        <a:rPr lang="fr-CA" sz="1000" baseline="0" dirty="0" smtClean="0">
                          <a:latin typeface="Times New Roman"/>
                          <a:cs typeface="Times New Roman"/>
                        </a:rPr>
                        <a:t> la cause de la chute de son radeau.</a:t>
                      </a:r>
                    </a:p>
                    <a:p>
                      <a:pPr algn="l">
                        <a:spcAft>
                          <a:spcPts val="0"/>
                        </a:spcAft>
                        <a:buFont typeface="Symbol" pitchFamily="18" charset="2"/>
                        <a:buNone/>
                      </a:pPr>
                      <a:endParaRPr lang="fr-CA" sz="1000" baseline="30000" dirty="0">
                        <a:latin typeface="Times New Roman"/>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Times New Roman"/>
                          <a:ea typeface="Times New Roman"/>
                          <a:cs typeface="Times New Roman"/>
                        </a:rPr>
                        <a:t>Réalise une expérience avec de faibles lacunes au niveau de la rigueur des raisonnements ou de l’organisation </a:t>
                      </a:r>
                      <a:r>
                        <a:rPr lang="fr-CA" sz="1000" smtClean="0">
                          <a:latin typeface="Times New Roman"/>
                          <a:ea typeface="Times New Roman"/>
                          <a:cs typeface="Times New Roman"/>
                        </a:rPr>
                        <a:t>des manipulations.</a:t>
                      </a:r>
                    </a:p>
                    <a:p>
                      <a:pPr algn="l">
                        <a:spcAft>
                          <a:spcPts val="0"/>
                        </a:spcAft>
                        <a:buFont typeface="Symbol" pitchFamily="18" charset="2"/>
                        <a:buChar char="·"/>
                      </a:pPr>
                      <a:endParaRPr lang="fr-CA" sz="1000" smtClean="0">
                        <a:latin typeface="Times New Roman"/>
                        <a:ea typeface="Times New Roman"/>
                        <a:cs typeface="Times New Roman"/>
                      </a:endParaRPr>
                    </a:p>
                    <a:p>
                      <a:pPr algn="l">
                        <a:spcAft>
                          <a:spcPts val="0"/>
                        </a:spcAft>
                        <a:buFont typeface="Symbol" pitchFamily="18" charset="2"/>
                        <a:buChar char="·"/>
                      </a:pPr>
                      <a:r>
                        <a:rPr lang="fr-CA" sz="1000" smtClean="0">
                          <a:latin typeface="Times New Roman"/>
                          <a:ea typeface="Times New Roman"/>
                          <a:cs typeface="Times New Roman"/>
                        </a:rPr>
                        <a:t>Les idées de conception</a:t>
                      </a:r>
                      <a:r>
                        <a:rPr lang="fr-CA" sz="1000" baseline="0" smtClean="0">
                          <a:latin typeface="Times New Roman"/>
                          <a:ea typeface="Times New Roman"/>
                          <a:cs typeface="Times New Roman"/>
                        </a:rPr>
                        <a:t> proviennent majoritairement de l’équipe, avec un petit coup de pouce de l’enseignant.</a:t>
                      </a:r>
                      <a:endParaRPr lang="fr-CA" sz="1000" dirty="0" smtClean="0">
                        <a:latin typeface="Times New Roman"/>
                        <a:ea typeface="Times New Roman"/>
                        <a:cs typeface="Times New Roman"/>
                      </a:endParaRPr>
                    </a:p>
                    <a:p>
                      <a:pPr algn="l">
                        <a:spcAft>
                          <a:spcPts val="0"/>
                        </a:spcAft>
                        <a:buFont typeface="Symbol" pitchFamily="18" charset="2"/>
                        <a:buChar char="·"/>
                      </a:pPr>
                      <a:endParaRPr lang="fr-CA" sz="1000" dirty="0" smtClean="0">
                        <a:latin typeface="Times New Roman"/>
                        <a:ea typeface="Times New Roman"/>
                        <a:cs typeface="Times New Roman"/>
                      </a:endParaRPr>
                    </a:p>
                    <a:p>
                      <a:pPr algn="l">
                        <a:spcAft>
                          <a:spcPts val="0"/>
                        </a:spcAft>
                        <a:buFont typeface="Symbol" pitchFamily="18" charset="2"/>
                        <a:buChar char="·"/>
                      </a:pPr>
                      <a:r>
                        <a:rPr lang="fr-CA" sz="1000" dirty="0" smtClean="0">
                          <a:latin typeface="Times New Roman"/>
                          <a:ea typeface="Times New Roman"/>
                          <a:cs typeface="Times New Roman"/>
                        </a:rPr>
                        <a:t>Réalise adéquatement</a:t>
                      </a:r>
                      <a:r>
                        <a:rPr lang="fr-CA" sz="1000" baseline="0" dirty="0" smtClean="0">
                          <a:latin typeface="Times New Roman"/>
                          <a:ea typeface="Times New Roman"/>
                          <a:cs typeface="Times New Roman"/>
                        </a:rPr>
                        <a:t> le protocole qu’il a construit, s’ajuste parfois lorsque nécessaire, mais ne note pas toutes ses modifications.</a:t>
                      </a:r>
                      <a:endParaRPr lang="fr-CA" sz="1000" dirty="0" smtClean="0">
                        <a:latin typeface="Times New Roman"/>
                        <a:ea typeface="Times New Roman"/>
                        <a:cs typeface="Times New Roman"/>
                      </a:endParaRPr>
                    </a:p>
                    <a:p>
                      <a:pPr algn="l">
                        <a:spcAft>
                          <a:spcPts val="0"/>
                        </a:spcAft>
                        <a:buFont typeface="Symbol" pitchFamily="18" charset="2"/>
                        <a:buChar char="·"/>
                      </a:pPr>
                      <a:endParaRPr lang="fr-CA" sz="1000" dirty="0" smtClean="0">
                        <a:latin typeface="Times New Roman"/>
                        <a:ea typeface="Times New Roman"/>
                        <a:cs typeface="Times New Roman"/>
                      </a:endParaRPr>
                    </a:p>
                    <a:p>
                      <a:pPr algn="l">
                        <a:spcAft>
                          <a:spcPts val="0"/>
                        </a:spcAft>
                        <a:buFont typeface="Symbol" pitchFamily="18" charset="2"/>
                        <a:buChar char="·"/>
                      </a:pPr>
                      <a:r>
                        <a:rPr lang="fr-CA" sz="1000" baseline="0" dirty="0" smtClean="0">
                          <a:latin typeface="Times New Roman"/>
                          <a:ea typeface="Times New Roman"/>
                          <a:cs typeface="Times New Roman"/>
                        </a:rPr>
                        <a:t>Le schéma présente quelques lacunes mineures, il y a une légende, mais il y a trop ou trop peu </a:t>
                      </a:r>
                      <a:r>
                        <a:rPr lang="fr-CA" sz="1000" baseline="0" smtClean="0">
                          <a:latin typeface="Times New Roman"/>
                          <a:ea typeface="Times New Roman"/>
                          <a:cs typeface="Times New Roman"/>
                        </a:rPr>
                        <a:t>de détails sont </a:t>
                      </a:r>
                      <a:r>
                        <a:rPr lang="fr-CA" sz="1000" baseline="0" dirty="0" smtClean="0">
                          <a:latin typeface="Times New Roman"/>
                          <a:ea typeface="Times New Roman"/>
                          <a:cs typeface="Times New Roman"/>
                        </a:rPr>
                        <a:t>présents.</a:t>
                      </a: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pPr>
                      <a:r>
                        <a:rPr lang="fr-CA" sz="1000" smtClean="0">
                          <a:latin typeface="Times New Roman"/>
                          <a:ea typeface="Times New Roman"/>
                          <a:cs typeface="Times New Roman"/>
                          <a:sym typeface="Symbol"/>
                        </a:rPr>
                        <a:t></a:t>
                      </a:r>
                      <a:r>
                        <a:rPr lang="fr-CA" sz="1000" smtClean="0">
                          <a:latin typeface="Times New Roman"/>
                          <a:ea typeface="Times New Roman"/>
                          <a:cs typeface="Times New Roman"/>
                        </a:rPr>
                        <a:t> Se </a:t>
                      </a:r>
                      <a:r>
                        <a:rPr lang="fr-CA" sz="1000" dirty="0" smtClean="0">
                          <a:latin typeface="Times New Roman"/>
                          <a:ea typeface="Times New Roman"/>
                          <a:cs typeface="Times New Roman"/>
                        </a:rPr>
                        <a:t>régule pendant sa démarche (</a:t>
                      </a:r>
                      <a:r>
                        <a:rPr lang="fr-CA" sz="1000" smtClean="0">
                          <a:latin typeface="Times New Roman"/>
                          <a:ea typeface="Times New Roman"/>
                          <a:cs typeface="Times New Roman"/>
                        </a:rPr>
                        <a:t>actif).</a:t>
                      </a: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smtClean="0">
                        <a:latin typeface="Times New Roman"/>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smtClean="0">
                        <a:latin typeface="Times New Roman"/>
                        <a:ea typeface="Times New Roman"/>
                        <a:cs typeface="Times New Roman"/>
                      </a:endParaRPr>
                    </a:p>
                    <a:p>
                      <a:pPr>
                        <a:buFont typeface="Symbol" pitchFamily="18" charset="2"/>
                        <a:buChar char="·"/>
                        <a:defRPr/>
                      </a:pPr>
                      <a:r>
                        <a:rPr lang="fr-CA" sz="1000" smtClean="0">
                          <a:latin typeface="Times New Roman"/>
                          <a:ea typeface="Times New Roman"/>
                          <a:cs typeface="Times New Roman"/>
                        </a:rPr>
                        <a:t>L’élève identifie</a:t>
                      </a:r>
                      <a:r>
                        <a:rPr lang="fr-CA" sz="1000" baseline="0" smtClean="0">
                          <a:latin typeface="Times New Roman"/>
                          <a:ea typeface="Times New Roman"/>
                          <a:cs typeface="Times New Roman"/>
                        </a:rPr>
                        <a:t> généralement la cause de la chute de son radeau.</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Times New Roman"/>
                          <a:ea typeface="Times New Roman"/>
                          <a:cs typeface="Times New Roman"/>
                        </a:rPr>
                        <a:t>Réalise une expérience avec un manque de rigueur dans les raisonnements et avec une faible organisation.</a:t>
                      </a:r>
                    </a:p>
                    <a:p>
                      <a:pPr algn="l">
                        <a:spcAft>
                          <a:spcPts val="0"/>
                        </a:spcAft>
                        <a:buFont typeface="Symbol" pitchFamily="18" charset="2"/>
                        <a:buChar char="·"/>
                      </a:pPr>
                      <a:endParaRPr lang="fr-CA" sz="1000" dirty="0" smtClean="0">
                        <a:latin typeface="Times New Roman"/>
                        <a:ea typeface="Times New Roman"/>
                        <a:cs typeface="Times New Roman"/>
                      </a:endParaRPr>
                    </a:p>
                    <a:p>
                      <a:pPr algn="l">
                        <a:spcAft>
                          <a:spcPts val="0"/>
                        </a:spcAft>
                        <a:buFont typeface="Symbol" pitchFamily="18" charset="2"/>
                        <a:buChar char="·"/>
                      </a:pPr>
                      <a:endParaRPr lang="fr-CA" sz="1000" dirty="0" smtClean="0">
                        <a:latin typeface="Times New Roman"/>
                        <a:ea typeface="Times New Roman"/>
                        <a:cs typeface="Times New Roman"/>
                      </a:endParaRPr>
                    </a:p>
                    <a:p>
                      <a:pPr algn="l">
                        <a:spcAft>
                          <a:spcPts val="0"/>
                        </a:spcAft>
                        <a:buFont typeface="Symbol" pitchFamily="18" charset="2"/>
                        <a:buChar char="·"/>
                      </a:pPr>
                      <a:r>
                        <a:rPr lang="fr-CA" sz="1000" dirty="0" smtClean="0">
                          <a:latin typeface="Times New Roman"/>
                          <a:ea typeface="Times New Roman"/>
                          <a:cs typeface="Times New Roman"/>
                        </a:rPr>
                        <a:t>Les</a:t>
                      </a:r>
                      <a:r>
                        <a:rPr lang="fr-CA" sz="1000" baseline="0" dirty="0" smtClean="0">
                          <a:latin typeface="Times New Roman"/>
                          <a:ea typeface="Times New Roman"/>
                          <a:cs typeface="Times New Roman"/>
                        </a:rPr>
                        <a:t> idées de conception proviennent parfois de l’équipe, mais l’enseignant doit aider beaucoup.</a:t>
                      </a:r>
                      <a:endParaRPr lang="fr-CA" sz="1000" dirty="0" smtClean="0">
                        <a:latin typeface="Times New Roman"/>
                        <a:ea typeface="Times New Roman"/>
                        <a:cs typeface="Times New Roman"/>
                      </a:endParaRPr>
                    </a:p>
                    <a:p>
                      <a:pPr algn="l">
                        <a:spcAft>
                          <a:spcPts val="0"/>
                        </a:spcAft>
                        <a:buFont typeface="Symbol" pitchFamily="18" charset="2"/>
                        <a:buChar char="·"/>
                      </a:pPr>
                      <a:endParaRPr lang="fr-CA" sz="1000" dirty="0" smtClean="0">
                        <a:latin typeface="Times New Roman"/>
                        <a:ea typeface="Times New Roman"/>
                        <a:cs typeface="Times New Roman"/>
                      </a:endParaRPr>
                    </a:p>
                    <a:p>
                      <a:pPr algn="l">
                        <a:spcAft>
                          <a:spcPts val="0"/>
                        </a:spcAft>
                        <a:buFont typeface="Symbol" pitchFamily="18" charset="2"/>
                        <a:buChar char="·"/>
                      </a:pPr>
                      <a:endParaRPr lang="fr-CA" sz="1000" dirty="0" smtClean="0">
                        <a:latin typeface="Times New Roman"/>
                        <a:ea typeface="Times New Roman"/>
                        <a:cs typeface="Times New Roman"/>
                      </a:endParaRPr>
                    </a:p>
                    <a:p>
                      <a:pPr algn="l">
                        <a:spcAft>
                          <a:spcPts val="0"/>
                        </a:spcAft>
                        <a:buFont typeface="Symbol" pitchFamily="18" charset="2"/>
                        <a:buChar char="·"/>
                      </a:pPr>
                      <a:r>
                        <a:rPr lang="fr-CA" sz="1000" dirty="0" smtClean="0">
                          <a:latin typeface="Times New Roman"/>
                          <a:ea typeface="Times New Roman"/>
                          <a:cs typeface="Times New Roman"/>
                        </a:rPr>
                        <a:t>Réalise généralement</a:t>
                      </a:r>
                      <a:r>
                        <a:rPr lang="fr-CA" sz="1000" baseline="0" dirty="0" smtClean="0">
                          <a:latin typeface="Times New Roman"/>
                          <a:ea typeface="Times New Roman"/>
                          <a:cs typeface="Times New Roman"/>
                        </a:rPr>
                        <a:t> le protocole qu’il a construit, mais ne s’ajuste pas.</a:t>
                      </a: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Char char="·"/>
                      </a:pPr>
                      <a:r>
                        <a:rPr lang="fr-CA" sz="1000" baseline="0" dirty="0" smtClean="0">
                          <a:latin typeface="Times New Roman"/>
                          <a:ea typeface="Times New Roman"/>
                          <a:cs typeface="Times New Roman"/>
                        </a:rPr>
                        <a:t>Le schéma présente des lacunes majeures, la légende est absente.</a:t>
                      </a: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Char char="·"/>
                      </a:pPr>
                      <a:r>
                        <a:rPr lang="fr-CA" sz="1000" dirty="0" smtClean="0">
                          <a:latin typeface="Times New Roman"/>
                          <a:ea typeface="Times New Roman"/>
                          <a:cs typeface="Times New Roman"/>
                        </a:rPr>
                        <a:t>Reste passif pendant l’expérience.</a:t>
                      </a: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baseline="0" dirty="0" smtClean="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baseline="0" dirty="0" smtClean="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baseline="0" dirty="0" smtClean="0">
                          <a:latin typeface="Times New Roman"/>
                          <a:cs typeface="Times New Roman"/>
                        </a:rPr>
                        <a:t>L’élève identifie avec aide la cause de la chute de son radeau.</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buFont typeface="Symbol" pitchFamily="18" charset="2"/>
                        <a:buChar char="·"/>
                      </a:pPr>
                      <a:r>
                        <a:rPr lang="fr-CA" sz="1000" dirty="0" smtClean="0">
                          <a:latin typeface="Times New Roman"/>
                          <a:ea typeface="Times New Roman"/>
                          <a:cs typeface="Times New Roman"/>
                        </a:rPr>
                        <a:t>Absence ou manque flagrant de structure et de rigueur dans les raisonnements.</a:t>
                      </a: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Char char="·"/>
                      </a:pPr>
                      <a:r>
                        <a:rPr lang="fr-CA" sz="1000" dirty="0" smtClean="0">
                          <a:latin typeface="Times New Roman"/>
                          <a:ea typeface="Times New Roman"/>
                          <a:cs typeface="Times New Roman"/>
                        </a:rPr>
                        <a:t>L’enseignant doit</a:t>
                      </a:r>
                      <a:r>
                        <a:rPr lang="fr-CA" sz="1000" baseline="0" dirty="0" smtClean="0">
                          <a:latin typeface="Times New Roman"/>
                          <a:ea typeface="Times New Roman"/>
                          <a:cs typeface="Times New Roman"/>
                        </a:rPr>
                        <a:t> faire la conception pour l’équipe ou l’équipe essaie de copier.</a:t>
                      </a: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Char char="·"/>
                      </a:pPr>
                      <a:r>
                        <a:rPr lang="fr-CA" sz="1000" dirty="0" smtClean="0">
                          <a:latin typeface="Times New Roman"/>
                          <a:ea typeface="Times New Roman"/>
                          <a:cs typeface="Times New Roman"/>
                        </a:rPr>
                        <a:t>Ne</a:t>
                      </a:r>
                      <a:r>
                        <a:rPr lang="fr-CA" sz="1000" baseline="0" dirty="0" smtClean="0">
                          <a:latin typeface="Times New Roman"/>
                          <a:ea typeface="Times New Roman"/>
                          <a:cs typeface="Times New Roman"/>
                        </a:rPr>
                        <a:t> réalise pas le protocole qu’il  a construit.</a:t>
                      </a: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Char char="·"/>
                      </a:pPr>
                      <a:endParaRPr lang="fr-CA" sz="1000" dirty="0" smtClean="0">
                        <a:latin typeface="Times New Roman"/>
                        <a:ea typeface="Times New Roman"/>
                        <a:cs typeface="Times New Roman"/>
                      </a:endParaRPr>
                    </a:p>
                    <a:p>
                      <a:pPr algn="l">
                        <a:spcAft>
                          <a:spcPts val="0"/>
                        </a:spcAft>
                        <a:buFont typeface="Symbol" pitchFamily="18" charset="2"/>
                        <a:buChar char="·"/>
                      </a:pPr>
                      <a:r>
                        <a:rPr lang="fr-CA" sz="1000" dirty="0" smtClean="0">
                          <a:latin typeface="Times New Roman"/>
                          <a:ea typeface="Times New Roman"/>
                          <a:cs typeface="Times New Roman"/>
                        </a:rPr>
                        <a:t>Le schéma est absent</a:t>
                      </a:r>
                      <a:r>
                        <a:rPr lang="fr-CA" sz="1000" baseline="0" dirty="0" smtClean="0">
                          <a:latin typeface="Times New Roman"/>
                          <a:ea typeface="Times New Roman"/>
                          <a:cs typeface="Times New Roman"/>
                        </a:rPr>
                        <a:t> ou ne représente pas l’objet à réaliser.</a:t>
                      </a: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None/>
                      </a:pPr>
                      <a:endParaRPr lang="fr-CA" sz="1000" dirty="0" smtClean="0">
                        <a:latin typeface="Times New Roman"/>
                        <a:ea typeface="Times New Roman"/>
                        <a:cs typeface="Times New Roman"/>
                      </a:endParaRPr>
                    </a:p>
                    <a:p>
                      <a:pPr algn="l">
                        <a:spcAft>
                          <a:spcPts val="0"/>
                        </a:spcAft>
                        <a:buFont typeface="Symbol" pitchFamily="18" charset="2"/>
                        <a:buChar char="·"/>
                      </a:pPr>
                      <a:r>
                        <a:rPr lang="fr-CA" sz="1000" dirty="0" smtClean="0">
                          <a:latin typeface="Times New Roman"/>
                          <a:ea typeface="Times New Roman"/>
                          <a:cs typeface="Times New Roman"/>
                        </a:rPr>
                        <a:t>Est désengagé</a:t>
                      </a: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baseline="0" dirty="0" smtClean="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baseline="0" dirty="0" smtClean="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baseline="0" dirty="0" smtClean="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baseline="0" dirty="0" smtClean="0">
                          <a:latin typeface="Times New Roman"/>
                          <a:cs typeface="Times New Roman"/>
                        </a:rPr>
                        <a:t>L’élève n’identifie pas la cause de la chute de son radeau.</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119505">
                <a:tc>
                  <a:txBody>
                    <a:bodyPr/>
                    <a:lstStyle/>
                    <a:p>
                      <a:pPr algn="ctr">
                        <a:spcAft>
                          <a:spcPts val="0"/>
                        </a:spcAft>
                      </a:pPr>
                      <a:r>
                        <a:rPr lang="fr-CA" sz="1000" b="1" i="0" dirty="0" smtClean="0">
                          <a:latin typeface="Times New Roman"/>
                          <a:ea typeface="Times New Roman"/>
                          <a:cs typeface="Times New Roman"/>
                        </a:rPr>
                        <a:t>Cr3</a:t>
                      </a:r>
                    </a:p>
                    <a:p>
                      <a:pPr algn="ctr">
                        <a:spcAft>
                          <a:spcPts val="0"/>
                        </a:spcAft>
                      </a:pPr>
                      <a:r>
                        <a:rPr lang="fr-CA" sz="1000" i="0" dirty="0" smtClean="0">
                          <a:latin typeface="Times New Roman"/>
                          <a:ea typeface="Times New Roman"/>
                          <a:cs typeface="Times New Roman"/>
                        </a:rPr>
                        <a:t>Utilisation  </a:t>
                      </a:r>
                      <a:r>
                        <a:rPr lang="fr-CA" sz="1000" i="0" dirty="0">
                          <a:latin typeface="Times New Roman"/>
                          <a:ea typeface="Times New Roman"/>
                          <a:cs typeface="Times New Roman"/>
                        </a:rPr>
                        <a:t>appropriée   d’instruments, d’outils ou de techniques</a:t>
                      </a: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fr-CA" sz="1000" dirty="0" smtClean="0">
                          <a:latin typeface="Times New Roman" panose="02020603050405020304" pitchFamily="18" charset="0"/>
                          <a:cs typeface="Times New Roman" panose="02020603050405020304" pitchFamily="18" charset="0"/>
                        </a:rPr>
                        <a:t>MO</a:t>
                      </a:r>
                    </a:p>
                    <a:p>
                      <a:pPr algn="ctr"/>
                      <a:endParaRPr lang="fr-CA" sz="1000" dirty="0" smtClean="0">
                        <a:latin typeface="Times New Roman" panose="02020603050405020304" pitchFamily="18" charset="0"/>
                        <a:cs typeface="Times New Roman" panose="02020603050405020304" pitchFamily="18" charset="0"/>
                      </a:endParaRPr>
                    </a:p>
                    <a:p>
                      <a:pPr algn="ctr"/>
                      <a:endParaRPr lang="fr-CA" sz="1000" dirty="0" smtClean="0">
                        <a:latin typeface="Times New Roman" panose="02020603050405020304" pitchFamily="18" charset="0"/>
                        <a:cs typeface="Times New Roman" panose="02020603050405020304" pitchFamily="18" charset="0"/>
                      </a:endParaRPr>
                    </a:p>
                    <a:p>
                      <a:pPr algn="ctr"/>
                      <a:endParaRPr lang="fr-CA" sz="1000" dirty="0" smtClean="0">
                        <a:latin typeface="Times New Roman" panose="02020603050405020304" pitchFamily="18" charset="0"/>
                        <a:cs typeface="Times New Roman" panose="02020603050405020304" pitchFamily="18" charset="0"/>
                      </a:endParaRPr>
                    </a:p>
                    <a:p>
                      <a:pPr algn="ctr"/>
                      <a:endParaRPr lang="fr-CA" sz="1000" dirty="0" smtClean="0">
                        <a:latin typeface="Times New Roman" panose="02020603050405020304" pitchFamily="18" charset="0"/>
                        <a:cs typeface="Times New Roman" panose="02020603050405020304" pitchFamily="18" charset="0"/>
                      </a:endParaRPr>
                    </a:p>
                    <a:p>
                      <a:pPr algn="ctr"/>
                      <a:r>
                        <a:rPr lang="fr-CA" sz="1000" dirty="0" smtClean="0">
                          <a:latin typeface="Times New Roman" panose="02020603050405020304" pitchFamily="18" charset="0"/>
                          <a:cs typeface="Times New Roman" panose="02020603050405020304" pitchFamily="18" charset="0"/>
                        </a:rPr>
                        <a:t>MO</a:t>
                      </a:r>
                      <a:endParaRPr lang="fr-CA" sz="1000" dirty="0">
                        <a:latin typeface="Times New Roman" panose="02020603050405020304" pitchFamily="18" charset="0"/>
                        <a:cs typeface="Times New Roman" panose="02020603050405020304" pitchFamily="18"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buFont typeface="Symbol" pitchFamily="18" charset="2"/>
                        <a:buNone/>
                      </a:pPr>
                      <a:r>
                        <a:rPr lang="fr-CA" sz="1000" i="0" dirty="0" smtClean="0">
                          <a:latin typeface="Times New Roman"/>
                          <a:ea typeface="Times New Roman"/>
                          <a:cs typeface="Times New Roman"/>
                        </a:rPr>
                        <a:t>Utilise de manière minutieuse et efficace </a:t>
                      </a:r>
                      <a:r>
                        <a:rPr lang="fr-CA" sz="1000" i="0" noProof="0" dirty="0" smtClean="0">
                          <a:latin typeface="Times New Roman"/>
                          <a:ea typeface="Times New Roman"/>
                          <a:cs typeface="Times New Roman"/>
                        </a:rPr>
                        <a:t>les outils ou les techniques. </a:t>
                      </a:r>
                      <a:endParaRPr lang="fr-FR" sz="1000" i="0" noProof="0" dirty="0" smtClean="0">
                        <a:latin typeface="Times New Roman"/>
                        <a:ea typeface="Times New Roman"/>
                        <a:cs typeface="Times New Roman"/>
                      </a:endParaRPr>
                    </a:p>
                    <a:p>
                      <a:pPr algn="l">
                        <a:spcAft>
                          <a:spcPts val="0"/>
                        </a:spcAft>
                        <a:buFont typeface="Symbol" pitchFamily="18" charset="2"/>
                        <a:buChar char="·"/>
                      </a:pPr>
                      <a:endParaRPr lang="fr-CA" sz="1000" i="0" noProof="0" dirty="0" smtClean="0">
                        <a:latin typeface="Times New Roman"/>
                        <a:ea typeface="Times New Roman"/>
                        <a:cs typeface="Times New Roman"/>
                      </a:endParaRPr>
                    </a:p>
                    <a:p>
                      <a:pPr algn="l">
                        <a:spcAft>
                          <a:spcPts val="0"/>
                        </a:spcAft>
                        <a:buFont typeface="Symbol" pitchFamily="18" charset="2"/>
                        <a:buChar char="·"/>
                      </a:pPr>
                      <a:endParaRPr lang="fr-CA" sz="1000" i="0" noProof="0" dirty="0" smtClean="0">
                        <a:latin typeface="Times New Roman"/>
                        <a:ea typeface="Times New Roman"/>
                        <a:cs typeface="Times New Roman"/>
                      </a:endParaRPr>
                    </a:p>
                    <a:p>
                      <a:pPr algn="l">
                        <a:spcAft>
                          <a:spcPts val="0"/>
                        </a:spcAft>
                        <a:buFont typeface="Symbol" pitchFamily="18" charset="2"/>
                        <a:buNone/>
                      </a:pPr>
                      <a:endParaRPr lang="fr-CA" sz="1000" i="0" dirty="0" smtClean="0">
                        <a:latin typeface="Times New Roman"/>
                        <a:ea typeface="Times New Roman"/>
                        <a:cs typeface="Times New Roman"/>
                      </a:endParaRPr>
                    </a:p>
                    <a:p>
                      <a:pPr algn="l">
                        <a:spcAft>
                          <a:spcPts val="0"/>
                        </a:spcAft>
                        <a:buFont typeface="Symbol" pitchFamily="18" charset="2"/>
                        <a:buNone/>
                      </a:pPr>
                      <a:r>
                        <a:rPr lang="fr-CA" sz="1000" i="0" dirty="0" smtClean="0">
                          <a:latin typeface="Times New Roman"/>
                          <a:ea typeface="Times New Roman"/>
                          <a:cs typeface="Times New Roman"/>
                        </a:rPr>
                        <a:t>Ne</a:t>
                      </a:r>
                      <a:r>
                        <a:rPr lang="fr-CA" sz="1000" i="0" baseline="0" dirty="0" smtClean="0">
                          <a:latin typeface="Times New Roman"/>
                          <a:ea typeface="Times New Roman"/>
                          <a:cs typeface="Times New Roman"/>
                        </a:rPr>
                        <a:t> fais pas de dégâts.</a:t>
                      </a:r>
                      <a:endParaRPr lang="fr-CA" sz="1000" i="0" dirty="0" smtClean="0">
                        <a:latin typeface="Times New Roman"/>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fr-CA"/>
                    </a:p>
                  </a:txBody>
                  <a:tcPr/>
                </a:tc>
                <a:tc>
                  <a:txBody>
                    <a:bodyPr/>
                    <a:lstStyle/>
                    <a:p>
                      <a:pPr algn="l">
                        <a:spcAft>
                          <a:spcPts val="0"/>
                        </a:spcAft>
                        <a:buFont typeface="Symbol" pitchFamily="18" charset="2"/>
                        <a:buChar char="·"/>
                      </a:pPr>
                      <a:r>
                        <a:rPr lang="fr-CA" sz="1000" i="0" dirty="0" smtClean="0">
                          <a:latin typeface="Times New Roman"/>
                          <a:ea typeface="Times New Roman"/>
                          <a:cs typeface="Times New Roman"/>
                        </a:rPr>
                        <a:t>Utilise </a:t>
                      </a:r>
                      <a:r>
                        <a:rPr lang="fr-CA" sz="1000" i="0" dirty="0">
                          <a:latin typeface="Times New Roman"/>
                          <a:ea typeface="Times New Roman"/>
                          <a:cs typeface="Times New Roman"/>
                        </a:rPr>
                        <a:t>de manière </a:t>
                      </a:r>
                      <a:r>
                        <a:rPr lang="fr-CA" sz="1000" i="0" dirty="0" smtClean="0">
                          <a:latin typeface="Times New Roman"/>
                          <a:ea typeface="Times New Roman"/>
                          <a:cs typeface="Times New Roman"/>
                        </a:rPr>
                        <a:t>approximative, mais efficace </a:t>
                      </a:r>
                      <a:r>
                        <a:rPr lang="fr-CA" sz="1000" i="0" dirty="0">
                          <a:latin typeface="Times New Roman"/>
                          <a:ea typeface="Times New Roman"/>
                          <a:cs typeface="Times New Roman"/>
                        </a:rPr>
                        <a:t>les </a:t>
                      </a:r>
                      <a:r>
                        <a:rPr lang="fr-CA" sz="1000" i="0" dirty="0" smtClean="0">
                          <a:latin typeface="Times New Roman"/>
                          <a:ea typeface="Times New Roman"/>
                          <a:cs typeface="Times New Roman"/>
                        </a:rPr>
                        <a:t>outils</a:t>
                      </a:r>
                      <a:r>
                        <a:rPr lang="fr-CA" sz="1000" i="0" baseline="0" dirty="0" smtClean="0">
                          <a:latin typeface="Times New Roman"/>
                          <a:ea typeface="Times New Roman"/>
                          <a:cs typeface="Times New Roman"/>
                        </a:rPr>
                        <a:t> </a:t>
                      </a:r>
                      <a:r>
                        <a:rPr lang="fr-CA" sz="1000" i="0" dirty="0" smtClean="0">
                          <a:latin typeface="Times New Roman"/>
                          <a:ea typeface="Times New Roman"/>
                          <a:cs typeface="Times New Roman"/>
                        </a:rPr>
                        <a:t>ou </a:t>
                      </a:r>
                      <a:r>
                        <a:rPr lang="fr-CA" sz="1000" i="0" dirty="0">
                          <a:latin typeface="Times New Roman"/>
                          <a:ea typeface="Times New Roman"/>
                          <a:cs typeface="Times New Roman"/>
                        </a:rPr>
                        <a:t>les techniques. </a:t>
                      </a:r>
                      <a:endParaRPr lang="fr-FR" sz="1000" i="0" dirty="0" smtClean="0">
                        <a:latin typeface="Times New Roman"/>
                        <a:ea typeface="Times New Roman"/>
                        <a:cs typeface="Times New Roman"/>
                      </a:endParaRPr>
                    </a:p>
                    <a:p>
                      <a:pPr algn="l">
                        <a:spcAft>
                          <a:spcPts val="0"/>
                        </a:spcAft>
                        <a:buFont typeface="Symbol" pitchFamily="18" charset="2"/>
                        <a:buNone/>
                      </a:pPr>
                      <a:endParaRPr lang="fr-CA" sz="1000" i="0" dirty="0" smtClean="0">
                        <a:latin typeface="Times New Roman"/>
                        <a:ea typeface="Times New Roman"/>
                        <a:cs typeface="Times New Roman"/>
                      </a:endParaRPr>
                    </a:p>
                    <a:p>
                      <a:pPr algn="l">
                        <a:spcAft>
                          <a:spcPts val="0"/>
                        </a:spcAft>
                        <a:buFont typeface="Symbol" pitchFamily="18" charset="2"/>
                        <a:buChar char="·"/>
                      </a:pPr>
                      <a:r>
                        <a:rPr lang="fr-CA" sz="1000" i="0" dirty="0" smtClean="0">
                          <a:latin typeface="Times New Roman"/>
                          <a:ea typeface="Times New Roman"/>
                          <a:cs typeface="Times New Roman"/>
                        </a:rPr>
                        <a:t>Fais des dégâts</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spcAft>
                          <a:spcPts val="0"/>
                        </a:spcAft>
                        <a:buFont typeface="Symbol" pitchFamily="18" charset="2"/>
                        <a:buChar char="·"/>
                      </a:pPr>
                      <a:r>
                        <a:rPr lang="fr-CA" sz="1000" i="0" dirty="0" smtClean="0">
                          <a:latin typeface="Times New Roman"/>
                          <a:ea typeface="Times New Roman"/>
                          <a:cs typeface="Times New Roman"/>
                        </a:rPr>
                        <a:t>N’utilise pas de façon efficace les outils</a:t>
                      </a:r>
                      <a:r>
                        <a:rPr lang="fr-CA" sz="1000" i="0" baseline="0" dirty="0" smtClean="0">
                          <a:latin typeface="Times New Roman"/>
                          <a:ea typeface="Times New Roman"/>
                          <a:cs typeface="Times New Roman"/>
                        </a:rPr>
                        <a:t> </a:t>
                      </a:r>
                      <a:r>
                        <a:rPr lang="fr-CA" sz="1000" i="0" dirty="0" smtClean="0">
                          <a:latin typeface="Times New Roman"/>
                          <a:ea typeface="Times New Roman"/>
                          <a:cs typeface="Times New Roman"/>
                        </a:rPr>
                        <a:t>ou les techniques.</a:t>
                      </a:r>
                    </a:p>
                    <a:p>
                      <a:pPr algn="l">
                        <a:spcAft>
                          <a:spcPts val="0"/>
                        </a:spcAft>
                        <a:buFont typeface="Symbol" pitchFamily="18" charset="2"/>
                        <a:buNone/>
                      </a:pPr>
                      <a:r>
                        <a:rPr lang="fr-CA" sz="1000" i="0" baseline="0" dirty="0" smtClean="0">
                          <a:latin typeface="Times New Roman"/>
                          <a:ea typeface="Times New Roman"/>
                          <a:cs typeface="Times New Roman"/>
                        </a:rPr>
                        <a:t> </a:t>
                      </a:r>
                    </a:p>
                    <a:p>
                      <a:pPr algn="l">
                        <a:spcAft>
                          <a:spcPts val="0"/>
                        </a:spcAft>
                        <a:buFont typeface="Symbol" pitchFamily="18" charset="2"/>
                        <a:buNone/>
                      </a:pPr>
                      <a:endParaRPr lang="fr-CA" sz="1000" i="0" dirty="0" smtClean="0">
                        <a:latin typeface="Times New Roman"/>
                        <a:ea typeface="Times New Roman"/>
                        <a:cs typeface="Times New Roman"/>
                      </a:endParaRPr>
                    </a:p>
                    <a:p>
                      <a:pPr algn="l">
                        <a:spcAft>
                          <a:spcPts val="0"/>
                        </a:spcAft>
                        <a:buFont typeface="Symbol" pitchFamily="18" charset="2"/>
                        <a:buChar char="·"/>
                      </a:pPr>
                      <a:r>
                        <a:rPr lang="fr-CA" sz="1000" i="0" dirty="0" smtClean="0">
                          <a:latin typeface="Times New Roman"/>
                          <a:ea typeface="Times New Roman"/>
                          <a:cs typeface="Times New Roman"/>
                        </a:rPr>
                        <a:t>Fais</a:t>
                      </a:r>
                      <a:r>
                        <a:rPr lang="fr-CA" sz="1000" i="0" baseline="0" dirty="0" smtClean="0">
                          <a:latin typeface="Times New Roman"/>
                          <a:ea typeface="Times New Roman"/>
                          <a:cs typeface="Times New Roman"/>
                        </a:rPr>
                        <a:t> des dégâts volontaires.</a:t>
                      </a:r>
                      <a:endParaRPr lang="fr-CA" sz="1000" i="0" dirty="0" smtClean="0">
                        <a:latin typeface="Times New Roman"/>
                        <a:ea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3"/>
                  </a:ext>
                </a:extLst>
              </a:tr>
              <a:tr h="1404236">
                <a:tc>
                  <a:txBody>
                    <a:bodyPr/>
                    <a:lstStyle/>
                    <a:p>
                      <a:pPr algn="ctr">
                        <a:spcAft>
                          <a:spcPts val="0"/>
                        </a:spcAft>
                      </a:pPr>
                      <a:r>
                        <a:rPr lang="fr-CA" sz="1000" b="1" i="0" dirty="0" smtClean="0">
                          <a:latin typeface="Times New Roman"/>
                          <a:ea typeface="Times New Roman"/>
                          <a:cs typeface="Times New Roman"/>
                        </a:rPr>
                        <a:t>Cr4</a:t>
                      </a:r>
                    </a:p>
                    <a:p>
                      <a:pPr algn="ctr">
                        <a:spcAft>
                          <a:spcPts val="0"/>
                        </a:spcAft>
                      </a:pPr>
                      <a:r>
                        <a:rPr lang="fr-CA" sz="1000" i="0" dirty="0" smtClean="0">
                          <a:latin typeface="Times New Roman"/>
                          <a:ea typeface="Times New Roman"/>
                          <a:cs typeface="Times New Roman"/>
                        </a:rPr>
                        <a:t>Utilisation</a:t>
                      </a:r>
                      <a:r>
                        <a:rPr lang="fr-CA" sz="1000" i="0" baseline="0" dirty="0" smtClean="0">
                          <a:latin typeface="Times New Roman"/>
                          <a:ea typeface="Times New Roman"/>
                          <a:cs typeface="Times New Roman"/>
                        </a:rPr>
                        <a:t> appropriée des connaissances scientifiques et technologiques</a:t>
                      </a:r>
                      <a:endParaRPr lang="fr-CA" sz="1000" i="0" dirty="0">
                        <a:latin typeface="Times New Roman"/>
                        <a:ea typeface="Times New Roman"/>
                        <a:cs typeface="Times New Roman"/>
                      </a:endParaRPr>
                    </a:p>
                  </a:txBody>
                  <a:tcPr marL="32625" marR="32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CA" sz="1000" i="0" dirty="0" smtClean="0">
                          <a:latin typeface="Times New Roman" panose="02020603050405020304" pitchFamily="18" charset="0"/>
                          <a:ea typeface="Times New Roman"/>
                          <a:cs typeface="Times New Roman" panose="02020603050405020304" pitchFamily="18" charset="0"/>
                        </a:rPr>
                        <a:t>p.8</a:t>
                      </a: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p>
                      <a:pPr algn="ctr">
                        <a:spcAft>
                          <a:spcPts val="0"/>
                        </a:spcAft>
                      </a:pPr>
                      <a:endParaRPr lang="fr-CA" sz="1000" i="0" dirty="0" smtClean="0">
                        <a:latin typeface="Times New Roman" panose="02020603050405020304" pitchFamily="18" charset="0"/>
                        <a:ea typeface="Times New Roman"/>
                        <a:cs typeface="Times New Roman" panose="02020603050405020304" pitchFamily="18" charset="0"/>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None/>
                        <a:tabLst/>
                        <a:defRPr/>
                      </a:pPr>
                      <a:r>
                        <a:rPr lang="fr-CA" sz="1000" baseline="0" dirty="0" smtClean="0">
                          <a:latin typeface="Times New Roman"/>
                          <a:cs typeface="Times New Roman"/>
                        </a:rPr>
                        <a:t>L</a:t>
                      </a:r>
                      <a:r>
                        <a:rPr lang="fr-CA" sz="1000" dirty="0" smtClean="0">
                          <a:latin typeface="Times New Roman"/>
                          <a:cs typeface="Times New Roman"/>
                        </a:rPr>
                        <a:t>e </a:t>
                      </a:r>
                      <a:r>
                        <a:rPr lang="fr-CA" sz="1000" dirty="0">
                          <a:latin typeface="Times New Roman"/>
                          <a:cs typeface="Times New Roman"/>
                        </a:rPr>
                        <a:t>nombre de </a:t>
                      </a:r>
                      <a:r>
                        <a:rPr lang="fr-CA" sz="1000" dirty="0" smtClean="0">
                          <a:latin typeface="Times New Roman"/>
                          <a:cs typeface="Times New Roman"/>
                        </a:rPr>
                        <a:t>survivants </a:t>
                      </a:r>
                      <a:r>
                        <a:rPr lang="fr-CA" sz="1000" dirty="0">
                          <a:latin typeface="Times New Roman"/>
                          <a:cs typeface="Times New Roman"/>
                        </a:rPr>
                        <a:t>est très grand (10</a:t>
                      </a:r>
                      <a:r>
                        <a:rPr lang="fr-CA" sz="1000" baseline="0" dirty="0">
                          <a:latin typeface="Times New Roman"/>
                          <a:cs typeface="Times New Roman"/>
                        </a:rPr>
                        <a:t> et plus</a:t>
                      </a:r>
                      <a:r>
                        <a:rPr lang="fr-CA" sz="1000" dirty="0">
                          <a:latin typeface="Times New Roman"/>
                          <a:cs typeface="Times New Roman"/>
                        </a:rPr>
                        <a:t>), l’élève comprend les grands principes de la flottaison et peut les expliquer adéquatement lors de la présentation à la classe.</a:t>
                      </a:r>
                      <a:endParaRPr lang="fr-FR" sz="1000" dirty="0">
                        <a:latin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endParaRPr lang="fr-CA" sz="1000" dirty="0">
                        <a:latin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a:latin typeface="Times New Roman"/>
                          <a:cs typeface="Times New Roman"/>
                        </a:rPr>
                        <a:t>Le nombre de </a:t>
                      </a:r>
                      <a:r>
                        <a:rPr lang="fr-CA" sz="1000" dirty="0" smtClean="0">
                          <a:latin typeface="Times New Roman"/>
                          <a:cs typeface="Times New Roman"/>
                        </a:rPr>
                        <a:t>survivants </a:t>
                      </a:r>
                      <a:r>
                        <a:rPr lang="fr-CA" sz="1000" dirty="0">
                          <a:latin typeface="Times New Roman"/>
                          <a:cs typeface="Times New Roman"/>
                        </a:rPr>
                        <a:t>est grand (entre</a:t>
                      </a:r>
                      <a:r>
                        <a:rPr lang="fr-CA" sz="1000" baseline="0" dirty="0">
                          <a:latin typeface="Times New Roman"/>
                          <a:cs typeface="Times New Roman"/>
                        </a:rPr>
                        <a:t> 7 et 9</a:t>
                      </a:r>
                      <a:r>
                        <a:rPr lang="fr-CA" sz="1000" dirty="0">
                          <a:latin typeface="Times New Roman"/>
                          <a:cs typeface="Times New Roman"/>
                        </a:rPr>
                        <a:t>), l’élève comprend généralement</a:t>
                      </a:r>
                      <a:r>
                        <a:rPr lang="fr-CA" sz="1000" baseline="0" dirty="0">
                          <a:latin typeface="Times New Roman"/>
                          <a:cs typeface="Times New Roman"/>
                        </a:rPr>
                        <a:t> </a:t>
                      </a:r>
                      <a:r>
                        <a:rPr lang="fr-CA" sz="1000" dirty="0">
                          <a:latin typeface="Times New Roman"/>
                          <a:cs typeface="Times New Roman"/>
                        </a:rPr>
                        <a:t>les grands principes de la flottaison et peut les expliquer de</a:t>
                      </a:r>
                      <a:r>
                        <a:rPr lang="fr-CA" sz="1000" baseline="0" dirty="0">
                          <a:latin typeface="Times New Roman"/>
                          <a:cs typeface="Times New Roman"/>
                        </a:rPr>
                        <a:t> façon acceptable</a:t>
                      </a:r>
                      <a:r>
                        <a:rPr lang="fr-CA" sz="1000" dirty="0">
                          <a:latin typeface="Times New Roman"/>
                          <a:cs typeface="Times New Roman"/>
                        </a:rPr>
                        <a:t> lors de la présentation à la classe</a:t>
                      </a:r>
                      <a:r>
                        <a:rPr lang="fr-CA" sz="1000" dirty="0" smtClean="0">
                          <a:latin typeface="Times New Roman"/>
                          <a:cs typeface="Times New Roman"/>
                        </a:rPr>
                        <a:t>.</a:t>
                      </a:r>
                      <a:endParaRPr lang="fr-FR" sz="1000" dirty="0">
                        <a:latin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a:latin typeface="Times New Roman"/>
                          <a:cs typeface="Times New Roman"/>
                        </a:rPr>
                        <a:t>Le nombre de </a:t>
                      </a:r>
                      <a:r>
                        <a:rPr lang="fr-CA" sz="1000" dirty="0" smtClean="0">
                          <a:latin typeface="Times New Roman"/>
                          <a:cs typeface="Times New Roman"/>
                        </a:rPr>
                        <a:t>survivants </a:t>
                      </a:r>
                      <a:r>
                        <a:rPr lang="fr-CA" sz="1000" dirty="0">
                          <a:latin typeface="Times New Roman"/>
                          <a:cs typeface="Times New Roman"/>
                        </a:rPr>
                        <a:t>est acceptable</a:t>
                      </a:r>
                      <a:r>
                        <a:rPr lang="fr-CA" sz="1000" baseline="0" dirty="0">
                          <a:latin typeface="Times New Roman"/>
                          <a:cs typeface="Times New Roman"/>
                        </a:rPr>
                        <a:t> (entre 4 et 6), l’élève comprend approximativement les grands principes de la flottaison et peut difficilement les expliquer lors de la présentation en classe</a:t>
                      </a:r>
                      <a:r>
                        <a:rPr lang="fr-CA" sz="1000" baseline="0" dirty="0" smtClean="0">
                          <a:latin typeface="Times New Roman"/>
                          <a:cs typeface="Times New Roman"/>
                        </a:rPr>
                        <a:t>.</a:t>
                      </a:r>
                      <a:endParaRPr lang="fr-FR" sz="1000" baseline="0" dirty="0">
                        <a:latin typeface="Times New Roman"/>
                        <a:cs typeface="Times New Roman"/>
                      </a:endParaRP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Symbol" pitchFamily="18" charset="2"/>
                        <a:buChar char="·"/>
                        <a:tabLst/>
                        <a:defRPr/>
                      </a:pPr>
                      <a:r>
                        <a:rPr lang="fr-CA" sz="1000" dirty="0" smtClean="0">
                          <a:latin typeface="Times New Roman"/>
                          <a:cs typeface="Times New Roman"/>
                        </a:rPr>
                        <a:t>Le nombre de survivants est petit</a:t>
                      </a:r>
                      <a:r>
                        <a:rPr lang="fr-CA" sz="1000" baseline="0" dirty="0" smtClean="0">
                          <a:latin typeface="Times New Roman"/>
                          <a:cs typeface="Times New Roman"/>
                        </a:rPr>
                        <a:t> (3 et moins), l’élève ne comprend pas les grands principes de la flottaison et ne peut pas les expliquer lors de la présentation en classe. </a:t>
                      </a:r>
                    </a:p>
                  </a:txBody>
                  <a:tcPr marL="32625" marR="32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 name="Espace réservé du numéro de diapositive 8"/>
          <p:cNvSpPr>
            <a:spLocks noGrp="1"/>
          </p:cNvSpPr>
          <p:nvPr>
            <p:ph type="sldNum" sz="quarter" idx="12"/>
            <p:custDataLst>
              <p:tags r:id="rId2"/>
            </p:custDataLst>
          </p:nvPr>
        </p:nvSpPr>
        <p:spPr>
          <a:xfrm>
            <a:off x="5452171" y="8008203"/>
            <a:ext cx="1405829" cy="1135797"/>
          </a:xfrm>
        </p:spPr>
        <p:txBody>
          <a:bodyPr/>
          <a:lstStyle/>
          <a:p>
            <a:fld id="{027FB875-5C85-AB42-9DC5-178568A424B8}" type="slidenum">
              <a:rPr lang="fr-CA" smtClean="0">
                <a:gradFill>
                  <a:gsLst>
                    <a:gs pos="0">
                      <a:prstClr val="black">
                        <a:alpha val="10000"/>
                      </a:prstClr>
                    </a:gs>
                    <a:gs pos="100000">
                      <a:prstClr val="black">
                        <a:alpha val="10000"/>
                      </a:prstClr>
                    </a:gs>
                  </a:gsLst>
                  <a:lin ang="5400000" scaled="0"/>
                </a:gradFill>
              </a:rPr>
              <a:pPr/>
              <a:t>21</a:t>
            </a:fld>
            <a:endParaRPr lang="fr-CA" dirty="0">
              <a:gradFill>
                <a:gsLst>
                  <a:gs pos="0">
                    <a:prstClr val="black">
                      <a:alpha val="10000"/>
                    </a:prstClr>
                  </a:gs>
                  <a:gs pos="100000">
                    <a:prstClr val="black">
                      <a:alpha val="10000"/>
                    </a:prstClr>
                  </a:gs>
                </a:gsLst>
                <a:lin ang="5400000" scaled="0"/>
              </a:gradFill>
            </a:endParaRPr>
          </a:p>
        </p:txBody>
      </p:sp>
      <p:sp>
        <p:nvSpPr>
          <p:cNvPr id="7" name="Titre 10"/>
          <p:cNvSpPr>
            <a:spLocks noGrp="1"/>
          </p:cNvSpPr>
          <p:nvPr>
            <p:ph type="title"/>
            <p:custDataLst>
              <p:tags r:id="rId3"/>
            </p:custDataLst>
          </p:nvPr>
        </p:nvSpPr>
        <p:spPr>
          <a:xfrm>
            <a:off x="183443" y="-111146"/>
            <a:ext cx="6322132" cy="609079"/>
          </a:xfrm>
        </p:spPr>
        <p:txBody>
          <a:bodyPr/>
          <a:lstStyle/>
          <a:p>
            <a:pPr algn="l"/>
            <a:r>
              <a:rPr lang="fr-CA" sz="2400" dirty="0" smtClean="0">
                <a:latin typeface="Times New Roman" pitchFamily="18" charset="0"/>
                <a:cs typeface="Times New Roman" pitchFamily="18" charset="0"/>
              </a:rPr>
              <a:t>Grille d’évaluation de l’activités 3 </a:t>
            </a:r>
            <a:endParaRPr lang="fr-CA"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229573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custDataLst>
              <p:tags r:id="rId1"/>
            </p:custDataLst>
          </p:nvPr>
        </p:nvSpPr>
        <p:spPr>
          <a:xfrm>
            <a:off x="5347504" y="7301463"/>
            <a:ext cx="1405829" cy="1135797"/>
          </a:xfrm>
        </p:spPr>
        <p:txBody>
          <a:bodyPr/>
          <a:lstStyle/>
          <a:p>
            <a:fld id="{027FB875-5C85-AB42-9DC5-178568A424B8}" type="slidenum">
              <a:rPr lang="fr-CA" smtClean="0">
                <a:gradFill>
                  <a:gsLst>
                    <a:gs pos="0">
                      <a:prstClr val="black">
                        <a:alpha val="10000"/>
                      </a:prstClr>
                    </a:gs>
                    <a:gs pos="100000">
                      <a:prstClr val="black">
                        <a:alpha val="10000"/>
                      </a:prstClr>
                    </a:gs>
                  </a:gsLst>
                  <a:lin ang="5400000" scaled="0"/>
                </a:gradFill>
              </a:rPr>
              <a:pPr/>
              <a:t>22</a:t>
            </a:fld>
            <a:endParaRPr lang="fr-CA">
              <a:gradFill>
                <a:gsLst>
                  <a:gs pos="0">
                    <a:prstClr val="black">
                      <a:alpha val="10000"/>
                    </a:prstClr>
                  </a:gs>
                  <a:gs pos="100000">
                    <a:prstClr val="black">
                      <a:alpha val="10000"/>
                    </a:prstClr>
                  </a:gs>
                </a:gsLst>
                <a:lin ang="5400000" scaled="0"/>
              </a:gradFill>
            </a:endParaRPr>
          </a:p>
        </p:txBody>
      </p:sp>
      <p:sp>
        <p:nvSpPr>
          <p:cNvPr id="2" name="Titre 1"/>
          <p:cNvSpPr>
            <a:spLocks noGrp="1"/>
          </p:cNvSpPr>
          <p:nvPr>
            <p:ph type="title"/>
            <p:custDataLst>
              <p:tags r:id="rId2"/>
            </p:custDataLst>
          </p:nvPr>
        </p:nvSpPr>
        <p:spPr/>
        <p:txBody>
          <a:bodyPr/>
          <a:lstStyle/>
          <a:p>
            <a:endParaRPr lang="fr-CA"/>
          </a:p>
        </p:txBody>
      </p:sp>
      <p:graphicFrame>
        <p:nvGraphicFramePr>
          <p:cNvPr id="8" name="Tableau 7"/>
          <p:cNvGraphicFramePr>
            <a:graphicFrameLocks noGrp="1"/>
          </p:cNvGraphicFramePr>
          <p:nvPr>
            <p:custDataLst>
              <p:tags r:id="rId3"/>
            </p:custDataLst>
            <p:extLst>
              <p:ext uri="{D42A27DB-BD31-4B8C-83A1-F6EECF244321}">
                <p14:modId xmlns:p14="http://schemas.microsoft.com/office/powerpoint/2010/main" xmlns="" val="3169692702"/>
              </p:ext>
            </p:extLst>
          </p:nvPr>
        </p:nvGraphicFramePr>
        <p:xfrm>
          <a:off x="-4" y="-7"/>
          <a:ext cx="6858004" cy="9139519"/>
        </p:xfrm>
        <a:graphic>
          <a:graphicData uri="http://schemas.openxmlformats.org/drawingml/2006/table">
            <a:tbl>
              <a:tblPr firstRow="1" firstCol="1" bandRow="1">
                <a:tableStyleId>{D7AC3CCA-C797-4891-BE02-D94E43425B78}</a:tableStyleId>
              </a:tblPr>
              <a:tblGrid>
                <a:gridCol w="298255">
                  <a:extLst>
                    <a:ext uri="{9D8B030D-6E8A-4147-A177-3AD203B41FA5}">
                      <a16:colId xmlns:a16="http://schemas.microsoft.com/office/drawing/2014/main" xmlns="" val="20000"/>
                    </a:ext>
                  </a:extLst>
                </a:gridCol>
                <a:gridCol w="1073349">
                  <a:extLst>
                    <a:ext uri="{9D8B030D-6E8A-4147-A177-3AD203B41FA5}">
                      <a16:colId xmlns:a16="http://schemas.microsoft.com/office/drawing/2014/main" xmlns="" val="20001"/>
                    </a:ext>
                  </a:extLst>
                </a:gridCol>
                <a:gridCol w="664029">
                  <a:extLst>
                    <a:ext uri="{9D8B030D-6E8A-4147-A177-3AD203B41FA5}">
                      <a16:colId xmlns:a16="http://schemas.microsoft.com/office/drawing/2014/main" xmlns="" val="20002"/>
                    </a:ext>
                  </a:extLst>
                </a:gridCol>
                <a:gridCol w="391885">
                  <a:extLst>
                    <a:ext uri="{9D8B030D-6E8A-4147-A177-3AD203B41FA5}">
                      <a16:colId xmlns:a16="http://schemas.microsoft.com/office/drawing/2014/main" xmlns="" val="20003"/>
                    </a:ext>
                  </a:extLst>
                </a:gridCol>
                <a:gridCol w="348343">
                  <a:extLst>
                    <a:ext uri="{9D8B030D-6E8A-4147-A177-3AD203B41FA5}">
                      <a16:colId xmlns:a16="http://schemas.microsoft.com/office/drawing/2014/main" xmlns="" val="20004"/>
                    </a:ext>
                  </a:extLst>
                </a:gridCol>
                <a:gridCol w="696686">
                  <a:extLst>
                    <a:ext uri="{9D8B030D-6E8A-4147-A177-3AD203B41FA5}">
                      <a16:colId xmlns:a16="http://schemas.microsoft.com/office/drawing/2014/main" xmlns="" val="20007"/>
                    </a:ext>
                  </a:extLst>
                </a:gridCol>
                <a:gridCol w="304800">
                  <a:extLst>
                    <a:ext uri="{9D8B030D-6E8A-4147-A177-3AD203B41FA5}">
                      <a16:colId xmlns:a16="http://schemas.microsoft.com/office/drawing/2014/main" xmlns="" val="20005"/>
                    </a:ext>
                  </a:extLst>
                </a:gridCol>
                <a:gridCol w="337457">
                  <a:extLst>
                    <a:ext uri="{9D8B030D-6E8A-4147-A177-3AD203B41FA5}">
                      <a16:colId xmlns:a16="http://schemas.microsoft.com/office/drawing/2014/main" xmlns="" val="20008"/>
                    </a:ext>
                  </a:extLst>
                </a:gridCol>
                <a:gridCol w="685800">
                  <a:extLst>
                    <a:ext uri="{9D8B030D-6E8A-4147-A177-3AD203B41FA5}">
                      <a16:colId xmlns:a16="http://schemas.microsoft.com/office/drawing/2014/main" xmlns="" val="20006"/>
                    </a:ext>
                  </a:extLst>
                </a:gridCol>
                <a:gridCol w="293914">
                  <a:extLst>
                    <a:ext uri="{9D8B030D-6E8A-4147-A177-3AD203B41FA5}">
                      <a16:colId xmlns:a16="http://schemas.microsoft.com/office/drawing/2014/main" xmlns="" val="20009"/>
                    </a:ext>
                  </a:extLst>
                </a:gridCol>
                <a:gridCol w="315686">
                  <a:extLst>
                    <a:ext uri="{9D8B030D-6E8A-4147-A177-3AD203B41FA5}">
                      <a16:colId xmlns:a16="http://schemas.microsoft.com/office/drawing/2014/main" xmlns="" val="20010"/>
                    </a:ext>
                  </a:extLst>
                </a:gridCol>
                <a:gridCol w="674914">
                  <a:extLst>
                    <a:ext uri="{9D8B030D-6E8A-4147-A177-3AD203B41FA5}">
                      <a16:colId xmlns:a16="http://schemas.microsoft.com/office/drawing/2014/main" xmlns="" val="20011"/>
                    </a:ext>
                  </a:extLst>
                </a:gridCol>
                <a:gridCol w="370116">
                  <a:extLst>
                    <a:ext uri="{9D8B030D-6E8A-4147-A177-3AD203B41FA5}">
                      <a16:colId xmlns:a16="http://schemas.microsoft.com/office/drawing/2014/main" xmlns="" val="20012"/>
                    </a:ext>
                  </a:extLst>
                </a:gridCol>
                <a:gridCol w="402770">
                  <a:extLst>
                    <a:ext uri="{9D8B030D-6E8A-4147-A177-3AD203B41FA5}">
                      <a16:colId xmlns:a16="http://schemas.microsoft.com/office/drawing/2014/main" xmlns="" val="20013"/>
                    </a:ext>
                  </a:extLst>
                </a:gridCol>
              </a:tblGrid>
              <a:tr h="312490">
                <a:tc gridSpan="14">
                  <a:txBody>
                    <a:bodyPr/>
                    <a:lstStyle/>
                    <a:p>
                      <a:pPr indent="89535" algn="ctr">
                        <a:lnSpc>
                          <a:spcPct val="115000"/>
                        </a:lnSpc>
                        <a:spcAft>
                          <a:spcPts val="0"/>
                        </a:spcAft>
                      </a:pPr>
                      <a:r>
                        <a:rPr lang="fr-CA" sz="1600" dirty="0" smtClean="0">
                          <a:effectLst/>
                          <a:latin typeface="Calibri" panose="020F0502020204030204" pitchFamily="34" charset="0"/>
                          <a:ea typeface="Calibri" panose="020F0502020204030204" pitchFamily="34" charset="0"/>
                          <a:cs typeface="Times New Roman" panose="02020603050405020304" pitchFamily="18" charset="0"/>
                        </a:rPr>
                        <a:t>Grille</a:t>
                      </a:r>
                      <a:r>
                        <a:rPr lang="fr-CA" sz="1600" baseline="0" dirty="0" smtClean="0">
                          <a:effectLst/>
                          <a:latin typeface="Calibri" panose="020F0502020204030204" pitchFamily="34" charset="0"/>
                          <a:ea typeface="Calibri" panose="020F0502020204030204" pitchFamily="34" charset="0"/>
                          <a:cs typeface="Times New Roman" panose="02020603050405020304" pitchFamily="18" charset="0"/>
                        </a:rPr>
                        <a:t> synthèse d’évaluation de l’activité</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hMerge="1">
                  <a:txBody>
                    <a:bodyPr/>
                    <a:lstStyle/>
                    <a:p>
                      <a:pPr algn="ctr">
                        <a:lnSpc>
                          <a:spcPct val="115000"/>
                        </a:lnSpc>
                        <a:spcAft>
                          <a:spcPts val="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0"/>
                  </a:ext>
                </a:extLst>
              </a:tr>
              <a:tr h="308003">
                <a:tc gridSpan="2">
                  <a:txBody>
                    <a:bodyPr/>
                    <a:lstStyle/>
                    <a:p>
                      <a:pPr indent="89535" algn="ctr">
                        <a:lnSpc>
                          <a:spcPct val="115000"/>
                        </a:lnSpc>
                        <a:spcAft>
                          <a:spcPts val="0"/>
                        </a:spcAft>
                      </a:pPr>
                      <a:r>
                        <a:rPr lang="fr-CA" sz="1400" b="1" dirty="0">
                          <a:effectLst/>
                        </a:rPr>
                        <a:t> </a:t>
                      </a:r>
                      <a:r>
                        <a:rPr lang="fr-CA" sz="1400" b="1" dirty="0" smtClean="0">
                          <a:effectLst/>
                        </a:rPr>
                        <a:t>Nom </a:t>
                      </a:r>
                      <a:r>
                        <a:rPr lang="fr-CA" sz="1400" b="1" dirty="0">
                          <a:effectLst/>
                        </a:rPr>
                        <a:t>de l’élève</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gridSpan="3">
                  <a:txBody>
                    <a:bodyPr/>
                    <a:lstStyle/>
                    <a:p>
                      <a:pPr algn="ctr">
                        <a:lnSpc>
                          <a:spcPct val="115000"/>
                        </a:lnSpc>
                        <a:spcAft>
                          <a:spcPts val="0"/>
                        </a:spcAft>
                      </a:pPr>
                      <a:r>
                        <a:rPr lang="fr-CA" sz="1400" b="1" dirty="0" smtClean="0">
                          <a:effectLst/>
                          <a:latin typeface="Calibri" panose="020F0502020204030204" pitchFamily="34" charset="0"/>
                          <a:ea typeface="Calibri" panose="020F0502020204030204" pitchFamily="34" charset="0"/>
                          <a:cs typeface="Times New Roman" panose="02020603050405020304" pitchFamily="18" charset="0"/>
                        </a:rPr>
                        <a:t>Critère</a:t>
                      </a:r>
                      <a:r>
                        <a:rPr lang="fr-CA" sz="1400" b="1" baseline="0" dirty="0" smtClean="0">
                          <a:effectLst/>
                          <a:latin typeface="Calibri" panose="020F0502020204030204" pitchFamily="34" charset="0"/>
                          <a:ea typeface="Calibri" panose="020F0502020204030204" pitchFamily="34" charset="0"/>
                          <a:cs typeface="Times New Roman" panose="02020603050405020304" pitchFamily="18" charset="0"/>
                        </a:rPr>
                        <a:t> 1</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smtClean="0">
                          <a:effectLst/>
                          <a:latin typeface="Calibri" panose="020F0502020204030204" pitchFamily="34" charset="0"/>
                          <a:ea typeface="Calibri" panose="020F0502020204030204" pitchFamily="34" charset="0"/>
                          <a:cs typeface="Times New Roman" panose="02020603050405020304" pitchFamily="18" charset="0"/>
                        </a:rPr>
                        <a:t>Critère 2</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smtClean="0">
                          <a:effectLst/>
                          <a:latin typeface="Calibri" panose="020F0502020204030204" pitchFamily="34" charset="0"/>
                          <a:ea typeface="Calibri" panose="020F0502020204030204" pitchFamily="34" charset="0"/>
                          <a:cs typeface="Times New Roman" panose="02020603050405020304" pitchFamily="18" charset="0"/>
                        </a:rPr>
                        <a:t>Critère 3</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tc gridSpan="3">
                  <a:txBody>
                    <a:bodyPr/>
                    <a:lstStyle/>
                    <a:p>
                      <a:pPr algn="ctr">
                        <a:lnSpc>
                          <a:spcPct val="115000"/>
                        </a:lnSpc>
                        <a:spcAft>
                          <a:spcPts val="0"/>
                        </a:spcAft>
                      </a:pPr>
                      <a:r>
                        <a:rPr lang="fr-CA" sz="1400" b="1" dirty="0" smtClean="0">
                          <a:effectLst/>
                          <a:latin typeface="Calibri" panose="020F0502020204030204" pitchFamily="34" charset="0"/>
                          <a:ea typeface="Calibri" panose="020F0502020204030204" pitchFamily="34" charset="0"/>
                          <a:cs typeface="Times New Roman" panose="02020603050405020304" pitchFamily="18" charset="0"/>
                        </a:rPr>
                        <a:t>Critère 4</a:t>
                      </a:r>
                      <a:endParaRPr lang="fr-CA"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xmlns="" val="10001"/>
                  </a:ext>
                </a:extLst>
              </a:tr>
              <a:tr h="1083266">
                <a:tc gridSpan="2">
                  <a:txBody>
                    <a:bodyPr/>
                    <a:lstStyle/>
                    <a:p>
                      <a:pPr algn="r">
                        <a:lnSpc>
                          <a:spcPct val="115000"/>
                        </a:lnSpc>
                        <a:spcAft>
                          <a:spcPts val="0"/>
                        </a:spcAft>
                      </a:pPr>
                      <a:r>
                        <a:rPr lang="fr-CA" sz="1400" b="1" dirty="0" smtClean="0">
                          <a:effectLst/>
                          <a:latin typeface="Times New Roman"/>
                          <a:cs typeface="Times New Roman"/>
                        </a:rPr>
                        <a:t>Provenance des observations</a:t>
                      </a:r>
                      <a:r>
                        <a:rPr lang="fr-CA" sz="1400" b="1" dirty="0">
                          <a:effectLst/>
                          <a:latin typeface="Times New Roman"/>
                          <a:cs typeface="Times New Roman"/>
                        </a:rPr>
                        <a:t> </a:t>
                      </a:r>
                      <a:r>
                        <a:rPr lang="fr-CA" sz="1400" b="1" dirty="0" smtClean="0">
                          <a:effectLst/>
                          <a:latin typeface="Times New Roman"/>
                          <a:cs typeface="Times New Roman"/>
                        </a:rPr>
                        <a:t> </a:t>
                      </a:r>
                      <a:endParaRPr lang="fr-CA" sz="1400" b="1" dirty="0">
                        <a:effectLst/>
                        <a:latin typeface="Times New Roman"/>
                        <a:ea typeface="Calibri" panose="020F0502020204030204" pitchFamily="34" charset="0"/>
                        <a:cs typeface="Times New Roman"/>
                      </a:endParaRPr>
                    </a:p>
                  </a:txBody>
                  <a:tcPr marL="39570" marR="39570" marT="0" marB="0">
                    <a:solidFill>
                      <a:schemeClr val="bg1"/>
                    </a:solidFill>
                  </a:tcPr>
                </a:tc>
                <a:tc hMerge="1">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600" dirty="0" smtClean="0">
                          <a:effectLst/>
                          <a:latin typeface="Times New Roman"/>
                          <a:ea typeface="Calibri" panose="020F0502020204030204" pitchFamily="34" charset="0"/>
                          <a:cs typeface="Times New Roman"/>
                        </a:rPr>
                        <a:t> Écrits</a:t>
                      </a:r>
                    </a:p>
                    <a:p>
                      <a:pPr algn="l">
                        <a:lnSpc>
                          <a:spcPct val="115000"/>
                        </a:lnSpc>
                        <a:spcAft>
                          <a:spcPts val="0"/>
                        </a:spcAft>
                      </a:pPr>
                      <a:r>
                        <a:rPr lang="fr-CA" sz="1600" dirty="0" smtClean="0">
                          <a:effectLst/>
                          <a:latin typeface="Times New Roman"/>
                          <a:ea typeface="Calibri" panose="020F0502020204030204" pitchFamily="34" charset="0"/>
                          <a:cs typeface="Times New Roman"/>
                        </a:rPr>
                        <a:t> </a:t>
                      </a:r>
                      <a:r>
                        <a:rPr lang="fr-CA" sz="1200" dirty="0" smtClean="0">
                          <a:effectLst/>
                          <a:latin typeface="Times New Roman"/>
                          <a:ea typeface="Calibri" panose="020F0502020204030204" pitchFamily="34" charset="0"/>
                          <a:cs typeface="Times New Roman"/>
                        </a:rPr>
                        <a:t>page(s)</a:t>
                      </a:r>
                      <a:r>
                        <a:rPr lang="fr-CA" sz="1200" baseline="0" dirty="0" smtClean="0">
                          <a:effectLst/>
                          <a:latin typeface="Times New Roman"/>
                          <a:ea typeface="Calibri" panose="020F0502020204030204" pitchFamily="34" charset="0"/>
                          <a:cs typeface="Times New Roman"/>
                        </a:rPr>
                        <a:t> :</a:t>
                      </a:r>
                      <a:r>
                        <a:rPr lang="fr-CA" sz="1600" baseline="0" dirty="0" smtClean="0">
                          <a:effectLst/>
                          <a:latin typeface="Times New Roman"/>
                          <a:ea typeface="Calibri" panose="020F0502020204030204" pitchFamily="34" charset="0"/>
                          <a:cs typeface="Times New Roman"/>
                        </a:rPr>
                        <a:t> </a:t>
                      </a:r>
                      <a:r>
                        <a:rPr lang="fr-CA" sz="1600" dirty="0" smtClean="0">
                          <a:effectLst/>
                          <a:latin typeface="Times New Roman"/>
                          <a:ea typeface="Calibri" panose="020F0502020204030204" pitchFamily="34" charset="0"/>
                          <a:cs typeface="Times New Roman"/>
                        </a:rPr>
                        <a:t> </a:t>
                      </a:r>
                    </a:p>
                  </a:txBody>
                  <a:tcPr marL="39570" marR="39570" marT="0" marB="0" vert="vert">
                    <a:solidFill>
                      <a:schemeClr val="bg1"/>
                    </a:solidFill>
                  </a:tcPr>
                </a:tc>
                <a:tc>
                  <a:txBody>
                    <a:bodyPr/>
                    <a:lstStyle/>
                    <a:p>
                      <a:pPr algn="l">
                        <a:lnSpc>
                          <a:spcPct val="115000"/>
                        </a:lnSpc>
                        <a:spcAft>
                          <a:spcPts val="0"/>
                        </a:spcAft>
                      </a:pPr>
                      <a:r>
                        <a:rPr lang="fr-CA" sz="1600" dirty="0" smtClean="0">
                          <a:effectLst/>
                          <a:latin typeface="Times New Roman"/>
                          <a:cs typeface="Times New Roman"/>
                        </a:rPr>
                        <a:t> Manif. obs.</a:t>
                      </a:r>
                      <a:r>
                        <a:rPr lang="fr-CA" sz="1600" dirty="0">
                          <a:effectLst/>
                          <a:latin typeface="Times New Roman"/>
                          <a:cs typeface="Times New Roman"/>
                        </a:rPr>
                        <a:t> </a:t>
                      </a:r>
                      <a:endParaRPr lang="fr-CA" sz="16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600" dirty="0" smtClean="0">
                          <a:effectLst/>
                          <a:latin typeface="Times New Roman"/>
                          <a:ea typeface="Calibri" panose="020F0502020204030204" pitchFamily="34" charset="0"/>
                          <a:cs typeface="Times New Roman"/>
                        </a:rPr>
                        <a:t> </a:t>
                      </a:r>
                      <a:r>
                        <a:rPr lang="fr-CA" sz="1400" dirty="0" smtClean="0">
                          <a:effectLst/>
                          <a:latin typeface="Times New Roman"/>
                          <a:ea typeface="Calibri" panose="020F0502020204030204" pitchFamily="34" charset="0"/>
                          <a:cs typeface="Times New Roman"/>
                        </a:rPr>
                        <a:t>Note ou Cote</a:t>
                      </a:r>
                      <a:endParaRPr lang="fr-CA" sz="1400" dirty="0">
                        <a:effectLst/>
                        <a:latin typeface="Times New Roman"/>
                        <a:ea typeface="Calibri" panose="020F0502020204030204" pitchFamily="34" charset="0"/>
                        <a:cs typeface="Times New Roman"/>
                      </a:endParaRP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smtClean="0">
                          <a:effectLst/>
                          <a:latin typeface="Times New Roman"/>
                          <a:ea typeface="Calibri" panose="020F0502020204030204" pitchFamily="34" charset="0"/>
                          <a:cs typeface="Times New Roman"/>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smtClean="0">
                          <a:effectLst/>
                          <a:latin typeface="Times New Roman"/>
                          <a:ea typeface="Calibri" panose="020F0502020204030204" pitchFamily="34" charset="0"/>
                          <a:cs typeface="Times New Roman"/>
                        </a:rPr>
                        <a:t> page(s)</a:t>
                      </a:r>
                      <a:r>
                        <a:rPr lang="fr-CA" sz="1200" baseline="0" dirty="0" smtClean="0">
                          <a:effectLst/>
                          <a:latin typeface="Times New Roman"/>
                          <a:ea typeface="Calibri" panose="020F0502020204030204" pitchFamily="34" charset="0"/>
                          <a:cs typeface="Times New Roman"/>
                        </a:rPr>
                        <a:t> : </a:t>
                      </a:r>
                      <a:endParaRPr lang="fr-CA" sz="12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smtClean="0">
                          <a:effectLst/>
                          <a:latin typeface="Times New Roman"/>
                          <a:cs typeface="Times New Roman"/>
                        </a:rPr>
                        <a:t> Manif. obs.</a:t>
                      </a:r>
                      <a:r>
                        <a:rPr lang="fr-CA" sz="1400" dirty="0">
                          <a:effectLst/>
                          <a:latin typeface="Times New Roman"/>
                          <a:cs typeface="Times New Roman"/>
                        </a:rPr>
                        <a:t> </a:t>
                      </a:r>
                      <a:endParaRPr lang="fr-CA" sz="14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smtClean="0">
                          <a:effectLst/>
                          <a:latin typeface="Times New Roman"/>
                          <a:ea typeface="Calibri" panose="020F0502020204030204" pitchFamily="34" charset="0"/>
                          <a:cs typeface="Times New Roman"/>
                        </a:rPr>
                        <a:t> Note ou Cote</a:t>
                      </a:r>
                      <a:endParaRPr lang="fr-CA" sz="1400" dirty="0">
                        <a:effectLst/>
                        <a:latin typeface="Times New Roman"/>
                        <a:ea typeface="Calibri" panose="020F0502020204030204" pitchFamily="34" charset="0"/>
                        <a:cs typeface="Times New Roman"/>
                      </a:endParaRP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smtClean="0">
                          <a:effectLst/>
                          <a:latin typeface="Times New Roman"/>
                          <a:ea typeface="Calibri" panose="020F0502020204030204" pitchFamily="34" charset="0"/>
                          <a:cs typeface="Times New Roman"/>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smtClean="0">
                          <a:effectLst/>
                          <a:latin typeface="Times New Roman"/>
                          <a:ea typeface="Calibri" panose="020F0502020204030204" pitchFamily="34" charset="0"/>
                          <a:cs typeface="Times New Roman"/>
                        </a:rPr>
                        <a:t> page(s)</a:t>
                      </a:r>
                      <a:r>
                        <a:rPr lang="fr-CA" sz="1200" baseline="0" dirty="0" smtClean="0">
                          <a:effectLst/>
                          <a:latin typeface="Times New Roman"/>
                          <a:ea typeface="Calibri" panose="020F0502020204030204" pitchFamily="34" charset="0"/>
                          <a:cs typeface="Times New Roman"/>
                        </a:rPr>
                        <a:t> :  </a:t>
                      </a:r>
                      <a:endParaRPr lang="fr-CA" sz="12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smtClean="0">
                          <a:effectLst/>
                          <a:latin typeface="Times New Roman"/>
                          <a:cs typeface="Times New Roman"/>
                        </a:rPr>
                        <a:t> Manif. obs.</a:t>
                      </a:r>
                      <a:endParaRPr lang="fr-CA" sz="14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400" dirty="0" smtClean="0">
                          <a:effectLst/>
                          <a:latin typeface="Times New Roman"/>
                          <a:ea typeface="Calibri" panose="020F0502020204030204" pitchFamily="34" charset="0"/>
                          <a:cs typeface="Times New Roman"/>
                        </a:rPr>
                        <a:t> Note ou Cote</a:t>
                      </a:r>
                      <a:endParaRPr lang="fr-CA" sz="1400" dirty="0">
                        <a:effectLst/>
                        <a:latin typeface="Times New Roman"/>
                        <a:ea typeface="Calibri" panose="020F0502020204030204" pitchFamily="34" charset="0"/>
                        <a:cs typeface="Times New Roman"/>
                      </a:endParaRPr>
                    </a:p>
                  </a:txBody>
                  <a:tcPr marL="39570" marR="39570" marT="0" marB="0" vert="vert">
                    <a:solidFill>
                      <a:schemeClr val="bg1">
                        <a:lumMod val="8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smtClean="0">
                          <a:effectLst/>
                          <a:latin typeface="Times New Roman"/>
                          <a:ea typeface="Calibri" panose="020F0502020204030204" pitchFamily="34" charset="0"/>
                          <a:cs typeface="Times New Roman"/>
                        </a:rPr>
                        <a:t> Écrits</a:t>
                      </a:r>
                    </a:p>
                    <a:p>
                      <a:pPr marL="0" marR="0" indent="0" algn="l" defTabSz="914400" rtl="0" eaLnBrk="1" fontAlgn="auto" latinLnBrk="0" hangingPunct="1">
                        <a:lnSpc>
                          <a:spcPct val="115000"/>
                        </a:lnSpc>
                        <a:spcBef>
                          <a:spcPts val="0"/>
                        </a:spcBef>
                        <a:spcAft>
                          <a:spcPts val="0"/>
                        </a:spcAft>
                        <a:buClrTx/>
                        <a:buSzTx/>
                        <a:buFontTx/>
                        <a:buNone/>
                        <a:tabLst/>
                        <a:defRPr/>
                      </a:pPr>
                      <a:r>
                        <a:rPr lang="fr-CA" sz="1200" dirty="0" smtClean="0">
                          <a:effectLst/>
                          <a:latin typeface="Times New Roman"/>
                          <a:ea typeface="Calibri" panose="020F0502020204030204" pitchFamily="34" charset="0"/>
                          <a:cs typeface="Times New Roman"/>
                        </a:rPr>
                        <a:t> page(s)</a:t>
                      </a:r>
                      <a:r>
                        <a:rPr lang="fr-CA" sz="1200" baseline="0" dirty="0" smtClean="0">
                          <a:effectLst/>
                          <a:latin typeface="Times New Roman"/>
                          <a:ea typeface="Calibri" panose="020F0502020204030204" pitchFamily="34" charset="0"/>
                          <a:cs typeface="Times New Roman"/>
                        </a:rPr>
                        <a:t> : </a:t>
                      </a:r>
                      <a:endParaRPr lang="fr-CA" sz="1200" dirty="0" smtClean="0">
                        <a:effectLst/>
                        <a:latin typeface="Times New Roman"/>
                        <a:ea typeface="Calibri" panose="020F0502020204030204" pitchFamily="34" charset="0"/>
                        <a:cs typeface="Times New Roman"/>
                      </a:endParaRPr>
                    </a:p>
                    <a:p>
                      <a:pPr algn="l">
                        <a:lnSpc>
                          <a:spcPct val="115000"/>
                        </a:lnSpc>
                        <a:spcAft>
                          <a:spcPts val="0"/>
                        </a:spcAft>
                      </a:pPr>
                      <a:r>
                        <a:rPr lang="fr-CA" sz="1600" dirty="0">
                          <a:effectLst/>
                          <a:latin typeface="Times New Roman"/>
                          <a:cs typeface="Times New Roman"/>
                        </a:rPr>
                        <a:t> </a:t>
                      </a:r>
                      <a:endParaRPr lang="fr-CA" sz="16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CA" sz="1600" dirty="0" smtClean="0">
                          <a:effectLst/>
                          <a:latin typeface="Times New Roman"/>
                          <a:cs typeface="Times New Roman"/>
                        </a:rPr>
                        <a:t> Manif. obs. </a:t>
                      </a:r>
                      <a:endParaRPr lang="fr-CA" sz="1600" dirty="0">
                        <a:effectLst/>
                        <a:latin typeface="Times New Roman"/>
                        <a:ea typeface="Calibri" panose="020F0502020204030204" pitchFamily="34" charset="0"/>
                        <a:cs typeface="Times New Roman"/>
                      </a:endParaRPr>
                    </a:p>
                  </a:txBody>
                  <a:tcPr marL="39570" marR="39570" marT="0" marB="0" vert="vert">
                    <a:solidFill>
                      <a:schemeClr val="bg1"/>
                    </a:solidFill>
                  </a:tcPr>
                </a:tc>
                <a:tc>
                  <a:txBody>
                    <a:bodyPr/>
                    <a:lstStyle/>
                    <a:p>
                      <a:pPr algn="l">
                        <a:lnSpc>
                          <a:spcPct val="115000"/>
                        </a:lnSpc>
                        <a:spcAft>
                          <a:spcPts val="0"/>
                        </a:spcAft>
                      </a:pPr>
                      <a:r>
                        <a:rPr lang="fr-CA" sz="1600" dirty="0" smtClean="0">
                          <a:effectLst/>
                          <a:latin typeface="Times New Roman"/>
                          <a:ea typeface="Calibri" panose="020F0502020204030204" pitchFamily="34" charset="0"/>
                          <a:cs typeface="Times New Roman"/>
                        </a:rPr>
                        <a:t> </a:t>
                      </a:r>
                      <a:r>
                        <a:rPr lang="fr-CA" sz="1400" dirty="0" smtClean="0">
                          <a:effectLst/>
                          <a:latin typeface="Times New Roman"/>
                          <a:ea typeface="Calibri" panose="020F0502020204030204" pitchFamily="34" charset="0"/>
                          <a:cs typeface="Times New Roman"/>
                        </a:rPr>
                        <a:t>Note ou Cote</a:t>
                      </a:r>
                      <a:endParaRPr lang="fr-CA" sz="1400" dirty="0">
                        <a:effectLst/>
                        <a:latin typeface="Times New Roman"/>
                        <a:ea typeface="Calibri" panose="020F0502020204030204" pitchFamily="34" charset="0"/>
                        <a:cs typeface="Times New Roman"/>
                      </a:endParaRPr>
                    </a:p>
                  </a:txBody>
                  <a:tcPr marL="39570" marR="39570" marT="0" marB="0" vert="vert">
                    <a:solidFill>
                      <a:schemeClr val="bg1">
                        <a:lumMod val="85000"/>
                      </a:schemeClr>
                    </a:solidFill>
                  </a:tcPr>
                </a:tc>
                <a:extLst>
                  <a:ext uri="{0D108BD9-81ED-4DB2-BD59-A6C34878D82A}">
                    <a16:rowId xmlns:a16="http://schemas.microsoft.com/office/drawing/2014/main" xmlns="" val="10003"/>
                  </a:ext>
                </a:extLst>
              </a:tr>
              <a:tr h="371788">
                <a:tc>
                  <a:txBody>
                    <a:bodyPr/>
                    <a:lstStyle/>
                    <a:p>
                      <a:pPr algn="r">
                        <a:lnSpc>
                          <a:spcPct val="115000"/>
                        </a:lnSpc>
                        <a:spcAft>
                          <a:spcPts val="0"/>
                        </a:spcAft>
                      </a:pPr>
                      <a:r>
                        <a:rPr lang="fr-CA" sz="1200" dirty="0" smtClean="0">
                          <a:effectLst/>
                          <a:latin typeface="Times New Roman"/>
                          <a:ea typeface="Calibri" panose="020F0502020204030204" pitchFamily="34" charset="0"/>
                          <a:cs typeface="Times New Roman"/>
                        </a:rPr>
                        <a:t>1</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smtClean="0">
                          <a:effectLst/>
                          <a:latin typeface="Times New Roman"/>
                          <a:ea typeface="Calibri" panose="020F0502020204030204" pitchFamily="34" charset="0"/>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23"/>
                  </a:ext>
                </a:extLst>
              </a:tr>
              <a:tr h="371788">
                <a:tc>
                  <a:txBody>
                    <a:bodyPr/>
                    <a:lstStyle/>
                    <a:p>
                      <a:pPr algn="r">
                        <a:lnSpc>
                          <a:spcPct val="115000"/>
                        </a:lnSpc>
                        <a:spcAft>
                          <a:spcPts val="0"/>
                        </a:spcAft>
                      </a:pPr>
                      <a:r>
                        <a:rPr lang="fr-CA" sz="1200" dirty="0">
                          <a:effectLst/>
                          <a:latin typeface="Times New Roman"/>
                          <a:cs typeface="Times New Roman"/>
                        </a:rPr>
                        <a:t>2</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04"/>
                  </a:ext>
                </a:extLst>
              </a:tr>
              <a:tr h="371788">
                <a:tc>
                  <a:txBody>
                    <a:bodyPr/>
                    <a:lstStyle/>
                    <a:p>
                      <a:pPr algn="r">
                        <a:lnSpc>
                          <a:spcPct val="115000"/>
                        </a:lnSpc>
                        <a:spcAft>
                          <a:spcPts val="0"/>
                        </a:spcAft>
                      </a:pPr>
                      <a:r>
                        <a:rPr lang="fr-CA" sz="1200" dirty="0">
                          <a:effectLst/>
                          <a:latin typeface="Times New Roman"/>
                          <a:cs typeface="Times New Roman"/>
                        </a:rPr>
                        <a:t>3</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05"/>
                  </a:ext>
                </a:extLst>
              </a:tr>
              <a:tr h="371788">
                <a:tc>
                  <a:txBody>
                    <a:bodyPr/>
                    <a:lstStyle/>
                    <a:p>
                      <a:pPr algn="r">
                        <a:lnSpc>
                          <a:spcPct val="115000"/>
                        </a:lnSpc>
                        <a:spcAft>
                          <a:spcPts val="0"/>
                        </a:spcAft>
                      </a:pPr>
                      <a:r>
                        <a:rPr lang="fr-CA" sz="1200" dirty="0">
                          <a:effectLst/>
                          <a:latin typeface="Times New Roman"/>
                          <a:cs typeface="Times New Roman"/>
                        </a:rPr>
                        <a:t>4</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06"/>
                  </a:ext>
                </a:extLst>
              </a:tr>
              <a:tr h="371788">
                <a:tc>
                  <a:txBody>
                    <a:bodyPr/>
                    <a:lstStyle/>
                    <a:p>
                      <a:pPr algn="r">
                        <a:lnSpc>
                          <a:spcPct val="115000"/>
                        </a:lnSpc>
                        <a:spcAft>
                          <a:spcPts val="0"/>
                        </a:spcAft>
                      </a:pPr>
                      <a:r>
                        <a:rPr lang="fr-CA" sz="1200" dirty="0">
                          <a:effectLst/>
                          <a:latin typeface="Times New Roman"/>
                          <a:cs typeface="Times New Roman"/>
                        </a:rPr>
                        <a:t>5</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07"/>
                  </a:ext>
                </a:extLst>
              </a:tr>
              <a:tr h="371788">
                <a:tc>
                  <a:txBody>
                    <a:bodyPr/>
                    <a:lstStyle/>
                    <a:p>
                      <a:pPr algn="r">
                        <a:lnSpc>
                          <a:spcPct val="115000"/>
                        </a:lnSpc>
                        <a:spcAft>
                          <a:spcPts val="0"/>
                        </a:spcAft>
                      </a:pPr>
                      <a:r>
                        <a:rPr lang="fr-CA" sz="1200" dirty="0">
                          <a:effectLst/>
                          <a:latin typeface="Times New Roman"/>
                          <a:cs typeface="Times New Roman"/>
                        </a:rPr>
                        <a:t>6</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08"/>
                  </a:ext>
                </a:extLst>
              </a:tr>
              <a:tr h="371788">
                <a:tc>
                  <a:txBody>
                    <a:bodyPr/>
                    <a:lstStyle/>
                    <a:p>
                      <a:pPr algn="r">
                        <a:lnSpc>
                          <a:spcPct val="115000"/>
                        </a:lnSpc>
                        <a:spcAft>
                          <a:spcPts val="0"/>
                        </a:spcAft>
                      </a:pPr>
                      <a:r>
                        <a:rPr lang="fr-CA" sz="1200" dirty="0">
                          <a:effectLst/>
                          <a:latin typeface="Times New Roman"/>
                          <a:cs typeface="Times New Roman"/>
                        </a:rPr>
                        <a:t>7</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09"/>
                  </a:ext>
                </a:extLst>
              </a:tr>
              <a:tr h="371788">
                <a:tc>
                  <a:txBody>
                    <a:bodyPr/>
                    <a:lstStyle/>
                    <a:p>
                      <a:pPr algn="r">
                        <a:lnSpc>
                          <a:spcPct val="115000"/>
                        </a:lnSpc>
                        <a:spcAft>
                          <a:spcPts val="0"/>
                        </a:spcAft>
                      </a:pPr>
                      <a:r>
                        <a:rPr lang="fr-CA" sz="1200" dirty="0">
                          <a:effectLst/>
                          <a:latin typeface="Times New Roman"/>
                          <a:cs typeface="Times New Roman"/>
                        </a:rPr>
                        <a:t>8</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10"/>
                  </a:ext>
                </a:extLst>
              </a:tr>
              <a:tr h="371788">
                <a:tc>
                  <a:txBody>
                    <a:bodyPr/>
                    <a:lstStyle/>
                    <a:p>
                      <a:pPr algn="r">
                        <a:lnSpc>
                          <a:spcPct val="115000"/>
                        </a:lnSpc>
                        <a:spcAft>
                          <a:spcPts val="0"/>
                        </a:spcAft>
                      </a:pPr>
                      <a:r>
                        <a:rPr lang="fr-CA" sz="1200" dirty="0">
                          <a:effectLst/>
                          <a:latin typeface="Times New Roman"/>
                          <a:cs typeface="Times New Roman"/>
                        </a:rPr>
                        <a:t>9</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11"/>
                  </a:ext>
                </a:extLst>
              </a:tr>
              <a:tr h="371788">
                <a:tc>
                  <a:txBody>
                    <a:bodyPr/>
                    <a:lstStyle/>
                    <a:p>
                      <a:pPr algn="r">
                        <a:lnSpc>
                          <a:spcPct val="115000"/>
                        </a:lnSpc>
                        <a:spcAft>
                          <a:spcPts val="0"/>
                        </a:spcAft>
                      </a:pPr>
                      <a:r>
                        <a:rPr lang="fr-CA" sz="1200" dirty="0">
                          <a:effectLst/>
                          <a:latin typeface="Times New Roman"/>
                          <a:cs typeface="Times New Roman"/>
                        </a:rPr>
                        <a:t>10</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12"/>
                  </a:ext>
                </a:extLst>
              </a:tr>
              <a:tr h="371788">
                <a:tc>
                  <a:txBody>
                    <a:bodyPr/>
                    <a:lstStyle/>
                    <a:p>
                      <a:pPr algn="r">
                        <a:lnSpc>
                          <a:spcPct val="115000"/>
                        </a:lnSpc>
                        <a:spcAft>
                          <a:spcPts val="0"/>
                        </a:spcAft>
                      </a:pPr>
                      <a:r>
                        <a:rPr lang="fr-CA" sz="1200" dirty="0">
                          <a:effectLst/>
                          <a:latin typeface="Times New Roman"/>
                          <a:cs typeface="Times New Roman"/>
                        </a:rPr>
                        <a:t>11</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13"/>
                  </a:ext>
                </a:extLst>
              </a:tr>
              <a:tr h="371788">
                <a:tc>
                  <a:txBody>
                    <a:bodyPr/>
                    <a:lstStyle/>
                    <a:p>
                      <a:pPr algn="r">
                        <a:lnSpc>
                          <a:spcPct val="115000"/>
                        </a:lnSpc>
                        <a:spcAft>
                          <a:spcPts val="0"/>
                        </a:spcAft>
                      </a:pPr>
                      <a:r>
                        <a:rPr lang="fr-CA" sz="1200" dirty="0">
                          <a:effectLst/>
                          <a:latin typeface="Times New Roman"/>
                          <a:cs typeface="Times New Roman"/>
                        </a:rPr>
                        <a:t>12</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14"/>
                  </a:ext>
                </a:extLst>
              </a:tr>
              <a:tr h="371788">
                <a:tc>
                  <a:txBody>
                    <a:bodyPr/>
                    <a:lstStyle/>
                    <a:p>
                      <a:pPr algn="r">
                        <a:lnSpc>
                          <a:spcPct val="115000"/>
                        </a:lnSpc>
                        <a:spcAft>
                          <a:spcPts val="0"/>
                        </a:spcAft>
                      </a:pPr>
                      <a:r>
                        <a:rPr lang="fr-CA" sz="1200" dirty="0">
                          <a:effectLst/>
                          <a:latin typeface="Times New Roman"/>
                          <a:cs typeface="Times New Roman"/>
                        </a:rPr>
                        <a:t>13</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15"/>
                  </a:ext>
                </a:extLst>
              </a:tr>
              <a:tr h="371788">
                <a:tc>
                  <a:txBody>
                    <a:bodyPr/>
                    <a:lstStyle/>
                    <a:p>
                      <a:pPr algn="r">
                        <a:lnSpc>
                          <a:spcPct val="115000"/>
                        </a:lnSpc>
                        <a:spcAft>
                          <a:spcPts val="0"/>
                        </a:spcAft>
                      </a:pPr>
                      <a:r>
                        <a:rPr lang="fr-CA" sz="1200" dirty="0">
                          <a:effectLst/>
                          <a:latin typeface="Times New Roman"/>
                          <a:cs typeface="Times New Roman"/>
                        </a:rPr>
                        <a:t>14</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16"/>
                  </a:ext>
                </a:extLst>
              </a:tr>
              <a:tr h="371788">
                <a:tc>
                  <a:txBody>
                    <a:bodyPr/>
                    <a:lstStyle/>
                    <a:p>
                      <a:pPr algn="r">
                        <a:lnSpc>
                          <a:spcPct val="115000"/>
                        </a:lnSpc>
                        <a:spcAft>
                          <a:spcPts val="0"/>
                        </a:spcAft>
                      </a:pPr>
                      <a:r>
                        <a:rPr lang="fr-CA" sz="1200" dirty="0">
                          <a:effectLst/>
                          <a:latin typeface="Times New Roman"/>
                          <a:cs typeface="Times New Roman"/>
                        </a:rPr>
                        <a:t>15</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17"/>
                  </a:ext>
                </a:extLst>
              </a:tr>
              <a:tr h="371788">
                <a:tc>
                  <a:txBody>
                    <a:bodyPr/>
                    <a:lstStyle/>
                    <a:p>
                      <a:pPr algn="r">
                        <a:lnSpc>
                          <a:spcPct val="115000"/>
                        </a:lnSpc>
                        <a:spcAft>
                          <a:spcPts val="0"/>
                        </a:spcAft>
                      </a:pPr>
                      <a:r>
                        <a:rPr lang="fr-CA" sz="1200" dirty="0">
                          <a:effectLst/>
                          <a:latin typeface="Times New Roman"/>
                          <a:cs typeface="Times New Roman"/>
                        </a:rPr>
                        <a:t>16</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18"/>
                  </a:ext>
                </a:extLst>
              </a:tr>
              <a:tr h="371788">
                <a:tc>
                  <a:txBody>
                    <a:bodyPr/>
                    <a:lstStyle/>
                    <a:p>
                      <a:pPr algn="r">
                        <a:lnSpc>
                          <a:spcPct val="115000"/>
                        </a:lnSpc>
                        <a:spcAft>
                          <a:spcPts val="0"/>
                        </a:spcAft>
                      </a:pPr>
                      <a:r>
                        <a:rPr lang="fr-CA" sz="1200" dirty="0">
                          <a:effectLst/>
                          <a:latin typeface="Times New Roman"/>
                          <a:cs typeface="Times New Roman"/>
                        </a:rPr>
                        <a:t>17</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a:effectLst/>
                          <a:latin typeface="Times New Roman"/>
                          <a:cs typeface="Times New Roman"/>
                        </a:rPr>
                        <a:t> </a:t>
                      </a: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19"/>
                  </a:ext>
                </a:extLst>
              </a:tr>
              <a:tr h="371788">
                <a:tc>
                  <a:txBody>
                    <a:bodyPr/>
                    <a:lstStyle/>
                    <a:p>
                      <a:pPr algn="r">
                        <a:lnSpc>
                          <a:spcPct val="115000"/>
                        </a:lnSpc>
                        <a:spcAft>
                          <a:spcPts val="0"/>
                        </a:spcAft>
                      </a:pPr>
                      <a:r>
                        <a:rPr lang="fr-CA" sz="1200" dirty="0">
                          <a:effectLst/>
                          <a:latin typeface="Times New Roman"/>
                          <a:cs typeface="Times New Roman"/>
                        </a:rPr>
                        <a:t>18</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20"/>
                  </a:ext>
                </a:extLst>
              </a:tr>
              <a:tr h="371788">
                <a:tc>
                  <a:txBody>
                    <a:bodyPr/>
                    <a:lstStyle/>
                    <a:p>
                      <a:pPr algn="r">
                        <a:lnSpc>
                          <a:spcPct val="115000"/>
                        </a:lnSpc>
                        <a:spcAft>
                          <a:spcPts val="0"/>
                        </a:spcAft>
                      </a:pPr>
                      <a:r>
                        <a:rPr lang="fr-CA" sz="1200" dirty="0">
                          <a:effectLst/>
                          <a:latin typeface="Times New Roman"/>
                          <a:cs typeface="Times New Roman"/>
                        </a:rPr>
                        <a:t>19</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endParaRPr lang="fr-CA" sz="190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latin typeface="Times New Roman"/>
                          <a:cs typeface="Times New Roman"/>
                        </a:rPr>
                        <a:t> </a:t>
                      </a: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Times New Roman"/>
                        <a:ea typeface="Calibri" panose="020F0502020204030204" pitchFamily="34" charset="0"/>
                        <a:cs typeface="Times New Roman"/>
                      </a:endParaRPr>
                    </a:p>
                  </a:txBody>
                  <a:tcPr marL="39570" marR="39570" marT="0" marB="0">
                    <a:solidFill>
                      <a:schemeClr val="bg1">
                        <a:lumMod val="85000"/>
                      </a:schemeClr>
                    </a:solidFill>
                  </a:tcPr>
                </a:tc>
                <a:extLst>
                  <a:ext uri="{0D108BD9-81ED-4DB2-BD59-A6C34878D82A}">
                    <a16:rowId xmlns:a16="http://schemas.microsoft.com/office/drawing/2014/main" xmlns="" val="10021"/>
                  </a:ext>
                </a:extLst>
              </a:tr>
              <a:tr h="371788">
                <a:tc>
                  <a:txBody>
                    <a:bodyPr/>
                    <a:lstStyle/>
                    <a:p>
                      <a:pPr algn="r">
                        <a:lnSpc>
                          <a:spcPct val="115000"/>
                        </a:lnSpc>
                        <a:spcAft>
                          <a:spcPts val="0"/>
                        </a:spcAft>
                      </a:pPr>
                      <a:r>
                        <a:rPr lang="fr-CA" sz="1200" dirty="0">
                          <a:effectLst/>
                          <a:latin typeface="Times New Roman"/>
                          <a:cs typeface="Times New Roman"/>
                        </a:rPr>
                        <a:t>20</a:t>
                      </a:r>
                      <a:endParaRPr lang="fr-CA" sz="1200" dirty="0">
                        <a:effectLst/>
                        <a:latin typeface="Times New Roman"/>
                        <a:ea typeface="Calibri" panose="020F0502020204030204" pitchFamily="34" charset="0"/>
                        <a:cs typeface="Times New Roman"/>
                      </a:endParaRPr>
                    </a:p>
                  </a:txBody>
                  <a:tcPr marL="39570" marR="39570" marT="0" marB="0">
                    <a:solidFill>
                      <a:schemeClr val="bg1"/>
                    </a:solidFill>
                  </a:tcPr>
                </a:tc>
                <a:tc>
                  <a:txBody>
                    <a:bodyPr/>
                    <a:lstStyle/>
                    <a:p>
                      <a:pPr algn="l">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tc>
                  <a:txBody>
                    <a:bodyPr/>
                    <a:lstStyle/>
                    <a:p>
                      <a:pPr algn="r">
                        <a:lnSpc>
                          <a:spcPct val="115000"/>
                        </a:lnSpc>
                        <a:spcAft>
                          <a:spcPts val="0"/>
                        </a:spcAft>
                      </a:pPr>
                      <a:r>
                        <a:rPr lang="fr-CA" sz="1900" dirty="0">
                          <a:effectLst/>
                        </a:rPr>
                        <a:t> </a:t>
                      </a: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solidFill>
                  </a:tcPr>
                </a:tc>
                <a:tc>
                  <a:txBody>
                    <a:bodyPr/>
                    <a:lstStyle/>
                    <a:p>
                      <a:pPr algn="r">
                        <a:lnSpc>
                          <a:spcPct val="115000"/>
                        </a:lnSpc>
                        <a:spcAft>
                          <a:spcPts val="0"/>
                        </a:spcAft>
                      </a:pPr>
                      <a:endParaRPr lang="fr-CA"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39570" marR="39570" marT="0" marB="0">
                    <a:solidFill>
                      <a:schemeClr val="bg1">
                        <a:lumMod val="85000"/>
                      </a:schemeClr>
                    </a:solidFill>
                  </a:tcPr>
                </a:tc>
                <a:extLst>
                  <a:ext uri="{0D108BD9-81ED-4DB2-BD59-A6C34878D82A}">
                    <a16:rowId xmlns:a16="http://schemas.microsoft.com/office/drawing/2014/main" xmlns="" val="10022"/>
                  </a:ext>
                </a:extLst>
              </a:tr>
            </a:tbl>
          </a:graphicData>
        </a:graphic>
      </p:graphicFrame>
    </p:spTree>
    <p:extLst>
      <p:ext uri="{BB962C8B-B14F-4D97-AF65-F5344CB8AC3E}">
        <p14:creationId xmlns:p14="http://schemas.microsoft.com/office/powerpoint/2010/main" xmlns="" val="2434986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985637" y="1531620"/>
            <a:ext cx="4886727" cy="871396"/>
          </a:xfrm>
        </p:spPr>
        <p:txBody>
          <a:bodyPr/>
          <a:lstStyle/>
          <a:p>
            <a:r>
              <a:rPr lang="en-US" sz="3000" dirty="0" smtClean="0">
                <a:latin typeface="+mj-lt"/>
                <a:cs typeface="Times New Roman" pitchFamily="18" charset="0"/>
              </a:rPr>
              <a:t>Fiches </a:t>
            </a:r>
            <a:r>
              <a:rPr lang="en-US" sz="3000" dirty="0" err="1" smtClean="0">
                <a:latin typeface="+mj-lt"/>
                <a:cs typeface="Times New Roman" pitchFamily="18" charset="0"/>
              </a:rPr>
              <a:t>d’activité</a:t>
            </a:r>
            <a:endParaRPr lang="en-US" sz="3000" dirty="0">
              <a:latin typeface="+mj-lt"/>
              <a:cs typeface="Times New Roman" pitchFamily="18" charset="0"/>
            </a:endParaRPr>
          </a:p>
        </p:txBody>
      </p:sp>
      <p:sp>
        <p:nvSpPr>
          <p:cNvPr id="3" name="Espace réservé du numéro de diapositive 2"/>
          <p:cNvSpPr>
            <a:spLocks noGrp="1"/>
          </p:cNvSpPr>
          <p:nvPr>
            <p:ph type="sldNum" sz="quarter" idx="12"/>
            <p:custDataLst>
              <p:tags r:id="rId2"/>
            </p:custDataLst>
          </p:nvPr>
        </p:nvSpPr>
        <p:spPr>
          <a:xfrm>
            <a:off x="5547974" y="8008203"/>
            <a:ext cx="1310026" cy="1135797"/>
          </a:xfrm>
        </p:spPr>
        <p:txBody>
          <a:bodyPr/>
          <a:lstStyle/>
          <a:p>
            <a:fld id="{027FB875-5C85-AB42-9DC5-178568A424B8}" type="slidenum">
              <a:rPr lang="en-US" smtClean="0"/>
              <a:pPr/>
              <a:t>23</a:t>
            </a:fld>
            <a:endParaRPr lang="en-US" dirty="0"/>
          </a:p>
        </p:txBody>
      </p:sp>
      <p:graphicFrame>
        <p:nvGraphicFramePr>
          <p:cNvPr id="5" name="Tableau 4"/>
          <p:cNvGraphicFramePr>
            <a:graphicFrameLocks noGrp="1"/>
          </p:cNvGraphicFramePr>
          <p:nvPr>
            <p:custDataLst>
              <p:tags r:id="rId3"/>
            </p:custDataLst>
            <p:extLst>
              <p:ext uri="{D42A27DB-BD31-4B8C-83A1-F6EECF244321}">
                <p14:modId xmlns:p14="http://schemas.microsoft.com/office/powerpoint/2010/main" xmlns="" val="3117831503"/>
              </p:ext>
            </p:extLst>
          </p:nvPr>
        </p:nvGraphicFramePr>
        <p:xfrm>
          <a:off x="604839" y="2804160"/>
          <a:ext cx="5648323" cy="1290320"/>
        </p:xfrm>
        <a:graphic>
          <a:graphicData uri="http://schemas.openxmlformats.org/drawingml/2006/table">
            <a:tbl>
              <a:tblPr firstRow="1" bandRow="1">
                <a:tableStyleId>{21E4AEA4-8DFA-4A89-87EB-49C32662AFE0}</a:tableStyleId>
              </a:tblPr>
              <a:tblGrid>
                <a:gridCol w="1346659">
                  <a:extLst>
                    <a:ext uri="{9D8B030D-6E8A-4147-A177-3AD203B41FA5}">
                      <a16:colId xmlns="" xmlns:a16="http://schemas.microsoft.com/office/drawing/2014/main" val="20000"/>
                    </a:ext>
                  </a:extLst>
                </a:gridCol>
                <a:gridCol w="3610954">
                  <a:extLst>
                    <a:ext uri="{9D8B030D-6E8A-4147-A177-3AD203B41FA5}">
                      <a16:colId xmlns="" xmlns:a16="http://schemas.microsoft.com/office/drawing/2014/main" val="20001"/>
                    </a:ext>
                  </a:extLst>
                </a:gridCol>
                <a:gridCol w="690710">
                  <a:extLst>
                    <a:ext uri="{9D8B030D-6E8A-4147-A177-3AD203B41FA5}">
                      <a16:colId xmlns="" xmlns:a16="http://schemas.microsoft.com/office/drawing/2014/main" val="20002"/>
                    </a:ext>
                  </a:extLst>
                </a:gridCol>
              </a:tblGrid>
              <a:tr h="548640">
                <a:tc>
                  <a:txBody>
                    <a:bodyPr/>
                    <a:lstStyle/>
                    <a:p>
                      <a:pPr algn="ctr"/>
                      <a:r>
                        <a:rPr lang="fr-FR" sz="1500" baseline="0" dirty="0" smtClean="0"/>
                        <a:t>Identification</a:t>
                      </a:r>
                      <a:endParaRPr lang="fr-FR" sz="1500" dirty="0">
                        <a:latin typeface="+mj-lt"/>
                        <a:cs typeface="Times New Roman" pitchFamily="18" charset="0"/>
                      </a:endParaRPr>
                    </a:p>
                  </a:txBody>
                  <a:tcPr anchor="ctr"/>
                </a:tc>
                <a:tc>
                  <a:txBody>
                    <a:bodyPr/>
                    <a:lstStyle/>
                    <a:p>
                      <a:pPr algn="ctr"/>
                      <a:r>
                        <a:rPr lang="fr-FR" sz="1500" dirty="0" smtClean="0"/>
                        <a:t>Nom</a:t>
                      </a:r>
                      <a:endParaRPr lang="fr-FR" sz="1500" dirty="0">
                        <a:latin typeface="+mj-lt"/>
                        <a:cs typeface="Times New Roman" pitchFamily="18" charset="0"/>
                      </a:endParaRPr>
                    </a:p>
                  </a:txBody>
                  <a:tcPr anchor="ctr"/>
                </a:tc>
                <a:tc>
                  <a:txBody>
                    <a:bodyPr/>
                    <a:lstStyle/>
                    <a:p>
                      <a:pPr algn="ctr"/>
                      <a:r>
                        <a:rPr lang="fr-FR" sz="1500" dirty="0" smtClean="0"/>
                        <a:t>Pages</a:t>
                      </a:r>
                      <a:endParaRPr lang="fr-FR" sz="1500" dirty="0">
                        <a:latin typeface="+mj-lt"/>
                        <a:cs typeface="Times New Roman" pitchFamily="18" charset="0"/>
                      </a:endParaRPr>
                    </a:p>
                  </a:txBody>
                  <a:tcPr anchor="ctr"/>
                </a:tc>
                <a:extLst>
                  <a:ext uri="{0D108BD9-81ED-4DB2-BD59-A6C34878D82A}">
                    <a16:rowId xmlns="" xmlns:a16="http://schemas.microsoft.com/office/drawing/2014/main" val="10000"/>
                  </a:ext>
                </a:extLst>
              </a:tr>
              <a:tr h="370840">
                <a:tc>
                  <a:txBody>
                    <a:bodyPr/>
                    <a:lstStyle/>
                    <a:p>
                      <a:pPr algn="ctr"/>
                      <a:r>
                        <a:rPr lang="fr-FR" sz="1200" dirty="0" smtClean="0"/>
                        <a:t>A</a:t>
                      </a:r>
                      <a:endParaRPr lang="fr-FR" sz="1200" dirty="0">
                        <a:latin typeface="+mj-lt"/>
                        <a:cs typeface="Times New Roman" pitchFamily="18" charset="0"/>
                      </a:endParaRPr>
                    </a:p>
                  </a:txBody>
                  <a:tcPr anchor="ctr"/>
                </a:tc>
                <a:tc>
                  <a:txBody>
                    <a:bodyPr/>
                    <a:lstStyle/>
                    <a:p>
                      <a:r>
                        <a:rPr lang="fr-FR" sz="1200" dirty="0" smtClean="0"/>
                        <a:t>Flotte ou ne flotte pas ?</a:t>
                      </a:r>
                      <a:endParaRPr lang="fr-FR" sz="1200" dirty="0">
                        <a:latin typeface="+mj-lt"/>
                        <a:cs typeface="Times New Roman" pitchFamily="18" charset="0"/>
                      </a:endParaRPr>
                    </a:p>
                  </a:txBody>
                  <a:tcPr anchor="ctr"/>
                </a:tc>
                <a:tc>
                  <a:txBody>
                    <a:bodyPr/>
                    <a:lstStyle/>
                    <a:p>
                      <a:pPr algn="ctr"/>
                      <a:r>
                        <a:rPr lang="fr-FR" sz="1200" dirty="0" smtClean="0"/>
                        <a:t>01</a:t>
                      </a:r>
                      <a:r>
                        <a:rPr lang="fr-FR" sz="1200" baseline="0" dirty="0" smtClean="0"/>
                        <a:t> – 04</a:t>
                      </a:r>
                      <a:endParaRPr lang="fr-FR" sz="1200" dirty="0">
                        <a:latin typeface="+mj-lt"/>
                        <a:cs typeface="Times New Roman" pitchFamily="18" charset="0"/>
                      </a:endParaRPr>
                    </a:p>
                  </a:txBody>
                  <a:tcPr anchor="ctr"/>
                </a:tc>
                <a:extLst>
                  <a:ext uri="{0D108BD9-81ED-4DB2-BD59-A6C34878D82A}">
                    <a16:rowId xmlns="" xmlns:a16="http://schemas.microsoft.com/office/drawing/2014/main" val="10001"/>
                  </a:ext>
                </a:extLst>
              </a:tr>
              <a:tr h="370840">
                <a:tc>
                  <a:txBody>
                    <a:bodyPr/>
                    <a:lstStyle/>
                    <a:p>
                      <a:pPr algn="ctr"/>
                      <a:r>
                        <a:rPr lang="fr-FR" sz="1200" dirty="0" smtClean="0"/>
                        <a:t>B</a:t>
                      </a:r>
                      <a:endParaRPr lang="fr-FR" sz="1200" dirty="0">
                        <a:latin typeface="+mj-lt"/>
                        <a:cs typeface="Times New Roman" pitchFamily="18" charset="0"/>
                      </a:endParaRPr>
                    </a:p>
                  </a:txBody>
                  <a:tcPr anchor="ctr"/>
                </a:tc>
                <a:tc>
                  <a:txBody>
                    <a:bodyPr/>
                    <a:lstStyle/>
                    <a:p>
                      <a:r>
                        <a:rPr lang="fr-FR" sz="1200" dirty="0" smtClean="0"/>
                        <a:t>Les naufragés</a:t>
                      </a:r>
                      <a:endParaRPr lang="fr-FR" sz="1200" dirty="0">
                        <a:latin typeface="+mj-lt"/>
                        <a:cs typeface="Times New Roman" pitchFamily="18" charset="0"/>
                      </a:endParaRPr>
                    </a:p>
                  </a:txBody>
                  <a:tcPr anchor="ctr"/>
                </a:tc>
                <a:tc>
                  <a:txBody>
                    <a:bodyPr/>
                    <a:lstStyle/>
                    <a:p>
                      <a:pPr algn="ctr"/>
                      <a:r>
                        <a:rPr lang="fr-FR" sz="1200" dirty="0" smtClean="0"/>
                        <a:t>05</a:t>
                      </a:r>
                      <a:r>
                        <a:rPr lang="fr-FR" sz="1200" baseline="0" dirty="0" smtClean="0"/>
                        <a:t> – 08</a:t>
                      </a:r>
                      <a:endParaRPr lang="fr-FR" sz="1200" dirty="0">
                        <a:latin typeface="+mj-lt"/>
                        <a:cs typeface="Times New Roman" pitchFamily="18" charset="0"/>
                      </a:endParaRPr>
                    </a:p>
                  </a:txBody>
                  <a:tcPr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3893966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Espace réservé du contenu 22" descr="Fiches d'activité - Flotte-Coule_Page_1.jpg"/>
          <p:cNvPicPr>
            <a:picLocks noGrp="1" noChangeAspect="1"/>
          </p:cNvPicPr>
          <p:nvPr>
            <p:ph sz="half" idx="1"/>
          </p:nvPr>
        </p:nvPicPr>
        <p:blipFill>
          <a:blip r:embed="rId3"/>
          <a:stretch>
            <a:fillRect/>
          </a:stretch>
        </p:blipFill>
        <p:spPr>
          <a:xfrm>
            <a:off x="0" y="135529"/>
            <a:ext cx="6858000" cy="8872942"/>
          </a:xfrm>
        </p:spPr>
      </p:pic>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iches d'activité - Flotte-Coule_Page_2.jpg"/>
          <p:cNvPicPr>
            <a:picLocks noChangeAspect="1"/>
          </p:cNvPicPr>
          <p:nvPr/>
        </p:nvPicPr>
        <p:blipFill>
          <a:blip r:embed="rId3"/>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Fiches d'activité - Flotte-Coule_Page_3.jpg"/>
          <p:cNvPicPr>
            <a:picLocks noChangeAspect="1"/>
          </p:cNvPicPr>
          <p:nvPr/>
        </p:nvPicPr>
        <p:blipFill>
          <a:blip r:embed="rId3"/>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221534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Fiches d'activité - Flotte-Coule_Page_4.jpg"/>
          <p:cNvPicPr>
            <a:picLocks noChangeAspect="1"/>
          </p:cNvPicPr>
          <p:nvPr/>
        </p:nvPicPr>
        <p:blipFill>
          <a:blip r:embed="rId3"/>
          <a:stretch>
            <a:fillRect/>
          </a:stretch>
        </p:blipFill>
        <p:spPr>
          <a:xfrm>
            <a:off x="0" y="136071"/>
            <a:ext cx="6858000" cy="8871857"/>
          </a:xfrm>
          <a:prstGeom prst="rect">
            <a:avLst/>
          </a:prstGeom>
        </p:spPr>
      </p:pic>
    </p:spTree>
    <p:extLst>
      <p:ext uri="{BB962C8B-B14F-4D97-AF65-F5344CB8AC3E}">
        <p14:creationId xmlns:p14="http://schemas.microsoft.com/office/powerpoint/2010/main" xmlns="" val="808543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Fiches d'activité - Flotte-Coule_Page_5.jpg"/>
          <p:cNvPicPr>
            <a:picLocks noChangeAspect="1"/>
          </p:cNvPicPr>
          <p:nvPr/>
        </p:nvPicPr>
        <p:blipFill>
          <a:blip r:embed="rId3"/>
          <a:stretch>
            <a:fillRect/>
          </a:stretch>
        </p:blipFill>
        <p:spPr>
          <a:xfrm>
            <a:off x="0" y="134470"/>
            <a:ext cx="6858000" cy="8875059"/>
          </a:xfrm>
          <a:prstGeom prst="rect">
            <a:avLst/>
          </a:prstGeom>
        </p:spPr>
      </p:pic>
    </p:spTree>
    <p:extLst>
      <p:ext uri="{BB962C8B-B14F-4D97-AF65-F5344CB8AC3E}">
        <p14:creationId xmlns:p14="http://schemas.microsoft.com/office/powerpoint/2010/main" xmlns="" val="3263165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iches d'activité - Flotte-Coule_Page_6.jpg"/>
          <p:cNvPicPr>
            <a:picLocks noChangeAspect="1"/>
          </p:cNvPicPr>
          <p:nvPr/>
        </p:nvPicPr>
        <p:blipFill>
          <a:blip r:embed="rId3"/>
          <a:stretch>
            <a:fillRect/>
          </a:stretch>
        </p:blipFill>
        <p:spPr>
          <a:xfrm>
            <a:off x="0" y="136176"/>
            <a:ext cx="6858000" cy="8871648"/>
          </a:xfrm>
          <a:prstGeom prst="rect">
            <a:avLst/>
          </a:prstGeom>
        </p:spPr>
      </p:pic>
    </p:spTree>
    <p:extLst>
      <p:ext uri="{BB962C8B-B14F-4D97-AF65-F5344CB8AC3E}">
        <p14:creationId xmlns:p14="http://schemas.microsoft.com/office/powerpoint/2010/main" xmlns="" val="4181862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737952" y="8002086"/>
            <a:ext cx="1112292" cy="1135797"/>
          </a:xfrm>
        </p:spPr>
        <p:txBody>
          <a:bodyPr/>
          <a:lstStyle/>
          <a:p>
            <a:fld id="{027FB875-5C85-AB42-9DC5-178568A424B8}" type="slidenum">
              <a:rPr lang="en-US" smtClean="0">
                <a:latin typeface="Impact"/>
                <a:cs typeface="Impact"/>
              </a:rPr>
              <a:pPr/>
              <a:t>3</a:t>
            </a:fld>
            <a:endParaRPr lang="en-US" dirty="0">
              <a:latin typeface="Impact"/>
              <a:cs typeface="Impact"/>
            </a:endParaRPr>
          </a:p>
        </p:txBody>
      </p:sp>
      <p:sp>
        <p:nvSpPr>
          <p:cNvPr id="13" name="Title 3"/>
          <p:cNvSpPr>
            <a:spLocks noGrp="1"/>
          </p:cNvSpPr>
          <p:nvPr>
            <p:ph type="title"/>
            <p:custDataLst>
              <p:tags r:id="rId2"/>
            </p:custDataLst>
          </p:nvPr>
        </p:nvSpPr>
        <p:spPr>
          <a:xfrm>
            <a:off x="-133350" y="217170"/>
            <a:ext cx="7124700" cy="643678"/>
          </a:xfrm>
        </p:spPr>
        <p:txBody>
          <a:bodyPr/>
          <a:lstStyle/>
          <a:p>
            <a:r>
              <a:rPr lang="en-US" sz="3000" dirty="0" err="1">
                <a:latin typeface="Calibri" panose="020F0502020204030204" pitchFamily="34" charset="0"/>
                <a:cs typeface="Calibri" panose="020F0502020204030204" pitchFamily="34" charset="0"/>
              </a:rPr>
              <a:t>Présentation</a:t>
            </a:r>
            <a:r>
              <a:rPr lang="en-US" sz="3000" dirty="0">
                <a:latin typeface="Calibri" panose="020F0502020204030204" pitchFamily="34" charset="0"/>
                <a:cs typeface="Calibri" panose="020F0502020204030204" pitchFamily="34" charset="0"/>
              </a:rPr>
              <a:t> de la situation </a:t>
            </a:r>
            <a:r>
              <a:rPr lang="en-US" sz="3000" dirty="0" err="1">
                <a:latin typeface="Calibri" panose="020F0502020204030204" pitchFamily="34" charset="0"/>
                <a:cs typeface="Calibri" panose="020F0502020204030204" pitchFamily="34" charset="0"/>
              </a:rPr>
              <a:t>d’apprentissage</a:t>
            </a:r>
            <a:endParaRPr lang="en-US" sz="3000" dirty="0">
              <a:latin typeface="Calibri" panose="020F0502020204030204" pitchFamily="34" charset="0"/>
              <a:cs typeface="Calibri" panose="020F0502020204030204" pitchFamily="34" charset="0"/>
            </a:endParaRPr>
          </a:p>
        </p:txBody>
      </p:sp>
      <p:graphicFrame>
        <p:nvGraphicFramePr>
          <p:cNvPr id="14" name="Tableau 13"/>
          <p:cNvGraphicFramePr>
            <a:graphicFrameLocks noGrp="1"/>
          </p:cNvGraphicFramePr>
          <p:nvPr>
            <p:custDataLst>
              <p:tags r:id="rId3"/>
            </p:custDataLst>
            <p:extLst>
              <p:ext uri="{D42A27DB-BD31-4B8C-83A1-F6EECF244321}">
                <p14:modId xmlns="" xmlns:p14="http://schemas.microsoft.com/office/powerpoint/2010/main" val="4012341516"/>
              </p:ext>
            </p:extLst>
          </p:nvPr>
        </p:nvGraphicFramePr>
        <p:xfrm>
          <a:off x="108653" y="1131624"/>
          <a:ext cx="6640695" cy="669245"/>
        </p:xfrm>
        <a:graphic>
          <a:graphicData uri="http://schemas.openxmlformats.org/drawingml/2006/table">
            <a:tbl>
              <a:tblPr firstRow="1" bandRow="1">
                <a:tableStyleId>{21E4AEA4-8DFA-4A89-87EB-49C32662AFE0}</a:tableStyleId>
              </a:tblPr>
              <a:tblGrid>
                <a:gridCol w="6640695">
                  <a:extLst>
                    <a:ext uri="{9D8B030D-6E8A-4147-A177-3AD203B41FA5}">
                      <a16:colId xmlns="" xmlns:a16="http://schemas.microsoft.com/office/drawing/2014/main" val="20000"/>
                    </a:ext>
                  </a:extLst>
                </a:gridCol>
              </a:tblGrid>
              <a:tr h="234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a:t>Intention pédagogique</a:t>
                      </a:r>
                      <a:endParaRPr lang="fr-FR" sz="1400" b="1"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0"/>
                  </a:ext>
                </a:extLst>
              </a:tr>
              <a:tr h="364445">
                <a:tc>
                  <a:txBody>
                    <a:bodyPr/>
                    <a:lstStyle/>
                    <a:p>
                      <a:pPr marL="0" indent="0" algn="just">
                        <a:buNone/>
                      </a:pPr>
                      <a:r>
                        <a:rPr lang="fr-CA" sz="1200" dirty="0" smtClean="0"/>
                        <a:t>Comprendre le principe de flottabilité à l’aide de la construction d’un radeau.</a:t>
                      </a:r>
                      <a:endParaRPr lang="fr-CA" sz="600" dirty="0" smtClean="0">
                        <a:latin typeface="Calibri" pitchFamily="34" charset="0"/>
                        <a:cs typeface="Calibri" pitchFamily="34" charset="0"/>
                      </a:endParaRPr>
                    </a:p>
                  </a:txBody>
                  <a:tcPr anchor="ctr"/>
                </a:tc>
                <a:extLst>
                  <a:ext uri="{0D108BD9-81ED-4DB2-BD59-A6C34878D82A}">
                    <a16:rowId xmlns="" xmlns:a16="http://schemas.microsoft.com/office/drawing/2014/main" val="10001"/>
                  </a:ext>
                </a:extLst>
              </a:tr>
            </a:tbl>
          </a:graphicData>
        </a:graphic>
      </p:graphicFrame>
      <p:graphicFrame>
        <p:nvGraphicFramePr>
          <p:cNvPr id="15" name="Tableau 14"/>
          <p:cNvGraphicFramePr>
            <a:graphicFrameLocks noGrp="1"/>
          </p:cNvGraphicFramePr>
          <p:nvPr>
            <p:custDataLst>
              <p:tags r:id="rId4"/>
            </p:custDataLst>
            <p:extLst>
              <p:ext uri="{D42A27DB-BD31-4B8C-83A1-F6EECF244321}">
                <p14:modId xmlns="" xmlns:p14="http://schemas.microsoft.com/office/powerpoint/2010/main" val="2025494945"/>
              </p:ext>
            </p:extLst>
          </p:nvPr>
        </p:nvGraphicFramePr>
        <p:xfrm>
          <a:off x="108653" y="1915489"/>
          <a:ext cx="6640695" cy="1097280"/>
        </p:xfrm>
        <a:graphic>
          <a:graphicData uri="http://schemas.openxmlformats.org/drawingml/2006/table">
            <a:tbl>
              <a:tblPr firstRow="1" bandRow="1">
                <a:tableStyleId>{21E4AEA4-8DFA-4A89-87EB-49C32662AFE0}</a:tableStyleId>
              </a:tblPr>
              <a:tblGrid>
                <a:gridCol w="6640695">
                  <a:extLst>
                    <a:ext uri="{9D8B030D-6E8A-4147-A177-3AD203B41FA5}">
                      <a16:colId xmlns="" xmlns:a16="http://schemas.microsoft.com/office/drawing/2014/main" val="20000"/>
                    </a:ext>
                  </a:extLst>
                </a:gridCol>
              </a:tblGrid>
              <a:tr h="212725">
                <a:tc>
                  <a:txBody>
                    <a:bodyPr/>
                    <a:lstStyle/>
                    <a:p>
                      <a:pPr>
                        <a:lnSpc>
                          <a:spcPct val="100000"/>
                        </a:lnSpc>
                        <a:spcBef>
                          <a:spcPts val="0"/>
                        </a:spcBef>
                        <a:spcAft>
                          <a:spcPts val="600"/>
                        </a:spcAft>
                        <a:buFont typeface="Arial" pitchFamily="34" charset="0"/>
                        <a:buNone/>
                      </a:pPr>
                      <a:r>
                        <a:rPr lang="fr-FR" sz="1400" dirty="0"/>
                        <a:t>Objectif(s)</a:t>
                      </a:r>
                      <a:endParaRPr lang="fr-FR" sz="1400" b="1" dirty="0">
                        <a:latin typeface="Calibri" pitchFamily="34" charset="0"/>
                        <a:cs typeface="Calibri" pitchFamily="34" charset="0"/>
                      </a:endParaRPr>
                    </a:p>
                  </a:txBody>
                  <a:tcPr/>
                </a:tc>
                <a:extLst>
                  <a:ext uri="{0D108BD9-81ED-4DB2-BD59-A6C34878D82A}">
                    <a16:rowId xmlns="" xmlns:a16="http://schemas.microsoft.com/office/drawing/2014/main" val="10000"/>
                  </a:ext>
                </a:extLst>
              </a:tr>
              <a:tr h="425450">
                <a:tc>
                  <a:txBody>
                    <a:bodyPr/>
                    <a:lstStyle/>
                    <a:p>
                      <a:pPr marL="228600" indent="-228600">
                        <a:lnSpc>
                          <a:spcPct val="100000"/>
                        </a:lnSpc>
                        <a:spcBef>
                          <a:spcPts val="0"/>
                        </a:spcBef>
                        <a:spcAft>
                          <a:spcPts val="600"/>
                        </a:spcAft>
                        <a:buFont typeface="Arial" pitchFamily="34" charset="0"/>
                        <a:buChar char="•"/>
                      </a:pPr>
                      <a:r>
                        <a:rPr lang="en-US" sz="1200" kern="1200" dirty="0"/>
                        <a:t> </a:t>
                      </a:r>
                      <a:r>
                        <a:rPr lang="fr-CA" sz="1200" dirty="0" smtClean="0"/>
                        <a:t>Introduire le principe de flottabilité et les applications dans la vie courante.</a:t>
                      </a:r>
                    </a:p>
                    <a:p>
                      <a:pPr marL="228600" indent="-228600">
                        <a:lnSpc>
                          <a:spcPct val="100000"/>
                        </a:lnSpc>
                        <a:spcBef>
                          <a:spcPts val="0"/>
                        </a:spcBef>
                        <a:spcAft>
                          <a:spcPts val="600"/>
                        </a:spcAft>
                        <a:buFont typeface="Arial" pitchFamily="34" charset="0"/>
                        <a:buChar char="•"/>
                      </a:pPr>
                      <a:r>
                        <a:rPr lang="fr-CA" sz="1200" dirty="0" smtClean="0"/>
                        <a:t>Apprendre à formuler des hypothèses.</a:t>
                      </a:r>
                    </a:p>
                    <a:p>
                      <a:pPr marL="228600" indent="-228600">
                        <a:lnSpc>
                          <a:spcPct val="100000"/>
                        </a:lnSpc>
                        <a:spcBef>
                          <a:spcPts val="0"/>
                        </a:spcBef>
                        <a:spcAft>
                          <a:spcPts val="600"/>
                        </a:spcAft>
                        <a:buFont typeface="Arial" pitchFamily="34" charset="0"/>
                        <a:buChar char="•"/>
                      </a:pPr>
                      <a:r>
                        <a:rPr lang="fr-CA" sz="1200" dirty="0" smtClean="0"/>
                        <a:t>Construire des schémas clairs et précis.</a:t>
                      </a:r>
                      <a:endParaRPr lang="fr-CA" sz="1200" i="1" dirty="0" smtClean="0">
                        <a:latin typeface="Calibri" pitchFamily="34" charset="0"/>
                        <a:cs typeface="Calibri" pitchFamily="34" charset="0"/>
                      </a:endParaRPr>
                    </a:p>
                  </a:txBody>
                  <a:tcPr/>
                </a:tc>
                <a:extLst>
                  <a:ext uri="{0D108BD9-81ED-4DB2-BD59-A6C34878D82A}">
                    <a16:rowId xmlns="" xmlns:a16="http://schemas.microsoft.com/office/drawing/2014/main" val="10001"/>
                  </a:ext>
                </a:extLst>
              </a:tr>
            </a:tbl>
          </a:graphicData>
        </a:graphic>
      </p:graphicFrame>
      <p:sp>
        <p:nvSpPr>
          <p:cNvPr id="17" name="Rectangle 16"/>
          <p:cNvSpPr/>
          <p:nvPr>
            <p:custDataLst>
              <p:tags r:id="rId5"/>
            </p:custDataLst>
          </p:nvPr>
        </p:nvSpPr>
        <p:spPr>
          <a:xfrm>
            <a:off x="130462" y="6189954"/>
            <a:ext cx="6597076" cy="461665"/>
          </a:xfrm>
          <a:prstGeom prst="rect">
            <a:avLst/>
          </a:prstGeom>
        </p:spPr>
        <p:txBody>
          <a:bodyPr wrap="square">
            <a:spAutoFit/>
          </a:bodyPr>
          <a:lstStyle/>
          <a:p>
            <a:r>
              <a:rPr lang="fr-CA" sz="1200" dirty="0">
                <a:solidFill>
                  <a:schemeClr val="dk1"/>
                </a:solidFill>
                <a:latin typeface="Calibri" panose="020F0502020204030204" pitchFamily="34" charset="0"/>
                <a:cs typeface="Calibri" panose="020F0502020204030204" pitchFamily="34" charset="0"/>
              </a:rPr>
              <a:t>Ceci est une interprétation de la PDA fournie à titre indicatif. Par ailleurs, l'</a:t>
            </a:r>
            <a:r>
              <a:rPr lang="fr-CA" sz="1200" dirty="0" err="1">
                <a:solidFill>
                  <a:schemeClr val="dk1"/>
                </a:solidFill>
                <a:latin typeface="Calibri" panose="020F0502020204030204" pitchFamily="34" charset="0"/>
                <a:cs typeface="Calibri" panose="020F0502020204030204" pitchFamily="34" charset="0"/>
              </a:rPr>
              <a:t>enseignant-e</a:t>
            </a:r>
            <a:r>
              <a:rPr lang="fr-CA" sz="1200" dirty="0">
                <a:solidFill>
                  <a:schemeClr val="dk1"/>
                </a:solidFill>
                <a:latin typeface="Calibri" panose="020F0502020204030204" pitchFamily="34" charset="0"/>
                <a:cs typeface="Calibri" panose="020F0502020204030204" pitchFamily="34" charset="0"/>
              </a:rPr>
              <a:t> est la personne la mieux placée pour connaître le niveau de maîtrise des contenus par son groupe.</a:t>
            </a:r>
          </a:p>
        </p:txBody>
      </p:sp>
      <p:graphicFrame>
        <p:nvGraphicFramePr>
          <p:cNvPr id="10" name="Tableau 9"/>
          <p:cNvGraphicFramePr>
            <a:graphicFrameLocks noGrp="1"/>
          </p:cNvGraphicFramePr>
          <p:nvPr>
            <p:custDataLst>
              <p:tags r:id="rId6"/>
            </p:custDataLst>
            <p:extLst>
              <p:ext uri="{D42A27DB-BD31-4B8C-83A1-F6EECF244321}">
                <p14:modId xmlns="" xmlns:p14="http://schemas.microsoft.com/office/powerpoint/2010/main" val="1618410931"/>
              </p:ext>
            </p:extLst>
          </p:nvPr>
        </p:nvGraphicFramePr>
        <p:xfrm>
          <a:off x="119840" y="3127389"/>
          <a:ext cx="6618321" cy="669245"/>
        </p:xfrm>
        <a:graphic>
          <a:graphicData uri="http://schemas.openxmlformats.org/drawingml/2006/table">
            <a:tbl>
              <a:tblPr firstRow="1" bandRow="1">
                <a:tableStyleId>{21E4AEA4-8DFA-4A89-87EB-49C32662AFE0}</a:tableStyleId>
              </a:tblPr>
              <a:tblGrid>
                <a:gridCol w="6618321">
                  <a:extLst>
                    <a:ext uri="{9D8B030D-6E8A-4147-A177-3AD203B41FA5}">
                      <a16:colId xmlns="" xmlns:a16="http://schemas.microsoft.com/office/drawing/2014/main" val="20000"/>
                    </a:ext>
                  </a:extLst>
                </a:gridCol>
              </a:tblGrid>
              <a:tr h="234986">
                <a:tc>
                  <a:txBody>
                    <a:bodyPr/>
                    <a:lstStyle/>
                    <a:p>
                      <a:pPr marL="0" indent="0">
                        <a:spcBef>
                          <a:spcPts val="800"/>
                        </a:spcBef>
                        <a:buNone/>
                      </a:pPr>
                      <a:r>
                        <a:rPr lang="fr-CA" sz="1400" dirty="0"/>
                        <a:t>Repères culturels et historiques</a:t>
                      </a:r>
                      <a:endParaRPr lang="fr-CA" sz="140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0"/>
                  </a:ext>
                </a:extLst>
              </a:tr>
              <a:tr h="364445">
                <a:tc>
                  <a:txBody>
                    <a:bodyPr/>
                    <a:lstStyle/>
                    <a:p>
                      <a:pPr marL="0" indent="0" algn="just">
                        <a:spcBef>
                          <a:spcPts val="800"/>
                        </a:spcBef>
                        <a:buNone/>
                      </a:pPr>
                      <a:r>
                        <a:rPr lang="fr-CA" sz="1200" dirty="0" smtClean="0"/>
                        <a:t>Travaux </a:t>
                      </a:r>
                      <a:r>
                        <a:rPr lang="fr-CA" sz="1200" dirty="0"/>
                        <a:t>d’Archimède, mathématicien et inventeur de la Grèce antique.</a:t>
                      </a:r>
                      <a:endParaRPr lang="fr-CA" sz="120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1"/>
                  </a:ext>
                </a:extLst>
              </a:tr>
            </a:tbl>
          </a:graphicData>
        </a:graphic>
      </p:graphicFrame>
      <p:graphicFrame>
        <p:nvGraphicFramePr>
          <p:cNvPr id="12" name="Tableau 11"/>
          <p:cNvGraphicFramePr>
            <a:graphicFrameLocks noGrp="1"/>
          </p:cNvGraphicFramePr>
          <p:nvPr>
            <p:custDataLst>
              <p:tags r:id="rId7"/>
            </p:custDataLst>
            <p:extLst>
              <p:ext uri="{D42A27DB-BD31-4B8C-83A1-F6EECF244321}">
                <p14:modId xmlns="" xmlns:p14="http://schemas.microsoft.com/office/powerpoint/2010/main" val="4012341516"/>
              </p:ext>
            </p:extLst>
          </p:nvPr>
        </p:nvGraphicFramePr>
        <p:xfrm>
          <a:off x="108653" y="6766239"/>
          <a:ext cx="6640695" cy="1021080"/>
        </p:xfrm>
        <a:graphic>
          <a:graphicData uri="http://schemas.openxmlformats.org/drawingml/2006/table">
            <a:tbl>
              <a:tblPr firstRow="1" bandRow="1">
                <a:tableStyleId>{21E4AEA4-8DFA-4A89-87EB-49C32662AFE0}</a:tableStyleId>
              </a:tblPr>
              <a:tblGrid>
                <a:gridCol w="6640695">
                  <a:extLst>
                    <a:ext uri="{9D8B030D-6E8A-4147-A177-3AD203B41FA5}">
                      <a16:colId xmlns="" xmlns:a16="http://schemas.microsoft.com/office/drawing/2014/main" val="20000"/>
                    </a:ext>
                  </a:extLst>
                </a:gridCol>
              </a:tblGrid>
              <a:tr h="23498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fr-FR" sz="1400" dirty="0" smtClean="0"/>
                        <a:t>Compétences disciplinaires</a:t>
                      </a:r>
                      <a:endParaRPr lang="fr-FR" sz="1400" b="1"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r h="364445">
                <a:tc>
                  <a:txBody>
                    <a:bodyPr/>
                    <a:lstStyle/>
                    <a:p>
                      <a:pPr marL="180000" indent="-180000" algn="just">
                        <a:spcBef>
                          <a:spcPts val="0"/>
                        </a:spcBef>
                        <a:spcAft>
                          <a:spcPts val="600"/>
                        </a:spcAft>
                        <a:buFont typeface="Arial" pitchFamily="34" charset="0"/>
                        <a:buChar char="•"/>
                      </a:pPr>
                      <a:r>
                        <a:rPr lang="fr-FR" sz="1200" dirty="0" smtClean="0"/>
                        <a:t>Compétence</a:t>
                      </a:r>
                      <a:r>
                        <a:rPr lang="fr-FR" sz="1200" baseline="0" dirty="0" smtClean="0"/>
                        <a:t> 1 : Proposer des explications ou des solutions à des problèmes d’ordre scientifique ou technologique</a:t>
                      </a:r>
                      <a:r>
                        <a:rPr lang="fr-CA" sz="1200" kern="1200" baseline="0" dirty="0" smtClean="0"/>
                        <a:t>.</a:t>
                      </a:r>
                      <a:endParaRPr lang="fr-CA" sz="1800" kern="1200" baseline="0" dirty="0" smtClean="0"/>
                    </a:p>
                    <a:p>
                      <a:pPr marL="180000" indent="-180000" algn="just">
                        <a:spcBef>
                          <a:spcPts val="0"/>
                        </a:spcBef>
                        <a:spcAft>
                          <a:spcPts val="600"/>
                        </a:spcAft>
                        <a:buFont typeface="Arial" pitchFamily="34" charset="0"/>
                        <a:buChar char="•"/>
                      </a:pPr>
                      <a:r>
                        <a:rPr lang="fr-FR" sz="1200" baseline="0" dirty="0" smtClean="0"/>
                        <a:t>Compétence 2 : Mettre à profil les outils, objets et procédés de la science et de la technologie.</a:t>
                      </a:r>
                      <a:endParaRPr lang="fr-FR" sz="1200" baseline="0" dirty="0" smtClean="0">
                        <a:latin typeface="Calibri" pitchFamily="34" charset="0"/>
                        <a:cs typeface="Calibri" pitchFamily="34" charset="0"/>
                      </a:endParaRPr>
                    </a:p>
                  </a:txBody>
                  <a:tcPr anchor="ctr"/>
                </a:tc>
                <a:extLst>
                  <a:ext uri="{0D108BD9-81ED-4DB2-BD59-A6C34878D82A}">
                    <a16:rowId xmlns="" xmlns:a16="http://schemas.microsoft.com/office/drawing/2014/main" val="10001"/>
                  </a:ext>
                </a:extLst>
              </a:tr>
            </a:tbl>
          </a:graphicData>
        </a:graphic>
      </p:graphicFrame>
      <p:graphicFrame>
        <p:nvGraphicFramePr>
          <p:cNvPr id="18" name="Tableau 17"/>
          <p:cNvGraphicFramePr>
            <a:graphicFrameLocks noGrp="1"/>
          </p:cNvGraphicFramePr>
          <p:nvPr>
            <p:custDataLst>
              <p:tags r:id="rId8"/>
            </p:custDataLst>
            <p:extLst>
              <p:ext uri="{D42A27DB-BD31-4B8C-83A1-F6EECF244321}">
                <p14:modId xmlns="" xmlns:p14="http://schemas.microsoft.com/office/powerpoint/2010/main" val="4012341516"/>
              </p:ext>
            </p:extLst>
          </p:nvPr>
        </p:nvGraphicFramePr>
        <p:xfrm>
          <a:off x="108653" y="7901940"/>
          <a:ext cx="4341427" cy="1097280"/>
        </p:xfrm>
        <a:graphic>
          <a:graphicData uri="http://schemas.openxmlformats.org/drawingml/2006/table">
            <a:tbl>
              <a:tblPr firstRow="1" bandRow="1">
                <a:tableStyleId>{21E4AEA4-8DFA-4A89-87EB-49C32662AFE0}</a:tableStyleId>
              </a:tblPr>
              <a:tblGrid>
                <a:gridCol w="4341427">
                  <a:extLst>
                    <a:ext uri="{9D8B030D-6E8A-4147-A177-3AD203B41FA5}">
                      <a16:colId xmlns="" xmlns:a16="http://schemas.microsoft.com/office/drawing/2014/main" val="20000"/>
                    </a:ext>
                  </a:extLst>
                </a:gridCol>
              </a:tblGrid>
              <a:tr h="234986">
                <a:tc>
                  <a:txBody>
                    <a:bodyPr/>
                    <a:lstStyle/>
                    <a:p>
                      <a:pPr marL="0" marR="0" indent="0" algn="l" defTabSz="914400" rtl="0" eaLnBrk="1" fontAlgn="auto" latinLnBrk="0" hangingPunct="1">
                        <a:lnSpc>
                          <a:spcPct val="100000"/>
                        </a:lnSpc>
                        <a:spcBef>
                          <a:spcPts val="0"/>
                        </a:spcBef>
                        <a:spcAft>
                          <a:spcPts val="600"/>
                        </a:spcAft>
                        <a:buClrTx/>
                        <a:buSzTx/>
                        <a:buFont typeface="Arial" pitchFamily="34" charset="0"/>
                        <a:buNone/>
                        <a:tabLst/>
                        <a:defRPr/>
                      </a:pPr>
                      <a:r>
                        <a:rPr lang="fr-FR" sz="1400" dirty="0" smtClean="0"/>
                        <a:t>Compétences transversales</a:t>
                      </a:r>
                      <a:endParaRPr lang="fr-FR" sz="1400" b="1"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r h="364445">
                <a:tc>
                  <a:txBody>
                    <a:bodyPr/>
                    <a:lstStyle/>
                    <a:p>
                      <a:pPr marL="180000" indent="-180000">
                        <a:lnSpc>
                          <a:spcPct val="100000"/>
                        </a:lnSpc>
                        <a:spcBef>
                          <a:spcPts val="0"/>
                        </a:spcBef>
                        <a:spcAft>
                          <a:spcPts val="600"/>
                        </a:spcAft>
                        <a:buFont typeface="Arial" pitchFamily="34" charset="0"/>
                        <a:buChar char="•"/>
                      </a:pPr>
                      <a:r>
                        <a:rPr lang="fr-FR" sz="1200" dirty="0" smtClean="0"/>
                        <a:t>Compétence</a:t>
                      </a:r>
                      <a:r>
                        <a:rPr lang="fr-FR" sz="1200" baseline="0" dirty="0" smtClean="0"/>
                        <a:t> 2 : Résoudre des problèmes</a:t>
                      </a:r>
                    </a:p>
                    <a:p>
                      <a:pPr marL="180000" indent="-180000">
                        <a:lnSpc>
                          <a:spcPct val="100000"/>
                        </a:lnSpc>
                        <a:spcBef>
                          <a:spcPts val="0"/>
                        </a:spcBef>
                        <a:spcAft>
                          <a:spcPts val="600"/>
                        </a:spcAft>
                        <a:buFont typeface="Arial" pitchFamily="34" charset="0"/>
                        <a:buChar char="•"/>
                      </a:pPr>
                      <a:r>
                        <a:rPr lang="fr-FR" sz="1200" baseline="0" dirty="0" smtClean="0"/>
                        <a:t>Compétence 4 : M</a:t>
                      </a:r>
                      <a:r>
                        <a:rPr lang="fr-CA" sz="1200" baseline="0" dirty="0" err="1" smtClean="0"/>
                        <a:t>ettre</a:t>
                      </a:r>
                      <a:r>
                        <a:rPr lang="fr-CA" sz="1200" baseline="0" dirty="0" smtClean="0"/>
                        <a:t> en œuvre sa pensée créatrice</a:t>
                      </a:r>
                    </a:p>
                    <a:p>
                      <a:pPr marL="180000" indent="-180000">
                        <a:lnSpc>
                          <a:spcPct val="100000"/>
                        </a:lnSpc>
                        <a:spcBef>
                          <a:spcPts val="0"/>
                        </a:spcBef>
                        <a:spcAft>
                          <a:spcPts val="600"/>
                        </a:spcAft>
                        <a:buFont typeface="Arial" pitchFamily="34" charset="0"/>
                        <a:buChar char="•"/>
                      </a:pPr>
                      <a:r>
                        <a:rPr lang="fr-CA" sz="1200" baseline="0" dirty="0" smtClean="0"/>
                        <a:t>Compétence 5 : Se donner des méthodes de travail efficaces</a:t>
                      </a:r>
                      <a:endParaRPr lang="fr-CA" sz="1200" baseline="0" dirty="0" smtClean="0">
                        <a:latin typeface="Calibri" pitchFamily="34" charset="0"/>
                        <a:cs typeface="Calibri" pitchFamily="34" charset="0"/>
                      </a:endParaRPr>
                    </a:p>
                  </a:txBody>
                  <a:tcPr anchor="ctr"/>
                </a:tc>
                <a:extLst>
                  <a:ext uri="{0D108BD9-81ED-4DB2-BD59-A6C34878D82A}">
                    <a16:rowId xmlns="" xmlns:a16="http://schemas.microsoft.com/office/drawing/2014/main" val="10001"/>
                  </a:ext>
                </a:extLst>
              </a:tr>
            </a:tbl>
          </a:graphicData>
        </a:graphic>
      </p:graphicFrame>
      <p:graphicFrame>
        <p:nvGraphicFramePr>
          <p:cNvPr id="16" name="Tableau 15"/>
          <p:cNvGraphicFramePr>
            <a:graphicFrameLocks noGrp="1"/>
          </p:cNvGraphicFramePr>
          <p:nvPr>
            <p:custDataLst>
              <p:tags r:id="rId9"/>
            </p:custDataLst>
            <p:extLst>
              <p:ext uri="{D42A27DB-BD31-4B8C-83A1-F6EECF244321}">
                <p14:modId xmlns="" xmlns:p14="http://schemas.microsoft.com/office/powerpoint/2010/main" val="1074024032"/>
              </p:ext>
            </p:extLst>
          </p:nvPr>
        </p:nvGraphicFramePr>
        <p:xfrm>
          <a:off x="135000" y="3911254"/>
          <a:ext cx="6588000" cy="2164080"/>
        </p:xfrm>
        <a:graphic>
          <a:graphicData uri="http://schemas.openxmlformats.org/drawingml/2006/table">
            <a:tbl>
              <a:tblPr firstRow="1" bandRow="1">
                <a:tableStyleId>{5940675A-B579-460E-94D1-54222C63F5DA}</a:tableStyleId>
              </a:tblPr>
              <a:tblGrid>
                <a:gridCol w="501261">
                  <a:extLst>
                    <a:ext uri="{9D8B030D-6E8A-4147-A177-3AD203B41FA5}">
                      <a16:colId xmlns="" xmlns:a16="http://schemas.microsoft.com/office/drawing/2014/main" val="20000"/>
                    </a:ext>
                  </a:extLst>
                </a:gridCol>
                <a:gridCol w="5231139">
                  <a:extLst>
                    <a:ext uri="{9D8B030D-6E8A-4147-A177-3AD203B41FA5}">
                      <a16:colId xmlns="" xmlns:a16="http://schemas.microsoft.com/office/drawing/2014/main" val="1162429543"/>
                    </a:ext>
                  </a:extLst>
                </a:gridCol>
                <a:gridCol w="855600">
                  <a:extLst>
                    <a:ext uri="{9D8B030D-6E8A-4147-A177-3AD203B41FA5}">
                      <a16:colId xmlns="" xmlns:a16="http://schemas.microsoft.com/office/drawing/2014/main" val="1422053919"/>
                    </a:ext>
                  </a:extLst>
                </a:gridCol>
              </a:tblGrid>
              <a:tr h="20998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1" kern="1200" dirty="0"/>
                        <a:t>Références à la PDA sciences</a:t>
                      </a:r>
                      <a:endParaRPr lang="fr-CA" sz="1400" b="1" kern="1200" dirty="0">
                        <a:solidFill>
                          <a:schemeClr val="lt1"/>
                        </a:solidFill>
                        <a:latin typeface="Calibri" panose="020F0502020204030204" pitchFamily="34" charset="0"/>
                        <a:ea typeface="+mn-ea"/>
                        <a:cs typeface="Calibri" panose="020F0502020204030204" pitchFamily="34" charset="0"/>
                      </a:endParaRPr>
                    </a:p>
                  </a:txBody>
                  <a:tcPr anchor="ctr"/>
                </a:tc>
                <a:tc hMerge="1">
                  <a:txBody>
                    <a:bodyPr/>
                    <a:lstStyle/>
                    <a:p>
                      <a:endParaRPr lang="fr-CA" sz="1200" dirty="0"/>
                    </a:p>
                  </a:txBody>
                  <a:tcPr/>
                </a:tc>
                <a:tc>
                  <a:txBody>
                    <a:bodyPr/>
                    <a:lstStyle/>
                    <a:p>
                      <a:pPr algn="ctr"/>
                      <a:r>
                        <a:rPr lang="fr-CA" sz="1400" b="1" kern="1200" dirty="0" smtClean="0"/>
                        <a:t>Ac</a:t>
                      </a:r>
                      <a:r>
                        <a:rPr lang="fr-CA" sz="1400" b="1" dirty="0" smtClean="0"/>
                        <a:t>tivités</a:t>
                      </a:r>
                      <a:endParaRPr lang="fr-CA" sz="1400" b="1"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96572545"/>
                  </a:ext>
                </a:extLst>
              </a:tr>
              <a:tr h="457200">
                <a:tc>
                  <a:txBody>
                    <a:bodyPr/>
                    <a:lstStyle/>
                    <a:p>
                      <a:pPr algn="ctr"/>
                      <a:r>
                        <a:rPr lang="fr-CA" sz="1200" b="1" dirty="0" smtClean="0">
                          <a:ln>
                            <a:noFill/>
                          </a:ln>
                        </a:rPr>
                        <a:t>Univers Matériel</a:t>
                      </a:r>
                      <a:endParaRPr lang="fr-CA" sz="1200" b="1" dirty="0">
                        <a:ln>
                          <a:noFill/>
                        </a:ln>
                      </a:endParaRPr>
                    </a:p>
                    <a:p>
                      <a:pPr algn="ctr"/>
                      <a:r>
                        <a:rPr lang="fr-CA" sz="1200" b="1" dirty="0" smtClean="0">
                          <a:ln>
                            <a:noFill/>
                          </a:ln>
                        </a:rPr>
                        <a:t>A- Matière</a:t>
                      </a:r>
                      <a:endParaRPr lang="fr-CA" sz="1200" b="1" dirty="0">
                        <a:ln>
                          <a:noFill/>
                        </a:ln>
                        <a:solidFill>
                          <a:schemeClr val="bg1"/>
                        </a:solidFill>
                        <a:latin typeface="Calibri" panose="020F0502020204030204" pitchFamily="34" charset="0"/>
                        <a:cs typeface="Calibri" panose="020F0502020204030204" pitchFamily="34" charset="0"/>
                      </a:endParaRPr>
                    </a:p>
                  </a:txBody>
                  <a:tcPr vert="vert270" anchor="ctr"/>
                </a:tc>
                <a:tc>
                  <a:txBody>
                    <a:bodyPr/>
                    <a:lstStyle/>
                    <a:p>
                      <a:pPr>
                        <a:spcAft>
                          <a:spcPts val="600"/>
                        </a:spcAft>
                      </a:pPr>
                      <a:r>
                        <a:rPr lang="fr-FR" sz="1200" kern="1200" baseline="0" dirty="0" smtClean="0"/>
                        <a:t>1. a. Classer des objets à l’aide de leurs propriétés (ex. : couleur, forme, taille, texture, odeur)</a:t>
                      </a:r>
                    </a:p>
                    <a:p>
                      <a:pPr>
                        <a:spcAft>
                          <a:spcPts val="600"/>
                        </a:spcAft>
                      </a:pPr>
                      <a:r>
                        <a:rPr lang="fr-FR" sz="1200" kern="1200" baseline="0" dirty="0" smtClean="0"/>
                        <a:t>1. e. Décrire la forme, la couleur et la texture d’un objet ou d’une substance</a:t>
                      </a:r>
                    </a:p>
                    <a:p>
                      <a:pPr>
                        <a:spcAft>
                          <a:spcPts val="600"/>
                        </a:spcAft>
                      </a:pPr>
                      <a:r>
                        <a:rPr lang="fr-FR" sz="1200" kern="1200" baseline="0" dirty="0" smtClean="0"/>
                        <a:t>1. f. Classer des solides selon leur masse volumique (volumes identiques et masses différentes ou masses identiques et volumes différents)</a:t>
                      </a:r>
                    </a:p>
                    <a:p>
                      <a:pPr>
                        <a:spcAft>
                          <a:spcPts val="600"/>
                        </a:spcAft>
                      </a:pPr>
                      <a:r>
                        <a:rPr lang="fr-FR" sz="1200" kern="1200" baseline="0" dirty="0" smtClean="0"/>
                        <a:t>1. h. Expliquer la flottabilité d’une substance sur une autre par leur masse volumique (densité) respective</a:t>
                      </a:r>
                    </a:p>
                    <a:p>
                      <a:pPr>
                        <a:spcAft>
                          <a:spcPts val="600"/>
                        </a:spcAft>
                      </a:pPr>
                      <a:r>
                        <a:rPr lang="fr-FR" sz="1200" kern="1200" baseline="0" dirty="0" smtClean="0"/>
                        <a:t>1. k. Reconnaître des matériaux qui composent un objet</a:t>
                      </a:r>
                      <a:endParaRPr lang="fr-CA" sz="1200" b="0" kern="1200" dirty="0">
                        <a:solidFill>
                          <a:schemeClr val="dk1"/>
                        </a:solidFill>
                        <a:latin typeface="Calibri" pitchFamily="34" charset="0"/>
                        <a:ea typeface="+mn-ea"/>
                        <a:cs typeface="Calibri" pitchFamily="34" charset="0"/>
                      </a:endParaRPr>
                    </a:p>
                  </a:txBody>
                  <a:tcPr anchor="ctr"/>
                </a:tc>
                <a:tc>
                  <a:txBody>
                    <a:bodyPr/>
                    <a:lstStyle/>
                    <a:p>
                      <a:pPr algn="ctr"/>
                      <a:r>
                        <a:rPr lang="fr-CA" sz="1200" dirty="0" smtClean="0"/>
                        <a:t>1-2-3</a:t>
                      </a:r>
                      <a:endParaRPr lang="fr-CA" sz="1200" dirty="0">
                        <a:latin typeface="Calibri" panose="020F0502020204030204" pitchFamily="34" charset="0"/>
                        <a:cs typeface="Calibri" panose="020F0502020204030204" pitchFamily="34" charset="0"/>
                      </a:endParaRP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2570005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iches d'activité - Flotte-Coule_Page_7.jpg"/>
          <p:cNvPicPr>
            <a:picLocks noChangeAspect="1"/>
          </p:cNvPicPr>
          <p:nvPr/>
        </p:nvPicPr>
        <p:blipFill>
          <a:blip r:embed="rId3"/>
          <a:stretch>
            <a:fillRect/>
          </a:stretch>
        </p:blipFill>
        <p:spPr>
          <a:xfrm>
            <a:off x="0" y="136176"/>
            <a:ext cx="6858000" cy="8871648"/>
          </a:xfrm>
          <a:prstGeom prst="rect">
            <a:avLst/>
          </a:prstGeom>
        </p:spPr>
      </p:pic>
    </p:spTree>
    <p:extLst>
      <p:ext uri="{BB962C8B-B14F-4D97-AF65-F5344CB8AC3E}">
        <p14:creationId xmlns:p14="http://schemas.microsoft.com/office/powerpoint/2010/main" xmlns="" val="1987899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Fiches d'activité - Flotte-Coule_Page_8.jpg"/>
          <p:cNvPicPr>
            <a:picLocks noChangeAspect="1"/>
          </p:cNvPicPr>
          <p:nvPr/>
        </p:nvPicPr>
        <p:blipFill>
          <a:blip r:embed="rId3"/>
          <a:stretch>
            <a:fillRect/>
          </a:stretch>
        </p:blipFill>
        <p:spPr>
          <a:xfrm>
            <a:off x="0" y="136176"/>
            <a:ext cx="6858000" cy="8871648"/>
          </a:xfrm>
          <a:prstGeom prst="rect">
            <a:avLst/>
          </a:prstGeom>
        </p:spPr>
      </p:pic>
    </p:spTree>
    <p:extLst>
      <p:ext uri="{BB962C8B-B14F-4D97-AF65-F5344CB8AC3E}">
        <p14:creationId xmlns:p14="http://schemas.microsoft.com/office/powerpoint/2010/main" xmlns="" val="879585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1120112" y="1485900"/>
            <a:ext cx="4625596" cy="867808"/>
          </a:xfrm>
        </p:spPr>
        <p:txBody>
          <a:bodyPr/>
          <a:lstStyle/>
          <a:p>
            <a:r>
              <a:rPr lang="en-US" sz="3000" dirty="0" err="1">
                <a:latin typeface="Calibri" panose="020F0502020204030204" pitchFamily="34" charset="0"/>
                <a:cs typeface="Calibri" panose="020F0502020204030204" pitchFamily="34" charset="0"/>
              </a:rPr>
              <a:t>Séquence</a:t>
            </a:r>
            <a:r>
              <a:rPr lang="en-US" sz="3000" dirty="0">
                <a:latin typeface="Calibri" panose="020F0502020204030204" pitchFamily="34" charset="0"/>
                <a:cs typeface="Calibri" panose="020F0502020204030204" pitchFamily="34" charset="0"/>
              </a:rPr>
              <a:t> </a:t>
            </a:r>
            <a:r>
              <a:rPr lang="en-US" sz="3000" dirty="0" err="1">
                <a:latin typeface="Calibri" panose="020F0502020204030204" pitchFamily="34" charset="0"/>
                <a:cs typeface="Calibri" panose="020F0502020204030204" pitchFamily="34" charset="0"/>
              </a:rPr>
              <a:t>d’enseignement</a:t>
            </a:r>
            <a:endParaRPr lang="en-US" sz="30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2"/>
            <p:custDataLst>
              <p:tags r:id="rId2"/>
            </p:custDataLst>
          </p:nvPr>
        </p:nvSpPr>
        <p:spPr>
          <a:xfrm>
            <a:off x="5745708" y="8006712"/>
            <a:ext cx="1112292" cy="1135797"/>
          </a:xfrm>
        </p:spPr>
        <p:txBody>
          <a:bodyPr/>
          <a:lstStyle/>
          <a:p>
            <a:fld id="{027FB875-5C85-AB42-9DC5-178568A424B8}" type="slidenum">
              <a:rPr lang="en-US" smtClean="0"/>
              <a:pPr/>
              <a:t>4</a:t>
            </a:fld>
            <a:endParaRPr lang="en-US" dirty="0"/>
          </a:p>
        </p:txBody>
      </p:sp>
      <p:sp>
        <p:nvSpPr>
          <p:cNvPr id="7" name="Rectangle 6"/>
          <p:cNvSpPr/>
          <p:nvPr>
            <p:custDataLst>
              <p:tags r:id="rId3"/>
            </p:custDataLst>
          </p:nvPr>
        </p:nvSpPr>
        <p:spPr>
          <a:xfrm>
            <a:off x="401863" y="7389071"/>
            <a:ext cx="1779508" cy="13620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graphicFrame>
        <p:nvGraphicFramePr>
          <p:cNvPr id="8" name="Tableau 7"/>
          <p:cNvGraphicFramePr>
            <a:graphicFrameLocks noGrp="1"/>
          </p:cNvGraphicFramePr>
          <p:nvPr>
            <p:custDataLst>
              <p:tags r:id="rId4"/>
            </p:custDataLst>
            <p:extLst>
              <p:ext uri="{D42A27DB-BD31-4B8C-83A1-F6EECF244321}">
                <p14:modId xmlns:p14="http://schemas.microsoft.com/office/powerpoint/2010/main" xmlns="" val="4204901937"/>
              </p:ext>
            </p:extLst>
          </p:nvPr>
        </p:nvGraphicFramePr>
        <p:xfrm>
          <a:off x="65977" y="2766060"/>
          <a:ext cx="6726047" cy="3352800"/>
        </p:xfrm>
        <a:graphic>
          <a:graphicData uri="http://schemas.openxmlformats.org/drawingml/2006/table">
            <a:tbl>
              <a:tblPr firstRow="1" bandRow="1">
                <a:tableStyleId>{21E4AEA4-8DFA-4A89-87EB-49C32662AFE0}</a:tableStyleId>
              </a:tblPr>
              <a:tblGrid>
                <a:gridCol w="371181">
                  <a:extLst>
                    <a:ext uri="{9D8B030D-6E8A-4147-A177-3AD203B41FA5}">
                      <a16:colId xmlns="" xmlns:a16="http://schemas.microsoft.com/office/drawing/2014/main" val="20000"/>
                    </a:ext>
                  </a:extLst>
                </a:gridCol>
                <a:gridCol w="1476000">
                  <a:extLst>
                    <a:ext uri="{9D8B030D-6E8A-4147-A177-3AD203B41FA5}">
                      <a16:colId xmlns="" xmlns:a16="http://schemas.microsoft.com/office/drawing/2014/main" val="20001"/>
                    </a:ext>
                  </a:extLst>
                </a:gridCol>
                <a:gridCol w="2489661">
                  <a:extLst>
                    <a:ext uri="{9D8B030D-6E8A-4147-A177-3AD203B41FA5}">
                      <a16:colId xmlns="" xmlns:a16="http://schemas.microsoft.com/office/drawing/2014/main" val="20002"/>
                    </a:ext>
                  </a:extLst>
                </a:gridCol>
                <a:gridCol w="761783">
                  <a:extLst>
                    <a:ext uri="{9D8B030D-6E8A-4147-A177-3AD203B41FA5}">
                      <a16:colId xmlns="" xmlns:a16="http://schemas.microsoft.com/office/drawing/2014/main" val="20003"/>
                    </a:ext>
                  </a:extLst>
                </a:gridCol>
                <a:gridCol w="799422">
                  <a:extLst>
                    <a:ext uri="{9D8B030D-6E8A-4147-A177-3AD203B41FA5}">
                      <a16:colId xmlns="" xmlns:a16="http://schemas.microsoft.com/office/drawing/2014/main" val="20004"/>
                    </a:ext>
                  </a:extLst>
                </a:gridCol>
                <a:gridCol w="828000">
                  <a:extLst>
                    <a:ext uri="{9D8B030D-6E8A-4147-A177-3AD203B41FA5}">
                      <a16:colId xmlns="" xmlns:a16="http://schemas.microsoft.com/office/drawing/2014/main" val="20005"/>
                    </a:ext>
                  </a:extLst>
                </a:gridCol>
              </a:tblGrid>
              <a:tr h="457200">
                <a:tc gridSpan="2">
                  <a:txBody>
                    <a:bodyPr/>
                    <a:lstStyle/>
                    <a:p>
                      <a:pPr algn="ctr"/>
                      <a:r>
                        <a:rPr lang="fr-FR" sz="1400" dirty="0" smtClean="0"/>
                        <a:t>Nom</a:t>
                      </a:r>
                      <a:r>
                        <a:rPr lang="fr-FR" sz="1400" baseline="0" dirty="0" smtClean="0"/>
                        <a:t> </a:t>
                      </a:r>
                      <a:endParaRPr lang="fr-FR" sz="1400" dirty="0">
                        <a:latin typeface="Calibri" pitchFamily="34" charset="0"/>
                        <a:cs typeface="Calibri" pitchFamily="34" charset="0"/>
                      </a:endParaRPr>
                    </a:p>
                  </a:txBody>
                  <a:tcPr anchor="ctr"/>
                </a:tc>
                <a:tc hMerge="1">
                  <a:txBody>
                    <a:bodyPr/>
                    <a:lstStyle/>
                    <a:p>
                      <a:endParaRPr lang="fr-FR"/>
                    </a:p>
                  </a:txBody>
                  <a:tcPr/>
                </a:tc>
                <a:tc>
                  <a:txBody>
                    <a:bodyPr/>
                    <a:lstStyle/>
                    <a:p>
                      <a:pPr algn="ctr"/>
                      <a:r>
                        <a:rPr lang="fr-FR" sz="1400" dirty="0" smtClean="0"/>
                        <a:t>Description</a:t>
                      </a:r>
                      <a:endParaRPr lang="fr-FR" sz="1400" dirty="0">
                        <a:latin typeface="Calibri" pitchFamily="34" charset="0"/>
                        <a:cs typeface="Calibri" pitchFamily="34" charset="0"/>
                      </a:endParaRPr>
                    </a:p>
                  </a:txBody>
                  <a:tcPr anchor="ctr"/>
                </a:tc>
                <a:tc>
                  <a:txBody>
                    <a:bodyPr/>
                    <a:lstStyle/>
                    <a:p>
                      <a:pPr algn="ctr"/>
                      <a:r>
                        <a:rPr lang="fr-FR" sz="1400" dirty="0" smtClean="0"/>
                        <a:t>Durée</a:t>
                      </a:r>
                    </a:p>
                    <a:p>
                      <a:pPr algn="ctr"/>
                      <a:r>
                        <a:rPr lang="fr-FR" sz="1400" dirty="0" smtClean="0"/>
                        <a:t>(min)</a:t>
                      </a:r>
                      <a:endParaRPr lang="fr-FR" sz="1400" dirty="0">
                        <a:latin typeface="Calibri" pitchFamily="34" charset="0"/>
                        <a:cs typeface="Calibri" pitchFamily="34" charset="0"/>
                      </a:endParaRPr>
                    </a:p>
                  </a:txBody>
                  <a:tcPr marL="36000" marR="36000" anchor="ctr"/>
                </a:tc>
                <a:tc>
                  <a:txBody>
                    <a:bodyPr/>
                    <a:lstStyle/>
                    <a:p>
                      <a:pPr algn="ctr"/>
                      <a:r>
                        <a:rPr lang="fr-FR" sz="1400" dirty="0" smtClean="0"/>
                        <a:t>Fiche d’activité</a:t>
                      </a:r>
                      <a:endParaRPr lang="fr-FR" sz="1400" dirty="0">
                        <a:latin typeface="Calibri" pitchFamily="34" charset="0"/>
                        <a:cs typeface="Calibri" pitchFamily="34" charset="0"/>
                      </a:endParaRPr>
                    </a:p>
                  </a:txBody>
                  <a:tcPr marL="36000" marR="36000" anchor="ctr"/>
                </a:tc>
                <a:tc>
                  <a:txBody>
                    <a:bodyPr/>
                    <a:lstStyle/>
                    <a:p>
                      <a:pPr algn="ctr"/>
                      <a:r>
                        <a:rPr lang="fr-FR" sz="1400" dirty="0" smtClean="0"/>
                        <a:t>Fiche théorique</a:t>
                      </a:r>
                      <a:endParaRPr lang="fr-FR" sz="1400" dirty="0">
                        <a:latin typeface="Calibri" pitchFamily="34" charset="0"/>
                        <a:cs typeface="Calibri" pitchFamily="34" charset="0"/>
                      </a:endParaRPr>
                    </a:p>
                  </a:txBody>
                  <a:tcPr marL="36000" marR="36000" anchor="ctr"/>
                </a:tc>
                <a:extLst>
                  <a:ext uri="{0D108BD9-81ED-4DB2-BD59-A6C34878D82A}">
                    <a16:rowId xmlns="" xmlns:a16="http://schemas.microsoft.com/office/drawing/2014/main" val="10000"/>
                  </a:ext>
                </a:extLst>
              </a:tr>
              <a:tr h="274320">
                <a:tc gridSpan="6">
                  <a:txBody>
                    <a:bodyPr/>
                    <a:lstStyle/>
                    <a:p>
                      <a:pPr algn="ctr"/>
                      <a:r>
                        <a:rPr lang="fr-FR" sz="1200" dirty="0" smtClean="0"/>
                        <a:t> </a:t>
                      </a:r>
                      <a:r>
                        <a:rPr lang="fr-FR" sz="1200" b="1" dirty="0" smtClean="0"/>
                        <a:t>Amorce</a:t>
                      </a:r>
                      <a:endParaRPr lang="fr-FR" sz="1200" b="1" dirty="0">
                        <a:latin typeface="Calibri" pitchFamily="34" charset="0"/>
                        <a:cs typeface="Calibri" pitchFamily="34" charset="0"/>
                      </a:endParaRPr>
                    </a:p>
                  </a:txBody>
                  <a:tcPr/>
                </a:tc>
                <a:tc hMerge="1">
                  <a:txBody>
                    <a:bodyPr/>
                    <a:lstStyle/>
                    <a:p>
                      <a:endParaRPr lang="fr-FR"/>
                    </a:p>
                  </a:txBody>
                  <a:tcPr/>
                </a:tc>
                <a:tc hMerge="1">
                  <a:txBody>
                    <a:bodyPr/>
                    <a:lstStyle/>
                    <a:p>
                      <a:endParaRPr lang="fr-FR" sz="1200" dirty="0"/>
                    </a:p>
                  </a:txBody>
                  <a:tcPr/>
                </a:tc>
                <a:tc hMerge="1">
                  <a:txBody>
                    <a:bodyPr/>
                    <a:lstStyle/>
                    <a:p>
                      <a:endParaRPr lang="fr-FR" sz="1200" dirty="0"/>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1"/>
                  </a:ext>
                </a:extLst>
              </a:tr>
              <a:tr h="457200">
                <a:tc>
                  <a:txBody>
                    <a:bodyPr/>
                    <a:lstStyle/>
                    <a:p>
                      <a:pPr algn="l"/>
                      <a:r>
                        <a:rPr lang="fr-FR" sz="1200" baseline="0" dirty="0" smtClean="0"/>
                        <a:t>1</a:t>
                      </a:r>
                      <a:endParaRPr lang="fr-FR" sz="1200" dirty="0">
                        <a:latin typeface="Calibri" pitchFamily="34" charset="0"/>
                        <a:cs typeface="Calibri" pitchFamily="34" charset="0"/>
                      </a:endParaRPr>
                    </a:p>
                  </a:txBody>
                  <a:tcPr anchor="ctr"/>
                </a:tc>
                <a:tc>
                  <a:txBody>
                    <a:bodyPr/>
                    <a:lstStyle/>
                    <a:p>
                      <a:pPr algn="l"/>
                      <a:r>
                        <a:rPr lang="fr-FR" sz="1200" dirty="0" smtClean="0"/>
                        <a:t>Flotte</a:t>
                      </a:r>
                      <a:r>
                        <a:rPr lang="fr-FR" sz="1200" baseline="0" dirty="0" smtClean="0"/>
                        <a:t> ou flotte pas ?</a:t>
                      </a:r>
                      <a:endParaRPr lang="fr-FR" sz="1200" dirty="0">
                        <a:latin typeface="Calibri" pitchFamily="34" charset="0"/>
                        <a:cs typeface="Calibri" pitchFamily="34" charset="0"/>
                      </a:endParaRPr>
                    </a:p>
                  </a:txBody>
                  <a:tcPr anchor="ctr"/>
                </a:tc>
                <a:tc>
                  <a:txBody>
                    <a:bodyPr/>
                    <a:lstStyle/>
                    <a:p>
                      <a:pPr algn="l"/>
                      <a:r>
                        <a:rPr lang="fr-FR" sz="1200" dirty="0" smtClean="0"/>
                        <a:t>Déterminer quels objets flottent en</a:t>
                      </a:r>
                      <a:r>
                        <a:rPr lang="fr-FR" sz="1200" baseline="0" dirty="0" smtClean="0"/>
                        <a:t> posant des hypothèses.</a:t>
                      </a:r>
                      <a:endParaRPr lang="fr-FR" sz="1200" dirty="0">
                        <a:latin typeface="Calibri" pitchFamily="34" charset="0"/>
                        <a:cs typeface="Calibri" pitchFamily="34" charset="0"/>
                      </a:endParaRPr>
                    </a:p>
                  </a:txBody>
                  <a:tcPr anchor="ctr"/>
                </a:tc>
                <a:tc>
                  <a:txBody>
                    <a:bodyPr/>
                    <a:lstStyle/>
                    <a:p>
                      <a:pPr algn="ctr"/>
                      <a:r>
                        <a:rPr lang="fr-FR" sz="1200" dirty="0" smtClean="0"/>
                        <a:t>120</a:t>
                      </a:r>
                      <a:endParaRPr lang="fr-FR" sz="1200" dirty="0">
                        <a:latin typeface="Calibri" pitchFamily="34" charset="0"/>
                        <a:cs typeface="Calibri" pitchFamily="34" charset="0"/>
                      </a:endParaRPr>
                    </a:p>
                  </a:txBody>
                  <a:tcPr anchor="ctr"/>
                </a:tc>
                <a:tc>
                  <a:txBody>
                    <a:bodyPr/>
                    <a:lstStyle/>
                    <a:p>
                      <a:pPr algn="ctr"/>
                      <a:r>
                        <a:rPr lang="fr-FR" sz="1200" dirty="0" smtClean="0"/>
                        <a:t>A</a:t>
                      </a:r>
                      <a:endParaRPr lang="fr-FR" sz="1200" dirty="0">
                        <a:latin typeface="Calibri" pitchFamily="34" charset="0"/>
                        <a:cs typeface="Calibri" pitchFamily="34" charset="0"/>
                      </a:endParaRPr>
                    </a:p>
                  </a:txBody>
                  <a:tcPr anchor="ctr"/>
                </a:tc>
                <a:tc>
                  <a:txBody>
                    <a:bodyPr/>
                    <a:lstStyle/>
                    <a:p>
                      <a:pPr algn="ctr"/>
                      <a:r>
                        <a:rPr lang="fr-FR" sz="1200" dirty="0" smtClean="0"/>
                        <a:t>1</a:t>
                      </a:r>
                      <a:endParaRPr lang="fr-FR" sz="1200" dirty="0">
                        <a:latin typeface="Calibri" pitchFamily="34" charset="0"/>
                        <a:cs typeface="Calibri" pitchFamily="34" charset="0"/>
                      </a:endParaRPr>
                    </a:p>
                  </a:txBody>
                  <a:tcPr anchor="ctr"/>
                </a:tc>
                <a:extLst>
                  <a:ext uri="{0D108BD9-81ED-4DB2-BD59-A6C34878D82A}">
                    <a16:rowId xmlns="" xmlns:a16="http://schemas.microsoft.com/office/drawing/2014/main" val="10002"/>
                  </a:ext>
                </a:extLst>
              </a:tr>
              <a:tr h="274320">
                <a:tc gridSpan="6">
                  <a:txBody>
                    <a:bodyPr/>
                    <a:lstStyle/>
                    <a:p>
                      <a:pPr algn="ctr"/>
                      <a:r>
                        <a:rPr lang="fr-FR" sz="1200" b="1" dirty="0" smtClean="0"/>
                        <a:t>Réalisations</a:t>
                      </a:r>
                      <a:endParaRPr lang="fr-FR" sz="1200" b="1" dirty="0">
                        <a:latin typeface="Calibri" pitchFamily="34" charset="0"/>
                        <a:cs typeface="Calibri" pitchFamily="34" charset="0"/>
                      </a:endParaRPr>
                    </a:p>
                  </a:txBody>
                  <a:tcPr anchor="ctr"/>
                </a:tc>
                <a:tc hMerge="1">
                  <a:txBody>
                    <a:bodyPr/>
                    <a:lstStyle/>
                    <a:p>
                      <a:endParaRPr lang="fr-FR"/>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3"/>
                  </a:ext>
                </a:extLst>
              </a:tr>
              <a:tr h="457200">
                <a:tc>
                  <a:txBody>
                    <a:bodyPr/>
                    <a:lstStyle/>
                    <a:p>
                      <a:pPr algn="ctr"/>
                      <a:r>
                        <a:rPr lang="fr-FR" sz="1200" dirty="0" smtClean="0"/>
                        <a:t>2</a:t>
                      </a:r>
                      <a:endParaRPr lang="fr-FR" sz="1200" dirty="0">
                        <a:latin typeface="Calibri" pitchFamily="34" charset="0"/>
                        <a:cs typeface="Calibri" pitchFamily="34" charset="0"/>
                      </a:endParaRPr>
                    </a:p>
                  </a:txBody>
                  <a:tcPr anchor="ctr"/>
                </a:tc>
                <a:tc>
                  <a:txBody>
                    <a:bodyPr/>
                    <a:lstStyle/>
                    <a:p>
                      <a:pPr algn="l"/>
                      <a:r>
                        <a:rPr lang="fr-CA" sz="1200" dirty="0" smtClean="0"/>
                        <a:t>La pâte à modeler</a:t>
                      </a:r>
                      <a:endParaRPr lang="en-US" sz="1200" dirty="0">
                        <a:latin typeface="Calibri" pitchFamily="34" charset="0"/>
                        <a:cs typeface="Calibri" pitchFamily="34" charset="0"/>
                      </a:endParaRPr>
                    </a:p>
                  </a:txBody>
                  <a:tcPr anchor="ctr"/>
                </a:tc>
                <a:tc>
                  <a:txBody>
                    <a:bodyPr/>
                    <a:lstStyle/>
                    <a:p>
                      <a:pPr algn="l"/>
                      <a:r>
                        <a:rPr lang="fr-CA" sz="1200" dirty="0" smtClean="0"/>
                        <a:t>Faire flotter une boule de pâte</a:t>
                      </a:r>
                      <a:r>
                        <a:rPr lang="fr-CA" sz="1200" baseline="0" dirty="0" smtClean="0"/>
                        <a:t> à modeler, en modifiant sa forme.</a:t>
                      </a:r>
                      <a:endParaRPr lang="en-US" sz="1200" dirty="0">
                        <a:latin typeface="Calibri" pitchFamily="34" charset="0"/>
                        <a:cs typeface="Calibri" pitchFamily="34" charset="0"/>
                      </a:endParaRPr>
                    </a:p>
                  </a:txBody>
                  <a:tcPr anchor="ctr"/>
                </a:tc>
                <a:tc>
                  <a:txBody>
                    <a:bodyPr/>
                    <a:lstStyle/>
                    <a:p>
                      <a:pPr algn="ctr"/>
                      <a:r>
                        <a:rPr lang="fr-CA" sz="1200" dirty="0" smtClean="0"/>
                        <a:t>30</a:t>
                      </a:r>
                      <a:endParaRPr lang="en-US" sz="1200" dirty="0">
                        <a:latin typeface="Calibri" pitchFamily="34" charset="0"/>
                        <a:cs typeface="Calibri" pitchFamily="34" charset="0"/>
                      </a:endParaRPr>
                    </a:p>
                  </a:txBody>
                  <a:tcPr anchor="ctr"/>
                </a:tc>
                <a:tc>
                  <a:txBody>
                    <a:bodyPr/>
                    <a:lstStyle/>
                    <a:p>
                      <a:pPr algn="ctr"/>
                      <a:endParaRPr lang="en-US" sz="1200">
                        <a:latin typeface="Calibri" pitchFamily="34" charset="0"/>
                        <a:cs typeface="Calibri" pitchFamily="34" charset="0"/>
                      </a:endParaRPr>
                    </a:p>
                  </a:txBody>
                  <a:tcPr anchor="ctr"/>
                </a:tc>
                <a:tc>
                  <a:txBody>
                    <a:bodyPr/>
                    <a:lstStyle/>
                    <a:p>
                      <a:pPr algn="ctr"/>
                      <a:r>
                        <a:rPr lang="fr-CA" sz="1200" dirty="0" smtClean="0"/>
                        <a:t>1</a:t>
                      </a:r>
                      <a:endParaRPr lang="en-US" sz="1200" dirty="0">
                        <a:latin typeface="Calibri" pitchFamily="34" charset="0"/>
                        <a:cs typeface="Calibri" pitchFamily="34" charset="0"/>
                      </a:endParaRPr>
                    </a:p>
                  </a:txBody>
                  <a:tcPr anchor="ctr"/>
                </a:tc>
                <a:extLst>
                  <a:ext uri="{0D108BD9-81ED-4DB2-BD59-A6C34878D82A}">
                    <a16:rowId xmlns="" xmlns:a16="http://schemas.microsoft.com/office/drawing/2014/main" val="10004"/>
                  </a:ext>
                </a:extLst>
              </a:tr>
              <a:tr h="457200">
                <a:tc>
                  <a:txBody>
                    <a:bodyPr/>
                    <a:lstStyle/>
                    <a:p>
                      <a:pPr algn="ctr"/>
                      <a:r>
                        <a:rPr lang="fr-FR" sz="1200" dirty="0" smtClean="0"/>
                        <a:t>3</a:t>
                      </a:r>
                      <a:endParaRPr lang="fr-FR" sz="1200" dirty="0">
                        <a:latin typeface="Calibri" pitchFamily="34" charset="0"/>
                        <a:cs typeface="Calibri" pitchFamily="34" charset="0"/>
                      </a:endParaRPr>
                    </a:p>
                  </a:txBody>
                  <a:tcPr anchor="ctr"/>
                </a:tc>
                <a:tc>
                  <a:txBody>
                    <a:bodyPr/>
                    <a:lstStyle/>
                    <a:p>
                      <a:r>
                        <a:rPr lang="fr-FR" sz="1200" dirty="0" smtClean="0"/>
                        <a:t>Les</a:t>
                      </a:r>
                      <a:r>
                        <a:rPr lang="fr-FR" sz="1200" baseline="0" dirty="0" smtClean="0"/>
                        <a:t> naufragés</a:t>
                      </a:r>
                      <a:endParaRPr lang="fr-FR" sz="1200" dirty="0">
                        <a:latin typeface="Calibri" pitchFamily="34" charset="0"/>
                        <a:cs typeface="Calibri" pitchFamily="34" charset="0"/>
                      </a:endParaRPr>
                    </a:p>
                  </a:txBody>
                  <a:tcPr anchor="ctr"/>
                </a:tc>
                <a:tc>
                  <a:txBody>
                    <a:bodyPr/>
                    <a:lstStyle/>
                    <a:p>
                      <a:pPr algn="l"/>
                      <a:r>
                        <a:rPr lang="fr-FR" sz="1200" dirty="0" smtClean="0"/>
                        <a:t>Conception</a:t>
                      </a:r>
                      <a:r>
                        <a:rPr lang="fr-FR" sz="1200" baseline="0" dirty="0" smtClean="0"/>
                        <a:t> d’un  radeau, construction et tests.</a:t>
                      </a:r>
                      <a:endParaRPr lang="fr-FR" sz="1200" dirty="0">
                        <a:latin typeface="Calibri" pitchFamily="34" charset="0"/>
                        <a:cs typeface="Calibri" pitchFamily="34" charset="0"/>
                      </a:endParaRPr>
                    </a:p>
                  </a:txBody>
                  <a:tcPr anchor="ctr"/>
                </a:tc>
                <a:tc>
                  <a:txBody>
                    <a:bodyPr/>
                    <a:lstStyle/>
                    <a:p>
                      <a:pPr algn="ctr"/>
                      <a:r>
                        <a:rPr lang="fr-FR" sz="1200" dirty="0" smtClean="0"/>
                        <a:t>120</a:t>
                      </a:r>
                      <a:endParaRPr lang="fr-FR" sz="1200" dirty="0">
                        <a:latin typeface="Calibri" pitchFamily="34" charset="0"/>
                        <a:cs typeface="Calibri" pitchFamily="34" charset="0"/>
                      </a:endParaRPr>
                    </a:p>
                  </a:txBody>
                  <a:tcPr anchor="ctr"/>
                </a:tc>
                <a:tc>
                  <a:txBody>
                    <a:bodyPr/>
                    <a:lstStyle/>
                    <a:p>
                      <a:pPr algn="ctr"/>
                      <a:r>
                        <a:rPr lang="fr-FR" sz="1200" dirty="0" smtClean="0"/>
                        <a:t>B</a:t>
                      </a:r>
                      <a:endParaRPr lang="fr-FR" sz="1200" dirty="0">
                        <a:latin typeface="Calibri" pitchFamily="34" charset="0"/>
                        <a:cs typeface="Calibri" pitchFamily="34" charset="0"/>
                      </a:endParaRPr>
                    </a:p>
                  </a:txBody>
                  <a:tcPr anchor="ctr"/>
                </a:tc>
                <a:tc>
                  <a:txBody>
                    <a:bodyPr/>
                    <a:lstStyle/>
                    <a:p>
                      <a:pPr algn="ctr"/>
                      <a:r>
                        <a:rPr lang="fr-FR" sz="1200" baseline="0" dirty="0" smtClean="0"/>
                        <a:t>2-3</a:t>
                      </a:r>
                      <a:endParaRPr lang="fr-FR" sz="1200" dirty="0">
                        <a:latin typeface="Calibri" pitchFamily="34" charset="0"/>
                        <a:cs typeface="Calibri" pitchFamily="34" charset="0"/>
                      </a:endParaRPr>
                    </a:p>
                  </a:txBody>
                  <a:tcPr anchor="ctr"/>
                </a:tc>
              </a:tr>
              <a:tr h="274320">
                <a:tc gridSpan="6">
                  <a:txBody>
                    <a:bodyPr/>
                    <a:lstStyle/>
                    <a:p>
                      <a:pPr algn="ctr"/>
                      <a:r>
                        <a:rPr lang="fr-FR" sz="1200" b="1" dirty="0" smtClean="0"/>
                        <a:t>Intégration des acquis</a:t>
                      </a:r>
                      <a:endParaRPr lang="fr-FR" sz="1200" b="1" dirty="0">
                        <a:latin typeface="Calibri" pitchFamily="34" charset="0"/>
                        <a:cs typeface="Calibri" pitchFamily="34" charset="0"/>
                      </a:endParaRPr>
                    </a:p>
                  </a:txBody>
                  <a:tcPr anchor="ctr"/>
                </a:tc>
                <a:tc hMerge="1">
                  <a:txBody>
                    <a:bodyPr/>
                    <a:lstStyle/>
                    <a:p>
                      <a:endParaRPr lang="fr-FR"/>
                    </a:p>
                  </a:txBody>
                  <a:tcPr/>
                </a:tc>
                <a:tc hMerge="1">
                  <a:txBody>
                    <a:bodyPr/>
                    <a:lstStyle/>
                    <a:p>
                      <a:pPr algn="ctr"/>
                      <a:endParaRPr lang="fr-FR" sz="1200" dirty="0"/>
                    </a:p>
                  </a:txBody>
                  <a:tcPr/>
                </a:tc>
                <a:tc hMerge="1">
                  <a:txBody>
                    <a:bodyPr/>
                    <a:lstStyle/>
                    <a:p>
                      <a:pPr algn="ctr"/>
                      <a:endParaRPr lang="fr-FR" sz="1200" dirty="0"/>
                    </a:p>
                  </a:txBody>
                  <a:tcPr/>
                </a:tc>
                <a:tc hMerge="1">
                  <a:txBody>
                    <a:bodyPr/>
                    <a:lstStyle/>
                    <a:p>
                      <a:endParaRPr lang="fr-FR"/>
                    </a:p>
                  </a:txBody>
                  <a:tcPr/>
                </a:tc>
                <a:tc hMerge="1">
                  <a:txBody>
                    <a:bodyPr/>
                    <a:lstStyle/>
                    <a:p>
                      <a:endParaRPr lang="fr-FR"/>
                    </a:p>
                  </a:txBody>
                  <a:tcPr/>
                </a:tc>
                <a:extLst>
                  <a:ext uri="{0D108BD9-81ED-4DB2-BD59-A6C34878D82A}">
                    <a16:rowId xmlns="" xmlns:a16="http://schemas.microsoft.com/office/drawing/2014/main" val="10006"/>
                  </a:ext>
                </a:extLst>
              </a:tr>
              <a:tr h="640080">
                <a:tc>
                  <a:txBody>
                    <a:bodyPr/>
                    <a:lstStyle/>
                    <a:p>
                      <a:pPr algn="l"/>
                      <a:r>
                        <a:rPr lang="fr-FR" sz="1200" dirty="0" smtClean="0"/>
                        <a:t> 4</a:t>
                      </a:r>
                      <a:endParaRPr lang="fr-FR" sz="1200" dirty="0">
                        <a:latin typeface="Calibri" pitchFamily="34" charset="0"/>
                        <a:cs typeface="Calibri" pitchFamily="34" charset="0"/>
                      </a:endParaRPr>
                    </a:p>
                  </a:txBody>
                  <a:tcPr anchor="ctr"/>
                </a:tc>
                <a:tc>
                  <a:txBody>
                    <a:bodyPr/>
                    <a:lstStyle/>
                    <a:p>
                      <a:r>
                        <a:rPr lang="fr-FR" sz="1200" dirty="0" smtClean="0"/>
                        <a:t>Retour sur les</a:t>
                      </a:r>
                      <a:r>
                        <a:rPr lang="fr-FR" sz="1200" baseline="0" dirty="0" smtClean="0"/>
                        <a:t> </a:t>
                      </a:r>
                      <a:r>
                        <a:rPr lang="fr-FR" sz="1200" dirty="0" smtClean="0"/>
                        <a:t>activités</a:t>
                      </a:r>
                      <a:endParaRPr lang="fr-FR" sz="1200" dirty="0">
                        <a:latin typeface="Calibri" pitchFamily="34" charset="0"/>
                        <a:cs typeface="Calibri" pitchFamily="34" charset="0"/>
                      </a:endParaRPr>
                    </a:p>
                  </a:txBody>
                  <a:tcPr anchor="ctr"/>
                </a:tc>
                <a:tc>
                  <a:txBody>
                    <a:bodyPr/>
                    <a:lstStyle/>
                    <a:p>
                      <a:pPr algn="l"/>
                      <a:r>
                        <a:rPr lang="fr-FR" sz="1200" dirty="0" smtClean="0"/>
                        <a:t>Comprendre pourquoi certains bateaux flottaient plus longtemps.</a:t>
                      </a:r>
                      <a:endParaRPr lang="fr-FR" sz="1200" dirty="0">
                        <a:latin typeface="Calibri" pitchFamily="34" charset="0"/>
                        <a:cs typeface="Calibri" pitchFamily="34" charset="0"/>
                      </a:endParaRPr>
                    </a:p>
                  </a:txBody>
                  <a:tcPr anchor="ctr"/>
                </a:tc>
                <a:tc>
                  <a:txBody>
                    <a:bodyPr/>
                    <a:lstStyle/>
                    <a:p>
                      <a:pPr algn="ctr"/>
                      <a:r>
                        <a:rPr lang="fr-FR" sz="1200" dirty="0" smtClean="0"/>
                        <a:t>15</a:t>
                      </a:r>
                      <a:endParaRPr lang="fr-FR" sz="1200" dirty="0">
                        <a:latin typeface="Calibri" pitchFamily="34" charset="0"/>
                        <a:cs typeface="Calibri" pitchFamily="34" charset="0"/>
                      </a:endParaRPr>
                    </a:p>
                  </a:txBody>
                  <a:tcPr anchor="ctr"/>
                </a:tc>
                <a:tc>
                  <a:txBody>
                    <a:bodyPr/>
                    <a:lstStyle/>
                    <a:p>
                      <a:pPr algn="ctr"/>
                      <a:endParaRPr lang="fr-FR" sz="1200" dirty="0">
                        <a:latin typeface="Calibri" pitchFamily="34" charset="0"/>
                        <a:cs typeface="Calibri" pitchFamily="34" charset="0"/>
                      </a:endParaRPr>
                    </a:p>
                  </a:txBody>
                  <a:tcPr anchor="ctr"/>
                </a:tc>
                <a:tc>
                  <a:txBody>
                    <a:bodyPr/>
                    <a:lstStyle/>
                    <a:p>
                      <a:pPr algn="ctr"/>
                      <a:r>
                        <a:rPr lang="fr-FR" sz="1200" dirty="0" smtClean="0"/>
                        <a:t>2-3</a:t>
                      </a:r>
                      <a:endParaRPr lang="fr-FR" sz="1200" dirty="0">
                        <a:latin typeface="Calibri" pitchFamily="34" charset="0"/>
                        <a:cs typeface="Calibri" pitchFamily="34" charset="0"/>
                      </a:endParaRPr>
                    </a:p>
                  </a:txBody>
                  <a:tcPr anchor="ctr"/>
                </a:tc>
                <a:extLst>
                  <a:ext uri="{0D108BD9-81ED-4DB2-BD59-A6C34878D82A}">
                    <a16:rowId xmlns="" xmlns:a16="http://schemas.microsoft.com/office/drawing/2014/main" val="10007"/>
                  </a:ext>
                </a:extLst>
              </a:tr>
            </a:tbl>
          </a:graphicData>
        </a:graphic>
      </p:graphicFrame>
    </p:spTree>
    <p:extLst>
      <p:ext uri="{BB962C8B-B14F-4D97-AF65-F5344CB8AC3E}">
        <p14:creationId xmlns="" xmlns:p14="http://schemas.microsoft.com/office/powerpoint/2010/main" val="4232194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rot="5400000">
            <a:off x="2868040" y="3142358"/>
            <a:ext cx="6940888" cy="871396"/>
          </a:xfrm>
          <a:ln w="19050">
            <a:solidFill>
              <a:schemeClr val="tx1"/>
            </a:solidFill>
          </a:ln>
        </p:spPr>
        <p:txBody>
          <a:bodyPr anchor="ctr"/>
          <a:lstStyle/>
          <a:p>
            <a:pPr algn="l"/>
            <a:r>
              <a:rPr lang="en-US" sz="4000" dirty="0" err="1" smtClean="0">
                <a:cs typeface="Calibri" pitchFamily="34" charset="0"/>
              </a:rPr>
              <a:t>Flotte</a:t>
            </a:r>
            <a:r>
              <a:rPr lang="en-US" sz="4000" dirty="0" smtClean="0">
                <a:cs typeface="Calibri" pitchFamily="34" charset="0"/>
              </a:rPr>
              <a:t> – </a:t>
            </a:r>
            <a:r>
              <a:rPr lang="en-US" sz="4000" dirty="0" err="1" smtClean="0">
                <a:cs typeface="Calibri" pitchFamily="34" charset="0"/>
              </a:rPr>
              <a:t>Coule</a:t>
            </a:r>
            <a:r>
              <a:rPr lang="en-US" sz="4000" dirty="0" smtClean="0">
                <a:cs typeface="Calibri" pitchFamily="34" charset="0"/>
              </a:rPr>
              <a:t>  </a:t>
            </a:r>
            <a:r>
              <a:rPr lang="en-US" sz="3000" dirty="0" smtClean="0">
                <a:cs typeface="Calibri" pitchFamily="34" charset="0"/>
              </a:rPr>
              <a:t>(4e </a:t>
            </a:r>
            <a:r>
              <a:rPr lang="en-US" sz="3000" dirty="0" err="1" smtClean="0">
                <a:cs typeface="Calibri" pitchFamily="34" charset="0"/>
              </a:rPr>
              <a:t>année</a:t>
            </a:r>
            <a:r>
              <a:rPr lang="en-US" sz="3000" dirty="0" smtClean="0">
                <a:cs typeface="Calibri" pitchFamily="34" charset="0"/>
              </a:rPr>
              <a:t>)  – </a:t>
            </a:r>
            <a:r>
              <a:rPr lang="en-US" sz="3000" dirty="0" err="1" smtClean="0">
                <a:cs typeface="Calibri" pitchFamily="34" charset="0"/>
              </a:rPr>
              <a:t>Matériel</a:t>
            </a:r>
            <a:r>
              <a:rPr lang="en-US" sz="3000" dirty="0" smtClean="0">
                <a:cs typeface="Calibri" pitchFamily="34" charset="0"/>
              </a:rPr>
              <a:t> </a:t>
            </a:r>
            <a:endParaRPr lang="en-US" sz="3000" dirty="0">
              <a:cs typeface="Calibri" pitchFamily="34" charset="0"/>
            </a:endParaRPr>
          </a:p>
        </p:txBody>
      </p:sp>
      <p:graphicFrame>
        <p:nvGraphicFramePr>
          <p:cNvPr id="9" name="Tableau 8"/>
          <p:cNvGraphicFramePr>
            <a:graphicFrameLocks noGrp="1"/>
          </p:cNvGraphicFramePr>
          <p:nvPr/>
        </p:nvGraphicFramePr>
        <p:xfrm>
          <a:off x="83820" y="115228"/>
          <a:ext cx="5732018" cy="8324189"/>
        </p:xfrm>
        <a:graphic>
          <a:graphicData uri="http://schemas.openxmlformats.org/drawingml/2006/table">
            <a:tbl>
              <a:tblPr firstRow="1" bandRow="1">
                <a:tableStyleId>{5940675A-B579-460E-94D1-54222C63F5DA}</a:tableStyleId>
              </a:tblPr>
              <a:tblGrid>
                <a:gridCol w="2977896"/>
                <a:gridCol w="712470"/>
                <a:gridCol w="685800"/>
                <a:gridCol w="685292"/>
                <a:gridCol w="670560"/>
              </a:tblGrid>
              <a:tr h="377117">
                <a:tc>
                  <a:txBody>
                    <a:bodyPr/>
                    <a:lstStyle/>
                    <a:p>
                      <a:r>
                        <a:rPr lang="fr-CA" sz="1400" dirty="0" smtClean="0">
                          <a:latin typeface="Calibri" pitchFamily="34" charset="0"/>
                          <a:cs typeface="Calibri" pitchFamily="34" charset="0"/>
                        </a:rPr>
                        <a:t>Item</a:t>
                      </a:r>
                      <a:endParaRPr lang="fr-FR" sz="1400" b="0" dirty="0">
                        <a:latin typeface="Calibri" pitchFamily="34" charset="0"/>
                        <a:cs typeface="Calibri" pitchFamily="34" charset="0"/>
                      </a:endParaRPr>
                    </a:p>
                  </a:txBody>
                  <a:tcPr anchor="ctr"/>
                </a:tc>
                <a:tc>
                  <a:txBody>
                    <a:bodyPr/>
                    <a:lstStyle/>
                    <a:p>
                      <a:pPr algn="ctr"/>
                      <a:r>
                        <a:rPr lang="fr-CA" sz="1400" dirty="0" smtClean="0">
                          <a:latin typeface="Calibri" pitchFamily="34" charset="0"/>
                          <a:cs typeface="Calibri" pitchFamily="34" charset="0"/>
                        </a:rPr>
                        <a:t>Pour 1 classe</a:t>
                      </a:r>
                      <a:endParaRPr lang="fr-FR" sz="1400" b="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smtClean="0">
                          <a:latin typeface="Calibri" pitchFamily="34" charset="0"/>
                          <a:cs typeface="Calibri" pitchFamily="34" charset="0"/>
                        </a:rPr>
                        <a:t>Pour 2 classes</a:t>
                      </a:r>
                      <a:endParaRPr lang="fr-FR" sz="1400" b="0" dirty="0">
                        <a:latin typeface="Calibri" pitchFamily="34" charset="0"/>
                        <a:cs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smtClean="0">
                          <a:latin typeface="Calibri" pitchFamily="34" charset="0"/>
                          <a:cs typeface="Calibri" pitchFamily="34" charset="0"/>
                        </a:rPr>
                        <a:t>Pour 4</a:t>
                      </a:r>
                      <a:r>
                        <a:rPr lang="fr-CA" sz="1400" baseline="0" dirty="0" smtClean="0">
                          <a:latin typeface="Calibri" pitchFamily="34" charset="0"/>
                          <a:cs typeface="Calibri" pitchFamily="34" charset="0"/>
                        </a:rPr>
                        <a:t> </a:t>
                      </a:r>
                      <a:r>
                        <a:rPr lang="fr-CA" sz="1400" dirty="0" smtClean="0">
                          <a:latin typeface="Calibri" pitchFamily="34" charset="0"/>
                          <a:cs typeface="Calibri" pitchFamily="34" charset="0"/>
                        </a:rPr>
                        <a:t>classes</a:t>
                      </a:r>
                      <a:endParaRPr lang="fr-FR" sz="1400" b="0" dirty="0">
                        <a:latin typeface="Calibri" pitchFamily="34" charset="0"/>
                        <a:cs typeface="Calibri" pitchFamily="34" charset="0"/>
                      </a:endParaRPr>
                    </a:p>
                  </a:txBody>
                  <a:tcPr anchor="ctr"/>
                </a:tc>
                <a:tc>
                  <a:txBody>
                    <a:bodyPr/>
                    <a:lstStyle/>
                    <a:p>
                      <a:pPr algn="ctr"/>
                      <a:r>
                        <a:rPr lang="fr-CA" sz="1400" dirty="0" smtClean="0">
                          <a:latin typeface="Calibri" pitchFamily="34" charset="0"/>
                          <a:cs typeface="Calibri" pitchFamily="34" charset="0"/>
                        </a:rPr>
                        <a:t>Dans ce bac</a:t>
                      </a:r>
                      <a:endParaRPr lang="fr-FR" sz="1400" b="0" dirty="0">
                        <a:latin typeface="Calibri" pitchFamily="34" charset="0"/>
                        <a:cs typeface="Calibri" pitchFamily="34" charset="0"/>
                      </a:endParaRPr>
                    </a:p>
                  </a:txBody>
                  <a:tcPr anchor="ctr"/>
                </a:tc>
              </a:tr>
              <a:tr h="221834">
                <a:tc gridSpan="5">
                  <a:txBody>
                    <a:bodyPr/>
                    <a:lstStyle/>
                    <a:p>
                      <a:pPr algn="ctr"/>
                      <a:r>
                        <a:rPr lang="fr-CA" sz="1400" b="1" dirty="0" smtClean="0">
                          <a:latin typeface="Calibri" pitchFamily="34" charset="0"/>
                          <a:cs typeface="Calibri" pitchFamily="34" charset="0"/>
                        </a:rPr>
                        <a:t>Matériel permanent</a:t>
                      </a:r>
                      <a:endParaRPr lang="fr-FR" sz="1400" b="1" dirty="0">
                        <a:latin typeface="Calibri" pitchFamily="34" charset="0"/>
                        <a:cs typeface="Calibri" pitchFamily="34" charset="0"/>
                      </a:endParaRPr>
                    </a:p>
                  </a:txBody>
                  <a:tcPr anchor="ctr">
                    <a:solidFill>
                      <a:srgbClr val="FFC78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99650">
                <a:tc>
                  <a:txBody>
                    <a:bodyPr/>
                    <a:lstStyle/>
                    <a:p>
                      <a:pPr marL="108000" indent="-108000">
                        <a:lnSpc>
                          <a:spcPct val="100000"/>
                        </a:lnSpc>
                        <a:spcBef>
                          <a:spcPts val="600"/>
                        </a:spcBef>
                        <a:buFont typeface="Arial" pitchFamily="34" charset="0"/>
                        <a:buNone/>
                      </a:pPr>
                      <a:r>
                        <a:rPr lang="fr-CA" sz="1200" dirty="0" smtClean="0">
                          <a:latin typeface="Calibri" pitchFamily="34" charset="0"/>
                          <a:cs typeface="Calibri" pitchFamily="34" charset="0"/>
                        </a:rPr>
                        <a:t>Petits</a:t>
                      </a:r>
                      <a:r>
                        <a:rPr lang="fr-CA" sz="1200" baseline="0" dirty="0" smtClean="0">
                          <a:latin typeface="Calibri" pitchFamily="34" charset="0"/>
                          <a:cs typeface="Calibri" pitchFamily="34" charset="0"/>
                        </a:rPr>
                        <a:t> contenants de plastique (4 L) avec à l’intérieur :  </a:t>
                      </a:r>
                      <a:r>
                        <a:rPr lang="fr-CA" sz="1200" kern="1200" baseline="0" dirty="0" smtClean="0">
                          <a:solidFill>
                            <a:schemeClr val="tx1"/>
                          </a:solidFill>
                          <a:latin typeface="+mn-lt"/>
                          <a:ea typeface="+mn-ea"/>
                          <a:cs typeface="+mn-cs"/>
                        </a:rPr>
                        <a:t>go</a:t>
                      </a:r>
                      <a:r>
                        <a:rPr lang="fr-CA" sz="1200" kern="1200" dirty="0" smtClean="0">
                          <a:solidFill>
                            <a:schemeClr val="tx1"/>
                          </a:solidFill>
                          <a:latin typeface="+mn-lt"/>
                          <a:ea typeface="+mn-ea"/>
                          <a:cs typeface="+mn-cs"/>
                        </a:rPr>
                        <a:t>mme à effacer / bille / cube de bois de grenadille (ou ébène) / morceau de paille / morceau d’assiette d’aluminium / cube</a:t>
                      </a:r>
                      <a:r>
                        <a:rPr lang="fr-CA" sz="1200" kern="1200" baseline="0" dirty="0" smtClean="0">
                          <a:solidFill>
                            <a:schemeClr val="tx1"/>
                          </a:solidFill>
                          <a:latin typeface="+mn-lt"/>
                          <a:ea typeface="+mn-ea"/>
                          <a:cs typeface="+mn-cs"/>
                        </a:rPr>
                        <a:t> de b</a:t>
                      </a:r>
                      <a:r>
                        <a:rPr lang="fr-CA" sz="1200" kern="1200" dirty="0" smtClean="0">
                          <a:solidFill>
                            <a:schemeClr val="tx1"/>
                          </a:solidFill>
                          <a:latin typeface="+mn-lt"/>
                          <a:ea typeface="+mn-ea"/>
                          <a:cs typeface="+mn-cs"/>
                        </a:rPr>
                        <a:t>ois de pin (ou érable) / caillou / grosse et petite balle de styromousse / trombone / clou /élastique / caillou</a:t>
                      </a:r>
                      <a:endParaRPr lang="fr-CA" sz="1200" dirty="0" smtClean="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r>
              <a:tr h="199650">
                <a:tc>
                  <a:txBody>
                    <a:bodyPr/>
                    <a:lstStyle/>
                    <a:p>
                      <a:pPr marL="108000" indent="-108000">
                        <a:lnSpc>
                          <a:spcPct val="100000"/>
                        </a:lnSpc>
                        <a:spcBef>
                          <a:spcPts val="600"/>
                        </a:spcBef>
                        <a:buFont typeface="Arial" pitchFamily="34" charset="0"/>
                        <a:buNone/>
                      </a:pPr>
                      <a:r>
                        <a:rPr lang="fr-CA" sz="1200" dirty="0" smtClean="0">
                          <a:latin typeface="Calibri" pitchFamily="34" charset="0"/>
                          <a:cs typeface="Calibri" pitchFamily="34" charset="0"/>
                        </a:rPr>
                        <a:t>Couvercles</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p>
                  </a:txBody>
                  <a:tcPr anchor="ctr"/>
                </a:tc>
              </a:tr>
              <a:tr h="199650">
                <a:tc>
                  <a:txBody>
                    <a:bodyPr/>
                    <a:lstStyle/>
                    <a:p>
                      <a:pPr marL="108000" indent="-108000">
                        <a:lnSpc>
                          <a:spcPct val="100000"/>
                        </a:lnSpc>
                        <a:spcBef>
                          <a:spcPts val="600"/>
                        </a:spcBef>
                        <a:buFont typeface="Arial" pitchFamily="34" charset="0"/>
                        <a:buNone/>
                      </a:pPr>
                      <a:r>
                        <a:rPr lang="fr-CA" sz="1200" dirty="0" smtClean="0">
                          <a:latin typeface="Calibri" pitchFamily="34" charset="0"/>
                          <a:cs typeface="Calibri" pitchFamily="34" charset="0"/>
                        </a:rPr>
                        <a:t>Bac en plastique (15-20 L)</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p>
                  </a:txBody>
                  <a:tcPr anchor="ct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Boules</a:t>
                      </a:r>
                      <a:r>
                        <a:rPr lang="fr-CA" sz="1200" baseline="0" dirty="0" smtClean="0">
                          <a:latin typeface="Calibri" pitchFamily="34" charset="0"/>
                          <a:cs typeface="Calibri" pitchFamily="34" charset="0"/>
                        </a:rPr>
                        <a:t> de pâte à modeler (4-5 cm diamètre)</a:t>
                      </a:r>
                      <a:endParaRPr lang="fr-CA"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12</a:t>
                      </a:r>
                      <a:endParaRPr lang="fr-FR" sz="1200" dirty="0">
                        <a:latin typeface="Calibri" pitchFamily="34" charset="0"/>
                        <a:cs typeface="Calibri" pitchFamily="34" charset="0"/>
                      </a:endParaRPr>
                    </a:p>
                  </a:txBody>
                  <a:tcPr anchor="ctr"/>
                </a:tc>
              </a:tr>
              <a:tr h="199650">
                <a:tc>
                  <a:txBody>
                    <a:bodyPr/>
                    <a:lstStyle/>
                    <a:p>
                      <a:pPr algn="l">
                        <a:lnSpc>
                          <a:spcPct val="115000"/>
                        </a:lnSpc>
                        <a:spcAft>
                          <a:spcPts val="1000"/>
                        </a:spcAft>
                      </a:pPr>
                      <a:r>
                        <a:rPr lang="fr-CA" sz="1200" dirty="0">
                          <a:latin typeface="Calibri"/>
                          <a:ea typeface="Calibri"/>
                          <a:cs typeface="Calibri"/>
                        </a:rPr>
                        <a:t>Pot </a:t>
                      </a:r>
                      <a:r>
                        <a:rPr lang="fr-CA" sz="1200" dirty="0" smtClean="0">
                          <a:latin typeface="Calibri"/>
                          <a:ea typeface="Calibri"/>
                          <a:cs typeface="Calibri"/>
                        </a:rPr>
                        <a:t>Solo (1 L) rempli de </a:t>
                      </a:r>
                      <a:r>
                        <a:rPr lang="fr-CA" sz="1200" dirty="0">
                          <a:latin typeface="Calibri"/>
                          <a:ea typeface="Calibri"/>
                          <a:cs typeface="Calibri"/>
                        </a:rPr>
                        <a:t>roches</a:t>
                      </a:r>
                      <a:endParaRPr lang="fr-FR" sz="1200" dirty="0">
                        <a:latin typeface="Calibri"/>
                        <a:ea typeface="Times New Roman"/>
                        <a:cs typeface="Times New Roman"/>
                      </a:endParaRPr>
                    </a:p>
                  </a:txBody>
                  <a:tcPr marL="89535" marR="89535" marT="0" marB="0"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Pailles de plastique (paquets de 100)</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3</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t>
                      </a:r>
                      <a:endParaRPr lang="fr-FR" sz="1200" dirty="0">
                        <a:latin typeface="Calibri" pitchFamily="34" charset="0"/>
                        <a:cs typeface="Calibri" pitchFamily="34" charset="0"/>
                      </a:endParaRPr>
                    </a:p>
                  </a:txBody>
                  <a:tcPr anchor="ctr"/>
                </a:tc>
                <a:tc>
                  <a:txBody>
                    <a:bodyPr/>
                    <a:lstStyle/>
                    <a:p>
                      <a:pPr algn="ctr"/>
                      <a:r>
                        <a:rPr lang="fr-CA" sz="1200" dirty="0" smtClean="0">
                          <a:latin typeface="Calibri" pitchFamily="34" charset="0"/>
                          <a:cs typeface="Calibri" pitchFamily="34" charset="0"/>
                        </a:rPr>
                        <a:t>--</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3</a:t>
                      </a:r>
                      <a:endParaRPr lang="fr-FR" sz="1200" dirty="0">
                        <a:latin typeface="Calibri" pitchFamily="34" charset="0"/>
                        <a:cs typeface="Calibri" pitchFamily="34" charset="0"/>
                      </a:endParaRPr>
                    </a:p>
                  </a:txBody>
                  <a:tcPr anchor="ct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Pics à brochettes (paquet de 100)</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Bâtons de « </a:t>
                      </a:r>
                      <a:r>
                        <a:rPr lang="fr-CA" sz="1200" dirty="0" err="1" smtClean="0">
                          <a:latin typeface="Calibri" pitchFamily="34" charset="0"/>
                          <a:cs typeface="Calibri" pitchFamily="34" charset="0"/>
                        </a:rPr>
                        <a:t>popsicle</a:t>
                      </a:r>
                      <a:r>
                        <a:rPr lang="fr-CA" sz="1200" dirty="0" smtClean="0">
                          <a:latin typeface="Calibri" pitchFamily="34" charset="0"/>
                          <a:cs typeface="Calibri" pitchFamily="34" charset="0"/>
                        </a:rPr>
                        <a:t> » (paquet de 100)</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Élastiques (paquet de 100)</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1</a:t>
                      </a:r>
                      <a:endParaRPr lang="fr-FR" sz="1200" dirty="0">
                        <a:latin typeface="Calibri" pitchFamily="34" charset="0"/>
                        <a:cs typeface="Calibri" pitchFamily="34" charset="0"/>
                      </a:endParaRPr>
                    </a:p>
                  </a:txBody>
                  <a:tcPr anchor="ct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dirty="0" smtClean="0">
                          <a:latin typeface="Calibri" pitchFamily="34" charset="0"/>
                          <a:cs typeface="Calibri" pitchFamily="34" charset="0"/>
                        </a:rPr>
                        <a:t>Trombones (paquets de 100)</a:t>
                      </a: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2</a:t>
                      </a: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a:t>
                      </a:r>
                    </a:p>
                  </a:txBody>
                  <a:tcPr anchor="ctr"/>
                </a:tc>
                <a:tc>
                  <a:txBody>
                    <a:bodyPr/>
                    <a:lstStyle/>
                    <a:p>
                      <a:pPr algn="ctr">
                        <a:lnSpc>
                          <a:spcPct val="100000"/>
                        </a:lnSpc>
                        <a:spcBef>
                          <a:spcPts val="600"/>
                        </a:spcBef>
                      </a:pPr>
                      <a:r>
                        <a:rPr lang="fr-CA" sz="1200" dirty="0" smtClean="0">
                          <a:latin typeface="Calibri" pitchFamily="34" charset="0"/>
                          <a:cs typeface="Calibri" pitchFamily="34" charset="0"/>
                        </a:rPr>
                        <a:t>2</a:t>
                      </a:r>
                      <a:endParaRPr lang="fr-FR" sz="1200" dirty="0">
                        <a:latin typeface="Calibri" pitchFamily="34" charset="0"/>
                        <a:cs typeface="Calibri" pitchFamily="34" charset="0"/>
                      </a:endParaRPr>
                    </a:p>
                  </a:txBody>
                  <a:tcPr anchor="ct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FR" sz="1200" dirty="0" smtClean="0">
                        <a:latin typeface="Calibri" pitchFamily="34" charset="0"/>
                        <a:cs typeface="Calibri" pitchFamily="34" charset="0"/>
                      </a:endParaRPr>
                    </a:p>
                  </a:txBody>
                  <a:tcPr anchor="ctr"/>
                </a:tc>
                <a:tc>
                  <a:txBody>
                    <a:bodyPr/>
                    <a:lstStyle/>
                    <a:p>
                      <a:pPr algn="ctr">
                        <a:lnSpc>
                          <a:spcPct val="100000"/>
                        </a:lnSpc>
                        <a:spcBef>
                          <a:spcPts val="600"/>
                        </a:spcBef>
                      </a:pPr>
                      <a:endParaRPr lang="fr-FR" sz="1200" dirty="0">
                        <a:latin typeface="Calibri" pitchFamily="34" charset="0"/>
                        <a:cs typeface="Calibri" pitchFamily="34" charset="0"/>
                      </a:endParaRPr>
                    </a:p>
                  </a:txBody>
                  <a:tcPr anchor="ctr"/>
                </a:tc>
                <a:tc>
                  <a:txBody>
                    <a:bodyPr/>
                    <a:lstStyle/>
                    <a:p>
                      <a:pPr algn="ctr">
                        <a:lnSpc>
                          <a:spcPct val="100000"/>
                        </a:lnSpc>
                        <a:spcBef>
                          <a:spcPts val="600"/>
                        </a:spcBef>
                      </a:pPr>
                      <a:endParaRPr lang="fr-CA" sz="1200" dirty="0" smtClean="0">
                        <a:latin typeface="Calibri" pitchFamily="34" charset="0"/>
                        <a:cs typeface="Calibri" pitchFamily="34" charset="0"/>
                      </a:endParaRPr>
                    </a:p>
                  </a:txBody>
                  <a:tcPr anchor="ctr"/>
                </a:tc>
                <a:tc>
                  <a:txBody>
                    <a:bodyPr/>
                    <a:lstStyle/>
                    <a:p>
                      <a:pPr algn="ctr">
                        <a:lnSpc>
                          <a:spcPct val="100000"/>
                        </a:lnSpc>
                        <a:spcBef>
                          <a:spcPts val="600"/>
                        </a:spcBef>
                      </a:pPr>
                      <a:endParaRPr lang="fr-CA" sz="1200" dirty="0" smtClean="0">
                        <a:latin typeface="Calibri" pitchFamily="34" charset="0"/>
                        <a:cs typeface="Calibri" pitchFamily="34" charset="0"/>
                      </a:endParaRPr>
                    </a:p>
                  </a:txBody>
                  <a:tcPr anchor="ctr"/>
                </a:tc>
                <a:tc>
                  <a:txBody>
                    <a:bodyPr/>
                    <a:lstStyle/>
                    <a:p>
                      <a:pPr algn="ctr">
                        <a:lnSpc>
                          <a:spcPct val="100000"/>
                        </a:lnSpc>
                        <a:spcBef>
                          <a:spcPts val="600"/>
                        </a:spcBef>
                      </a:pPr>
                      <a:endParaRPr lang="fr-FR" sz="1200" dirty="0">
                        <a:latin typeface="Calibri" pitchFamily="34" charset="0"/>
                        <a:cs typeface="Calibri" pitchFamily="34" charset="0"/>
                      </a:endParaRPr>
                    </a:p>
                  </a:txBody>
                  <a:tcPr anchor="ctr"/>
                </a:tc>
              </a:tr>
              <a:tr h="221834">
                <a:tc gridSpan="5">
                  <a:txBody>
                    <a:bodyPr/>
                    <a:lstStyle/>
                    <a:p>
                      <a:pPr algn="ctr"/>
                      <a:r>
                        <a:rPr lang="fr-CA" sz="1400" b="1" dirty="0" smtClean="0">
                          <a:latin typeface="Calibri" pitchFamily="34" charset="0"/>
                          <a:cs typeface="Calibri" pitchFamily="34" charset="0"/>
                        </a:rPr>
                        <a:t>Matériel périssable</a:t>
                      </a:r>
                      <a:endParaRPr lang="fr-FR" sz="1400" b="1" dirty="0">
                        <a:latin typeface="Calibri" pitchFamily="34" charset="0"/>
                        <a:cs typeface="Calibri" pitchFamily="34" charset="0"/>
                      </a:endParaRPr>
                    </a:p>
                  </a:txBody>
                  <a:tcPr anchor="ctr">
                    <a:solidFill>
                      <a:srgbClr val="FFC78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aseline="0" dirty="0" smtClean="0">
                          <a:latin typeface="Calibri" pitchFamily="34" charset="0"/>
                          <a:cs typeface="Calibri" pitchFamily="34" charset="0"/>
                        </a:rPr>
                        <a:t>Papier d’aluminium (rouleaux)</a:t>
                      </a:r>
                      <a:endParaRPr lang="fr-CA" sz="1200" dirty="0" smtClean="0">
                        <a:latin typeface="Calibri" pitchFamily="34" charset="0"/>
                        <a:cs typeface="Calibri" pitchFamily="34" charset="0"/>
                      </a:endParaRPr>
                    </a:p>
                  </a:txBody>
                  <a:tcPr anchor="ctr"/>
                </a:tc>
                <a:tc>
                  <a:txBody>
                    <a:bodyPr/>
                    <a:lstStyle/>
                    <a:p>
                      <a:pPr algn="ctr">
                        <a:spcBef>
                          <a:spcPts val="600"/>
                        </a:spcBef>
                      </a:pPr>
                      <a:r>
                        <a:rPr lang="fr-CA" sz="1200" dirty="0" smtClean="0">
                          <a:latin typeface="Calibri" pitchFamily="34" charset="0"/>
                          <a:cs typeface="Calibri" pitchFamily="34" charset="0"/>
                        </a:rPr>
                        <a:t>2</a:t>
                      </a:r>
                    </a:p>
                  </a:txBody>
                  <a:tcPr anchor="ctr"/>
                </a:tc>
                <a:tc>
                  <a:txBody>
                    <a:bodyPr/>
                    <a:lstStyle/>
                    <a:p>
                      <a:pPr algn="ctr">
                        <a:spcBef>
                          <a:spcPts val="600"/>
                        </a:spcBef>
                      </a:pPr>
                      <a:r>
                        <a:rPr lang="fr-CA" sz="1200" dirty="0" smtClean="0">
                          <a:latin typeface="Calibri" pitchFamily="34" charset="0"/>
                          <a:cs typeface="Calibri" pitchFamily="34" charset="0"/>
                        </a:rPr>
                        <a:t>?</a:t>
                      </a:r>
                    </a:p>
                  </a:txBody>
                  <a:tcPr anchor="ctr"/>
                </a:tc>
                <a:tc>
                  <a:txBody>
                    <a:bodyPr/>
                    <a:lstStyle/>
                    <a:p>
                      <a:pPr algn="ctr">
                        <a:spcBef>
                          <a:spcPts val="600"/>
                        </a:spcBef>
                      </a:pPr>
                      <a:r>
                        <a:rPr lang="fr-CA" sz="1200" dirty="0" smtClean="0">
                          <a:latin typeface="Calibri" pitchFamily="34" charset="0"/>
                          <a:cs typeface="Calibri" pitchFamily="34" charset="0"/>
                        </a:rPr>
                        <a:t>?</a:t>
                      </a:r>
                    </a:p>
                  </a:txBody>
                  <a:tcPr anchor="ctr"/>
                </a:tc>
                <a:tc>
                  <a:txBody>
                    <a:bodyPr/>
                    <a:lstStyle/>
                    <a:p>
                      <a:pPr algn="ctr">
                        <a:spcBef>
                          <a:spcPts val="600"/>
                        </a:spcBef>
                      </a:pPr>
                      <a:r>
                        <a:rPr lang="fr-CA" sz="1200" dirty="0" smtClean="0">
                          <a:latin typeface="Calibri" pitchFamily="34" charset="0"/>
                          <a:cs typeface="Calibri" pitchFamily="34" charset="0"/>
                        </a:rPr>
                        <a:t>2</a:t>
                      </a:r>
                    </a:p>
                  </a:txBody>
                  <a:tcPr anchor="ct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CA" sz="1200" b="0" dirty="0" smtClean="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r>
              <a:tr h="221834">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smtClean="0">
                          <a:latin typeface="Calibri" pitchFamily="34" charset="0"/>
                          <a:cs typeface="Calibri" pitchFamily="34" charset="0"/>
                        </a:rPr>
                        <a:t>À prendre dans</a:t>
                      </a:r>
                      <a:r>
                        <a:rPr lang="fr-CA" sz="1400" b="1" baseline="0" dirty="0" smtClean="0">
                          <a:latin typeface="Calibri" pitchFamily="34" charset="0"/>
                          <a:cs typeface="Calibri" pitchFamily="34" charset="0"/>
                        </a:rPr>
                        <a:t> le matériel de la classe</a:t>
                      </a:r>
                      <a:endParaRPr lang="fr-FR" sz="1400" b="1" dirty="0" smtClean="0">
                        <a:latin typeface="Calibri" pitchFamily="34" charset="0"/>
                        <a:cs typeface="Calibri" pitchFamily="34" charset="0"/>
                      </a:endParaRPr>
                    </a:p>
                  </a:txBody>
                  <a:tcPr anchor="ctr">
                    <a:solidFill>
                      <a:srgbClr val="FFC789"/>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smtClean="0">
                          <a:latin typeface="Calibri" pitchFamily="34" charset="0"/>
                          <a:cs typeface="Calibri" pitchFamily="34" charset="0"/>
                        </a:rPr>
                        <a:t>Eau</a:t>
                      </a:r>
                      <a:endParaRPr lang="fr-FR" sz="1200" b="0" dirty="0" smtClean="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dirty="0" smtClean="0">
                          <a:latin typeface="Calibri" pitchFamily="34" charset="0"/>
                          <a:cs typeface="Calibri" pitchFamily="34" charset="0"/>
                        </a:rPr>
                        <a:t>Papier brun / chiffons</a:t>
                      </a:r>
                      <a:r>
                        <a:rPr lang="fr-CA" sz="1200" b="0" baseline="0" dirty="0" smtClean="0">
                          <a:latin typeface="Calibri" pitchFamily="34" charset="0"/>
                          <a:cs typeface="Calibri" pitchFamily="34" charset="0"/>
                        </a:rPr>
                        <a:t> / papier essuie-tout</a:t>
                      </a:r>
                      <a:endParaRPr lang="fr-FR" sz="1200" b="0" dirty="0" smtClean="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FR" sz="1200" b="0" dirty="0" smtClean="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r>
              <a:tr h="221834">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smtClean="0">
                          <a:latin typeface="Calibri" pitchFamily="34" charset="0"/>
                          <a:cs typeface="Calibri" pitchFamily="34" charset="0"/>
                        </a:rPr>
                        <a:t>L’</a:t>
                      </a:r>
                      <a:r>
                        <a:rPr lang="fr-CA" sz="1400" b="1" dirty="0" err="1" smtClean="0">
                          <a:latin typeface="Calibri" pitchFamily="34" charset="0"/>
                          <a:cs typeface="Calibri" pitchFamily="34" charset="0"/>
                        </a:rPr>
                        <a:t>enseignant.e</a:t>
                      </a:r>
                      <a:r>
                        <a:rPr lang="fr-CA" sz="1400" b="1" baseline="0" dirty="0" smtClean="0">
                          <a:latin typeface="Calibri" pitchFamily="34" charset="0"/>
                          <a:cs typeface="Calibri" pitchFamily="34" charset="0"/>
                        </a:rPr>
                        <a:t> doit apporter</a:t>
                      </a:r>
                      <a:endParaRPr lang="fr-FR" sz="1400" b="1" dirty="0" smtClean="0">
                        <a:latin typeface="Calibri" pitchFamily="34" charset="0"/>
                        <a:cs typeface="Calibri" pitchFamily="34" charset="0"/>
                      </a:endParaRPr>
                    </a:p>
                  </a:txBody>
                  <a:tcPr anchor="ctr">
                    <a:solidFill>
                      <a:srgbClr val="FFC789"/>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r>
              <a:tr h="199650">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fr-CA" sz="1200" b="0" dirty="0" smtClean="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c>
                  <a:txBody>
                    <a:bodyPr/>
                    <a:lstStyle/>
                    <a:p>
                      <a:pPr algn="ctr">
                        <a:spcBef>
                          <a:spcPts val="600"/>
                        </a:spcBef>
                      </a:pPr>
                      <a:endParaRPr lang="fr-FR" sz="1200" dirty="0">
                        <a:latin typeface="Calibri" pitchFamily="34" charset="0"/>
                        <a:cs typeface="Calibri" pitchFamily="34" charset="0"/>
                      </a:endParaRPr>
                    </a:p>
                  </a:txBody>
                  <a:tcPr anchor="ctr"/>
                </a:tc>
              </a:tr>
              <a:tr h="221834">
                <a:tc gridSpan="5">
                  <a:txBody>
                    <a:bodyPr/>
                    <a:lstStyle/>
                    <a:p>
                      <a:pPr algn="ctr">
                        <a:spcBef>
                          <a:spcPts val="600"/>
                        </a:spcBef>
                      </a:pPr>
                      <a:r>
                        <a:rPr lang="fr-CA" sz="1400" b="1" dirty="0" smtClean="0">
                          <a:latin typeface="Calibri" pitchFamily="34" charset="0"/>
                          <a:cs typeface="Calibri" pitchFamily="34" charset="0"/>
                        </a:rPr>
                        <a:t>Notes</a:t>
                      </a:r>
                      <a:endParaRPr lang="fr-FR" sz="1400" b="1" dirty="0">
                        <a:latin typeface="Calibri" pitchFamily="34" charset="0"/>
                        <a:cs typeface="Calibri" pitchFamily="34" charset="0"/>
                      </a:endParaRPr>
                    </a:p>
                  </a:txBody>
                  <a:tcPr anchor="ctr">
                    <a:solidFill>
                      <a:srgbClr val="FFC78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21309">
                <a:tc gridSpan="5">
                  <a:txBody>
                    <a:bodyPr/>
                    <a:lstStyle/>
                    <a:p>
                      <a:pPr marL="180000" indent="-180000">
                        <a:spcBef>
                          <a:spcPts val="600"/>
                        </a:spcBef>
                        <a:buFont typeface="Arial" pitchFamily="34" charset="0"/>
                        <a:buChar char="•"/>
                      </a:pPr>
                      <a:r>
                        <a:rPr lang="fr-CA" sz="1200" b="0" dirty="0" smtClean="0">
                          <a:latin typeface="Calibri" pitchFamily="34" charset="0"/>
                          <a:cs typeface="Calibri" pitchFamily="34" charset="0"/>
                        </a:rPr>
                        <a:t>Voir description de l’activité 3 pour plus d’information sur le matériel</a:t>
                      </a:r>
                      <a:endParaRPr lang="fr-FR" sz="1200" b="0" dirty="0">
                        <a:latin typeface="Calibri" pitchFamily="34" charset="0"/>
                        <a:cs typeface="Calibri" pitchFamily="34" charset="0"/>
                      </a:endParaRPr>
                    </a:p>
                  </a:txBody>
                  <a:tcPr anchor="ctr"/>
                </a:tc>
                <a:tc hMerge="1">
                  <a:txBody>
                    <a:bodyPr/>
                    <a:lstStyle/>
                    <a:p>
                      <a:pPr algn="l"/>
                      <a:endParaRPr lang="fr-FR" sz="1200" dirty="0">
                        <a:latin typeface="Times" pitchFamily="18" charset="0"/>
                        <a:cs typeface="Times" pitchFamily="18"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bl>
          </a:graphicData>
        </a:graphic>
      </p:graphicFrame>
    </p:spTree>
    <p:extLst>
      <p:ext uri="{BB962C8B-B14F-4D97-AF65-F5344CB8AC3E}">
        <p14:creationId xmlns="" xmlns:p14="http://schemas.microsoft.com/office/powerpoint/2010/main" val="282787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625483" y="1578866"/>
            <a:ext cx="5607035" cy="821433"/>
          </a:xfrm>
        </p:spPr>
        <p:txBody>
          <a:bodyPr/>
          <a:lstStyle/>
          <a:p>
            <a:r>
              <a:rPr lang="fr-CA" sz="3000" dirty="0" smtClean="0">
                <a:latin typeface="+mj-lt"/>
                <a:cs typeface="Times New Roman"/>
              </a:rPr>
              <a:t>Description des activités</a:t>
            </a:r>
            <a:endParaRPr lang="fr-CA" sz="3000" dirty="0">
              <a:latin typeface="+mj-lt"/>
              <a:cs typeface="Times New Roman"/>
            </a:endParaRPr>
          </a:p>
        </p:txBody>
      </p:sp>
      <p:graphicFrame>
        <p:nvGraphicFramePr>
          <p:cNvPr id="3" name="Tableau 2"/>
          <p:cNvGraphicFramePr>
            <a:graphicFrameLocks noGrp="1"/>
          </p:cNvGraphicFramePr>
          <p:nvPr>
            <p:custDataLst>
              <p:tags r:id="rId2"/>
            </p:custDataLst>
            <p:extLst>
              <p:ext uri="{D42A27DB-BD31-4B8C-83A1-F6EECF244321}">
                <p14:modId xmlns:p14="http://schemas.microsoft.com/office/powerpoint/2010/main" xmlns="" val="3619228776"/>
              </p:ext>
            </p:extLst>
          </p:nvPr>
        </p:nvGraphicFramePr>
        <p:xfrm>
          <a:off x="740564" y="2883457"/>
          <a:ext cx="5374793" cy="2032000"/>
        </p:xfrm>
        <a:graphic>
          <a:graphicData uri="http://schemas.openxmlformats.org/drawingml/2006/table">
            <a:tbl>
              <a:tblPr firstRow="1" bandRow="1">
                <a:tableStyleId>{21E4AEA4-8DFA-4A89-87EB-49C32662AFE0}</a:tableStyleId>
              </a:tblPr>
              <a:tblGrid>
                <a:gridCol w="1281445">
                  <a:extLst>
                    <a:ext uri="{9D8B030D-6E8A-4147-A177-3AD203B41FA5}">
                      <a16:colId xmlns="" xmlns:a16="http://schemas.microsoft.com/office/drawing/2014/main" val="20000"/>
                    </a:ext>
                  </a:extLst>
                </a:gridCol>
                <a:gridCol w="3436087">
                  <a:extLst>
                    <a:ext uri="{9D8B030D-6E8A-4147-A177-3AD203B41FA5}">
                      <a16:colId xmlns="" xmlns:a16="http://schemas.microsoft.com/office/drawing/2014/main" val="20001"/>
                    </a:ext>
                  </a:extLst>
                </a:gridCol>
                <a:gridCol w="657261">
                  <a:extLst>
                    <a:ext uri="{9D8B030D-6E8A-4147-A177-3AD203B41FA5}">
                      <a16:colId xmlns="" xmlns:a16="http://schemas.microsoft.com/office/drawing/2014/main" val="20002"/>
                    </a:ext>
                  </a:extLst>
                </a:gridCol>
              </a:tblGrid>
              <a:tr h="548640">
                <a:tc>
                  <a:txBody>
                    <a:bodyPr/>
                    <a:lstStyle/>
                    <a:p>
                      <a:pPr algn="ctr"/>
                      <a:r>
                        <a:rPr lang="fr-FR" sz="1500" baseline="0" dirty="0" smtClean="0"/>
                        <a:t>Numéro de</a:t>
                      </a:r>
                    </a:p>
                    <a:p>
                      <a:pPr algn="ctr"/>
                      <a:r>
                        <a:rPr lang="fr-FR" sz="1500" baseline="0" dirty="0" smtClean="0"/>
                        <a:t>l’</a:t>
                      </a:r>
                      <a:r>
                        <a:rPr lang="fr-FR" sz="1500" dirty="0" smtClean="0"/>
                        <a:t>activité</a:t>
                      </a:r>
                      <a:endParaRPr lang="fr-FR" sz="1500" dirty="0">
                        <a:latin typeface="Calibri" pitchFamily="34" charset="0"/>
                        <a:cs typeface="Calibri" pitchFamily="34" charset="0"/>
                      </a:endParaRPr>
                    </a:p>
                  </a:txBody>
                  <a:tcPr anchor="ctr"/>
                </a:tc>
                <a:tc>
                  <a:txBody>
                    <a:bodyPr/>
                    <a:lstStyle/>
                    <a:p>
                      <a:pPr algn="ctr"/>
                      <a:r>
                        <a:rPr lang="fr-FR" sz="1500" dirty="0" smtClean="0"/>
                        <a:t>Nom</a:t>
                      </a:r>
                      <a:endParaRPr lang="fr-FR" sz="1500" dirty="0">
                        <a:latin typeface="Calibri" pitchFamily="34" charset="0"/>
                        <a:cs typeface="Calibri" pitchFamily="34" charset="0"/>
                      </a:endParaRPr>
                    </a:p>
                  </a:txBody>
                  <a:tcPr anchor="ctr"/>
                </a:tc>
                <a:tc>
                  <a:txBody>
                    <a:bodyPr/>
                    <a:lstStyle/>
                    <a:p>
                      <a:pPr algn="ctr"/>
                      <a:r>
                        <a:rPr lang="fr-FR" sz="1500" dirty="0" smtClean="0"/>
                        <a:t>Pages</a:t>
                      </a:r>
                      <a:endParaRPr lang="fr-FR" sz="1500" dirty="0">
                        <a:latin typeface="Calibri" pitchFamily="34" charset="0"/>
                        <a:cs typeface="Calibri" pitchFamily="34" charset="0"/>
                      </a:endParaRPr>
                    </a:p>
                  </a:txBody>
                  <a:tcPr anchor="ctr"/>
                </a:tc>
                <a:extLst>
                  <a:ext uri="{0D108BD9-81ED-4DB2-BD59-A6C34878D82A}">
                    <a16:rowId xmlns="" xmlns:a16="http://schemas.microsoft.com/office/drawing/2014/main" val="10000"/>
                  </a:ext>
                </a:extLst>
              </a:tr>
              <a:tr h="370840">
                <a:tc>
                  <a:txBody>
                    <a:bodyPr/>
                    <a:lstStyle/>
                    <a:p>
                      <a:pPr algn="ctr"/>
                      <a:r>
                        <a:rPr lang="fr-FR" sz="1200" dirty="0" smtClean="0"/>
                        <a:t>1</a:t>
                      </a:r>
                      <a:endParaRPr lang="fr-FR" sz="1200" dirty="0">
                        <a:latin typeface="Calibri" pitchFamily="34" charset="0"/>
                        <a:cs typeface="Calibri" pitchFamily="34" charset="0"/>
                      </a:endParaRPr>
                    </a:p>
                  </a:txBody>
                  <a:tcPr anchor="ctr"/>
                </a:tc>
                <a:tc>
                  <a:txBody>
                    <a:bodyPr/>
                    <a:lstStyle/>
                    <a:p>
                      <a:r>
                        <a:rPr lang="fr-FR" sz="1200" dirty="0" smtClean="0"/>
                        <a:t>Flotte</a:t>
                      </a:r>
                      <a:r>
                        <a:rPr lang="fr-FR" sz="1200" baseline="0" dirty="0" smtClean="0"/>
                        <a:t> ou flotte pas ?</a:t>
                      </a:r>
                      <a:endParaRPr lang="fr-FR" sz="1200" dirty="0">
                        <a:latin typeface="Calibri" pitchFamily="34" charset="0"/>
                        <a:cs typeface="Calibri" pitchFamily="34" charset="0"/>
                      </a:endParaRPr>
                    </a:p>
                  </a:txBody>
                  <a:tcPr anchor="ctr"/>
                </a:tc>
                <a:tc>
                  <a:txBody>
                    <a:bodyPr/>
                    <a:lstStyle/>
                    <a:p>
                      <a:pPr algn="ctr"/>
                      <a:r>
                        <a:rPr lang="fr-CA" sz="1200" dirty="0" smtClean="0"/>
                        <a:t>7-9</a:t>
                      </a:r>
                      <a:endParaRPr lang="fr-FR" sz="1200" dirty="0">
                        <a:latin typeface="Calibri" pitchFamily="34" charset="0"/>
                        <a:cs typeface="Calibri" pitchFamily="34" charset="0"/>
                      </a:endParaRPr>
                    </a:p>
                  </a:txBody>
                  <a:tcPr anchor="ctr"/>
                </a:tc>
                <a:extLst>
                  <a:ext uri="{0D108BD9-81ED-4DB2-BD59-A6C34878D82A}">
                    <a16:rowId xmlns="" xmlns:a16="http://schemas.microsoft.com/office/drawing/2014/main" val="10001"/>
                  </a:ext>
                </a:extLst>
              </a:tr>
              <a:tr h="370840">
                <a:tc>
                  <a:txBody>
                    <a:bodyPr/>
                    <a:lstStyle/>
                    <a:p>
                      <a:pPr algn="ctr"/>
                      <a:r>
                        <a:rPr lang="fr-FR" sz="1200" dirty="0" smtClean="0"/>
                        <a:t>2</a:t>
                      </a:r>
                      <a:endParaRPr lang="fr-FR" sz="1200" dirty="0">
                        <a:latin typeface="Calibri" pitchFamily="34" charset="0"/>
                        <a:cs typeface="Calibri" pitchFamily="34" charset="0"/>
                      </a:endParaRPr>
                    </a:p>
                  </a:txBody>
                  <a:tcPr anchor="ctr"/>
                </a:tc>
                <a:tc>
                  <a:txBody>
                    <a:bodyPr/>
                    <a:lstStyle/>
                    <a:p>
                      <a:r>
                        <a:rPr lang="fr-FR" sz="1200" dirty="0" smtClean="0"/>
                        <a:t>La pâte à modeler</a:t>
                      </a:r>
                      <a:endParaRPr lang="fr-FR" sz="1200" dirty="0">
                        <a:latin typeface="Calibri" pitchFamily="34" charset="0"/>
                        <a:cs typeface="Calibri" pitchFamily="34" charset="0"/>
                      </a:endParaRPr>
                    </a:p>
                  </a:txBody>
                  <a:tcPr anchor="ctr"/>
                </a:tc>
                <a:tc>
                  <a:txBody>
                    <a:bodyPr/>
                    <a:lstStyle/>
                    <a:p>
                      <a:pPr algn="ctr"/>
                      <a:r>
                        <a:rPr lang="fr-CA" sz="1200" dirty="0" smtClean="0"/>
                        <a:t>10</a:t>
                      </a:r>
                      <a:endParaRPr lang="fr-FR" sz="1200" dirty="0">
                        <a:latin typeface="Calibri" pitchFamily="34" charset="0"/>
                        <a:cs typeface="Calibri" pitchFamily="34" charset="0"/>
                      </a:endParaRPr>
                    </a:p>
                  </a:txBody>
                  <a:tcPr anchor="ctr"/>
                </a:tc>
              </a:tr>
              <a:tr h="370840">
                <a:tc>
                  <a:txBody>
                    <a:bodyPr/>
                    <a:lstStyle/>
                    <a:p>
                      <a:pPr algn="ctr"/>
                      <a:r>
                        <a:rPr lang="fr-FR" sz="1200" dirty="0" smtClean="0"/>
                        <a:t>3</a:t>
                      </a:r>
                      <a:endParaRPr lang="fr-FR" sz="1200" dirty="0">
                        <a:latin typeface="Calibri" pitchFamily="34" charset="0"/>
                        <a:cs typeface="Calibri" pitchFamily="34" charset="0"/>
                      </a:endParaRPr>
                    </a:p>
                  </a:txBody>
                  <a:tcPr anchor="ctr"/>
                </a:tc>
                <a:tc>
                  <a:txBody>
                    <a:bodyPr/>
                    <a:lstStyle/>
                    <a:p>
                      <a:r>
                        <a:rPr lang="fr-FR" sz="1200" dirty="0" smtClean="0"/>
                        <a:t>Les naufragés</a:t>
                      </a:r>
                      <a:endParaRPr lang="fr-FR" sz="1200" dirty="0">
                        <a:latin typeface="Calibri" pitchFamily="34" charset="0"/>
                        <a:cs typeface="Calibri" pitchFamily="34" charset="0"/>
                      </a:endParaRPr>
                    </a:p>
                  </a:txBody>
                  <a:tcPr anchor="ctr"/>
                </a:tc>
                <a:tc>
                  <a:txBody>
                    <a:bodyPr/>
                    <a:lstStyle/>
                    <a:p>
                      <a:pPr algn="ctr"/>
                      <a:r>
                        <a:rPr lang="fr-CA" sz="1200" dirty="0" smtClean="0"/>
                        <a:t>11-13</a:t>
                      </a:r>
                      <a:endParaRPr lang="fr-FR" sz="1200" dirty="0">
                        <a:latin typeface="Calibri" pitchFamily="34" charset="0"/>
                        <a:cs typeface="Calibri" pitchFamily="34" charset="0"/>
                      </a:endParaRPr>
                    </a:p>
                  </a:txBody>
                  <a:tcPr anchor="ctr"/>
                </a:tc>
                <a:extLst>
                  <a:ext uri="{0D108BD9-81ED-4DB2-BD59-A6C34878D82A}">
                    <a16:rowId xmlns="" xmlns:a16="http://schemas.microsoft.com/office/drawing/2014/main" val="10002"/>
                  </a:ext>
                </a:extLst>
              </a:tr>
              <a:tr h="370840">
                <a:tc>
                  <a:txBody>
                    <a:bodyPr/>
                    <a:lstStyle/>
                    <a:p>
                      <a:pPr algn="ctr"/>
                      <a:r>
                        <a:rPr lang="fr-FR" sz="1200" dirty="0" smtClean="0"/>
                        <a:t>4</a:t>
                      </a:r>
                      <a:endParaRPr lang="fr-FR" sz="1200" dirty="0">
                        <a:latin typeface="Calibri" pitchFamily="34" charset="0"/>
                        <a:cs typeface="Calibri" pitchFamily="34" charset="0"/>
                      </a:endParaRPr>
                    </a:p>
                  </a:txBody>
                  <a:tcPr anchor="ctr"/>
                </a:tc>
                <a:tc>
                  <a:txBody>
                    <a:bodyPr/>
                    <a:lstStyle/>
                    <a:p>
                      <a:r>
                        <a:rPr lang="fr-FR" sz="1200" dirty="0" smtClean="0"/>
                        <a:t>Intégration des acquis</a:t>
                      </a:r>
                      <a:endParaRPr lang="fr-FR" sz="1200" dirty="0">
                        <a:latin typeface="Calibri" pitchFamily="34" charset="0"/>
                        <a:cs typeface="Calibri" pitchFamily="34" charset="0"/>
                      </a:endParaRPr>
                    </a:p>
                  </a:txBody>
                  <a:tcPr anchor="ctr"/>
                </a:tc>
                <a:tc>
                  <a:txBody>
                    <a:bodyPr/>
                    <a:lstStyle/>
                    <a:p>
                      <a:pPr algn="ctr"/>
                      <a:r>
                        <a:rPr lang="fr-FR" sz="1200" dirty="0" smtClean="0"/>
                        <a:t>13</a:t>
                      </a:r>
                      <a:endParaRPr lang="fr-FR" sz="1200" dirty="0">
                        <a:latin typeface="Calibri" pitchFamily="34" charset="0"/>
                        <a:cs typeface="Calibri" pitchFamily="34" charset="0"/>
                      </a:endParaRPr>
                    </a:p>
                  </a:txBody>
                  <a:tcPr anchor="ctr"/>
                </a:tc>
                <a:extLst>
                  <a:ext uri="{0D108BD9-81ED-4DB2-BD59-A6C34878D82A}">
                    <a16:rowId xmlns="" xmlns:a16="http://schemas.microsoft.com/office/drawing/2014/main" val="10004"/>
                  </a:ext>
                </a:extLst>
              </a:tr>
            </a:tbl>
          </a:graphicData>
        </a:graphic>
      </p:graphicFrame>
      <p:sp>
        <p:nvSpPr>
          <p:cNvPr id="5" name="Espace réservé du numéro de diapositive 1"/>
          <p:cNvSpPr>
            <a:spLocks noGrp="1"/>
          </p:cNvSpPr>
          <p:nvPr>
            <p:ph type="sldNum" sz="quarter" idx="12"/>
            <p:custDataLst>
              <p:tags r:id="rId3"/>
            </p:custDataLst>
          </p:nvPr>
        </p:nvSpPr>
        <p:spPr>
          <a:xfrm>
            <a:off x="5745708" y="8008203"/>
            <a:ext cx="1112292" cy="1135797"/>
          </a:xfrm>
        </p:spPr>
        <p:txBody>
          <a:bodyPr/>
          <a:lstStyle/>
          <a:p>
            <a:fld id="{027FB875-5C85-AB42-9DC5-178568A424B8}" type="slidenum">
              <a:rPr lang="fr-CA" smtClean="0"/>
              <a:pPr/>
              <a:t>6</a:t>
            </a:fld>
            <a:endParaRPr lang="fr-CA" dirty="0"/>
          </a:p>
        </p:txBody>
      </p:sp>
    </p:spTree>
    <p:extLst>
      <p:ext uri="{BB962C8B-B14F-4D97-AF65-F5344CB8AC3E}">
        <p14:creationId xmlns:p14="http://schemas.microsoft.com/office/powerpoint/2010/main" xmlns="" val="2238945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888111" y="8221350"/>
            <a:ext cx="969889" cy="922650"/>
          </a:xfrm>
        </p:spPr>
        <p:txBody>
          <a:bodyPr/>
          <a:lstStyle/>
          <a:p>
            <a:fld id="{027FB875-5C85-AB42-9DC5-178568A424B8}" type="slidenum">
              <a:rPr lang="en-US" smtClean="0">
                <a:latin typeface="Impact"/>
                <a:cs typeface="Impact"/>
              </a:rPr>
              <a:pPr/>
              <a:t>7</a:t>
            </a:fld>
            <a:endParaRPr lang="en-US" dirty="0">
              <a:latin typeface="Impact"/>
              <a:cs typeface="Impact"/>
            </a:endParaRPr>
          </a:p>
        </p:txBody>
      </p:sp>
      <p:graphicFrame>
        <p:nvGraphicFramePr>
          <p:cNvPr id="18" name="Tableau 15">
            <a:extLst>
              <a:ext uri="{FF2B5EF4-FFF2-40B4-BE49-F238E27FC236}">
                <a16:creationId xmlns="" xmlns:a16="http://schemas.microsoft.com/office/drawing/2014/main" id="{1EA73E94-3269-4531-8152-F8C43B42F062}"/>
              </a:ext>
            </a:extLst>
          </p:cNvPr>
          <p:cNvGraphicFramePr>
            <a:graphicFrameLocks noGrp="1"/>
          </p:cNvGraphicFramePr>
          <p:nvPr>
            <p:custDataLst>
              <p:tags r:id="rId2"/>
            </p:custDataLst>
            <p:extLst>
              <p:ext uri="{D42A27DB-BD31-4B8C-83A1-F6EECF244321}">
                <p14:modId xmlns="" xmlns:p14="http://schemas.microsoft.com/office/powerpoint/2010/main" val="849813245"/>
              </p:ext>
            </p:extLst>
          </p:nvPr>
        </p:nvGraphicFramePr>
        <p:xfrm>
          <a:off x="54015" y="1262482"/>
          <a:ext cx="1660485" cy="335280"/>
        </p:xfrm>
        <a:graphic>
          <a:graphicData uri="http://schemas.openxmlformats.org/drawingml/2006/table">
            <a:tbl>
              <a:tblPr firstRow="1" bandRow="1">
                <a:tableStyleId>{8A107856-5554-42FB-B03E-39F5DBC370BA}</a:tableStyleId>
              </a:tblPr>
              <a:tblGrid>
                <a:gridCol w="1660485">
                  <a:extLst>
                    <a:ext uri="{9D8B030D-6E8A-4147-A177-3AD203B41FA5}">
                      <a16:colId xmlns="" xmlns:a16="http://schemas.microsoft.com/office/drawing/2014/main" val="20000"/>
                    </a:ext>
                  </a:extLst>
                </a:gridCol>
              </a:tblGrid>
              <a:tr h="269138">
                <a:tc>
                  <a:txBody>
                    <a:bodyPr/>
                    <a:lstStyle/>
                    <a:p>
                      <a:pPr algn="ctr"/>
                      <a:endParaRPr lang="fr-FR" sz="200" dirty="0"/>
                    </a:p>
                    <a:p>
                      <a:pPr algn="ctr"/>
                      <a:r>
                        <a:rPr lang="fr-FR" sz="1400" dirty="0"/>
                        <a:t>Durée : </a:t>
                      </a:r>
                      <a:r>
                        <a:rPr lang="fr-FR" sz="1400" b="0" dirty="0" smtClean="0"/>
                        <a:t>120 </a:t>
                      </a:r>
                      <a:r>
                        <a:rPr lang="fr-FR" sz="1400" b="0" dirty="0"/>
                        <a:t>minutes</a:t>
                      </a:r>
                      <a:endParaRPr lang="fr-FR" sz="1400" b="0" i="0" dirty="0">
                        <a:solidFill>
                          <a:schemeClr val="tx1"/>
                        </a:solidFill>
                        <a:latin typeface="Calibri" panose="020F0502020204030204" pitchFamily="34" charset="0"/>
                        <a:cs typeface="Calibri" panose="020F0502020204030204" pitchFamily="34" charset="0"/>
                      </a:endParaRPr>
                    </a:p>
                  </a:txBody>
                  <a:tcPr>
                    <a:solidFill>
                      <a:srgbClr val="FFC789"/>
                    </a:solidFill>
                  </a:tcPr>
                </a:tc>
                <a:extLst>
                  <a:ext uri="{0D108BD9-81ED-4DB2-BD59-A6C34878D82A}">
                    <a16:rowId xmlns="" xmlns:a16="http://schemas.microsoft.com/office/drawing/2014/main" val="10000"/>
                  </a:ext>
                </a:extLst>
              </a:tr>
            </a:tbl>
          </a:graphicData>
        </a:graphic>
      </p:graphicFrame>
      <p:sp>
        <p:nvSpPr>
          <p:cNvPr id="12" name="Content Placeholder 4"/>
          <p:cNvSpPr>
            <a:spLocks noGrp="1"/>
          </p:cNvSpPr>
          <p:nvPr>
            <p:ph sz="half" idx="1"/>
            <p:custDataLst>
              <p:tags r:id="rId3"/>
            </p:custDataLst>
          </p:nvPr>
        </p:nvSpPr>
        <p:spPr>
          <a:xfrm>
            <a:off x="1767840" y="1262481"/>
            <a:ext cx="5033395" cy="7317639"/>
          </a:xfrm>
          <a:noFill/>
          <a:ln>
            <a:solidFill>
              <a:srgbClr val="0070C0"/>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0"/>
              </a:spcBef>
              <a:spcAft>
                <a:spcPts val="600"/>
              </a:spcAft>
              <a:buNone/>
            </a:pPr>
            <a:r>
              <a:rPr lang="fr-CA" sz="2400" i="1" dirty="0" smtClean="0">
                <a:latin typeface="Calibri" pitchFamily="34" charset="0"/>
                <a:cs typeface="Calibri" pitchFamily="34" charset="0"/>
              </a:rPr>
              <a:t>Vue d’ensemble</a:t>
            </a:r>
          </a:p>
          <a:p>
            <a:pPr marL="0" indent="0" algn="just">
              <a:spcBef>
                <a:spcPts val="0"/>
              </a:spcBef>
              <a:spcAft>
                <a:spcPts val="600"/>
              </a:spcAft>
              <a:buNone/>
            </a:pPr>
            <a:r>
              <a:rPr lang="fr-CA" sz="1200" dirty="0" smtClean="0">
                <a:latin typeface="Calibri" pitchFamily="34" charset="0"/>
                <a:cs typeface="Calibri" pitchFamily="34" charset="0"/>
              </a:rPr>
              <a:t>Les élèves tester différents objets pour déterminer s’ils flottent. À chaque fois, les élèves devront d’abord formuler une hypothèse. Les hypothèses des élèves devraient se raffiner au fur et à mesure que les tests s’accumulent.</a:t>
            </a:r>
          </a:p>
          <a:p>
            <a:pPr algn="just">
              <a:spcBef>
                <a:spcPts val="0"/>
              </a:spcBef>
              <a:spcAft>
                <a:spcPts val="600"/>
              </a:spcAft>
              <a:buNone/>
            </a:pPr>
            <a:endParaRPr lang="fr-CA" sz="1200" dirty="0" smtClean="0">
              <a:latin typeface="Calibri" pitchFamily="34" charset="0"/>
              <a:cs typeface="Calibri" pitchFamily="34" charset="0"/>
            </a:endParaRPr>
          </a:p>
          <a:p>
            <a:pPr algn="just">
              <a:spcBef>
                <a:spcPts val="0"/>
              </a:spcBef>
              <a:spcAft>
                <a:spcPts val="600"/>
              </a:spcAft>
              <a:buNone/>
            </a:pPr>
            <a:r>
              <a:rPr lang="fr-CA" sz="2400" i="1" dirty="0" smtClean="0">
                <a:latin typeface="Calibri" pitchFamily="34" charset="0"/>
                <a:cs typeface="Calibri" pitchFamily="34" charset="0"/>
              </a:rPr>
              <a:t>Déroulement de l’activité</a:t>
            </a:r>
          </a:p>
          <a:p>
            <a:pPr lvl="1" algn="just">
              <a:spcBef>
                <a:spcPts val="0"/>
              </a:spcBef>
              <a:spcAft>
                <a:spcPts val="600"/>
              </a:spcAft>
              <a:buFont typeface="+mj-lt"/>
              <a:buAutoNum type="arabicPeriod"/>
            </a:pPr>
            <a:r>
              <a:rPr lang="fr-CA" sz="1200" dirty="0" smtClean="0">
                <a:latin typeface="Calibri" pitchFamily="34" charset="0"/>
                <a:cs typeface="Calibri" pitchFamily="34" charset="0"/>
              </a:rPr>
              <a:t>Conceptions initiales 	(15-20 minutes)</a:t>
            </a:r>
          </a:p>
          <a:p>
            <a:pPr lvl="1" algn="just">
              <a:spcBef>
                <a:spcPts val="0"/>
              </a:spcBef>
              <a:spcAft>
                <a:spcPts val="600"/>
              </a:spcAft>
              <a:buFont typeface="+mj-lt"/>
              <a:buAutoNum type="arabicPeriod"/>
            </a:pPr>
            <a:r>
              <a:rPr lang="fr-CA" sz="1200" dirty="0" smtClean="0">
                <a:latin typeface="Calibri" pitchFamily="34" charset="0"/>
                <a:cs typeface="Calibri" pitchFamily="34" charset="0"/>
              </a:rPr>
              <a:t>Activité principale 	(60-80 minutes)</a:t>
            </a:r>
          </a:p>
          <a:p>
            <a:pPr lvl="1" algn="just">
              <a:spcBef>
                <a:spcPts val="0"/>
              </a:spcBef>
              <a:spcAft>
                <a:spcPts val="600"/>
              </a:spcAft>
              <a:buFont typeface="+mj-lt"/>
              <a:buAutoNum type="arabicPeriod"/>
            </a:pPr>
            <a:r>
              <a:rPr lang="fr-CA" sz="1200" dirty="0" smtClean="0">
                <a:latin typeface="Calibri" pitchFamily="34" charset="0"/>
                <a:cs typeface="Calibri" pitchFamily="34" charset="0"/>
              </a:rPr>
              <a:t>Retour sur l’activité	(15-20 minutes)</a:t>
            </a:r>
          </a:p>
          <a:p>
            <a:pPr algn="just">
              <a:spcBef>
                <a:spcPts val="0"/>
              </a:spcBef>
              <a:spcAft>
                <a:spcPts val="600"/>
              </a:spcAft>
              <a:buNone/>
            </a:pPr>
            <a:endParaRPr lang="fr-CA" sz="1200" dirty="0" smtClean="0">
              <a:latin typeface="Calibri" pitchFamily="34" charset="0"/>
              <a:cs typeface="Calibri" pitchFamily="34" charset="0"/>
            </a:endParaRPr>
          </a:p>
          <a:p>
            <a:pPr marL="0" indent="0" algn="just">
              <a:spcBef>
                <a:spcPts val="0"/>
              </a:spcBef>
              <a:spcAft>
                <a:spcPts val="600"/>
              </a:spcAft>
              <a:buNone/>
            </a:pPr>
            <a:r>
              <a:rPr lang="fr-CA" sz="2400" i="1" dirty="0" smtClean="0">
                <a:latin typeface="Calibri" pitchFamily="34" charset="0"/>
                <a:cs typeface="Calibri" pitchFamily="34" charset="0"/>
              </a:rPr>
              <a:t>Conceptions initiales</a:t>
            </a:r>
          </a:p>
          <a:p>
            <a:pPr marL="0" indent="0" algn="ctr">
              <a:spcBef>
                <a:spcPts val="0"/>
              </a:spcBef>
              <a:spcAft>
                <a:spcPts val="600"/>
              </a:spcAft>
              <a:buNone/>
            </a:pPr>
            <a:r>
              <a:rPr lang="fr-CA" sz="1200" b="1" i="1" dirty="0" smtClean="0">
                <a:latin typeface="Calibri" pitchFamily="34" charset="0"/>
                <a:cs typeface="Calibri" pitchFamily="34" charset="0"/>
              </a:rPr>
              <a:t>« L’été dernier, avez-vous eu la chance de passer du temps près d’un lac, d’une rivière, ou encore de la mer ? Pouvez-vous nommer des choses qu’on peut voir flotter à la surface de ces plans d’eau ? »</a:t>
            </a:r>
          </a:p>
          <a:p>
            <a:pPr marL="0" indent="0" algn="just">
              <a:spcBef>
                <a:spcPts val="0"/>
              </a:spcBef>
              <a:spcAft>
                <a:spcPts val="600"/>
              </a:spcAft>
              <a:buNone/>
            </a:pPr>
            <a:r>
              <a:rPr lang="fr-CA" sz="1200" dirty="0" smtClean="0">
                <a:latin typeface="Calibri" pitchFamily="34" charset="0"/>
                <a:cs typeface="Calibri" pitchFamily="34" charset="0"/>
              </a:rPr>
              <a:t>(Des exemples de réponses : un bateau, un canard, une branche ou une feuille d’arbre, une bouée, un déchet, un jouet... )</a:t>
            </a:r>
          </a:p>
          <a:p>
            <a:pPr marL="0" indent="0" algn="just">
              <a:spcBef>
                <a:spcPts val="0"/>
              </a:spcBef>
              <a:spcAft>
                <a:spcPts val="600"/>
              </a:spcAft>
              <a:buNone/>
            </a:pPr>
            <a:endParaRPr lang="fr-CA" sz="1200" dirty="0" smtClean="0">
              <a:latin typeface="Calibri" pitchFamily="34" charset="0"/>
              <a:cs typeface="Calibri" pitchFamily="34" charset="0"/>
            </a:endParaRPr>
          </a:p>
          <a:p>
            <a:pPr marL="0" indent="0" algn="just">
              <a:spcBef>
                <a:spcPts val="0"/>
              </a:spcBef>
              <a:spcAft>
                <a:spcPts val="600"/>
              </a:spcAft>
              <a:buNone/>
            </a:pPr>
            <a:r>
              <a:rPr lang="fr-CA" sz="1200" dirty="0" smtClean="0">
                <a:latin typeface="Calibri" pitchFamily="34" charset="0"/>
                <a:cs typeface="Calibri" pitchFamily="34" charset="0"/>
              </a:rPr>
              <a:t>Demander aux élèves d’expliquer pourquoi ces objets-là flottent, alors que d’autres ne flottent pas. </a:t>
            </a:r>
          </a:p>
          <a:p>
            <a:pPr marL="180000" indent="-180000" algn="just">
              <a:spcBef>
                <a:spcPts val="600"/>
              </a:spcBef>
              <a:buFont typeface="Arial" pitchFamily="34" charset="0"/>
              <a:buChar char="•"/>
            </a:pPr>
            <a:r>
              <a:rPr lang="fr-CA" sz="1200" b="1" dirty="0" smtClean="0">
                <a:latin typeface="Calibri" pitchFamily="34" charset="0"/>
              </a:rPr>
              <a:t>Recueillir les hypothèses des élèves</a:t>
            </a:r>
            <a:r>
              <a:rPr lang="fr-CA" sz="1200" dirty="0" smtClean="0">
                <a:latin typeface="Calibri" pitchFamily="34" charset="0"/>
              </a:rPr>
              <a:t>. On peut les écrire au tableau, peut-être même les garder pour faire un retour à la toute fin de la thématique (enregistrer au TBI).</a:t>
            </a:r>
          </a:p>
          <a:p>
            <a:pPr marL="180000" indent="-180000" algn="just">
              <a:spcBef>
                <a:spcPts val="600"/>
              </a:spcBef>
              <a:buFont typeface="Arial" pitchFamily="34" charset="0"/>
              <a:buChar char="•"/>
            </a:pPr>
            <a:r>
              <a:rPr lang="fr-CA" sz="1200" b="1" dirty="0" smtClean="0">
                <a:latin typeface="Calibri" pitchFamily="34" charset="0"/>
              </a:rPr>
              <a:t>L’</a:t>
            </a:r>
            <a:r>
              <a:rPr lang="fr-CA" sz="1200" b="1" dirty="0" err="1" smtClean="0">
                <a:latin typeface="Calibri" pitchFamily="34" charset="0"/>
              </a:rPr>
              <a:t>enseignant.e</a:t>
            </a:r>
            <a:r>
              <a:rPr lang="fr-CA" sz="1200" b="1" dirty="0" smtClean="0">
                <a:latin typeface="Calibri" pitchFamily="34" charset="0"/>
              </a:rPr>
              <a:t> ne doit pas commenter ni juger les idées exprimées </a:t>
            </a:r>
            <a:r>
              <a:rPr lang="fr-CA" sz="1200" dirty="0" smtClean="0">
                <a:latin typeface="Calibri" pitchFamily="34" charset="0"/>
              </a:rPr>
              <a:t>(les valider ou les infirmer). Les élèves doivent se sentir libres de raisonner et de s’exprimer. Par contre, on peut poser des questions pour aider l’élève à clarifier sa pensée, ou reformuler pour voir si l'on a bien compris.</a:t>
            </a:r>
          </a:p>
          <a:p>
            <a:pPr marL="180000" indent="-180000" algn="just">
              <a:spcBef>
                <a:spcPts val="600"/>
              </a:spcBef>
              <a:buFont typeface="Arial" pitchFamily="34" charset="0"/>
              <a:buChar char="•"/>
            </a:pPr>
            <a:r>
              <a:rPr lang="fr-CA" sz="1200" b="1" dirty="0" smtClean="0">
                <a:latin typeface="Calibri" pitchFamily="34" charset="0"/>
              </a:rPr>
              <a:t>Inviter cependant les </a:t>
            </a:r>
            <a:r>
              <a:rPr lang="fr-CA" sz="1200" b="1" i="1" dirty="0" smtClean="0">
                <a:latin typeface="Calibri" pitchFamily="34" charset="0"/>
              </a:rPr>
              <a:t>autres</a:t>
            </a:r>
            <a:r>
              <a:rPr lang="fr-CA" sz="1200" b="1" dirty="0" smtClean="0">
                <a:latin typeface="Calibri" pitchFamily="34" charset="0"/>
              </a:rPr>
              <a:t> élèves à commenter. </a:t>
            </a:r>
            <a:r>
              <a:rPr lang="fr-CA" sz="1200" dirty="0" smtClean="0">
                <a:latin typeface="Calibri" pitchFamily="34" charset="0"/>
              </a:rPr>
              <a:t>« Êtes-vous d’accord avec cette idée ? Pensez-vous qu’on devrait y apporter des précisions ? », etc.</a:t>
            </a:r>
          </a:p>
        </p:txBody>
      </p:sp>
      <p:sp>
        <p:nvSpPr>
          <p:cNvPr id="17" name="Title 3">
            <a:extLst>
              <a:ext uri="{FF2B5EF4-FFF2-40B4-BE49-F238E27FC236}">
                <a16:creationId xmlns="" xmlns:a16="http://schemas.microsoft.com/office/drawing/2014/main" id="{87C1477C-E81F-43AA-87D9-A74BC071692E}"/>
              </a:ext>
            </a:extLst>
          </p:cNvPr>
          <p:cNvSpPr txBox="1">
            <a:spLocks/>
          </p:cNvSpPr>
          <p:nvPr>
            <p:custDataLst>
              <p:tags r:id="rId4"/>
            </p:custDataLst>
          </p:nvPr>
        </p:nvSpPr>
        <p:spPr>
          <a:xfrm>
            <a:off x="0" y="0"/>
            <a:ext cx="4780037" cy="1143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Amorce</a:t>
            </a:r>
          </a:p>
          <a:p>
            <a:pPr algn="l"/>
            <a:r>
              <a:rPr lang="en-US" sz="2400" dirty="0">
                <a:latin typeface="Calibri" panose="020F0502020204030204" pitchFamily="34" charset="0"/>
                <a:cs typeface="Calibri" panose="020F0502020204030204" pitchFamily="34" charset="0"/>
              </a:rPr>
              <a:t>1. </a:t>
            </a:r>
            <a:r>
              <a:rPr lang="fr-CA" sz="2400" dirty="0" smtClean="0">
                <a:latin typeface="Calibri" panose="020F0502020204030204" pitchFamily="34" charset="0"/>
                <a:cs typeface="Calibri" panose="020F0502020204030204" pitchFamily="34" charset="0"/>
              </a:rPr>
              <a:t>Flotte ou pas ?</a:t>
            </a:r>
            <a:endParaRPr lang="fr-CA" sz="3000" dirty="0">
              <a:latin typeface="Calibri" panose="020F0502020204030204" pitchFamily="34" charset="0"/>
              <a:cs typeface="Calibri" panose="020F0502020204030204" pitchFamily="34" charset="0"/>
            </a:endParaRPr>
          </a:p>
        </p:txBody>
      </p:sp>
      <p:pic>
        <p:nvPicPr>
          <p:cNvPr id="9" name="Image 8" descr="Cover_4 - Flotte-coule-02.png"/>
          <p:cNvPicPr>
            <a:picLocks noChangeAspect="1"/>
          </p:cNvPicPr>
          <p:nvPr/>
        </p:nvPicPr>
        <p:blipFill>
          <a:blip r:embed="rId9"/>
          <a:stretch>
            <a:fillRect/>
          </a:stretch>
        </p:blipFill>
        <p:spPr>
          <a:xfrm>
            <a:off x="4952858" y="-221365"/>
            <a:ext cx="2095885" cy="2095885"/>
          </a:xfrm>
          <a:prstGeom prst="rect">
            <a:avLst/>
          </a:prstGeom>
        </p:spPr>
      </p:pic>
      <p:graphicFrame>
        <p:nvGraphicFramePr>
          <p:cNvPr id="15" name="Espace réservé du contenu 5"/>
          <p:cNvGraphicFramePr>
            <a:graphicFrameLocks noGrp="1"/>
          </p:cNvGraphicFramePr>
          <p:nvPr>
            <p:ph sz="half" idx="1"/>
            <p:custDataLst>
              <p:tags r:id="rId5"/>
            </p:custDataLst>
            <p:extLst>
              <p:ext uri="{D42A27DB-BD31-4B8C-83A1-F6EECF244321}">
                <p14:modId xmlns:p14="http://schemas.microsoft.com/office/powerpoint/2010/main" xmlns="" val="2721440447"/>
              </p:ext>
            </p:extLst>
          </p:nvPr>
        </p:nvGraphicFramePr>
        <p:xfrm>
          <a:off x="51127" y="1714861"/>
          <a:ext cx="1656000" cy="4389120"/>
        </p:xfrm>
        <a:graphic>
          <a:graphicData uri="http://schemas.openxmlformats.org/drawingml/2006/table">
            <a:tbl>
              <a:tblPr firstRow="1" bandRow="1">
                <a:tableStyleId>{21E4AEA4-8DFA-4A89-87EB-49C32662AFE0}</a:tableStyleId>
              </a:tblPr>
              <a:tblGrid>
                <a:gridCol w="1656000">
                  <a:extLst>
                    <a:ext uri="{9D8B030D-6E8A-4147-A177-3AD203B41FA5}">
                      <a16:colId xmlns="" xmlns:a16="http://schemas.microsoft.com/office/drawing/2014/main" val="20000"/>
                    </a:ext>
                  </a:extLst>
                </a:gridCol>
              </a:tblGrid>
              <a:tr h="265227">
                <a:tc>
                  <a:txBody>
                    <a:bodyPr/>
                    <a:lstStyle/>
                    <a:p>
                      <a:pPr algn="ctr">
                        <a:lnSpc>
                          <a:spcPct val="100000"/>
                        </a:lnSpc>
                        <a:spcBef>
                          <a:spcPts val="0"/>
                        </a:spcBef>
                        <a:spcAft>
                          <a:spcPts val="600"/>
                        </a:spcAft>
                      </a:pPr>
                      <a:r>
                        <a:rPr lang="fr-FR" sz="1400" dirty="0" smtClean="0"/>
                        <a:t>Matériel</a:t>
                      </a:r>
                      <a:r>
                        <a:rPr lang="fr-FR" sz="1400" baseline="0" dirty="0" smtClean="0"/>
                        <a:t> nécessaire</a:t>
                      </a:r>
                      <a:endParaRPr lang="fr-FR" sz="1400" dirty="0">
                        <a:latin typeface="Calibri" pitchFamily="34" charset="0"/>
                        <a:cs typeface="Calibri" pitchFamily="34" charset="0"/>
                      </a:endParaRPr>
                    </a:p>
                  </a:txBody>
                  <a:tcPr/>
                </a:tc>
                <a:extLst>
                  <a:ext uri="{0D108BD9-81ED-4DB2-BD59-A6C34878D82A}">
                    <a16:rowId xmlns="" xmlns:a16="http://schemas.microsoft.com/office/drawing/2014/main" val="10000"/>
                  </a:ext>
                </a:extLst>
              </a:tr>
              <a:tr h="227338">
                <a:tc>
                  <a:txBody>
                    <a:bodyPr/>
                    <a:lstStyle/>
                    <a:p>
                      <a:pPr algn="ctr">
                        <a:lnSpc>
                          <a:spcPct val="100000"/>
                        </a:lnSpc>
                        <a:spcBef>
                          <a:spcPts val="0"/>
                        </a:spcBef>
                        <a:spcAft>
                          <a:spcPts val="600"/>
                        </a:spcAft>
                      </a:pPr>
                      <a:r>
                        <a:rPr lang="fr-FR" sz="1200" b="1" dirty="0" smtClean="0"/>
                        <a:t>Par équipe de 2</a:t>
                      </a:r>
                      <a:endParaRPr lang="fr-FR" sz="1200" b="1" dirty="0">
                        <a:latin typeface="Calibri" pitchFamily="34" charset="0"/>
                        <a:cs typeface="Calibri" pitchFamily="34" charset="0"/>
                      </a:endParaRPr>
                    </a:p>
                  </a:txBody>
                  <a:tcPr/>
                </a:tc>
                <a:extLst>
                  <a:ext uri="{0D108BD9-81ED-4DB2-BD59-A6C34878D82A}">
                    <a16:rowId xmlns="" xmlns:a16="http://schemas.microsoft.com/office/drawing/2014/main" val="10003"/>
                  </a:ext>
                </a:extLst>
              </a:tr>
              <a:tr h="985130">
                <a:tc>
                  <a:txBody>
                    <a:bodyPr/>
                    <a:lstStyle/>
                    <a:p>
                      <a:pPr>
                        <a:lnSpc>
                          <a:spcPct val="100000"/>
                        </a:lnSpc>
                        <a:spcBef>
                          <a:spcPts val="0"/>
                        </a:spcBef>
                        <a:spcAft>
                          <a:spcPts val="600"/>
                        </a:spcAft>
                      </a:pPr>
                      <a:r>
                        <a:rPr lang="fr-FR" sz="1200" dirty="0" smtClean="0"/>
                        <a:t>Bac d’eau</a:t>
                      </a:r>
                    </a:p>
                    <a:p>
                      <a:pPr marL="0" marR="0" indent="0" algn="l" defTabSz="914400" rtl="0" eaLnBrk="1" fontAlgn="auto" latinLnBrk="0" hangingPunct="1">
                        <a:lnSpc>
                          <a:spcPct val="100000"/>
                        </a:lnSpc>
                        <a:spcBef>
                          <a:spcPts val="0"/>
                        </a:spcBef>
                        <a:spcAft>
                          <a:spcPts val="600"/>
                        </a:spcAft>
                        <a:buClrTx/>
                        <a:buSzTx/>
                        <a:buFontTx/>
                        <a:buNone/>
                        <a:tabLst/>
                        <a:defRPr/>
                      </a:pPr>
                      <a:r>
                        <a:rPr lang="fr-FR" sz="1200" dirty="0" smtClean="0"/>
                        <a:t>Papier</a:t>
                      </a:r>
                      <a:r>
                        <a:rPr lang="fr-FR" sz="1200" baseline="0" dirty="0" smtClean="0"/>
                        <a:t> brun ou chiffon (pour les dégâts !)</a:t>
                      </a:r>
                    </a:p>
                    <a:p>
                      <a:pPr>
                        <a:lnSpc>
                          <a:spcPct val="100000"/>
                        </a:lnSpc>
                        <a:spcBef>
                          <a:spcPts val="0"/>
                        </a:spcBef>
                        <a:spcAft>
                          <a:spcPts val="600"/>
                        </a:spcAft>
                      </a:pPr>
                      <a:r>
                        <a:rPr lang="fr-FR" sz="1200" dirty="0" smtClean="0"/>
                        <a:t>Trousse d’objets (pierre</a:t>
                      </a:r>
                      <a:r>
                        <a:rPr lang="fr-FR" sz="1200" baseline="0" dirty="0" smtClean="0"/>
                        <a:t> ponce, </a:t>
                      </a:r>
                      <a:r>
                        <a:rPr lang="fr-FR" sz="1200" dirty="0" smtClean="0"/>
                        <a:t>gomme</a:t>
                      </a:r>
                      <a:r>
                        <a:rPr lang="fr-FR" sz="1200" baseline="0" dirty="0" smtClean="0"/>
                        <a:t> à effacer, bille, bois de grenadille (ou ébène), paille, morceau d’assiette d’aluminium, bois de pin (ou érable), caillou, petite et grosse balle de styromousse, trombone, clou)</a:t>
                      </a:r>
                      <a:endParaRPr lang="fr-FR" sz="1200" dirty="0" smtClean="0">
                        <a:latin typeface="Calibri" pitchFamily="34" charset="0"/>
                        <a:cs typeface="Calibri" pitchFamily="34" charset="0"/>
                      </a:endParaRPr>
                    </a:p>
                  </a:txBody>
                  <a:tcPr/>
                </a:tc>
                <a:extLst>
                  <a:ext uri="{0D108BD9-81ED-4DB2-BD59-A6C34878D82A}">
                    <a16:rowId xmlns="" xmlns:a16="http://schemas.microsoft.com/office/drawing/2014/main" val="10004"/>
                  </a:ext>
                </a:extLst>
              </a:tr>
              <a:tr h="227338">
                <a:tc>
                  <a:txBody>
                    <a:bodyPr/>
                    <a:lstStyle/>
                    <a:p>
                      <a:pPr algn="ctr">
                        <a:lnSpc>
                          <a:spcPct val="100000"/>
                        </a:lnSpc>
                        <a:spcBef>
                          <a:spcPts val="0"/>
                        </a:spcBef>
                        <a:spcAft>
                          <a:spcPts val="600"/>
                        </a:spcAft>
                      </a:pPr>
                      <a:r>
                        <a:rPr lang="fr-FR" sz="1200" b="1" dirty="0" smtClean="0"/>
                        <a:t>Par élève</a:t>
                      </a:r>
                      <a:endParaRPr lang="fr-FR" sz="1200" b="1" dirty="0" smtClean="0">
                        <a:latin typeface="Calibri" pitchFamily="34" charset="0"/>
                        <a:cs typeface="Calibri" pitchFamily="34" charset="0"/>
                      </a:endParaRPr>
                    </a:p>
                  </a:txBody>
                  <a:tcPr/>
                </a:tc>
                <a:extLst>
                  <a:ext uri="{0D108BD9-81ED-4DB2-BD59-A6C34878D82A}">
                    <a16:rowId xmlns="" xmlns:a16="http://schemas.microsoft.com/office/drawing/2014/main" val="10005"/>
                  </a:ext>
                </a:extLst>
              </a:tr>
              <a:tr h="252744">
                <a:tc>
                  <a:txBody>
                    <a:bodyPr/>
                    <a:lstStyle/>
                    <a:p>
                      <a:pPr>
                        <a:lnSpc>
                          <a:spcPct val="100000"/>
                        </a:lnSpc>
                        <a:spcBef>
                          <a:spcPts val="0"/>
                        </a:spcBef>
                        <a:spcAft>
                          <a:spcPts val="600"/>
                        </a:spcAft>
                      </a:pPr>
                      <a:r>
                        <a:rPr lang="fr-FR" sz="1200" dirty="0" smtClean="0">
                          <a:hlinkClick r:id="rId10" action="ppaction://hlinksldjump"/>
                        </a:rPr>
                        <a:t>Fiche d’activité A</a:t>
                      </a:r>
                      <a:endParaRPr lang="fr-FR" sz="1200" dirty="0" smtClean="0"/>
                    </a:p>
                    <a:p>
                      <a:pPr>
                        <a:lnSpc>
                          <a:spcPct val="100000"/>
                        </a:lnSpc>
                        <a:spcBef>
                          <a:spcPts val="0"/>
                        </a:spcBef>
                        <a:spcAft>
                          <a:spcPts val="600"/>
                        </a:spcAft>
                      </a:pPr>
                      <a:r>
                        <a:rPr lang="fr-FR" sz="1000" dirty="0" smtClean="0"/>
                        <a:t>(</a:t>
                      </a:r>
                      <a:r>
                        <a:rPr lang="fr-FR" sz="1000" baseline="0" dirty="0" smtClean="0"/>
                        <a:t>4 pages, imprimées recto-verso)</a:t>
                      </a:r>
                    </a:p>
                    <a:p>
                      <a:pPr>
                        <a:lnSpc>
                          <a:spcPct val="100000"/>
                        </a:lnSpc>
                        <a:spcBef>
                          <a:spcPts val="0"/>
                        </a:spcBef>
                        <a:spcAft>
                          <a:spcPts val="600"/>
                        </a:spcAft>
                      </a:pPr>
                      <a:r>
                        <a:rPr lang="fr-FR" sz="1200" baseline="0" dirty="0" smtClean="0"/>
                        <a:t>Crayon et efface</a:t>
                      </a:r>
                      <a:endParaRPr lang="fr-FR" sz="1200" dirty="0" smtClean="0">
                        <a:latin typeface="Calibri" pitchFamily="34" charset="0"/>
                        <a:cs typeface="Calibri" pitchFamily="34" charset="0"/>
                      </a:endParaRPr>
                    </a:p>
                  </a:txBody>
                  <a:tcPr/>
                </a:tc>
                <a:extLst>
                  <a:ext uri="{0D108BD9-81ED-4DB2-BD59-A6C34878D82A}">
                    <a16:rowId xmlns="" xmlns:a16="http://schemas.microsoft.com/office/drawing/2014/main" val="10006"/>
                  </a:ext>
                </a:extLst>
              </a:tr>
            </a:tbl>
          </a:graphicData>
        </a:graphic>
      </p:graphicFrame>
      <p:sp>
        <p:nvSpPr>
          <p:cNvPr id="16" name="Rectangle 15"/>
          <p:cNvSpPr/>
          <p:nvPr>
            <p:custDataLst>
              <p:tags r:id="rId6"/>
            </p:custDataLst>
          </p:nvPr>
        </p:nvSpPr>
        <p:spPr>
          <a:xfrm>
            <a:off x="51127" y="6221081"/>
            <a:ext cx="1656000" cy="2862322"/>
          </a:xfrm>
          <a:prstGeom prst="rect">
            <a:avLst/>
          </a:prstGeom>
          <a:solidFill>
            <a:srgbClr val="FFC789"/>
          </a:solidFill>
          <a:ln>
            <a:solidFill>
              <a:schemeClr val="accent1"/>
            </a:solidFill>
          </a:ln>
        </p:spPr>
        <p:txBody>
          <a:bodyPr wrap="square">
            <a:spAutoFit/>
          </a:bodyPr>
          <a:lstStyle/>
          <a:p>
            <a:pPr algn="ctr">
              <a:spcBef>
                <a:spcPts val="600"/>
              </a:spcBef>
            </a:pPr>
            <a:r>
              <a:rPr lang="fr-CA" sz="1400" b="1" dirty="0" smtClean="0">
                <a:latin typeface="Calibri" pitchFamily="34" charset="0"/>
                <a:cs typeface="Calibri" pitchFamily="34" charset="0"/>
              </a:rPr>
              <a:t>Préparatifs</a:t>
            </a:r>
          </a:p>
          <a:p>
            <a:pPr marL="180000" lvl="1" indent="-180000">
              <a:spcBef>
                <a:spcPts val="0"/>
              </a:spcBef>
              <a:spcAft>
                <a:spcPts val="600"/>
              </a:spcAft>
              <a:buFont typeface="Arial" pitchFamily="34" charset="0"/>
              <a:buChar char="•"/>
            </a:pPr>
            <a:r>
              <a:rPr lang="fr-CA" sz="1200" dirty="0" smtClean="0">
                <a:latin typeface="Calibri" pitchFamily="34" charset="0"/>
                <a:cs typeface="Calibri" pitchFamily="34" charset="0"/>
              </a:rPr>
              <a:t>Remplir au 2/3 les bacs d’eau qui serviront aux tests.</a:t>
            </a:r>
          </a:p>
          <a:p>
            <a:pPr marL="180000" lvl="1" indent="-180000">
              <a:spcBef>
                <a:spcPts val="0"/>
              </a:spcBef>
              <a:spcAft>
                <a:spcPts val="600"/>
              </a:spcAft>
              <a:buFont typeface="Arial" pitchFamily="34" charset="0"/>
              <a:buChar char="•"/>
            </a:pPr>
            <a:r>
              <a:rPr lang="fr-CA" sz="1200" dirty="0" smtClean="0">
                <a:latin typeface="Calibri" pitchFamily="34" charset="0"/>
                <a:cs typeface="Calibri" pitchFamily="34" charset="0"/>
              </a:rPr>
              <a:t>S’assurer que rien n’encombre la surface des pupitres.</a:t>
            </a:r>
          </a:p>
          <a:p>
            <a:pPr marL="180000" lvl="1" indent="-180000">
              <a:spcBef>
                <a:spcPts val="0"/>
              </a:spcBef>
              <a:spcAft>
                <a:spcPts val="600"/>
              </a:spcAft>
              <a:buFont typeface="Arial" pitchFamily="34" charset="0"/>
              <a:buChar char="•"/>
            </a:pPr>
            <a:r>
              <a:rPr lang="fr-CA" sz="1200" dirty="0" smtClean="0">
                <a:latin typeface="Calibri" pitchFamily="34" charset="0"/>
                <a:cs typeface="Calibri" pitchFamily="34" charset="0"/>
              </a:rPr>
              <a:t>Les couvercles des bacs servent uniquement d’assiette pour les objets. Ne jamais les utiliser pour fermer les bacs (humidité).</a:t>
            </a:r>
          </a:p>
        </p:txBody>
      </p:sp>
    </p:spTree>
    <p:extLst>
      <p:ext uri="{BB962C8B-B14F-4D97-AF65-F5344CB8AC3E}">
        <p14:creationId xmlns="" xmlns:p14="http://schemas.microsoft.com/office/powerpoint/2010/main" val="2440050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888111" y="8221350"/>
            <a:ext cx="969889" cy="922650"/>
          </a:xfrm>
        </p:spPr>
        <p:txBody>
          <a:bodyPr/>
          <a:lstStyle/>
          <a:p>
            <a:fld id="{027FB875-5C85-AB42-9DC5-178568A424B8}" type="slidenum">
              <a:rPr lang="en-US" smtClean="0">
                <a:latin typeface="Impact"/>
                <a:cs typeface="Impact"/>
              </a:rPr>
              <a:pPr/>
              <a:t>8</a:t>
            </a:fld>
            <a:endParaRPr lang="en-US" dirty="0">
              <a:latin typeface="Impact"/>
              <a:cs typeface="Impact"/>
            </a:endParaRPr>
          </a:p>
        </p:txBody>
      </p:sp>
      <p:sp>
        <p:nvSpPr>
          <p:cNvPr id="12" name="Content Placeholder 4"/>
          <p:cNvSpPr>
            <a:spLocks noGrp="1"/>
          </p:cNvSpPr>
          <p:nvPr>
            <p:ph sz="half" idx="1"/>
            <p:custDataLst>
              <p:tags r:id="rId2"/>
            </p:custDataLst>
          </p:nvPr>
        </p:nvSpPr>
        <p:spPr>
          <a:xfrm>
            <a:off x="45720" y="1262482"/>
            <a:ext cx="6766560" cy="7294778"/>
          </a:xfrm>
          <a:noFill/>
          <a:ln>
            <a:solidFill>
              <a:srgbClr val="0070C0"/>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just">
              <a:spcBef>
                <a:spcPts val="0"/>
              </a:spcBef>
              <a:spcAft>
                <a:spcPts val="600"/>
              </a:spcAft>
              <a:buNone/>
            </a:pPr>
            <a:r>
              <a:rPr lang="fr-CA" sz="2400" i="1" dirty="0" smtClean="0">
                <a:latin typeface="+mj-lt"/>
                <a:cs typeface="Times New Roman"/>
              </a:rPr>
              <a:t>Activité principale</a:t>
            </a:r>
          </a:p>
          <a:p>
            <a:pPr marL="0" indent="0" algn="ctr">
              <a:spcBef>
                <a:spcPts val="0"/>
              </a:spcBef>
              <a:spcAft>
                <a:spcPts val="600"/>
              </a:spcAft>
              <a:buNone/>
            </a:pPr>
            <a:r>
              <a:rPr lang="fr-CA" sz="1200" b="1" i="1" dirty="0" smtClean="0">
                <a:latin typeface="+mj-lt"/>
                <a:cs typeface="Times New Roman"/>
              </a:rPr>
              <a:t>« J’ai quelques objets ici, et j’aimerais savoir s’ils flottent. Si vous le voulez bien, vous allez m’aider à le vérifier. »</a:t>
            </a:r>
          </a:p>
          <a:p>
            <a:pPr marL="0" indent="0" algn="just">
              <a:spcBef>
                <a:spcPts val="0"/>
              </a:spcBef>
              <a:spcAft>
                <a:spcPts val="600"/>
              </a:spcAft>
              <a:buNone/>
            </a:pPr>
            <a:r>
              <a:rPr lang="fr-CA" sz="1200" dirty="0" smtClean="0">
                <a:latin typeface="+mj-lt"/>
                <a:cs typeface="Times New Roman"/>
              </a:rPr>
              <a:t>Le déroulement général de l’activité est comme suit (voir encadré)</a:t>
            </a:r>
          </a:p>
          <a:p>
            <a:pPr marL="679450" lvl="1" indent="-228600" algn="just">
              <a:spcBef>
                <a:spcPts val="0"/>
              </a:spcBef>
              <a:spcAft>
                <a:spcPts val="600"/>
              </a:spcAft>
              <a:buFont typeface="+mj-lt"/>
              <a:buAutoNum type="arabicPeriod"/>
            </a:pPr>
            <a:r>
              <a:rPr lang="fr-CA" sz="1200" dirty="0" smtClean="0">
                <a:latin typeface="+mj-lt"/>
                <a:cs typeface="Times New Roman"/>
              </a:rPr>
              <a:t>Explication du fonctionnement de la fiche d’activité.</a:t>
            </a:r>
          </a:p>
          <a:p>
            <a:pPr marL="679450" lvl="1" indent="-228600" algn="just">
              <a:spcBef>
                <a:spcPts val="0"/>
              </a:spcBef>
              <a:spcAft>
                <a:spcPts val="600"/>
              </a:spcAft>
              <a:buFont typeface="+mj-lt"/>
              <a:buAutoNum type="arabicPeriod"/>
            </a:pPr>
            <a:r>
              <a:rPr lang="fr-CA" sz="1200" dirty="0" smtClean="0">
                <a:latin typeface="+mj-lt"/>
                <a:cs typeface="Times New Roman"/>
              </a:rPr>
              <a:t>Modélisation avec le premier objet.</a:t>
            </a:r>
          </a:p>
          <a:p>
            <a:pPr marL="679450" lvl="1" indent="-228600" algn="just">
              <a:spcBef>
                <a:spcPts val="0"/>
              </a:spcBef>
              <a:spcAft>
                <a:spcPts val="600"/>
              </a:spcAft>
              <a:buFont typeface="+mj-lt"/>
              <a:buAutoNum type="arabicPeriod"/>
            </a:pPr>
            <a:r>
              <a:rPr lang="fr-CA" sz="1200" dirty="0" smtClean="0">
                <a:latin typeface="+mj-lt"/>
                <a:cs typeface="Times New Roman"/>
              </a:rPr>
              <a:t>Les équipes formulent leurs hypothèses.</a:t>
            </a:r>
          </a:p>
          <a:p>
            <a:pPr marL="679450" lvl="1" indent="-228600" algn="just">
              <a:spcBef>
                <a:spcPts val="0"/>
              </a:spcBef>
              <a:spcAft>
                <a:spcPts val="600"/>
              </a:spcAft>
              <a:buFont typeface="+mj-lt"/>
              <a:buAutoNum type="arabicPeriod"/>
            </a:pPr>
            <a:r>
              <a:rPr lang="fr-CA" sz="1200" dirty="0" smtClean="0">
                <a:latin typeface="+mj-lt"/>
                <a:cs typeface="Times New Roman"/>
              </a:rPr>
              <a:t>Les équipes qui sont prêtes procèdent à leurs tests.</a:t>
            </a:r>
          </a:p>
          <a:p>
            <a:pPr marL="679450" lvl="1" indent="-228600" algn="just">
              <a:spcBef>
                <a:spcPts val="0"/>
              </a:spcBef>
              <a:spcAft>
                <a:spcPts val="600"/>
              </a:spcAft>
              <a:buFont typeface="+mj-lt"/>
              <a:buAutoNum type="arabicPeriod"/>
            </a:pPr>
            <a:endParaRPr lang="fr-CA" sz="1200" dirty="0" smtClean="0">
              <a:latin typeface="+mj-lt"/>
              <a:cs typeface="Times New Roman"/>
            </a:endParaRPr>
          </a:p>
          <a:p>
            <a:pPr marL="679450" lvl="1" indent="-228600" algn="just">
              <a:spcBef>
                <a:spcPts val="0"/>
              </a:spcBef>
              <a:spcAft>
                <a:spcPts val="600"/>
              </a:spcAft>
              <a:buFont typeface="+mj-lt"/>
              <a:buAutoNum type="arabicPeriod"/>
            </a:pPr>
            <a:endParaRPr lang="fr-CA" sz="1200" dirty="0" smtClean="0">
              <a:latin typeface="+mj-lt"/>
              <a:cs typeface="Times New Roman"/>
            </a:endParaRPr>
          </a:p>
          <a:p>
            <a:pPr marL="679450" lvl="1" indent="-228600" algn="just">
              <a:spcBef>
                <a:spcPts val="0"/>
              </a:spcBef>
              <a:spcAft>
                <a:spcPts val="600"/>
              </a:spcAft>
              <a:buFont typeface="+mj-lt"/>
              <a:buAutoNum type="arabicPeriod"/>
            </a:pPr>
            <a:endParaRPr lang="fr-CA" sz="1200" dirty="0" smtClean="0">
              <a:latin typeface="+mj-lt"/>
              <a:cs typeface="Times New Roman"/>
            </a:endParaRPr>
          </a:p>
          <a:p>
            <a:pPr marL="679450" lvl="1" indent="-228600" algn="just">
              <a:spcBef>
                <a:spcPts val="0"/>
              </a:spcBef>
              <a:spcAft>
                <a:spcPts val="600"/>
              </a:spcAft>
              <a:buFont typeface="+mj-lt"/>
              <a:buAutoNum type="arabicPeriod"/>
            </a:pPr>
            <a:endParaRPr lang="fr-CA" sz="1200" dirty="0" smtClean="0">
              <a:latin typeface="+mj-lt"/>
              <a:cs typeface="Times New Roman"/>
            </a:endParaRPr>
          </a:p>
          <a:p>
            <a:pPr marL="679450" lvl="1" indent="-228600" algn="just">
              <a:spcBef>
                <a:spcPts val="0"/>
              </a:spcBef>
              <a:spcAft>
                <a:spcPts val="600"/>
              </a:spcAft>
              <a:buNone/>
            </a:pPr>
            <a:endParaRPr lang="fr-CA" sz="1200" dirty="0" smtClean="0">
              <a:latin typeface="+mj-lt"/>
              <a:cs typeface="Times New Roman"/>
            </a:endParaRPr>
          </a:p>
          <a:p>
            <a:pPr marL="0" indent="0" algn="just">
              <a:spcBef>
                <a:spcPts val="0"/>
              </a:spcBef>
              <a:spcAft>
                <a:spcPts val="600"/>
              </a:spcAft>
              <a:buNone/>
            </a:pPr>
            <a:r>
              <a:rPr lang="fr-CA" sz="1400" b="1" dirty="0" smtClean="0">
                <a:latin typeface="+mj-lt"/>
                <a:cs typeface="Times New Roman"/>
              </a:rPr>
              <a:t>Explications  et modélisation avec le premier objet</a:t>
            </a:r>
          </a:p>
          <a:p>
            <a:pPr marL="679450" lvl="1" indent="-228600" algn="just">
              <a:spcBef>
                <a:spcPts val="0"/>
              </a:spcBef>
              <a:spcAft>
                <a:spcPts val="600"/>
              </a:spcAft>
              <a:buFont typeface="+mj-lt"/>
              <a:buAutoNum type="arabicPeriod"/>
            </a:pPr>
            <a:r>
              <a:rPr lang="fr-CA" sz="1200" b="1" dirty="0" smtClean="0">
                <a:latin typeface="+mj-lt"/>
                <a:cs typeface="Times New Roman"/>
              </a:rPr>
              <a:t>Regrouper les élèves </a:t>
            </a:r>
            <a:r>
              <a:rPr lang="fr-CA" sz="1200" dirty="0" smtClean="0">
                <a:latin typeface="+mj-lt"/>
                <a:cs typeface="Times New Roman"/>
              </a:rPr>
              <a:t>en équipe de 2.</a:t>
            </a:r>
          </a:p>
          <a:p>
            <a:pPr marL="679450" lvl="1" indent="-228600" algn="just">
              <a:spcBef>
                <a:spcPts val="0"/>
              </a:spcBef>
              <a:spcAft>
                <a:spcPts val="600"/>
              </a:spcAft>
              <a:buFont typeface="+mj-lt"/>
              <a:buAutoNum type="arabicPeriod"/>
            </a:pPr>
            <a:r>
              <a:rPr lang="fr-CA" sz="1200" b="1" dirty="0" smtClean="0">
                <a:latin typeface="+mj-lt"/>
                <a:cs typeface="Times New Roman"/>
              </a:rPr>
              <a:t>Distribuer la </a:t>
            </a:r>
            <a:r>
              <a:rPr lang="fr-CA" sz="1200" b="1" u="sng" dirty="0" smtClean="0">
                <a:solidFill>
                  <a:schemeClr val="accent3">
                    <a:lumMod val="60000"/>
                    <a:lumOff val="40000"/>
                  </a:schemeClr>
                </a:solidFill>
                <a:latin typeface="+mj-lt"/>
                <a:cs typeface="Times New Roman"/>
                <a:hlinkClick r:id="rId8" action="ppaction://hlinksldjump"/>
              </a:rPr>
              <a:t>fiche d’activité A</a:t>
            </a:r>
            <a:r>
              <a:rPr lang="fr-CA" sz="1200" b="1" u="sng" dirty="0" smtClean="0">
                <a:solidFill>
                  <a:schemeClr val="accent3">
                    <a:lumMod val="60000"/>
                    <a:lumOff val="40000"/>
                  </a:schemeClr>
                </a:solidFill>
                <a:latin typeface="+mj-lt"/>
                <a:cs typeface="Times New Roman"/>
              </a:rPr>
              <a:t> </a:t>
            </a:r>
            <a:r>
              <a:rPr lang="fr-CA" sz="1200" b="1" dirty="0" smtClean="0">
                <a:latin typeface="+mj-lt"/>
                <a:cs typeface="Times New Roman"/>
              </a:rPr>
              <a:t>à chaque élève. </a:t>
            </a:r>
            <a:r>
              <a:rPr lang="fr-CA" sz="1200" dirty="0" smtClean="0">
                <a:latin typeface="+mj-lt"/>
                <a:cs typeface="Times New Roman"/>
              </a:rPr>
              <a:t>Expliquer son fonctionnement, en précisant que pour commencer il ne faudra utiliser que les pages 01 et 02, et aussi que </a:t>
            </a:r>
            <a:r>
              <a:rPr lang="fr-CA" sz="1200" i="1" dirty="0" smtClean="0">
                <a:latin typeface="+mj-lt"/>
                <a:cs typeface="Times New Roman"/>
              </a:rPr>
              <a:t>toutes</a:t>
            </a:r>
            <a:r>
              <a:rPr lang="fr-CA" sz="1200" dirty="0" smtClean="0">
                <a:latin typeface="+mj-lt"/>
                <a:cs typeface="Times New Roman"/>
              </a:rPr>
              <a:t> les hypothèses devront être formulées et validées avant l’expérimentation (voir note à la page précédente).</a:t>
            </a:r>
          </a:p>
          <a:p>
            <a:pPr marL="679450" lvl="1" indent="-228600" algn="just">
              <a:spcBef>
                <a:spcPts val="0"/>
              </a:spcBef>
              <a:spcAft>
                <a:spcPts val="600"/>
              </a:spcAft>
              <a:buFont typeface="+mj-lt"/>
              <a:buAutoNum type="arabicPeriod"/>
            </a:pPr>
            <a:r>
              <a:rPr lang="fr-CA" sz="1200" b="1" dirty="0" smtClean="0">
                <a:latin typeface="+mj-lt"/>
                <a:cs typeface="Times New Roman"/>
              </a:rPr>
              <a:t>Distribuer le matériel et demander aux élèves de sortir leur pierre ponce (objet 1)</a:t>
            </a:r>
            <a:r>
              <a:rPr lang="fr-CA" sz="1200" dirty="0" smtClean="0">
                <a:latin typeface="+mj-lt"/>
                <a:cs typeface="Times New Roman"/>
              </a:rPr>
              <a:t>. Les laisser la manipuler quelques instants.</a:t>
            </a:r>
          </a:p>
          <a:p>
            <a:pPr marL="679450" lvl="1" indent="-228600" algn="just">
              <a:spcBef>
                <a:spcPts val="0"/>
              </a:spcBef>
              <a:spcAft>
                <a:spcPts val="600"/>
              </a:spcAft>
              <a:buFont typeface="+mj-lt"/>
              <a:buAutoNum type="arabicPeriod"/>
            </a:pPr>
            <a:r>
              <a:rPr lang="fr-CA" sz="1200" b="1" dirty="0" smtClean="0">
                <a:latin typeface="+mj-lt"/>
                <a:cs typeface="Times New Roman"/>
              </a:rPr>
              <a:t>Demander à chaque élève de noter sa première hypothèse. </a:t>
            </a:r>
            <a:r>
              <a:rPr lang="fr-CA" sz="1200" dirty="0" smtClean="0">
                <a:latin typeface="+mj-lt"/>
                <a:cs typeface="Times New Roman"/>
              </a:rPr>
              <a:t>Au préalable, on peut leur demander d’expliquer ce qu’est une hypothèse et sur quoi elle devrait être fondée. Notez que les membres d’une même équipe ne sont pas obligés de s’entendre sur la même hypothèse. C’est personnel.</a:t>
            </a:r>
          </a:p>
          <a:p>
            <a:pPr marL="679450" lvl="1" indent="-228600" algn="just">
              <a:spcBef>
                <a:spcPts val="0"/>
              </a:spcBef>
              <a:spcAft>
                <a:spcPts val="600"/>
              </a:spcAft>
              <a:buFont typeface="+mj-lt"/>
              <a:buAutoNum type="arabicPeriod"/>
            </a:pPr>
            <a:r>
              <a:rPr lang="fr-CA" sz="1200" b="1" dirty="0" smtClean="0">
                <a:latin typeface="+mj-lt"/>
                <a:cs typeface="Times New Roman"/>
              </a:rPr>
              <a:t>En même temps, tout le monde effectue le premier test</a:t>
            </a:r>
            <a:r>
              <a:rPr lang="fr-CA" sz="1200" dirty="0" smtClean="0">
                <a:latin typeface="+mj-lt"/>
                <a:cs typeface="Times New Roman"/>
              </a:rPr>
              <a:t>. Les élèves devront noter le résultat, et surtout </a:t>
            </a:r>
            <a:r>
              <a:rPr lang="fr-CA" sz="1200" i="1" dirty="0" smtClean="0">
                <a:latin typeface="+mj-lt"/>
                <a:cs typeface="Times New Roman"/>
              </a:rPr>
              <a:t>ne pas revenir en arrière pour modifier leur hypothèse</a:t>
            </a:r>
            <a:r>
              <a:rPr lang="fr-CA" sz="1200" dirty="0" smtClean="0">
                <a:latin typeface="+mj-lt"/>
                <a:cs typeface="Times New Roman"/>
              </a:rPr>
              <a:t> ! Insister sur le fait que le succès d’une expérience n’a rien à voir avec le fait d’avoir eu la « bonne » hypothèse ou pas. L’important c’est d’apprendre quelque chose.</a:t>
            </a:r>
          </a:p>
        </p:txBody>
      </p:sp>
      <p:sp>
        <p:nvSpPr>
          <p:cNvPr id="17" name="Title 3">
            <a:extLst>
              <a:ext uri="{FF2B5EF4-FFF2-40B4-BE49-F238E27FC236}">
                <a16:creationId xmlns="" xmlns:a16="http://schemas.microsoft.com/office/drawing/2014/main" id="{87C1477C-E81F-43AA-87D9-A74BC071692E}"/>
              </a:ext>
            </a:extLst>
          </p:cNvPr>
          <p:cNvSpPr txBox="1">
            <a:spLocks/>
          </p:cNvSpPr>
          <p:nvPr>
            <p:custDataLst>
              <p:tags r:id="rId3"/>
            </p:custDataLst>
          </p:nvPr>
        </p:nvSpPr>
        <p:spPr>
          <a:xfrm>
            <a:off x="0" y="0"/>
            <a:ext cx="4780037" cy="116586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Amorce</a:t>
            </a:r>
          </a:p>
          <a:p>
            <a:pPr algn="l"/>
            <a:r>
              <a:rPr lang="en-US" sz="2400" dirty="0">
                <a:latin typeface="Calibri" panose="020F0502020204030204" pitchFamily="34" charset="0"/>
                <a:cs typeface="Calibri" panose="020F0502020204030204" pitchFamily="34" charset="0"/>
              </a:rPr>
              <a:t>1. </a:t>
            </a:r>
            <a:r>
              <a:rPr lang="fr-CA" sz="2400" dirty="0" smtClean="0">
                <a:latin typeface="Calibri" panose="020F0502020204030204" pitchFamily="34" charset="0"/>
                <a:cs typeface="Calibri" panose="020F0502020204030204" pitchFamily="34" charset="0"/>
              </a:rPr>
              <a:t>Flotte ou pas ? </a:t>
            </a:r>
            <a:r>
              <a:rPr lang="fr-CA" sz="1800" dirty="0" smtClean="0">
                <a:latin typeface="Calibri" panose="020F0502020204030204" pitchFamily="34" charset="0"/>
                <a:cs typeface="Calibri" panose="020F0502020204030204" pitchFamily="34" charset="0"/>
              </a:rPr>
              <a:t>(suite)</a:t>
            </a:r>
            <a:endParaRPr lang="fr-CA" sz="3000" dirty="0">
              <a:latin typeface="Calibri" panose="020F0502020204030204" pitchFamily="34" charset="0"/>
              <a:cs typeface="Calibri" panose="020F0502020204030204" pitchFamily="34" charset="0"/>
            </a:endParaRPr>
          </a:p>
        </p:txBody>
      </p:sp>
      <p:pic>
        <p:nvPicPr>
          <p:cNvPr id="9" name="Image 8" descr="Cover_4 - Flotte-coule-02.png"/>
          <p:cNvPicPr>
            <a:picLocks noChangeAspect="1"/>
          </p:cNvPicPr>
          <p:nvPr/>
        </p:nvPicPr>
        <p:blipFill>
          <a:blip r:embed="rId9"/>
          <a:stretch>
            <a:fillRect/>
          </a:stretch>
        </p:blipFill>
        <p:spPr>
          <a:xfrm>
            <a:off x="4952858" y="-221365"/>
            <a:ext cx="2095885" cy="2095885"/>
          </a:xfrm>
          <a:prstGeom prst="rect">
            <a:avLst/>
          </a:prstGeom>
        </p:spPr>
      </p:pic>
      <p:sp>
        <p:nvSpPr>
          <p:cNvPr id="11" name="Rectangle 10">
            <a:extLst>
              <a:ext uri="{FF2B5EF4-FFF2-40B4-BE49-F238E27FC236}">
                <a16:creationId xmlns:a16="http://schemas.microsoft.com/office/drawing/2014/main" xmlns="" id="{BB007458-D258-4E8F-BBD8-EE3CEF620BB4}"/>
              </a:ext>
            </a:extLst>
          </p:cNvPr>
          <p:cNvSpPr/>
          <p:nvPr>
            <p:custDataLst>
              <p:tags r:id="rId4"/>
            </p:custDataLst>
          </p:nvPr>
        </p:nvSpPr>
        <p:spPr>
          <a:xfrm>
            <a:off x="819000" y="8094518"/>
            <a:ext cx="5220000" cy="1015663"/>
          </a:xfrm>
          <a:prstGeom prst="rect">
            <a:avLst/>
          </a:prstGeom>
          <a:solidFill>
            <a:srgbClr val="FFC789"/>
          </a:solidFill>
          <a:ln>
            <a:solidFill>
              <a:schemeClr val="accent1"/>
            </a:solidFill>
          </a:ln>
        </p:spPr>
        <p:txBody>
          <a:bodyPr wrap="square">
            <a:spAutoFit/>
          </a:bodyPr>
          <a:lstStyle/>
          <a:p>
            <a:pPr algn="ctr">
              <a:spcBef>
                <a:spcPts val="600"/>
              </a:spcBef>
            </a:pPr>
            <a:r>
              <a:rPr lang="fr-CA" sz="1400" b="1" dirty="0" smtClean="0">
                <a:latin typeface="Calibri" pitchFamily="34" charset="0"/>
                <a:cs typeface="Calibri" pitchFamily="34" charset="0"/>
              </a:rPr>
              <a:t>Gestion du temps</a:t>
            </a:r>
          </a:p>
          <a:p>
            <a:pPr>
              <a:spcBef>
                <a:spcPts val="600"/>
              </a:spcBef>
            </a:pPr>
            <a:r>
              <a:rPr lang="fr-CA" sz="1200" dirty="0" smtClean="0">
                <a:latin typeface="Calibri" pitchFamily="34" charset="0"/>
                <a:cs typeface="Calibri" pitchFamily="34" charset="0"/>
              </a:rPr>
              <a:t>Noter qu’il est possible de mettre fin à une séance de science en plein milieu d’une réalisation, par exemple entre l’hypothèse et le protocole. </a:t>
            </a:r>
          </a:p>
          <a:p>
            <a:pPr>
              <a:spcBef>
                <a:spcPts val="600"/>
              </a:spcBef>
            </a:pPr>
            <a:r>
              <a:rPr lang="fr-CA" sz="1200" dirty="0" smtClean="0">
                <a:latin typeface="Calibri" pitchFamily="34" charset="0"/>
                <a:cs typeface="Calibri" pitchFamily="34" charset="0"/>
              </a:rPr>
              <a:t>Au début de la séance suivante, on récapitule et on reprend là où on était rendu.</a:t>
            </a:r>
            <a:endParaRPr lang="fr-CA" sz="1200" dirty="0">
              <a:latin typeface="Calibri" pitchFamily="34" charset="0"/>
              <a:cs typeface="Calibri" pitchFamily="34" charset="0"/>
            </a:endParaRPr>
          </a:p>
        </p:txBody>
      </p:sp>
      <p:sp>
        <p:nvSpPr>
          <p:cNvPr id="14" name="Rectangle 13"/>
          <p:cNvSpPr/>
          <p:nvPr>
            <p:custDataLst>
              <p:tags r:id="rId5"/>
            </p:custDataLst>
          </p:nvPr>
        </p:nvSpPr>
        <p:spPr>
          <a:xfrm>
            <a:off x="819000" y="3564701"/>
            <a:ext cx="5220000" cy="938719"/>
          </a:xfrm>
          <a:prstGeom prst="rect">
            <a:avLst/>
          </a:prstGeom>
          <a:solidFill>
            <a:srgbClr val="FFC789"/>
          </a:solidFill>
          <a:ln>
            <a:solidFill>
              <a:schemeClr val="accent1"/>
            </a:solidFill>
          </a:ln>
        </p:spPr>
        <p:txBody>
          <a:bodyPr wrap="square">
            <a:spAutoFit/>
          </a:bodyPr>
          <a:lstStyle/>
          <a:p>
            <a:pPr algn="ctr">
              <a:spcBef>
                <a:spcPts val="600"/>
              </a:spcBef>
            </a:pPr>
            <a:r>
              <a:rPr lang="fr-CA" sz="1400" b="1" dirty="0" smtClean="0">
                <a:latin typeface="Calibri" pitchFamily="34" charset="0"/>
                <a:cs typeface="Calibri" pitchFamily="34" charset="0"/>
              </a:rPr>
              <a:t>Alternative au déroulement</a:t>
            </a:r>
          </a:p>
          <a:p>
            <a:pPr>
              <a:spcBef>
                <a:spcPts val="600"/>
              </a:spcBef>
            </a:pPr>
            <a:r>
              <a:rPr lang="fr-CA" sz="1200" dirty="0" smtClean="0">
                <a:latin typeface="Calibri" pitchFamily="34" charset="0"/>
                <a:cs typeface="Calibri" pitchFamily="34" charset="0"/>
              </a:rPr>
              <a:t>Si en mode autonome la gestion de classe s’annonce périlleuse, l’activité peut être réalisée en groupe, un objet après l’autre. (hypothèse – test – hypothèse – test – etc.)</a:t>
            </a:r>
          </a:p>
        </p:txBody>
      </p:sp>
    </p:spTree>
    <p:extLst>
      <p:ext uri="{BB962C8B-B14F-4D97-AF65-F5344CB8AC3E}">
        <p14:creationId xmlns="" xmlns:p14="http://schemas.microsoft.com/office/powerpoint/2010/main" val="2440050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custDataLst>
              <p:tags r:id="rId1"/>
            </p:custDataLst>
          </p:nvPr>
        </p:nvSpPr>
        <p:spPr>
          <a:xfrm>
            <a:off x="5888111" y="8221350"/>
            <a:ext cx="969889" cy="922650"/>
          </a:xfrm>
        </p:spPr>
        <p:txBody>
          <a:bodyPr/>
          <a:lstStyle/>
          <a:p>
            <a:fld id="{027FB875-5C85-AB42-9DC5-178568A424B8}" type="slidenum">
              <a:rPr lang="en-US" smtClean="0">
                <a:latin typeface="Impact"/>
                <a:cs typeface="Impact"/>
              </a:rPr>
              <a:pPr/>
              <a:t>9</a:t>
            </a:fld>
            <a:endParaRPr lang="en-US" dirty="0">
              <a:latin typeface="Impact"/>
              <a:cs typeface="Impact"/>
            </a:endParaRPr>
          </a:p>
        </p:txBody>
      </p:sp>
      <p:sp>
        <p:nvSpPr>
          <p:cNvPr id="12" name="Content Placeholder 4"/>
          <p:cNvSpPr>
            <a:spLocks noGrp="1"/>
          </p:cNvSpPr>
          <p:nvPr>
            <p:ph sz="half" idx="1"/>
            <p:custDataLst>
              <p:tags r:id="rId2"/>
            </p:custDataLst>
          </p:nvPr>
        </p:nvSpPr>
        <p:spPr>
          <a:xfrm>
            <a:off x="45720" y="1262482"/>
            <a:ext cx="6766560" cy="5869838"/>
          </a:xfrm>
          <a:noFill/>
          <a:ln>
            <a:solidFill>
              <a:srgbClr val="0070C0"/>
            </a:solidFill>
          </a:ln>
        </p:spPr>
        <p:style>
          <a:lnRef idx="2">
            <a:schemeClr val="accent1"/>
          </a:lnRef>
          <a:fillRef idx="1">
            <a:schemeClr val="lt1"/>
          </a:fillRef>
          <a:effectRef idx="0">
            <a:schemeClr val="accent1"/>
          </a:effectRef>
          <a:fontRef idx="minor">
            <a:schemeClr val="dk1"/>
          </a:fontRef>
        </p:style>
        <p:txBody>
          <a:bodyPr>
            <a:normAutofit/>
          </a:bodyPr>
          <a:lstStyle/>
          <a:p>
            <a:pPr marL="679450" lvl="1" indent="-228600" algn="just">
              <a:spcBef>
                <a:spcPts val="0"/>
              </a:spcBef>
              <a:spcAft>
                <a:spcPts val="600"/>
              </a:spcAft>
              <a:buNone/>
            </a:pPr>
            <a:endParaRPr lang="fr-CA" sz="1200" dirty="0" smtClean="0">
              <a:latin typeface="+mj-lt"/>
              <a:cs typeface="Times New Roman"/>
            </a:endParaRPr>
          </a:p>
          <a:p>
            <a:pPr marL="0" indent="0" algn="just">
              <a:spcBef>
                <a:spcPts val="0"/>
              </a:spcBef>
              <a:spcAft>
                <a:spcPts val="600"/>
              </a:spcAft>
              <a:buNone/>
            </a:pPr>
            <a:r>
              <a:rPr lang="fr-CA" sz="1400" b="1" dirty="0" smtClean="0">
                <a:latin typeface="+mj-lt"/>
                <a:cs typeface="Times New Roman"/>
              </a:rPr>
              <a:t>Formulation des hypothèses et tests  </a:t>
            </a:r>
          </a:p>
          <a:p>
            <a:pPr marL="679450" lvl="1" indent="-228600" algn="just">
              <a:spcBef>
                <a:spcPts val="0"/>
              </a:spcBef>
              <a:spcAft>
                <a:spcPts val="600"/>
              </a:spcAft>
              <a:buFont typeface="+mj-lt"/>
              <a:buAutoNum type="arabicPeriod"/>
            </a:pPr>
            <a:r>
              <a:rPr lang="fr-CA" sz="1200" b="1" dirty="0" smtClean="0">
                <a:latin typeface="+mj-lt"/>
                <a:cs typeface="Times New Roman"/>
              </a:rPr>
              <a:t>Les élèves formulent leurs hypothèses pour les objets 1 à 5</a:t>
            </a:r>
            <a:r>
              <a:rPr lang="fr-CA" sz="1200" dirty="0" smtClean="0">
                <a:latin typeface="+mj-lt"/>
                <a:cs typeface="Times New Roman"/>
              </a:rPr>
              <a:t>. Dans chaque cas, ils auront préalablement examiné l’objet. Lorsque les élèves ont terminé, l’</a:t>
            </a:r>
            <a:r>
              <a:rPr lang="fr-CA" sz="1200" dirty="0" err="1" smtClean="0">
                <a:latin typeface="+mj-lt"/>
                <a:cs typeface="Times New Roman"/>
              </a:rPr>
              <a:t>enseignant.e</a:t>
            </a:r>
            <a:r>
              <a:rPr lang="fr-CA" sz="1200" dirty="0" smtClean="0">
                <a:latin typeface="+mj-lt"/>
                <a:cs typeface="Times New Roman"/>
              </a:rPr>
              <a:t> vient vérifier si les hypothèses sont assez bien justifiées. Si ce n’est pas le cas, demander aux élèves d’effectuer les corrections nécessaires. </a:t>
            </a:r>
          </a:p>
          <a:p>
            <a:pPr marL="679450" lvl="1" indent="-228600" algn="just">
              <a:spcBef>
                <a:spcPts val="0"/>
              </a:spcBef>
              <a:spcAft>
                <a:spcPts val="600"/>
              </a:spcAft>
              <a:buFont typeface="+mj-lt"/>
              <a:buAutoNum type="arabicPeriod"/>
            </a:pPr>
            <a:r>
              <a:rPr lang="fr-CA" sz="1200" b="1" dirty="0" smtClean="0">
                <a:latin typeface="+mj-lt"/>
                <a:cs typeface="Times New Roman"/>
              </a:rPr>
              <a:t>Les élèves qui sont prêts effectuent leurs tests</a:t>
            </a:r>
            <a:r>
              <a:rPr lang="fr-CA" sz="1200" dirty="0" smtClean="0">
                <a:latin typeface="+mj-lt"/>
                <a:cs typeface="Times New Roman"/>
              </a:rPr>
              <a:t>. Ils doivent essayer d’être discrets, pour ne pas influencer ceux qui rédigent encore leurs hypothèses !</a:t>
            </a:r>
          </a:p>
          <a:p>
            <a:pPr marL="679450" lvl="1" indent="-228600" algn="just">
              <a:spcBef>
                <a:spcPts val="0"/>
              </a:spcBef>
              <a:spcAft>
                <a:spcPts val="600"/>
              </a:spcAft>
              <a:buFont typeface="+mj-lt"/>
              <a:buAutoNum type="arabicPeriod"/>
            </a:pPr>
            <a:r>
              <a:rPr lang="fr-CA" sz="1200" b="1" dirty="0" smtClean="0">
                <a:latin typeface="+mj-lt"/>
                <a:cs typeface="Times New Roman"/>
              </a:rPr>
              <a:t>Répéter pour les objets 6 à 10. </a:t>
            </a:r>
            <a:r>
              <a:rPr lang="fr-CA" sz="1200" dirty="0" smtClean="0">
                <a:latin typeface="+mj-lt"/>
                <a:cs typeface="Times New Roman"/>
              </a:rPr>
              <a:t>Si le temps le permet, les élèves peuvent tester les objets 11 à 13.</a:t>
            </a:r>
          </a:p>
          <a:p>
            <a:pPr marL="679450" lvl="1" indent="-228600" algn="just">
              <a:spcBef>
                <a:spcPts val="0"/>
              </a:spcBef>
              <a:spcAft>
                <a:spcPts val="600"/>
              </a:spcAft>
              <a:buFont typeface="+mj-lt"/>
              <a:buAutoNum type="arabicPeriod"/>
            </a:pPr>
            <a:endParaRPr lang="fr-CA" sz="1200" dirty="0" smtClean="0">
              <a:latin typeface="+mj-lt"/>
              <a:cs typeface="Times New Roman"/>
            </a:endParaRPr>
          </a:p>
          <a:p>
            <a:pPr marL="0" indent="0" algn="just">
              <a:spcBef>
                <a:spcPts val="0"/>
              </a:spcBef>
              <a:spcAft>
                <a:spcPts val="600"/>
              </a:spcAft>
              <a:buNone/>
            </a:pPr>
            <a:r>
              <a:rPr lang="fr-CA" sz="2400" i="1" dirty="0" smtClean="0">
                <a:latin typeface="+mj-lt"/>
                <a:cs typeface="Times New Roman"/>
              </a:rPr>
              <a:t>Retour sur l’activité</a:t>
            </a:r>
          </a:p>
          <a:p>
            <a:pPr marL="252000" indent="-252000" algn="just">
              <a:spcBef>
                <a:spcPts val="0"/>
              </a:spcBef>
              <a:spcAft>
                <a:spcPts val="600"/>
              </a:spcAft>
              <a:buFont typeface="Arial" pitchFamily="34" charset="0"/>
              <a:buChar char="•"/>
            </a:pPr>
            <a:r>
              <a:rPr lang="fr-CA" sz="1200" b="1" dirty="0" smtClean="0">
                <a:latin typeface="+mj-lt"/>
                <a:cs typeface="Times New Roman"/>
              </a:rPr>
              <a:t>Vérifier si toutes les équipes ont obtenu les mêmes résultats. </a:t>
            </a:r>
            <a:r>
              <a:rPr lang="fr-CA" sz="1200" dirty="0" smtClean="0">
                <a:latin typeface="+mj-lt"/>
                <a:cs typeface="Times New Roman"/>
              </a:rPr>
              <a:t>Les réponses attendues sont : 1-Non, 2-Non, 3-Oui, 4-Oui, 5-Oui, 6-Non, 7-Oui, 8-Non, 9-Non, 10-Non. </a:t>
            </a:r>
          </a:p>
          <a:p>
            <a:pPr marL="252000" indent="-252000" algn="just">
              <a:spcBef>
                <a:spcPts val="0"/>
              </a:spcBef>
              <a:spcAft>
                <a:spcPts val="600"/>
              </a:spcAft>
              <a:buFont typeface="Arial" pitchFamily="34" charset="0"/>
              <a:buChar char="•"/>
            </a:pPr>
            <a:r>
              <a:rPr lang="fr-CA" sz="1200" b="1" dirty="0" smtClean="0">
                <a:latin typeface="+mj-lt"/>
                <a:cs typeface="Times New Roman"/>
              </a:rPr>
              <a:t>Inviter les élèves à discuter des cas spéciaux. </a:t>
            </a:r>
            <a:r>
              <a:rPr lang="fr-CA" sz="1200" dirty="0" smtClean="0">
                <a:latin typeface="+mj-lt"/>
                <a:cs typeface="Times New Roman"/>
              </a:rPr>
              <a:t>Par exemple, si l’aluminium flotte initialement mais finit par couler).</a:t>
            </a:r>
          </a:p>
          <a:p>
            <a:pPr marL="252000" indent="-252000" algn="just">
              <a:spcBef>
                <a:spcPts val="0"/>
              </a:spcBef>
              <a:spcAft>
                <a:spcPts val="600"/>
              </a:spcAft>
              <a:buFont typeface="Arial" pitchFamily="34" charset="0"/>
              <a:buChar char="•"/>
            </a:pPr>
            <a:r>
              <a:rPr lang="fr-CA" sz="1200" b="1" dirty="0" smtClean="0">
                <a:latin typeface="+mj-lt"/>
                <a:cs typeface="Times New Roman"/>
              </a:rPr>
              <a:t>Faire réfléchir les élèves au sujet des raisons derrière ces résultats. </a:t>
            </a:r>
            <a:endParaRPr lang="fr-CA" sz="1200" dirty="0" smtClean="0">
              <a:latin typeface="+mj-lt"/>
              <a:cs typeface="Times New Roman"/>
            </a:endParaRPr>
          </a:p>
          <a:p>
            <a:pPr marL="252000" indent="-252000" algn="just">
              <a:spcBef>
                <a:spcPts val="0"/>
              </a:spcBef>
              <a:spcAft>
                <a:spcPts val="600"/>
              </a:spcAft>
              <a:buFont typeface="Arial" pitchFamily="34" charset="0"/>
              <a:buChar char="•"/>
            </a:pPr>
            <a:r>
              <a:rPr lang="fr-CA" sz="1200" b="1" dirty="0" smtClean="0">
                <a:latin typeface="+mj-lt"/>
                <a:cs typeface="Times New Roman"/>
              </a:rPr>
              <a:t>Le quiz d’évaluation de la fiche d’activité A </a:t>
            </a:r>
            <a:r>
              <a:rPr lang="fr-CA" sz="1200" dirty="0" smtClean="0">
                <a:latin typeface="+mj-lt"/>
                <a:cs typeface="Times New Roman"/>
              </a:rPr>
              <a:t>(page 04) </a:t>
            </a:r>
            <a:r>
              <a:rPr lang="fr-CA" sz="1200" b="1" dirty="0" smtClean="0">
                <a:latin typeface="+mj-lt"/>
                <a:cs typeface="Times New Roman"/>
              </a:rPr>
              <a:t>peut être rempli individuellement, en équipe ou en groupe. </a:t>
            </a:r>
            <a:r>
              <a:rPr lang="fr-CA" sz="1200" dirty="0" smtClean="0">
                <a:latin typeface="+mj-lt"/>
                <a:cs typeface="Times New Roman"/>
              </a:rPr>
              <a:t>S’il est rempli en groupe, cela pourra alimenter la discussion sur les causes.</a:t>
            </a:r>
          </a:p>
          <a:p>
            <a:pPr marL="252000" indent="-252000" algn="just">
              <a:spcBef>
                <a:spcPts val="0"/>
              </a:spcBef>
              <a:spcAft>
                <a:spcPts val="600"/>
              </a:spcAft>
              <a:buFont typeface="Arial" pitchFamily="34" charset="0"/>
              <a:buChar char="•"/>
            </a:pPr>
            <a:endParaRPr lang="fr-CA" sz="1200" dirty="0" smtClean="0">
              <a:latin typeface="+mj-lt"/>
              <a:cs typeface="Times New Roman"/>
            </a:endParaRPr>
          </a:p>
          <a:p>
            <a:pPr marL="0" indent="0" algn="ctr">
              <a:spcBef>
                <a:spcPts val="0"/>
              </a:spcBef>
              <a:spcAft>
                <a:spcPts val="600"/>
              </a:spcAft>
              <a:buNone/>
            </a:pPr>
            <a:r>
              <a:rPr lang="fr-CA" sz="1400" b="1" i="1" dirty="0" smtClean="0">
                <a:latin typeface="+mj-lt"/>
                <a:cs typeface="Times New Roman"/>
              </a:rPr>
              <a:t>Attention de ne pas se perdre dans un exposé sur la masse volumique et la flottabilité ! Certaines de ces notions sont prévues pour le 3</a:t>
            </a:r>
            <a:r>
              <a:rPr lang="fr-CA" sz="1400" b="1" i="1" baseline="30000" dirty="0" smtClean="0">
                <a:latin typeface="+mj-lt"/>
                <a:cs typeface="Times New Roman"/>
              </a:rPr>
              <a:t>e</a:t>
            </a:r>
            <a:r>
              <a:rPr lang="fr-CA" sz="1400" b="1" i="1" dirty="0" smtClean="0">
                <a:latin typeface="+mj-lt"/>
                <a:cs typeface="Times New Roman"/>
              </a:rPr>
              <a:t> cycle du primaire. </a:t>
            </a:r>
          </a:p>
          <a:p>
            <a:pPr marL="0" lvl="1" indent="0" algn="just">
              <a:spcBef>
                <a:spcPts val="0"/>
              </a:spcBef>
              <a:spcAft>
                <a:spcPts val="600"/>
              </a:spcAft>
              <a:buNone/>
            </a:pPr>
            <a:endParaRPr lang="fr-CA" sz="1200" dirty="0" smtClean="0">
              <a:latin typeface="+mj-lt"/>
              <a:cs typeface="Times New Roman"/>
            </a:endParaRPr>
          </a:p>
        </p:txBody>
      </p:sp>
      <p:sp>
        <p:nvSpPr>
          <p:cNvPr id="17" name="Title 3">
            <a:extLst>
              <a:ext uri="{FF2B5EF4-FFF2-40B4-BE49-F238E27FC236}">
                <a16:creationId xmlns="" xmlns:a16="http://schemas.microsoft.com/office/drawing/2014/main" id="{87C1477C-E81F-43AA-87D9-A74BC071692E}"/>
              </a:ext>
            </a:extLst>
          </p:cNvPr>
          <p:cNvSpPr txBox="1">
            <a:spLocks/>
          </p:cNvSpPr>
          <p:nvPr>
            <p:custDataLst>
              <p:tags r:id="rId3"/>
            </p:custDataLst>
          </p:nvPr>
        </p:nvSpPr>
        <p:spPr>
          <a:xfrm>
            <a:off x="0" y="0"/>
            <a:ext cx="4780037" cy="116586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pPr algn="l"/>
            <a:r>
              <a:rPr lang="fr-CA" sz="3000" dirty="0">
                <a:latin typeface="Calibri" panose="020F0502020204030204" pitchFamily="34" charset="0"/>
                <a:cs typeface="Calibri" panose="020F0502020204030204" pitchFamily="34" charset="0"/>
              </a:rPr>
              <a:t>Amorce</a:t>
            </a:r>
          </a:p>
          <a:p>
            <a:pPr algn="l"/>
            <a:r>
              <a:rPr lang="en-US" sz="2400" dirty="0">
                <a:latin typeface="Calibri" panose="020F0502020204030204" pitchFamily="34" charset="0"/>
                <a:cs typeface="Calibri" panose="020F0502020204030204" pitchFamily="34" charset="0"/>
              </a:rPr>
              <a:t>1. </a:t>
            </a:r>
            <a:r>
              <a:rPr lang="fr-CA" sz="2400" dirty="0" smtClean="0">
                <a:latin typeface="Calibri" panose="020F0502020204030204" pitchFamily="34" charset="0"/>
                <a:cs typeface="Calibri" panose="020F0502020204030204" pitchFamily="34" charset="0"/>
              </a:rPr>
              <a:t>Flotte ou pas ? </a:t>
            </a:r>
            <a:r>
              <a:rPr lang="fr-CA" sz="1800" dirty="0" smtClean="0">
                <a:latin typeface="Calibri" panose="020F0502020204030204" pitchFamily="34" charset="0"/>
                <a:cs typeface="Calibri" panose="020F0502020204030204" pitchFamily="34" charset="0"/>
              </a:rPr>
              <a:t>(suite)</a:t>
            </a:r>
            <a:endParaRPr lang="fr-CA" sz="3000" dirty="0">
              <a:latin typeface="Calibri" panose="020F0502020204030204" pitchFamily="34" charset="0"/>
              <a:cs typeface="Calibri" panose="020F0502020204030204" pitchFamily="34" charset="0"/>
            </a:endParaRPr>
          </a:p>
        </p:txBody>
      </p:sp>
      <p:pic>
        <p:nvPicPr>
          <p:cNvPr id="9" name="Image 8" descr="Cover_4 - Flotte-coule-02.png"/>
          <p:cNvPicPr>
            <a:picLocks noChangeAspect="1"/>
          </p:cNvPicPr>
          <p:nvPr/>
        </p:nvPicPr>
        <p:blipFill>
          <a:blip r:embed="rId7"/>
          <a:stretch>
            <a:fillRect/>
          </a:stretch>
        </p:blipFill>
        <p:spPr>
          <a:xfrm>
            <a:off x="4952858" y="-221365"/>
            <a:ext cx="2095885" cy="2095885"/>
          </a:xfrm>
          <a:prstGeom prst="rect">
            <a:avLst/>
          </a:prstGeom>
        </p:spPr>
      </p:pic>
      <p:sp>
        <p:nvSpPr>
          <p:cNvPr id="8" name="Rectangle 7"/>
          <p:cNvSpPr/>
          <p:nvPr>
            <p:custDataLst>
              <p:tags r:id="rId4"/>
            </p:custDataLst>
          </p:nvPr>
        </p:nvSpPr>
        <p:spPr>
          <a:xfrm>
            <a:off x="819000" y="6795581"/>
            <a:ext cx="5220000" cy="938719"/>
          </a:xfrm>
          <a:prstGeom prst="rect">
            <a:avLst/>
          </a:prstGeom>
          <a:solidFill>
            <a:srgbClr val="FFC789"/>
          </a:solidFill>
          <a:ln>
            <a:solidFill>
              <a:schemeClr val="accent1"/>
            </a:solidFill>
          </a:ln>
        </p:spPr>
        <p:txBody>
          <a:bodyPr wrap="square">
            <a:spAutoFit/>
          </a:bodyPr>
          <a:lstStyle/>
          <a:p>
            <a:pPr algn="ctr">
              <a:spcAft>
                <a:spcPts val="600"/>
              </a:spcAft>
            </a:pPr>
            <a:r>
              <a:rPr lang="fr-CA" sz="1400" b="1" dirty="0" smtClean="0">
                <a:cs typeface="Times New Roman"/>
              </a:rPr>
              <a:t>Fiche théorique</a:t>
            </a:r>
          </a:p>
          <a:p>
            <a:pPr>
              <a:spcAft>
                <a:spcPts val="600"/>
              </a:spcAft>
            </a:pPr>
            <a:r>
              <a:rPr lang="fr-CA" sz="1200" dirty="0" smtClean="0">
                <a:cs typeface="Times New Roman"/>
              </a:rPr>
              <a:t>La </a:t>
            </a:r>
            <a:r>
              <a:rPr lang="fr-CA" sz="1200" dirty="0" smtClean="0">
                <a:cs typeface="Times New Roman"/>
                <a:hlinkClick r:id="rId8" action="ppaction://hlinksldjump"/>
              </a:rPr>
              <a:t>fiche théorique 1</a:t>
            </a:r>
            <a:r>
              <a:rPr lang="fr-CA" sz="1200" dirty="0" smtClean="0">
                <a:cs typeface="Times New Roman"/>
              </a:rPr>
              <a:t> est surtout réservée aux enseignant.es. Pour les élèves, on peut se contenter de conclure que certaines matières flottent et d’autres pas, selon que ces matières sont plus massives que l’eau ou pas.</a:t>
            </a:r>
          </a:p>
        </p:txBody>
      </p:sp>
    </p:spTree>
    <p:extLst>
      <p:ext uri="{BB962C8B-B14F-4D97-AF65-F5344CB8AC3E}">
        <p14:creationId xmlns="" xmlns:p14="http://schemas.microsoft.com/office/powerpoint/2010/main" val="24400503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6"/>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Personnalisé 6">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21756</TotalTime>
  <Words>4341</Words>
  <Application>Microsoft Office PowerPoint</Application>
  <PresentationFormat>Format US (216 x 279 mm)</PresentationFormat>
  <Paragraphs>1074</Paragraphs>
  <Slides>31</Slides>
  <Notes>30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Inkwell</vt:lpstr>
      <vt:lpstr>Diapositive 1</vt:lpstr>
      <vt:lpstr>Table des matières</vt:lpstr>
      <vt:lpstr>Présentation de la situation d’apprentissage</vt:lpstr>
      <vt:lpstr>Séquence d’enseignement</vt:lpstr>
      <vt:lpstr>Flotte – Coule  (4e année)  – Matériel </vt:lpstr>
      <vt:lpstr>Description des activités</vt:lpstr>
      <vt:lpstr>Diapositive 7</vt:lpstr>
      <vt:lpstr>Diapositive 8</vt:lpstr>
      <vt:lpstr>Diapositive 9</vt:lpstr>
      <vt:lpstr>Diapositive 10</vt:lpstr>
      <vt:lpstr>Diapositive 11</vt:lpstr>
      <vt:lpstr>Diapositive 12</vt:lpstr>
      <vt:lpstr>Diapositive 13</vt:lpstr>
      <vt:lpstr>Fiches théoriques</vt:lpstr>
      <vt:lpstr>Diapositive 15</vt:lpstr>
      <vt:lpstr>Diapositive 16</vt:lpstr>
      <vt:lpstr>Évaluation</vt:lpstr>
      <vt:lpstr>Diapositive 18</vt:lpstr>
      <vt:lpstr>Manifestations observables (MO)</vt:lpstr>
      <vt:lpstr>Grille d’évaluation synthèse des activités 1 et 2</vt:lpstr>
      <vt:lpstr>Grille d’évaluation de l’activités 3 </vt:lpstr>
      <vt:lpstr>Diapositive 22</vt:lpstr>
      <vt:lpstr>Fiches d’activité</vt:lpstr>
      <vt:lpstr>Diapositive 24</vt:lpstr>
      <vt:lpstr>Diapositive 25</vt:lpstr>
      <vt:lpstr>Diapositive 26</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sylvain beauchamp</cp:lastModifiedBy>
  <cp:revision>927</cp:revision>
  <cp:lastPrinted>2015-11-02T13:36:09Z</cp:lastPrinted>
  <dcterms:created xsi:type="dcterms:W3CDTF">2014-07-29T20:22:02Z</dcterms:created>
  <dcterms:modified xsi:type="dcterms:W3CDTF">2023-03-03T17:17:37Z</dcterms:modified>
</cp:coreProperties>
</file>