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3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4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5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6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1" r:id="rId1"/>
    <p:sldMasterId id="2147483783" r:id="rId2"/>
    <p:sldMasterId id="2147483804" r:id="rId3"/>
  </p:sldMasterIdLst>
  <p:notesMasterIdLst>
    <p:notesMasterId r:id="rId44"/>
  </p:notesMasterIdLst>
  <p:handoutMasterIdLst>
    <p:handoutMasterId r:id="rId45"/>
  </p:handoutMasterIdLst>
  <p:sldIdLst>
    <p:sldId id="338" r:id="rId4"/>
    <p:sldId id="257" r:id="rId5"/>
    <p:sldId id="299" r:id="rId6"/>
    <p:sldId id="300" r:id="rId7"/>
    <p:sldId id="430" r:id="rId8"/>
    <p:sldId id="301" r:id="rId9"/>
    <p:sldId id="320" r:id="rId10"/>
    <p:sldId id="413" r:id="rId11"/>
    <p:sldId id="303" r:id="rId12"/>
    <p:sldId id="419" r:id="rId13"/>
    <p:sldId id="424" r:id="rId14"/>
    <p:sldId id="435" r:id="rId15"/>
    <p:sldId id="311" r:id="rId16"/>
    <p:sldId id="436" r:id="rId17"/>
    <p:sldId id="437" r:id="rId18"/>
    <p:sldId id="264" r:id="rId19"/>
    <p:sldId id="310" r:id="rId20"/>
    <p:sldId id="385" r:id="rId21"/>
    <p:sldId id="427" r:id="rId22"/>
    <p:sldId id="429" r:id="rId23"/>
    <p:sldId id="432" r:id="rId24"/>
    <p:sldId id="443" r:id="rId25"/>
    <p:sldId id="403" r:id="rId26"/>
    <p:sldId id="270" r:id="rId27"/>
    <p:sldId id="295" r:id="rId28"/>
    <p:sldId id="294" r:id="rId29"/>
    <p:sldId id="439" r:id="rId30"/>
    <p:sldId id="442" r:id="rId31"/>
    <p:sldId id="412" r:id="rId32"/>
    <p:sldId id="384" r:id="rId33"/>
    <p:sldId id="425" r:id="rId34"/>
    <p:sldId id="399" r:id="rId35"/>
    <p:sldId id="431" r:id="rId36"/>
    <p:sldId id="440" r:id="rId37"/>
    <p:sldId id="302" r:id="rId38"/>
    <p:sldId id="421" r:id="rId39"/>
    <p:sldId id="305" r:id="rId40"/>
    <p:sldId id="401" r:id="rId41"/>
    <p:sldId id="444" r:id="rId42"/>
    <p:sldId id="445" r:id="rId4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-214-7_03" initials="U" lastIdx="3" clrIdx="0"/>
  <p:cmAuthor id="2" name="Julien Lanouette-Babin" initials="" lastIdx="0" clrIdx="1"/>
  <p:cmAuthor id="3" name="Stéphanie Jolicoeur" initials="SJ" lastIdx="60" clrIdx="2">
    <p:extLst>
      <p:ext uri="{19B8F6BF-5375-455C-9EA6-DF929625EA0E}">
        <p15:presenceInfo xmlns:p15="http://schemas.microsoft.com/office/powerpoint/2012/main" userId="699174a85e4cffa7" providerId="Windows Live"/>
      </p:ext>
    </p:extLst>
  </p:cmAuthor>
  <p:cmAuthor id="4" name="sylvain beauchamp" initials="sb" lastIdx="2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EB95"/>
    <a:srgbClr val="F0F37F"/>
    <a:srgbClr val="EC7C70"/>
    <a:srgbClr val="F1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C7F1D-B74D-4F62-81AA-38EC8760824D}" v="51" dt="2024-02-16T14:39:36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577" autoAdjust="0"/>
    <p:restoredTop sz="95057" autoAdjust="0"/>
  </p:normalViewPr>
  <p:slideViewPr>
    <p:cSldViewPr snapToGrid="0" snapToObjects="1">
      <p:cViewPr varScale="1">
        <p:scale>
          <a:sx n="62" d="100"/>
          <a:sy n="62" d="100"/>
        </p:scale>
        <p:origin x="218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5BFF-7705-5642-BD99-59DF111890FB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4F55-7092-3548-AD02-B5827B11D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566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ACE14-1FD2-674A-BBD0-0641EEBB04C6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79CC1-2BD1-5343-98AF-522C5D9C17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628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484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17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176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176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77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228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228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32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04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90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90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17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483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70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70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2024-02-16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2024-02-16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8" y="488951"/>
            <a:ext cx="3357563" cy="10401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2024-02-16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165600"/>
            <a:ext cx="4857750" cy="2552192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6742176"/>
            <a:ext cx="4857750" cy="1565451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subtitle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00288"/>
            <a:ext cx="1488186" cy="36576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1F6E69D-0C35-804F-8AE4-3829C29596AB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514" y="8400288"/>
            <a:ext cx="2859786" cy="36576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6490" y="8400288"/>
            <a:ext cx="514350" cy="36576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7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FC0-A454-2649-9404-6C3C3322B928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0583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1661" y="4267200"/>
            <a:ext cx="601633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610" y="5110793"/>
            <a:ext cx="3543300" cy="1613285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610" y="6742545"/>
            <a:ext cx="3543300" cy="1542115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398325"/>
            <a:ext cx="1485900" cy="364067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77B2344-775A-EC40-BD86-BBF6EDBF559F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8398325"/>
            <a:ext cx="2857500" cy="364067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642" y="8416523"/>
            <a:ext cx="514350" cy="353452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27FB875-5C85-AB42-9DC5-178568A424B8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2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926081"/>
            <a:ext cx="5829300" cy="1816100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2688"/>
            <a:ext cx="5829300" cy="1316736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2297-D954-A349-94D2-41B41467CE59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3216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4520" y="2253129"/>
            <a:ext cx="632347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928471"/>
            <a:ext cx="4000500" cy="1816100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7491"/>
            <a:ext cx="4000500" cy="1310783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CD89-FEEA-BE41-A512-FB1C194373A1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0748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581" y="5426405"/>
            <a:ext cx="4154091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490765" y="593573"/>
            <a:ext cx="4062185" cy="484022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643258" y="843509"/>
            <a:ext cx="3757198" cy="43403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8588" y="6974542"/>
            <a:ext cx="4149719" cy="115345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338-B0A0-A342-BE62-0287B46827F5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83861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1F0-AAEF-ED4A-BA61-7F3489016E17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89111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495" y="1892489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25" y="2899834"/>
            <a:ext cx="2674620" cy="482176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7685" y="1892489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886" y="2899834"/>
            <a:ext cx="2674620" cy="482176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6DB2-3D39-CC4C-AA4C-2B644E6F6DFC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0" y="2529387"/>
            <a:ext cx="2421731" cy="190500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71" y="2529387"/>
            <a:ext cx="2421731" cy="190500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0" y="2529387"/>
            <a:ext cx="2421731" cy="190500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71" y="2529387"/>
            <a:ext cx="2421731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4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2024-02-16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7"/>
            <a:ext cx="548640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D09A-AC55-3747-AEF9-EDB2F0631F22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0" y="5161280"/>
            <a:ext cx="548640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6689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F4C7-900B-9743-9D0C-A15353CBB617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771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53D-780C-6A4E-B497-B432DAB928CA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0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6391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A73-2A07-F747-86F9-71E7768D82C5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39262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FD10-FD4E-C849-8794-718830E71EF4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14763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3397"/>
            <a:ext cx="2672954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8" y="491320"/>
            <a:ext cx="2674620" cy="750333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8" y="3821374"/>
            <a:ext cx="2672954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FDD7-0E9C-4745-B617-4C3922C15D10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26406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160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3158" y="3599977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20D-384C-FB42-97B8-9F9D9A2A8EDA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471771" y="674200"/>
            <a:ext cx="2888194" cy="735503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606595" y="890081"/>
            <a:ext cx="2601498" cy="68329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46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235057" y="4694398"/>
            <a:ext cx="3066018" cy="4034693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368293" y="4910106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27111" y="321675"/>
            <a:ext cx="3066018" cy="403469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60347" y="537383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076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0074" y="3599977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5DB-E8BC-0E46-B608-3A12360933C9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4027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1544462" y="505467"/>
            <a:ext cx="3773495" cy="4591083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71648"/>
            <a:ext cx="5486400" cy="13172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D18A-807B-CB4B-942E-94BC3583A1B0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1686118" y="752752"/>
            <a:ext cx="3490183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833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85265" y="155157"/>
            <a:ext cx="2976795" cy="494048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24364" y="406665"/>
            <a:ext cx="2698841" cy="444564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3124110" y="430854"/>
            <a:ext cx="3594520" cy="459108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3252365" y="676891"/>
            <a:ext cx="3324645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68141"/>
            <a:ext cx="5486400" cy="13208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8FB3-55FD-A941-9196-E2B8D289005F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9958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2024-02-16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8737-DD24-AE48-94B0-AEE993619991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93300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3762" y="601135"/>
            <a:ext cx="634562" cy="7143749"/>
          </a:xfrm>
        </p:spPr>
        <p:txBody>
          <a:bodyPr vert="eaVert" anchor="t" anchorCtr="0"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1135"/>
            <a:ext cx="4457700" cy="714374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0877-E85B-0941-B5E7-5DCFCCBBF516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22716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395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body" idx="1"/>
          </p:nvPr>
        </p:nvSpPr>
        <p:spPr>
          <a:xfrm>
            <a:off x="257177" y="2844801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body" idx="2"/>
          </p:nvPr>
        </p:nvSpPr>
        <p:spPr>
          <a:xfrm>
            <a:off x="2628902" y="2844801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893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6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1684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Titre de sec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7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482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342902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3483772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3483772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3969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232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0066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1"/>
          <p:cNvSpPr txBox="1"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2681290" y="364071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1"/>
          <p:cNvSpPr txBox="1">
            <a:spLocks noGrp="1"/>
          </p:cNvSpPr>
          <p:nvPr>
            <p:ph type="body" idx="2"/>
          </p:nvPr>
        </p:nvSpPr>
        <p:spPr>
          <a:xfrm>
            <a:off x="342903" y="1913471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61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51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2024-02-16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2"/>
          <p:cNvSpPr txBox="1"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2"/>
          <p:cNvSpPr txBox="1">
            <a:spLocks noGrp="1"/>
          </p:cNvSpPr>
          <p:nvPr>
            <p:ph type="body" idx="1"/>
          </p:nvPr>
        </p:nvSpPr>
        <p:spPr>
          <a:xfrm>
            <a:off x="1344216" y="7156452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62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3096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3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14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3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005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 txBox="1">
            <a:spLocks noGrp="1"/>
          </p:cNvSpPr>
          <p:nvPr>
            <p:ph type="title"/>
          </p:nvPr>
        </p:nvSpPr>
        <p:spPr>
          <a:xfrm rot="5400000">
            <a:off x="-892969" y="5110957"/>
            <a:ext cx="10401300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4"/>
          <p:cNvSpPr txBox="1">
            <a:spLocks noGrp="1"/>
          </p:cNvSpPr>
          <p:nvPr>
            <p:ph type="body" idx="1"/>
          </p:nvPr>
        </p:nvSpPr>
        <p:spPr>
          <a:xfrm rot="5400000">
            <a:off x="-3264690" y="4010819"/>
            <a:ext cx="10401300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4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4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4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435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2024-02-16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2024-02-16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2024-02-16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2024-02-16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F23-E5EC-ED46-A59E-7EB04A0B66AF}" type="datetime1">
              <a:rPr lang="fr-CA" smtClean="0"/>
              <a:pPr/>
              <a:t>2024-02-16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CF23-E5EC-ED46-A59E-7EB04A0B66AF}" type="datetime1">
              <a:rPr lang="fr-CA" smtClean="0"/>
              <a:pPr/>
              <a:t>2024-02-16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0984"/>
            <a:ext cx="5485210" cy="1157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13517"/>
            <a:ext cx="5485210" cy="54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47579" y="8419282"/>
            <a:ext cx="971550" cy="353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546CF23-E5EC-ED46-A59E-7EB04A0B66AF}" type="datetime1">
              <a:rPr lang="fr-CA" smtClean="0">
                <a:solidFill>
                  <a:prstClr val="black"/>
                </a:solidFill>
              </a:rPr>
              <a:pPr/>
              <a:t>2024-02-16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6956" y="8407729"/>
            <a:ext cx="2788475" cy="345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1041" y="7301463"/>
            <a:ext cx="1112292" cy="113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‹N°›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4846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2845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13.svg"/><Relationship Id="rId3" Type="http://schemas.openxmlformats.org/officeDocument/2006/relationships/tags" Target="../tags/tag43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4.xml"/><Relationship Id="rId11" Type="http://schemas.openxmlformats.org/officeDocument/2006/relationships/slide" Target="slide37.xml"/><Relationship Id="rId5" Type="http://schemas.openxmlformats.org/officeDocument/2006/relationships/tags" Target="../tags/tag45.xml"/><Relationship Id="rId10" Type="http://schemas.openxmlformats.org/officeDocument/2006/relationships/slide" Target="slide30.xml"/><Relationship Id="rId4" Type="http://schemas.openxmlformats.org/officeDocument/2006/relationships/tags" Target="../tags/tag44.xml"/><Relationship Id="rId9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tags" Target="../tags/tag48.xml"/><Relationship Id="rId7" Type="http://schemas.openxmlformats.org/officeDocument/2006/relationships/image" Target="../media/image1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" Target="slide31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3.svg"/><Relationship Id="rId3" Type="http://schemas.openxmlformats.org/officeDocument/2006/relationships/tags" Target="../tags/tag51.xml"/><Relationship Id="rId7" Type="http://schemas.openxmlformats.org/officeDocument/2006/relationships/slide" Target="slide36.xml"/><Relationship Id="rId12" Type="http://schemas.openxmlformats.org/officeDocument/2006/relationships/image" Target="../media/image1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9.xml"/><Relationship Id="rId11" Type="http://schemas.openxmlformats.org/officeDocument/2006/relationships/slide" Target="slide32.xml"/><Relationship Id="rId5" Type="http://schemas.openxmlformats.org/officeDocument/2006/relationships/slideLayout" Target="../slideLayouts/slideLayout4.xml"/><Relationship Id="rId10" Type="http://schemas.openxmlformats.org/officeDocument/2006/relationships/slide" Target="slide18.xml"/><Relationship Id="rId4" Type="http://schemas.openxmlformats.org/officeDocument/2006/relationships/tags" Target="../tags/tag52.xml"/><Relationship Id="rId9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tags" Target="../tags/tag5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3.svg"/><Relationship Id="rId5" Type="http://schemas.openxmlformats.org/officeDocument/2006/relationships/tags" Target="../tags/tag57.xml"/><Relationship Id="rId10" Type="http://schemas.openxmlformats.org/officeDocument/2006/relationships/image" Target="../media/image12.png"/><Relationship Id="rId4" Type="http://schemas.openxmlformats.org/officeDocument/2006/relationships/tags" Target="../tags/tag56.xml"/><Relationship Id="rId9" Type="http://schemas.openxmlformats.org/officeDocument/2006/relationships/slide" Target="slide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0.xml"/><Relationship Id="rId7" Type="http://schemas.openxmlformats.org/officeDocument/2006/relationships/slide" Target="slide3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" Target="slide39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tags" Target="../tags/tag63.xml"/><Relationship Id="rId7" Type="http://schemas.openxmlformats.org/officeDocument/2006/relationships/image" Target="../media/image12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7.xml"/><Relationship Id="rId7" Type="http://schemas.openxmlformats.org/officeDocument/2006/relationships/slide" Target="slide38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hyperlink" Target="http://cdpsciencetechno.org/documentation/primaire/deuxieme-cycle/les-bibittes-mecaniques/" TargetMode="External"/><Relationship Id="rId5" Type="http://schemas.openxmlformats.org/officeDocument/2006/relationships/tags" Target="../tags/tag9.xml"/><Relationship Id="rId10" Type="http://schemas.openxmlformats.org/officeDocument/2006/relationships/image" Target="../media/image11.jpeg"/><Relationship Id="rId4" Type="http://schemas.openxmlformats.org/officeDocument/2006/relationships/tags" Target="../tags/tag8.xml"/><Relationship Id="rId9" Type="http://schemas.openxmlformats.org/officeDocument/2006/relationships/hyperlink" Target="https://youtu.be/-5rPws9CeZo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ywDuNxATQA" TargetMode="External"/><Relationship Id="rId13" Type="http://schemas.openxmlformats.org/officeDocument/2006/relationships/hyperlink" Target="https://www.youtube.com/watch?v=QPwAtkmq4RM" TargetMode="External"/><Relationship Id="rId18" Type="http://schemas.openxmlformats.org/officeDocument/2006/relationships/hyperlink" Target="https://www.youtube.com/watch?v=gh7zoA41VyQ&amp;ab_channel=NationalGeographicWildFrance" TargetMode="External"/><Relationship Id="rId3" Type="http://schemas.openxmlformats.org/officeDocument/2006/relationships/tags" Target="../tags/tag88.xml"/><Relationship Id="rId7" Type="http://schemas.openxmlformats.org/officeDocument/2006/relationships/hyperlink" Target="https://www.youtube.com/watch?v=2uPLjYVJa5E&amp;t=35s" TargetMode="External"/><Relationship Id="rId12" Type="http://schemas.openxmlformats.org/officeDocument/2006/relationships/hyperlink" Target="https://www.youtube.com/watch?v=t7CbsSOFAZ0" TargetMode="External"/><Relationship Id="rId17" Type="http://schemas.openxmlformats.org/officeDocument/2006/relationships/hyperlink" Target="https://www.youtube.com/watch?v=uHyYtcMZYGs&amp;ab_channel=BBCEarth" TargetMode="External"/><Relationship Id="rId2" Type="http://schemas.openxmlformats.org/officeDocument/2006/relationships/tags" Target="../tags/tag87.xml"/><Relationship Id="rId16" Type="http://schemas.openxmlformats.org/officeDocument/2006/relationships/hyperlink" Target="https://youtu.be/otqcVG-nJGI?t=6" TargetMode="Externa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18.xml"/><Relationship Id="rId11" Type="http://schemas.openxmlformats.org/officeDocument/2006/relationships/hyperlink" Target="https://www.youtube.com/watch?v=-6oKJ5FGk24" TargetMode="External"/><Relationship Id="rId5" Type="http://schemas.openxmlformats.org/officeDocument/2006/relationships/tags" Target="../tags/tag90.xml"/><Relationship Id="rId15" Type="http://schemas.openxmlformats.org/officeDocument/2006/relationships/hyperlink" Target="https://www.youtube.com/watch?v=c_SDEqWXx7I" TargetMode="External"/><Relationship Id="rId10" Type="http://schemas.openxmlformats.org/officeDocument/2006/relationships/hyperlink" Target="https://www.youtube.com/watch?v=u8LK_2BAtHs" TargetMode="External"/><Relationship Id="rId19" Type="http://schemas.openxmlformats.org/officeDocument/2006/relationships/hyperlink" Target="https://www.youtube.com/watch?v=B0QOuXvbkmw&amp;ab_channel=HinterlandWho'sWho/Fauneetfloredupays" TargetMode="External"/><Relationship Id="rId4" Type="http://schemas.openxmlformats.org/officeDocument/2006/relationships/tags" Target="../tags/tag89.xml"/><Relationship Id="rId9" Type="http://schemas.openxmlformats.org/officeDocument/2006/relationships/hyperlink" Target="https://www.youtube.com/watch?v=gVyVjtTubNA" TargetMode="External"/><Relationship Id="rId14" Type="http://schemas.openxmlformats.org/officeDocument/2006/relationships/hyperlink" Target="https://www.youtube.com/watch?v=-pmqXkzmbZ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Vu6n1aGbSQ" TargetMode="External"/><Relationship Id="rId3" Type="http://schemas.openxmlformats.org/officeDocument/2006/relationships/tags" Target="../tags/tag97.xml"/><Relationship Id="rId7" Type="http://schemas.openxmlformats.org/officeDocument/2006/relationships/hyperlink" Target="https://en.wikipedia.org/wiki/The_Jacobite_(steam_train" TargetMode="Externa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7.jpeg"/><Relationship Id="rId5" Type="http://schemas.openxmlformats.org/officeDocument/2006/relationships/tags" Target="../tags/tag99.xml"/><Relationship Id="rId10" Type="http://schemas.openxmlformats.org/officeDocument/2006/relationships/image" Target="../media/image16.jpeg"/><Relationship Id="rId4" Type="http://schemas.openxmlformats.org/officeDocument/2006/relationships/tags" Target="../tags/tag98.xml"/><Relationship Id="rId9" Type="http://schemas.openxmlformats.org/officeDocument/2006/relationships/hyperlink" Target="https://commons.wikimedia.org/wiki/File:Steam_locomotive_work.g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26" Type="http://schemas.openxmlformats.org/officeDocument/2006/relationships/tags" Target="../tags/tag140.xml"/><Relationship Id="rId39" Type="http://schemas.openxmlformats.org/officeDocument/2006/relationships/tags" Target="../tags/tag153.xml"/><Relationship Id="rId21" Type="http://schemas.openxmlformats.org/officeDocument/2006/relationships/tags" Target="../tags/tag135.xml"/><Relationship Id="rId34" Type="http://schemas.openxmlformats.org/officeDocument/2006/relationships/tags" Target="../tags/tag148.xml"/><Relationship Id="rId42" Type="http://schemas.openxmlformats.org/officeDocument/2006/relationships/tags" Target="../tags/tag156.xml"/><Relationship Id="rId47" Type="http://schemas.openxmlformats.org/officeDocument/2006/relationships/tags" Target="../tags/tag161.xml"/><Relationship Id="rId50" Type="http://schemas.openxmlformats.org/officeDocument/2006/relationships/tags" Target="../tags/tag164.xml"/><Relationship Id="rId55" Type="http://schemas.openxmlformats.org/officeDocument/2006/relationships/tags" Target="../tags/tag169.xml"/><Relationship Id="rId63" Type="http://schemas.openxmlformats.org/officeDocument/2006/relationships/tags" Target="../tags/tag177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9" Type="http://schemas.openxmlformats.org/officeDocument/2006/relationships/tags" Target="../tags/tag143.xml"/><Relationship Id="rId11" Type="http://schemas.openxmlformats.org/officeDocument/2006/relationships/tags" Target="../tags/tag125.xml"/><Relationship Id="rId24" Type="http://schemas.openxmlformats.org/officeDocument/2006/relationships/tags" Target="../tags/tag138.xml"/><Relationship Id="rId32" Type="http://schemas.openxmlformats.org/officeDocument/2006/relationships/tags" Target="../tags/tag146.xml"/><Relationship Id="rId37" Type="http://schemas.openxmlformats.org/officeDocument/2006/relationships/tags" Target="../tags/tag151.xml"/><Relationship Id="rId40" Type="http://schemas.openxmlformats.org/officeDocument/2006/relationships/tags" Target="../tags/tag154.xml"/><Relationship Id="rId45" Type="http://schemas.openxmlformats.org/officeDocument/2006/relationships/tags" Target="../tags/tag159.xml"/><Relationship Id="rId53" Type="http://schemas.openxmlformats.org/officeDocument/2006/relationships/tags" Target="../tags/tag167.xml"/><Relationship Id="rId58" Type="http://schemas.openxmlformats.org/officeDocument/2006/relationships/tags" Target="../tags/tag172.xml"/><Relationship Id="rId5" Type="http://schemas.openxmlformats.org/officeDocument/2006/relationships/tags" Target="../tags/tag119.xml"/><Relationship Id="rId61" Type="http://schemas.openxmlformats.org/officeDocument/2006/relationships/tags" Target="../tags/tag175.xml"/><Relationship Id="rId19" Type="http://schemas.openxmlformats.org/officeDocument/2006/relationships/tags" Target="../tags/tag133.xml"/><Relationship Id="rId14" Type="http://schemas.openxmlformats.org/officeDocument/2006/relationships/tags" Target="../tags/tag128.xml"/><Relationship Id="rId22" Type="http://schemas.openxmlformats.org/officeDocument/2006/relationships/tags" Target="../tags/tag136.xml"/><Relationship Id="rId27" Type="http://schemas.openxmlformats.org/officeDocument/2006/relationships/tags" Target="../tags/tag141.xml"/><Relationship Id="rId30" Type="http://schemas.openxmlformats.org/officeDocument/2006/relationships/tags" Target="../tags/tag144.xml"/><Relationship Id="rId35" Type="http://schemas.openxmlformats.org/officeDocument/2006/relationships/tags" Target="../tags/tag149.xml"/><Relationship Id="rId43" Type="http://schemas.openxmlformats.org/officeDocument/2006/relationships/tags" Target="../tags/tag157.xml"/><Relationship Id="rId48" Type="http://schemas.openxmlformats.org/officeDocument/2006/relationships/tags" Target="../tags/tag162.xml"/><Relationship Id="rId56" Type="http://schemas.openxmlformats.org/officeDocument/2006/relationships/tags" Target="../tags/tag170.xml"/><Relationship Id="rId64" Type="http://schemas.openxmlformats.org/officeDocument/2006/relationships/slideLayout" Target="../slideLayouts/slideLayout18.xml"/><Relationship Id="rId8" Type="http://schemas.openxmlformats.org/officeDocument/2006/relationships/tags" Target="../tags/tag122.xml"/><Relationship Id="rId51" Type="http://schemas.openxmlformats.org/officeDocument/2006/relationships/tags" Target="../tags/tag165.xml"/><Relationship Id="rId3" Type="http://schemas.openxmlformats.org/officeDocument/2006/relationships/tags" Target="../tags/tag117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tags" Target="../tags/tag139.xml"/><Relationship Id="rId33" Type="http://schemas.openxmlformats.org/officeDocument/2006/relationships/tags" Target="../tags/tag147.xml"/><Relationship Id="rId38" Type="http://schemas.openxmlformats.org/officeDocument/2006/relationships/tags" Target="../tags/tag152.xml"/><Relationship Id="rId46" Type="http://schemas.openxmlformats.org/officeDocument/2006/relationships/tags" Target="../tags/tag160.xml"/><Relationship Id="rId59" Type="http://schemas.openxmlformats.org/officeDocument/2006/relationships/tags" Target="../tags/tag173.xml"/><Relationship Id="rId20" Type="http://schemas.openxmlformats.org/officeDocument/2006/relationships/tags" Target="../tags/tag134.xml"/><Relationship Id="rId41" Type="http://schemas.openxmlformats.org/officeDocument/2006/relationships/tags" Target="../tags/tag155.xml"/><Relationship Id="rId54" Type="http://schemas.openxmlformats.org/officeDocument/2006/relationships/tags" Target="../tags/tag168.xml"/><Relationship Id="rId62" Type="http://schemas.openxmlformats.org/officeDocument/2006/relationships/tags" Target="../tags/tag17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28" Type="http://schemas.openxmlformats.org/officeDocument/2006/relationships/tags" Target="../tags/tag142.xml"/><Relationship Id="rId36" Type="http://schemas.openxmlformats.org/officeDocument/2006/relationships/tags" Target="../tags/tag150.xml"/><Relationship Id="rId49" Type="http://schemas.openxmlformats.org/officeDocument/2006/relationships/tags" Target="../tags/tag163.xml"/><Relationship Id="rId57" Type="http://schemas.openxmlformats.org/officeDocument/2006/relationships/tags" Target="../tags/tag171.xml"/><Relationship Id="rId10" Type="http://schemas.openxmlformats.org/officeDocument/2006/relationships/tags" Target="../tags/tag124.xml"/><Relationship Id="rId31" Type="http://schemas.openxmlformats.org/officeDocument/2006/relationships/tags" Target="../tags/tag145.xml"/><Relationship Id="rId44" Type="http://schemas.openxmlformats.org/officeDocument/2006/relationships/tags" Target="../tags/tag158.xml"/><Relationship Id="rId52" Type="http://schemas.openxmlformats.org/officeDocument/2006/relationships/tags" Target="../tags/tag166.xml"/><Relationship Id="rId60" Type="http://schemas.openxmlformats.org/officeDocument/2006/relationships/tags" Target="../tags/tag174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" Type="http://schemas.openxmlformats.org/officeDocument/2006/relationships/tags" Target="../tags/tag180.xml"/><Relationship Id="rId21" Type="http://schemas.openxmlformats.org/officeDocument/2006/relationships/tags" Target="../tags/tag198.xml"/><Relationship Id="rId34" Type="http://schemas.openxmlformats.org/officeDocument/2006/relationships/image" Target="../media/image20.jpeg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image" Target="../media/image19.jpeg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tags" Target="../tags/tag197.xml"/><Relationship Id="rId29" Type="http://schemas.openxmlformats.org/officeDocument/2006/relationships/tags" Target="../tags/tag206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image" Target="../media/image18.jpe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slideLayout" Target="../slideLayouts/slideLayout18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tags" Target="../tags/tag207.xml"/><Relationship Id="rId8" Type="http://schemas.openxmlformats.org/officeDocument/2006/relationships/tags" Target="../tags/tag1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20.xml"/><Relationship Id="rId9" Type="http://schemas.openxmlformats.org/officeDocument/2006/relationships/tags" Target="../tags/tag2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image" Target="../media/image23.png"/><Relationship Id="rId3" Type="http://schemas.openxmlformats.org/officeDocument/2006/relationships/tags" Target="../tags/tag228.xml"/><Relationship Id="rId21" Type="http://schemas.openxmlformats.org/officeDocument/2006/relationships/image" Target="../media/image26.jpeg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image" Target="../media/image22.jpeg"/><Relationship Id="rId2" Type="http://schemas.openxmlformats.org/officeDocument/2006/relationships/tags" Target="../tags/tag227.xml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28.jpeg"/><Relationship Id="rId10" Type="http://schemas.openxmlformats.org/officeDocument/2006/relationships/tags" Target="../tags/tag235.xml"/><Relationship Id="rId19" Type="http://schemas.openxmlformats.org/officeDocument/2006/relationships/image" Target="../media/image24.jpe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image" Target="../media/image30.pn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image" Target="../media/image29.jpeg"/><Relationship Id="rId5" Type="http://schemas.openxmlformats.org/officeDocument/2006/relationships/tags" Target="../tags/tag244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243.xml"/><Relationship Id="rId9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image" Target="../media/image33.png"/><Relationship Id="rId3" Type="http://schemas.openxmlformats.org/officeDocument/2006/relationships/tags" Target="../tags/tag250.xml"/><Relationship Id="rId21" Type="http://schemas.openxmlformats.org/officeDocument/2006/relationships/tags" Target="../tags/tag268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image" Target="../media/image32.png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tags" Target="../tags/tag267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image" Target="../media/image31.png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notesSlide" Target="../notesSlides/notesSlide15.xml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slideLayout" Target="../slideLayouts/slideLayout4.xml"/><Relationship Id="rId27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4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tags" Target="../tags/tag29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1.xml"/><Relationship Id="rId10" Type="http://schemas.openxmlformats.org/officeDocument/2006/relationships/image" Target="../media/image13.svg"/><Relationship Id="rId4" Type="http://schemas.openxmlformats.org/officeDocument/2006/relationships/tags" Target="../tags/tag30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Axe_de_rotation" TargetMode="External"/><Relationship Id="rId3" Type="http://schemas.openxmlformats.org/officeDocument/2006/relationships/tags" Target="../tags/tag3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6.xml"/><Relationship Id="rId10" Type="http://schemas.openxmlformats.org/officeDocument/2006/relationships/image" Target="../media/image13.svg"/><Relationship Id="rId4" Type="http://schemas.openxmlformats.org/officeDocument/2006/relationships/tags" Target="../tags/tag35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tags" Target="../tags/tag39.xml"/><Relationship Id="rId7" Type="http://schemas.openxmlformats.org/officeDocument/2006/relationships/image" Target="../media/image1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253BC-B686-40BC-BEA1-D1B114683AF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1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E830EA-EFD2-4F58-8139-685F9225BC2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61185" y="7033846"/>
            <a:ext cx="792148" cy="1403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2C03E1-280E-4383-86B1-DF5986DEC37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566139" y="9038"/>
            <a:ext cx="2028092" cy="2171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2EB0A3-322C-4806-952E-6B9662A6FF8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3769" y="393058"/>
            <a:ext cx="4302370" cy="1403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 descr="Une image contenant texte, graphisme, capture d’écran, Graphique&#10;&#10;Description générée automatiquement">
            <a:extLst>
              <a:ext uri="{FF2B5EF4-FFF2-40B4-BE49-F238E27FC236}">
                <a16:creationId xmlns:a16="http://schemas.microsoft.com/office/drawing/2014/main" id="{27D180BE-8661-3053-BD22-56B647684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1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144751" y="8119068"/>
            <a:ext cx="1723204" cy="1024932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10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43268" y="1380599"/>
            <a:ext cx="5063334" cy="7675468"/>
          </a:xfrm>
          <a:solidFill>
            <a:schemeClr val="tx2">
              <a:lumMod val="20000"/>
              <a:lumOff val="80000"/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anose="020F0502020204030204" pitchFamily="34" charset="0"/>
                <a:cs typeface="Calibri" panose="020F0502020204030204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On annonce qu’on utilisera des mécanismes de bielle-manivelle pour fabriquer des bébittes dont une des parties du corps sera mobile. Afin de se familiariser avec l’anatomie de différentes sortes de « bébittes », les élèves participent à un jeu de classification des arthropodes, suivi de l’analyse anatomique, en équipe, d’une bébitte en particulier.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anose="020F0502020204030204" pitchFamily="34" charset="0"/>
                <a:cs typeface="Calibri" panose="020F0502020204030204" pitchFamily="34" charset="0"/>
              </a:rPr>
              <a:t>Déroulement de l’activité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Présentation de l’activité principale (10 min)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Défi de la classification (20 min)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Étude anatomique (40 min)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Chasse aux contenants (5 min)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anose="020F0502020204030204" pitchFamily="34" charset="0"/>
                <a:cs typeface="Calibri" panose="020F0502020204030204" pitchFamily="34" charset="0"/>
              </a:rPr>
              <a:t>Présentation de l’activité principale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Expliquer qu’après avoir découvert le mécanisme de bielle-manivelle, la grande mission sera</a:t>
            </a: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de fabriquer un modèle d’une « bébitte », dont une des parties du corps sera mobile.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En résumé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1450" indent="-171450">
              <a:spcBef>
                <a:spcPts val="600"/>
              </a:spcBef>
            </a:pPr>
            <a:r>
              <a:rPr lang="fr-CA" sz="1200" dirty="0"/>
              <a:t>Le bricolage sera réalisé à partir de </a:t>
            </a:r>
            <a:r>
              <a:rPr lang="fr-CA" sz="1200" i="1" dirty="0"/>
              <a:t>contenants récupérés </a:t>
            </a:r>
            <a:r>
              <a:rPr lang="fr-CA" sz="1200" dirty="0"/>
              <a:t>(collations, yogourts, cartons de jus, etc.) et de différents autres matériaux.</a:t>
            </a:r>
          </a:p>
          <a:p>
            <a:pPr marL="171450" indent="-171450">
              <a:spcBef>
                <a:spcPts val="600"/>
              </a:spcBef>
            </a:pPr>
            <a:r>
              <a:rPr lang="fr-CA" sz="1200" dirty="0"/>
              <a:t>Le bricolage sera inspiré de l’anatomie d’une vraie « </a:t>
            </a:r>
            <a:r>
              <a:rPr lang="fr-CA" sz="1200" dirty="0" err="1"/>
              <a:t>bébitte</a:t>
            </a:r>
            <a:r>
              <a:rPr lang="fr-CA" sz="1200" dirty="0"/>
              <a:t> ».</a:t>
            </a:r>
          </a:p>
          <a:p>
            <a:pPr marL="171450" indent="-171450">
              <a:spcBef>
                <a:spcPts val="600"/>
              </a:spcBef>
            </a:pPr>
            <a:r>
              <a:rPr lang="fr-CA" sz="1200" dirty="0"/>
              <a:t>Au moins une des parties du corps de la </a:t>
            </a:r>
            <a:r>
              <a:rPr lang="fr-CA" sz="1200" dirty="0" err="1"/>
              <a:t>bébitte</a:t>
            </a:r>
            <a:r>
              <a:rPr lang="fr-CA" sz="1200" dirty="0"/>
              <a:t> sera articulée (mobile).</a:t>
            </a:r>
          </a:p>
          <a:p>
            <a:pPr marL="171450" indent="-171450">
              <a:spcBef>
                <a:spcPts val="600"/>
              </a:spcBef>
            </a:pPr>
            <a:r>
              <a:rPr lang="fr-CA" sz="1200" dirty="0"/>
              <a:t>Cette partie du corps bougera grâce à un mécanisme de bielle-manivelle !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Aperçu du mécanisme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Avant de s’intéresser aux arthropodes, assouvir la curiosité des élèves en leur montrant un</a:t>
            </a: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 exemple de bielle-manivelle 3D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, fabriqué à partir d’un trombone, d’une paille et d’un contenant de compote (ou autre).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Les élèves reconnaîtront ce type de bielle-manivelle, qui apparaissait sur la fiche d’activité A (voiturette à pédales).</a:t>
            </a:r>
            <a:endParaRPr lang="fr-CA" sz="1200" i="1" dirty="0"/>
          </a:p>
          <a:p>
            <a:pPr marL="0" indent="0" algn="just">
              <a:spcBef>
                <a:spcPts val="600"/>
              </a:spcBef>
              <a:buNone/>
            </a:pPr>
            <a:endParaRPr lang="fr-CA" sz="1200" i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fr-CA" sz="1200" b="1" i="1" dirty="0"/>
              <a:t> </a:t>
            </a:r>
          </a:p>
          <a:p>
            <a:pPr marL="0" indent="0">
              <a:spcBef>
                <a:spcPts val="600"/>
              </a:spcBef>
              <a:buNone/>
            </a:pPr>
            <a:endParaRPr lang="fr-CA" sz="1200" dirty="0"/>
          </a:p>
          <a:p>
            <a:pPr marL="0" indent="0">
              <a:spcBef>
                <a:spcPts val="600"/>
              </a:spcBef>
              <a:buNone/>
            </a:pPr>
            <a:endParaRPr lang="fr-CA" sz="12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504A970-8965-41AA-9D8D-A3B9033B485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1" y="526"/>
            <a:ext cx="5265337" cy="1000234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>
                <a:cs typeface="Times New Roman"/>
              </a:rPr>
              <a:t>Réalisation</a:t>
            </a:r>
            <a:br>
              <a:rPr lang="en-US" sz="3000" dirty="0">
                <a:cs typeface="Times New Roman"/>
              </a:rPr>
            </a:br>
            <a:r>
              <a:rPr lang="en-US" sz="2400" dirty="0">
                <a:cs typeface="Times New Roman"/>
              </a:rPr>
              <a:t>2. </a:t>
            </a:r>
            <a:r>
              <a:rPr lang="en-US" sz="2400" dirty="0" err="1">
                <a:cs typeface="Times New Roman"/>
              </a:rPr>
              <a:t>Toutes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sortes</a:t>
            </a:r>
            <a:r>
              <a:rPr lang="en-US" sz="2400" dirty="0">
                <a:cs typeface="Times New Roman"/>
              </a:rPr>
              <a:t> de </a:t>
            </a:r>
            <a:r>
              <a:rPr lang="en-US" sz="2400" dirty="0" err="1">
                <a:cs typeface="Times New Roman"/>
              </a:rPr>
              <a:t>bébittes</a:t>
            </a:r>
            <a:endParaRPr lang="en-US" sz="2400" dirty="0">
              <a:cs typeface="Times New Roman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FDD9B85-6561-43AB-871C-5122C58602FB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68353875"/>
              </p:ext>
            </p:extLst>
          </p:nvPr>
        </p:nvGraphicFramePr>
        <p:xfrm>
          <a:off x="53057" y="1376760"/>
          <a:ext cx="1636019" cy="4015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3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504">
                <a:tc>
                  <a:txBody>
                    <a:bodyPr/>
                    <a:lstStyle/>
                    <a:p>
                      <a:pPr algn="ctr"/>
                      <a:endParaRPr lang="fr-FR" sz="200" b="1" dirty="0"/>
                    </a:p>
                    <a:p>
                      <a:pPr algn="ctr"/>
                      <a:r>
                        <a:rPr lang="fr-FR" sz="1400" b="1" dirty="0">
                          <a:latin typeface="+mn-lt"/>
                          <a:cs typeface="Times New Roman" pitchFamily="18" charset="0"/>
                        </a:rPr>
                        <a:t>Durée : 75</a:t>
                      </a:r>
                      <a:r>
                        <a:rPr lang="fr-FR" sz="1400" b="1" baseline="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fr-FR" sz="1400" b="1" dirty="0">
                          <a:latin typeface="+mn-lt"/>
                          <a:cs typeface="Times New Roman" pitchFamily="18" charset="0"/>
                        </a:rPr>
                        <a:t>minutes</a:t>
                      </a:r>
                      <a:endParaRPr lang="fr-FR" sz="1400" b="1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Espace réservé du contenu 5">
            <a:extLst>
              <a:ext uri="{FF2B5EF4-FFF2-40B4-BE49-F238E27FC236}">
                <a16:creationId xmlns:a16="http://schemas.microsoft.com/office/drawing/2014/main" id="{138FC511-EF16-43F8-9173-3CC506AC9DA9}"/>
              </a:ext>
            </a:extLst>
          </p:cNvPr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75004216"/>
              </p:ext>
            </p:extLst>
          </p:nvPr>
        </p:nvGraphicFramePr>
        <p:xfrm>
          <a:off x="43832" y="1833906"/>
          <a:ext cx="1645244" cy="223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66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Matériel</a:t>
                      </a:r>
                      <a:r>
                        <a:rPr lang="fr-FR" sz="1400" baseline="0" dirty="0">
                          <a:latin typeface="+mn-lt"/>
                        </a:rPr>
                        <a:t> nécessaire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9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</a:rPr>
                        <a:t>Pour l’</a:t>
                      </a:r>
                      <a:r>
                        <a:rPr lang="fr-FR" sz="1200" b="1" dirty="0" err="1">
                          <a:latin typeface="+mn-lt"/>
                        </a:rPr>
                        <a:t>enseignant.e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  <a:hlinkClick r:id="rId8" action="ppaction://hlinksldjump"/>
                        </a:rPr>
                        <a:t>Fiches TNI 2 et 3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93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  <a:hlinkClick r:id="rId9" action="ppaction://hlinksldjump"/>
                        </a:rPr>
                        <a:t>Fiches théoriques 2 à 4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61202"/>
                  </a:ext>
                </a:extLst>
              </a:tr>
              <a:tr h="245550">
                <a:tc gridSpan="2">
                  <a:txBody>
                    <a:bodyPr/>
                    <a:lstStyle/>
                    <a:p>
                      <a:pPr algn="ctr"/>
                      <a:r>
                        <a:rPr lang="fr-CA" sz="1200" b="1" dirty="0">
                          <a:latin typeface="+mn-lt"/>
                        </a:rPr>
                        <a:t>Par équipe de 2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Bébitte miniature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  <a:hlinkClick r:id="rId10" action="ppaction://hlinksldjump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1" action="ppaction://hlinksldjump"/>
                        </a:rPr>
                        <a:t>Fiche d’activité B</a:t>
                      </a:r>
                      <a:endParaRPr kumimoji="0" lang="fr-C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Graphique 1">
            <a:extLst>
              <a:ext uri="{FF2B5EF4-FFF2-40B4-BE49-F238E27FC236}">
                <a16:creationId xmlns:a16="http://schemas.microsoft.com/office/drawing/2014/main" id="{20970B8D-7D36-CAF0-F5D4-DC8429CA01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3208" y="-1267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6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144751" y="8119068"/>
            <a:ext cx="1723204" cy="1024932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11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1910" y="1380599"/>
            <a:ext cx="6764692" cy="7675468"/>
          </a:xfrm>
          <a:solidFill>
            <a:schemeClr val="tx2">
              <a:lumMod val="20000"/>
              <a:lumOff val="80000"/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anose="020F0502020204030204" pitchFamily="34" charset="0"/>
                <a:cs typeface="Calibri" panose="020F0502020204030204" pitchFamily="34" charset="0"/>
              </a:rPr>
              <a:t>Défi de la classification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L’objectif est de classer des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bébittes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en plastique, parmi 4 classes d’arthropodes. Chaque équipe de 2 élèves recevra une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bébitte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et, après l’avoir observée, tentera de déterminer à quelle classe elle appartient, en justifiant son hypothèse. Le classement se fait dans un tableau, au TNI.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Amorce : </a:t>
            </a:r>
          </a:p>
          <a:p>
            <a:pPr marL="228600" indent="-228600" algn="ctr">
              <a:spcBef>
                <a:spcPts val="600"/>
              </a:spcBef>
              <a:buNone/>
            </a:pP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« Notre projet principal sera de fabriquer des « bébittes » mécaniques. Selon vous, pourquoi est-ce que j’utilise le mot « </a:t>
            </a:r>
            <a:r>
              <a:rPr lang="fr-CA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bébitte</a:t>
            </a: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 » ? Qu’est-ce que c’est, pour vous, une bébitte ? » 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Recueillir les idées des élèves sur le sens du mot « bébitte ». 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Expliquer ensuite que par « bébitte », nous englobons tous les êtres vivants qui font partie de l’embranchement des ARTHROPODES. 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 startAt="2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Afficher la </a:t>
            </a: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  <a:hlinkClick r:id="rId6" action="ppaction://hlinksldjump"/>
              </a:rPr>
              <a:t>fiche TNI-2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Demander à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un.e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volontaire de lire les noms des classes d’arthropodes.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Discuter de ces noms. </a:t>
            </a: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« Y a-t-il des noms que vous reconnaissez ? Des noms que vous ne connaissez pas ? »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Recueillir les idées des élèves, mais ne rien révéler pour l’instant !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 startAt="3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Former des équipes de 2 et distribuer les </a:t>
            </a:r>
            <a:r>
              <a:rPr lang="fr-CA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bébittes</a:t>
            </a: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/>
              <a:t>La trousse contient 12 </a:t>
            </a:r>
            <a:r>
              <a:rPr lang="fr-CA" sz="1200" dirty="0" err="1"/>
              <a:t>bébittes</a:t>
            </a:r>
            <a:r>
              <a:rPr lang="fr-CA" sz="1200" dirty="0"/>
              <a:t>, dont 1 myriapode, 2 arachnides, 2 crustacés et 7 insectes. Advenant le cas où la classe ne comporterait pas 12 équipes</a:t>
            </a:r>
            <a:r>
              <a:rPr lang="fr-CA" sz="1200" u="sng" dirty="0"/>
              <a:t>, il est impératif que les myriapodes, arachnides et crustacés soient distribués</a:t>
            </a:r>
            <a:r>
              <a:rPr lang="fr-CA" sz="1200" dirty="0"/>
              <a:t>. Distribuer ensuite les insectes selon le nombre d’équipes restantes, peu importe les insectes qui resteront dans le sac.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Laisser les élèves observer leur bébitte pendant quelques minutes.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 startAt="4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Demander aux équipes de deviner à quelle classe appartient leur </a:t>
            </a:r>
            <a:r>
              <a:rPr lang="fr-CA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bébitte</a:t>
            </a: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Choisir une équipe à la fois, à partir de volontaires au début (toutes auront leur tour).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Demander aux équipes de justifier leur hypothèse (nombre de pattes, présence d’antennes, forme du corps, ailes, etc.). 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Corriger au fur et à mesure (au besoin) avant de noter au TNI. Plus la classification va avancer, plus ce sera facile pour les équipes suivantes. (</a:t>
            </a:r>
            <a:r>
              <a:rPr lang="fr-CA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Voir indices à la page suivante.)</a:t>
            </a:r>
          </a:p>
          <a:p>
            <a:pPr marL="228600" lvl="1" indent="-228600" algn="just">
              <a:spcBef>
                <a:spcPts val="600"/>
              </a:spcBef>
              <a:buFont typeface="+mj-lt"/>
              <a:buAutoNum type="arabicPeriod" startAt="5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Conclure en révélant l’étymologie du mot « </a:t>
            </a:r>
            <a:r>
              <a:rPr lang="fr-CA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arthtropode</a:t>
            </a: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 » 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« ’</a:t>
            </a:r>
            <a:r>
              <a:rPr lang="fr-CA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Arthron</a:t>
            </a: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’ veut dire ‘articulation’,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. coude ou poignet) </a:t>
            </a: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et ‘</a:t>
            </a:r>
            <a:r>
              <a:rPr lang="fr-CA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podos</a:t>
            </a: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’ veut dire ‘pied’. Les arthropodes sont donc des d’êtres vivants qui ont des pieds articulés. </a:t>
            </a:r>
            <a:r>
              <a:rPr lang="fr-CA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Beaucoup</a:t>
            </a: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de pieds articulé ! </a:t>
            </a:r>
          </a:p>
          <a:p>
            <a:pPr marL="230400" indent="-230400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En prévision de l’activité suivante, laisser les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bébittes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en plastiques aux équipes.</a:t>
            </a:r>
            <a:endParaRPr lang="fr-CA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28600" algn="just">
              <a:spcBef>
                <a:spcPts val="600"/>
              </a:spcBef>
            </a:pPr>
            <a:endParaRPr lang="fr-CA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504A970-8965-41AA-9D8D-A3B9033B485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1" y="526"/>
            <a:ext cx="5265337" cy="1000234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>
                <a:cs typeface="Times New Roman"/>
              </a:rPr>
              <a:t>Réalisation</a:t>
            </a:r>
            <a:br>
              <a:rPr lang="en-US" sz="3000" dirty="0">
                <a:cs typeface="Times New Roman"/>
              </a:rPr>
            </a:br>
            <a:r>
              <a:rPr lang="en-US" sz="2400" dirty="0">
                <a:cs typeface="Times New Roman"/>
              </a:rPr>
              <a:t>2. </a:t>
            </a:r>
            <a:r>
              <a:rPr lang="en-US" sz="2400" dirty="0" err="1">
                <a:cs typeface="Times New Roman"/>
              </a:rPr>
              <a:t>Toutes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sortes</a:t>
            </a:r>
            <a:r>
              <a:rPr lang="en-US" sz="2400" dirty="0">
                <a:cs typeface="Times New Roman"/>
              </a:rPr>
              <a:t> de </a:t>
            </a:r>
            <a:r>
              <a:rPr lang="en-US" sz="2400" dirty="0" err="1">
                <a:cs typeface="Times New Roman"/>
              </a:rPr>
              <a:t>bébittes</a:t>
            </a:r>
            <a:r>
              <a:rPr lang="en-US" sz="1800" dirty="0">
                <a:cs typeface="Times New Roman"/>
              </a:rPr>
              <a:t> (suite)</a:t>
            </a:r>
            <a:endParaRPr lang="en-US" sz="2400" dirty="0">
              <a:cs typeface="Times New Roman"/>
            </a:endParaRP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5606CE55-BFB0-0DF0-2CC1-FF69EB5A0D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3208" y="-1267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2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821180" y="1380599"/>
            <a:ext cx="4985422" cy="5965081"/>
          </a:xfrm>
          <a:solidFill>
            <a:schemeClr val="tx2">
              <a:lumMod val="20000"/>
              <a:lumOff val="80000"/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anose="020F0502020204030204" pitchFamily="34" charset="0"/>
                <a:cs typeface="Calibri" panose="020F0502020204030204" pitchFamily="34" charset="0"/>
              </a:rPr>
              <a:t>Étude anatomique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« Maintenant que nous avons vu que le mot « </a:t>
            </a:r>
            <a:r>
              <a:rPr lang="fr-CA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bébitte</a:t>
            </a: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 » peut englober tout plein de petits êtres vivants, nous allons les regarder de plus près. Nous voulons fabriquer une </a:t>
            </a:r>
            <a:r>
              <a:rPr lang="fr-CA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bébitte</a:t>
            </a: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dont une des parties du corps sera mobile. Nous devons donc observer quelles parties du corps peuvent bouger chez les vrais </a:t>
            </a:r>
            <a:r>
              <a:rPr lang="fr-CA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bébittes</a:t>
            </a: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! »</a:t>
            </a:r>
          </a:p>
          <a:p>
            <a:pPr marL="0" indent="0" algn="ctr">
              <a:spcBef>
                <a:spcPts val="600"/>
              </a:spcBef>
              <a:buNone/>
            </a:pPr>
            <a:endParaRPr lang="fr-CA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Distribuer une </a:t>
            </a: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fiche d’activité B </a:t>
            </a: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à chaque élève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28650" lvl="1" indent="-228600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Les mêmes équipes de 2 travaillent avec les même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bébittes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28650" lvl="1" indent="-228600">
              <a:spcBef>
                <a:spcPts val="600"/>
              </a:spcBef>
            </a:pPr>
            <a:r>
              <a:rPr lang="fr-CA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Souligner que pour la construction du modèle (activité finale) chaque équipe pourra </a:t>
            </a:r>
            <a:r>
              <a:rPr lang="fr-CA" sz="1200" i="1" u="sng" dirty="0">
                <a:latin typeface="Calibri" panose="020F0502020204030204" pitchFamily="34" charset="0"/>
                <a:cs typeface="Calibri" panose="020F0502020204030204" pitchFamily="34" charset="0"/>
              </a:rPr>
              <a:t>choisir</a:t>
            </a:r>
            <a:r>
              <a:rPr lang="fr-CA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 sa </a:t>
            </a:r>
            <a:r>
              <a:rPr lang="fr-CA" sz="1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bébitte</a:t>
            </a:r>
            <a:r>
              <a:rPr lang="fr-CA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, parmi toutes les </a:t>
            </a:r>
            <a:r>
              <a:rPr lang="fr-CA" sz="1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bébittes</a:t>
            </a:r>
            <a:r>
              <a:rPr lang="fr-CA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 étudiées dans la classe.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Faire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lire les consignes écrites sur la fiche d’activité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28650" lvl="1" indent="-228600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S’assurer que les consignes sont bien comprises avant de les lancer dans la tâche.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Une fois les fiches complétées, faire un retour en plénière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28650" lvl="1" indent="-228600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Laisser chaque équipe nommer les parties mobiles identifiées. </a:t>
            </a:r>
          </a:p>
          <a:p>
            <a:pPr marL="628650" lvl="1" indent="-228600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Au besoin (et si le temps le permet)</a:t>
            </a: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montrer des vidéos permettant de voir les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bébittes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en action. (Les liens vers les vidéos se trouvent sur la </a:t>
            </a: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fiche théorique 3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628650" lvl="1" indent="-228600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Si des parties mobiles n’ont pas été identifiées, commencer par demander au reste de la classe. En dernier recours compléter à l’aide de la </a:t>
            </a: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  <a:hlinkClick r:id="rId9" action="ppaction://hlinksldjump"/>
              </a:rPr>
              <a:t>fiche théorique 4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28650" lvl="1" indent="-228600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Il est important que chaque équipe complète sa fiche d’activité suite à cette rétroaction.</a:t>
            </a:r>
          </a:p>
          <a:p>
            <a:pPr marL="230400" indent="-230400" algn="just">
              <a:spcBef>
                <a:spcPts val="600"/>
              </a:spcBef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504A970-8965-41AA-9D8D-A3B9033B485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" y="526"/>
            <a:ext cx="5265337" cy="1000234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>
                <a:cs typeface="Times New Roman"/>
              </a:rPr>
              <a:t>Réalisation</a:t>
            </a:r>
            <a:br>
              <a:rPr lang="en-US" sz="3000" dirty="0">
                <a:cs typeface="Times New Roman"/>
              </a:rPr>
            </a:br>
            <a:r>
              <a:rPr lang="en-US" sz="2400" dirty="0">
                <a:cs typeface="Times New Roman"/>
              </a:rPr>
              <a:t>2. </a:t>
            </a:r>
            <a:r>
              <a:rPr lang="en-US" sz="2400" dirty="0" err="1">
                <a:cs typeface="Times New Roman"/>
              </a:rPr>
              <a:t>Toutes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sortes</a:t>
            </a:r>
            <a:r>
              <a:rPr lang="en-US" sz="2400" dirty="0">
                <a:cs typeface="Times New Roman"/>
              </a:rPr>
              <a:t> de </a:t>
            </a:r>
            <a:r>
              <a:rPr lang="en-US" sz="2400" dirty="0" err="1">
                <a:cs typeface="Times New Roman"/>
              </a:rPr>
              <a:t>bébittes</a:t>
            </a:r>
            <a:r>
              <a:rPr lang="en-US" sz="1800" dirty="0">
                <a:cs typeface="Times New Roman"/>
              </a:rPr>
              <a:t> (suite)</a:t>
            </a:r>
            <a:endParaRPr lang="en-US" sz="2400" dirty="0">
              <a:cs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6C551E-F2F2-49E4-8AC5-1519501A36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773" y="1377523"/>
            <a:ext cx="1718687" cy="7545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Indices pour le défi de la classification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(donner au besoin)</a:t>
            </a:r>
          </a:p>
          <a:p>
            <a:pPr marL="230400" indent="-230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« Myriapode » signifie « 10 000 pieds »… </a:t>
            </a:r>
          </a:p>
          <a:p>
            <a:pPr marL="230400" indent="-230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« Arachnide » vient du nom d’une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bébitte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qui fait partie de cette classe et que vous connaissez bien / les arachnides n’ont pas d’antennes ! / les arachnides n’ont pas d’ailes / les arachnides ont 8 pattes…</a:t>
            </a:r>
          </a:p>
          <a:p>
            <a:pPr marL="230400" indent="-230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« Crustacé » veut dire « croûte »… / Pensez à une carapace… / Les crustacés sont souvent des êtres aquatiques.</a:t>
            </a:r>
          </a:p>
          <a:p>
            <a:pPr marL="230400" indent="-230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Parmi les arthropodes, seuls les insectes </a:t>
            </a:r>
            <a:r>
              <a:rPr lang="fr-CA" sz="1200" i="1" dirty="0">
                <a:latin typeface="Calibri" panose="020F0502020204030204" pitchFamily="34" charset="0"/>
                <a:cs typeface="Calibri" panose="020F0502020204030204" pitchFamily="34" charset="0"/>
              </a:rPr>
              <a:t>peuvent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avoir des ailes. / Tous ont 6 pattes et leur corps est divisé en 3 parties.</a:t>
            </a:r>
            <a:endParaRPr lang="fr-CA" sz="1200" dirty="0"/>
          </a:p>
          <a:p>
            <a:pPr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Utiliser la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10" action="ppaction://hlinksldjump"/>
              </a:rPr>
              <a:t>fiche théorique 2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pour compléter les connaissances des élèves ou pour donner d’autres indices.</a:t>
            </a:r>
            <a:endParaRPr lang="fr-CA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549AEE-361F-4D23-BA4D-E2535904801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866900" y="7151370"/>
            <a:ext cx="4886362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dirty="0"/>
              <a:t>À la chasse aux contenants !</a:t>
            </a:r>
          </a:p>
          <a:p>
            <a:pPr>
              <a:spcBef>
                <a:spcPts val="600"/>
              </a:spcBef>
            </a:pPr>
            <a:r>
              <a:rPr lang="fr-CA" sz="1200" dirty="0"/>
              <a:t>À la fin de cette période, il est primordial que les élèves repartent avec une mission: récupérer des petits et moyens contenants, que ce soit à la maison ou à l’école. Ces contenants serviront à confectionner les parties du corps de la bébitte mécanique, et certains seront percés et serviront à soutenir le mécanisme de bielle-manivelle. </a:t>
            </a:r>
          </a:p>
          <a:p>
            <a:pPr>
              <a:spcBef>
                <a:spcPts val="600"/>
              </a:spcBef>
            </a:pPr>
            <a:r>
              <a:rPr lang="fr-CA" sz="1200" dirty="0"/>
              <a:t>Pour les inspirer dans leurs recherches, terminer la période en montrant la </a:t>
            </a:r>
            <a:r>
              <a:rPr lang="fr-CA" sz="1200" b="1" dirty="0">
                <a:hlinkClick r:id="rId11" action="ppaction://hlinksldjump"/>
              </a:rPr>
              <a:t>Fiche TNI-3</a:t>
            </a:r>
            <a:r>
              <a:rPr lang="fr-CA" sz="1200" b="1" dirty="0"/>
              <a:t>.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DBDE4B2-BA3B-BCEA-0989-88C03282E2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3208" y="-1267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2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314056" y="8127615"/>
            <a:ext cx="1543944" cy="989700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13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67840" y="1375070"/>
            <a:ext cx="5049144" cy="6892630"/>
          </a:xfr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/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/>
              <a:t>Après avoir choisi leur bébitte, les équipes dessinent un plan de conception pour déterminer quelle partie du corps sera mobile, comment le mécanisme de bielle-manivelle sera implémenté, et quel matériel sera requis.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CA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Déroulement de l’activité</a:t>
            </a:r>
            <a:endParaRPr lang="fr-CA" sz="1200" dirty="0"/>
          </a:p>
          <a:p>
            <a:pPr marL="228600" lvl="0" indent="-2286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fr-CA" sz="1200" dirty="0">
                <a:latin typeface="Calibri"/>
                <a:ea typeface="Calibri"/>
                <a:cs typeface="Calibri"/>
                <a:sym typeface="Calibri"/>
              </a:rPr>
              <a:t>Mandat (20 minutes)</a:t>
            </a:r>
          </a:p>
          <a:p>
            <a:pPr marL="228600" lvl="0" indent="-2286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fr-CA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conception de la bébitte mécanique (40 minutes)</a:t>
            </a:r>
            <a:endParaRPr lang="fr-CA" sz="1200" dirty="0"/>
          </a:p>
          <a:p>
            <a:pPr marL="228600" lvl="0" indent="-2286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fr-CA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 de la bébitte mécanique (60 minutes)</a:t>
            </a:r>
            <a:endParaRPr lang="fr-CA" sz="1200" dirty="0"/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CA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Préparatifs</a:t>
            </a:r>
            <a:endParaRPr lang="fr-CA" sz="1200" dirty="0"/>
          </a:p>
          <a:p>
            <a:pPr marL="230400" indent="-230400" algn="just">
              <a:spcBef>
                <a:spcPts val="600"/>
              </a:spcBef>
              <a:buClr>
                <a:schemeClr val="dk1"/>
              </a:buClr>
              <a:buSzPts val="1200"/>
              <a:buNone/>
            </a:pPr>
            <a:r>
              <a:rPr lang="fr-CA" sz="1200" b="1" dirty="0">
                <a:ea typeface="Calibri"/>
                <a:cs typeface="Calibri"/>
                <a:sym typeface="Calibri"/>
              </a:rPr>
              <a:t>Avant la présentation du défi </a:t>
            </a:r>
            <a:r>
              <a:rPr lang="fr-CA" sz="1200" dirty="0">
                <a:ea typeface="Calibri"/>
                <a:cs typeface="Calibri"/>
                <a:sym typeface="Calibri"/>
              </a:rPr>
              <a:t>: </a:t>
            </a:r>
          </a:p>
          <a:p>
            <a:pPr marL="230400" indent="-2304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Pour chaque équipe qui a participé à l’activité précédente, choisir la plus belle et la plus </a:t>
            </a:r>
            <a:r>
              <a:rPr lang="fr-CA" sz="1200" i="1" dirty="0">
                <a:ea typeface="Calibri"/>
                <a:cs typeface="Calibri"/>
                <a:sym typeface="Calibri"/>
              </a:rPr>
              <a:t>complète</a:t>
            </a:r>
            <a:r>
              <a:rPr lang="fr-CA" sz="1200" dirty="0">
                <a:ea typeface="Calibri"/>
                <a:cs typeface="Calibri"/>
                <a:sym typeface="Calibri"/>
              </a:rPr>
              <a:t> des 2 fiches d’activité B.</a:t>
            </a:r>
          </a:p>
          <a:p>
            <a:pPr marL="230400" indent="-230400" algn="just">
              <a:spcBef>
                <a:spcPts val="600"/>
              </a:spcBef>
              <a:buClr>
                <a:schemeClr val="dk1"/>
              </a:buClr>
              <a:buSzPts val="1200"/>
              <a:buNone/>
            </a:pPr>
            <a:r>
              <a:rPr lang="fr-CA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Avant le plan de conception</a:t>
            </a:r>
            <a:r>
              <a:rPr lang="fr-CA" sz="1200" dirty="0">
                <a:latin typeface="Calibri"/>
                <a:ea typeface="Calibri"/>
                <a:cs typeface="Calibri"/>
                <a:sym typeface="Calibri"/>
              </a:rPr>
              <a:t> :</a:t>
            </a:r>
            <a:r>
              <a:rPr lang="fr-CA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30400" indent="-2304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Placer le matériel de bricolage sur une </a:t>
            </a:r>
            <a:r>
              <a:rPr lang="fr-CA" sz="1200" dirty="0">
                <a:ea typeface="Calibri"/>
                <a:cs typeface="Calibri"/>
                <a:sym typeface="Calibri"/>
              </a:rPr>
              <a:t>table, bien à la vue; l</a:t>
            </a:r>
            <a:r>
              <a:rPr lang="fr-CA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élèves ne l’utiliseront pas pendant l’étape du plan de conception, mais ils pourront voir ce qui est à leur disposition pour en prévoir l’utilisation.</a:t>
            </a:r>
          </a:p>
          <a:p>
            <a:pPr marL="230400" indent="-2304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latin typeface="Calibri"/>
                <a:ea typeface="Calibri"/>
                <a:cs typeface="Calibri"/>
                <a:sym typeface="Calibri"/>
              </a:rPr>
              <a:t>Sur une autre table, mettre en commun tous les contenants accumulés par la classe et/ou rapportés de la maison.</a:t>
            </a:r>
          </a:p>
          <a:p>
            <a:pPr marL="230400" indent="-230400" algn="just">
              <a:spcBef>
                <a:spcPts val="600"/>
              </a:spcBef>
              <a:buClr>
                <a:schemeClr val="dk1"/>
              </a:buClr>
              <a:buSzPts val="1200"/>
              <a:buNone/>
            </a:pPr>
            <a:r>
              <a:rPr lang="fr-CA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Avant la construction de la </a:t>
            </a:r>
            <a:r>
              <a:rPr lang="fr-CA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bébitte</a:t>
            </a:r>
            <a:r>
              <a:rPr lang="fr-CA" sz="1200" dirty="0">
                <a:latin typeface="Calibri"/>
                <a:ea typeface="Calibri"/>
                <a:cs typeface="Calibri"/>
                <a:sym typeface="Calibri"/>
              </a:rPr>
              <a:t> :</a:t>
            </a:r>
            <a:r>
              <a:rPr lang="fr-CA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30400" indent="-2304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latin typeface="Calibri"/>
                <a:ea typeface="Calibri"/>
                <a:cs typeface="Calibri"/>
                <a:sym typeface="Calibri"/>
              </a:rPr>
              <a:t>Si possible, placer le matériel de </a:t>
            </a:r>
            <a:r>
              <a:rPr lang="fr-CA" sz="1200" dirty="0">
                <a:ea typeface="Calibri"/>
                <a:cs typeface="Calibri"/>
                <a:sym typeface="Calibri"/>
              </a:rPr>
              <a:t>perçage (clous, plaques de pins, poinçons, punaises, marteau) </a:t>
            </a:r>
            <a:r>
              <a:rPr lang="fr-CA" sz="1200" dirty="0">
                <a:latin typeface="Calibri"/>
                <a:ea typeface="Calibri"/>
                <a:cs typeface="Calibri"/>
                <a:sym typeface="Calibri"/>
              </a:rPr>
              <a:t>sur une autre table</a:t>
            </a:r>
            <a:r>
              <a:rPr lang="fr-CA" sz="1200" dirty="0">
                <a:ea typeface="Calibri"/>
                <a:cs typeface="Calibri"/>
                <a:sym typeface="Calibri"/>
              </a:rPr>
              <a:t>, assez grande pour qu’il y ait trois stations de travail.</a:t>
            </a:r>
            <a:endParaRPr lang="fr-CA" sz="1200" dirty="0">
              <a:latin typeface="Calibri"/>
              <a:ea typeface="Calibri"/>
              <a:cs typeface="Calibri"/>
              <a:sym typeface="Calibri"/>
            </a:endParaRPr>
          </a:p>
          <a:p>
            <a:pPr marL="230400" indent="-2304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latin typeface="Calibri"/>
                <a:ea typeface="Calibri"/>
                <a:cs typeface="Calibri"/>
                <a:sym typeface="Calibri"/>
              </a:rPr>
              <a:t>Si possible, créer une autre station pour les fusils à colle chaude. Ce sera à l’</a:t>
            </a:r>
            <a:r>
              <a:rPr lang="fr-CA" sz="1200" dirty="0" err="1">
                <a:latin typeface="Calibri"/>
                <a:ea typeface="Calibri"/>
                <a:cs typeface="Calibri"/>
                <a:sym typeface="Calibri"/>
              </a:rPr>
              <a:t>enseignant.e</a:t>
            </a:r>
            <a:r>
              <a:rPr lang="fr-CA" sz="1200" dirty="0">
                <a:latin typeface="Calibri"/>
                <a:ea typeface="Calibri"/>
                <a:cs typeface="Calibri"/>
                <a:sym typeface="Calibri"/>
              </a:rPr>
              <a:t> de décider de l’autonomie des élèves, dans l’utilisation de la colle chaude (enjeu de sécurité).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fr-CA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fr-CA" sz="12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fr-CA" sz="1200" dirty="0">
              <a:latin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fr-CA" sz="1200" dirty="0"/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fr-CA" sz="120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fr-CA" sz="1200" dirty="0"/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fr-CA" sz="1200" dirty="0"/>
          </a:p>
          <a:p>
            <a:pPr marL="228600" indent="-2286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fr-CA" sz="1200" dirty="0"/>
          </a:p>
          <a:p>
            <a:pPr marL="0" indent="0">
              <a:spcBef>
                <a:spcPts val="600"/>
              </a:spcBef>
              <a:buNone/>
            </a:pPr>
            <a:r>
              <a:rPr lang="fr-CA" sz="800" dirty="0"/>
              <a:t> </a:t>
            </a:r>
          </a:p>
          <a:p>
            <a:pPr marL="228600" indent="-228600">
              <a:buAutoNum type="arabicPeriod"/>
            </a:pPr>
            <a:endParaRPr lang="fr-CA" sz="1200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72495947"/>
              </p:ext>
            </p:extLst>
          </p:nvPr>
        </p:nvGraphicFramePr>
        <p:xfrm>
          <a:off x="53057" y="1375071"/>
          <a:ext cx="1660963" cy="3951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188">
                <a:tc>
                  <a:txBody>
                    <a:bodyPr/>
                    <a:lstStyle/>
                    <a:p>
                      <a:pPr algn="ctr"/>
                      <a:endParaRPr lang="fr-FR" sz="200" b="1" dirty="0"/>
                    </a:p>
                    <a:p>
                      <a:pPr algn="ctr"/>
                      <a:r>
                        <a:rPr lang="fr-FR" sz="1400" b="1" dirty="0">
                          <a:latin typeface="+mn-lt"/>
                          <a:cs typeface="Times New Roman" pitchFamily="18" charset="0"/>
                        </a:rPr>
                        <a:t>Durée : 120 min</a:t>
                      </a:r>
                      <a:endParaRPr lang="fr-FR" sz="1400" b="1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itle 3">
            <a:extLst>
              <a:ext uri="{FF2B5EF4-FFF2-40B4-BE49-F238E27FC236}">
                <a16:creationId xmlns:a16="http://schemas.microsoft.com/office/drawing/2014/main" id="{BD1CE6D8-2895-436D-9239-2FA4DCA3722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-1" y="526"/>
            <a:ext cx="5265337" cy="1000234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>
                <a:cs typeface="Times New Roman"/>
              </a:rPr>
              <a:t>Réalisation</a:t>
            </a:r>
            <a:br>
              <a:rPr lang="en-US" sz="3000" dirty="0">
                <a:cs typeface="Times New Roman"/>
              </a:rPr>
            </a:br>
            <a:r>
              <a:rPr lang="en-US" sz="2400" dirty="0">
                <a:cs typeface="Times New Roman"/>
              </a:rPr>
              <a:t>3. Les b</a:t>
            </a:r>
            <a:r>
              <a:rPr lang="fr-CA" sz="2400" dirty="0" err="1">
                <a:cs typeface="Times New Roman"/>
              </a:rPr>
              <a:t>ébittes</a:t>
            </a:r>
            <a:r>
              <a:rPr lang="fr-CA" sz="2400" dirty="0">
                <a:cs typeface="Times New Roman"/>
              </a:rPr>
              <a:t> mécaniques</a:t>
            </a:r>
            <a:endParaRPr lang="en-US" sz="2400" dirty="0">
              <a:cs typeface="Times New Roman"/>
            </a:endParaRPr>
          </a:p>
        </p:txBody>
      </p:sp>
      <p:graphicFrame>
        <p:nvGraphicFramePr>
          <p:cNvPr id="15" name="Espace réservé du contenu 5">
            <a:extLst>
              <a:ext uri="{FF2B5EF4-FFF2-40B4-BE49-F238E27FC236}">
                <a16:creationId xmlns:a16="http://schemas.microsoft.com/office/drawing/2014/main" id="{FB2EBE93-0F41-4707-AC65-53E71E82E1D4}"/>
              </a:ext>
            </a:extLst>
          </p:cNvPr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44870024"/>
              </p:ext>
            </p:extLst>
          </p:nvPr>
        </p:nvGraphicFramePr>
        <p:xfrm>
          <a:off x="43832" y="1823858"/>
          <a:ext cx="1670188" cy="632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66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Matériel</a:t>
                      </a:r>
                      <a:r>
                        <a:rPr lang="fr-FR" sz="1400" baseline="0" dirty="0">
                          <a:latin typeface="+mn-lt"/>
                        </a:rPr>
                        <a:t> nécessaire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9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</a:rPr>
                        <a:t>Pour l’</a:t>
                      </a:r>
                      <a:r>
                        <a:rPr lang="fr-FR" sz="1200" b="1" dirty="0" err="1">
                          <a:latin typeface="+mn-lt"/>
                        </a:rPr>
                        <a:t>enseignant.e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  <a:hlinkClick r:id="rId8" action="ppaction://hlinksldjump"/>
                        </a:rPr>
                        <a:t>Fiches TNI-4 et 5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93132"/>
                  </a:ext>
                </a:extLst>
              </a:tr>
              <a:tr h="2083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Stations fusils colle chaude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34209"/>
                  </a:ext>
                </a:extLst>
              </a:tr>
              <a:tr h="2083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Stations perçage : plaque de pin, marteau, clous de grosseurs variées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0146"/>
                  </a:ext>
                </a:extLst>
              </a:tr>
              <a:tr h="2083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Poinçons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609962"/>
                  </a:ext>
                </a:extLst>
              </a:tr>
              <a:tr h="2083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Colle blanche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322267"/>
                  </a:ext>
                </a:extLst>
              </a:tr>
              <a:tr h="245550">
                <a:tc gridSpan="2">
                  <a:txBody>
                    <a:bodyPr/>
                    <a:lstStyle/>
                    <a:p>
                      <a:pPr algn="ctr"/>
                      <a:r>
                        <a:rPr lang="fr-CA" sz="1200" b="1" dirty="0">
                          <a:latin typeface="+mn-lt"/>
                        </a:rPr>
                        <a:t>Par équipe de 2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  <a:hlinkClick r:id="rId9" action="ppaction://hlinksldjump"/>
                        </a:rPr>
                        <a:t>Fiche d’activité C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60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Ciseaux, bâtons de colle, crayons de couleur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695206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Attaches parisiennes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3635585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Cures-pipes</a:t>
                      </a:r>
                      <a:endParaRPr kumimoji="0" lang="fr-C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134118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Gros trombones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997112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Pailles en plastique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237269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Pailles en carton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6948455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Bâtons de popsicle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448622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Ruban adhésif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3224137"/>
                  </a:ext>
                </a:extLst>
              </a:tr>
            </a:tbl>
          </a:graphicData>
        </a:graphic>
      </p:graphicFrame>
      <p:pic>
        <p:nvPicPr>
          <p:cNvPr id="2" name="Graphique 1">
            <a:extLst>
              <a:ext uri="{FF2B5EF4-FFF2-40B4-BE49-F238E27FC236}">
                <a16:creationId xmlns:a16="http://schemas.microsoft.com/office/drawing/2014/main" id="{36EEF0FB-49BA-8B17-87FA-D1A0CEC591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3208" y="-1267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314056" y="8127615"/>
            <a:ext cx="1543944" cy="989700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14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3340" y="1375070"/>
            <a:ext cx="6717924" cy="7532710"/>
          </a:xfr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/>
              <a:t>Mandat</a:t>
            </a:r>
          </a:p>
          <a:p>
            <a:pPr marL="0" lvl="0" indent="0" algn="ctr">
              <a:spcBef>
                <a:spcPts val="600"/>
              </a:spcBef>
              <a:buClr>
                <a:schemeClr val="dk1"/>
              </a:buClr>
              <a:buSzPts val="1200"/>
              <a:buNone/>
            </a:pPr>
            <a:r>
              <a:rPr lang="fr-CA" sz="1200" b="1" i="1" dirty="0">
                <a:ea typeface="Calibri"/>
                <a:cs typeface="Calibri"/>
                <a:sym typeface="Calibri"/>
              </a:rPr>
              <a:t>« Le temps est enfin venu de fabriquer un modèle de </a:t>
            </a:r>
            <a:r>
              <a:rPr lang="fr-CA" sz="1200" b="1" i="1" dirty="0" err="1">
                <a:ea typeface="Calibri"/>
                <a:cs typeface="Calibri"/>
                <a:sym typeface="Calibri"/>
              </a:rPr>
              <a:t>bébitte</a:t>
            </a:r>
            <a:r>
              <a:rPr lang="fr-CA" sz="1200" b="1" i="1" dirty="0">
                <a:ea typeface="Calibri"/>
                <a:cs typeface="Calibri"/>
                <a:sym typeface="Calibri"/>
              </a:rPr>
              <a:t> mécanique ! La première chose que vous allez faire, en équipe, est de choisir sur quelle </a:t>
            </a:r>
            <a:r>
              <a:rPr lang="fr-CA" sz="1200" b="1" i="1" dirty="0" err="1">
                <a:ea typeface="Calibri"/>
                <a:cs typeface="Calibri"/>
                <a:sym typeface="Calibri"/>
              </a:rPr>
              <a:t>bébitte</a:t>
            </a:r>
            <a:r>
              <a:rPr lang="fr-CA" sz="1200" b="1" i="1" dirty="0">
                <a:ea typeface="Calibri"/>
                <a:cs typeface="Calibri"/>
                <a:sym typeface="Calibri"/>
              </a:rPr>
              <a:t> vous voulez travailler. »</a:t>
            </a:r>
            <a:endParaRPr lang="fr-CA" sz="1200" dirty="0"/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dirty="0"/>
              <a:t>Afficher aux murs de la classe les fiches d’activités B préalablement choisies (voir préparatifs).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dirty="0"/>
              <a:t>Laisser quelques minutes aux équipes pour consulter les fiches et décider de leur </a:t>
            </a:r>
            <a:r>
              <a:rPr lang="fr-CA" sz="1200" dirty="0" err="1"/>
              <a:t>bébitte</a:t>
            </a:r>
            <a:r>
              <a:rPr lang="fr-CA" sz="1200" dirty="0"/>
              <a:t>.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ea typeface="Calibri"/>
                <a:cs typeface="Calibri"/>
                <a:sym typeface="Calibri"/>
              </a:rPr>
              <a:t>Plusieurs équipes peuvent travailler sur la même </a:t>
            </a:r>
            <a:r>
              <a:rPr lang="fr-CA" sz="1200" dirty="0" err="1">
                <a:ea typeface="Calibri"/>
                <a:cs typeface="Calibri"/>
                <a:sym typeface="Calibri"/>
              </a:rPr>
              <a:t>bébitte</a:t>
            </a:r>
            <a:r>
              <a:rPr lang="fr-CA" sz="1200" dirty="0">
                <a:ea typeface="Calibri"/>
                <a:cs typeface="Calibri"/>
                <a:sym typeface="Calibri"/>
              </a:rPr>
              <a:t>.</a:t>
            </a:r>
          </a:p>
          <a:p>
            <a:pPr marL="228600" indent="-228600" algn="just">
              <a:spcBef>
                <a:spcPts val="600"/>
              </a:spcBef>
              <a:buNone/>
            </a:pPr>
            <a:endParaRPr lang="fr-CA" sz="12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400" b="1" dirty="0">
                <a:latin typeface="+mj-lt"/>
                <a:cs typeface="Times" pitchFamily="18" charset="0"/>
              </a:rPr>
              <a:t>Contraintes et matériaux</a:t>
            </a:r>
          </a:p>
          <a:p>
            <a:pPr marL="228600" lvl="0" indent="-228600">
              <a:spcBef>
                <a:spcPts val="600"/>
              </a:spcBef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fr-CA" sz="1200" dirty="0">
                <a:latin typeface="+mj-lt"/>
                <a:ea typeface="Calibri"/>
                <a:cs typeface="Times" pitchFamily="18" charset="0"/>
                <a:sym typeface="Calibri"/>
              </a:rPr>
              <a:t>Distribuer </a:t>
            </a:r>
            <a:r>
              <a:rPr lang="fr-CA" sz="1200" dirty="0">
                <a:ea typeface="Calibri"/>
                <a:cs typeface="Times" pitchFamily="18" charset="0"/>
                <a:sym typeface="Calibri"/>
              </a:rPr>
              <a:t>à chaque élève </a:t>
            </a:r>
            <a:r>
              <a:rPr lang="fr-CA" sz="1200" dirty="0">
                <a:latin typeface="+mj-lt"/>
                <a:ea typeface="Calibri"/>
                <a:cs typeface="Times" pitchFamily="18" charset="0"/>
                <a:sym typeface="Calibri"/>
              </a:rPr>
              <a:t>les deux premières pages de la </a:t>
            </a:r>
            <a:r>
              <a:rPr lang="fr-CA" sz="1200" b="1" dirty="0">
                <a:latin typeface="+mj-lt"/>
                <a:ea typeface="Calibri"/>
                <a:cs typeface="Times" pitchFamily="18" charset="0"/>
                <a:sym typeface="Calibri"/>
                <a:hlinkClick r:id="rId6" action="ppaction://hlinksldjump"/>
              </a:rPr>
              <a:t>fiche d’activité C</a:t>
            </a:r>
            <a:r>
              <a:rPr lang="fr-CA" sz="1200" dirty="0">
                <a:latin typeface="+mj-lt"/>
                <a:ea typeface="Calibri"/>
                <a:cs typeface="Times" pitchFamily="18" charset="0"/>
                <a:sym typeface="Calibri"/>
              </a:rPr>
              <a:t>.</a:t>
            </a:r>
            <a:endParaRPr lang="fr-CA" sz="1200" dirty="0">
              <a:latin typeface="+mj-lt"/>
              <a:cs typeface="Times" pitchFamily="18" charset="0"/>
            </a:endParaRPr>
          </a:p>
          <a:p>
            <a:pPr marL="228600" lvl="0" indent="-228600">
              <a:spcBef>
                <a:spcPts val="600"/>
              </a:spcBef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fr-CA" sz="1200" dirty="0">
                <a:latin typeface="+mj-lt"/>
                <a:ea typeface="Calibri"/>
                <a:cs typeface="Times" pitchFamily="18" charset="0"/>
                <a:sym typeface="Calibri"/>
              </a:rPr>
              <a:t>En plénière, lire et/ou remplir les 3 premiers encadrés de la première page.</a:t>
            </a:r>
          </a:p>
          <a:p>
            <a:pPr marL="228600" lvl="0" indent="-228600"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endParaRPr lang="fr-CA" sz="1200" b="1" dirty="0">
              <a:ea typeface="Calibri"/>
              <a:cs typeface="Calibri"/>
              <a:sym typeface="Calibri"/>
            </a:endParaRPr>
          </a:p>
          <a:p>
            <a:pPr marL="228600" indent="-228600"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fr-CA" sz="2400" i="1" dirty="0">
                <a:ea typeface="Calibri"/>
                <a:cs typeface="Calibri"/>
                <a:sym typeface="Calibri"/>
              </a:rPr>
              <a:t>Plan de conception</a:t>
            </a:r>
            <a:endParaRPr lang="fr-CA" sz="2400" b="1" dirty="0">
              <a:ea typeface="Calibri"/>
              <a:cs typeface="Calibri"/>
              <a:sym typeface="Calibri"/>
            </a:endParaRPr>
          </a:p>
          <a:p>
            <a:pPr marL="228600" lvl="0" indent="-228600" algn="ctr"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fr-CA" sz="1200" b="1" i="1" dirty="0">
                <a:ea typeface="Calibri"/>
                <a:cs typeface="Calibri"/>
                <a:sym typeface="Calibri"/>
              </a:rPr>
              <a:t>« Sur votre fiche d’activité, la liste de matériel apparaît </a:t>
            </a:r>
            <a:r>
              <a:rPr lang="fr-CA" sz="1200" b="1" dirty="0">
                <a:ea typeface="Calibri"/>
                <a:cs typeface="Calibri"/>
                <a:sym typeface="Calibri"/>
              </a:rPr>
              <a:t>avant</a:t>
            </a:r>
            <a:r>
              <a:rPr lang="fr-CA" sz="1200" b="1" i="1" dirty="0">
                <a:ea typeface="Calibri"/>
                <a:cs typeface="Calibri"/>
                <a:sym typeface="Calibri"/>
              </a:rPr>
              <a:t> le plan de conception </a:t>
            </a:r>
            <a:r>
              <a:rPr lang="fr-CA" sz="1200" dirty="0">
                <a:ea typeface="Calibri"/>
                <a:cs typeface="Calibri"/>
                <a:sym typeface="Calibri"/>
              </a:rPr>
              <a:t>(verso)</a:t>
            </a:r>
            <a:r>
              <a:rPr lang="fr-CA" sz="1200" b="1" i="1" dirty="0">
                <a:ea typeface="Calibri"/>
                <a:cs typeface="Calibri"/>
                <a:sym typeface="Calibri"/>
              </a:rPr>
              <a:t>, mais je vous conseille de faire votre plan en premier, puis de faire votre liste de matériel après.</a:t>
            </a:r>
          </a:p>
          <a:p>
            <a:pPr marL="228600" lvl="0" indent="-228600" algn="ctr"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fr-CA" sz="1200" b="1" i="1" dirty="0">
                <a:ea typeface="Calibri"/>
                <a:cs typeface="Calibri"/>
                <a:sym typeface="Calibri"/>
              </a:rPr>
              <a:t>Voyons à quoi pourrait ressembler un plan de conception. »</a:t>
            </a:r>
          </a:p>
          <a:p>
            <a:pPr marL="228600" lvl="0" indent="-228600"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fr-CA" sz="1400" b="1" dirty="0">
                <a:ea typeface="Calibri"/>
                <a:cs typeface="Calibri"/>
                <a:sym typeface="Calibri"/>
              </a:rPr>
              <a:t>Modelage de la tâche</a:t>
            </a:r>
            <a:endParaRPr lang="fr-CA" sz="1400" b="1" dirty="0"/>
          </a:p>
          <a:p>
            <a:pPr marL="228600" lvl="0" indent="-228600" algn="just">
              <a:spcBef>
                <a:spcPts val="600"/>
              </a:spcBef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fr-CA" sz="1200" dirty="0">
                <a:ea typeface="Calibri"/>
                <a:cs typeface="Calibri"/>
                <a:sym typeface="Calibri"/>
              </a:rPr>
              <a:t>Pour aider les élèves, montrer la </a:t>
            </a:r>
            <a:r>
              <a:rPr lang="fr-CA" sz="1200" b="1" dirty="0">
                <a:ea typeface="Calibri"/>
                <a:cs typeface="Calibri"/>
                <a:sym typeface="Calibri"/>
                <a:hlinkClick r:id="rId7" action="ppaction://hlinksldjump"/>
              </a:rPr>
              <a:t>fiche TNI-4</a:t>
            </a:r>
            <a:r>
              <a:rPr lang="fr-CA" sz="1200" dirty="0">
                <a:ea typeface="Calibri"/>
                <a:cs typeface="Calibri"/>
                <a:sym typeface="Calibri"/>
              </a:rPr>
              <a:t>. </a:t>
            </a:r>
          </a:p>
          <a:p>
            <a:pPr marL="228600" lvl="0" indent="-228600" algn="just">
              <a:spcBef>
                <a:spcPts val="600"/>
              </a:spcBef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fr-CA" sz="1200" dirty="0">
                <a:ea typeface="Calibri"/>
                <a:cs typeface="Calibri"/>
                <a:sym typeface="Calibri"/>
              </a:rPr>
              <a:t>Demander aux élèves de commenter ce qu’ils y voient.</a:t>
            </a:r>
          </a:p>
          <a:p>
            <a:pPr marL="228600" lvl="0" indent="-228600" algn="just">
              <a:spcBef>
                <a:spcPts val="600"/>
              </a:spcBef>
              <a:buClr>
                <a:schemeClr val="dk1"/>
              </a:buClr>
              <a:buSzPts val="1200"/>
              <a:buNone/>
            </a:pPr>
            <a:endParaRPr lang="fr-CA" sz="1200" dirty="0">
              <a:ea typeface="Calibri"/>
              <a:cs typeface="Calibri"/>
              <a:sym typeface="Calibri"/>
            </a:endParaRPr>
          </a:p>
          <a:p>
            <a:pPr marL="228600" lvl="0" indent="-228600" algn="just">
              <a:spcBef>
                <a:spcPts val="600"/>
              </a:spcBef>
              <a:buClr>
                <a:schemeClr val="dk1"/>
              </a:buClr>
              <a:buSzPts val="1200"/>
              <a:buNone/>
            </a:pPr>
            <a:r>
              <a:rPr lang="fr-CA" sz="1400" b="1" dirty="0">
                <a:ea typeface="Calibri"/>
                <a:cs typeface="Calibri"/>
                <a:sym typeface="Calibri"/>
              </a:rPr>
              <a:t>Choix des contenants</a:t>
            </a:r>
          </a:p>
          <a:p>
            <a:pPr marL="228600" indent="-2286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Pendant la conception, les élèves ne peuvent que </a:t>
            </a:r>
            <a:r>
              <a:rPr lang="fr-CA" sz="1200" i="1" dirty="0">
                <a:ea typeface="Calibri"/>
                <a:cs typeface="Calibri"/>
                <a:sym typeface="Calibri"/>
              </a:rPr>
              <a:t>regarder</a:t>
            </a:r>
            <a:r>
              <a:rPr lang="fr-CA" sz="1200" dirty="0">
                <a:ea typeface="Calibri"/>
                <a:cs typeface="Calibri"/>
                <a:sym typeface="Calibri"/>
              </a:rPr>
              <a:t> le matériel de bricolage disponible (voir Préparatifs).</a:t>
            </a:r>
          </a:p>
          <a:p>
            <a:pPr marL="228600" indent="-2286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Les contenants, cependant, peuvent être choisis et ramenés au pupitre pour aider dans la conception et en garantir la disponibilité au moment de la construction.</a:t>
            </a:r>
          </a:p>
          <a:p>
            <a:pPr marL="228600" indent="-2286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Gérer le partage des contenants en fonction du nombre accumulé;</a:t>
            </a:r>
          </a:p>
          <a:p>
            <a:pPr marL="628650" lvl="1" indent="-2286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Au minimum, chaque équipe aura un contenant propice à recevoir un mécanisme bielle-manivelle.</a:t>
            </a:r>
          </a:p>
          <a:p>
            <a:pPr marL="628650" lvl="1" indent="-2286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S’il y en a assez, une équipe peut facilement utiliser 3 contenants pour un insecte (1 par partie du corps) et encore davantage pour un myriapode !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D1CE6D8-2895-436D-9239-2FA4DCA3722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1" y="526"/>
            <a:ext cx="5265337" cy="1000234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>
                <a:cs typeface="Times New Roman"/>
              </a:rPr>
              <a:t>Réalisation</a:t>
            </a:r>
            <a:br>
              <a:rPr lang="en-US" sz="3000" dirty="0">
                <a:cs typeface="Times New Roman"/>
              </a:rPr>
            </a:br>
            <a:r>
              <a:rPr lang="en-US" sz="2400" dirty="0">
                <a:cs typeface="Times New Roman"/>
              </a:rPr>
              <a:t>3. Les b</a:t>
            </a:r>
            <a:r>
              <a:rPr lang="fr-CA" sz="2400" dirty="0" err="1">
                <a:cs typeface="Times New Roman"/>
              </a:rPr>
              <a:t>ébittes</a:t>
            </a:r>
            <a:r>
              <a:rPr lang="fr-CA" sz="2400" dirty="0">
                <a:cs typeface="Times New Roman"/>
              </a:rPr>
              <a:t> mécaniques </a:t>
            </a:r>
            <a:r>
              <a:rPr lang="fr-CA" sz="1800" dirty="0">
                <a:cs typeface="Times New Roman"/>
              </a:rPr>
              <a:t>(suite)</a:t>
            </a:r>
            <a:endParaRPr lang="en-US" sz="2400" dirty="0">
              <a:cs typeface="Times New Roman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013C6E54-8022-B55E-CF61-D91672A190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3208" y="-1267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2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314056" y="8127615"/>
            <a:ext cx="1543944" cy="989700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15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67840" y="1375070"/>
            <a:ext cx="5049144" cy="7624150"/>
          </a:xfr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indent="-228600"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fr-CA" sz="2400" i="1" dirty="0">
                <a:ea typeface="Calibri"/>
                <a:cs typeface="Calibri"/>
                <a:sym typeface="Calibri"/>
              </a:rPr>
              <a:t>Plan de conception </a:t>
            </a:r>
            <a:r>
              <a:rPr lang="fr-CA" sz="1800" dirty="0">
                <a:ea typeface="Calibri"/>
                <a:cs typeface="Calibri"/>
                <a:sym typeface="Calibri"/>
              </a:rPr>
              <a:t>(suite)</a:t>
            </a:r>
            <a:endParaRPr lang="fr-CA" sz="1200" dirty="0">
              <a:ea typeface="Calibri"/>
              <a:cs typeface="Calibri"/>
              <a:sym typeface="Calibri"/>
            </a:endParaRPr>
          </a:p>
          <a:p>
            <a:pPr marL="228600" lvl="0" indent="-2286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Superviser la création du plan de conception.</a:t>
            </a:r>
            <a:endParaRPr lang="fr-CA" sz="1400" dirty="0"/>
          </a:p>
          <a:p>
            <a:pPr marL="228600" lvl="0" indent="-2286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Encourager les élèves à imaginer toutes les parties du corps de leur </a:t>
            </a:r>
            <a:r>
              <a:rPr lang="fr-CA" sz="1200" dirty="0" err="1">
                <a:ea typeface="Calibri"/>
                <a:cs typeface="Calibri"/>
                <a:sym typeface="Calibri"/>
              </a:rPr>
              <a:t>bébitte</a:t>
            </a:r>
            <a:r>
              <a:rPr lang="fr-CA" sz="1200" dirty="0">
                <a:ea typeface="Calibri"/>
                <a:cs typeface="Calibri"/>
                <a:sym typeface="Calibri"/>
              </a:rPr>
              <a:t> et aux moyens qu’ils prendront pour les fabriquer.</a:t>
            </a:r>
          </a:p>
          <a:p>
            <a:pPr marL="228600" lvl="0" indent="-2286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Montrer la fiche TNI-5 pour aider les élèves dans l’intégration du mécanisme de bielle-manivelle. </a:t>
            </a:r>
          </a:p>
          <a:p>
            <a:pPr lvl="1" algn="just">
              <a:spcBef>
                <a:spcPts val="600"/>
              </a:spcBef>
              <a:buClr>
                <a:schemeClr val="dk1"/>
              </a:buClr>
              <a:buSzPts val="1200"/>
              <a:buFontTx/>
              <a:buChar char="-"/>
            </a:pPr>
            <a:r>
              <a:rPr lang="fr-CA" sz="1200" dirty="0">
                <a:ea typeface="Calibri"/>
                <a:cs typeface="Calibri"/>
                <a:sym typeface="Calibri"/>
              </a:rPr>
              <a:t>Quelle partie sera mobile ?</a:t>
            </a:r>
          </a:p>
          <a:p>
            <a:pPr lvl="1" algn="just">
              <a:spcBef>
                <a:spcPts val="600"/>
              </a:spcBef>
              <a:buClr>
                <a:schemeClr val="dk1"/>
              </a:buClr>
              <a:buSzPts val="1200"/>
              <a:buFontTx/>
              <a:buChar char="-"/>
            </a:pPr>
            <a:r>
              <a:rPr lang="fr-CA" sz="1200" dirty="0">
                <a:ea typeface="Calibri"/>
                <a:cs typeface="Calibri"/>
                <a:sym typeface="Calibri"/>
              </a:rPr>
              <a:t>Où devront-ils percer le contenant pour y passer la manivelle ?</a:t>
            </a:r>
          </a:p>
          <a:p>
            <a:pPr lvl="1" algn="just">
              <a:spcBef>
                <a:spcPts val="600"/>
              </a:spcBef>
              <a:buClr>
                <a:schemeClr val="dk1"/>
              </a:buClr>
              <a:buSzPts val="1200"/>
              <a:buFontTx/>
              <a:buChar char="-"/>
            </a:pPr>
            <a:r>
              <a:rPr lang="fr-CA" sz="1200" dirty="0">
                <a:ea typeface="Calibri"/>
                <a:cs typeface="Calibri"/>
                <a:sym typeface="Calibri"/>
              </a:rPr>
              <a:t>Où devront-ils percer le contenant pour y passer la paille (bielle) ?</a:t>
            </a:r>
          </a:p>
          <a:p>
            <a:pPr marL="228600" lvl="0" indent="-2286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À la fin, vérifier que la liste de matériel a bel et bien été remplie.</a:t>
            </a:r>
            <a:endParaRPr lang="fr-CA" sz="1200" b="1" dirty="0">
              <a:ea typeface="Calibri"/>
              <a:cs typeface="Calibri"/>
              <a:sym typeface="Calibri"/>
            </a:endParaRPr>
          </a:p>
          <a:p>
            <a:pPr marL="228600" lvl="0" indent="-228600" algn="just">
              <a:spcBef>
                <a:spcPts val="600"/>
              </a:spcBef>
              <a:buClr>
                <a:schemeClr val="dk1"/>
              </a:buClr>
              <a:buSzPts val="1200"/>
            </a:pPr>
            <a:endParaRPr lang="fr-CA" sz="1200" b="1" dirty="0">
              <a:cs typeface="Calibri"/>
              <a:sym typeface="Calibri"/>
            </a:endParaRPr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r>
              <a:rPr lang="fr-CA" sz="2400" i="1" dirty="0">
                <a:ea typeface="Calibri"/>
                <a:cs typeface="Calibri"/>
                <a:sym typeface="Calibri"/>
              </a:rPr>
              <a:t>Construction de la </a:t>
            </a:r>
            <a:r>
              <a:rPr lang="fr-CA" sz="2400" i="1" dirty="0" err="1">
                <a:ea typeface="Calibri"/>
                <a:cs typeface="Calibri"/>
                <a:sym typeface="Calibri"/>
              </a:rPr>
              <a:t>bébitte</a:t>
            </a:r>
            <a:endParaRPr lang="fr-CA" sz="2400" i="1" dirty="0"/>
          </a:p>
          <a:p>
            <a:pPr marL="228600" lvl="0" indent="-2286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Prévenir qu’il est normal que certaines choses décidées pendant la conception soient modifiées pendant la construction (voir la section « Bilan de l’activité »).</a:t>
            </a:r>
          </a:p>
          <a:p>
            <a:pPr marL="228600" lvl="0" indent="-228600" algn="just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Laisser les élèves tâtonner dans la fabrication du mécanisme, qui est la partie la plus difficile. Aider seulement au besoin.</a:t>
            </a:r>
          </a:p>
          <a:p>
            <a:pPr marL="228600" lvl="0" indent="-228600" algn="just">
              <a:spcBef>
                <a:spcPts val="600"/>
              </a:spcBef>
              <a:buClr>
                <a:schemeClr val="dk1"/>
              </a:buClr>
              <a:buSzPts val="1200"/>
              <a:buNone/>
            </a:pPr>
            <a:r>
              <a:rPr lang="fr-CA" sz="1400" b="1" dirty="0">
                <a:ea typeface="Calibri"/>
                <a:cs typeface="Calibri"/>
                <a:sym typeface="Calibri"/>
              </a:rPr>
              <a:t>Règles de sécurité</a:t>
            </a:r>
            <a:endParaRPr lang="fr-CA" sz="1400" dirty="0">
              <a:ea typeface="Calibri"/>
              <a:cs typeface="Calibri"/>
              <a:sym typeface="Calibri"/>
            </a:endParaRPr>
          </a:p>
          <a:p>
            <a:pPr marL="228600" indent="-228600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Si les élèves peuvent manipuler les fusils à colle chaude, rappeler que les bouts de métal sont très chauds, ainsi que la colle fraîchement appliquée.</a:t>
            </a:r>
          </a:p>
          <a:p>
            <a:pPr marL="228600" indent="-228600">
              <a:spcBef>
                <a:spcPts val="600"/>
              </a:spcBef>
              <a:buClr>
                <a:schemeClr val="dk1"/>
              </a:buClr>
              <a:buSzPts val="1200"/>
            </a:pPr>
            <a:r>
              <a:rPr lang="fr-CA" sz="1200" dirty="0">
                <a:ea typeface="Calibri"/>
                <a:cs typeface="Calibri"/>
                <a:sym typeface="Calibri"/>
              </a:rPr>
              <a:t>Les outils de perçage doivent aussi être manipulés avec soin (attention aux doigts, ne pas pointer les clous près du visage, demander de l’aide au besoin).</a:t>
            </a:r>
          </a:p>
          <a:p>
            <a:pPr marL="228600" indent="-228600">
              <a:spcBef>
                <a:spcPts val="600"/>
              </a:spcBef>
              <a:buClr>
                <a:schemeClr val="dk1"/>
              </a:buClr>
              <a:buSzPts val="1200"/>
              <a:buNone/>
            </a:pPr>
            <a:endParaRPr lang="fr-CA" sz="1200" dirty="0"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FR" sz="1400" b="1" dirty="0">
                <a:ea typeface="Calibri"/>
                <a:cs typeface="Calibri"/>
                <a:sym typeface="Calibri"/>
              </a:rPr>
              <a:t>Bilan de l’activité</a:t>
            </a:r>
            <a:endParaRPr lang="fr-FR" sz="1400" dirty="0"/>
          </a:p>
          <a:p>
            <a:pPr marL="0" lvl="0" indent="0">
              <a:spcBef>
                <a:spcPts val="600"/>
              </a:spcBef>
              <a:buNone/>
            </a:pPr>
            <a:r>
              <a:rPr lang="fr-FR" sz="1200" dirty="0">
                <a:ea typeface="Calibri"/>
                <a:cs typeface="Calibri"/>
                <a:sym typeface="Calibri"/>
              </a:rPr>
              <a:t>La page 3 de la fiche d’activité C peut être utilisée de différentes façons :</a:t>
            </a:r>
          </a:p>
          <a:p>
            <a:pPr marL="252000" lvl="0" indent="-252000">
              <a:spcBef>
                <a:spcPts val="6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dirty="0">
                <a:ea typeface="Calibri"/>
                <a:cs typeface="Calibri"/>
                <a:sym typeface="Calibri"/>
              </a:rPr>
              <a:t>Remplie individuellement ou en équipe, après que le modèle soit terminé.</a:t>
            </a:r>
            <a:endParaRPr lang="fr-FR" sz="1200" dirty="0"/>
          </a:p>
          <a:p>
            <a:pPr marL="252000" lvl="0" indent="-252000">
              <a:spcBef>
                <a:spcPts val="6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dirty="0">
                <a:ea typeface="Calibri"/>
                <a:cs typeface="Calibri"/>
                <a:sym typeface="Calibri"/>
              </a:rPr>
              <a:t>Utilisée à l’oral, de manière informelle, dans le cadre d’un retour en plénière.</a:t>
            </a:r>
            <a:endParaRPr lang="fr-FR" sz="1200" dirty="0"/>
          </a:p>
          <a:p>
            <a:pPr marL="252000" lvl="0" indent="-252000">
              <a:spcBef>
                <a:spcPts val="600"/>
              </a:spcBef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dirty="0">
                <a:ea typeface="Calibri"/>
                <a:cs typeface="Calibri"/>
                <a:sym typeface="Calibri"/>
              </a:rPr>
              <a:t>Utilisée par les équipes pour préparer leur présentation (voir la section « Intégration des acquis » à la page suivante).</a:t>
            </a:r>
          </a:p>
          <a:p>
            <a:pPr marL="228600" lvl="0" indent="-228600" algn="just">
              <a:spcBef>
                <a:spcPts val="600"/>
              </a:spcBef>
              <a:buClr>
                <a:schemeClr val="dk1"/>
              </a:buClr>
              <a:buSzPts val="1200"/>
              <a:buNone/>
            </a:pPr>
            <a:endParaRPr lang="fr-CA" sz="1200" dirty="0"/>
          </a:p>
          <a:p>
            <a:pPr marL="228600" lvl="0" indent="-228600">
              <a:spcBef>
                <a:spcPts val="600"/>
              </a:spcBef>
              <a:buClr>
                <a:schemeClr val="dk1"/>
              </a:buClr>
              <a:buSzPts val="1200"/>
              <a:buNone/>
            </a:pPr>
            <a:endParaRPr lang="fr-CA" sz="1200" dirty="0">
              <a:latin typeface="+mj-lt"/>
              <a:cs typeface="Times" pitchFamily="18" charset="0"/>
            </a:endParaRPr>
          </a:p>
          <a:p>
            <a:pPr marL="230400" indent="-230400" algn="just">
              <a:spcBef>
                <a:spcPts val="600"/>
              </a:spcBef>
              <a:buClr>
                <a:schemeClr val="dk1"/>
              </a:buClr>
              <a:buSzPts val="1200"/>
            </a:pPr>
            <a:endParaRPr lang="fr-CA" sz="1200" dirty="0">
              <a:latin typeface="Times" pitchFamily="18" charset="0"/>
              <a:ea typeface="Calibri"/>
              <a:cs typeface="Times" pitchFamily="18" charset="0"/>
              <a:sym typeface="Calibri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fr-CA" sz="1200" dirty="0">
              <a:latin typeface="Times" pitchFamily="18" charset="0"/>
              <a:ea typeface="Calibri"/>
              <a:cs typeface="Times" pitchFamily="18" charset="0"/>
              <a:sym typeface="Calibri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D1CE6D8-2895-436D-9239-2FA4DCA3722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1" y="526"/>
            <a:ext cx="5265337" cy="1000234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>
                <a:cs typeface="Times New Roman"/>
              </a:rPr>
              <a:t>Réalisation</a:t>
            </a:r>
            <a:br>
              <a:rPr lang="en-US" sz="3000" dirty="0">
                <a:cs typeface="Times New Roman"/>
              </a:rPr>
            </a:br>
            <a:r>
              <a:rPr lang="en-US" sz="2400" dirty="0">
                <a:cs typeface="Times New Roman"/>
              </a:rPr>
              <a:t>3. Les b</a:t>
            </a:r>
            <a:r>
              <a:rPr lang="fr-CA" sz="2400" dirty="0" err="1">
                <a:cs typeface="Times New Roman"/>
              </a:rPr>
              <a:t>ébittes</a:t>
            </a:r>
            <a:r>
              <a:rPr lang="fr-CA" sz="2400" dirty="0">
                <a:cs typeface="Times New Roman"/>
              </a:rPr>
              <a:t> mécaniques </a:t>
            </a:r>
            <a:r>
              <a:rPr lang="fr-CA" sz="1800" dirty="0">
                <a:cs typeface="Times New Roman"/>
              </a:rPr>
              <a:t>(suite)</a:t>
            </a:r>
            <a:endParaRPr lang="en-US" sz="2400" dirty="0">
              <a:cs typeface="Times New Roman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11B0C8-D768-40E3-BE29-A1408DC98C8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101" y="1359831"/>
            <a:ext cx="1649729" cy="7632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dirty="0"/>
              <a:t>Précisions au sujet du matériel</a:t>
            </a:r>
          </a:p>
          <a:p>
            <a:pPr>
              <a:spcBef>
                <a:spcPts val="600"/>
              </a:spcBef>
            </a:pPr>
            <a:r>
              <a:rPr lang="fr-CA" sz="1200" b="1" dirty="0"/>
              <a:t>Pailles de plastique vs carton</a:t>
            </a:r>
            <a:r>
              <a:rPr lang="fr-CA" sz="1200" dirty="0"/>
              <a:t> : Le plastique ne doit être utilisé que pour les mécanismes de bielle-manivelle. Ces pailles correspondent au diamètre des trous percés par les poinçons ainsi que les plus gros des clous. </a:t>
            </a:r>
          </a:p>
          <a:p>
            <a:pPr>
              <a:spcBef>
                <a:spcPts val="600"/>
              </a:spcBef>
            </a:pPr>
            <a:r>
              <a:rPr lang="fr-CA" sz="1200" dirty="0"/>
              <a:t>Les pailles de carton ont un diamètre plus grand. Elles peuvent servir pour les autres parties du corps (antennes ou pattes non mobiles, etc.).</a:t>
            </a:r>
          </a:p>
          <a:p>
            <a:pPr>
              <a:spcBef>
                <a:spcPts val="600"/>
              </a:spcBef>
            </a:pPr>
            <a:r>
              <a:rPr lang="fr-CA" sz="1200" b="1" dirty="0"/>
              <a:t>Punaises : </a:t>
            </a:r>
            <a:r>
              <a:rPr lang="fr-CA" sz="1200" dirty="0"/>
              <a:t>Elles servent à percer les pailles de plastique pour y passer le trombone-manivelle.</a:t>
            </a:r>
          </a:p>
          <a:p>
            <a:pPr>
              <a:spcBef>
                <a:spcPts val="600"/>
              </a:spcBef>
            </a:pPr>
            <a:r>
              <a:rPr lang="fr-CA" sz="1200" dirty="0"/>
              <a:t>Elles peuvent également servir à faire un premier trou dans un contenant difficile à percer, pour faciliter le travail des clous et du marteau par la suite.</a:t>
            </a:r>
          </a:p>
          <a:p>
            <a:pPr>
              <a:spcBef>
                <a:spcPts val="600"/>
              </a:spcBef>
            </a:pPr>
            <a:r>
              <a:rPr lang="fr-FR" sz="1200" b="1" dirty="0"/>
              <a:t>Bouteilles d’eau : </a:t>
            </a:r>
            <a:r>
              <a:rPr lang="fr-FR" sz="1200" dirty="0"/>
              <a:t>Leurs parois ne sont pas assez solides pour être percées et y passer une bielle-manivelle. </a:t>
            </a:r>
          </a:p>
          <a:p>
            <a:pPr>
              <a:spcBef>
                <a:spcPts val="600"/>
              </a:spcBef>
            </a:pPr>
            <a:r>
              <a:rPr lang="fr-FR" sz="1200" dirty="0"/>
              <a:t>Elles peuvent toujours servir à d’autres parties de la </a:t>
            </a:r>
            <a:r>
              <a:rPr lang="fr-FR" sz="1200" dirty="0" err="1"/>
              <a:t>bébitte</a:t>
            </a:r>
            <a:r>
              <a:rPr lang="fr-FR" sz="1200" dirty="0"/>
              <a:t> !</a:t>
            </a:r>
            <a:endParaRPr lang="fr-CA" sz="1200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0712F44C-6429-0966-463E-B71FC57A3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3208" y="-1267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2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817649" y="1374280"/>
            <a:ext cx="4968763" cy="4855698"/>
          </a:xfr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CA" sz="2400" i="1" dirty="0"/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/>
              <a:t>Les équipes sont invitées à présenter leur bébitte et à expliquer comment elles ont intégré la bielle-manivelle à son corps.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/>
              <a:t>Déroulement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/>
              <a:t>Laisser les coéquipiers décrire les points suivants :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CA" sz="1200" dirty="0"/>
              <a:t>Quel(s) contenant(s) récupéré(s) ont été choisi(s) pour fabriquer le corps de la bébitte ? Pourquoi ?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CA" sz="1200" dirty="0"/>
              <a:t>Quelle partie du corps a été choisie pour être mobile ?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CA" sz="1200" dirty="0"/>
              <a:t>Quels matériaux ont été choisis pour constituer les autres parties du corps (pattes, ailes, antennes, etc.) ?</a:t>
            </a:r>
          </a:p>
          <a:p>
            <a:pPr algn="just">
              <a:spcBef>
                <a:spcPts val="600"/>
              </a:spcBef>
              <a:buFontTx/>
              <a:buChar char="-"/>
            </a:pPr>
            <a:endParaRPr lang="fr-CA" sz="12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b="1" dirty="0"/>
              <a:t>Difficultés rencontrées et améliorations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CA" sz="1200" dirty="0"/>
              <a:t>Quels changements ont été apportés entre la conception et la construction (plan préliminaire et produit final), et pourquoi ?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fr-CA" sz="1200" dirty="0"/>
              <a:t>Quelles autres améliorations pourraient être apportées si on avait l’occasion de faire une deuxième version de la bébitte mécanique ?</a:t>
            </a:r>
            <a:endParaRPr lang="fr-CA" sz="1200" dirty="0">
              <a:highlight>
                <a:srgbClr val="FFFF00"/>
              </a:highlight>
              <a:cs typeface="Times New Roman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2880402"/>
              </p:ext>
            </p:extLst>
          </p:nvPr>
        </p:nvGraphicFramePr>
        <p:xfrm>
          <a:off x="76694" y="1374281"/>
          <a:ext cx="1651968" cy="304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1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7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Durée : 30 minutes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Espace réservé du contenu 5">
            <a:extLst>
              <a:ext uri="{FF2B5EF4-FFF2-40B4-BE49-F238E27FC236}">
                <a16:creationId xmlns:a16="http://schemas.microsoft.com/office/drawing/2014/main" id="{E04CABEC-7EB4-45C4-AA1F-845B65005B32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03586947"/>
              </p:ext>
            </p:extLst>
          </p:nvPr>
        </p:nvGraphicFramePr>
        <p:xfrm>
          <a:off x="71588" y="1755956"/>
          <a:ext cx="1651968" cy="122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66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Matériel</a:t>
                      </a:r>
                      <a:r>
                        <a:rPr lang="fr-FR" sz="1400" baseline="0" dirty="0">
                          <a:latin typeface="+mn-lt"/>
                        </a:rPr>
                        <a:t> nécessaire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9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</a:rPr>
                        <a:t>Par équipe de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Bébitte mécanique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93132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  <a:hlinkClick r:id="rId7" action="ppaction://hlinksldjump"/>
                        </a:rPr>
                        <a:t>Fiche d’activité C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67587"/>
                  </a:ext>
                </a:extLst>
              </a:tr>
            </a:tbl>
          </a:graphicData>
        </a:graphic>
      </p:graphicFrame>
      <p:sp>
        <p:nvSpPr>
          <p:cNvPr id="10" name="Espace réservé du numéro de diapositive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326381" y="8088923"/>
            <a:ext cx="1531620" cy="105507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16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D34ED31-D457-4E29-9675-7288F84457E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-1" y="526"/>
            <a:ext cx="5566788" cy="1000234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>
                <a:cs typeface="Times New Roman"/>
              </a:rPr>
              <a:t>Intégration</a:t>
            </a:r>
            <a:r>
              <a:rPr lang="en-US" sz="3000" dirty="0">
                <a:cs typeface="Times New Roman"/>
              </a:rPr>
              <a:t> des acquis</a:t>
            </a:r>
            <a:br>
              <a:rPr lang="en-US" sz="3000" dirty="0">
                <a:cs typeface="Times New Roman"/>
              </a:rPr>
            </a:br>
            <a:r>
              <a:rPr lang="en-US" sz="2400" dirty="0">
                <a:cs typeface="Times New Roman"/>
              </a:rPr>
              <a:t>4. </a:t>
            </a:r>
            <a:r>
              <a:rPr lang="en-US" sz="2400" dirty="0" err="1">
                <a:cs typeface="Times New Roman"/>
              </a:rPr>
              <a:t>Présentation</a:t>
            </a:r>
            <a:r>
              <a:rPr lang="en-US" sz="2400" dirty="0">
                <a:cs typeface="Times New Roman"/>
              </a:rPr>
              <a:t> des </a:t>
            </a:r>
            <a:r>
              <a:rPr lang="en-US" sz="2400" dirty="0" err="1">
                <a:cs typeface="Times New Roman"/>
              </a:rPr>
              <a:t>bébittes</a:t>
            </a:r>
            <a:endParaRPr lang="en-US" sz="2400" dirty="0">
              <a:cs typeface="Times New Roman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2ED4F58C-BD3C-C15F-1BB4-79B3FE481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3208" y="-1267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7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17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graphicFrame>
        <p:nvGraphicFramePr>
          <p:cNvPr id="8" name="Tableau 4">
            <a:extLst>
              <a:ext uri="{FF2B5EF4-FFF2-40B4-BE49-F238E27FC236}">
                <a16:creationId xmlns:a16="http://schemas.microsoft.com/office/drawing/2014/main" id="{643A2E57-8A19-466B-A59A-6BAD7052F442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8194274"/>
              </p:ext>
            </p:extLst>
          </p:nvPr>
        </p:nvGraphicFramePr>
        <p:xfrm>
          <a:off x="741602" y="2780595"/>
          <a:ext cx="537479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>
                          <a:latin typeface="+mn-lt"/>
                        </a:rPr>
                        <a:t>Numéro de</a:t>
                      </a:r>
                    </a:p>
                    <a:p>
                      <a:pPr algn="ctr"/>
                      <a:r>
                        <a:rPr lang="fr-FR" sz="1400" baseline="0" dirty="0">
                          <a:latin typeface="+mn-lt"/>
                        </a:rPr>
                        <a:t>la fiche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Pages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Carte</a:t>
                      </a:r>
                      <a:r>
                        <a:rPr lang="fr-FR" sz="1200" baseline="0" dirty="0">
                          <a:latin typeface="+mn-lt"/>
                        </a:rPr>
                        <a:t> surprise : p</a:t>
                      </a:r>
                      <a:r>
                        <a:rPr lang="fr-FR" sz="1200" dirty="0">
                          <a:latin typeface="+mn-lt"/>
                        </a:rPr>
                        <a:t>ositions de la bielle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18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Les classes d’arthropodes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19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747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Vidéos de bébittes en 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20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32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4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latin typeface="+mn-lt"/>
                        </a:rPr>
                        <a:t>Parties mobiles des </a:t>
                      </a:r>
                      <a:r>
                        <a:rPr lang="fr-CA" sz="1200" dirty="0" err="1">
                          <a:latin typeface="+mn-lt"/>
                        </a:rPr>
                        <a:t>bébittes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21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5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latin typeface="+mn-lt"/>
                        </a:rPr>
                        <a:t>Repère culturel proposé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22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Gabarit à découper : Carte mobile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23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460563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F8A618C9-80B4-4DDE-B9D3-108A31EFE03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291971" y="1543659"/>
            <a:ext cx="4274057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Fiches </a:t>
            </a:r>
            <a:r>
              <a:rPr lang="en-US" sz="3000" dirty="0" err="1">
                <a:latin typeface="+mn-lt"/>
                <a:cs typeface="Times New Roman" panose="02020603050405020304" pitchFamily="18" charset="0"/>
              </a:rPr>
              <a:t>théoriques</a:t>
            </a:r>
            <a:endParaRPr lang="en-US" sz="3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10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2316CC-5389-4594-8825-02A4DF6EC2F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16243" y="90551"/>
            <a:ext cx="2237090" cy="1927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0F45A0-D8BA-4166-BDEC-D346ADDD7A5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4670" y="1174114"/>
            <a:ext cx="4114079" cy="367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02C9A40-91B0-4EBE-95F5-49CFC865142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44772" y="1541721"/>
            <a:ext cx="2966235" cy="26826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283C775-2841-4DDF-ADEA-28F637953A6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/>
          <a:srcRect l="3180"/>
          <a:stretch/>
        </p:blipFill>
        <p:spPr>
          <a:xfrm>
            <a:off x="1984062" y="4608304"/>
            <a:ext cx="2887654" cy="3203007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870528F-F67A-4129-B585-D1D0F3F448B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9060" y="36507"/>
            <a:ext cx="5442685" cy="105053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Fiche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théorique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b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Carte surprise : positions de la bielle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18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027321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0F45A0-D8BA-4166-BDEC-D346ADDD7A5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4670" y="1372234"/>
            <a:ext cx="4114079" cy="367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870528F-F67A-4129-B585-D1D0F3F448B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" y="36507"/>
            <a:ext cx="5442685" cy="105053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Fiche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théorique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b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Les classes d’arthropodes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0C4D2A-9BE9-4B71-9C5C-12227DE38F3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6567" y="1294427"/>
            <a:ext cx="3323080" cy="3831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600" b="1" dirty="0">
                <a:latin typeface="Calibri" panose="020F0502020204030204" pitchFamily="34" charset="0"/>
                <a:cs typeface="Calibri" panose="020F0502020204030204" pitchFamily="34" charset="0"/>
              </a:rPr>
              <a:t>Les insectes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Les insectes 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sont caractérisés par un </a:t>
            </a: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corps segmenté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en trois </a:t>
            </a: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partie</a:t>
            </a:r>
            <a:r>
              <a:rPr lang="fr-CA" sz="1200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tête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possédant des </a:t>
            </a: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pièces buccales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externes, une paire d'</a:t>
            </a: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antennes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et au moins une paire d'</a:t>
            </a: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yeux composés;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thorax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pourvu de trois paires de </a:t>
            </a: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pattes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articulées et deux paires d'</a:t>
            </a: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ailes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plus ou moins modifiées;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abdomen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dépourvu d'appendices 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Leur corps 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contient au maximum 11 segments protégés par une </a:t>
            </a: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cuticule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formant un </a:t>
            </a: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exosquelette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composé de </a:t>
            </a: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chitine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et pourvu de </a:t>
            </a:r>
            <a:r>
              <a:rPr lang="fr-CA" sz="12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trachées respiratoires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Exemples d’insectes 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Abeille, fourmi, libellule, coléoptère, coquerelle, mouche, mante religieuse, guêpe, sauterelle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53524D7-2D96-45A4-8E9C-0BF2FAAC27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70287" y="1294427"/>
            <a:ext cx="3319893" cy="41242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600" b="1" dirty="0">
                <a:latin typeface="Calibri" panose="020F0502020204030204" pitchFamily="34" charset="0"/>
                <a:cs typeface="Calibri" panose="020F0502020204030204" pitchFamily="34" charset="0"/>
              </a:rPr>
              <a:t>Les myriapodes</a:t>
            </a:r>
          </a:p>
          <a:p>
            <a:pPr>
              <a:spcBef>
                <a:spcPts val="600"/>
              </a:spcBef>
            </a:pPr>
            <a:r>
              <a:rPr lang="fr-CA" sz="1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myriapodes sont des animaux au corps allongé et segmenté, pourvus de nombreuses pattes.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Leur corps est </a:t>
            </a:r>
            <a:r>
              <a:rPr lang="fr-CA" sz="1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composé d'une tête suivie de nombreux anneaux semblables, portant chacun une ou deux paires de pattes.</a:t>
            </a:r>
          </a:p>
          <a:p>
            <a:pPr algn="l">
              <a:spcBef>
                <a:spcPts val="600"/>
              </a:spcBef>
            </a:pPr>
            <a:r>
              <a:rPr lang="fr-CA" sz="1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tête comporte une paire d'antennes, des lèvres supérieures, 4 paires de mandibules, et deux paires de mâchoires . Les anneaux qui suivent la tête portent chacun soit une, soit deux paires de pattes, sans que le total dépasse ordinairement une centaine.</a:t>
            </a:r>
          </a:p>
          <a:p>
            <a:pPr algn="l">
              <a:spcBef>
                <a:spcPts val="600"/>
              </a:spcBef>
            </a:pPr>
            <a:r>
              <a:rPr lang="fr-CA" sz="1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Dans le corps des myriapodes, tout est allongé et suit la périodicité des anneaux: le tube digestif est rectiligne, le cœur est formé de nombreuses chambres en série linéaire, le système nerveux est en corde à nœuds, etc.</a:t>
            </a:r>
          </a:p>
          <a:p>
            <a:pPr>
              <a:spcBef>
                <a:spcPts val="600"/>
              </a:spcBef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Exemples de myriapodes 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Scutigères, centipèdes, mille-pattes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0BA8E0-FA8D-4231-A944-2736E489622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70288" y="5499654"/>
            <a:ext cx="3323080" cy="2754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600" b="1" dirty="0">
                <a:latin typeface="Calibri" panose="020F0502020204030204" pitchFamily="34" charset="0"/>
                <a:cs typeface="Calibri" panose="020F0502020204030204" pitchFamily="34" charset="0"/>
              </a:rPr>
              <a:t>Les arachnides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Les arachnides 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sont une </a:t>
            </a:r>
            <a:r>
              <a:rPr lang="fr-CA" sz="1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classe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d'</a:t>
            </a:r>
            <a:r>
              <a:rPr lang="fr-CA" sz="1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arthropodes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terrestres ou aquatiques, souvent </a:t>
            </a:r>
            <a:r>
              <a:rPr lang="fr-CA" sz="1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insectivores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Ils se distinguent au sein de l’</a:t>
            </a:r>
            <a:r>
              <a:rPr lang="fr-CA" sz="1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embranchement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des arthropodes par le fait qu'ils possèdent quatre paires de </a:t>
            </a:r>
            <a:r>
              <a:rPr lang="fr-CA" sz="1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pattes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qu'ils n'ont ni </a:t>
            </a:r>
            <a:r>
              <a:rPr lang="fr-CA" sz="1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ailes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ni </a:t>
            </a:r>
            <a:r>
              <a:rPr lang="fr-CA" sz="1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antennes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et que leurs yeux sont simples et non </a:t>
            </a:r>
            <a:r>
              <a:rPr lang="fr-CA" sz="1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composés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Leur corps est composé de deux parties, le céphalothorax et l’abdomen, qui sont fusionnés chez certains (ex. acariens).</a:t>
            </a:r>
          </a:p>
          <a:p>
            <a:pPr>
              <a:spcBef>
                <a:spcPts val="600"/>
              </a:spcBef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Exemples d’arachnides 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Araignées, scorpions, acariens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6F22CC-46EA-4E77-9FAB-34E38B78355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4632" y="5199832"/>
            <a:ext cx="3323080" cy="36779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600" b="1" dirty="0">
                <a:latin typeface="Calibri" panose="020F0502020204030204" pitchFamily="34" charset="0"/>
                <a:cs typeface="Calibri" panose="020F0502020204030204" pitchFamily="34" charset="0"/>
              </a:rPr>
              <a:t>Les crustacés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Les crustacés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sont des </a:t>
            </a:r>
            <a:r>
              <a:rPr lang="fr-CA" sz="1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animaux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dont le corps est revêtu d’un </a:t>
            </a:r>
            <a:r>
              <a:rPr lang="fr-CA" sz="1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exosquelette</a:t>
            </a:r>
            <a:r>
              <a:rPr lang="fr-CA" sz="1200" u="none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Cette forme de </a:t>
            </a:r>
            <a:r>
              <a:rPr lang="fr-CA" sz="1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carapace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est plus ou moins rigide, sauf en certaines zones qui demeurent souples et permettent l’articulation des différentes parties du corps ainsi que des appendices et autorisent les mouvements. </a:t>
            </a:r>
          </a:p>
          <a:p>
            <a:pPr>
              <a:spcBef>
                <a:spcPts val="600"/>
              </a:spcBef>
            </a:pP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Cette cuticule (à ne pas confondre avec la carapace) constitue un squelette externe peu extensible qui rend nécessaire le recours à des </a:t>
            </a:r>
            <a:r>
              <a:rPr lang="fr-CA" sz="12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mues</a:t>
            </a:r>
            <a:r>
              <a:rPr lang="fr-CA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pour réaliser la croissance linéaire. </a:t>
            </a:r>
          </a:p>
          <a:p>
            <a:pPr>
              <a:spcBef>
                <a:spcPts val="600"/>
              </a:spcBef>
            </a:pPr>
            <a:r>
              <a:rPr lang="fr-CA" sz="1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plupart des espèces sont aquatiques, mais quelques-unes mènent une vie partiellement ou totalement terrestre (</a:t>
            </a:r>
            <a:r>
              <a:rPr lang="fr-CA" sz="1200" b="0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fr-CA" sz="1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le cloporte).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Exemples de crustacés 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Crabes, homards, crevette</a:t>
            </a:r>
          </a:p>
        </p:txBody>
      </p:sp>
      <p:sp>
        <p:nvSpPr>
          <p:cNvPr id="8" name="Espace réservé du numéro de diapositive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19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687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462954" y="8109020"/>
            <a:ext cx="1395046" cy="1034980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2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5920F6B6-A927-485A-AB88-34E504CA4F1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291972" y="1543659"/>
            <a:ext cx="4274057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Table des matières</a:t>
            </a:r>
          </a:p>
        </p:txBody>
      </p:sp>
      <p:graphicFrame>
        <p:nvGraphicFramePr>
          <p:cNvPr id="15" name="Tableau 4">
            <a:extLst>
              <a:ext uri="{FF2B5EF4-FFF2-40B4-BE49-F238E27FC236}">
                <a16:creationId xmlns:a16="http://schemas.microsoft.com/office/drawing/2014/main" id="{BB45160A-E8F9-4D5E-8AE4-A54B4A545769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05971176"/>
              </p:ext>
            </p:extLst>
          </p:nvPr>
        </p:nvGraphicFramePr>
        <p:xfrm>
          <a:off x="737272" y="2762874"/>
          <a:ext cx="5374793" cy="296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1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0" dirty="0">
                          <a:latin typeface="+mn-lt"/>
                          <a:cs typeface="Times" pitchFamily="18" charset="0"/>
                        </a:rPr>
                        <a:t>Présentation de la situation d’apprentissage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latin typeface="+mn-lt"/>
                          <a:cs typeface="Times" pitchFamily="18" charset="0"/>
                        </a:rPr>
                        <a:t>p.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+mn-lt"/>
                          <a:cs typeface="Times" pitchFamily="18" charset="0"/>
                        </a:rPr>
                        <a:t>Séquence d’enseignement</a:t>
                      </a:r>
                      <a:endParaRPr lang="fr-FR" sz="1600" b="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+mn-lt"/>
                          <a:cs typeface="Times" pitchFamily="18" charset="0"/>
                        </a:rPr>
                        <a:t>p. 4</a:t>
                      </a:r>
                      <a:endParaRPr lang="fr-FR" sz="1600" b="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600" b="0" dirty="0">
                          <a:latin typeface="+mn-lt"/>
                          <a:cs typeface="Times" pitchFamily="18" charset="0"/>
                        </a:rPr>
                        <a:t>Fiche matériel</a:t>
                      </a:r>
                      <a:endParaRPr lang="fr-FR" sz="1600" b="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>
                          <a:latin typeface="+mn-lt"/>
                          <a:cs typeface="Times" pitchFamily="18" charset="0"/>
                        </a:rPr>
                        <a:t>p. 5</a:t>
                      </a:r>
                      <a:endParaRPr lang="fr-FR" sz="1600" b="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+mn-lt"/>
                          <a:cs typeface="Times" pitchFamily="18" charset="0"/>
                        </a:rPr>
                        <a:t>Description</a:t>
                      </a:r>
                      <a:r>
                        <a:rPr lang="fr-FR" sz="1600" baseline="0" dirty="0">
                          <a:latin typeface="+mn-lt"/>
                          <a:cs typeface="Times" pitchFamily="18" charset="0"/>
                        </a:rPr>
                        <a:t> des activités</a:t>
                      </a:r>
                      <a:endParaRPr lang="fr-FR" sz="1600" b="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+mn-lt"/>
                          <a:cs typeface="Times" pitchFamily="18" charset="0"/>
                        </a:rPr>
                        <a:t>p. 6</a:t>
                      </a:r>
                      <a:endParaRPr lang="fr-FR" sz="1600" b="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+mn-lt"/>
                          <a:cs typeface="Times" pitchFamily="18" charset="0"/>
                        </a:rPr>
                        <a:t>Fiches théoriques</a:t>
                      </a:r>
                      <a:endParaRPr lang="fr-FR" sz="1600" b="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latin typeface="+mn-lt"/>
                          <a:cs typeface="Times" pitchFamily="18" charset="0"/>
                        </a:rPr>
                        <a:t>p. 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n-lt"/>
                          <a:cs typeface="Times" pitchFamily="18" charset="0"/>
                        </a:rPr>
                        <a:t>Évaluations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latin typeface="+mn-lt"/>
                          <a:cs typeface="Times" pitchFamily="18" charset="0"/>
                        </a:rPr>
                        <a:t>p. 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04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n-lt"/>
                          <a:cs typeface="Times" pitchFamily="18" charset="0"/>
                        </a:rPr>
                        <a:t>Fiches TNI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latin typeface="+mn-lt"/>
                          <a:cs typeface="Times" pitchFamily="18" charset="0"/>
                        </a:rPr>
                        <a:t>p. 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45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+mn-lt"/>
                          <a:cs typeface="Times" pitchFamily="18" charset="0"/>
                        </a:rPr>
                        <a:t>Fiches d’activité</a:t>
                      </a:r>
                      <a:endParaRPr lang="fr-FR" sz="1600" b="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+mn-lt"/>
                          <a:cs typeface="Times" pitchFamily="18" charset="0"/>
                        </a:rPr>
                        <a:t>p. 35</a:t>
                      </a:r>
                      <a:endParaRPr lang="fr-FR" sz="1600" b="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Image 2">
            <a:hlinkClick r:id="rId9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8FDF7"/>
              </a:clrFrom>
              <a:clrTo>
                <a:srgbClr val="F8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68" y="6689618"/>
            <a:ext cx="553678" cy="414724"/>
          </a:xfrm>
          <a:prstGeom prst="rect">
            <a:avLst/>
          </a:prstGeom>
        </p:spPr>
      </p:pic>
      <p:sp>
        <p:nvSpPr>
          <p:cNvPr id="4" name="ZoneTexte 10">
            <a:extLst>
              <a:ext uri="{FF2B5EF4-FFF2-40B4-BE49-F238E27FC236}">
                <a16:creationId xmlns:a16="http://schemas.microsoft.com/office/drawing/2014/main" id="{60D33878-833B-75FE-C655-51F88D23955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00553" y="5855558"/>
            <a:ext cx="136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1400" b="1" kern="0" dirty="0">
                <a:latin typeface="Avenir Light"/>
                <a:cs typeface="Avenir Light"/>
              </a:rPr>
              <a:t>Présentation </a:t>
            </a:r>
          </a:p>
          <a:p>
            <a:pPr algn="ctr"/>
            <a:r>
              <a:rPr lang="fr-CA" sz="1400" b="1" kern="0" dirty="0">
                <a:latin typeface="Avenir Light"/>
                <a:cs typeface="Avenir Light"/>
              </a:rPr>
              <a:t>du </a:t>
            </a:r>
            <a:r>
              <a:rPr lang="fr-CA" sz="1400" b="1" kern="0" dirty="0">
                <a:latin typeface="Avenir Light"/>
              </a:rPr>
              <a:t>matériel :</a:t>
            </a:r>
            <a:endParaRPr lang="fr-CA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B76A0A-0483-4A49-B603-66498329AF6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6719" y="8468733"/>
            <a:ext cx="5615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latin typeface="+mj-lt"/>
                <a:cs typeface="Times New Roman"/>
              </a:rPr>
              <a:t>Cette thématique est une version modifiée de la SAE « Bébittes mécaniques», élaborée par </a:t>
            </a:r>
            <a:r>
              <a:rPr lang="fr-CA" sz="1200" b="0" i="0" dirty="0">
                <a:effectLst/>
              </a:rPr>
              <a:t>Mélanie Gaudreault, Joannie McLean et Rachel Tremblay, Université du Québec à Chicoutimi</a:t>
            </a:r>
            <a:r>
              <a:rPr lang="fr-FR" sz="1200" dirty="0"/>
              <a:t>. </a:t>
            </a:r>
            <a:r>
              <a:rPr lang="fr-FR" sz="1200" dirty="0">
                <a:latin typeface="+mj-lt"/>
              </a:rPr>
              <a:t>La version originale de la thématique se trouve </a:t>
            </a:r>
            <a:r>
              <a:rPr lang="fr-FR" sz="1200" dirty="0">
                <a:latin typeface="+mj-lt"/>
                <a:hlinkClick r:id="rId11"/>
              </a:rPr>
              <a:t>ici</a:t>
            </a:r>
            <a:r>
              <a:rPr lang="fr-FR" sz="1200" dirty="0">
                <a:latin typeface="+mj-lt"/>
              </a:rPr>
              <a:t>. </a:t>
            </a:r>
            <a:endParaRPr lang="fr-CA" sz="1200" dirty="0">
              <a:latin typeface="+mj-lt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0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2316CC-5389-4594-8825-02A4DF6EC2F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16243" y="90551"/>
            <a:ext cx="2237090" cy="1927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0F45A0-D8BA-4166-BDEC-D346ADDD7A5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4670" y="1174114"/>
            <a:ext cx="4114079" cy="367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870528F-F67A-4129-B585-D1D0F3F448B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9060" y="36507"/>
            <a:ext cx="5442685" cy="105053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Fiche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théorique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b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Vidéos de bébittes en action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235D47-8354-4842-BA90-0B10E5484DC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7453" y="1520929"/>
            <a:ext cx="6583093" cy="57708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30400" indent="-230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Libellule: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https://www.youtube.com/watch?v=2uPLjYVJa5E&amp;t=35s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30400" indent="-230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Papillon Monarque: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https://www.youtube.com/watch?v=vywDuNxATQA</a:t>
            </a:r>
            <a:endParaRPr lang="fr-CA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30400" indent="-230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 religieuse: </a:t>
            </a:r>
            <a:r>
              <a:rPr lang="fr-CA" sz="1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https://www.youtube.com/watch?v=gVyVjtTubNA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30400" indent="-230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Sauterelle: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https://www.youtube.com/watch?v=u8LK_2BAtHs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400" indent="-230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Fourmi: </a:t>
            </a:r>
            <a:r>
              <a:rPr lang="fr-FR" sz="1200" dirty="0">
                <a:latin typeface="Calibri" pitchFamily="34" charset="0"/>
                <a:cs typeface="Calibri" pitchFamily="34" charset="0"/>
                <a:hlinkClick r:id="rId11"/>
              </a:rPr>
              <a:t>https://www.youtube.com/watch?v=-6oKJ5FGk24</a:t>
            </a:r>
            <a:endParaRPr lang="fr-CA" sz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30400" indent="-230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Abeille: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https://www.youtube.com/watch?v=t7CbsSOFAZ0</a:t>
            </a:r>
            <a:endParaRPr lang="fr-CA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400" indent="-230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Mille pattes: </a:t>
            </a:r>
            <a:r>
              <a:rPr lang="fr-FR" sz="1200" dirty="0">
                <a:latin typeface="Calibri" pitchFamily="34" charset="0"/>
                <a:cs typeface="Calibri" pitchFamily="34" charset="0"/>
                <a:hlinkClick r:id="rId13"/>
              </a:rPr>
              <a:t>https://www.youtube.com/watch?v=QPwAtkmq4RM</a:t>
            </a:r>
            <a:endParaRPr lang="fr-CA" sz="1200" dirty="0">
              <a:latin typeface="Calibri" pitchFamily="34" charset="0"/>
              <a:cs typeface="Calibri" pitchFamily="34" charset="0"/>
            </a:endParaRPr>
          </a:p>
          <a:p>
            <a:pPr marL="230400" indent="-2268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Grillon: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https://www.youtube.com/watch?v=-pmqXkzmbZc</a:t>
            </a:r>
            <a:endParaRPr lang="fr-CA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400" indent="-2268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Bourdon: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https://www.youtube.com/watch?v=c_SDEqWXx7I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400" indent="-230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Mouche: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16"/>
              </a:rPr>
              <a:t>https://youtu.be/otqcVG-nJGI?t=6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30400" indent="-230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Araignée :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https://www.youtube.com/watch?v=uHyYtcMZYGs&amp;ab_channel=BBCEarth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400" indent="-230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Crabe :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18"/>
              </a:rPr>
              <a:t>https://www.youtube.com/watch?v=gh7zoA41VyQ&amp;ab_channel=NationalGeographicWildFrance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400" indent="-230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Homard :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19"/>
              </a:rPr>
              <a:t>https://www.youtube.com/watch?v=B0QOuXvbkmw&amp;ab_channel=HinterlandWho%27sWho%2FFauneetfloredupays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20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70224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588750" y="1668609"/>
            <a:ext cx="5828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CA" sz="1400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BB23E82-B080-4752-B4ED-BDD829C3F60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404" y="99738"/>
            <a:ext cx="6599750" cy="87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+mn-lt"/>
                <a:cs typeface="Times New Roman" panose="02020603050405020304" pitchFamily="18" charset="0"/>
              </a:rPr>
              <a:t>Fiche théorique 4</a:t>
            </a:r>
          </a:p>
          <a:p>
            <a:pPr algn="l"/>
            <a:r>
              <a:rPr lang="fr-CA" sz="2400" dirty="0">
                <a:latin typeface="+mn-lt"/>
                <a:cs typeface="Times" pitchFamily="18" charset="0"/>
              </a:rPr>
              <a:t>Parties mobiles des bébittes</a:t>
            </a:r>
          </a:p>
        </p:txBody>
      </p:sp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7FB71B73-872A-4F08-AF1F-627EF771229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64594733"/>
              </p:ext>
            </p:extLst>
          </p:nvPr>
        </p:nvGraphicFramePr>
        <p:xfrm>
          <a:off x="252218" y="1232804"/>
          <a:ext cx="6260122" cy="7469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9816">
                  <a:extLst>
                    <a:ext uri="{9D8B030D-6E8A-4147-A177-3AD203B41FA5}">
                      <a16:colId xmlns:a16="http://schemas.microsoft.com/office/drawing/2014/main" val="4072983667"/>
                    </a:ext>
                  </a:extLst>
                </a:gridCol>
                <a:gridCol w="4220306">
                  <a:extLst>
                    <a:ext uri="{9D8B030D-6E8A-4147-A177-3AD203B41FA5}">
                      <a16:colId xmlns:a16="http://schemas.microsoft.com/office/drawing/2014/main" val="3783716178"/>
                    </a:ext>
                  </a:extLst>
                </a:gridCol>
              </a:tblGrid>
              <a:tr h="361741"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BÉBITTE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/>
                        <a:t>PARTIES DU CORPS MOBILES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3880637"/>
                  </a:ext>
                </a:extLst>
              </a:tr>
              <a:tr h="591973">
                <a:tc>
                  <a:txBody>
                    <a:bodyPr/>
                    <a:lstStyle/>
                    <a:p>
                      <a:r>
                        <a:rPr lang="fr-CA" dirty="0"/>
                        <a:t>Fourmi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Pattes, antennes, tête, mandibules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255068"/>
                  </a:ext>
                </a:extLst>
              </a:tr>
              <a:tr h="591973">
                <a:tc>
                  <a:txBody>
                    <a:bodyPr/>
                    <a:lstStyle/>
                    <a:p>
                      <a:r>
                        <a:rPr lang="fr-CA" dirty="0"/>
                        <a:t>Libellule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Pattes, antennes, ailes, tête, abdomen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102085"/>
                  </a:ext>
                </a:extLst>
              </a:tr>
              <a:tr h="591973">
                <a:tc>
                  <a:txBody>
                    <a:bodyPr/>
                    <a:lstStyle/>
                    <a:p>
                      <a:r>
                        <a:rPr lang="fr-CA" dirty="0"/>
                        <a:t>Papillon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Pattes, antennes, ailes, tête, trompe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0638486"/>
                  </a:ext>
                </a:extLst>
              </a:tr>
              <a:tr h="591973">
                <a:tc>
                  <a:txBody>
                    <a:bodyPr/>
                    <a:lstStyle/>
                    <a:p>
                      <a:r>
                        <a:rPr lang="fr-CA" dirty="0"/>
                        <a:t>Mante religieuse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Pattes, antennes, tête, mandibules, ailes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642991"/>
                  </a:ext>
                </a:extLst>
              </a:tr>
              <a:tr h="591973">
                <a:tc>
                  <a:txBody>
                    <a:bodyPr/>
                    <a:lstStyle/>
                    <a:p>
                      <a:r>
                        <a:rPr lang="fr-CA" dirty="0"/>
                        <a:t>Sauterelle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Pattes, antennes, mandibules, tête, ailes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5006679"/>
                  </a:ext>
                </a:extLst>
              </a:tr>
              <a:tr h="591973">
                <a:tc>
                  <a:txBody>
                    <a:bodyPr/>
                    <a:lstStyle/>
                    <a:p>
                      <a:r>
                        <a:rPr lang="fr-CA" dirty="0"/>
                        <a:t>Abeille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Pattes, antennes, mandibules, tête, abdomen, ailes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309327"/>
                  </a:ext>
                </a:extLst>
              </a:tr>
              <a:tr h="591973">
                <a:tc>
                  <a:txBody>
                    <a:bodyPr/>
                    <a:lstStyle/>
                    <a:p>
                      <a:r>
                        <a:rPr lang="fr-CA" dirty="0"/>
                        <a:t>Mille-pattes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Antennes, pattes, mandibules, segments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507806"/>
                  </a:ext>
                </a:extLst>
              </a:tr>
              <a:tr h="591973">
                <a:tc>
                  <a:txBody>
                    <a:bodyPr/>
                    <a:lstStyle/>
                    <a:p>
                      <a:r>
                        <a:rPr lang="fr-CA" dirty="0"/>
                        <a:t>Grillon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/>
                        <a:t>Pattes, antennes, mandibules, tête, ailes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394845"/>
                  </a:ext>
                </a:extLst>
              </a:tr>
              <a:tr h="591973">
                <a:tc>
                  <a:txBody>
                    <a:bodyPr/>
                    <a:lstStyle/>
                    <a:p>
                      <a:r>
                        <a:rPr lang="fr-CA" dirty="0"/>
                        <a:t>Mouche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/>
                        <a:t>Pattes, antennes, mandibules, tête, ailes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7913292"/>
                  </a:ext>
                </a:extLst>
              </a:tr>
              <a:tr h="591973">
                <a:tc>
                  <a:txBody>
                    <a:bodyPr/>
                    <a:lstStyle/>
                    <a:p>
                      <a:r>
                        <a:rPr lang="fr-CA" dirty="0"/>
                        <a:t>Araignée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Pattes, abdomen, pédipalpes, crochets, dard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099970"/>
                  </a:ext>
                </a:extLst>
              </a:tr>
              <a:tr h="591973">
                <a:tc>
                  <a:txBody>
                    <a:bodyPr/>
                    <a:lstStyle/>
                    <a:p>
                      <a:r>
                        <a:rPr lang="fr-CA" dirty="0"/>
                        <a:t>Crabe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Pattes, pinces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3173808"/>
                  </a:ext>
                </a:extLst>
              </a:tr>
              <a:tr h="591973">
                <a:tc>
                  <a:txBody>
                    <a:bodyPr/>
                    <a:lstStyle/>
                    <a:p>
                      <a:r>
                        <a:rPr lang="fr-CA" dirty="0"/>
                        <a:t>Homard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Pattes, pinces, queue, antennes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869023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21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879130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6868"/>
            <a:ext cx="4967191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Fiche théorique 5</a:t>
            </a:r>
          </a:p>
          <a:p>
            <a:pPr algn="l"/>
            <a:r>
              <a:rPr lang="fr-CA" sz="2400" dirty="0">
                <a:latin typeface="Calibri" pitchFamily="34" charset="0"/>
                <a:cs typeface="Calibri" pitchFamily="34" charset="0"/>
              </a:rPr>
              <a:t>Repère culturel proposé</a:t>
            </a:r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121488" y="8008203"/>
            <a:ext cx="1736512" cy="113579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B875-5C85-AB42-9DC5-178568A424B8}" type="slidenum">
              <a:rPr kumimoji="0" lang="en-US" sz="82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8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92018550"/>
              </p:ext>
            </p:extLst>
          </p:nvPr>
        </p:nvGraphicFramePr>
        <p:xfrm>
          <a:off x="114300" y="1497330"/>
          <a:ext cx="6629399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4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/>
                        <a:t>Identification du repère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Nature du repère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Exploitation en classe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Le train à vapeur de Harry Potter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Objet patrimonial, </a:t>
                      </a:r>
                      <a:r>
                        <a:rPr lang="fr-CA" sz="1200" kern="50" dirty="0">
                          <a:effectLst/>
                        </a:rPr>
                        <a:t>r</a:t>
                      </a:r>
                      <a:r>
                        <a:rPr lang="fr-FR" sz="1200" kern="1200" dirty="0" err="1">
                          <a:effectLst/>
                        </a:rPr>
                        <a:t>éalisation</a:t>
                      </a:r>
                      <a:r>
                        <a:rPr lang="fr-FR" sz="1200" kern="1200" baseline="0" dirty="0">
                          <a:effectLst/>
                        </a:rPr>
                        <a:t> artistique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baseline="0" dirty="0"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baseline="0" dirty="0"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baseline="0" dirty="0"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baseline="0" dirty="0"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baseline="0" dirty="0"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baseline="0" dirty="0"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baseline="0" dirty="0"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baseline="0" dirty="0"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1200" baseline="0" dirty="0"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kern="50" dirty="0"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CA" sz="1200" kern="50" dirty="0"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indent="-36000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CA" sz="1200" kern="1200" dirty="0"/>
                        <a:t>Recherche</a:t>
                      </a:r>
                      <a:r>
                        <a:rPr lang="fr-CA" sz="1200" kern="1200" baseline="0" dirty="0"/>
                        <a:t> documentaire sur le vrai train derrière le film : </a:t>
                      </a:r>
                    </a:p>
                    <a:p>
                      <a:pPr marL="360000" indent="-36000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CA" sz="1200" kern="1200" baseline="0" dirty="0">
                          <a:hlinkClick r:id="rId7"/>
                        </a:rPr>
                        <a:t>https://en.wikipedia.org/wiki/The_Jacobite_(steam_train</a:t>
                      </a:r>
                      <a:endParaRPr lang="fr-CA" sz="1200" kern="1200" baseline="0" dirty="0"/>
                    </a:p>
                    <a:p>
                      <a:pPr marL="360000" indent="-36000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CA" sz="1200" kern="1200" baseline="0" dirty="0"/>
                        <a:t>Comparer le vrai train avec celui du film.</a:t>
                      </a:r>
                    </a:p>
                    <a:p>
                      <a:pPr marL="360000" marR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https://www.youtube.com/watch?v=KVu6n1aGbSQ</a:t>
                      </a: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CA" sz="1200" kern="1200" baseline="0" dirty="0"/>
                    </a:p>
                    <a:p>
                      <a:pPr marL="360000" indent="-36000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CA" sz="1200" kern="1200" baseline="0" dirty="0"/>
                        <a:t>Activité techno : découvrir le fonctionnement du train à vapeur  :</a:t>
                      </a:r>
                    </a:p>
                    <a:p>
                      <a:pPr marL="360000" marR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https://commons.wikimedia.org/wiki/File:Steam_locomotive_work.gif</a:t>
                      </a:r>
                      <a:endParaRPr lang="fr-CA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60000" marR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Recenser d’autres trains à vapeur célèbres,</a:t>
                      </a:r>
                      <a:r>
                        <a:rPr lang="fr-CA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réels ou fictifs (Thomas le train, le Polar Express, le train dans « Le voyage de </a:t>
                      </a:r>
                      <a:r>
                        <a:rPr lang="fr-CA" sz="12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Chichiro</a:t>
                      </a:r>
                      <a:r>
                        <a:rPr lang="fr-CA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», etc.)</a:t>
                      </a:r>
                      <a:endParaRPr lang="fr-CA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45985"/>
                  </a:ext>
                </a:extLst>
              </a:tr>
            </a:tbl>
          </a:graphicData>
        </a:graphic>
      </p:graphicFrame>
      <p:pic>
        <p:nvPicPr>
          <p:cNvPr id="8" name="Image 7" descr="640px-Walschearts_valve_gear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4300" y="5010567"/>
            <a:ext cx="6606539" cy="2652938"/>
          </a:xfrm>
          <a:prstGeom prst="rect">
            <a:avLst/>
          </a:prstGeom>
        </p:spPr>
      </p:pic>
      <p:pic>
        <p:nvPicPr>
          <p:cNvPr id="10" name="Image 9" descr="360px-_The_Jacobite__approaching_Beasdale_Station_-_geograph.org.uk_-_1023985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8591" y="2609850"/>
            <a:ext cx="1497329" cy="199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95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65CDD7-5C17-485C-989C-73654E840D6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5169" y="286892"/>
            <a:ext cx="3657600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366AFD6-B14E-4331-A444-BDEE6A9E23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5169" y="5074419"/>
            <a:ext cx="3657600" cy="365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BF0904-6041-4BFB-8C56-EB4D888A86E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16200000">
            <a:off x="-2222221" y="3744240"/>
            <a:ext cx="4906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+mn-lt"/>
                <a:cs typeface="Times New Roman"/>
              </a:rPr>
              <a:t>Gabarit à découper : Carte mobile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461692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91971" y="1573236"/>
            <a:ext cx="4274057" cy="871396"/>
          </a:xfrm>
        </p:spPr>
        <p:txBody>
          <a:bodyPr>
            <a:normAutofit/>
          </a:bodyPr>
          <a:lstStyle/>
          <a:p>
            <a:r>
              <a:rPr lang="en-US" sz="3000" dirty="0" err="1">
                <a:latin typeface="+mn-lt"/>
                <a:cs typeface="Times New Roman"/>
              </a:rPr>
              <a:t>Évaluations</a:t>
            </a:r>
            <a:endParaRPr lang="en-US" sz="3000" dirty="0">
              <a:latin typeface="+mn-lt"/>
              <a:cs typeface="Times New Roman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5473500"/>
              </p:ext>
            </p:extLst>
          </p:nvPr>
        </p:nvGraphicFramePr>
        <p:xfrm>
          <a:off x="743540" y="2769975"/>
          <a:ext cx="5374793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>
                          <a:latin typeface="+mn-lt"/>
                        </a:rPr>
                        <a:t>Numéro de</a:t>
                      </a:r>
                    </a:p>
                    <a:p>
                      <a:pPr algn="ctr"/>
                      <a:r>
                        <a:rPr lang="fr-FR" sz="1400" baseline="0" dirty="0">
                          <a:latin typeface="+mn-lt"/>
                        </a:rPr>
                        <a:t>l’évaluation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Pages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i="0" dirty="0">
                          <a:latin typeface="+mn-lt"/>
                          <a:cs typeface="Times New Roman"/>
                        </a:rPr>
                        <a:t>Grille </a:t>
                      </a:r>
                      <a:r>
                        <a:rPr lang="fr-CA" sz="1200" i="0" dirty="0">
                          <a:latin typeface="+mn-lt"/>
                          <a:cs typeface="Times New Roman"/>
                        </a:rPr>
                        <a:t>des manifestations observables</a:t>
                      </a:r>
                      <a:endParaRPr lang="fr-FR" sz="1200" i="0" dirty="0">
                        <a:latin typeface="+mn-lt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25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Grille</a:t>
                      </a:r>
                      <a:r>
                        <a:rPr lang="fr-CA" sz="1200" i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synthèse d’évaluation de l’activité</a:t>
                      </a:r>
                      <a:endParaRPr lang="fr-CA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26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Corrigé</a:t>
                      </a:r>
                      <a:r>
                        <a:rPr lang="fr-CA" sz="1200" i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de la fiche TNI-1</a:t>
                      </a:r>
                      <a:endParaRPr lang="fr-CA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27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4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Corrigé de la fiche d’activité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28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24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534337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256" y="-8060"/>
            <a:ext cx="6684077" cy="804739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dirty="0">
                <a:latin typeface="+mn-lt"/>
                <a:cs typeface="Times" pitchFamily="18" charset="0"/>
              </a:rPr>
              <a:t>Grille des manifestations observables (MO)</a:t>
            </a:r>
            <a:endParaRPr lang="en-US" sz="3000" i="1" dirty="0">
              <a:latin typeface="+mn-lt"/>
              <a:cs typeface="Times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27FB875-5C85-AB42-9DC5-178568A424B8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25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76035603"/>
              </p:ext>
            </p:extLst>
          </p:nvPr>
        </p:nvGraphicFramePr>
        <p:xfrm>
          <a:off x="0" y="1275081"/>
          <a:ext cx="6835543" cy="792175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7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5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030">
                <a:tc rowSpan="3" gridSpan="2">
                  <a:txBody>
                    <a:bodyPr/>
                    <a:lstStyle/>
                    <a:p>
                      <a:pPr indent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indent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Nom de l’élève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  Compétence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(démarche)</a:t>
                      </a:r>
                      <a:endParaRPr lang="fr-C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Compétence 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(matériel)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Compétence 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(démarche)</a:t>
                      </a:r>
                      <a:endParaRPr lang="fr-C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15">
                <a:tc gridSpan="2"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effectLst/>
                          <a:latin typeface="+mn-lt"/>
                        </a:rPr>
                        <a:t>Manipulations </a:t>
                      </a:r>
                      <a:endParaRPr lang="fr-C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Engagé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(</a:t>
                      </a:r>
                      <a:r>
                        <a:rPr lang="fr-CA" sz="1200" b="1" dirty="0">
                          <a:effectLst/>
                          <a:latin typeface="+mn-lt"/>
                        </a:rPr>
                        <a:t>Au</a:t>
                      </a:r>
                      <a:r>
                        <a:rPr lang="fr-CA" sz="1200" dirty="0">
                          <a:effectLst/>
                          <a:latin typeface="+mn-lt"/>
                        </a:rPr>
                        <a:t>torégulé, </a:t>
                      </a:r>
                      <a:r>
                        <a:rPr lang="fr-CA" sz="1200" b="1" dirty="0">
                          <a:effectLst/>
                          <a:latin typeface="+mn-lt"/>
                        </a:rPr>
                        <a:t>Ac</a:t>
                      </a:r>
                      <a:r>
                        <a:rPr lang="fr-CA" sz="1200" dirty="0">
                          <a:effectLst/>
                          <a:latin typeface="+mn-lt"/>
                        </a:rPr>
                        <a:t>tif, </a:t>
                      </a:r>
                      <a:r>
                        <a:rPr lang="fr-CA" sz="1200" b="1" dirty="0">
                          <a:effectLst/>
                          <a:latin typeface="+mn-lt"/>
                        </a:rPr>
                        <a:t>P</a:t>
                      </a:r>
                      <a:r>
                        <a:rPr lang="fr-CA" sz="1200" dirty="0">
                          <a:effectLst/>
                          <a:latin typeface="+mn-lt"/>
                        </a:rPr>
                        <a:t>assif, </a:t>
                      </a:r>
                      <a:r>
                        <a:rPr lang="fr-CA" sz="1200" b="1" dirty="0">
                          <a:effectLst/>
                          <a:latin typeface="+mn-lt"/>
                        </a:rPr>
                        <a:t>D</a:t>
                      </a:r>
                      <a:r>
                        <a:rPr lang="fr-CA" sz="1200" dirty="0">
                          <a:effectLst/>
                          <a:latin typeface="+mn-lt"/>
                        </a:rPr>
                        <a:t>ésengagé)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044">
                <a:tc gridSpan="2"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Ordonné et structuré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(A-E) </a:t>
                      </a:r>
                      <a:r>
                        <a:rPr lang="fr-CA" sz="1200" i="1" dirty="0">
                          <a:effectLst/>
                          <a:latin typeface="+mn-lt"/>
                        </a:rPr>
                        <a:t>L’élève</a:t>
                      </a:r>
                      <a:r>
                        <a:rPr lang="fr-CA" sz="1200" i="1" baseline="0" dirty="0">
                          <a:effectLst/>
                          <a:latin typeface="+mn-lt"/>
                        </a:rPr>
                        <a:t> rempli-t-il bien la feuille d’exercice?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</a:rPr>
                        <a:t>Sécuritaire, minutieux (A-E) </a:t>
                      </a:r>
                      <a:r>
                        <a:rPr lang="fr-CA" sz="1200" i="1" dirty="0">
                          <a:effectLst/>
                          <a:latin typeface="+mn-lt"/>
                        </a:rPr>
                        <a:t>L’élève fait-il attention au matériel utilisé?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2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3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4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5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6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7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8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9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0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10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0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11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0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12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0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13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0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14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15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0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16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0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17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0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18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19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10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20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4520726" y="764638"/>
            <a:ext cx="223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Calibri" panose="020F0502020204030204" pitchFamily="34" charset="0"/>
              </a:rPr>
              <a:t>Date</a:t>
            </a:r>
            <a:r>
              <a:rPr lang="fr-CA" dirty="0"/>
              <a:t>:___________</a:t>
            </a:r>
          </a:p>
        </p:txBody>
      </p:sp>
    </p:spTree>
    <p:extLst>
      <p:ext uri="{BB962C8B-B14F-4D97-AF65-F5344CB8AC3E}">
        <p14:creationId xmlns:p14="http://schemas.microsoft.com/office/powerpoint/2010/main" val="2049477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Grille globale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87588961"/>
              </p:ext>
            </p:extLst>
          </p:nvPr>
        </p:nvGraphicFramePr>
        <p:xfrm>
          <a:off x="-4" y="-7"/>
          <a:ext cx="6858004" cy="913951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98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4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39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01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7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12490">
                <a:tc gridSpan="14">
                  <a:txBody>
                    <a:bodyPr/>
                    <a:lstStyle/>
                    <a:p>
                      <a:pPr indent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Grille</a:t>
                      </a:r>
                      <a:r>
                        <a:rPr lang="fr-CA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synthèse d’évaluation de l’activité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03">
                <a:tc gridSpan="2">
                  <a:txBody>
                    <a:bodyPr/>
                    <a:lstStyle/>
                    <a:p>
                      <a:pPr indent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+mn-lt"/>
                        </a:rPr>
                        <a:t> Nom de l’élève</a:t>
                      </a:r>
                      <a:endParaRPr lang="fr-CA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Critère</a:t>
                      </a:r>
                      <a:r>
                        <a:rPr lang="fr-CA" sz="14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fr-CA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Critère 2</a:t>
                      </a: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Critère 3</a:t>
                      </a: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Critère 4</a:t>
                      </a: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266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+mn-lt"/>
                          <a:cs typeface="Times New Roman"/>
                        </a:rPr>
                        <a:t>Provenance des observations  </a:t>
                      </a:r>
                      <a:endParaRPr lang="fr-CA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Écrits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lang="fr-CA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page(s)</a:t>
                      </a:r>
                      <a:r>
                        <a:rPr lang="fr-CA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:</a:t>
                      </a:r>
                      <a:r>
                        <a:rPr lang="fr-CA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lang="fr-C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</a:t>
                      </a:r>
                    </a:p>
                  </a:txBody>
                  <a:tcPr marL="39570" marR="39570" marT="0" marB="0" vert="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+mn-lt"/>
                          <a:cs typeface="Times New Roman"/>
                        </a:rPr>
                        <a:t> Manif. obs. 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 vert="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lang="fr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Note ou Cote</a:t>
                      </a:r>
                    </a:p>
                  </a:txBody>
                  <a:tcPr marL="39570" marR="39570" marT="0" marB="0" vert="vert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Écrits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page(s)</a:t>
                      </a:r>
                      <a:r>
                        <a:rPr lang="fr-CA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: 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 vert="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+mn-lt"/>
                          <a:cs typeface="Times New Roman"/>
                        </a:rPr>
                        <a:t> Manif. obs. 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 vert="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Note ou Cote</a:t>
                      </a:r>
                    </a:p>
                  </a:txBody>
                  <a:tcPr marL="39570" marR="39570" marT="0" marB="0" vert="vert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Écrits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page(s)</a:t>
                      </a:r>
                      <a:r>
                        <a:rPr lang="fr-CA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:  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 vert="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+mn-lt"/>
                          <a:cs typeface="Times New Roman"/>
                        </a:rPr>
                        <a:t> Manif. obs.</a:t>
                      </a:r>
                      <a:endParaRPr lang="fr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 vert="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Note ou Cote</a:t>
                      </a:r>
                    </a:p>
                  </a:txBody>
                  <a:tcPr marL="39570" marR="39570" marT="0" marB="0" vert="vert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Écrits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page(s)</a:t>
                      </a:r>
                      <a:r>
                        <a:rPr lang="fr-CA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: 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 vert="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effectLst/>
                          <a:latin typeface="+mn-lt"/>
                          <a:cs typeface="Times New Roman"/>
                        </a:rPr>
                        <a:t> Manif. obs. </a:t>
                      </a:r>
                      <a:endParaRPr lang="fr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 vert="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lang="fr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Note ou Cote</a:t>
                      </a:r>
                    </a:p>
                  </a:txBody>
                  <a:tcPr marL="39570" marR="39570" marT="0" marB="0" vert="vert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1</a:t>
                      </a: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  </a:t>
                      </a: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2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3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4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5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6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7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8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9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10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11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12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13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14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15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16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17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18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19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717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effectLst/>
                          <a:latin typeface="+mn-lt"/>
                          <a:cs typeface="Times New Roman"/>
                        </a:rPr>
                        <a:t>20</a:t>
                      </a:r>
                      <a:endParaRPr lang="fr-C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900" dirty="0">
                          <a:effectLst/>
                          <a:latin typeface="+mn-lt"/>
                        </a:rPr>
                        <a:t> </a:t>
                      </a: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70" marR="3957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605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933F28-67EB-4D56-B3FA-A5561744F4F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5746" y="130283"/>
            <a:ext cx="4599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Fiche TNI-1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Retour sur la carte surprise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01FF0C-308E-469A-81C1-6E02A0895C3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9823" y="1779091"/>
            <a:ext cx="6296133" cy="45548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grpSp>
        <p:nvGrpSpPr>
          <p:cNvPr id="2" name="Groupe 30">
            <a:extLst>
              <a:ext uri="{FF2B5EF4-FFF2-40B4-BE49-F238E27FC236}">
                <a16:creationId xmlns:a16="http://schemas.microsoft.com/office/drawing/2014/main" id="{8E3F5C0E-DD42-4C68-B264-CAD5D236DDF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32189" y="2063793"/>
            <a:ext cx="4875305" cy="4147950"/>
            <a:chOff x="1894915" y="6142752"/>
            <a:chExt cx="3121982" cy="265620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6941D07-E191-4129-A9C1-F5BCAC0C9D3C}"/>
                </a:ext>
              </a:extLst>
            </p:cNvPr>
            <p:cNvSpPr/>
            <p:nvPr/>
          </p:nvSpPr>
          <p:spPr>
            <a:xfrm>
              <a:off x="2947320" y="6556661"/>
              <a:ext cx="1009959" cy="1958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Parallélogramme 33">
              <a:extLst>
                <a:ext uri="{FF2B5EF4-FFF2-40B4-BE49-F238E27FC236}">
                  <a16:creationId xmlns:a16="http://schemas.microsoft.com/office/drawing/2014/main" id="{3F36BABC-2F57-4FA4-903E-B65A70892882}"/>
                </a:ext>
              </a:extLst>
            </p:cNvPr>
            <p:cNvSpPr/>
            <p:nvPr/>
          </p:nvSpPr>
          <p:spPr>
            <a:xfrm rot="20596928" flipH="1" flipV="1">
              <a:off x="3664175" y="6485154"/>
              <a:ext cx="1352722" cy="1875268"/>
            </a:xfrm>
            <a:prstGeom prst="parallelogram">
              <a:avLst>
                <a:gd name="adj" fmla="val 4170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6F5FD51-28C6-4C89-8DBA-6C4FE918AF4D}"/>
                </a:ext>
              </a:extLst>
            </p:cNvPr>
            <p:cNvSpPr/>
            <p:nvPr/>
          </p:nvSpPr>
          <p:spPr>
            <a:xfrm>
              <a:off x="2981102" y="7839224"/>
              <a:ext cx="947232" cy="9597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Signe de multiplication 35">
              <a:extLst>
                <a:ext uri="{FF2B5EF4-FFF2-40B4-BE49-F238E27FC236}">
                  <a16:creationId xmlns:a16="http://schemas.microsoft.com/office/drawing/2014/main" id="{A35DF8A4-0F9A-4B0F-88AC-3E4BAE3740CC}"/>
                </a:ext>
              </a:extLst>
            </p:cNvPr>
            <p:cNvSpPr/>
            <p:nvPr/>
          </p:nvSpPr>
          <p:spPr>
            <a:xfrm>
              <a:off x="3424228" y="8293651"/>
              <a:ext cx="81450" cy="92918"/>
            </a:xfrm>
            <a:prstGeom prst="mathMultiply">
              <a:avLst>
                <a:gd name="adj1" fmla="val 460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61FC85-AA93-4566-ADB1-43933A52884A}"/>
                </a:ext>
              </a:extLst>
            </p:cNvPr>
            <p:cNvSpPr/>
            <p:nvPr/>
          </p:nvSpPr>
          <p:spPr>
            <a:xfrm>
              <a:off x="2978683" y="6142752"/>
              <a:ext cx="947232" cy="1083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Parallélogramme 37">
              <a:extLst>
                <a:ext uri="{FF2B5EF4-FFF2-40B4-BE49-F238E27FC236}">
                  <a16:creationId xmlns:a16="http://schemas.microsoft.com/office/drawing/2014/main" id="{940B909A-B458-4756-9A05-87B5F29B7655}"/>
                </a:ext>
              </a:extLst>
            </p:cNvPr>
            <p:cNvSpPr/>
            <p:nvPr/>
          </p:nvSpPr>
          <p:spPr>
            <a:xfrm rot="1003072" flipV="1">
              <a:off x="1894915" y="6485155"/>
              <a:ext cx="1352722" cy="1875268"/>
            </a:xfrm>
            <a:prstGeom prst="parallelogram">
              <a:avLst>
                <a:gd name="adj" fmla="val 4170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D8154CD-A94D-4E8D-A7D6-01D85F010C1A}"/>
                </a:ext>
              </a:extLst>
            </p:cNvPr>
            <p:cNvSpPr/>
            <p:nvPr/>
          </p:nvSpPr>
          <p:spPr>
            <a:xfrm>
              <a:off x="3327949" y="6997572"/>
              <a:ext cx="264760" cy="1026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Signe de multiplication 39">
              <a:extLst>
                <a:ext uri="{FF2B5EF4-FFF2-40B4-BE49-F238E27FC236}">
                  <a16:creationId xmlns:a16="http://schemas.microsoft.com/office/drawing/2014/main" id="{79088181-57CD-4581-AB94-31992C1C0A7A}"/>
                </a:ext>
              </a:extLst>
            </p:cNvPr>
            <p:cNvSpPr/>
            <p:nvPr/>
          </p:nvSpPr>
          <p:spPr>
            <a:xfrm>
              <a:off x="3424228" y="7894093"/>
              <a:ext cx="81450" cy="92918"/>
            </a:xfrm>
            <a:prstGeom prst="mathMultiply">
              <a:avLst>
                <a:gd name="adj1" fmla="val 460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Signe de multiplication 40">
              <a:extLst>
                <a:ext uri="{FF2B5EF4-FFF2-40B4-BE49-F238E27FC236}">
                  <a16:creationId xmlns:a16="http://schemas.microsoft.com/office/drawing/2014/main" id="{35D355DD-BA6B-43C7-9735-18FA7FB910FA}"/>
                </a:ext>
              </a:extLst>
            </p:cNvPr>
            <p:cNvSpPr/>
            <p:nvPr/>
          </p:nvSpPr>
          <p:spPr>
            <a:xfrm>
              <a:off x="3424228" y="7058566"/>
              <a:ext cx="81450" cy="92918"/>
            </a:xfrm>
            <a:prstGeom prst="mathMultiply">
              <a:avLst>
                <a:gd name="adj1" fmla="val 460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30" name="Espace réservé du numéro de diapositive 1">
            <a:extLst>
              <a:ext uri="{FF2B5EF4-FFF2-40B4-BE49-F238E27FC236}">
                <a16:creationId xmlns:a16="http://schemas.microsoft.com/office/drawing/2014/main" id="{C7839A92-DD04-4D7E-ABDE-F3EF4582F97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27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cxnSp>
        <p:nvCxnSpPr>
          <p:cNvPr id="19" name="Connecteur droit 18"/>
          <p:cNvCxnSpPr>
            <a:stCxn id="35" idx="1"/>
          </p:cNvCxnSpPr>
          <p:nvPr>
            <p:custDataLst>
              <p:tags r:id="rId5"/>
            </p:custDataLst>
          </p:nvPr>
        </p:nvCxnSpPr>
        <p:spPr>
          <a:xfrm>
            <a:off x="2845009" y="4932497"/>
            <a:ext cx="1117391" cy="9691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>
          <a:xfrm>
            <a:off x="2628385" y="5542096"/>
            <a:ext cx="828000" cy="684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>
            <p:custDataLst>
              <p:tags r:id="rId7"/>
            </p:custDataLst>
          </p:nvPr>
        </p:nvCxnSpPr>
        <p:spPr>
          <a:xfrm>
            <a:off x="2628385" y="5364719"/>
            <a:ext cx="936000" cy="792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>
            <p:custDataLst>
              <p:tags r:id="rId8"/>
            </p:custDataLst>
          </p:nvPr>
        </p:nvCxnSpPr>
        <p:spPr>
          <a:xfrm>
            <a:off x="2688799" y="5189885"/>
            <a:ext cx="1044000" cy="90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>
            <p:custDataLst>
              <p:tags r:id="rId9"/>
            </p:custDataLst>
          </p:nvPr>
        </p:nvCxnSpPr>
        <p:spPr>
          <a:xfrm>
            <a:off x="2743513" y="5057500"/>
            <a:ext cx="1117391" cy="9691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>
            <p:custDataLst>
              <p:tags r:id="rId10"/>
            </p:custDataLst>
          </p:nvPr>
        </p:nvCxnSpPr>
        <p:spPr>
          <a:xfrm>
            <a:off x="2990197" y="4848677"/>
            <a:ext cx="1044000" cy="900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>
            <p:custDataLst>
              <p:tags r:id="rId11"/>
            </p:custDataLst>
          </p:nvPr>
        </p:nvCxnSpPr>
        <p:spPr>
          <a:xfrm>
            <a:off x="3187159" y="4442460"/>
            <a:ext cx="878325" cy="7474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>
            <p:custDataLst>
              <p:tags r:id="rId12"/>
            </p:custDataLst>
          </p:nvPr>
        </p:nvCxnSpPr>
        <p:spPr>
          <a:xfrm>
            <a:off x="3187159" y="4602480"/>
            <a:ext cx="900315" cy="8035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>
            <p:custDataLst>
              <p:tags r:id="rId13"/>
            </p:custDataLst>
          </p:nvPr>
        </p:nvCxnSpPr>
        <p:spPr>
          <a:xfrm>
            <a:off x="3187159" y="4798696"/>
            <a:ext cx="900545" cy="77885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>
            <p:custDataLst>
              <p:tags r:id="rId14"/>
            </p:custDataLst>
          </p:nvPr>
        </p:nvCxnSpPr>
        <p:spPr>
          <a:xfrm>
            <a:off x="2688799" y="5768859"/>
            <a:ext cx="540000" cy="432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>
            <p:custDataLst>
              <p:tags r:id="rId15"/>
            </p:custDataLst>
          </p:nvPr>
        </p:nvCxnSpPr>
        <p:spPr>
          <a:xfrm flipH="1">
            <a:off x="1440180" y="2710155"/>
            <a:ext cx="1135451" cy="127510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>
            <p:custDataLst>
              <p:tags r:id="rId16"/>
            </p:custDataLst>
          </p:nvPr>
        </p:nvCxnSpPr>
        <p:spPr>
          <a:xfrm flipH="1">
            <a:off x="1383031" y="3055620"/>
            <a:ext cx="1192600" cy="129984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>
            <p:custDataLst>
              <p:tags r:id="rId17"/>
            </p:custDataLst>
          </p:nvPr>
        </p:nvCxnSpPr>
        <p:spPr>
          <a:xfrm flipH="1">
            <a:off x="1440181" y="3322320"/>
            <a:ext cx="1135450" cy="128016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>
            <p:custDataLst>
              <p:tags r:id="rId18"/>
            </p:custDataLst>
          </p:nvPr>
        </p:nvCxnSpPr>
        <p:spPr>
          <a:xfrm flipH="1">
            <a:off x="1440181" y="3639034"/>
            <a:ext cx="1184426" cy="129346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>
            <p:custDataLst>
              <p:tags r:id="rId19"/>
            </p:custDataLst>
          </p:nvPr>
        </p:nvCxnSpPr>
        <p:spPr>
          <a:xfrm flipH="1">
            <a:off x="1383031" y="3810000"/>
            <a:ext cx="1360482" cy="150495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endCxn id="38" idx="0"/>
          </p:cNvCxnSpPr>
          <p:nvPr>
            <p:custDataLst>
              <p:tags r:id="rId20"/>
            </p:custDataLst>
          </p:nvPr>
        </p:nvCxnSpPr>
        <p:spPr>
          <a:xfrm flipH="1">
            <a:off x="1567203" y="3810000"/>
            <a:ext cx="1465628" cy="165503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>
            <p:custDataLst>
              <p:tags r:id="rId21"/>
            </p:custDataLst>
          </p:nvPr>
        </p:nvCxnSpPr>
        <p:spPr>
          <a:xfrm flipH="1">
            <a:off x="1813739" y="4050662"/>
            <a:ext cx="1306652" cy="142430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endCxn id="38" idx="1"/>
          </p:cNvCxnSpPr>
          <p:nvPr>
            <p:custDataLst>
              <p:tags r:id="rId22"/>
            </p:custDataLst>
          </p:nvPr>
        </p:nvCxnSpPr>
        <p:spPr>
          <a:xfrm flipH="1">
            <a:off x="1989117" y="4355462"/>
            <a:ext cx="1131274" cy="12362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>
            <p:custDataLst>
              <p:tags r:id="rId23"/>
            </p:custDataLst>
          </p:nvPr>
        </p:nvCxnSpPr>
        <p:spPr>
          <a:xfrm flipH="1">
            <a:off x="3597484" y="3755311"/>
            <a:ext cx="364917" cy="39377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>
            <p:custDataLst>
              <p:tags r:id="rId24"/>
            </p:custDataLst>
          </p:nvPr>
        </p:nvCxnSpPr>
        <p:spPr>
          <a:xfrm flipH="1">
            <a:off x="3597484" y="2541270"/>
            <a:ext cx="1698309" cy="190119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>
            <p:custDataLst>
              <p:tags r:id="rId25"/>
            </p:custDataLst>
          </p:nvPr>
        </p:nvCxnSpPr>
        <p:spPr>
          <a:xfrm flipH="1">
            <a:off x="3642431" y="2933700"/>
            <a:ext cx="1653362" cy="184213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>
            <p:custDataLst>
              <p:tags r:id="rId26"/>
            </p:custDataLst>
          </p:nvPr>
        </p:nvCxnSpPr>
        <p:spPr>
          <a:xfrm flipH="1">
            <a:off x="3860904" y="3242310"/>
            <a:ext cx="1434889" cy="157035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>
            <p:custDataLst>
              <p:tags r:id="rId27"/>
            </p:custDataLst>
          </p:nvPr>
        </p:nvCxnSpPr>
        <p:spPr>
          <a:xfrm flipH="1">
            <a:off x="4034197" y="3547110"/>
            <a:ext cx="1261596" cy="141795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34" idx="5"/>
          </p:cNvCxnSpPr>
          <p:nvPr>
            <p:custDataLst>
              <p:tags r:id="rId28"/>
            </p:custDataLst>
          </p:nvPr>
        </p:nvCxnSpPr>
        <p:spPr>
          <a:xfrm flipH="1">
            <a:off x="4152789" y="3885599"/>
            <a:ext cx="1188148" cy="12629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>
            <p:custDataLst>
              <p:tags r:id="rId29"/>
            </p:custDataLst>
          </p:nvPr>
        </p:nvCxnSpPr>
        <p:spPr>
          <a:xfrm flipH="1">
            <a:off x="4202430" y="4203062"/>
            <a:ext cx="1093363" cy="121958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>
            <p:custDataLst>
              <p:tags r:id="rId30"/>
            </p:custDataLst>
          </p:nvPr>
        </p:nvCxnSpPr>
        <p:spPr>
          <a:xfrm flipH="1">
            <a:off x="4202430" y="4507862"/>
            <a:ext cx="1093363" cy="1219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>
            <p:custDataLst>
              <p:tags r:id="rId31"/>
            </p:custDataLst>
          </p:nvPr>
        </p:nvCxnSpPr>
        <p:spPr>
          <a:xfrm flipH="1">
            <a:off x="4556831" y="4812662"/>
            <a:ext cx="738962" cy="81851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>
            <p:custDataLst>
              <p:tags r:id="rId32"/>
            </p:custDataLst>
          </p:nvPr>
        </p:nvCxnSpPr>
        <p:spPr>
          <a:xfrm flipH="1">
            <a:off x="4953001" y="5148555"/>
            <a:ext cx="342791" cy="39354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>
            <p:custDataLst>
              <p:tags r:id="rId33"/>
            </p:custDataLst>
          </p:nvPr>
        </p:nvCxnSpPr>
        <p:spPr>
          <a:xfrm flipH="1">
            <a:off x="2205990" y="5189885"/>
            <a:ext cx="422395" cy="44129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>
            <p:custDataLst>
              <p:tags r:id="rId34"/>
            </p:custDataLst>
          </p:nvPr>
        </p:nvCxnSpPr>
        <p:spPr>
          <a:xfrm flipH="1">
            <a:off x="1383032" y="2484120"/>
            <a:ext cx="308608" cy="3327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>
            <p:custDataLst>
              <p:tags r:id="rId35"/>
            </p:custDataLst>
          </p:nvPr>
        </p:nvCxnSpPr>
        <p:spPr>
          <a:xfrm flipH="1">
            <a:off x="1440180" y="2541270"/>
            <a:ext cx="461882" cy="51435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>
            <p:custDataLst>
              <p:tags r:id="rId36"/>
            </p:custDataLst>
          </p:nvPr>
        </p:nvCxnSpPr>
        <p:spPr>
          <a:xfrm flipH="1">
            <a:off x="1440180" y="2619931"/>
            <a:ext cx="697230" cy="70238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stCxn id="38" idx="4"/>
          </p:cNvCxnSpPr>
          <p:nvPr>
            <p:custDataLst>
              <p:tags r:id="rId37"/>
            </p:custDataLst>
          </p:nvPr>
        </p:nvCxnSpPr>
        <p:spPr>
          <a:xfrm flipH="1">
            <a:off x="1440181" y="2660379"/>
            <a:ext cx="969412" cy="97865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>
            <p:custDataLst>
              <p:tags r:id="rId38"/>
            </p:custDataLst>
          </p:nvPr>
        </p:nvCxnSpPr>
        <p:spPr>
          <a:xfrm flipH="1">
            <a:off x="4087704" y="2484120"/>
            <a:ext cx="969412" cy="111446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8" name="Connecteur droit 117"/>
          <p:cNvCxnSpPr>
            <a:stCxn id="34" idx="3"/>
          </p:cNvCxnSpPr>
          <p:nvPr>
            <p:custDataLst>
              <p:tags r:id="rId39"/>
            </p:custDataLst>
          </p:nvPr>
        </p:nvCxnSpPr>
        <p:spPr>
          <a:xfrm flipH="1">
            <a:off x="4107588" y="2533655"/>
            <a:ext cx="644416" cy="75123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>
            <p:custDataLst>
              <p:tags r:id="rId40"/>
            </p:custDataLst>
          </p:nvPr>
        </p:nvCxnSpPr>
        <p:spPr>
          <a:xfrm flipH="1">
            <a:off x="4087474" y="2650470"/>
            <a:ext cx="308608" cy="3327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>
            <p:custDataLst>
              <p:tags r:id="rId41"/>
            </p:custDataLst>
          </p:nvPr>
        </p:nvCxnSpPr>
        <p:spPr>
          <a:xfrm>
            <a:off x="3187159" y="4170665"/>
            <a:ext cx="377226" cy="3670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>
            <p:custDataLst>
              <p:tags r:id="rId42"/>
            </p:custDataLst>
          </p:nvPr>
        </p:nvCxnSpPr>
        <p:spPr>
          <a:xfrm>
            <a:off x="3202399" y="3808715"/>
            <a:ext cx="377226" cy="3670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>
            <p:custDataLst>
              <p:tags r:id="rId43"/>
            </p:custDataLst>
          </p:nvPr>
        </p:nvCxnSpPr>
        <p:spPr>
          <a:xfrm>
            <a:off x="2628385" y="2160270"/>
            <a:ext cx="1475425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>
            <p:custDataLst>
              <p:tags r:id="rId44"/>
            </p:custDataLst>
          </p:nvPr>
        </p:nvCxnSpPr>
        <p:spPr>
          <a:xfrm>
            <a:off x="2636005" y="2312670"/>
            <a:ext cx="1475425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>
            <p:custDataLst>
              <p:tags r:id="rId45"/>
            </p:custDataLst>
          </p:nvPr>
        </p:nvCxnSpPr>
        <p:spPr>
          <a:xfrm>
            <a:off x="2639815" y="2465070"/>
            <a:ext cx="1475425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>
            <p:custDataLst>
              <p:tags r:id="rId46"/>
            </p:custDataLst>
          </p:nvPr>
        </p:nvCxnSpPr>
        <p:spPr>
          <a:xfrm>
            <a:off x="2628385" y="2617470"/>
            <a:ext cx="1475425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>
            <p:custDataLst>
              <p:tags r:id="rId47"/>
            </p:custDataLst>
          </p:nvPr>
        </p:nvCxnSpPr>
        <p:spPr>
          <a:xfrm>
            <a:off x="2632195" y="2769870"/>
            <a:ext cx="1475425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>
            <p:custDataLst>
              <p:tags r:id="rId48"/>
            </p:custDataLst>
          </p:nvPr>
        </p:nvCxnSpPr>
        <p:spPr>
          <a:xfrm>
            <a:off x="2632195" y="2922270"/>
            <a:ext cx="1475425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>
            <p:custDataLst>
              <p:tags r:id="rId49"/>
            </p:custDataLst>
          </p:nvPr>
        </p:nvCxnSpPr>
        <p:spPr>
          <a:xfrm>
            <a:off x="2636005" y="3074670"/>
            <a:ext cx="1475425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>
            <p:custDataLst>
              <p:tags r:id="rId50"/>
            </p:custDataLst>
          </p:nvPr>
        </p:nvCxnSpPr>
        <p:spPr>
          <a:xfrm>
            <a:off x="2651245" y="3227070"/>
            <a:ext cx="1475425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>
            <p:custDataLst>
              <p:tags r:id="rId51"/>
            </p:custDataLst>
          </p:nvPr>
        </p:nvCxnSpPr>
        <p:spPr>
          <a:xfrm>
            <a:off x="2639815" y="3379470"/>
            <a:ext cx="1475425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>
            <p:custDataLst>
              <p:tags r:id="rId52"/>
            </p:custDataLst>
          </p:nvPr>
        </p:nvCxnSpPr>
        <p:spPr>
          <a:xfrm>
            <a:off x="2632195" y="3531870"/>
            <a:ext cx="1475425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>
            <p:custDataLst>
              <p:tags r:id="rId53"/>
            </p:custDataLst>
          </p:nvPr>
        </p:nvCxnSpPr>
        <p:spPr>
          <a:xfrm>
            <a:off x="2628385" y="3684270"/>
            <a:ext cx="1475425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>
            <p:custDataLst>
              <p:tags r:id="rId54"/>
            </p:custDataLst>
          </p:nvPr>
        </p:nvCxnSpPr>
        <p:spPr>
          <a:xfrm>
            <a:off x="3190969" y="3844290"/>
            <a:ext cx="3810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>
            <p:custDataLst>
              <p:tags r:id="rId55"/>
            </p:custDataLst>
          </p:nvPr>
        </p:nvCxnSpPr>
        <p:spPr>
          <a:xfrm>
            <a:off x="3190969" y="3996690"/>
            <a:ext cx="3810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>
            <p:custDataLst>
              <p:tags r:id="rId56"/>
            </p:custDataLst>
          </p:nvPr>
        </p:nvCxnSpPr>
        <p:spPr>
          <a:xfrm>
            <a:off x="3187159" y="4149090"/>
            <a:ext cx="3810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>
            <p:custDataLst>
              <p:tags r:id="rId57"/>
            </p:custDataLst>
          </p:nvPr>
        </p:nvCxnSpPr>
        <p:spPr>
          <a:xfrm>
            <a:off x="3187159" y="4301490"/>
            <a:ext cx="3810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>
            <p:custDataLst>
              <p:tags r:id="rId58"/>
            </p:custDataLst>
          </p:nvPr>
        </p:nvCxnSpPr>
        <p:spPr>
          <a:xfrm>
            <a:off x="3190969" y="4453890"/>
            <a:ext cx="3810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4034197" y="6865825"/>
            <a:ext cx="2703235" cy="102087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manivelle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 bouger la bielle.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67292" y="4263841"/>
            <a:ext cx="1921825" cy="255651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bielle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Transforme le mouvement de rotation (bielle) en mouvement de translation (piston).</a:t>
            </a:r>
          </a:p>
        </p:txBody>
      </p:sp>
      <p:cxnSp>
        <p:nvCxnSpPr>
          <p:cNvPr id="151" name="Connecteur droit avec flèche 150"/>
          <p:cNvCxnSpPr/>
          <p:nvPr>
            <p:custDataLst>
              <p:tags r:id="rId61"/>
            </p:custDataLst>
          </p:nvPr>
        </p:nvCxnSpPr>
        <p:spPr>
          <a:xfrm flipV="1">
            <a:off x="1989117" y="4301490"/>
            <a:ext cx="1001080" cy="300990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avec flèche 151"/>
          <p:cNvCxnSpPr/>
          <p:nvPr>
            <p:custDataLst>
              <p:tags r:id="rId62"/>
            </p:custDataLst>
          </p:nvPr>
        </p:nvCxnSpPr>
        <p:spPr>
          <a:xfrm flipH="1" flipV="1">
            <a:off x="3962400" y="6156719"/>
            <a:ext cx="433683" cy="663633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4398394" y="144780"/>
            <a:ext cx="2322446" cy="853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CORRIGÉ</a:t>
            </a:r>
          </a:p>
        </p:txBody>
      </p:sp>
    </p:spTree>
    <p:extLst>
      <p:ext uri="{BB962C8B-B14F-4D97-AF65-F5344CB8AC3E}">
        <p14:creationId xmlns:p14="http://schemas.microsoft.com/office/powerpoint/2010/main" val="2655039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 59" descr="640px-Tringlerie_voiture_pedales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>
            <a:grayscl/>
          </a:blip>
          <a:stretch>
            <a:fillRect/>
          </a:stretch>
        </p:blipFill>
        <p:spPr>
          <a:xfrm>
            <a:off x="1897061" y="6537289"/>
            <a:ext cx="3063879" cy="22883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7538" y="1008003"/>
            <a:ext cx="5840215" cy="853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Pour chacune des images, identifie la bielle et a manivelle.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933F28-67EB-4D56-B3FA-A5561744F4F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5746" y="130283"/>
            <a:ext cx="4070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FICHE D’ACTIVITÉ 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Bielles et manivelles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B55E49-0003-433F-B31F-846D808C901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435" y="99530"/>
            <a:ext cx="6692202" cy="8914188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Google Shape;708;p65">
            <a:extLst>
              <a:ext uri="{FF2B5EF4-FFF2-40B4-BE49-F238E27FC236}">
                <a16:creationId xmlns:a16="http://schemas.microsoft.com/office/drawing/2014/main" id="{96C95FBC-46FA-4667-9377-AE78D89C42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19077" y="8825624"/>
            <a:ext cx="808425" cy="315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fr-CA" sz="1200" b="1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Page 01</a:t>
            </a:r>
            <a:endParaRPr sz="1200" b="1" i="1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13" name="Image 12" descr="Moteur_plan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>
            <a:grayscl/>
          </a:blip>
          <a:stretch>
            <a:fillRect/>
          </a:stretch>
        </p:blipFill>
        <p:spPr>
          <a:xfrm>
            <a:off x="1786251" y="1695867"/>
            <a:ext cx="3285498" cy="2293164"/>
          </a:xfrm>
          <a:prstGeom prst="rect">
            <a:avLst/>
          </a:prstGeom>
        </p:spPr>
      </p:pic>
      <p:pic>
        <p:nvPicPr>
          <p:cNvPr id="16" name="Image 15" descr="640px-Römische_Sägemühle.svg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>
            <a:grayscl/>
          </a:blip>
          <a:stretch>
            <a:fillRect/>
          </a:stretch>
        </p:blipFill>
        <p:spPr>
          <a:xfrm>
            <a:off x="1699260" y="4202391"/>
            <a:ext cx="3459480" cy="21621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398394" y="144780"/>
            <a:ext cx="2322446" cy="853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CORRIGÉ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338053" y="4202391"/>
            <a:ext cx="953787" cy="460559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Bielle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16008" y="5230781"/>
            <a:ext cx="1124543" cy="47223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Manivelle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39114" y="8150041"/>
            <a:ext cx="953787" cy="460559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Bielles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071749" y="5786161"/>
            <a:ext cx="953787" cy="460559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Bielle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071749" y="3052261"/>
            <a:ext cx="953787" cy="460559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Bielle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24493" y="2937961"/>
            <a:ext cx="953787" cy="460559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Bielle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241314" y="4758546"/>
            <a:ext cx="1124543" cy="47223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Manivelle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53737" y="3600615"/>
            <a:ext cx="1124543" cy="47223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Manivelle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034197" y="6646608"/>
            <a:ext cx="1124543" cy="47223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Manivelles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158740" y="3836733"/>
            <a:ext cx="1124543" cy="47223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Manivelle </a:t>
            </a:r>
          </a:p>
        </p:txBody>
      </p:sp>
      <p:cxnSp>
        <p:nvCxnSpPr>
          <p:cNvPr id="27" name="Connecteur droit avec flèche 26"/>
          <p:cNvCxnSpPr/>
          <p:nvPr>
            <p:custDataLst>
              <p:tags r:id="rId19"/>
            </p:custDataLst>
          </p:nvPr>
        </p:nvCxnSpPr>
        <p:spPr>
          <a:xfrm flipH="1">
            <a:off x="4514197" y="3253740"/>
            <a:ext cx="55755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2" idx="3"/>
          </p:cNvCxnSpPr>
          <p:nvPr>
            <p:custDataLst>
              <p:tags r:id="rId20"/>
            </p:custDataLst>
          </p:nvPr>
        </p:nvCxnSpPr>
        <p:spPr>
          <a:xfrm>
            <a:off x="1478280" y="3168241"/>
            <a:ext cx="662940" cy="8549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4" idx="3"/>
          </p:cNvCxnSpPr>
          <p:nvPr>
            <p:custDataLst>
              <p:tags r:id="rId21"/>
            </p:custDataLst>
          </p:nvPr>
        </p:nvCxnSpPr>
        <p:spPr>
          <a:xfrm flipV="1">
            <a:off x="1478280" y="3600615"/>
            <a:ext cx="1120437" cy="23611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6" idx="1"/>
          </p:cNvCxnSpPr>
          <p:nvPr>
            <p:custDataLst>
              <p:tags r:id="rId22"/>
            </p:custDataLst>
          </p:nvPr>
        </p:nvCxnSpPr>
        <p:spPr>
          <a:xfrm flipH="1" flipV="1">
            <a:off x="4666597" y="3600615"/>
            <a:ext cx="492143" cy="47223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>
            <p:custDataLst>
              <p:tags r:id="rId23"/>
            </p:custDataLst>
          </p:nvPr>
        </p:nvCxnSpPr>
        <p:spPr>
          <a:xfrm>
            <a:off x="2751117" y="4662950"/>
            <a:ext cx="0" cy="6824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8" idx="3"/>
          </p:cNvCxnSpPr>
          <p:nvPr>
            <p:custDataLst>
              <p:tags r:id="rId24"/>
            </p:custDataLst>
          </p:nvPr>
        </p:nvCxnSpPr>
        <p:spPr>
          <a:xfrm>
            <a:off x="2040551" y="5466899"/>
            <a:ext cx="978526" cy="23611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9" idx="3"/>
          </p:cNvCxnSpPr>
          <p:nvPr>
            <p:custDataLst>
              <p:tags r:id="rId25"/>
            </p:custDataLst>
          </p:nvPr>
        </p:nvCxnSpPr>
        <p:spPr>
          <a:xfrm>
            <a:off x="1392901" y="8380321"/>
            <a:ext cx="1358216" cy="23027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23" idx="1"/>
          </p:cNvCxnSpPr>
          <p:nvPr>
            <p:custDataLst>
              <p:tags r:id="rId26"/>
            </p:custDataLst>
          </p:nvPr>
        </p:nvCxnSpPr>
        <p:spPr>
          <a:xfrm flipH="1">
            <a:off x="3710940" y="4994664"/>
            <a:ext cx="1530374" cy="47223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20" idx="1"/>
          </p:cNvCxnSpPr>
          <p:nvPr>
            <p:custDataLst>
              <p:tags r:id="rId27"/>
            </p:custDataLst>
          </p:nvPr>
        </p:nvCxnSpPr>
        <p:spPr>
          <a:xfrm flipH="1" flipV="1">
            <a:off x="3954780" y="5703016"/>
            <a:ext cx="1116969" cy="3134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25" idx="2"/>
          </p:cNvCxnSpPr>
          <p:nvPr>
            <p:custDataLst>
              <p:tags r:id="rId28"/>
            </p:custDataLst>
          </p:nvPr>
        </p:nvCxnSpPr>
        <p:spPr>
          <a:xfrm flipH="1">
            <a:off x="3019077" y="7118843"/>
            <a:ext cx="1577392" cy="18111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>
            <p:custDataLst>
              <p:tags r:id="rId29"/>
            </p:custDataLst>
          </p:nvPr>
        </p:nvCxnSpPr>
        <p:spPr>
          <a:xfrm flipH="1">
            <a:off x="4185941" y="7118843"/>
            <a:ext cx="410528" cy="57735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19" idx="3"/>
          </p:cNvCxnSpPr>
          <p:nvPr>
            <p:custDataLst>
              <p:tags r:id="rId30"/>
            </p:custDataLst>
          </p:nvPr>
        </p:nvCxnSpPr>
        <p:spPr>
          <a:xfrm flipV="1">
            <a:off x="1392901" y="7985760"/>
            <a:ext cx="504160" cy="3945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475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29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graphicFrame>
        <p:nvGraphicFramePr>
          <p:cNvPr id="8" name="Tableau 4">
            <a:extLst>
              <a:ext uri="{FF2B5EF4-FFF2-40B4-BE49-F238E27FC236}">
                <a16:creationId xmlns:a16="http://schemas.microsoft.com/office/drawing/2014/main" id="{643A2E57-8A19-466B-A59A-6BAD7052F442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538943"/>
              </p:ext>
            </p:extLst>
          </p:nvPr>
        </p:nvGraphicFramePr>
        <p:xfrm>
          <a:off x="783117" y="2780595"/>
          <a:ext cx="5374793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1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>
                          <a:latin typeface="+mn-lt"/>
                        </a:rPr>
                        <a:t>Numéro de</a:t>
                      </a:r>
                    </a:p>
                    <a:p>
                      <a:pPr algn="ctr"/>
                      <a:r>
                        <a:rPr lang="fr-FR" sz="1400" baseline="0" dirty="0">
                          <a:latin typeface="+mn-lt"/>
                        </a:rPr>
                        <a:t>la fiche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Pages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Retour sur la carte surprise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30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18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Classification des arthropodes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31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137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Suggestions de contenants à récupérer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32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610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Notre </a:t>
                      </a:r>
                      <a:r>
                        <a:rPr lang="fr-FR" sz="1200" dirty="0" err="1">
                          <a:latin typeface="+mn-lt"/>
                        </a:rPr>
                        <a:t>bébitte</a:t>
                      </a:r>
                      <a:r>
                        <a:rPr lang="fr-FR" sz="1200" dirty="0">
                          <a:latin typeface="+mn-lt"/>
                        </a:rPr>
                        <a:t> mécanique : exemple de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33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03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latin typeface="+mn-lt"/>
                        </a:rPr>
                        <a:t>Utilisation des contenants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34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72029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7496FFE9-A750-44F7-BB6F-039F68E5AE5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291972" y="1543659"/>
            <a:ext cx="4274057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Fiches TNI</a:t>
            </a:r>
          </a:p>
        </p:txBody>
      </p:sp>
    </p:spTree>
    <p:extLst>
      <p:ext uri="{BB962C8B-B14F-4D97-AF65-F5344CB8AC3E}">
        <p14:creationId xmlns:p14="http://schemas.microsoft.com/office/powerpoint/2010/main" val="406183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3C68CCA5-1CB1-424D-B30E-2C9721CF3FC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25730" y="-7327"/>
            <a:ext cx="7109460" cy="64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Présentation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de la situation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d’apprentissage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7" name="Tableau 14">
            <a:extLst>
              <a:ext uri="{FF2B5EF4-FFF2-40B4-BE49-F238E27FC236}">
                <a16:creationId xmlns:a16="http://schemas.microsoft.com/office/drawing/2014/main" id="{03FEC4B9-4CF3-4712-AF4C-88506633D23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5658384"/>
              </p:ext>
            </p:extLst>
          </p:nvPr>
        </p:nvGraphicFramePr>
        <p:xfrm>
          <a:off x="112638" y="780380"/>
          <a:ext cx="6640695" cy="79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+mn-lt"/>
                          <a:cs typeface="Times New Roman" panose="02020603050405020304" pitchFamily="18" charset="0"/>
                        </a:rPr>
                        <a:t>Intention pédagogique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0000"/>
                        </a:lnSpc>
                        <a:buNone/>
                      </a:pPr>
                      <a:r>
                        <a:rPr lang="fr-CA" sz="1200" dirty="0"/>
                        <a:t>Amener l’élève à comprendre et concevoir un mécanisme de bielle-manivelle, et à l’intégrer dans la fabrication d’un arthropode dont une des partie du corps doit être mobile.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au 15">
            <a:extLst>
              <a:ext uri="{FF2B5EF4-FFF2-40B4-BE49-F238E27FC236}">
                <a16:creationId xmlns:a16="http://schemas.microsoft.com/office/drawing/2014/main" id="{E51E09E5-01B8-49B5-B943-7F64535F4EE4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11408258"/>
              </p:ext>
            </p:extLst>
          </p:nvPr>
        </p:nvGraphicFramePr>
        <p:xfrm>
          <a:off x="112638" y="1648001"/>
          <a:ext cx="6640695" cy="90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r>
                        <a:rPr lang="fr-CA" sz="1400" b="1" i="0" noProof="0" dirty="0">
                          <a:latin typeface="+mn-lt"/>
                          <a:cs typeface="Times New Roman" panose="02020603050405020304" pitchFamily="18" charset="0"/>
                        </a:rPr>
                        <a:t>Objectif(s</a:t>
                      </a:r>
                      <a:r>
                        <a:rPr lang="fr-CA" sz="1600" b="1" i="0" noProof="0" dirty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fr-CA" sz="1200" dirty="0"/>
                        <a:t>Comprendre le mécanisme de la bielle et de la manivelle.</a:t>
                      </a:r>
                    </a:p>
                    <a:p>
                      <a:pPr marL="171450" indent="-17145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fr-CA" sz="1200" dirty="0"/>
                        <a:t>Être capable de</a:t>
                      </a:r>
                      <a:r>
                        <a:rPr lang="fr-CA" sz="1200" baseline="0" dirty="0"/>
                        <a:t> distinguer entre différents types d’arthropodes, dont les insectes</a:t>
                      </a:r>
                      <a:r>
                        <a:rPr lang="fr-CA" sz="1200" dirty="0"/>
                        <a:t>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167D805-44AA-49F4-943A-4FCBA2B8D011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90408791"/>
              </p:ext>
            </p:extLst>
          </p:nvPr>
        </p:nvGraphicFramePr>
        <p:xfrm>
          <a:off x="112638" y="2644140"/>
          <a:ext cx="6631947" cy="5239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1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1" kern="1200" dirty="0">
                          <a:latin typeface="+mn-lt"/>
                          <a:cs typeface="Times" pitchFamily="18" charset="0"/>
                        </a:rPr>
                        <a:t>Références à la PDA sciences</a:t>
                      </a:r>
                      <a:endParaRPr lang="fr-C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572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Univers matériel </a:t>
                      </a:r>
                      <a:r>
                        <a:rPr lang="fr-CA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(activités 1, 3 et 4)</a:t>
                      </a:r>
                      <a:endParaRPr lang="fr-CA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cs typeface="Times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544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fr-CA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Systèmes et interaction : 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CA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Objets techniques usuels : Décrire des pièces et des mécanismes qui composent un objet. 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FR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Fonctionnement d’objets fabriqués : </a:t>
                      </a:r>
                    </a:p>
                    <a:p>
                      <a:pPr marL="504000" indent="-228600">
                        <a:spcBef>
                          <a:spcPts val="600"/>
                        </a:spcBef>
                        <a:buFont typeface="+mj-lt"/>
                        <a:buAutoNum type="alphaLcPeriod"/>
                      </a:pPr>
                      <a:r>
                        <a:rPr lang="fr-FR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Identifier des pièces mécaniques (bielles et manivelles).</a:t>
                      </a:r>
                    </a:p>
                    <a:p>
                      <a:pPr marL="504000" indent="-228600">
                        <a:spcBef>
                          <a:spcPts val="600"/>
                        </a:spcBef>
                        <a:buFont typeface="+mj-lt"/>
                        <a:buAutoNum type="alphaLcPeriod"/>
                      </a:pPr>
                      <a:r>
                        <a:rPr lang="fr-FR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Reconnaître deux types de mouvements (rotation et translation).</a:t>
                      </a:r>
                    </a:p>
                    <a:p>
                      <a:pPr marL="504000" indent="-228600">
                        <a:spcBef>
                          <a:spcPts val="600"/>
                        </a:spcBef>
                        <a:buFont typeface="+mj-lt"/>
                        <a:buAutoNum type="alphaLcPeriod"/>
                      </a:pPr>
                      <a:r>
                        <a:rPr lang="fr-FR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Décrire une séquence simple de pièces mécaniques en mouvement.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fr-CA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Technique et instrumentation : </a:t>
                      </a:r>
                    </a:p>
                    <a:p>
                      <a:pPr marL="180000" indent="-1800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FR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Utilisation d’outils : Utiliser adéquatement et de façon sécuritaire des outils (…).</a:t>
                      </a:r>
                    </a:p>
                    <a:p>
                      <a:pPr marL="180000" indent="-18000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fr-FR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Conception et fabrication de modèles :</a:t>
                      </a:r>
                    </a:p>
                    <a:p>
                      <a:pPr marL="504000" indent="-228600">
                        <a:spcBef>
                          <a:spcPts val="600"/>
                        </a:spcBef>
                        <a:buFont typeface="+mj-lt"/>
                        <a:buAutoNum type="alphaLcPeriod" startAt="4"/>
                      </a:pPr>
                      <a:r>
                        <a:rPr lang="fr-FR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Tracer et découper des pièces dans divers matériaux à l’aide des outils appropriés.</a:t>
                      </a:r>
                    </a:p>
                    <a:p>
                      <a:pPr marL="504000" indent="-228600">
                        <a:spcBef>
                          <a:spcPts val="600"/>
                        </a:spcBef>
                        <a:buFont typeface="+mj-lt"/>
                        <a:buAutoNum type="alphaLcPeriod" startAt="4"/>
                      </a:pPr>
                      <a:r>
                        <a:rPr lang="fr-FR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Utiliser les modes d’assemblage appropriés (ex. : vis, colle, clou, attache parisienne, écrou).</a:t>
                      </a:r>
                    </a:p>
                    <a:p>
                      <a:pPr marL="504000" indent="-228600">
                        <a:spcBef>
                          <a:spcPts val="600"/>
                        </a:spcBef>
                        <a:buFont typeface="+mj-lt"/>
                        <a:buAutoNum type="alphaLcPeriod" startAt="4"/>
                      </a:pPr>
                      <a:r>
                        <a:rPr lang="fr-FR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Utiliser les outils appropriés permettant une finition soignée</a:t>
                      </a:r>
                      <a:r>
                        <a:rPr lang="fr-CA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.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fr-CA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Langage approprié : </a:t>
                      </a:r>
                      <a:r>
                        <a:rPr lang="fr-CA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Communiquer à l’aide des modes de représentation adéquats (…).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545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Univers vivant </a:t>
                      </a:r>
                      <a:r>
                        <a:rPr lang="fr-CA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cs typeface="Times" pitchFamily="18" charset="0"/>
                        </a:rPr>
                        <a:t>(activité 2)</a:t>
                      </a:r>
                      <a:endParaRPr lang="fr-CA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818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fr-CA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Organisation du vivant : </a:t>
                      </a:r>
                      <a:r>
                        <a:rPr lang="fr-CA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Répertorier les arthropodes selon leur classe (…).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fr-CA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Mouvements chez les animaux :</a:t>
                      </a:r>
                      <a:r>
                        <a:rPr lang="fr-CA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" pitchFamily="18" charset="0"/>
                        </a:rPr>
                        <a:t> Décrire divers modes de locomotion chez les animaux (…).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Espace réservé du numéro de diapositive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5745708" y="7995271"/>
            <a:ext cx="1112292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3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5D40986-EC93-4FA0-9BF7-4A6F91D5FDD5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28931071"/>
              </p:ext>
            </p:extLst>
          </p:nvPr>
        </p:nvGraphicFramePr>
        <p:xfrm>
          <a:off x="104932" y="8062560"/>
          <a:ext cx="5846288" cy="423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3256">
                  <a:extLst>
                    <a:ext uri="{9D8B030D-6E8A-4147-A177-3AD203B41FA5}">
                      <a16:colId xmlns:a16="http://schemas.microsoft.com/office/drawing/2014/main" val="3004877923"/>
                    </a:ext>
                  </a:extLst>
                </a:gridCol>
                <a:gridCol w="713032">
                  <a:extLst>
                    <a:ext uri="{9D8B030D-6E8A-4147-A177-3AD203B41FA5}">
                      <a16:colId xmlns:a16="http://schemas.microsoft.com/office/drawing/2014/main" val="3345029913"/>
                    </a:ext>
                  </a:extLst>
                </a:gridCol>
              </a:tblGrid>
              <a:tr h="85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Repère</a:t>
                      </a:r>
                      <a:r>
                        <a:rPr lang="fr-FR" sz="1400" baseline="0" dirty="0">
                          <a:effectLst/>
                        </a:rPr>
                        <a:t> </a:t>
                      </a:r>
                      <a:r>
                        <a:rPr lang="fr-FR" sz="1400" dirty="0">
                          <a:effectLst/>
                        </a:rPr>
                        <a:t>culturel proposé</a:t>
                      </a:r>
                      <a:endParaRPr lang="fr-C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54899" marR="548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Activité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54899" marR="54899" marT="0" marB="0" anchor="ctr"/>
                </a:tc>
                <a:extLst>
                  <a:ext uri="{0D108BD9-81ED-4DB2-BD59-A6C34878D82A}">
                    <a16:rowId xmlns:a16="http://schemas.microsoft.com/office/drawing/2014/main" val="1647886487"/>
                  </a:ext>
                </a:extLst>
              </a:tr>
              <a:tr h="73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Le train à vapeur de Harry Potter (objet patrimonial, réalisation artistique).</a:t>
                      </a:r>
                      <a:endParaRPr lang="fr-CA" sz="1200" b="0" i="0" kern="1200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4899" marR="5489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effectLst/>
                        </a:rPr>
                        <a:t>1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54899" marR="54899" marT="0" marB="0" anchor="ctr"/>
                </a:tc>
                <a:extLst>
                  <a:ext uri="{0D108BD9-81ED-4DB2-BD59-A6C34878D82A}">
                    <a16:rowId xmlns:a16="http://schemas.microsoft.com/office/drawing/2014/main" val="2910200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847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FBC6B1-4594-4CFC-ADC8-C43F5D80A7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6428" y="1088389"/>
            <a:ext cx="5840215" cy="853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Répondre aux</a:t>
            </a:r>
            <a:r>
              <a:rPr kumimoji="0" lang="fr-CA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questions en plénière</a:t>
            </a: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933F28-67EB-4D56-B3FA-A5561744F4F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5746" y="130283"/>
            <a:ext cx="4599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Fiche TNI-1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Retour sur la carte surprise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01FF0C-308E-469A-81C1-6E02A0895C3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9823" y="1779091"/>
            <a:ext cx="6296133" cy="45548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E3F5C0E-DD42-4C68-B264-CAD5D236DDF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32189" y="2063793"/>
            <a:ext cx="4875305" cy="4147950"/>
            <a:chOff x="1894915" y="6142752"/>
            <a:chExt cx="3121982" cy="265620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6941D07-E191-4129-A9C1-F5BCAC0C9D3C}"/>
                </a:ext>
              </a:extLst>
            </p:cNvPr>
            <p:cNvSpPr/>
            <p:nvPr/>
          </p:nvSpPr>
          <p:spPr>
            <a:xfrm>
              <a:off x="2947320" y="6556661"/>
              <a:ext cx="1009959" cy="1958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Parallélogramme 33">
              <a:extLst>
                <a:ext uri="{FF2B5EF4-FFF2-40B4-BE49-F238E27FC236}">
                  <a16:creationId xmlns:a16="http://schemas.microsoft.com/office/drawing/2014/main" id="{3F36BABC-2F57-4FA4-903E-B65A70892882}"/>
                </a:ext>
              </a:extLst>
            </p:cNvPr>
            <p:cNvSpPr/>
            <p:nvPr/>
          </p:nvSpPr>
          <p:spPr>
            <a:xfrm rot="20596928" flipH="1" flipV="1">
              <a:off x="3664175" y="6485154"/>
              <a:ext cx="1352722" cy="1875268"/>
            </a:xfrm>
            <a:prstGeom prst="parallelogram">
              <a:avLst>
                <a:gd name="adj" fmla="val 4170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6F5FD51-28C6-4C89-8DBA-6C4FE918AF4D}"/>
                </a:ext>
              </a:extLst>
            </p:cNvPr>
            <p:cNvSpPr/>
            <p:nvPr/>
          </p:nvSpPr>
          <p:spPr>
            <a:xfrm>
              <a:off x="2981102" y="7839224"/>
              <a:ext cx="947232" cy="9597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Signe de multiplication 35">
              <a:extLst>
                <a:ext uri="{FF2B5EF4-FFF2-40B4-BE49-F238E27FC236}">
                  <a16:creationId xmlns:a16="http://schemas.microsoft.com/office/drawing/2014/main" id="{A35DF8A4-0F9A-4B0F-88AC-3E4BAE3740CC}"/>
                </a:ext>
              </a:extLst>
            </p:cNvPr>
            <p:cNvSpPr/>
            <p:nvPr/>
          </p:nvSpPr>
          <p:spPr>
            <a:xfrm>
              <a:off x="3424228" y="8293651"/>
              <a:ext cx="81450" cy="92918"/>
            </a:xfrm>
            <a:prstGeom prst="mathMultiply">
              <a:avLst>
                <a:gd name="adj1" fmla="val 460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61FC85-AA93-4566-ADB1-43933A52884A}"/>
                </a:ext>
              </a:extLst>
            </p:cNvPr>
            <p:cNvSpPr/>
            <p:nvPr/>
          </p:nvSpPr>
          <p:spPr>
            <a:xfrm>
              <a:off x="2978683" y="6142752"/>
              <a:ext cx="947232" cy="1083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Parallélogramme 37">
              <a:extLst>
                <a:ext uri="{FF2B5EF4-FFF2-40B4-BE49-F238E27FC236}">
                  <a16:creationId xmlns:a16="http://schemas.microsoft.com/office/drawing/2014/main" id="{940B909A-B458-4756-9A05-87B5F29B7655}"/>
                </a:ext>
              </a:extLst>
            </p:cNvPr>
            <p:cNvSpPr/>
            <p:nvPr/>
          </p:nvSpPr>
          <p:spPr>
            <a:xfrm rot="1003072" flipV="1">
              <a:off x="1894915" y="6485155"/>
              <a:ext cx="1352722" cy="1875268"/>
            </a:xfrm>
            <a:prstGeom prst="parallelogram">
              <a:avLst>
                <a:gd name="adj" fmla="val 4170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D8154CD-A94D-4E8D-A7D6-01D85F010C1A}"/>
                </a:ext>
              </a:extLst>
            </p:cNvPr>
            <p:cNvSpPr/>
            <p:nvPr/>
          </p:nvSpPr>
          <p:spPr>
            <a:xfrm>
              <a:off x="3327949" y="6997572"/>
              <a:ext cx="264760" cy="1026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Signe de multiplication 39">
              <a:extLst>
                <a:ext uri="{FF2B5EF4-FFF2-40B4-BE49-F238E27FC236}">
                  <a16:creationId xmlns:a16="http://schemas.microsoft.com/office/drawing/2014/main" id="{79088181-57CD-4581-AB94-31992C1C0A7A}"/>
                </a:ext>
              </a:extLst>
            </p:cNvPr>
            <p:cNvSpPr/>
            <p:nvPr/>
          </p:nvSpPr>
          <p:spPr>
            <a:xfrm>
              <a:off x="3424228" y="7894093"/>
              <a:ext cx="81450" cy="92918"/>
            </a:xfrm>
            <a:prstGeom prst="mathMultiply">
              <a:avLst>
                <a:gd name="adj1" fmla="val 460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Signe de multiplication 40">
              <a:extLst>
                <a:ext uri="{FF2B5EF4-FFF2-40B4-BE49-F238E27FC236}">
                  <a16:creationId xmlns:a16="http://schemas.microsoft.com/office/drawing/2014/main" id="{35D355DD-BA6B-43C7-9735-18FA7FB910FA}"/>
                </a:ext>
              </a:extLst>
            </p:cNvPr>
            <p:cNvSpPr/>
            <p:nvPr/>
          </p:nvSpPr>
          <p:spPr>
            <a:xfrm>
              <a:off x="3424228" y="7058566"/>
              <a:ext cx="81450" cy="92918"/>
            </a:xfrm>
            <a:prstGeom prst="mathMultiply">
              <a:avLst>
                <a:gd name="adj1" fmla="val 460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D75AD45-B2E2-490E-8BB1-5861D9CD9A0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8893" y="6360118"/>
            <a:ext cx="5840215" cy="2311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CA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Hachurer en VERT la ou les pièces qui restent IMMOBILES.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CA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Hachurer en ROUGE, la ou les pièces qui font un mouvement de ROTATION.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CA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Hachurer en </a:t>
            </a: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BLEU, </a:t>
            </a:r>
            <a:r>
              <a:rPr lang="fr-CA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 les pièces qui font un mouvement de TRANSLATION.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CA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Identifier a) la MANIVELLE, et b) la BIELLE</a:t>
            </a: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Espace réservé du numéro de diapositive 1">
            <a:extLst>
              <a:ext uri="{FF2B5EF4-FFF2-40B4-BE49-F238E27FC236}">
                <a16:creationId xmlns:a16="http://schemas.microsoft.com/office/drawing/2014/main" id="{C7839A92-DD04-4D7E-ABDE-F3EF4582F97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30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55039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>
            <a:extLst>
              <a:ext uri="{FF2B5EF4-FFF2-40B4-BE49-F238E27FC236}">
                <a16:creationId xmlns:a16="http://schemas.microsoft.com/office/drawing/2014/main" id="{E862B160-FE38-4E42-B22F-FB735048A59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5746" y="130283"/>
            <a:ext cx="4599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Fiche TNI-2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Classification des arthropodes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FE494C-101E-4E34-9975-1EED7555FB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5746" y="1053613"/>
            <a:ext cx="6626508" cy="7819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1ED65AF-D5F5-4D1F-A2B6-9E40F1BE5A35}"/>
              </a:ext>
            </a:extLst>
          </p:cNvPr>
          <p:cNvCxnSpPr>
            <a:stCxn id="26" idx="0"/>
            <a:endCxn id="26" idx="2"/>
          </p:cNvCxnSpPr>
          <p:nvPr>
            <p:custDataLst>
              <p:tags r:id="rId3"/>
            </p:custDataLst>
          </p:nvPr>
        </p:nvCxnSpPr>
        <p:spPr>
          <a:xfrm>
            <a:off x="3429000" y="1053613"/>
            <a:ext cx="0" cy="78190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7908382-E271-4357-81C2-0925B4037B8F}"/>
              </a:ext>
            </a:extLst>
          </p:cNvPr>
          <p:cNvCxnSpPr>
            <a:stCxn id="26" idx="1"/>
            <a:endCxn id="26" idx="3"/>
          </p:cNvCxnSpPr>
          <p:nvPr>
            <p:custDataLst>
              <p:tags r:id="rId4"/>
            </p:custDataLst>
          </p:nvPr>
        </p:nvCxnSpPr>
        <p:spPr>
          <a:xfrm>
            <a:off x="115746" y="4963154"/>
            <a:ext cx="66265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8713500-BE2F-47B0-BB39-6E4500F348D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95266" y="1059740"/>
            <a:ext cx="295421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MYRIAPODES</a:t>
            </a:r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C38CE91-DB59-4D58-BA74-41708AABD18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608521" y="1053613"/>
            <a:ext cx="295421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ARACHNIDES</a:t>
            </a:r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8234872-ECE5-45C0-9EC2-C5EBA3D8772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95265" y="4962137"/>
            <a:ext cx="295421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INSECTES</a:t>
            </a:r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C86EB6F-BAF0-4791-89CB-78386C78C69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608521" y="4964172"/>
            <a:ext cx="295421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CRUSTAC</a:t>
            </a:r>
            <a:r>
              <a:rPr lang="fr-CA" b="1" dirty="0">
                <a:latin typeface="Calibri" panose="020F0502020204030204" pitchFamily="34" charset="0"/>
                <a:cs typeface="Calibri" panose="020F0502020204030204" pitchFamily="34" charset="0"/>
              </a:rPr>
              <a:t>ÉS</a:t>
            </a:r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76A8E1CD-0D69-47CF-A883-77155045264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31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1277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7B573B2-5B73-4975-9BEC-969F6DB5AD1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92972" y="0"/>
            <a:ext cx="2051072" cy="211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5469B-5C90-4436-B164-FE002D494A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4670" y="1174114"/>
            <a:ext cx="4114079" cy="367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1026" name="Picture 2" descr="Library of apple sauce cup clipart library download png png files ▻▻▻  Clipart Art 2019">
            <a:extLst>
              <a:ext uri="{FF2B5EF4-FFF2-40B4-BE49-F238E27FC236}">
                <a16:creationId xmlns:a16="http://schemas.microsoft.com/office/drawing/2014/main" id="{985F7D08-64ED-49D4-87AC-E5522E75FC6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53" y="989586"/>
            <a:ext cx="2016868" cy="20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0 bons choix pour la boîte à lunch | Le Journal de Montréal">
            <a:extLst>
              <a:ext uri="{FF2B5EF4-FFF2-40B4-BE49-F238E27FC236}">
                <a16:creationId xmlns:a16="http://schemas.microsoft.com/office/drawing/2014/main" id="{5A66B273-A088-4B96-88F1-401F3F54940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3" r="22806"/>
          <a:stretch/>
        </p:blipFill>
        <p:spPr bwMode="auto">
          <a:xfrm>
            <a:off x="1187420" y="3250921"/>
            <a:ext cx="1353333" cy="161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émeux Yogourt - Vanille - Yoplait Canada French">
            <a:extLst>
              <a:ext uri="{FF2B5EF4-FFF2-40B4-BE49-F238E27FC236}">
                <a16:creationId xmlns:a16="http://schemas.microsoft.com/office/drawing/2014/main" id="{49FC3153-A64D-4748-B237-3D2CB339831D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79" y="4987645"/>
            <a:ext cx="2016868" cy="20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e usine vosgienne fabrique du papier toilette 100 % écolo - Mouvement UP">
            <a:extLst>
              <a:ext uri="{FF2B5EF4-FFF2-40B4-BE49-F238E27FC236}">
                <a16:creationId xmlns:a16="http://schemas.microsoft.com/office/drawing/2014/main" id="{5A1BA7D1-8682-4FDE-A8A7-8AF09A5578B5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7" y="6977514"/>
            <a:ext cx="2106917" cy="1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1530D97-C6A5-4471-A659-1F437F92B719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55" y="1222685"/>
            <a:ext cx="1558053" cy="161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6B19775-60CC-43B2-A6AA-DB3A508DB445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39" y="3342996"/>
            <a:ext cx="1506369" cy="15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nack Time: Handi-Snacks, Revisited | Serious Eats">
            <a:extLst>
              <a:ext uri="{FF2B5EF4-FFF2-40B4-BE49-F238E27FC236}">
                <a16:creationId xmlns:a16="http://schemas.microsoft.com/office/drawing/2014/main" id="{8120D1DA-BBCC-45EC-92EB-01489A4ECA29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36" y="5143486"/>
            <a:ext cx="2106917" cy="140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PC TP20 20 oz Disposable Clear Heavy Duty Plastic Cup&amp;#44; Case of 600 -  12 Case of 50 | Walmart Canada">
            <a:extLst>
              <a:ext uri="{FF2B5EF4-FFF2-40B4-BE49-F238E27FC236}">
                <a16:creationId xmlns:a16="http://schemas.microsoft.com/office/drawing/2014/main" id="{A8B5959F-B71B-4F88-9659-D79747E23570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39" y="6893610"/>
            <a:ext cx="1627180" cy="16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560AB67D-7C0A-40B0-B5B8-9E1517469DF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5746" y="130283"/>
            <a:ext cx="5300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Fiche TNI-3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Suggestions de contenants à récupérer</a:t>
            </a:r>
          </a:p>
        </p:txBody>
      </p:sp>
      <p:sp>
        <p:nvSpPr>
          <p:cNvPr id="2" name="Étoile : 5 branches 1">
            <a:extLst>
              <a:ext uri="{FF2B5EF4-FFF2-40B4-BE49-F238E27FC236}">
                <a16:creationId xmlns:a16="http://schemas.microsoft.com/office/drawing/2014/main" id="{AA2638C4-1A9A-46B9-8F04-9C4F70B6B3F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44620" y="2670691"/>
            <a:ext cx="194872" cy="183804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750C32-01CC-4A3C-B8F6-36D6B93E700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090160" y="2614896"/>
            <a:ext cx="168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latin typeface="Calibri" panose="020F0502020204030204" pitchFamily="34" charset="0"/>
                <a:cs typeface="Calibri" panose="020F0502020204030204" pitchFamily="34" charset="0"/>
              </a:rPr>
              <a:t>Pot de compote : idéal !</a:t>
            </a:r>
          </a:p>
        </p:txBody>
      </p:sp>
      <p:sp>
        <p:nvSpPr>
          <p:cNvPr id="15" name="Espace réservé du numéro de diapositive 1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32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648833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emarche_gen_3">
            <a:extLst>
              <a:ext uri="{FF2B5EF4-FFF2-40B4-BE49-F238E27FC236}">
                <a16:creationId xmlns:a16="http://schemas.microsoft.com/office/drawing/2014/main" id="{3FE58BA7-2241-405A-BF41-39E9B6198B8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59" y="8281151"/>
            <a:ext cx="711547" cy="6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76199" y="114300"/>
            <a:ext cx="6696075" cy="8858878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588750" y="1668609"/>
            <a:ext cx="5828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CA" sz="1400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BB23E82-B080-4752-B4ED-BDD829C3F60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04" y="99738"/>
            <a:ext cx="5805930" cy="87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+mn-lt"/>
                <a:cs typeface="Times New Roman" panose="02020603050405020304" pitchFamily="18" charset="0"/>
              </a:rPr>
              <a:t>Fiche TNI-4</a:t>
            </a:r>
          </a:p>
          <a:p>
            <a:pPr algn="l"/>
            <a:r>
              <a:rPr lang="fr-CA" sz="2400" dirty="0">
                <a:latin typeface="+mn-lt"/>
                <a:cs typeface="Times" pitchFamily="18" charset="0"/>
              </a:rPr>
              <a:t>Notre bébitte mécanique : exemple de plan</a:t>
            </a:r>
          </a:p>
        </p:txBody>
      </p:sp>
      <p:graphicFrame>
        <p:nvGraphicFramePr>
          <p:cNvPr id="21" name="Tableau 3">
            <a:extLst>
              <a:ext uri="{FF2B5EF4-FFF2-40B4-BE49-F238E27FC236}">
                <a16:creationId xmlns:a16="http://schemas.microsoft.com/office/drawing/2014/main" id="{C93BA2F7-0BFE-43B6-A15A-434309678706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028230" y="8457550"/>
          <a:ext cx="4572000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525">
                  <a:extLst>
                    <a:ext uri="{9D8B030D-6E8A-4147-A177-3AD203B41FA5}">
                      <a16:colId xmlns:a16="http://schemas.microsoft.com/office/drawing/2014/main" val="275355642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139461157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15405832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fr-CA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Mise en œuvre d’une démarche appropriée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Planification du travail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369523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2FF22B17-3501-4322-A2FD-B2C38C2EF05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2"/>
          <a:srcRect l="15475" t="13641" r="16061" b="18824"/>
          <a:stretch/>
        </p:blipFill>
        <p:spPr>
          <a:xfrm>
            <a:off x="127429" y="1948028"/>
            <a:ext cx="6591719" cy="6502241"/>
          </a:xfrm>
          <a:prstGeom prst="rect">
            <a:avLst/>
          </a:prstGeom>
        </p:spPr>
      </p:pic>
      <p:sp>
        <p:nvSpPr>
          <p:cNvPr id="10" name="Espace réservé du numéro de diapositive 1">
            <a:extLst>
              <a:ext uri="{FF2B5EF4-FFF2-40B4-BE49-F238E27FC236}">
                <a16:creationId xmlns:a16="http://schemas.microsoft.com/office/drawing/2014/main" id="{C7839A92-DD04-4D7E-ABDE-F3EF4582F97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33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BB640CED-A23B-4DC4-A567-0E4E9E0F88E7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5420" y="1237722"/>
            <a:ext cx="6487160" cy="7386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 un plan du modèle de ta </a:t>
            </a:r>
            <a:r>
              <a:rPr kumimoji="0" lang="fr-CA" alt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bébitte</a:t>
            </a:r>
            <a:r>
              <a:rPr kumimoji="0" lang="fr-CA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mécanique et identifie…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0" lang="fr-CA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Où se trouvera la bielle-manivelle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CA" altLang="fr-FR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fr-CA" alt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vec</a:t>
            </a:r>
            <a:r>
              <a:rPr kumimoji="0" lang="fr-CA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quel matériel les parties du corps seront faites</a:t>
            </a:r>
          </a:p>
        </p:txBody>
      </p:sp>
    </p:spTree>
    <p:extLst>
      <p:ext uri="{BB962C8B-B14F-4D97-AF65-F5344CB8AC3E}">
        <p14:creationId xmlns:p14="http://schemas.microsoft.com/office/powerpoint/2010/main" val="3487162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5">
            <a:extLst>
              <a:ext uri="{FF2B5EF4-FFF2-40B4-BE49-F238E27FC236}">
                <a16:creationId xmlns:a16="http://schemas.microsoft.com/office/drawing/2014/main" id="{6CE4C658-48F4-4ECB-B256-E58445DC9CE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135092" y="4490389"/>
            <a:ext cx="3420697" cy="2798658"/>
            <a:chOff x="3135092" y="4924982"/>
            <a:chExt cx="3420697" cy="2798658"/>
          </a:xfrm>
        </p:grpSpPr>
        <p:grpSp>
          <p:nvGrpSpPr>
            <p:cNvPr id="3" name="Groupe 14">
              <a:extLst>
                <a:ext uri="{FF2B5EF4-FFF2-40B4-BE49-F238E27FC236}">
                  <a16:creationId xmlns:a16="http://schemas.microsoft.com/office/drawing/2014/main" id="{B8CCA97B-1788-4097-9942-89B5DB3906B3}"/>
                </a:ext>
              </a:extLst>
            </p:cNvPr>
            <p:cNvGrpSpPr/>
            <p:nvPr/>
          </p:nvGrpSpPr>
          <p:grpSpPr>
            <a:xfrm>
              <a:off x="3135092" y="4924982"/>
              <a:ext cx="3420697" cy="2798658"/>
              <a:chOff x="-1719276" y="2592474"/>
              <a:chExt cx="4623250" cy="3782532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D2EF2119-EBA4-4439-A9AE-386C527B3F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/>
              <a:srcRect l="10174" t="2435" r="9400" b="2005"/>
              <a:stretch/>
            </p:blipFill>
            <p:spPr>
              <a:xfrm>
                <a:off x="-1547446" y="2592474"/>
                <a:ext cx="4451420" cy="3677697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A084789-9040-4762-B152-2B07E2035DE4}"/>
                  </a:ext>
                </a:extLst>
              </p:cNvPr>
              <p:cNvSpPr/>
              <p:nvPr/>
            </p:nvSpPr>
            <p:spPr>
              <a:xfrm>
                <a:off x="-1719276" y="5385916"/>
                <a:ext cx="1719276" cy="9890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A9670B-E6F1-4672-8117-B7C96B73527C}"/>
                </a:ext>
              </a:extLst>
            </p:cNvPr>
            <p:cNvSpPr/>
            <p:nvPr/>
          </p:nvSpPr>
          <p:spPr>
            <a:xfrm>
              <a:off x="5962907" y="6681228"/>
              <a:ext cx="305086" cy="266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F8B7C3BA-824F-4283-BE4E-0156E7B308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5"/>
          <a:srcRect l="12368" t="6089" r="11932"/>
          <a:stretch/>
        </p:blipFill>
        <p:spPr>
          <a:xfrm>
            <a:off x="365019" y="5405441"/>
            <a:ext cx="2683918" cy="242925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7098970-996E-4E9C-926A-B60117958C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05214" y="6720150"/>
            <a:ext cx="305086" cy="266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4" name="Groupe 23">
            <a:extLst>
              <a:ext uri="{FF2B5EF4-FFF2-40B4-BE49-F238E27FC236}">
                <a16:creationId xmlns:a16="http://schemas.microsoft.com/office/drawing/2014/main" id="{654AACEB-4FB8-4D47-8DA1-39D0887E3D0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971159" y="1780718"/>
            <a:ext cx="2237838" cy="1947455"/>
            <a:chOff x="3971159" y="1780718"/>
            <a:chExt cx="2237838" cy="1947455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A08999F-42B4-4C2F-AFFD-5DF0FFA08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l="3432" t="3961" r="5334" b="54303"/>
            <a:stretch/>
          </p:blipFill>
          <p:spPr>
            <a:xfrm>
              <a:off x="3971159" y="1780718"/>
              <a:ext cx="2237838" cy="194745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A0D74A-F4CE-4B75-A350-17B1B1582E16}"/>
                </a:ext>
              </a:extLst>
            </p:cNvPr>
            <p:cNvSpPr/>
            <p:nvPr/>
          </p:nvSpPr>
          <p:spPr>
            <a:xfrm>
              <a:off x="5543550" y="2671325"/>
              <a:ext cx="305086" cy="266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76199" y="114300"/>
            <a:ext cx="6696075" cy="8858878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BB23E82-B080-4752-B4ED-BDD829C3F60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2404" y="99738"/>
            <a:ext cx="5805930" cy="87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+mn-lt"/>
                <a:cs typeface="Times New Roman" panose="02020603050405020304" pitchFamily="18" charset="0"/>
              </a:rPr>
              <a:t>Fiche TNI-5</a:t>
            </a:r>
          </a:p>
          <a:p>
            <a:pPr algn="l"/>
            <a:r>
              <a:rPr lang="fr-CA" sz="2400" dirty="0">
                <a:latin typeface="+mn-lt"/>
                <a:cs typeface="Times" pitchFamily="18" charset="0"/>
              </a:rPr>
              <a:t>Utilisation des contenants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95B4D7-90C5-4C39-9453-406B61BFA22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7"/>
          <a:srcRect t="3021" r="6671" b="53740"/>
          <a:stretch/>
        </p:blipFill>
        <p:spPr>
          <a:xfrm>
            <a:off x="779005" y="1780718"/>
            <a:ext cx="2295799" cy="2148622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482359A-B4F7-4D54-91FE-BA8FE13AA41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634690">
            <a:off x="2306426" y="2934048"/>
            <a:ext cx="152308" cy="243157"/>
          </a:xfrm>
          <a:prstGeom prst="ellipse">
            <a:avLst/>
          </a:prstGeom>
          <a:noFill/>
          <a:ln w="1270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8EEF42A-F0F2-4246-B764-2AB98A80BBF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422568">
            <a:off x="5648597" y="2743179"/>
            <a:ext cx="149639" cy="234704"/>
          </a:xfrm>
          <a:prstGeom prst="ellipse">
            <a:avLst/>
          </a:prstGeom>
          <a:noFill/>
          <a:ln w="1270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468903A-E726-465C-8464-27B5DBA2C4D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634690">
            <a:off x="2306426" y="3264224"/>
            <a:ext cx="152308" cy="243157"/>
          </a:xfrm>
          <a:prstGeom prst="ellipse">
            <a:avLst/>
          </a:prstGeom>
          <a:noFill/>
          <a:ln w="1270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AD85CD8-C867-471B-A735-39AFB695BF0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422568">
            <a:off x="5658124" y="3101563"/>
            <a:ext cx="149639" cy="234704"/>
          </a:xfrm>
          <a:prstGeom prst="ellipse">
            <a:avLst/>
          </a:prstGeom>
          <a:noFill/>
          <a:ln w="1270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94B2537-C970-42BB-9E30-3DF82BD3D50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1422568">
            <a:off x="2272844" y="6689382"/>
            <a:ext cx="149639" cy="234704"/>
          </a:xfrm>
          <a:prstGeom prst="ellipse">
            <a:avLst/>
          </a:prstGeom>
          <a:noFill/>
          <a:ln w="1270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FBE2D08-4527-434C-B68B-8B98D99AB49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1422568">
            <a:off x="2272842" y="7015762"/>
            <a:ext cx="149639" cy="234704"/>
          </a:xfrm>
          <a:prstGeom prst="ellipse">
            <a:avLst/>
          </a:prstGeom>
          <a:noFill/>
          <a:ln w="1270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2F19DF6-3DDE-41EB-A619-AA7B237B8CE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rot="1422568">
            <a:off x="6049139" y="6256282"/>
            <a:ext cx="149639" cy="234704"/>
          </a:xfrm>
          <a:prstGeom prst="ellipse">
            <a:avLst/>
          </a:prstGeom>
          <a:noFill/>
          <a:ln w="1270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0159669-EAD5-495D-A09F-ECC1147EA88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rot="1422568">
            <a:off x="6049137" y="6571232"/>
            <a:ext cx="149639" cy="234704"/>
          </a:xfrm>
          <a:prstGeom prst="ellipse">
            <a:avLst/>
          </a:prstGeom>
          <a:noFill/>
          <a:ln w="1270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249B8B1-D91E-4C1F-9409-5EC56425BFF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795974" y="3985936"/>
            <a:ext cx="146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0" i="0" dirty="0">
                <a:solidFill>
                  <a:srgbClr val="222222"/>
                </a:solidFill>
                <a:effectLst/>
              </a:rPr>
              <a:t>Positions possibles pour la bielle-manivelle</a:t>
            </a:r>
            <a:endParaRPr lang="fr-CA" sz="12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CA9DA4E-8560-4C2F-A917-59C7F9ADDC72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048937" y="1319053"/>
            <a:ext cx="140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0" i="0" dirty="0">
                <a:solidFill>
                  <a:srgbClr val="222222"/>
                </a:solidFill>
                <a:effectLst/>
              </a:rPr>
              <a:t>Positions possibles </a:t>
            </a:r>
          </a:p>
          <a:p>
            <a:pPr algn="ctr"/>
            <a:r>
              <a:rPr lang="fr-CA" sz="1200" b="0" i="0" dirty="0">
                <a:solidFill>
                  <a:srgbClr val="222222"/>
                </a:solidFill>
                <a:effectLst/>
              </a:rPr>
              <a:t>pour la paille </a:t>
            </a:r>
          </a:p>
          <a:p>
            <a:pPr algn="ctr"/>
            <a:r>
              <a:rPr lang="fr-CA" sz="1200" b="0" i="0" dirty="0">
                <a:solidFill>
                  <a:srgbClr val="222222"/>
                </a:solidFill>
                <a:effectLst/>
              </a:rPr>
              <a:t>de plastique</a:t>
            </a:r>
            <a:endParaRPr lang="fr-CA" sz="1200" dirty="0"/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AE7E8BF6-8EB4-4E7D-9A15-0BCF617958F7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 flipH="1">
            <a:off x="2259216" y="1729164"/>
            <a:ext cx="974669" cy="294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2D110C41-AE84-4DCE-8610-03B6D48E0D06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 flipH="1">
            <a:off x="2655570" y="1729164"/>
            <a:ext cx="578315" cy="8922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1BD5EB12-E591-4D5C-A113-31F8917B336A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 flipH="1" flipV="1">
            <a:off x="1680210" y="3157583"/>
            <a:ext cx="579006" cy="8283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space réservé du numéro de diapositive 1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34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487162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295792" y="8008203"/>
            <a:ext cx="1562208" cy="1135797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35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graphicFrame>
        <p:nvGraphicFramePr>
          <p:cNvPr id="9" name="Tableau 4">
            <a:extLst>
              <a:ext uri="{FF2B5EF4-FFF2-40B4-BE49-F238E27FC236}">
                <a16:creationId xmlns:a16="http://schemas.microsoft.com/office/drawing/2014/main" id="{88700654-0034-46BA-A97A-DA645DDF49AA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2523804"/>
              </p:ext>
            </p:extLst>
          </p:nvPr>
        </p:nvGraphicFramePr>
        <p:xfrm>
          <a:off x="921546" y="2761317"/>
          <a:ext cx="5014908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9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>
                          <a:latin typeface="+mn-lt"/>
                        </a:rPr>
                        <a:t>Identification</a:t>
                      </a:r>
                    </a:p>
                    <a:p>
                      <a:pPr algn="ctr"/>
                      <a:r>
                        <a:rPr lang="fr-FR" sz="1400" baseline="0" dirty="0">
                          <a:latin typeface="+mn-lt"/>
                        </a:rPr>
                        <a:t>de la fiche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Pages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Bielles et manivelles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Analyse d’une « bébitte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</a:rPr>
                        <a:t>Notre </a:t>
                      </a:r>
                      <a:r>
                        <a:rPr lang="fr-FR" sz="1200" dirty="0" err="1">
                          <a:latin typeface="+mn-lt"/>
                        </a:rPr>
                        <a:t>bébitte</a:t>
                      </a:r>
                      <a:r>
                        <a:rPr lang="fr-FR" sz="1200" dirty="0">
                          <a:latin typeface="+mn-lt"/>
                        </a:rPr>
                        <a:t> mécanique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03-05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7B3F45B9-D813-4AC5-A04F-A36325273D3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91971" y="1573236"/>
            <a:ext cx="4274057" cy="871396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Fiches </a:t>
            </a:r>
            <a:r>
              <a:rPr lang="en-US" sz="3000" dirty="0" err="1">
                <a:latin typeface="+mn-lt"/>
                <a:cs typeface="Times New Roman"/>
              </a:rPr>
              <a:t>d’activité</a:t>
            </a:r>
            <a:endParaRPr lang="en-US" sz="3000" dirty="0"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3671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696C8ADB-142A-1083-07AE-1960D9615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19"/>
            <a:ext cx="6858000" cy="88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75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C0C10FF-A688-ECBB-2F6B-9627B3CE3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347"/>
            <a:ext cx="6858000" cy="887130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3353F0F4-9238-4CB5-8645-8F1FE14B4AD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4221" y="193455"/>
            <a:ext cx="5040211" cy="416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A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33435CB-6742-1372-112D-4F6C3A025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12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4F5C2-2B98-3D15-D380-89289D5BF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98B12AA-1BB8-10D4-7034-3300C5787CB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4221" y="193455"/>
            <a:ext cx="5040211" cy="416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A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 descr="Une image contenant texte, capture d’écran, Tracé&#10;&#10;Description générée automatiquement">
            <a:extLst>
              <a:ext uri="{FF2B5EF4-FFF2-40B4-BE49-F238E27FC236}">
                <a16:creationId xmlns:a16="http://schemas.microsoft.com/office/drawing/2014/main" id="{CD342611-CA98-1442-8A97-EC86D18D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745707" y="8139165"/>
            <a:ext cx="1112292" cy="1004835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4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0DE98E1-6AE7-41C3-B9B7-C86749561A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3" y="1109804"/>
            <a:ext cx="6857999" cy="871396"/>
          </a:xfrm>
        </p:spPr>
        <p:txBody>
          <a:bodyPr/>
          <a:lstStyle/>
          <a:p>
            <a:r>
              <a:rPr lang="en-US" sz="3000" dirty="0" err="1">
                <a:latin typeface="+mn-lt"/>
                <a:cs typeface="Times New Roman" panose="02020603050405020304" pitchFamily="18" charset="0"/>
              </a:rPr>
              <a:t>Séquence</a:t>
            </a:r>
            <a:r>
              <a:rPr 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+mn-lt"/>
                <a:cs typeface="Times New Roman" panose="02020603050405020304" pitchFamily="18" charset="0"/>
              </a:rPr>
              <a:t>d’enseignement</a:t>
            </a:r>
            <a:endParaRPr lang="en-US" sz="30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au 4">
            <a:extLst>
              <a:ext uri="{FF2B5EF4-FFF2-40B4-BE49-F238E27FC236}">
                <a16:creationId xmlns:a16="http://schemas.microsoft.com/office/drawing/2014/main" id="{94833BDE-ABEE-41D0-9EAC-A15C3C63A297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7551070"/>
              </p:ext>
            </p:extLst>
          </p:nvPr>
        </p:nvGraphicFramePr>
        <p:xfrm>
          <a:off x="278830" y="2293620"/>
          <a:ext cx="6309377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671">
                  <a:extLst>
                    <a:ext uri="{9D8B030D-6E8A-4147-A177-3AD203B41FA5}">
                      <a16:colId xmlns:a16="http://schemas.microsoft.com/office/drawing/2014/main" val="155957977"/>
                    </a:ext>
                  </a:extLst>
                </a:gridCol>
                <a:gridCol w="723481">
                  <a:extLst>
                    <a:ext uri="{9D8B030D-6E8A-4147-A177-3AD203B41FA5}">
                      <a16:colId xmlns:a16="http://schemas.microsoft.com/office/drawing/2014/main" val="2064453623"/>
                    </a:ext>
                  </a:extLst>
                </a:gridCol>
                <a:gridCol w="763675">
                  <a:extLst>
                    <a:ext uri="{9D8B030D-6E8A-4147-A177-3AD203B41FA5}">
                      <a16:colId xmlns:a16="http://schemas.microsoft.com/office/drawing/2014/main" val="638164217"/>
                    </a:ext>
                  </a:extLst>
                </a:gridCol>
                <a:gridCol w="991275">
                  <a:extLst>
                    <a:ext uri="{9D8B030D-6E8A-4147-A177-3AD203B41FA5}">
                      <a16:colId xmlns:a16="http://schemas.microsoft.com/office/drawing/2014/main" val="1101229400"/>
                    </a:ext>
                  </a:extLst>
                </a:gridCol>
              </a:tblGrid>
              <a:tr h="27799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Nom</a:t>
                      </a: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 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Durée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Fiches d’activité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Fiches TNI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795"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Times" pitchFamily="18" charset="0"/>
                        </a:rPr>
                        <a:t> </a:t>
                      </a:r>
                      <a:r>
                        <a:rPr lang="fr-FR" sz="1200" b="1" dirty="0">
                          <a:latin typeface="+mn-lt"/>
                          <a:cs typeface="Times" pitchFamily="18" charset="0"/>
                        </a:rPr>
                        <a:t>Amorce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La carte surprise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/>
                        <a:t>Comprendre et reproduire le mécanisme caché à l’intérieur d’une carte articulée, puis en identifier les parties.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60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89"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  <a:cs typeface="Times" pitchFamily="18" charset="0"/>
                        </a:rPr>
                        <a:t>Réalisations</a:t>
                      </a:r>
                      <a:endParaRPr lang="fr-FR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48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latin typeface="+mn-lt"/>
                          <a:cs typeface="Times New Roman" panose="02020603050405020304" pitchFamily="18" charset="0"/>
                        </a:rPr>
                        <a:t>Toutes sortes de bébittes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Classification des arthropodes, suivie de l’analyse anatomique d’un arthropode,</a:t>
                      </a:r>
                      <a:r>
                        <a:rPr lang="fr-CA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équipe.</a:t>
                      </a:r>
                      <a:endParaRPr lang="fr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Times New Roman" panose="02020603050405020304" pitchFamily="18" charset="0"/>
                        </a:rPr>
                        <a:t>75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Times New Roman" panose="02020603050405020304" pitchFamily="18" charset="0"/>
                        </a:rPr>
                        <a:t>2-3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La bébitte mécanique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/>
                        <a:t>Réalisation d’un plan de conception et construction d’une bébitte dont une des parties du corps est mobile grâce à une bielle-manivelle.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120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4-5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33"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+mn-lt"/>
                          <a:cs typeface="Times" pitchFamily="18" charset="0"/>
                        </a:rPr>
                        <a:t>Intégration des acquis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13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Présentation des bébittes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Présentation et bilan des difficultés rencontrées et améliorations possibles.</a:t>
                      </a:r>
                      <a:endParaRPr lang="fr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30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906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0CCF5-A186-9D96-85E2-A58708D44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408C220-BA06-5759-EA26-EFC004A998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4221" y="193455"/>
            <a:ext cx="5040211" cy="416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A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92D0905-7B0D-8839-9A16-1DAD1ED21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347"/>
            <a:ext cx="6858000" cy="88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2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3EC7C-063A-4C51-94DC-6F426010CB5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745708" y="8008203"/>
            <a:ext cx="1112292" cy="113579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B875-5C85-AB42-9DC5-178568A42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E764AC-4EF5-440B-88DD-70EA671EAFD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6753333" cy="2725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F4867D6-167B-4A4D-BE42-2BFAF31B6D4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 rot="5400000">
            <a:off x="2087060" y="3923338"/>
            <a:ext cx="8502847" cy="871396"/>
          </a:xfrm>
          <a:ln w="19050">
            <a:solidFill>
              <a:schemeClr val="tx1"/>
            </a:solidFill>
          </a:ln>
        </p:spPr>
        <p:txBody>
          <a:bodyPr anchor="ctr"/>
          <a:lstStyle/>
          <a:p>
            <a:pPr algn="l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Bébittes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mécaniques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(4e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année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) – Matériel 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9F0E3340-E9DE-46A4-8681-5B54D24408AB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3820" y="115229"/>
          <a:ext cx="5732018" cy="9028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7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393">
                <a:tc>
                  <a:txBody>
                    <a:bodyPr/>
                    <a:lstStyle/>
                    <a:p>
                      <a:r>
                        <a:rPr lang="fr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  <a:endParaRPr lang="fr-FR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Pour 1 classe</a:t>
                      </a:r>
                      <a:endParaRPr lang="fr-FR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Pour 2 classes</a:t>
                      </a:r>
                      <a:endParaRPr lang="fr-FR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Pour 4</a:t>
                      </a:r>
                      <a:r>
                        <a:rPr lang="fr-CA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classes</a:t>
                      </a:r>
                      <a:endParaRPr lang="fr-FR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Dans ce bac</a:t>
                      </a:r>
                      <a:endParaRPr lang="fr-FR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78">
                <a:tc gridSpan="5">
                  <a:txBody>
                    <a:bodyPr/>
                    <a:lstStyle/>
                    <a:p>
                      <a:pPr algn="ctr"/>
                      <a:r>
                        <a:rPr lang="fr-CA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Matériel permanent</a:t>
                      </a:r>
                      <a:endParaRPr lang="fr-F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90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Kits de bébittes en plastique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090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Poinçonneuse à papier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090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Marteau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090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Clous de tailles différentes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090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Plaquette de pin 15cm x 15cm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301476"/>
                  </a:ext>
                </a:extLst>
              </a:tr>
              <a:tr h="268090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Fusils à colle chaude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586791"/>
                  </a:ext>
                </a:extLst>
              </a:tr>
              <a:tr h="268090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Carte surprise</a:t>
                      </a:r>
                      <a:r>
                        <a:rPr lang="fr-CA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déjà assemblée</a:t>
                      </a:r>
                      <a:endParaRPr lang="fr-CA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87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Matériel à utilisation unique ou pouvant manquer, sécher, …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170008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 blanche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493552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rtl="0" fontAlgn="base"/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Pile de carton de construction  (x48)</a:t>
                      </a:r>
                      <a:endParaRPr lang="fr-CA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Paquet d’attaches parisiennes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Ruban adhésif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4288342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Paquet de bâtons de colle chaude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962296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Kits de pièces pour carte surprise imprimées sur carton rigide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Cures-pipes</a:t>
                      </a: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(paquet</a:t>
                      </a:r>
                      <a:r>
                        <a:rPr lang="fr-CA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100)</a:t>
                      </a:r>
                      <a:endParaRPr lang="fr-CA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8336756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Globules (« </a:t>
                      </a:r>
                      <a:r>
                        <a:rPr lang="fr-CA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Googly</a:t>
                      </a: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eyes</a:t>
                      </a: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») (paquet de 100)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65213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 trombones (paquet de 100)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275382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r>
                        <a:rPr lang="fr-CA" sz="1200" b="0" dirty="0"/>
                        <a:t>Pailles en plastique (pour mécanisme)</a:t>
                      </a:r>
                      <a:endParaRPr lang="fr-FR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1749950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Pailles en carton (pour bricolage;</a:t>
                      </a:r>
                      <a:r>
                        <a:rPr lang="fr-CA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x400</a:t>
                      </a: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176302"/>
                  </a:ext>
                </a:extLst>
              </a:tr>
              <a:tr h="297878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Bâtons de popsicles (paquets de 100)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663342"/>
                  </a:ext>
                </a:extLst>
              </a:tr>
              <a:tr h="297878">
                <a:tc gridSpan="5">
                  <a:txBody>
                    <a:bodyPr/>
                    <a:lstStyle/>
                    <a:p>
                      <a:pPr marL="108000" marR="0" indent="-108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prendre dans</a:t>
                      </a:r>
                      <a:r>
                        <a:rPr lang="fr-CA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 matériel de la classe</a:t>
                      </a:r>
                      <a:endParaRPr lang="fr-F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2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2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2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2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8090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Ciseaux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8090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Bâtons de colle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262653"/>
                  </a:ext>
                </a:extLst>
              </a:tr>
              <a:tr h="297878">
                <a:tc gridSpan="5">
                  <a:txBody>
                    <a:bodyPr/>
                    <a:lstStyle/>
                    <a:p>
                      <a:pPr marL="108000" marR="0" indent="-108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</a:t>
                      </a:r>
                      <a:r>
                        <a:rPr lang="fr-CA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enseignant.e</a:t>
                      </a:r>
                      <a:r>
                        <a:rPr lang="fr-CA" sz="1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doit apporter</a:t>
                      </a:r>
                      <a:endParaRPr lang="fr-F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2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2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2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2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68090">
                <a:tc>
                  <a:txBody>
                    <a:bodyPr/>
                    <a:lstStyle/>
                    <a:p>
                      <a:pPr marL="108000" marR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fr-CA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97878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CA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élèves doivent apporter</a:t>
                      </a:r>
                      <a:endParaRPr lang="fr-FR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509471">
                <a:tc gridSpan="5">
                  <a:txBody>
                    <a:bodyPr/>
                    <a:lstStyle/>
                    <a:p>
                      <a:pPr marL="180000" indent="-180000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fr-FR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Contenants divers en plastique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35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744526" y="8139165"/>
            <a:ext cx="1112292" cy="1003184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6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graphicFrame>
        <p:nvGraphicFramePr>
          <p:cNvPr id="8" name="Tableau 2">
            <a:extLst>
              <a:ext uri="{FF2B5EF4-FFF2-40B4-BE49-F238E27FC236}">
                <a16:creationId xmlns:a16="http://schemas.microsoft.com/office/drawing/2014/main" id="{EE7ED1C1-695E-40C5-8B5C-A1C6C09B3534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5021439"/>
              </p:ext>
            </p:extLst>
          </p:nvPr>
        </p:nvGraphicFramePr>
        <p:xfrm>
          <a:off x="1061965" y="2735012"/>
          <a:ext cx="4734071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>
                          <a:latin typeface="+mn-lt"/>
                        </a:rPr>
                        <a:t>Numéro de</a:t>
                      </a:r>
                    </a:p>
                    <a:p>
                      <a:pPr algn="ctr"/>
                      <a:r>
                        <a:rPr lang="fr-FR" sz="1400" baseline="0" dirty="0">
                          <a:latin typeface="+mn-lt"/>
                        </a:rPr>
                        <a:t>l’</a:t>
                      </a:r>
                      <a:r>
                        <a:rPr lang="fr-FR" sz="1400" dirty="0">
                          <a:latin typeface="+mn-lt"/>
                        </a:rPr>
                        <a:t>activité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Pages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  <a:cs typeface="Times New Roman" panose="02020603050405020304" pitchFamily="18" charset="0"/>
                        </a:rPr>
                        <a:t>La carte surprise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7-9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aseline="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fr-FR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  <a:cs typeface="Times New Roman" panose="02020603050405020304" pitchFamily="18" charset="0"/>
                        </a:rPr>
                        <a:t>Toutes sortes de bébittes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10-12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La bébitte mécanique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13-15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+mn-lt"/>
                        </a:rPr>
                        <a:t>Présentation des bébittes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+mn-lt"/>
                        </a:rPr>
                        <a:t>16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48F6EA23-9E23-4A47-8F3A-CD66B7F147F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291972" y="1543659"/>
            <a:ext cx="4274057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Description des </a:t>
            </a:r>
            <a:r>
              <a:rPr lang="en-US" sz="3000" dirty="0" err="1">
                <a:latin typeface="+mn-lt"/>
                <a:cs typeface="Times New Roman" panose="02020603050405020304" pitchFamily="18" charset="0"/>
              </a:rPr>
              <a:t>activités</a:t>
            </a:r>
            <a:endParaRPr lang="en-US" sz="3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1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745708" y="8181179"/>
            <a:ext cx="1112292" cy="952313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7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44979" y="1376758"/>
            <a:ext cx="5041525" cy="7622461"/>
          </a:xfr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/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/>
              <a:t>Les élèves doivent comprendre et reproduire le mécanisme caché à l’intérieur de la carte </a:t>
            </a:r>
            <a:r>
              <a:rPr lang="fr-FR" sz="1200" dirty="0">
                <a:solidFill>
                  <a:schemeClr val="tx1"/>
                </a:solidFill>
              </a:rPr>
              <a:t>surprise </a:t>
            </a:r>
            <a:r>
              <a:rPr lang="fr-CA" sz="1200" dirty="0"/>
              <a:t>montrée par l’</a:t>
            </a:r>
            <a:r>
              <a:rPr lang="fr-CA" sz="1200" dirty="0" err="1"/>
              <a:t>enseignant-e</a:t>
            </a:r>
            <a:r>
              <a:rPr lang="fr-CA" sz="1200" dirty="0"/>
              <a:t>, puis en identifier les parties.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/>
              <a:t>Déroulement de l’activité</a:t>
            </a:r>
          </a:p>
          <a:p>
            <a:pPr marL="228600" indent="-228600" algn="just">
              <a:spcBef>
                <a:spcPts val="600"/>
              </a:spcBef>
              <a:buAutoNum type="arabicPeriod"/>
            </a:pPr>
            <a:r>
              <a:rPr lang="fr-CA" sz="1200" dirty="0"/>
              <a:t>Présentation de la carte </a:t>
            </a:r>
            <a:r>
              <a:rPr lang="fr-FR" sz="1200" dirty="0">
                <a:solidFill>
                  <a:schemeClr val="tx1"/>
                </a:solidFill>
              </a:rPr>
              <a:t>surprise </a:t>
            </a:r>
            <a:r>
              <a:rPr lang="fr-CA" sz="1200" dirty="0"/>
              <a:t>(10 min)</a:t>
            </a:r>
          </a:p>
          <a:p>
            <a:pPr marL="228600" indent="-228600" algn="just">
              <a:spcBef>
                <a:spcPts val="600"/>
              </a:spcBef>
              <a:buAutoNum type="arabicPeriod"/>
            </a:pPr>
            <a:r>
              <a:rPr lang="fr-CA" sz="1200" dirty="0"/>
              <a:t>Reconstruction de la carte </a:t>
            </a:r>
            <a:r>
              <a:rPr lang="fr-FR" sz="1200" dirty="0">
                <a:solidFill>
                  <a:schemeClr val="tx1"/>
                </a:solidFill>
              </a:rPr>
              <a:t>surprise </a:t>
            </a:r>
            <a:r>
              <a:rPr lang="fr-CA" sz="1200" dirty="0"/>
              <a:t>(30 min)</a:t>
            </a:r>
          </a:p>
          <a:p>
            <a:pPr marL="228600" indent="-228600" algn="just">
              <a:spcBef>
                <a:spcPts val="600"/>
              </a:spcBef>
              <a:buAutoNum type="arabicPeriod"/>
            </a:pPr>
            <a:r>
              <a:rPr lang="fr-CA" sz="1200" dirty="0"/>
              <a:t>Bielles-manivelles dans la carte et ailleurs (20 min)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/>
              <a:t>Présentation de la carte surprise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b="1" dirty="0"/>
              <a:t>Présenter le modèle de carte </a:t>
            </a:r>
            <a:r>
              <a:rPr lang="fr-FR" sz="1200" b="1" dirty="0">
                <a:solidFill>
                  <a:schemeClr val="tx1"/>
                </a:solidFill>
              </a:rPr>
              <a:t>surprise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CA" sz="1200" b="1" dirty="0"/>
              <a:t>devant la classe</a:t>
            </a:r>
            <a:r>
              <a:rPr lang="fr-CA" sz="1200" dirty="0"/>
              <a:t>. </a:t>
            </a:r>
          </a:p>
          <a:p>
            <a:pPr marL="628650" lvl="1" indent="-2286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dirty="0"/>
              <a:t>La tenir fermée, avec la bielle à sa position la plus basse, de manière à ce que le « piston » soit caché.</a:t>
            </a:r>
          </a:p>
          <a:p>
            <a:pPr marL="628650" lvl="1" indent="-2286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dirty="0"/>
              <a:t>En faisant tourner la manivelle de la carte doucement pendant une vingtaine de secondes, laisser les élèves observer le mouvement de la carte. 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b="1" dirty="0"/>
              <a:t>Demander aux élèves de décrire tout ce qui peut être observé. </a:t>
            </a:r>
            <a:r>
              <a:rPr lang="fr-CA" sz="1200" dirty="0"/>
              <a:t>Au besoin, compléter à l’aide des questions suivantes :</a:t>
            </a:r>
          </a:p>
          <a:p>
            <a:pPr marL="630450" lvl="1" indent="-2304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« Qu’est-ce qui bouge, exactement ? »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Rép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. Le bas de la carte, que l’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enseignant-e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fait tourner, et le haut de la carte, qui monte et descend.</a:t>
            </a:r>
            <a:endParaRPr lang="fr-CA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450" lvl="1" indent="-2304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« Comment ces pièces bougent-elles ? Bougent-elles de la même manière ? »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Non. La pièce ronde du bas </a:t>
            </a:r>
            <a:r>
              <a:rPr lang="fr-CA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tourne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, et la pièce du haut bouge </a:t>
            </a:r>
            <a:r>
              <a:rPr lang="fr-CA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de haut en bas</a:t>
            </a: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30450" lvl="1" indent="-2304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« Y a-t-il des pièces qui ne bougent pas ? »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Oui, le corps de la carte, le plus gros morceau.</a:t>
            </a:r>
          </a:p>
          <a:p>
            <a:pPr marL="228600" lvl="1" indent="-228600" algn="just">
              <a:spcBef>
                <a:spcPts val="600"/>
              </a:spcBef>
              <a:buFont typeface="+mj-lt"/>
              <a:buAutoNum type="arabicPeriod" startAt="3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Introduire la notion de mécanisme</a:t>
            </a:r>
          </a:p>
          <a:p>
            <a:pPr marL="628650" lvl="2" algn="just">
              <a:spcBef>
                <a:spcPts val="600"/>
              </a:spcBef>
            </a:pP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« Une partie de ma carte bouge, parce que j’y ai caché un MÉCANISME. Qu’est-ce que c’est, selon vous, un mécanisme ? »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Rép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. Un mécanisme, c’est une COMBINAISON DE PIÈCES qui font fonctionner une machine, un objet. </a:t>
            </a:r>
            <a:r>
              <a:rPr lang="fr-CA" sz="1000" dirty="0">
                <a:latin typeface="Calibri" panose="020F0502020204030204" pitchFamily="34" charset="0"/>
                <a:cs typeface="Calibri" panose="020F0502020204030204" pitchFamily="34" charset="0"/>
              </a:rPr>
              <a:t> (page suivante)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3327672"/>
              </p:ext>
            </p:extLst>
          </p:nvPr>
        </p:nvGraphicFramePr>
        <p:xfrm>
          <a:off x="53057" y="1376760"/>
          <a:ext cx="1636019" cy="4015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3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504">
                <a:tc>
                  <a:txBody>
                    <a:bodyPr/>
                    <a:lstStyle/>
                    <a:p>
                      <a:pPr algn="ctr"/>
                      <a:endParaRPr lang="fr-FR" sz="200" b="1" dirty="0"/>
                    </a:p>
                    <a:p>
                      <a:pPr algn="ctr"/>
                      <a:r>
                        <a:rPr lang="fr-FR" sz="1400" b="1" dirty="0">
                          <a:latin typeface="+mn-lt"/>
                          <a:cs typeface="Times New Roman" pitchFamily="18" charset="0"/>
                        </a:rPr>
                        <a:t>Durée : 60</a:t>
                      </a:r>
                      <a:r>
                        <a:rPr lang="fr-FR" sz="1400" b="1" baseline="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fr-FR" sz="1400" b="1" dirty="0">
                          <a:latin typeface="+mn-lt"/>
                          <a:cs typeface="Times New Roman" pitchFamily="18" charset="0"/>
                        </a:rPr>
                        <a:t>minutes</a:t>
                      </a:r>
                      <a:endParaRPr lang="fr-FR" sz="1400" b="1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itle 3">
            <a:extLst>
              <a:ext uri="{FF2B5EF4-FFF2-40B4-BE49-F238E27FC236}">
                <a16:creationId xmlns:a16="http://schemas.microsoft.com/office/drawing/2014/main" id="{7ABF0717-773B-4686-91BF-65623A776CE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-1" y="526"/>
            <a:ext cx="4592097" cy="1000234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>
                <a:cs typeface="Times New Roman"/>
              </a:rPr>
              <a:t>Amorce</a:t>
            </a:r>
            <a:br>
              <a:rPr lang="en-US" sz="3000" dirty="0">
                <a:cs typeface="Times New Roman"/>
              </a:rPr>
            </a:br>
            <a:r>
              <a:rPr lang="en-US" sz="2400" dirty="0"/>
              <a:t>1. La carte surprise</a:t>
            </a:r>
            <a:endParaRPr lang="en-US" sz="2400" dirty="0">
              <a:cs typeface="Times New Roman"/>
            </a:endParaRPr>
          </a:p>
        </p:txBody>
      </p:sp>
      <p:graphicFrame>
        <p:nvGraphicFramePr>
          <p:cNvPr id="20" name="Espace réservé du contenu 5">
            <a:extLst>
              <a:ext uri="{FF2B5EF4-FFF2-40B4-BE49-F238E27FC236}">
                <a16:creationId xmlns:a16="http://schemas.microsoft.com/office/drawing/2014/main" id="{DB657DAB-3AC8-4CA4-9C26-22D3117C9289}"/>
              </a:ext>
            </a:extLst>
          </p:cNvPr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35665000"/>
              </p:ext>
            </p:extLst>
          </p:nvPr>
        </p:nvGraphicFramePr>
        <p:xfrm>
          <a:off x="43832" y="1823858"/>
          <a:ext cx="1645244" cy="412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66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</a:rPr>
                        <a:t>Matériel</a:t>
                      </a:r>
                      <a:r>
                        <a:rPr lang="fr-FR" sz="1400" baseline="0" dirty="0">
                          <a:latin typeface="+mn-lt"/>
                        </a:rPr>
                        <a:t> nécessaire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200" b="1" dirty="0">
                          <a:latin typeface="+mn-lt"/>
                        </a:rPr>
                        <a:t>Pour l’</a:t>
                      </a:r>
                      <a:r>
                        <a:rPr lang="fr-FR" sz="1200" b="1" dirty="0" err="1">
                          <a:latin typeface="+mn-lt"/>
                        </a:rPr>
                        <a:t>enseignant.e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3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latin typeface="+mn-lt"/>
                        </a:rPr>
                        <a:t>Attaches parisiennes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Modèle de carte surprise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  <a:hlinkClick r:id="rId8" action="ppaction://hlinksldjump"/>
                        </a:rPr>
                        <a:t>Fiche TNI-1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55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CA" sz="1200" b="1" dirty="0">
                          <a:latin typeface="+mn-lt"/>
                        </a:rPr>
                        <a:t>Par élève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8" action="ppaction://hlinksldjump"/>
                        </a:rPr>
                        <a:t>Fiche d’activité A </a:t>
                      </a:r>
                      <a:endParaRPr kumimoji="0" lang="fr-C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Paire de ciseaux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CA" sz="1200" b="1" dirty="0">
                          <a:latin typeface="+mn-lt"/>
                        </a:rPr>
                        <a:t>Par équipe de 2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9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8" action="ppaction://hlinksldjump"/>
                        </a:rPr>
                        <a:t>Gabarit à découper : Carte surprise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Feuille de papier construction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(des feuilles </a:t>
                      </a:r>
                      <a:r>
                        <a:rPr kumimoji="0" lang="fr-CA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supplé-mentaires</a:t>
                      </a:r>
                      <a:r>
                        <a:rPr kumimoji="0" lang="fr-CA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pourront être fournies </a:t>
                      </a:r>
                      <a:r>
                        <a:rPr kumimoji="0" lang="fr-CA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au besoin</a:t>
                      </a:r>
                      <a:r>
                        <a:rPr kumimoji="0" lang="fr-CA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Graphique 2">
            <a:extLst>
              <a:ext uri="{FF2B5EF4-FFF2-40B4-BE49-F238E27FC236}">
                <a16:creationId xmlns:a16="http://schemas.microsoft.com/office/drawing/2014/main" id="{D2B6DEB1-C4C9-A01D-D464-CCC6AB4D10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93208" y="-1267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0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7ABF0717-773B-4686-91BF-65623A776CE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" y="526"/>
            <a:ext cx="5516881" cy="1000234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>
                <a:cs typeface="Times New Roman"/>
              </a:rPr>
              <a:t>Amorce</a:t>
            </a:r>
            <a:br>
              <a:rPr lang="en-US" sz="3000" dirty="0">
                <a:cs typeface="Times New Roman"/>
              </a:rPr>
            </a:br>
            <a:r>
              <a:rPr lang="en-US" sz="2400" dirty="0"/>
              <a:t>1. La carte surprise </a:t>
            </a:r>
            <a:r>
              <a:rPr lang="en-US" sz="1800" dirty="0">
                <a:cs typeface="Times New Roman"/>
              </a:rPr>
              <a:t>(suite)</a:t>
            </a:r>
          </a:p>
        </p:txBody>
      </p:sp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745708" y="8181179"/>
            <a:ext cx="1112292" cy="952313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8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BC2235-7B61-464D-9AAE-1117C58EC8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832" y="1376758"/>
            <a:ext cx="1645244" cy="76944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/>
              <a:t>Zone </a:t>
            </a:r>
            <a:r>
              <a:rPr lang="en-US" sz="1400" b="1" dirty="0" err="1"/>
              <a:t>vocabulaire</a:t>
            </a:r>
            <a:endParaRPr lang="en-US" sz="1400" b="1" dirty="0"/>
          </a:p>
          <a:p>
            <a:pPr>
              <a:spcBef>
                <a:spcPts val="600"/>
              </a:spcBef>
            </a:pPr>
            <a:r>
              <a:rPr lang="en-US" sz="1200" b="1" dirty="0" err="1"/>
              <a:t>Mécanisme</a:t>
            </a:r>
            <a:r>
              <a:rPr lang="en-US" sz="1200" b="1" dirty="0"/>
              <a:t> : </a:t>
            </a:r>
          </a:p>
          <a:p>
            <a:pPr>
              <a:spcBef>
                <a:spcPts val="600"/>
              </a:spcBef>
            </a:pPr>
            <a:r>
              <a:rPr lang="en-US" sz="1200" dirty="0" err="1"/>
              <a:t>Combinaison</a:t>
            </a:r>
            <a:r>
              <a:rPr lang="en-US" sz="1200" dirty="0"/>
              <a:t> de </a:t>
            </a:r>
            <a:r>
              <a:rPr lang="en-US" sz="1200" dirty="0" err="1"/>
              <a:t>pièces</a:t>
            </a:r>
            <a:r>
              <a:rPr lang="en-US" sz="1200" dirty="0"/>
              <a:t> mobiles, </a:t>
            </a:r>
            <a:r>
              <a:rPr lang="en-US" sz="1200" dirty="0" err="1"/>
              <a:t>reliées</a:t>
            </a:r>
            <a:r>
              <a:rPr lang="en-US" sz="1200" dirty="0"/>
              <a:t> au </a:t>
            </a:r>
            <a:r>
              <a:rPr lang="en-US" sz="1200" dirty="0" err="1"/>
              <a:t>fonctionnement</a:t>
            </a:r>
            <a:r>
              <a:rPr lang="en-US" sz="1200" dirty="0"/>
              <a:t> d’un objet. Le </a:t>
            </a:r>
            <a:r>
              <a:rPr lang="en-US" sz="1200" dirty="0" err="1"/>
              <a:t>mécanisme</a:t>
            </a:r>
            <a:r>
              <a:rPr lang="en-US" sz="1200" dirty="0"/>
              <a:t> </a:t>
            </a:r>
            <a:r>
              <a:rPr lang="en-US" sz="1200" dirty="0" err="1"/>
              <a:t>peut</a:t>
            </a:r>
            <a:r>
              <a:rPr lang="en-US" sz="1200" dirty="0"/>
              <a:t> </a:t>
            </a:r>
            <a:r>
              <a:rPr lang="en-US" sz="1200" dirty="0" err="1"/>
              <a:t>être</a:t>
            </a:r>
            <a:r>
              <a:rPr lang="en-US" sz="1200" dirty="0"/>
              <a:t> </a:t>
            </a:r>
            <a:r>
              <a:rPr lang="en-US" sz="1200" dirty="0" err="1"/>
              <a:t>manuel</a:t>
            </a:r>
            <a:r>
              <a:rPr lang="en-US" sz="1200" dirty="0"/>
              <a:t> </a:t>
            </a:r>
            <a:r>
              <a:rPr lang="en-US" sz="1200" dirty="0" err="1"/>
              <a:t>ou</a:t>
            </a:r>
            <a:r>
              <a:rPr lang="en-US" sz="1200" dirty="0"/>
              <a:t> </a:t>
            </a:r>
            <a:r>
              <a:rPr lang="en-US" sz="1200" dirty="0" err="1"/>
              <a:t>motorisé</a:t>
            </a:r>
            <a:r>
              <a:rPr lang="en-US" sz="1200" dirty="0"/>
              <a:t>, et/</a:t>
            </a:r>
            <a:r>
              <a:rPr lang="en-US" sz="1200" dirty="0" err="1"/>
              <a:t>ou</a:t>
            </a:r>
            <a:r>
              <a:rPr lang="en-US" sz="1200" dirty="0"/>
              <a:t> en </a:t>
            </a:r>
            <a:r>
              <a:rPr lang="en-US" sz="1200" dirty="0" err="1"/>
              <a:t>partie</a:t>
            </a:r>
            <a:r>
              <a:rPr lang="en-US" sz="1200" dirty="0"/>
              <a:t> </a:t>
            </a:r>
            <a:r>
              <a:rPr lang="en-US" sz="1200" dirty="0" err="1"/>
              <a:t>électronique</a:t>
            </a:r>
            <a:r>
              <a:rPr lang="en-US" sz="1200" dirty="0"/>
              <a:t>.</a:t>
            </a:r>
          </a:p>
          <a:p>
            <a:pPr>
              <a:spcBef>
                <a:spcPts val="600"/>
              </a:spcBef>
            </a:pPr>
            <a:r>
              <a:rPr lang="en-US" sz="1200" b="1" dirty="0"/>
              <a:t>Mobile : </a:t>
            </a:r>
          </a:p>
          <a:p>
            <a:pPr>
              <a:spcBef>
                <a:spcPts val="600"/>
              </a:spcBef>
            </a:pPr>
            <a:r>
              <a:rPr lang="en-US" sz="1200" dirty="0" err="1"/>
              <a:t>Quelque</a:t>
            </a:r>
            <a:r>
              <a:rPr lang="en-US" sz="1200" dirty="0"/>
              <a:t> chose qui </a:t>
            </a:r>
            <a:r>
              <a:rPr lang="en-US" sz="1200" dirty="0" err="1"/>
              <a:t>peut</a:t>
            </a:r>
            <a:r>
              <a:rPr lang="en-US" sz="1200" dirty="0"/>
              <a:t> se </a:t>
            </a:r>
            <a:r>
              <a:rPr lang="en-US" sz="1200" dirty="0" err="1"/>
              <a:t>mouvoir</a:t>
            </a:r>
            <a:r>
              <a:rPr lang="en-US" sz="1200" dirty="0"/>
              <a:t>, changer de position.</a:t>
            </a:r>
            <a:endParaRPr lang="en-US" sz="1200" b="1" dirty="0"/>
          </a:p>
          <a:p>
            <a:pPr>
              <a:spcBef>
                <a:spcPts val="600"/>
              </a:spcBef>
            </a:pPr>
            <a:r>
              <a:rPr lang="en-US" sz="1200" b="1" dirty="0" err="1"/>
              <a:t>Bielle</a:t>
            </a:r>
            <a:r>
              <a:rPr lang="en-US" sz="1200" b="1" dirty="0"/>
              <a:t> : </a:t>
            </a:r>
          </a:p>
          <a:p>
            <a:pPr>
              <a:spcBef>
                <a:spcPts val="600"/>
              </a:spcBef>
            </a:pPr>
            <a:r>
              <a:rPr lang="fr-CA" sz="1200" b="0" i="0" dirty="0">
                <a:solidFill>
                  <a:srgbClr val="202124"/>
                </a:solidFill>
                <a:effectLst/>
              </a:rPr>
              <a:t>Tige rigide, articulée à ses extrémités et destinée à la transmission du mouvement entre deux pièces mobiles.</a:t>
            </a:r>
            <a:endParaRPr lang="en-US" sz="1200" b="1" dirty="0"/>
          </a:p>
          <a:p>
            <a:pPr>
              <a:spcBef>
                <a:spcPts val="600"/>
              </a:spcBef>
            </a:pPr>
            <a:r>
              <a:rPr lang="en-US" sz="1200" b="1" dirty="0" err="1"/>
              <a:t>Manivelle</a:t>
            </a:r>
            <a:r>
              <a:rPr lang="en-US" sz="1200" b="1" dirty="0"/>
              <a:t> : 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Pièce, </a:t>
            </a:r>
            <a:r>
              <a:rPr lang="en-US" sz="1200" dirty="0" err="1"/>
              <a:t>souvent</a:t>
            </a:r>
            <a:r>
              <a:rPr lang="en-US" sz="1200" dirty="0"/>
              <a:t> </a:t>
            </a:r>
            <a:r>
              <a:rPr lang="en-US" sz="1200" dirty="0" err="1"/>
              <a:t>munie</a:t>
            </a:r>
            <a:r>
              <a:rPr lang="en-US" sz="1200" dirty="0"/>
              <a:t> </a:t>
            </a:r>
            <a:r>
              <a:rPr lang="en-US" sz="1200" dirty="0" err="1"/>
              <a:t>d’une</a:t>
            </a:r>
            <a:r>
              <a:rPr lang="en-US" sz="1200" dirty="0"/>
              <a:t> </a:t>
            </a:r>
            <a:r>
              <a:rPr lang="en-US" sz="1200" dirty="0" err="1"/>
              <a:t>poignée</a:t>
            </a:r>
            <a:r>
              <a:rPr lang="en-US" sz="1200" dirty="0"/>
              <a:t>,</a:t>
            </a:r>
            <a:r>
              <a:rPr lang="fr-CA" sz="1200" b="0" i="0" dirty="0">
                <a:solidFill>
                  <a:srgbClr val="202124"/>
                </a:solidFill>
                <a:effectLst/>
              </a:rPr>
              <a:t> servant à imprimer un mouvement de rotation.</a:t>
            </a:r>
          </a:p>
          <a:p>
            <a:pPr>
              <a:spcBef>
                <a:spcPts val="600"/>
              </a:spcBef>
            </a:pPr>
            <a:r>
              <a:rPr lang="fr-FR" sz="1200" b="1" dirty="0"/>
              <a:t>Rotation : </a:t>
            </a:r>
          </a:p>
          <a:p>
            <a:pPr>
              <a:spcBef>
                <a:spcPts val="600"/>
              </a:spcBef>
            </a:pPr>
            <a:r>
              <a:rPr lang="fr-FR" sz="1200" dirty="0"/>
              <a:t>Mouvement d'un objet autour de son point central, appelé « </a:t>
            </a:r>
            <a:r>
              <a:rPr lang="fr-FR" sz="1200" dirty="0">
                <a:hlinkClick r:id="rId8" tooltip="Axe de rotation"/>
              </a:rPr>
              <a:t>axe</a:t>
            </a:r>
            <a:r>
              <a:rPr lang="fr-FR" sz="1200" dirty="0"/>
              <a:t> » (mouvement circulaire/en rond).</a:t>
            </a:r>
          </a:p>
          <a:p>
            <a:pPr>
              <a:spcBef>
                <a:spcPts val="600"/>
              </a:spcBef>
            </a:pPr>
            <a:r>
              <a:rPr lang="en-US" sz="1200" b="1" dirty="0"/>
              <a:t>Translation :</a:t>
            </a:r>
          </a:p>
          <a:p>
            <a:pPr>
              <a:spcBef>
                <a:spcPts val="600"/>
              </a:spcBef>
            </a:pPr>
            <a:r>
              <a:rPr lang="fr-FR" sz="1200" dirty="0"/>
              <a:t>Mouvement d'un objet le long d’une ligne </a:t>
            </a:r>
            <a:r>
              <a:rPr lang="fr-FR" sz="1200" dirty="0" err="1"/>
              <a:t>doite</a:t>
            </a:r>
            <a:r>
              <a:rPr lang="fr-FR" sz="1200" dirty="0"/>
              <a:t> (imaginaire !).</a:t>
            </a:r>
            <a:endParaRPr lang="fr-CA" sz="1200" dirty="0"/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1744979" y="1376758"/>
            <a:ext cx="5041525" cy="7622461"/>
          </a:xfr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30000" lvl="1" indent="-2304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« Pouvez-vous me donner des exemples d’objet qui renferment des mécanismes ? »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Des exemples de mécanisme sont : une horloge, une bicyclette, une poignée de porte, une serrure, un jouet qu’on peut « remonter », une boîte à surprise, un store.</a:t>
            </a:r>
            <a:endParaRPr lang="fr-CA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cs typeface="Calibri" panose="020F0502020204030204" pitchFamily="34" charset="0"/>
              </a:rPr>
              <a:t>Reconstruction de la carte surprise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CA" sz="1200" b="1" i="1" dirty="0">
                <a:cs typeface="Calibri" panose="020F0502020204030204" pitchFamily="34" charset="0"/>
              </a:rPr>
              <a:t>« Je ne vous montre pas </a:t>
            </a:r>
            <a:r>
              <a:rPr lang="fr-CA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le mécanisme de ma carte surprise; j’aimerais que vous le reconstruisiez vous-mêmes ! Vous avez déjà quelques indices : vous avez vu deux pièces, le rond et le rectangle. Je vous fournirai donc ces deux pièces, plus le carton qui sert à fermer la carte. »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Répéter le mandat :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Déterminer et fabriquer ce qui manque à l’intérieur de la carte, pour que son mécanisme fonctionne.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Introduire les attaches parisiennes. 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En tournant la carte modèle, montrer que la pièce ronde est fixée à l’aide d’une attache parisienne.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Demander à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un.e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volontaire de faire une démonstration de l’utilisation d’une attache parisienne.</a:t>
            </a:r>
            <a:endParaRPr lang="fr-C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algn="just">
              <a:spcBef>
                <a:spcPts val="600"/>
              </a:spcBef>
              <a:buNone/>
            </a:pPr>
            <a:endParaRPr lang="fr-CA" sz="1200" dirty="0"/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/>
          </a:p>
          <a:p>
            <a:pPr marL="0" indent="0">
              <a:spcBef>
                <a:spcPts val="600"/>
              </a:spcBef>
              <a:buNone/>
            </a:pPr>
            <a:endParaRPr lang="fr-CA" sz="1200" dirty="0"/>
          </a:p>
          <a:p>
            <a:pPr marL="0" indent="0">
              <a:spcBef>
                <a:spcPts val="600"/>
              </a:spcBef>
              <a:buNone/>
            </a:pPr>
            <a:endParaRPr lang="fr-CA" sz="1200" dirty="0"/>
          </a:p>
          <a:p>
            <a:pPr marL="0" indent="0">
              <a:spcBef>
                <a:spcPts val="600"/>
              </a:spcBef>
              <a:buNone/>
            </a:pPr>
            <a:endParaRPr lang="fr-CA" sz="1200" dirty="0"/>
          </a:p>
          <a:p>
            <a:pPr marL="0" indent="0">
              <a:spcBef>
                <a:spcPts val="600"/>
              </a:spcBef>
              <a:buNone/>
            </a:pPr>
            <a:endParaRPr lang="fr-CA" sz="1200" dirty="0"/>
          </a:p>
          <a:p>
            <a:pPr marL="0" indent="0">
              <a:spcBef>
                <a:spcPts val="600"/>
              </a:spcBef>
              <a:buNone/>
            </a:pPr>
            <a:endParaRPr lang="fr-CA" sz="1200" dirty="0"/>
          </a:p>
          <a:p>
            <a:pPr marL="0" indent="0">
              <a:spcBef>
                <a:spcPts val="600"/>
              </a:spcBef>
              <a:buNone/>
            </a:pPr>
            <a:endParaRPr lang="fr-CA" sz="1200" dirty="0"/>
          </a:p>
          <a:p>
            <a:pPr marL="228600" indent="-228600" algn="just">
              <a:spcBef>
                <a:spcPts val="600"/>
              </a:spcBef>
              <a:buFont typeface="+mj-lt"/>
              <a:buAutoNum type="arabicPeriod" startAt="3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Former des équipes de 2, puis distribuer à chacune un gabarit et une feuille de papier construction.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buFont typeface="+mj-lt"/>
              <a:buAutoNum type="arabicPeriod" startAt="3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Dernières précisions avant de les lancer dans la tâche : 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Après avoir découpé les deux pièces déjà connues, le </a:t>
            </a:r>
            <a:r>
              <a:rPr lang="fr-CA" sz="1200" i="1" dirty="0">
                <a:latin typeface="Calibri" panose="020F0502020204030204" pitchFamily="34" charset="0"/>
                <a:cs typeface="Calibri" panose="020F0502020204030204" pitchFamily="34" charset="0"/>
              </a:rPr>
              <a:t>reste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du carton du gabarit sert à créer la ou les pièces manquantes du mécanisme.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Demander une attache parisienne à l’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enseignant.e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quand on est prêt à l’utiliser.</a:t>
            </a:r>
          </a:p>
          <a:p>
            <a:pPr marL="0" indent="0">
              <a:spcBef>
                <a:spcPts val="600"/>
              </a:spcBef>
              <a:buNone/>
            </a:pPr>
            <a:endParaRPr lang="fr-CA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95FC9E-6166-486D-92AE-8B944DB4E28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08323" y="5133677"/>
            <a:ext cx="4932462" cy="18312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dirty="0"/>
              <a:t>Astuces concernant les attaches parisiennes</a:t>
            </a:r>
          </a:p>
          <a:p>
            <a:pPr algn="just">
              <a:spcBef>
                <a:spcPts val="600"/>
              </a:spcBef>
            </a:pPr>
            <a:r>
              <a:rPr lang="fr-CA" sz="1200" dirty="0"/>
              <a:t>Il est toujours préférable de laisser les élèves découvrir les problèmes et essayer de les régler eux-mêmes. Ne partager ces astuces qu’au besoin :</a:t>
            </a:r>
          </a:p>
          <a:p>
            <a:pPr marL="180000" indent="-1800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dirty="0"/>
              <a:t>Si le carton se révèle difficile à percer avec les bras de l’attache parisienne, utiliser un crayon.</a:t>
            </a:r>
          </a:p>
          <a:p>
            <a:pPr marL="180000" indent="-1800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dirty="0"/>
              <a:t>Au moment d’écraser les bras de l’attache pour coincer le carton, ne pas le coincer trop serré; nous voulons que nos pièces puissent bouger librement tout en restant en place !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60DC75DD-FFB4-A243-41EB-F6E28D272F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93208" y="-1267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0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80255" y="1380599"/>
            <a:ext cx="6697491" cy="7675468"/>
          </a:xfrm>
          <a:solidFill>
            <a:schemeClr val="tx2">
              <a:lumMod val="20000"/>
              <a:lumOff val="80000"/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spcBef>
                <a:spcPts val="600"/>
              </a:spcBef>
              <a:buFont typeface="+mj-lt"/>
              <a:buAutoNum type="arabicPeriod" startAt="5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Retour en plénière.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Quand toutes les équipes ont terminé, prendre quelques minutes pour discuter des difficultés rencontrées pendant la reconstruction de la carte.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 startAt="5"/>
            </a:pPr>
            <a:endParaRPr lang="fr-C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cs typeface="Calibri" panose="020F0502020204030204" pitchFamily="34" charset="0"/>
              </a:rPr>
              <a:t>Bielles-manivelles dans la carte et ailleurs</a:t>
            </a:r>
          </a:p>
          <a:p>
            <a:pPr marL="230400" indent="-230400" algn="just">
              <a:spcBef>
                <a:spcPts val="600"/>
              </a:spcBef>
              <a:buFont typeface="+mj-lt"/>
              <a:buAutoNum type="arabicPeriod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Fiche TNI-1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Montrer la fiche TNI-1 et remplir en plénière.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Introduire les termes au fur et à mesure, à l’aide de la « Zone vocabulaire » (page précédente).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 corrigé se trouve dans la section « Évaluations ».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 startAt="2"/>
            </a:pPr>
            <a:r>
              <a:rPr lang="fr-CA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Fiche d’activité A 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Distribuer une fiche à chaque élève.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La fiche peut être remplie individuellement, en équipe de 2 ou en plénière (à la discrétion de l’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enseignant.e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628650" lvl="1" indent="-228600" algn="just">
              <a:spcBef>
                <a:spcPts val="600"/>
              </a:spcBef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 corrigé se trouve dans la section « Évaluations ».</a:t>
            </a:r>
          </a:p>
          <a:p>
            <a:pPr marL="228600" indent="-228600" algn="just">
              <a:spcBef>
                <a:spcPts val="600"/>
              </a:spcBef>
              <a:buNone/>
            </a:pPr>
            <a:endParaRPr lang="fr-CA" sz="1200" i="1" dirty="0"/>
          </a:p>
          <a:p>
            <a:pPr marL="228600" indent="-228600" algn="just">
              <a:spcBef>
                <a:spcPts val="600"/>
              </a:spcBef>
            </a:pPr>
            <a:r>
              <a:rPr lang="fr-CA" sz="1200" b="1" dirty="0"/>
              <a:t>Question optionnelle. </a:t>
            </a:r>
            <a:r>
              <a:rPr lang="fr-CA" sz="1200" dirty="0"/>
              <a:t>Après le retour sur la fiche d’activité A, demander aux élèves si la force motrice vient toujours de la manivelle, comme avec la carte surprise. </a:t>
            </a:r>
            <a:r>
              <a:rPr lang="fr-CA" sz="1200" i="1" dirty="0"/>
              <a:t>La réponse est non. Dans le cas du moteur à combustion et de la voiturette à pédale, la bielle actionne la manivelle, et non le contraire.</a:t>
            </a:r>
          </a:p>
          <a:p>
            <a:pPr marL="228600" indent="-228600" algn="just">
              <a:spcBef>
                <a:spcPts val="600"/>
              </a:spcBef>
            </a:pPr>
            <a:r>
              <a:rPr lang="fr-CA" sz="1200" dirty="0"/>
              <a:t>Voir repère culturel proposé dans la fiche théorique 5.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CA" sz="1200" b="1" i="1" dirty="0"/>
              <a:t> </a:t>
            </a:r>
          </a:p>
          <a:p>
            <a:pPr marL="0" indent="0">
              <a:spcBef>
                <a:spcPts val="600"/>
              </a:spcBef>
              <a:buNone/>
            </a:pPr>
            <a:endParaRPr lang="fr-CA" sz="1200" dirty="0"/>
          </a:p>
          <a:p>
            <a:pPr marL="0" indent="0">
              <a:spcBef>
                <a:spcPts val="600"/>
              </a:spcBef>
              <a:buNone/>
            </a:pPr>
            <a:endParaRPr lang="fr-CA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6C551E-F2F2-49E4-8AC5-1519501A365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8213" y="1440180"/>
            <a:ext cx="6561575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CA" sz="1400" b="1" dirty="0"/>
              <a:t>Une fois les équipes en action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b="0" i="0" u="sng" strike="noStrike" dirty="0">
                <a:solidFill>
                  <a:srgbClr val="000000"/>
                </a:solidFill>
                <a:effectLst/>
              </a:rPr>
              <a:t>Se promener avec le modèle</a:t>
            </a:r>
            <a:r>
              <a:rPr lang="fr-CA" sz="1200" b="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r-CA" sz="1200" b="0" i="0" u="none" strike="noStrike" dirty="0">
                <a:solidFill>
                  <a:srgbClr val="000000"/>
                </a:solidFill>
                <a:effectLst/>
              </a:rPr>
              <a:t>afin que les élèves puissent bien observer comment elle est pliée. Noter qu’on peut </a:t>
            </a:r>
            <a:r>
              <a:rPr lang="fr-CA" sz="1200" b="0" i="0" u="sng" strike="noStrike" dirty="0">
                <a:solidFill>
                  <a:srgbClr val="000000"/>
                </a:solidFill>
                <a:effectLst/>
              </a:rPr>
              <a:t>déplier un des pans de la carte</a:t>
            </a:r>
            <a:r>
              <a:rPr lang="fr-CA" sz="1200" b="0" i="0" u="none" strike="noStrike" dirty="0">
                <a:solidFill>
                  <a:srgbClr val="000000"/>
                </a:solidFill>
                <a:effectLst/>
              </a:rPr>
              <a:t> pour qu’ils voient bien, sans toutefois dévoiler le mécanisme.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b="0" i="0" u="none" strike="noStrike" dirty="0">
                <a:solidFill>
                  <a:srgbClr val="000000"/>
                </a:solidFill>
                <a:effectLst/>
              </a:rPr>
              <a:t>Au besoin (équipes en difficulté), donner le conseil suivant : </a:t>
            </a:r>
            <a:r>
              <a:rPr lang="fr-CA" sz="1200" b="0" i="0" u="sng" strike="noStrike" dirty="0">
                <a:solidFill>
                  <a:srgbClr val="000000"/>
                </a:solidFill>
                <a:effectLst/>
              </a:rPr>
              <a:t>il manque </a:t>
            </a:r>
            <a:r>
              <a:rPr lang="fr-CA" sz="1200" b="0" i="1" u="sng" strike="noStrike" dirty="0">
                <a:solidFill>
                  <a:srgbClr val="000000"/>
                </a:solidFill>
                <a:effectLst/>
              </a:rPr>
              <a:t>une seule </a:t>
            </a:r>
            <a:r>
              <a:rPr lang="fr-CA" sz="1200" b="0" i="0" u="sng" strike="noStrike" dirty="0">
                <a:solidFill>
                  <a:srgbClr val="000000"/>
                </a:solidFill>
                <a:effectLst/>
              </a:rPr>
              <a:t>pièce entre les deux pièces connues.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b="0" i="0" u="none" strike="noStrike" dirty="0">
                <a:solidFill>
                  <a:srgbClr val="000000"/>
                </a:solidFill>
                <a:effectLst/>
              </a:rPr>
              <a:t>Pour des équipes qui sont dans la </a:t>
            </a:r>
            <a:r>
              <a:rPr lang="fr-CA" sz="1200" b="0" i="0" u="sng" strike="noStrike" dirty="0">
                <a:solidFill>
                  <a:srgbClr val="000000"/>
                </a:solidFill>
                <a:effectLst/>
              </a:rPr>
              <a:t>bonne direction, mais dont la bielle est trop courte</a:t>
            </a:r>
            <a:r>
              <a:rPr lang="fr-CA" sz="1200" b="0" i="0" u="none" strike="noStrike" dirty="0">
                <a:solidFill>
                  <a:srgbClr val="000000"/>
                </a:solidFill>
                <a:effectLst/>
              </a:rPr>
              <a:t>, attirer l’attention sur </a:t>
            </a:r>
            <a:r>
              <a:rPr lang="fr-CA" sz="1200" b="0" i="0" u="sng" strike="noStrike" dirty="0">
                <a:solidFill>
                  <a:srgbClr val="000000"/>
                </a:solidFill>
                <a:effectLst/>
              </a:rPr>
              <a:t>les positions minimum et maximum de la bielle</a:t>
            </a:r>
            <a:r>
              <a:rPr lang="fr-CA" sz="1200" b="0" i="0" u="none" strike="noStrike" dirty="0">
                <a:solidFill>
                  <a:srgbClr val="000000"/>
                </a:solidFill>
                <a:effectLst/>
              </a:rPr>
              <a:t>, en fonction de la position du cercle, et les positions désirées à l’autre extrémité (piston caché et piston révélé au max).</a:t>
            </a:r>
            <a:endParaRPr lang="fr-CA" sz="1200" dirty="0"/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b="0" i="0" u="none" strike="noStrike" dirty="0">
                <a:solidFill>
                  <a:srgbClr val="000000"/>
                </a:solidFill>
                <a:effectLst/>
              </a:rPr>
              <a:t> Au besoin, </a:t>
            </a:r>
            <a:r>
              <a:rPr lang="fr-CA" sz="1200" b="0" i="0" u="sng" strike="noStrike" dirty="0">
                <a:solidFill>
                  <a:srgbClr val="000000"/>
                </a:solidFill>
                <a:effectLst/>
              </a:rPr>
              <a:t>attirer l’attention sur le problème du mouvement latéral du carton</a:t>
            </a:r>
            <a:r>
              <a:rPr lang="fr-CA" sz="1200" b="0" i="0" u="none" strike="noStrike" dirty="0">
                <a:solidFill>
                  <a:srgbClr val="000000"/>
                </a:solidFill>
                <a:effectLst/>
              </a:rPr>
              <a:t>. Montrer le modèle et demander d’observer ce qui empêche ce mouvement (plis ajustés à la largeur du carton).</a:t>
            </a:r>
          </a:p>
        </p:txBody>
      </p:sp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144751" y="8119068"/>
            <a:ext cx="1723204" cy="1024932"/>
          </a:xfrm>
        </p:spPr>
        <p:txBody>
          <a:bodyPr/>
          <a:lstStyle/>
          <a:p>
            <a:fld id="{027FB875-5C85-AB42-9DC5-178568A424B8}" type="slidenum">
              <a:rPr lang="en-US" sz="8200" smtClean="0">
                <a:solidFill>
                  <a:schemeClr val="bg1">
                    <a:lumMod val="85000"/>
                  </a:schemeClr>
                </a:solidFill>
                <a:latin typeface="Impact"/>
                <a:cs typeface="Impact"/>
              </a:rPr>
              <a:pPr/>
              <a:t>9</a:t>
            </a:fld>
            <a:endParaRPr lang="en-US" sz="8200" dirty="0">
              <a:solidFill>
                <a:schemeClr val="bg1">
                  <a:lumMod val="8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504A970-8965-41AA-9D8D-A3B9033B485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-1" y="526"/>
            <a:ext cx="5265337" cy="1000234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>
                <a:cs typeface="Times New Roman"/>
              </a:rPr>
              <a:t>Amorce</a:t>
            </a:r>
            <a:br>
              <a:rPr lang="en-US" sz="3000" dirty="0">
                <a:cs typeface="Times New Roman"/>
              </a:rPr>
            </a:br>
            <a:r>
              <a:rPr lang="en-US" sz="2400" dirty="0">
                <a:cs typeface="Times New Roman"/>
              </a:rPr>
              <a:t>1. La carte </a:t>
            </a:r>
            <a:r>
              <a:rPr lang="en-US" sz="2400" dirty="0"/>
              <a:t>surprise </a:t>
            </a:r>
            <a:r>
              <a:rPr lang="en-US" sz="1800" dirty="0">
                <a:cs typeface="Times New Roman"/>
              </a:rPr>
              <a:t>(suite)</a:t>
            </a:r>
            <a:endParaRPr lang="en-US" sz="2400" dirty="0">
              <a:cs typeface="Times New Roman"/>
            </a:endParaRP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C023F4B-AB3C-DA40-03DF-DFD62A0103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3208" y="-1267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300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kwel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21357</TotalTime>
  <Words>6116</Words>
  <Application>Microsoft Office PowerPoint</Application>
  <PresentationFormat>Format US (216 x 279 mm)</PresentationFormat>
  <Paragraphs>1131</Paragraphs>
  <Slides>40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40</vt:i4>
      </vt:variant>
    </vt:vector>
  </HeadingPairs>
  <TitlesOfParts>
    <vt:vector size="52" baseType="lpstr">
      <vt:lpstr>Arial</vt:lpstr>
      <vt:lpstr>Avenir Light</vt:lpstr>
      <vt:lpstr>Calibri</vt:lpstr>
      <vt:lpstr>Goudy Old Style</vt:lpstr>
      <vt:lpstr>Impact</vt:lpstr>
      <vt:lpstr>Rockwell</vt:lpstr>
      <vt:lpstr>Times</vt:lpstr>
      <vt:lpstr>Times New Roman</vt:lpstr>
      <vt:lpstr>Wingdings</vt:lpstr>
      <vt:lpstr>Thème Office</vt:lpstr>
      <vt:lpstr>1_Inkwell</vt:lpstr>
      <vt:lpstr>1_Thème Office</vt:lpstr>
      <vt:lpstr>Présentation PowerPoint</vt:lpstr>
      <vt:lpstr>Présentation PowerPoint</vt:lpstr>
      <vt:lpstr>Présentation PowerPoint</vt:lpstr>
      <vt:lpstr>Séquence d’enseignement</vt:lpstr>
      <vt:lpstr>Bébittes mécaniques (4e année) – Matériel </vt:lpstr>
      <vt:lpstr>Présentation PowerPoint</vt:lpstr>
      <vt:lpstr>Amorce 1. La carte surprise</vt:lpstr>
      <vt:lpstr>Amorce 1. La carte surprise (suite)</vt:lpstr>
      <vt:lpstr>Amorce 1. La carte surprise (suite)</vt:lpstr>
      <vt:lpstr>Réalisation 2. Toutes sortes de bébittes</vt:lpstr>
      <vt:lpstr>Réalisation 2. Toutes sortes de bébittes (suite)</vt:lpstr>
      <vt:lpstr>Réalisation 2. Toutes sortes de bébittes (suite)</vt:lpstr>
      <vt:lpstr>Réalisation 3. Les bébittes mécaniques</vt:lpstr>
      <vt:lpstr>Réalisation 3. Les bébittes mécaniques (suite)</vt:lpstr>
      <vt:lpstr>Réalisation 3. Les bébittes mécaniques (suite)</vt:lpstr>
      <vt:lpstr>Intégration des acquis 4. Présentation des bébittes</vt:lpstr>
      <vt:lpstr>Présentation PowerPoint</vt:lpstr>
      <vt:lpstr>Fiche théorique 1 Carte surprise : positions de la bielle</vt:lpstr>
      <vt:lpstr>Fiche théorique 2 Les classes d’arthropodes</vt:lpstr>
      <vt:lpstr>Fiche théorique 3 Vidéos de bébittes en action</vt:lpstr>
      <vt:lpstr>Présentation PowerPoint</vt:lpstr>
      <vt:lpstr>Présentation PowerPoint</vt:lpstr>
      <vt:lpstr>Présentation PowerPoint</vt:lpstr>
      <vt:lpstr>Évaluations</vt:lpstr>
      <vt:lpstr>Grille des manifestations observables (MO)</vt:lpstr>
      <vt:lpstr>Grille globale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Fiches d’activité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Guimond</dc:creator>
  <cp:lastModifiedBy>Hélène Mathieu</cp:lastModifiedBy>
  <cp:revision>1172</cp:revision>
  <cp:lastPrinted>2015-12-01T13:51:47Z</cp:lastPrinted>
  <dcterms:created xsi:type="dcterms:W3CDTF">2014-07-29T20:22:02Z</dcterms:created>
  <dcterms:modified xsi:type="dcterms:W3CDTF">2024-02-16T14:44:42Z</dcterms:modified>
</cp:coreProperties>
</file>