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2"/>
  </p:notesMasterIdLst>
  <p:sldIdLst>
    <p:sldId id="256" r:id="rId2"/>
    <p:sldId id="313" r:id="rId3"/>
    <p:sldId id="312" r:id="rId4"/>
    <p:sldId id="314" r:id="rId5"/>
    <p:sldId id="316" r:id="rId6"/>
    <p:sldId id="315" r:id="rId7"/>
    <p:sldId id="317" r:id="rId8"/>
    <p:sldId id="318" r:id="rId9"/>
    <p:sldId id="319" r:id="rId10"/>
    <p:sldId id="270" r:id="rId11"/>
  </p:sldIdLst>
  <p:sldSz cx="6858000" cy="9144000" type="screen4x3"/>
  <p:notesSz cx="6858000" cy="9144000"/>
  <p:embeddedFontLst>
    <p:embeddedFont>
      <p:font typeface="Impact" panose="020B0806030902050204" pitchFamily="34" charset="0"/>
      <p:regular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8" roundtripDataSignature="AMtx7mgY3FAYb3x9bUBVFAh1nlvFFuNWj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468718-8C9E-4633-AAB0-3A95F5848966}" v="21" dt="2024-02-16T16:49:13.121"/>
  </p1510:revLst>
</p1510:revInfo>
</file>

<file path=ppt/tableStyles.xml><?xml version="1.0" encoding="utf-8"?>
<a:tblStyleLst xmlns:a="http://schemas.openxmlformats.org/drawingml/2006/main" def="{7FD3D0E3-BACD-4F40-8B32-A9B99BE5178E}">
  <a:tblStyle styleId="{7FD3D0E3-BACD-4F40-8B32-A9B99BE5178E}" styleName="Table_0">
    <a:wholeTbl>
      <a:tcTxStyle b="off" i="off">
        <a:font>
          <a:latin typeface="Calibri"/>
          <a:ea typeface="Calibri"/>
          <a:cs typeface="Calibri"/>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1"/>
              </a:solidFill>
              <a:prstDash val="solid"/>
              <a:round/>
              <a:headEnd type="none" w="sm" len="sm"/>
              <a:tailEnd type="none" w="sm" len="sm"/>
            </a:ln>
          </a:top>
        </a:tcBdr>
        <a:fill>
          <a:solidFill>
            <a:srgbClr val="E8ECF4"/>
          </a:solidFill>
        </a:fill>
      </a:tcStyle>
    </a:lastRow>
    <a:seCell>
      <a:tcTxStyle/>
      <a:tcStyle>
        <a:tcBdr/>
      </a:tcStyle>
    </a:seCell>
    <a:swCell>
      <a:tcTxStyle/>
      <a:tcStyle>
        <a:tcBdr/>
      </a:tcStyle>
    </a:swCell>
    <a:firstRow>
      <a:tcTxStyle b="on" i="off"/>
      <a:tcStyle>
        <a:tcBdr/>
        <a:fill>
          <a:solidFill>
            <a:srgbClr val="E8ECF4"/>
          </a:solidFill>
        </a:fill>
      </a:tcStyle>
    </a:firstRow>
    <a:neCell>
      <a:tcTxStyle/>
      <a:tcStyle>
        <a:tcBdr/>
      </a:tcStyle>
    </a:neCell>
    <a:nwCell>
      <a:tcTxStyle/>
      <a:tcStyle>
        <a:tcBdr/>
      </a:tcStyle>
    </a:nwCell>
  </a:tblStyle>
  <a:tblStyle styleId="{2C4A874D-6B03-4BB8-98A9-B98E6124F24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34926992-4D47-4E76-8741-0F66E4A72D3D}" styleName="Table_2">
    <a:wholeTbl>
      <a:tcTxStyle b="off" i="off">
        <a:font>
          <a:latin typeface="Calibri"/>
          <a:ea typeface="Calibri"/>
          <a:cs typeface="Calibri"/>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6F2BBBE-3712-48AF-9927-FA927957E994}" styleName="Table_3">
    <a:wholeTbl>
      <a:tcTxStyle b="off" i="off">
        <a:font>
          <a:latin typeface="Calibri"/>
          <a:ea typeface="Calibri"/>
          <a:cs typeface="Calibri"/>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FFFFFF">
              <a:alpha val="0"/>
            </a:srgbClr>
          </a:solid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6B168045-6A0B-4558-A5E2-0799DCD7989E}" styleName="Table_4">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2568" y="240"/>
      </p:cViewPr>
      <p:guideLst>
        <p:guide orient="horz" pos="2880"/>
        <p:guide pos="216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80"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83"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79" Type="http://schemas.openxmlformats.org/officeDocument/2006/relationships/presProps" Target="presProps.xml"/><Relationship Id="rId5" Type="http://schemas.openxmlformats.org/officeDocument/2006/relationships/slide" Target="slides/slide4.xml"/><Relationship Id="rId82" Type="http://schemas.openxmlformats.org/officeDocument/2006/relationships/tableStyles" Target="tableStyles.xml"/><Relationship Id="rId10" Type="http://schemas.openxmlformats.org/officeDocument/2006/relationships/slide" Target="slides/slide9.xml"/><Relationship Id="rId78" Type="http://customschemas.google.com/relationships/presentationmetadata" Target="metadata"/><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CA"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15: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e de titre" type="title">
  <p:cSld name="TITLE">
    <p:spTree>
      <p:nvGrpSpPr>
        <p:cNvPr id="1" name="Shape 15"/>
        <p:cNvGrpSpPr/>
        <p:nvPr/>
      </p:nvGrpSpPr>
      <p:grpSpPr>
        <a:xfrm>
          <a:off x="0" y="0"/>
          <a:ext cx="0" cy="0"/>
          <a:chOff x="0" y="0"/>
          <a:chExt cx="0" cy="0"/>
        </a:xfrm>
      </p:grpSpPr>
      <p:sp>
        <p:nvSpPr>
          <p:cNvPr id="16" name="Google Shape;16;p54"/>
          <p:cNvSpPr txBox="1">
            <a:spLocks noGrp="1"/>
          </p:cNvSpPr>
          <p:nvPr>
            <p:ph type="ctrTitle"/>
          </p:nvPr>
        </p:nvSpPr>
        <p:spPr>
          <a:xfrm>
            <a:off x="514350" y="2840572"/>
            <a:ext cx="5829300" cy="1960033"/>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4"/>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54"/>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4"/>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4"/>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re et texte vertical" type="vertTx">
  <p:cSld name="VERTICAL_TEXT">
    <p:spTree>
      <p:nvGrpSpPr>
        <p:cNvPr id="1" name="Shape 72"/>
        <p:cNvGrpSpPr/>
        <p:nvPr/>
      </p:nvGrpSpPr>
      <p:grpSpPr>
        <a:xfrm>
          <a:off x="0" y="0"/>
          <a:ext cx="0" cy="0"/>
          <a:chOff x="0" y="0"/>
          <a:chExt cx="0" cy="0"/>
        </a:xfrm>
      </p:grpSpPr>
      <p:sp>
        <p:nvSpPr>
          <p:cNvPr id="73" name="Google Shape;73;p63"/>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63"/>
          <p:cNvSpPr txBox="1">
            <a:spLocks noGrp="1"/>
          </p:cNvSpPr>
          <p:nvPr>
            <p:ph type="body" idx="1"/>
          </p:nvPr>
        </p:nvSpPr>
        <p:spPr>
          <a:xfrm rot="5400000">
            <a:off x="411692" y="2064814"/>
            <a:ext cx="6034617" cy="61722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63"/>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63"/>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63"/>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re vertical et texte" type="vertTitleAndTx">
  <p:cSld name="VERTICAL_TITLE_AND_VERTICAL_TEXT">
    <p:spTree>
      <p:nvGrpSpPr>
        <p:cNvPr id="1" name="Shape 78"/>
        <p:cNvGrpSpPr/>
        <p:nvPr/>
      </p:nvGrpSpPr>
      <p:grpSpPr>
        <a:xfrm>
          <a:off x="0" y="0"/>
          <a:ext cx="0" cy="0"/>
          <a:chOff x="0" y="0"/>
          <a:chExt cx="0" cy="0"/>
        </a:xfrm>
      </p:grpSpPr>
      <p:sp>
        <p:nvSpPr>
          <p:cNvPr id="79" name="Google Shape;79;p64"/>
          <p:cNvSpPr txBox="1">
            <a:spLocks noGrp="1"/>
          </p:cNvSpPr>
          <p:nvPr>
            <p:ph type="title"/>
          </p:nvPr>
        </p:nvSpPr>
        <p:spPr>
          <a:xfrm rot="5400000">
            <a:off x="-892969" y="5110957"/>
            <a:ext cx="10401300" cy="1157288"/>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64"/>
          <p:cNvSpPr txBox="1">
            <a:spLocks noGrp="1"/>
          </p:cNvSpPr>
          <p:nvPr>
            <p:ph type="body" idx="1"/>
          </p:nvPr>
        </p:nvSpPr>
        <p:spPr>
          <a:xfrm rot="5400000">
            <a:off x="-3264690" y="4010819"/>
            <a:ext cx="10401300" cy="33575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64"/>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64"/>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64"/>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eux contenus" type="twoObj">
  <p:cSld name="TWO_OBJECTS">
    <p:spTree>
      <p:nvGrpSpPr>
        <p:cNvPr id="1" name="Shape 21"/>
        <p:cNvGrpSpPr/>
        <p:nvPr/>
      </p:nvGrpSpPr>
      <p:grpSpPr>
        <a:xfrm>
          <a:off x="0" y="0"/>
          <a:ext cx="0" cy="0"/>
          <a:chOff x="0" y="0"/>
          <a:chExt cx="0" cy="0"/>
        </a:xfrm>
      </p:grpSpPr>
      <p:sp>
        <p:nvSpPr>
          <p:cNvPr id="22" name="Google Shape;22;p55"/>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5"/>
          <p:cNvSpPr txBox="1">
            <a:spLocks noGrp="1"/>
          </p:cNvSpPr>
          <p:nvPr>
            <p:ph type="body" idx="1"/>
          </p:nvPr>
        </p:nvSpPr>
        <p:spPr>
          <a:xfrm>
            <a:off x="257177" y="2844801"/>
            <a:ext cx="2257425" cy="8045451"/>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4" name="Google Shape;24;p55"/>
          <p:cNvSpPr txBox="1">
            <a:spLocks noGrp="1"/>
          </p:cNvSpPr>
          <p:nvPr>
            <p:ph type="body" idx="2"/>
          </p:nvPr>
        </p:nvSpPr>
        <p:spPr>
          <a:xfrm>
            <a:off x="2628902" y="2844801"/>
            <a:ext cx="2257425" cy="8045451"/>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5" name="Google Shape;25;p55"/>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5"/>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5"/>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28"/>
        <p:cNvGrpSpPr/>
        <p:nvPr/>
      </p:nvGrpSpPr>
      <p:grpSpPr>
        <a:xfrm>
          <a:off x="0" y="0"/>
          <a:ext cx="0" cy="0"/>
          <a:chOff x="0" y="0"/>
          <a:chExt cx="0" cy="0"/>
        </a:xfrm>
      </p:grpSpPr>
      <p:sp>
        <p:nvSpPr>
          <p:cNvPr id="29" name="Google Shape;29;p56"/>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6"/>
          <p:cNvSpPr txBox="1">
            <a:spLocks noGrp="1"/>
          </p:cNvSpPr>
          <p:nvPr>
            <p:ph type="body" idx="1"/>
          </p:nvPr>
        </p:nvSpPr>
        <p:spPr>
          <a:xfrm>
            <a:off x="342900" y="2133605"/>
            <a:ext cx="6172200" cy="6034617"/>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1" name="Google Shape;31;p56"/>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6"/>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6"/>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re de section" type="secHead">
  <p:cSld name="SECTION_HEADER">
    <p:spTree>
      <p:nvGrpSpPr>
        <p:cNvPr id="1" name="Shape 34"/>
        <p:cNvGrpSpPr/>
        <p:nvPr/>
      </p:nvGrpSpPr>
      <p:grpSpPr>
        <a:xfrm>
          <a:off x="0" y="0"/>
          <a:ext cx="0" cy="0"/>
          <a:chOff x="0" y="0"/>
          <a:chExt cx="0" cy="0"/>
        </a:xfrm>
      </p:grpSpPr>
      <p:sp>
        <p:nvSpPr>
          <p:cNvPr id="35" name="Google Shape;35;p57"/>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7"/>
          <p:cNvSpPr txBox="1">
            <a:spLocks noGrp="1"/>
          </p:cNvSpPr>
          <p:nvPr>
            <p:ph type="body" idx="1"/>
          </p:nvPr>
        </p:nvSpPr>
        <p:spPr>
          <a:xfrm>
            <a:off x="541735" y="3875622"/>
            <a:ext cx="5829300" cy="2000249"/>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7" name="Google Shape;37;p57"/>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7"/>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7"/>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40"/>
        <p:cNvGrpSpPr/>
        <p:nvPr/>
      </p:nvGrpSpPr>
      <p:grpSpPr>
        <a:xfrm>
          <a:off x="0" y="0"/>
          <a:ext cx="0" cy="0"/>
          <a:chOff x="0" y="0"/>
          <a:chExt cx="0" cy="0"/>
        </a:xfrm>
      </p:grpSpPr>
      <p:sp>
        <p:nvSpPr>
          <p:cNvPr id="41" name="Google Shape;41;p58"/>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58"/>
          <p:cNvSpPr txBox="1">
            <a:spLocks noGrp="1"/>
          </p:cNvSpPr>
          <p:nvPr>
            <p:ph type="body" idx="1"/>
          </p:nvPr>
        </p:nvSpPr>
        <p:spPr>
          <a:xfrm>
            <a:off x="342902" y="2046817"/>
            <a:ext cx="3030141" cy="85301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58"/>
          <p:cNvSpPr txBox="1">
            <a:spLocks noGrp="1"/>
          </p:cNvSpPr>
          <p:nvPr>
            <p:ph type="body" idx="2"/>
          </p:nvPr>
        </p:nvSpPr>
        <p:spPr>
          <a:xfrm>
            <a:off x="342902" y="2899833"/>
            <a:ext cx="3030141" cy="5268384"/>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58"/>
          <p:cNvSpPr txBox="1">
            <a:spLocks noGrp="1"/>
          </p:cNvSpPr>
          <p:nvPr>
            <p:ph type="body" idx="3"/>
          </p:nvPr>
        </p:nvSpPr>
        <p:spPr>
          <a:xfrm>
            <a:off x="3483772" y="2046817"/>
            <a:ext cx="3031331" cy="853016"/>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58"/>
          <p:cNvSpPr txBox="1">
            <a:spLocks noGrp="1"/>
          </p:cNvSpPr>
          <p:nvPr>
            <p:ph type="body" idx="4"/>
          </p:nvPr>
        </p:nvSpPr>
        <p:spPr>
          <a:xfrm>
            <a:off x="3483772" y="2899833"/>
            <a:ext cx="3031331" cy="5268384"/>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58"/>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58"/>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58"/>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cSld name="TITLE_ONLY">
    <p:spTree>
      <p:nvGrpSpPr>
        <p:cNvPr id="1" name="Shape 49"/>
        <p:cNvGrpSpPr/>
        <p:nvPr/>
      </p:nvGrpSpPr>
      <p:grpSpPr>
        <a:xfrm>
          <a:off x="0" y="0"/>
          <a:ext cx="0" cy="0"/>
          <a:chOff x="0" y="0"/>
          <a:chExt cx="0" cy="0"/>
        </a:xfrm>
      </p:grpSpPr>
      <p:sp>
        <p:nvSpPr>
          <p:cNvPr id="50" name="Google Shape;50;p59"/>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59"/>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9"/>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9"/>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ide" type="blank">
  <p:cSld name="BLANK">
    <p:spTree>
      <p:nvGrpSpPr>
        <p:cNvPr id="1" name="Shape 54"/>
        <p:cNvGrpSpPr/>
        <p:nvPr/>
      </p:nvGrpSpPr>
      <p:grpSpPr>
        <a:xfrm>
          <a:off x="0" y="0"/>
          <a:ext cx="0" cy="0"/>
          <a:chOff x="0" y="0"/>
          <a:chExt cx="0" cy="0"/>
        </a:xfrm>
      </p:grpSpPr>
      <p:sp>
        <p:nvSpPr>
          <p:cNvPr id="55" name="Google Shape;55;p60"/>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0"/>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0"/>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 avec légende" type="objTx">
  <p:cSld name="OBJECT_WITH_CAPTION_TEXT">
    <p:spTree>
      <p:nvGrpSpPr>
        <p:cNvPr id="1" name="Shape 58"/>
        <p:cNvGrpSpPr/>
        <p:nvPr/>
      </p:nvGrpSpPr>
      <p:grpSpPr>
        <a:xfrm>
          <a:off x="0" y="0"/>
          <a:ext cx="0" cy="0"/>
          <a:chOff x="0" y="0"/>
          <a:chExt cx="0" cy="0"/>
        </a:xfrm>
      </p:grpSpPr>
      <p:sp>
        <p:nvSpPr>
          <p:cNvPr id="59" name="Google Shape;59;p61"/>
          <p:cNvSpPr txBox="1">
            <a:spLocks noGrp="1"/>
          </p:cNvSpPr>
          <p:nvPr>
            <p:ph type="title"/>
          </p:nvPr>
        </p:nvSpPr>
        <p:spPr>
          <a:xfrm>
            <a:off x="342903" y="364067"/>
            <a:ext cx="2256235" cy="1549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61"/>
          <p:cNvSpPr txBox="1">
            <a:spLocks noGrp="1"/>
          </p:cNvSpPr>
          <p:nvPr>
            <p:ph type="body" idx="1"/>
          </p:nvPr>
        </p:nvSpPr>
        <p:spPr>
          <a:xfrm>
            <a:off x="2681290" y="364071"/>
            <a:ext cx="3833813" cy="7804151"/>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61"/>
          <p:cNvSpPr txBox="1">
            <a:spLocks noGrp="1"/>
          </p:cNvSpPr>
          <p:nvPr>
            <p:ph type="body" idx="2"/>
          </p:nvPr>
        </p:nvSpPr>
        <p:spPr>
          <a:xfrm>
            <a:off x="342903" y="1913471"/>
            <a:ext cx="2256235" cy="6254751"/>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61"/>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61"/>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61"/>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 avec légende" type="picTx">
  <p:cSld name="PICTURE_WITH_CAPTION_TEXT">
    <p:spTree>
      <p:nvGrpSpPr>
        <p:cNvPr id="1" name="Shape 65"/>
        <p:cNvGrpSpPr/>
        <p:nvPr/>
      </p:nvGrpSpPr>
      <p:grpSpPr>
        <a:xfrm>
          <a:off x="0" y="0"/>
          <a:ext cx="0" cy="0"/>
          <a:chOff x="0" y="0"/>
          <a:chExt cx="0" cy="0"/>
        </a:xfrm>
      </p:grpSpPr>
      <p:sp>
        <p:nvSpPr>
          <p:cNvPr id="66" name="Google Shape;66;p62"/>
          <p:cNvSpPr txBox="1">
            <a:spLocks noGrp="1"/>
          </p:cNvSpPr>
          <p:nvPr>
            <p:ph type="title"/>
          </p:nvPr>
        </p:nvSpPr>
        <p:spPr>
          <a:xfrm>
            <a:off x="1344216" y="6400801"/>
            <a:ext cx="4114800" cy="75565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62"/>
          <p:cNvSpPr>
            <a:spLocks noGrp="1"/>
          </p:cNvSpPr>
          <p:nvPr>
            <p:ph type="pic" idx="2"/>
          </p:nvPr>
        </p:nvSpPr>
        <p:spPr>
          <a:xfrm>
            <a:off x="1344216" y="817033"/>
            <a:ext cx="4114800" cy="5486400"/>
          </a:xfrm>
          <a:prstGeom prst="rect">
            <a:avLst/>
          </a:prstGeom>
          <a:noFill/>
          <a:ln>
            <a:noFill/>
          </a:ln>
        </p:spPr>
      </p:sp>
      <p:sp>
        <p:nvSpPr>
          <p:cNvPr id="68" name="Google Shape;68;p62"/>
          <p:cNvSpPr txBox="1">
            <a:spLocks noGrp="1"/>
          </p:cNvSpPr>
          <p:nvPr>
            <p:ph type="body" idx="1"/>
          </p:nvPr>
        </p:nvSpPr>
        <p:spPr>
          <a:xfrm>
            <a:off x="1344216" y="7156452"/>
            <a:ext cx="4114800" cy="1073149"/>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62"/>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62"/>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62"/>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alpha val="0"/>
          </a:schemeClr>
        </a:solidFill>
        <a:effectLst/>
      </p:bgPr>
    </p:bg>
    <p:spTree>
      <p:nvGrpSpPr>
        <p:cNvPr id="1" name="Shape 9"/>
        <p:cNvGrpSpPr/>
        <p:nvPr/>
      </p:nvGrpSpPr>
      <p:grpSpPr>
        <a:xfrm>
          <a:off x="0" y="0"/>
          <a:ext cx="0" cy="0"/>
          <a:chOff x="0" y="0"/>
          <a:chExt cx="0" cy="0"/>
        </a:xfrm>
      </p:grpSpPr>
      <p:sp>
        <p:nvSpPr>
          <p:cNvPr id="10" name="Google Shape;10;p53"/>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3"/>
          <p:cNvSpPr txBox="1">
            <a:spLocks noGrp="1"/>
          </p:cNvSpPr>
          <p:nvPr>
            <p:ph type="body" idx="1"/>
          </p:nvPr>
        </p:nvSpPr>
        <p:spPr>
          <a:xfrm>
            <a:off x="342900" y="2133605"/>
            <a:ext cx="6172200" cy="6034617"/>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53"/>
          <p:cNvSpPr txBox="1">
            <a:spLocks noGrp="1"/>
          </p:cNvSpPr>
          <p:nvPr>
            <p:ph type="dt" idx="10"/>
          </p:nvPr>
        </p:nvSpPr>
        <p:spPr>
          <a:xfrm>
            <a:off x="342900" y="8475138"/>
            <a:ext cx="1600200" cy="48683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3"/>
          <p:cNvSpPr txBox="1">
            <a:spLocks noGrp="1"/>
          </p:cNvSpPr>
          <p:nvPr>
            <p:ph type="ftr" idx="11"/>
          </p:nvPr>
        </p:nvSpPr>
        <p:spPr>
          <a:xfrm>
            <a:off x="2343150" y="8475138"/>
            <a:ext cx="2171700" cy="48683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3"/>
          <p:cNvSpPr txBox="1">
            <a:spLocks noGrp="1"/>
          </p:cNvSpPr>
          <p:nvPr>
            <p:ph type="sldNum" idx="12"/>
          </p:nvPr>
        </p:nvSpPr>
        <p:spPr>
          <a:xfrm>
            <a:off x="4914900" y="8475138"/>
            <a:ext cx="1600200" cy="4868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CA"/>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59.xml"/><Relationship Id="rId7" Type="http://schemas.openxmlformats.org/officeDocument/2006/relationships/tags" Target="../tags/tag63.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tags" Target="../tags/tag62.xml"/><Relationship Id="rId5" Type="http://schemas.openxmlformats.org/officeDocument/2006/relationships/tags" Target="../tags/tag61.xml"/><Relationship Id="rId10" Type="http://schemas.openxmlformats.org/officeDocument/2006/relationships/image" Target="../media/image3.png"/><Relationship Id="rId4" Type="http://schemas.openxmlformats.org/officeDocument/2006/relationships/tags" Target="../tags/tag60.xml"/><Relationship Id="rId9"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hyperlink" Target="https://youtu.be/jlhJGKiONco" TargetMode="External"/><Relationship Id="rId18" Type="http://schemas.openxmlformats.org/officeDocument/2006/relationships/image" Target="../media/image2.jpe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slideLayout" Target="../slideLayouts/slideLayout2.xml"/><Relationship Id="rId17" Type="http://schemas.openxmlformats.org/officeDocument/2006/relationships/hyperlink" Target="https://youtu.be/WkP8n1bdixQ" TargetMode="External"/><Relationship Id="rId2" Type="http://schemas.openxmlformats.org/officeDocument/2006/relationships/tags" Target="../tags/tag3.xml"/><Relationship Id="rId16" Type="http://schemas.openxmlformats.org/officeDocument/2006/relationships/hyperlink" Target="https://youtu.be/hZx8McD635w" TargetMode="Externa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hyperlink" Target="https://youtu.be/PW37MGo8uf4" TargetMode="External"/><Relationship Id="rId10" Type="http://schemas.openxmlformats.org/officeDocument/2006/relationships/tags" Target="../tags/tag11.xml"/><Relationship Id="rId19" Type="http://schemas.openxmlformats.org/officeDocument/2006/relationships/image" Target="../media/image3.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hyperlink" Target="https://youtu.be/uwwdoVS23gk"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youtu.be/jlhJGKiONco" TargetMode="External"/><Relationship Id="rId3" Type="http://schemas.openxmlformats.org/officeDocument/2006/relationships/tags" Target="../tags/tag15.xml"/><Relationship Id="rId7"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10" Type="http://schemas.openxmlformats.org/officeDocument/2006/relationships/image" Target="../media/image3.png"/><Relationship Id="rId4" Type="http://schemas.openxmlformats.org/officeDocument/2006/relationships/tags" Target="../tags/tag16.xml"/><Relationship Id="rId9" Type="http://schemas.openxmlformats.org/officeDocument/2006/relationships/hyperlink" Target="http://www.refugelobadanaki.ca/" TargetMode="Externa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image" Target="../media/image3.png"/><Relationship Id="rId5" Type="http://schemas.openxmlformats.org/officeDocument/2006/relationships/tags" Target="../tags/tag23.xml"/><Relationship Id="rId10" Type="http://schemas.openxmlformats.org/officeDocument/2006/relationships/hyperlink" Target="https://youtu.be/UBVD3wm2oKw" TargetMode="External"/><Relationship Id="rId4" Type="http://schemas.openxmlformats.org/officeDocument/2006/relationships/tags" Target="../tags/tag22.xml"/><Relationship Id="rId9" Type="http://schemas.openxmlformats.org/officeDocument/2006/relationships/hyperlink" Target="https://youtu.be/jlhJGKiONco" TargetMode="External"/></Relationships>
</file>

<file path=ppt/slides/_rels/slide5.xml.rels><?xml version="1.0" encoding="UTF-8" standalone="yes"?>
<Relationships xmlns="http://schemas.openxmlformats.org/package/2006/relationships"><Relationship Id="rId8" Type="http://schemas.openxmlformats.org/officeDocument/2006/relationships/tags" Target="../tags/tag33.xml"/><Relationship Id="rId3" Type="http://schemas.openxmlformats.org/officeDocument/2006/relationships/tags" Target="../tags/tag28.xml"/><Relationship Id="rId7" Type="http://schemas.openxmlformats.org/officeDocument/2006/relationships/tags" Target="../tags/tag32.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11" Type="http://schemas.openxmlformats.org/officeDocument/2006/relationships/image" Target="../media/image3.png"/><Relationship Id="rId5" Type="http://schemas.openxmlformats.org/officeDocument/2006/relationships/tags" Target="../tags/tag30.xml"/><Relationship Id="rId10" Type="http://schemas.openxmlformats.org/officeDocument/2006/relationships/hyperlink" Target="https://youtu.be/ka-co1VO-Dg" TargetMode="External"/><Relationship Id="rId4" Type="http://schemas.openxmlformats.org/officeDocument/2006/relationships/tags" Target="../tags/tag29.xml"/><Relationship Id="rId9"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image" Target="../media/image3.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slideLayout" Target="../slideLayouts/slideLayout2.xml"/><Relationship Id="rId5" Type="http://schemas.openxmlformats.org/officeDocument/2006/relationships/tags" Target="../tags/tag38.xml"/><Relationship Id="rId4" Type="http://schemas.openxmlformats.org/officeDocument/2006/relationships/tags" Target="../tags/tag37.xml"/></Relationships>
</file>

<file path=ppt/slides/_rels/slide7.xml.rels><?xml version="1.0" encoding="UTF-8" standalone="yes"?>
<Relationships xmlns="http://schemas.openxmlformats.org/package/2006/relationships"><Relationship Id="rId8" Type="http://schemas.openxmlformats.org/officeDocument/2006/relationships/tags" Target="../tags/tag46.xml"/><Relationship Id="rId3" Type="http://schemas.openxmlformats.org/officeDocument/2006/relationships/tags" Target="../tags/tag41.xml"/><Relationship Id="rId7" Type="http://schemas.openxmlformats.org/officeDocument/2006/relationships/tags" Target="../tags/tag45.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11" Type="http://schemas.openxmlformats.org/officeDocument/2006/relationships/image" Target="../media/image3.png"/><Relationship Id="rId5" Type="http://schemas.openxmlformats.org/officeDocument/2006/relationships/tags" Target="../tags/tag43.xml"/><Relationship Id="rId10" Type="http://schemas.openxmlformats.org/officeDocument/2006/relationships/hyperlink" Target="https://youtu.be/nX4VihXgPwg" TargetMode="External"/><Relationship Id="rId4" Type="http://schemas.openxmlformats.org/officeDocument/2006/relationships/tags" Target="../tags/tag42.xml"/><Relationship Id="rId9"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49.xml"/><Relationship Id="rId7" Type="http://schemas.openxmlformats.org/officeDocument/2006/relationships/tags" Target="../tags/tag53.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tags" Target="../tags/tag52.xml"/><Relationship Id="rId5" Type="http://schemas.openxmlformats.org/officeDocument/2006/relationships/tags" Target="../tags/tag51.xml"/><Relationship Id="rId10" Type="http://schemas.openxmlformats.org/officeDocument/2006/relationships/image" Target="../media/image3.png"/><Relationship Id="rId4" Type="http://schemas.openxmlformats.org/officeDocument/2006/relationships/tags" Target="../tags/tag50.xml"/><Relationship Id="rId9" Type="http://schemas.openxmlformats.org/officeDocument/2006/relationships/hyperlink" Target="https://youtu.be/8hXOY-Mtb_M" TargetMode="External"/></Relationships>
</file>

<file path=ppt/slides/_rels/slide9.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3.png"/><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3" name="Image 2" descr="Une image contenant texte, affiche, mammifère, Dessin animé&#10;&#10;Description générée automatiquement">
            <a:extLst>
              <a:ext uri="{FF2B5EF4-FFF2-40B4-BE49-F238E27FC236}">
                <a16:creationId xmlns:a16="http://schemas.microsoft.com/office/drawing/2014/main" id="{388E2D94-A4D3-CCEF-8D25-A79AB2AF0852}"/>
              </a:ext>
            </a:extLst>
          </p:cNvPr>
          <p:cNvPicPr>
            <a:picLocks noChangeAspect="1"/>
          </p:cNvPicPr>
          <p:nvPr/>
        </p:nvPicPr>
        <p:blipFill>
          <a:blip r:embed="rId4"/>
          <a:stretch>
            <a:fillRect/>
          </a:stretch>
        </p:blipFill>
        <p:spPr>
          <a:xfrm>
            <a:off x="0" y="0"/>
            <a:ext cx="6858000" cy="9144000"/>
          </a:xfrm>
          <a:prstGeom prst="rect">
            <a:avLst/>
          </a:prstGeom>
        </p:spPr>
      </p:pic>
      <p:sp>
        <p:nvSpPr>
          <p:cNvPr id="13" name="ZoneTexte 12">
            <a:extLst>
              <a:ext uri="{FF2B5EF4-FFF2-40B4-BE49-F238E27FC236}">
                <a16:creationId xmlns:a16="http://schemas.microsoft.com/office/drawing/2014/main" id="{6B755A6A-A4E2-4C06-B5CA-6835997EA462}"/>
              </a:ext>
            </a:extLst>
          </p:cNvPr>
          <p:cNvSpPr txBox="1"/>
          <p:nvPr>
            <p:custDataLst>
              <p:tags r:id="rId1"/>
            </p:custDataLst>
          </p:nvPr>
        </p:nvSpPr>
        <p:spPr>
          <a:xfrm>
            <a:off x="3749040" y="0"/>
            <a:ext cx="3108960" cy="830997"/>
          </a:xfrm>
          <a:prstGeom prst="rect">
            <a:avLst/>
          </a:prstGeom>
          <a:solidFill>
            <a:srgbClr val="FFFF00"/>
          </a:solidFill>
          <a:ln w="38100">
            <a:noFill/>
            <a:prstDash val="sysDash"/>
          </a:ln>
        </p:spPr>
        <p:txBody>
          <a:bodyPr wrap="square" rtlCol="0">
            <a:spAutoFit/>
          </a:bodyPr>
          <a:lstStyle/>
          <a:p>
            <a:pPr algn="ctr"/>
            <a:r>
              <a:rPr lang="fr-CA" sz="2400" b="1" dirty="0">
                <a:latin typeface="+mj-lt"/>
              </a:rPr>
              <a:t>VERSION </a:t>
            </a:r>
          </a:p>
          <a:p>
            <a:pPr algn="ctr"/>
            <a:r>
              <a:rPr lang="fr-CA" sz="2400" b="1" dirty="0">
                <a:latin typeface="+mj-lt"/>
              </a:rPr>
              <a:t>VIDÉOS INTERACTIVES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15"/>
          <p:cNvSpPr txBox="1">
            <a:spLocks noGrp="1"/>
          </p:cNvSpPr>
          <p:nvPr>
            <p:ph type="body" idx="1"/>
            <p:custDataLst>
              <p:tags r:id="rId1"/>
            </p:custDataLst>
          </p:nvPr>
        </p:nvSpPr>
        <p:spPr>
          <a:xfrm>
            <a:off x="1817649" y="1374280"/>
            <a:ext cx="4968763" cy="6337160"/>
          </a:xfrm>
          <a:prstGeom prst="rect">
            <a:avLst/>
          </a:prstGeom>
          <a:solidFill>
            <a:schemeClr val="lt1">
              <a:alpha val="0"/>
            </a:schemeClr>
          </a:solidFill>
          <a:ln w="25400"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None/>
            </a:pPr>
            <a:r>
              <a:rPr lang="fr-CA" sz="2400" i="1">
                <a:solidFill>
                  <a:schemeClr val="dk1"/>
                </a:solidFill>
                <a:latin typeface="Calibri"/>
                <a:ea typeface="Calibri"/>
                <a:cs typeface="Calibri"/>
                <a:sym typeface="Calibri"/>
              </a:rPr>
              <a:t>Vue d’ensemble</a:t>
            </a:r>
            <a:endParaRPr/>
          </a:p>
          <a:p>
            <a:pPr marL="0" lvl="0" indent="0" algn="just" rtl="0">
              <a:spcBef>
                <a:spcPts val="600"/>
              </a:spcBef>
              <a:spcAft>
                <a:spcPts val="0"/>
              </a:spcAft>
              <a:buClr>
                <a:schemeClr val="dk1"/>
              </a:buClr>
              <a:buSzPts val="1200"/>
              <a:buNone/>
            </a:pPr>
            <a:r>
              <a:rPr lang="fr-CA" sz="1200">
                <a:solidFill>
                  <a:schemeClr val="dk1"/>
                </a:solidFill>
                <a:latin typeface="Calibri"/>
                <a:ea typeface="Calibri"/>
                <a:cs typeface="Calibri"/>
                <a:sym typeface="Calibri"/>
              </a:rPr>
              <a:t>Les équipes sont invitées à présenter et à expliquer leur maquette. </a:t>
            </a:r>
            <a:endParaRPr/>
          </a:p>
          <a:p>
            <a:pPr marL="0" lvl="0" indent="0" algn="just" rtl="0">
              <a:spcBef>
                <a:spcPts val="600"/>
              </a:spcBef>
              <a:spcAft>
                <a:spcPts val="0"/>
              </a:spcAft>
              <a:buClr>
                <a:schemeClr val="dk1"/>
              </a:buClr>
              <a:buSzPts val="1200"/>
              <a:buNone/>
            </a:pPr>
            <a:r>
              <a:rPr lang="fr-CA" sz="1200">
                <a:solidFill>
                  <a:schemeClr val="dk1"/>
                </a:solidFill>
                <a:latin typeface="Calibri"/>
                <a:ea typeface="Calibri"/>
                <a:cs typeface="Calibri"/>
                <a:sym typeface="Calibri"/>
              </a:rPr>
              <a:t>À la discrétion de l’enseignant.e, ce peut être toutes les équipes qui participent (allouer plus de temps), une seule équipe par animal, ou simplement celles qui désirent le faire.</a:t>
            </a:r>
            <a:endParaRPr/>
          </a:p>
          <a:p>
            <a:pPr marL="0" lvl="0" indent="0" algn="just" rtl="0">
              <a:spcBef>
                <a:spcPts val="600"/>
              </a:spcBef>
              <a:spcAft>
                <a:spcPts val="0"/>
              </a:spcAft>
              <a:buClr>
                <a:schemeClr val="dk1"/>
              </a:buClr>
              <a:buSzPts val="1200"/>
              <a:buNone/>
            </a:pPr>
            <a:endParaRPr sz="1200"/>
          </a:p>
          <a:p>
            <a:pPr marL="0" lvl="0" indent="0" algn="just" rtl="0">
              <a:spcBef>
                <a:spcPts val="600"/>
              </a:spcBef>
              <a:spcAft>
                <a:spcPts val="0"/>
              </a:spcAft>
              <a:buClr>
                <a:schemeClr val="dk1"/>
              </a:buClr>
              <a:buSzPts val="2400"/>
              <a:buNone/>
            </a:pPr>
            <a:r>
              <a:rPr lang="fr-CA" sz="2400" i="1">
                <a:solidFill>
                  <a:schemeClr val="dk1"/>
                </a:solidFill>
                <a:latin typeface="Calibri"/>
                <a:ea typeface="Calibri"/>
                <a:cs typeface="Calibri"/>
                <a:sym typeface="Calibri"/>
              </a:rPr>
              <a:t>Déroulement</a:t>
            </a:r>
            <a:endParaRPr/>
          </a:p>
          <a:p>
            <a:pPr marL="0" lvl="0" indent="0" algn="just" rtl="0">
              <a:spcBef>
                <a:spcPts val="600"/>
              </a:spcBef>
              <a:spcAft>
                <a:spcPts val="0"/>
              </a:spcAft>
              <a:buClr>
                <a:schemeClr val="dk1"/>
              </a:buClr>
              <a:buSzPts val="1200"/>
              <a:buNone/>
            </a:pPr>
            <a:r>
              <a:rPr lang="fr-CA" sz="1200">
                <a:solidFill>
                  <a:schemeClr val="dk1"/>
                </a:solidFill>
                <a:latin typeface="Calibri"/>
                <a:ea typeface="Calibri"/>
                <a:cs typeface="Calibri"/>
                <a:sym typeface="Calibri"/>
              </a:rPr>
              <a:t>Laisser les coéquipiers décrire les points suivants :</a:t>
            </a:r>
            <a:endParaRPr/>
          </a:p>
          <a:p>
            <a:pPr marL="0" lvl="0" indent="0" algn="just" rtl="0">
              <a:spcBef>
                <a:spcPts val="600"/>
              </a:spcBef>
              <a:spcAft>
                <a:spcPts val="0"/>
              </a:spcAft>
              <a:buClr>
                <a:schemeClr val="dk1"/>
              </a:buClr>
              <a:buSzPts val="1200"/>
              <a:buNone/>
            </a:pPr>
            <a:endParaRPr sz="1200"/>
          </a:p>
          <a:p>
            <a:pPr marL="0" lvl="0" indent="0" algn="just" rtl="0">
              <a:spcBef>
                <a:spcPts val="600"/>
              </a:spcBef>
              <a:spcAft>
                <a:spcPts val="0"/>
              </a:spcAft>
              <a:buClr>
                <a:schemeClr val="dk1"/>
              </a:buClr>
              <a:buSzPts val="1200"/>
              <a:buNone/>
            </a:pPr>
            <a:r>
              <a:rPr lang="fr-CA" sz="1200" b="1">
                <a:solidFill>
                  <a:schemeClr val="dk1"/>
                </a:solidFill>
                <a:latin typeface="Calibri"/>
                <a:ea typeface="Calibri"/>
                <a:cs typeface="Calibri"/>
                <a:sym typeface="Calibri"/>
              </a:rPr>
              <a:t>Solidité</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Quels solides géométriques ont été choisis ? </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Pourquoi ?</a:t>
            </a:r>
            <a:endParaRPr/>
          </a:p>
          <a:p>
            <a:pPr marL="0" lvl="0" indent="0" algn="just" rtl="0">
              <a:spcBef>
                <a:spcPts val="600"/>
              </a:spcBef>
              <a:spcAft>
                <a:spcPts val="0"/>
              </a:spcAft>
              <a:buClr>
                <a:schemeClr val="dk1"/>
              </a:buClr>
              <a:buSzPts val="1200"/>
              <a:buNone/>
            </a:pPr>
            <a:endParaRPr sz="1200"/>
          </a:p>
          <a:p>
            <a:pPr marL="0" lvl="0" indent="0" algn="just" rtl="0">
              <a:spcBef>
                <a:spcPts val="600"/>
              </a:spcBef>
              <a:spcAft>
                <a:spcPts val="0"/>
              </a:spcAft>
              <a:buClr>
                <a:schemeClr val="dk1"/>
              </a:buClr>
              <a:buSzPts val="1200"/>
              <a:buNone/>
            </a:pPr>
            <a:r>
              <a:rPr lang="fr-CA" sz="1200" b="1">
                <a:solidFill>
                  <a:schemeClr val="dk1"/>
                </a:solidFill>
                <a:latin typeface="Calibri"/>
                <a:ea typeface="Calibri"/>
                <a:cs typeface="Calibri"/>
                <a:sym typeface="Calibri"/>
              </a:rPr>
              <a:t>Adaptation à l’animal</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Quelles caractéristiques de l’animal ont été prises en compte pour la conception, et pourquoi ?</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Auxquelles de ces caractéristiques correspondent les choix de conception de l’habitat ?</a:t>
            </a:r>
            <a:endParaRPr/>
          </a:p>
          <a:p>
            <a:pPr marL="0" lvl="0" indent="0" algn="just" rtl="0">
              <a:spcBef>
                <a:spcPts val="600"/>
              </a:spcBef>
              <a:spcAft>
                <a:spcPts val="0"/>
              </a:spcAft>
              <a:buClr>
                <a:schemeClr val="dk1"/>
              </a:buClr>
              <a:buSzPts val="1200"/>
              <a:buNone/>
            </a:pPr>
            <a:endParaRPr sz="1200"/>
          </a:p>
          <a:p>
            <a:pPr marL="0" lvl="0" indent="0" algn="just" rtl="0">
              <a:spcBef>
                <a:spcPts val="600"/>
              </a:spcBef>
              <a:spcAft>
                <a:spcPts val="0"/>
              </a:spcAft>
              <a:buClr>
                <a:schemeClr val="dk1"/>
              </a:buClr>
              <a:buSzPts val="1200"/>
              <a:buNone/>
            </a:pPr>
            <a:r>
              <a:rPr lang="fr-CA" sz="1200" b="1">
                <a:solidFill>
                  <a:schemeClr val="dk1"/>
                </a:solidFill>
                <a:latin typeface="Calibri"/>
                <a:ea typeface="Calibri"/>
                <a:cs typeface="Calibri"/>
                <a:sym typeface="Calibri"/>
              </a:rPr>
              <a:t>Difficultés rencontrées et améliorations</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Quels changements ont été faits entre la conception et la construction (plan préliminaire et plan final), et pourquoi ?</a:t>
            </a:r>
            <a:endParaRPr/>
          </a:p>
          <a:p>
            <a:pPr marL="742950" lvl="1" indent="-285750" algn="just" rtl="0">
              <a:spcBef>
                <a:spcPts val="600"/>
              </a:spcBef>
              <a:spcAft>
                <a:spcPts val="0"/>
              </a:spcAft>
              <a:buClr>
                <a:schemeClr val="dk1"/>
              </a:buClr>
              <a:buSzPts val="1200"/>
              <a:buChar char="–"/>
            </a:pPr>
            <a:r>
              <a:rPr lang="fr-CA" sz="1200">
                <a:solidFill>
                  <a:schemeClr val="dk1"/>
                </a:solidFill>
                <a:latin typeface="Calibri"/>
                <a:ea typeface="Calibri"/>
                <a:cs typeface="Calibri"/>
                <a:sym typeface="Calibri"/>
              </a:rPr>
              <a:t>Quelles sont les améliorations qui pourraient être apportées si on avait l’occasion de faire une deuxième version de l’habitat artificiel ?</a:t>
            </a:r>
            <a:endParaRPr/>
          </a:p>
          <a:p>
            <a:pPr marL="0" lvl="0" indent="0" algn="just" rtl="0">
              <a:spcBef>
                <a:spcPts val="600"/>
              </a:spcBef>
              <a:spcAft>
                <a:spcPts val="0"/>
              </a:spcAft>
              <a:buClr>
                <a:schemeClr val="dk1"/>
              </a:buClr>
              <a:buSzPts val="1200"/>
              <a:buNone/>
            </a:pPr>
            <a:endParaRPr sz="1200">
              <a:highlight>
                <a:srgbClr val="FFFF00"/>
              </a:highlight>
            </a:endParaRPr>
          </a:p>
        </p:txBody>
      </p:sp>
      <p:graphicFrame>
        <p:nvGraphicFramePr>
          <p:cNvPr id="232" name="Google Shape;232;p15"/>
          <p:cNvGraphicFramePr/>
          <p:nvPr>
            <p:custDataLst>
              <p:tags r:id="rId2"/>
            </p:custDataLst>
          </p:nvPr>
        </p:nvGraphicFramePr>
        <p:xfrm>
          <a:off x="76694" y="3919361"/>
          <a:ext cx="1651975" cy="304810"/>
        </p:xfrm>
        <a:graphic>
          <a:graphicData uri="http://schemas.openxmlformats.org/drawingml/2006/table">
            <a:tbl>
              <a:tblPr firstRow="1" bandRow="1">
                <a:noFill/>
                <a:tableStyleId>{7FD3D0E3-BACD-4F40-8B32-A9B99BE5178E}</a:tableStyleId>
              </a:tblPr>
              <a:tblGrid>
                <a:gridCol w="1651975">
                  <a:extLst>
                    <a:ext uri="{9D8B030D-6E8A-4147-A177-3AD203B41FA5}">
                      <a16:colId xmlns:a16="http://schemas.microsoft.com/office/drawing/2014/main" val="20000"/>
                    </a:ext>
                  </a:extLst>
                </a:gridCol>
              </a:tblGrid>
              <a:tr h="255750">
                <a:tc>
                  <a:txBody>
                    <a:bodyPr/>
                    <a:lstStyle/>
                    <a:p>
                      <a:pPr marL="0" marR="0" lvl="0" indent="0" algn="ctr" rtl="0">
                        <a:spcBef>
                          <a:spcPts val="0"/>
                        </a:spcBef>
                        <a:spcAft>
                          <a:spcPts val="0"/>
                        </a:spcAft>
                        <a:buNone/>
                      </a:pPr>
                      <a:r>
                        <a:rPr lang="fr-CA" sz="1400" b="1" dirty="0">
                          <a:solidFill>
                            <a:schemeClr val="dk1"/>
                          </a:solidFill>
                          <a:latin typeface="Calibri"/>
                          <a:ea typeface="Calibri"/>
                          <a:cs typeface="Calibri"/>
                          <a:sym typeface="Calibri"/>
                        </a:rPr>
                        <a:t>Durée</a:t>
                      </a:r>
                      <a:r>
                        <a:rPr lang="fr-CA" sz="1400" b="0" dirty="0">
                          <a:solidFill>
                            <a:schemeClr val="dk1"/>
                          </a:solidFill>
                          <a:latin typeface="Calibri"/>
                          <a:ea typeface="Calibri"/>
                          <a:cs typeface="Calibri"/>
                          <a:sym typeface="Calibri"/>
                        </a:rPr>
                        <a:t> : 30 minutes</a:t>
                      </a:r>
                      <a:endParaRPr b="0" dirty="0"/>
                    </a:p>
                  </a:txBody>
                  <a:tcPr marL="91450" marR="91450" marT="45725" marB="45725" anchor="ctr"/>
                </a:tc>
                <a:extLst>
                  <a:ext uri="{0D108BD9-81ED-4DB2-BD59-A6C34878D82A}">
                    <a16:rowId xmlns:a16="http://schemas.microsoft.com/office/drawing/2014/main" val="10000"/>
                  </a:ext>
                </a:extLst>
              </a:tr>
            </a:tbl>
          </a:graphicData>
        </a:graphic>
      </p:graphicFrame>
      <p:graphicFrame>
        <p:nvGraphicFramePr>
          <p:cNvPr id="233" name="Google Shape;233;p15"/>
          <p:cNvGraphicFramePr/>
          <p:nvPr>
            <p:custDataLst>
              <p:tags r:id="rId3"/>
            </p:custDataLst>
          </p:nvPr>
        </p:nvGraphicFramePr>
        <p:xfrm>
          <a:off x="71588" y="4285796"/>
          <a:ext cx="1651975" cy="1685950"/>
        </p:xfrm>
        <a:graphic>
          <a:graphicData uri="http://schemas.openxmlformats.org/drawingml/2006/table">
            <a:tbl>
              <a:tblPr firstRow="1" bandRow="1">
                <a:noFill/>
                <a:tableStyleId>{2C4A874D-6B03-4BB8-98A9-B98E6124F245}</a:tableStyleId>
              </a:tblPr>
              <a:tblGrid>
                <a:gridCol w="227325">
                  <a:extLst>
                    <a:ext uri="{9D8B030D-6E8A-4147-A177-3AD203B41FA5}">
                      <a16:colId xmlns:a16="http://schemas.microsoft.com/office/drawing/2014/main" val="20000"/>
                    </a:ext>
                  </a:extLst>
                </a:gridCol>
                <a:gridCol w="1424650">
                  <a:extLst>
                    <a:ext uri="{9D8B030D-6E8A-4147-A177-3AD203B41FA5}">
                      <a16:colId xmlns:a16="http://schemas.microsoft.com/office/drawing/2014/main" val="20001"/>
                    </a:ext>
                  </a:extLst>
                </a:gridCol>
              </a:tblGrid>
              <a:tr h="270675">
                <a:tc gridSpan="2">
                  <a:txBody>
                    <a:bodyPr/>
                    <a:lstStyle/>
                    <a:p>
                      <a:pPr marL="0" marR="0" lvl="0" indent="0" algn="ctr" rtl="0">
                        <a:spcBef>
                          <a:spcPts val="0"/>
                        </a:spcBef>
                        <a:spcAft>
                          <a:spcPts val="0"/>
                        </a:spcAft>
                        <a:buNone/>
                      </a:pPr>
                      <a:r>
                        <a:rPr lang="fr-CA" sz="1400">
                          <a:latin typeface="Calibri"/>
                          <a:ea typeface="Calibri"/>
                          <a:cs typeface="Calibri"/>
                          <a:sym typeface="Calibri"/>
                        </a:rPr>
                        <a:t>Matériel nécessaire</a:t>
                      </a:r>
                      <a:endParaRPr sz="1400">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0"/>
                  </a:ext>
                </a:extLst>
              </a:tr>
              <a:tr h="243600">
                <a:tc gridSpan="2">
                  <a:txBody>
                    <a:bodyPr/>
                    <a:lstStyle/>
                    <a:p>
                      <a:pPr marL="0" marR="0" lvl="0" indent="0" algn="ctr" rtl="0">
                        <a:spcBef>
                          <a:spcPts val="0"/>
                        </a:spcBef>
                        <a:spcAft>
                          <a:spcPts val="0"/>
                        </a:spcAft>
                        <a:buNone/>
                      </a:pPr>
                      <a:r>
                        <a:rPr lang="fr-CA" sz="1200" b="1">
                          <a:latin typeface="Calibri"/>
                          <a:ea typeface="Calibri"/>
                          <a:cs typeface="Calibri"/>
                          <a:sym typeface="Calibri"/>
                        </a:rPr>
                        <a:t>Par équipe de 2</a:t>
                      </a:r>
                      <a:endParaRPr/>
                    </a:p>
                  </a:txBody>
                  <a:tcPr marL="91450" marR="91450" marT="45725" marB="45725"/>
                </a:tc>
                <a:tc hMerge="1">
                  <a:txBody>
                    <a:bodyPr/>
                    <a:lstStyle/>
                    <a:p>
                      <a:endParaRPr lang="fr-FR"/>
                    </a:p>
                  </a:txBody>
                  <a:tcPr/>
                </a:tc>
                <a:extLst>
                  <a:ext uri="{0D108BD9-81ED-4DB2-BD59-A6C34878D82A}">
                    <a16:rowId xmlns:a16="http://schemas.microsoft.com/office/drawing/2014/main" val="10001"/>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Maquette de l’habitat artificiel</a:t>
                      </a:r>
                      <a:endParaRPr/>
                    </a:p>
                  </a:txBody>
                  <a:tcPr marL="91450" marR="91450" marT="45725" marB="45725"/>
                </a:tc>
                <a:extLst>
                  <a:ext uri="{0D108BD9-81ED-4DB2-BD59-A6C34878D82A}">
                    <a16:rowId xmlns:a16="http://schemas.microsoft.com/office/drawing/2014/main" val="10002"/>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u="sng">
                          <a:solidFill>
                            <a:schemeClr val="hlink"/>
                          </a:solidFill>
                          <a:latin typeface="Calibri"/>
                          <a:ea typeface="Calibri"/>
                          <a:cs typeface="Calibri"/>
                          <a:sym typeface="Calibri"/>
                          <a:hlinkClick r:id="" action="ppaction://noaction"/>
                        </a:rPr>
                        <a:t>Fiche d’activité D</a:t>
                      </a: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3"/>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Figurine de l’animal</a:t>
                      </a:r>
                      <a:endParaRPr/>
                    </a:p>
                  </a:txBody>
                  <a:tcPr marL="91450" marR="91450" marT="45725" marB="45725"/>
                </a:tc>
                <a:extLst>
                  <a:ext uri="{0D108BD9-81ED-4DB2-BD59-A6C34878D82A}">
                    <a16:rowId xmlns:a16="http://schemas.microsoft.com/office/drawing/2014/main" val="10004"/>
                  </a:ext>
                </a:extLst>
              </a:tr>
            </a:tbl>
          </a:graphicData>
        </a:graphic>
      </p:graphicFrame>
      <p:sp>
        <p:nvSpPr>
          <p:cNvPr id="234" name="Google Shape;234;p15"/>
          <p:cNvSpPr/>
          <p:nvPr>
            <p:custDataLst>
              <p:tags r:id="rId4"/>
            </p:custDataLst>
          </p:nvPr>
        </p:nvSpPr>
        <p:spPr>
          <a:xfrm>
            <a:off x="76695" y="6035040"/>
            <a:ext cx="1651968" cy="2339102"/>
          </a:xfrm>
          <a:prstGeom prst="rect">
            <a:avLst/>
          </a:prstGeom>
          <a:solidFill>
            <a:srgbClr val="8CB3E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1400" b="1">
                <a:solidFill>
                  <a:schemeClr val="dk1"/>
                </a:solidFill>
                <a:latin typeface="Calibri"/>
                <a:ea typeface="Calibri"/>
                <a:cs typeface="Calibri"/>
                <a:sym typeface="Calibri"/>
              </a:rPr>
              <a:t>Tests de solidité facultatifs</a:t>
            </a:r>
            <a:endParaRPr/>
          </a:p>
          <a:p>
            <a:pPr marL="0" marR="0" lvl="0" indent="0" algn="l" rtl="0">
              <a:spcBef>
                <a:spcPts val="600"/>
              </a:spcBef>
              <a:spcAft>
                <a:spcPts val="0"/>
              </a:spcAft>
              <a:buNone/>
            </a:pPr>
            <a:r>
              <a:rPr lang="fr-CA" sz="1200">
                <a:solidFill>
                  <a:schemeClr val="dk1"/>
                </a:solidFill>
                <a:latin typeface="Calibri"/>
                <a:ea typeface="Calibri"/>
                <a:cs typeface="Calibri"/>
                <a:sym typeface="Calibri"/>
              </a:rPr>
              <a:t>Il est possible de tester la solidité des maquettes, à l’aide des cailloux utilisés plus tôt dans la thématique. </a:t>
            </a:r>
            <a:endParaRPr/>
          </a:p>
          <a:p>
            <a:pPr marL="0" marR="0" lvl="0" indent="0" algn="l" rtl="0">
              <a:spcBef>
                <a:spcPts val="600"/>
              </a:spcBef>
              <a:spcAft>
                <a:spcPts val="0"/>
              </a:spcAft>
              <a:buNone/>
            </a:pPr>
            <a:r>
              <a:rPr lang="fr-CA" sz="1200">
                <a:solidFill>
                  <a:schemeClr val="dk1"/>
                </a:solidFill>
                <a:latin typeface="Calibri"/>
                <a:ea typeface="Calibri"/>
                <a:cs typeface="Calibri"/>
                <a:sym typeface="Calibri"/>
              </a:rPr>
              <a:t>Dans un tel cas, il faut s’attendre à ce que certaines constructions seront endommagées !</a:t>
            </a:r>
            <a:endParaRPr/>
          </a:p>
        </p:txBody>
      </p:sp>
      <p:sp>
        <p:nvSpPr>
          <p:cNvPr id="235" name="Google Shape;235;p15"/>
          <p:cNvSpPr txBox="1">
            <a:spLocks noGrp="1"/>
          </p:cNvSpPr>
          <p:nvPr>
            <p:ph type="sldNum" idx="12"/>
            <p:custDataLst>
              <p:tags r:id="rId5"/>
            </p:custDataLst>
          </p:nvPr>
        </p:nvSpPr>
        <p:spPr>
          <a:xfrm>
            <a:off x="5326381" y="8088923"/>
            <a:ext cx="1531620" cy="1055077"/>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10</a:t>
            </a:fld>
            <a:endParaRPr sz="8200" dirty="0">
              <a:solidFill>
                <a:srgbClr val="D8D8D8"/>
              </a:solidFill>
              <a:latin typeface="Impact"/>
              <a:ea typeface="Impact"/>
              <a:cs typeface="Impact"/>
              <a:sym typeface="Impact"/>
            </a:endParaRPr>
          </a:p>
        </p:txBody>
      </p:sp>
      <p:sp>
        <p:nvSpPr>
          <p:cNvPr id="236" name="Google Shape;236;p15"/>
          <p:cNvSpPr txBox="1">
            <a:spLocks noGrp="1"/>
          </p:cNvSpPr>
          <p:nvPr>
            <p:ph type="title"/>
            <p:custDataLst>
              <p:tags r:id="rId6"/>
            </p:custDataLst>
          </p:nvPr>
        </p:nvSpPr>
        <p:spPr>
          <a:xfrm>
            <a:off x="-1" y="526"/>
            <a:ext cx="5566788" cy="100023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000"/>
              <a:buFont typeface="Calibri"/>
              <a:buNone/>
            </a:pPr>
            <a:r>
              <a:rPr lang="fr-CA" sz="3000"/>
              <a:t>Intégration des acquis</a:t>
            </a:r>
            <a:br>
              <a:rPr lang="fr-CA" sz="3000"/>
            </a:br>
            <a:r>
              <a:rPr lang="fr-CA" sz="2400"/>
              <a:t>6. Présentation des maquettes</a:t>
            </a:r>
            <a:endParaRPr sz="2400"/>
          </a:p>
        </p:txBody>
      </p:sp>
      <p:sp>
        <p:nvSpPr>
          <p:cNvPr id="10" name="Rectangle 9">
            <a:extLst>
              <a:ext uri="{FF2B5EF4-FFF2-40B4-BE49-F238E27FC236}">
                <a16:creationId xmlns:a16="http://schemas.microsoft.com/office/drawing/2014/main" id="{BB007458-D258-4E8F-BBD8-EE3CEF620BB4}"/>
              </a:ext>
            </a:extLst>
          </p:cNvPr>
          <p:cNvSpPr/>
          <p:nvPr>
            <p:custDataLst>
              <p:tags r:id="rId7"/>
            </p:custDataLst>
          </p:nvPr>
        </p:nvSpPr>
        <p:spPr>
          <a:xfrm>
            <a:off x="69257" y="1350423"/>
            <a:ext cx="1671914" cy="2477601"/>
          </a:xfrm>
          <a:prstGeom prst="rect">
            <a:avLst/>
          </a:prstGeom>
          <a:solidFill>
            <a:srgbClr val="FFFF00"/>
          </a:solidFill>
        </p:spPr>
        <p:txBody>
          <a:bodyPr wrap="square">
            <a:spAutoFit/>
          </a:bodyPr>
          <a:lstStyle/>
          <a:p>
            <a:pPr lvl="0" algn="ctr">
              <a:spcBef>
                <a:spcPts val="1200"/>
              </a:spcBef>
            </a:pPr>
            <a:r>
              <a:rPr lang="fr-CA" sz="1400" b="1" dirty="0">
                <a:solidFill>
                  <a:prstClr val="black"/>
                </a:solidFill>
                <a:latin typeface="+mj-lt"/>
                <a:cs typeface="Times" pitchFamily="18" charset="0"/>
              </a:rPr>
              <a:t>Activité </a:t>
            </a:r>
            <a:r>
              <a:rPr lang="fr-CA" sz="1400" b="1" i="1" dirty="0">
                <a:solidFill>
                  <a:prstClr val="black"/>
                </a:solidFill>
                <a:latin typeface="+mj-lt"/>
                <a:cs typeface="Times" pitchFamily="18" charset="0"/>
              </a:rPr>
              <a:t>sans </a:t>
            </a:r>
            <a:r>
              <a:rPr lang="fr-CA" sz="1400" b="1" dirty="0">
                <a:solidFill>
                  <a:prstClr val="black"/>
                </a:solidFill>
                <a:latin typeface="+mj-lt"/>
                <a:cs typeface="Times" pitchFamily="18" charset="0"/>
              </a:rPr>
              <a:t>vidéo</a:t>
            </a:r>
          </a:p>
          <a:p>
            <a:pPr>
              <a:spcBef>
                <a:spcPts val="600"/>
              </a:spcBef>
            </a:pPr>
            <a:r>
              <a:rPr lang="fr-CA" sz="1200" dirty="0">
                <a:latin typeface="+mj-lt"/>
                <a:cs typeface="Times" pitchFamily="18" charset="0"/>
              </a:rPr>
              <a:t>L’objectivation de la thématique Refuges ne se prête pas à une version vidéo.  </a:t>
            </a:r>
          </a:p>
          <a:p>
            <a:pPr>
              <a:spcBef>
                <a:spcPts val="600"/>
              </a:spcBef>
            </a:pPr>
            <a:r>
              <a:rPr lang="fr-CA" sz="1200" dirty="0">
                <a:latin typeface="+mj-lt"/>
                <a:cs typeface="Times" pitchFamily="18" charset="0"/>
              </a:rPr>
              <a:t>Il revient donc à l’</a:t>
            </a:r>
            <a:r>
              <a:rPr lang="fr-CA" sz="1200" dirty="0" err="1">
                <a:latin typeface="+mj-lt"/>
                <a:cs typeface="Times" pitchFamily="18" charset="0"/>
              </a:rPr>
              <a:t>enseignant.e</a:t>
            </a:r>
            <a:r>
              <a:rPr lang="fr-CA" sz="1200" dirty="0">
                <a:latin typeface="+mj-lt"/>
                <a:cs typeface="Times" pitchFamily="18" charset="0"/>
              </a:rPr>
              <a:t> de mener l’activité présentée ici.</a:t>
            </a:r>
          </a:p>
          <a:p>
            <a:pPr>
              <a:spcBef>
                <a:spcPts val="600"/>
              </a:spcBef>
            </a:pPr>
            <a:r>
              <a:rPr lang="fr-CA" sz="1000" dirty="0">
                <a:latin typeface="+mj-lt"/>
                <a:cs typeface="Times" pitchFamily="18" charset="0"/>
              </a:rPr>
              <a:t>(Cette page est tirée du guide pédagogique principal.)</a:t>
            </a:r>
          </a:p>
        </p:txBody>
      </p:sp>
      <p:pic>
        <p:nvPicPr>
          <p:cNvPr id="2" name="Image 1" descr="Une image contenant chat, mammifère, dessin humoristique&#10;&#10;Description générée automatiquement">
            <a:extLst>
              <a:ext uri="{FF2B5EF4-FFF2-40B4-BE49-F238E27FC236}">
                <a16:creationId xmlns:a16="http://schemas.microsoft.com/office/drawing/2014/main" id="{E5E8A90F-0956-C932-F55F-8AC5CC9DE4DF}"/>
              </a:ext>
            </a:extLst>
          </p:cNvPr>
          <p:cNvPicPr>
            <a:picLocks noChangeAspect="1"/>
          </p:cNvPicPr>
          <p:nvPr/>
        </p:nvPicPr>
        <p:blipFill>
          <a:blip r:embed="rId10"/>
          <a:stretch>
            <a:fillRect/>
          </a:stretch>
        </p:blipFill>
        <p:spPr>
          <a:xfrm>
            <a:off x="4231274" y="-617983"/>
            <a:ext cx="2542252" cy="254225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84156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lvl="0" indent="0" algn="just">
              <a:spcBef>
                <a:spcPts val="0"/>
              </a:spcBef>
              <a:buSzPts val="2400"/>
              <a:buNone/>
            </a:pPr>
            <a:r>
              <a:rPr lang="fr-FR" sz="2400" i="1" dirty="0"/>
              <a:t>Vue d’ensemble</a:t>
            </a:r>
            <a:endParaRPr lang="fr-FR" sz="2400" dirty="0"/>
          </a:p>
          <a:p>
            <a:pPr marL="0" lvl="0" indent="0" algn="just">
              <a:spcBef>
                <a:spcPts val="600"/>
              </a:spcBef>
              <a:buSzPts val="1200"/>
              <a:buNone/>
            </a:pPr>
            <a:r>
              <a:rPr lang="fr-FR" sz="1200" dirty="0"/>
              <a:t>La mise en situation de la thématique consiste en une demande d’aide de la part d’un refuge (fictif) pour animaux. L’équipe du refuge demande aux élèves de concevoir des habitats artificiels répondant à deux critères : solidité et adaptation à l’espèce. </a:t>
            </a:r>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26895" y="2918460"/>
          <a:ext cx="4946631" cy="5023755"/>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330845">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636060">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indent="0">
                        <a:lnSpc>
                          <a:spcPct val="100000"/>
                        </a:lnSpc>
                        <a:spcBef>
                          <a:spcPts val="600"/>
                        </a:spcBef>
                        <a:spcAft>
                          <a:spcPts val="0"/>
                        </a:spcAft>
                      </a:pPr>
                      <a:endParaRPr lang="fr-CA" sz="1200" b="0" i="0" dirty="0">
                        <a:latin typeface="Calibri"/>
                        <a:ea typeface="Calibri"/>
                        <a:cs typeface="Times New Roman"/>
                      </a:endParaRPr>
                    </a:p>
                  </a:txBody>
                  <a:tcPr marL="68580" marR="68580" marT="0" marB="0"/>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 de l’</a:t>
                      </a:r>
                      <a:r>
                        <a:rPr lang="fr-CA" sz="1200" b="0" i="0" dirty="0" err="1">
                          <a:latin typeface="Calibri"/>
                          <a:ea typeface="Calibri"/>
                          <a:cs typeface="Times New Roman"/>
                        </a:rPr>
                        <a:t>étudiant.e</a:t>
                      </a:r>
                      <a:r>
                        <a:rPr lang="fr-CA" sz="1200" b="0" i="0" dirty="0">
                          <a:latin typeface="Calibri"/>
                          <a:ea typeface="Calibri"/>
                          <a:cs typeface="Times New Roman"/>
                        </a:rPr>
                        <a:t>  </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mn-lt"/>
                          <a:ea typeface="Calibri"/>
                          <a:cs typeface="Times New Roman"/>
                        </a:rPr>
                        <a:t>Introduction au sujet.</a:t>
                      </a:r>
                      <a:endParaRPr lang="fr-FR" sz="1200" b="0" i="0" dirty="0">
                        <a:latin typeface="+mn-lt"/>
                        <a:ea typeface="Calibri"/>
                        <a:cs typeface="Times New Roman"/>
                      </a:endParaRPr>
                    </a:p>
                  </a:txBody>
                  <a:tcPr marL="68580" marR="68580" marT="0" marB="0" anchor="ctr"/>
                </a:tc>
                <a:extLst>
                  <a:ext uri="{0D108BD9-81ED-4DB2-BD59-A6C34878D82A}">
                    <a16:rowId xmlns:a16="http://schemas.microsoft.com/office/drawing/2014/main" val="10001"/>
                  </a:ext>
                </a:extLst>
              </a:tr>
              <a:tr h="421587">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indent="0" algn="ctr">
                        <a:lnSpc>
                          <a:spcPct val="100000"/>
                        </a:lnSpc>
                        <a:spcBef>
                          <a:spcPts val="600"/>
                        </a:spcBef>
                        <a:spcAft>
                          <a:spcPts val="0"/>
                        </a:spcAft>
                      </a:pPr>
                      <a:r>
                        <a:rPr lang="fr-CA" sz="1200" b="0" i="0" dirty="0">
                          <a:latin typeface="Calibri"/>
                          <a:ea typeface="Calibri"/>
                          <a:cs typeface="Times New Roman"/>
                        </a:rPr>
                        <a:t>(Fiche TNI-1 affichée)</a:t>
                      </a:r>
                      <a:endParaRPr lang="fr-FR" sz="1200" b="0" i="0"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invite des volontaires à lire la lettre d’</a:t>
                      </a:r>
                      <a:r>
                        <a:rPr lang="fr-CA" sz="1200" b="0" i="0" dirty="0" err="1">
                          <a:latin typeface="Calibri"/>
                          <a:ea typeface="Calibri"/>
                          <a:cs typeface="Times New Roman"/>
                        </a:rPr>
                        <a:t>Univert</a:t>
                      </a:r>
                      <a:r>
                        <a:rPr lang="fr-CA" sz="1200" b="0" i="0" dirty="0">
                          <a:latin typeface="Calibri"/>
                          <a:ea typeface="Calibri"/>
                          <a:cs typeface="Times New Roman"/>
                        </a:rPr>
                        <a:t>.</a:t>
                      </a:r>
                      <a:endParaRPr lang="fr-FR" sz="1200" b="0" i="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1058192">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indent="0" algn="ctr">
                        <a:lnSpc>
                          <a:spcPct val="100000"/>
                        </a:lnSpc>
                        <a:spcBef>
                          <a:spcPts val="600"/>
                        </a:spcBef>
                        <a:spcAft>
                          <a:spcPts val="0"/>
                        </a:spcAft>
                      </a:pPr>
                      <a:endParaRPr lang="fr-FR" sz="1200" b="0" i="0"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Présentation des 6 espèces que l’organisme </a:t>
                      </a:r>
                      <a:r>
                        <a:rPr lang="fr-CA" sz="1200" b="0" i="0" dirty="0" err="1">
                          <a:latin typeface="Calibri"/>
                          <a:ea typeface="Calibri"/>
                          <a:cs typeface="Times New Roman"/>
                        </a:rPr>
                        <a:t>Univert</a:t>
                      </a:r>
                      <a:r>
                        <a:rPr lang="fr-CA" sz="1200" b="0" i="0" dirty="0">
                          <a:latin typeface="Calibri"/>
                          <a:ea typeface="Calibri"/>
                          <a:cs typeface="Times New Roman"/>
                        </a:rPr>
                        <a:t> doit se préparer à accueillir.</a:t>
                      </a:r>
                      <a:endParaRPr lang="fr-FR" sz="1200" b="0" i="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b="0" i="0" dirty="0">
                          <a:latin typeface="Calibri"/>
                          <a:ea typeface="Calibri"/>
                          <a:cs typeface="Times New Roman"/>
                        </a:rPr>
                        <a:t>Questions sur Chibougamau. </a:t>
                      </a:r>
                      <a:endParaRPr lang="fr-FR" sz="1200" b="0" i="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489469">
                <a:tc>
                  <a:txBody>
                    <a:bodyPr/>
                    <a:lstStyle/>
                    <a:p>
                      <a:pPr algn="ctr">
                        <a:lnSpc>
                          <a:spcPct val="100000"/>
                        </a:lnSpc>
                        <a:spcBef>
                          <a:spcPts val="600"/>
                        </a:spcBef>
                        <a:spcAft>
                          <a:spcPts val="0"/>
                        </a:spcAft>
                      </a:pPr>
                      <a:r>
                        <a:rPr lang="fr-CA" sz="1200" i="1" dirty="0"/>
                        <a:t>Pause</a:t>
                      </a:r>
                      <a:endParaRPr lang="fr-FR" sz="1200" i="1" dirty="0">
                        <a:latin typeface="+mn-lt"/>
                        <a:ea typeface="Calibri"/>
                        <a:cs typeface="Times" pitchFamily="18" charset="0"/>
                      </a:endParaRPr>
                    </a:p>
                  </a:txBody>
                  <a:tcPr marL="53578" marR="53578" marT="0" marB="0" anchor="ctr"/>
                </a:tc>
                <a:tc>
                  <a:txBody>
                    <a:bodyPr/>
                    <a:lstStyle/>
                    <a:p>
                      <a:pPr indent="0">
                        <a:lnSpc>
                          <a:spcPct val="100000"/>
                        </a:lnSpc>
                        <a:spcBef>
                          <a:spcPts val="600"/>
                        </a:spcBef>
                        <a:spcAft>
                          <a:spcPts val="0"/>
                        </a:spcAft>
                      </a:pPr>
                      <a:r>
                        <a:rPr lang="fr-CA" sz="1200" i="1" dirty="0"/>
                        <a:t>Chibougamau est-il loin de Montréal ?</a:t>
                      </a:r>
                      <a:endParaRPr lang="fr-FR" sz="1200" i="1" dirty="0"/>
                    </a:p>
                    <a:p>
                      <a:pPr indent="0">
                        <a:lnSpc>
                          <a:spcPct val="100000"/>
                        </a:lnSpc>
                        <a:spcBef>
                          <a:spcPts val="600"/>
                        </a:spcBef>
                        <a:spcAft>
                          <a:spcPts val="0"/>
                        </a:spcAft>
                      </a:pPr>
                      <a:r>
                        <a:rPr lang="fr-CA" sz="1200" i="1" dirty="0"/>
                        <a:t>Où se trouve Chibougamau par rapport à Montréal (N, S, E, O) ?</a:t>
                      </a:r>
                      <a:endParaRPr lang="fr-FR" sz="1200" i="1" dirty="0"/>
                    </a:p>
                    <a:p>
                      <a:pPr indent="0">
                        <a:lnSpc>
                          <a:spcPct val="100000"/>
                        </a:lnSpc>
                        <a:spcBef>
                          <a:spcPts val="600"/>
                        </a:spcBef>
                        <a:spcAft>
                          <a:spcPts val="0"/>
                        </a:spcAft>
                      </a:pPr>
                      <a:r>
                        <a:rPr lang="fr-CA" sz="1200" i="1" dirty="0"/>
                        <a:t>Comment sont les hivers à Chibougamau ?</a:t>
                      </a:r>
                      <a:endParaRPr lang="fr-FR" sz="1200" i="1" dirty="0"/>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b="0" i="0" dirty="0">
                          <a:latin typeface="Calibri"/>
                          <a:ea typeface="Calibri"/>
                          <a:cs typeface="Times New Roman"/>
                        </a:rPr>
                        <a:t>L’</a:t>
                      </a:r>
                      <a:r>
                        <a:rPr lang="fr-CA" sz="1200" b="0" i="0" dirty="0" err="1">
                          <a:latin typeface="Calibri"/>
                          <a:ea typeface="Calibri"/>
                          <a:cs typeface="Times New Roman"/>
                        </a:rPr>
                        <a:t>enseignant.e</a:t>
                      </a:r>
                      <a:r>
                        <a:rPr lang="fr-CA" sz="1200" b="0" i="0" dirty="0">
                          <a:latin typeface="Calibri"/>
                          <a:ea typeface="Calibri"/>
                          <a:cs typeface="Times New Roman"/>
                        </a:rPr>
                        <a:t> aborde les différentes questions avec les élèves et recueille leurs idées.</a:t>
                      </a:r>
                      <a:endParaRPr lang="fr-FR" sz="1200" b="0" i="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0">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indent="0" algn="ctr">
                        <a:lnSpc>
                          <a:spcPct val="100000"/>
                        </a:lnSpc>
                        <a:spcBef>
                          <a:spcPts val="600"/>
                        </a:spcBef>
                        <a:spcAft>
                          <a:spcPts val="0"/>
                        </a:spcAft>
                      </a:pPr>
                      <a:endParaRPr lang="fr-CA" sz="1200" i="1" dirty="0">
                        <a:latin typeface="+mn-lt"/>
                        <a:ea typeface="Calibri"/>
                        <a:cs typeface="Times" pitchFamily="18" charset="0"/>
                      </a:endParaRPr>
                    </a:p>
                  </a:txBody>
                  <a:tcPr marL="53578" marR="53578" marT="0" marB="0" anchor="ctr"/>
                </a:tc>
                <a:tc>
                  <a:txBody>
                    <a:bodyPr/>
                    <a:lstStyle/>
                    <a:p>
                      <a:pPr marL="180000" lvl="0" indent="-180000">
                        <a:lnSpc>
                          <a:spcPct val="100000"/>
                        </a:lnSpc>
                        <a:spcBef>
                          <a:spcPts val="600"/>
                        </a:spcBef>
                        <a:buSzPct val="140000"/>
                        <a:buFont typeface="Arial" panose="020B0604020202020204" pitchFamily="34" charset="0"/>
                        <a:buChar char="•"/>
                      </a:pPr>
                      <a:r>
                        <a:rPr lang="fr-FR" sz="1200" kern="1200" dirty="0">
                          <a:effectLst/>
                        </a:rPr>
                        <a:t>Retour sur Chibougamau.</a:t>
                      </a:r>
                    </a:p>
                    <a:p>
                      <a:pPr marL="180000" lvl="0" indent="-180000">
                        <a:lnSpc>
                          <a:spcPct val="100000"/>
                        </a:lnSpc>
                        <a:spcBef>
                          <a:spcPts val="600"/>
                        </a:spcBef>
                        <a:buSzPct val="140000"/>
                        <a:buFont typeface="Arial" panose="020B0604020202020204" pitchFamily="34" charset="0"/>
                        <a:buChar char="•"/>
                      </a:pPr>
                      <a:r>
                        <a:rPr lang="fr-FR" sz="1200" kern="1200" dirty="0">
                          <a:effectLst/>
                        </a:rPr>
                        <a:t>Question sur les refuges pour animaux.</a:t>
                      </a:r>
                    </a:p>
                  </a:txBody>
                  <a:tcPr marL="53578" marR="53578" marT="0" marB="0" anchor="ctr"/>
                </a:tc>
                <a:extLst>
                  <a:ext uri="{0D108BD9-81ED-4DB2-BD59-A6C34878D82A}">
                    <a16:rowId xmlns:a16="http://schemas.microsoft.com/office/drawing/2014/main" val="10005"/>
                  </a:ext>
                </a:extLst>
              </a:tr>
              <a:tr h="392618">
                <a:tc gridSpan="3">
                  <a:txBody>
                    <a:bodyPr/>
                    <a:lstStyle/>
                    <a:p>
                      <a:pPr algn="ctr">
                        <a:lnSpc>
                          <a:spcPct val="100000"/>
                        </a:lnSpc>
                        <a:spcBef>
                          <a:spcPts val="600"/>
                        </a:spcBef>
                        <a:spcAft>
                          <a:spcPts val="0"/>
                        </a:spcAft>
                      </a:pPr>
                      <a:r>
                        <a:rPr lang="fr-FR" sz="1200" dirty="0"/>
                        <a:t>(Suite page suivante)</a:t>
                      </a:r>
                      <a:endParaRPr lang="fr-FR" sz="1200" b="1" dirty="0">
                        <a:latin typeface="+mn-lt"/>
                        <a:ea typeface="Calibri"/>
                        <a:cs typeface="Times" pitchFamily="18" charset="0"/>
                      </a:endParaRPr>
                    </a:p>
                  </a:txBody>
                  <a:tcPr marL="53578" marR="53578" marT="0" marB="0" anchor="ctr"/>
                </a:tc>
                <a:tc hMerge="1">
                  <a:txBody>
                    <a:bodyPr/>
                    <a:lstStyle/>
                    <a:p>
                      <a:pPr algn="ctr">
                        <a:lnSpc>
                          <a:spcPct val="100000"/>
                        </a:lnSpc>
                        <a:spcBef>
                          <a:spcPts val="600"/>
                        </a:spcBef>
                        <a:spcAft>
                          <a:spcPts val="0"/>
                        </a:spcAft>
                      </a:pPr>
                      <a:endParaRPr lang="fr-CA" sz="1200" i="1" dirty="0">
                        <a:latin typeface="+mn-lt"/>
                        <a:ea typeface="Calibri"/>
                        <a:cs typeface="Times" pitchFamily="18" charset="0"/>
                      </a:endParaRPr>
                    </a:p>
                  </a:txBody>
                  <a:tcPr marL="53578" marR="53578" marT="0" marB="0" anchor="ctr"/>
                </a:tc>
                <a:tc hMerge="1">
                  <a:txBody>
                    <a:bodyPr/>
                    <a:lstStyle/>
                    <a:p>
                      <a:pPr marL="182880" lvl="0" indent="-182880">
                        <a:spcBef>
                          <a:spcPts val="600"/>
                        </a:spcBef>
                        <a:buSzPct val="140000"/>
                        <a:buFont typeface="Arial" panose="020B0604020202020204" pitchFamily="34" charset="0"/>
                        <a:buChar char="•"/>
                      </a:pPr>
                      <a:endParaRPr lang="fr-CA" sz="1200" kern="1200" dirty="0">
                        <a:solidFill>
                          <a:schemeClr val="dk1"/>
                        </a:solidFill>
                        <a:effectLst/>
                        <a:latin typeface="+mn-lt"/>
                        <a:ea typeface="+mn-ea"/>
                        <a:cs typeface="+mn-cs"/>
                      </a:endParaRPr>
                    </a:p>
                  </a:txBody>
                  <a:tcPr marL="53578" marR="53578" marT="0" marB="0" anchor="ctr"/>
                </a:tc>
                <a:extLst>
                  <a:ext uri="{0D108BD9-81ED-4DB2-BD59-A6C34878D82A}">
                    <a16:rowId xmlns:a16="http://schemas.microsoft.com/office/drawing/2014/main" val="3965615001"/>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9174" y="2699936"/>
            <a:ext cx="1679665" cy="754053"/>
          </a:xfrm>
          <a:prstGeom prst="rect">
            <a:avLst/>
          </a:prstGeom>
          <a:solidFill>
            <a:schemeClr val="bg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1</a:t>
            </a: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3"/>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sp>
        <p:nvSpPr>
          <p:cNvPr id="14" name="ZoneTexte 13">
            <a:extLst>
              <a:ext uri="{FF2B5EF4-FFF2-40B4-BE49-F238E27FC236}">
                <a16:creationId xmlns:a16="http://schemas.microsoft.com/office/drawing/2014/main" id="{636C701A-1CE3-4D38-A554-B6EA0BAEDA47}"/>
              </a:ext>
            </a:extLst>
          </p:cNvPr>
          <p:cNvSpPr txBox="1"/>
          <p:nvPr>
            <p:custDataLst>
              <p:tags r:id="rId4"/>
            </p:custDataLst>
          </p:nvPr>
        </p:nvSpPr>
        <p:spPr>
          <a:xfrm>
            <a:off x="39174" y="3500572"/>
            <a:ext cx="1682074" cy="1892826"/>
          </a:xfrm>
          <a:prstGeom prst="rect">
            <a:avLst/>
          </a:prstGeom>
          <a:solidFill>
            <a:schemeClr val="accent1">
              <a:lumMod val="40000"/>
              <a:lumOff val="60000"/>
            </a:schemeClr>
          </a:solidFill>
        </p:spPr>
        <p:txBody>
          <a:bodyPr wrap="square" rtlCol="0">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err="1">
                <a:ln>
                  <a:noFill/>
                </a:ln>
                <a:solidFill>
                  <a:prstClr val="black"/>
                </a:solidFill>
                <a:effectLst/>
                <a:uLnTx/>
                <a:uFillTx/>
                <a:latin typeface="Calibri"/>
                <a:ea typeface="+mn-ea"/>
                <a:cs typeface="+mn-cs"/>
              </a:rPr>
              <a:t>Présentation</a:t>
            </a:r>
            <a:r>
              <a:rPr kumimoji="0" lang="en-US" sz="1400" b="1" i="0" u="none" strike="noStrike" kern="1200" cap="none" spc="0" normalizeH="0" baseline="0" noProof="0" dirty="0">
                <a:ln>
                  <a:noFill/>
                </a:ln>
                <a:solidFill>
                  <a:prstClr val="black"/>
                </a:solidFill>
                <a:effectLst/>
                <a:uLnTx/>
                <a:uFillTx/>
                <a:latin typeface="Calibri"/>
                <a:ea typeface="+mn-ea"/>
                <a:cs typeface="+mn-cs"/>
              </a:rPr>
              <a:t> de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l’étudiante</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Si c’est la première fois que la classe visionnera des vidéos mettant en vedette </a:t>
            </a:r>
            <a:r>
              <a:rPr lang="fr-FR" sz="1200" dirty="0">
                <a:solidFill>
                  <a:prstClr val="black"/>
                </a:solidFill>
                <a:latin typeface="Calibri"/>
              </a:rPr>
              <a:t>Thomas</a:t>
            </a:r>
            <a:r>
              <a:rPr kumimoji="0" lang="fr-FR" sz="1200" b="0" i="0" u="none" strike="noStrike" kern="1200" cap="none" spc="0" normalizeH="0" baseline="0" noProof="0" dirty="0">
                <a:ln>
                  <a:noFill/>
                </a:ln>
                <a:solidFill>
                  <a:prstClr val="black"/>
                </a:solidFill>
                <a:effectLst/>
                <a:uLnTx/>
                <a:uFillTx/>
                <a:latin typeface="Calibri"/>
                <a:ea typeface="+mn-ea"/>
                <a:cs typeface="+mn-cs"/>
              </a:rPr>
              <a:t>, commencer par regarder sa</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4"/>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5"/>
              </a:rPr>
              <a:t>vidéo de présentation</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6"/>
              </a:rPr>
              <a:t>.</a:t>
            </a:r>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graphicFrame>
        <p:nvGraphicFramePr>
          <p:cNvPr id="13" name="Google Shape;147;p7"/>
          <p:cNvGraphicFramePr/>
          <p:nvPr>
            <p:custDataLst>
              <p:tags r:id="rId5"/>
            </p:custDataLst>
          </p:nvPr>
        </p:nvGraphicFramePr>
        <p:xfrm>
          <a:off x="36871" y="1714353"/>
          <a:ext cx="1679534" cy="939000"/>
        </p:xfrm>
        <a:graphic>
          <a:graphicData uri="http://schemas.openxmlformats.org/drawingml/2006/table">
            <a:tbl>
              <a:tblPr firstRow="1" bandRow="1">
                <a:noFill/>
                <a:tableStyleId>{2C4A874D-6B03-4BB8-98A9-B98E6124F245}</a:tableStyleId>
              </a:tblPr>
              <a:tblGrid>
                <a:gridCol w="1679534">
                  <a:extLst>
                    <a:ext uri="{9D8B030D-6E8A-4147-A177-3AD203B41FA5}">
                      <a16:colId xmlns:a16="http://schemas.microsoft.com/office/drawing/2014/main" val="20000"/>
                    </a:ext>
                  </a:extLst>
                </a:gridCol>
              </a:tblGrid>
              <a:tr h="318650">
                <a:tc>
                  <a:txBody>
                    <a:bodyPr/>
                    <a:lstStyle/>
                    <a:p>
                      <a:pPr marL="0" marR="0" lvl="0" indent="0" algn="ctr" rtl="0">
                        <a:spcBef>
                          <a:spcPts val="0"/>
                        </a:spcBef>
                        <a:spcAft>
                          <a:spcPts val="0"/>
                        </a:spcAft>
                        <a:buNone/>
                      </a:pPr>
                      <a:r>
                        <a:rPr lang="fr-CA" sz="1400" dirty="0">
                          <a:latin typeface="Calibri"/>
                          <a:ea typeface="Calibri"/>
                          <a:cs typeface="Calibri"/>
                          <a:sym typeface="Calibri"/>
                        </a:rPr>
                        <a:t>Matériel nécessaire</a:t>
                      </a:r>
                      <a:endParaRPr dirty="0"/>
                    </a:p>
                  </a:txBody>
                  <a:tcPr marL="91450" marR="91450" marT="45725" marB="45725"/>
                </a:tc>
                <a:extLst>
                  <a:ext uri="{0D108BD9-81ED-4DB2-BD59-A6C34878D82A}">
                    <a16:rowId xmlns:a16="http://schemas.microsoft.com/office/drawing/2014/main" val="10000"/>
                  </a:ext>
                </a:extLst>
              </a:tr>
              <a:tr h="310175">
                <a:tc>
                  <a:txBody>
                    <a:bodyPr/>
                    <a:lstStyle/>
                    <a:p>
                      <a:pPr marL="0" marR="0" lvl="0" indent="0" algn="ctr" rtl="0">
                        <a:spcBef>
                          <a:spcPts val="0"/>
                        </a:spcBef>
                        <a:spcAft>
                          <a:spcPts val="0"/>
                        </a:spcAft>
                        <a:buNone/>
                      </a:pPr>
                      <a:r>
                        <a:rPr lang="fr-CA" sz="1200" b="1" dirty="0">
                          <a:latin typeface="Calibri"/>
                          <a:ea typeface="Calibri"/>
                          <a:cs typeface="Calibri"/>
                          <a:sym typeface="Calibri"/>
                        </a:rPr>
                        <a:t>Pour l’</a:t>
                      </a:r>
                      <a:r>
                        <a:rPr lang="fr-CA" sz="1200" b="1" dirty="0" err="1">
                          <a:latin typeface="Calibri"/>
                          <a:ea typeface="Calibri"/>
                          <a:cs typeface="Calibri"/>
                          <a:sym typeface="Calibri"/>
                        </a:rPr>
                        <a:t>enseignant.e</a:t>
                      </a:r>
                      <a:endParaRPr sz="1200" b="1"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310175">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dirty="0">
                          <a:solidFill>
                            <a:schemeClr val="dk1"/>
                          </a:solidFill>
                          <a:latin typeface="Calibri"/>
                          <a:ea typeface="Calibri"/>
                          <a:cs typeface="Calibri"/>
                          <a:sym typeface="Calibri"/>
                          <a:hlinkClick r:id="" action="ppaction://noaction">
                            <a:extLst>
                              <a:ext uri="{A12FA001-AC4F-418D-AE19-62706E023703}">
                                <ahyp:hlinkClr xmlns:ahyp="http://schemas.microsoft.com/office/drawing/2018/hyperlinkcolor" val="tx"/>
                              </a:ext>
                            </a:extLst>
                          </a:hlinkClick>
                        </a:rPr>
                        <a:t>Fiche théorique </a:t>
                      </a:r>
                      <a:r>
                        <a:rPr lang="fr-CA" sz="1200" u="sng" dirty="0">
                          <a:solidFill>
                            <a:schemeClr val="dk1"/>
                          </a:solidFill>
                          <a:latin typeface="Calibri"/>
                          <a:ea typeface="Calibri"/>
                          <a:cs typeface="Calibri"/>
                          <a:sym typeface="Calibri"/>
                        </a:rPr>
                        <a:t>1</a:t>
                      </a:r>
                      <a:endParaRPr sz="120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bl>
          </a:graphicData>
        </a:graphic>
      </p:graphicFrame>
      <p:graphicFrame>
        <p:nvGraphicFramePr>
          <p:cNvPr id="17" name="Google Shape;148;p7"/>
          <p:cNvGraphicFramePr/>
          <p:nvPr>
            <p:custDataLst>
              <p:tags r:id="rId6"/>
            </p:custDataLst>
          </p:nvPr>
        </p:nvGraphicFramePr>
        <p:xfrm>
          <a:off x="41910" y="1266270"/>
          <a:ext cx="1660507" cy="401500"/>
        </p:xfrm>
        <a:graphic>
          <a:graphicData uri="http://schemas.openxmlformats.org/drawingml/2006/table">
            <a:tbl>
              <a:tblPr firstRow="1" bandRow="1">
                <a:noFill/>
                <a:tableStyleId>{7FD3D0E3-BACD-4F40-8B32-A9B99BE5178E}</a:tableStyleId>
              </a:tblPr>
              <a:tblGrid>
                <a:gridCol w="1660507">
                  <a:extLst>
                    <a:ext uri="{9D8B030D-6E8A-4147-A177-3AD203B41FA5}">
                      <a16:colId xmlns:a16="http://schemas.microsoft.com/office/drawing/2014/main" val="20000"/>
                    </a:ext>
                  </a:extLst>
                </a:gridCol>
              </a:tblGrid>
              <a:tr h="401500">
                <a:tc>
                  <a:txBody>
                    <a:bodyPr/>
                    <a:lstStyle/>
                    <a:p>
                      <a:pPr marL="0" marR="0" lvl="0" indent="0" algn="ctr" rtl="0">
                        <a:spcBef>
                          <a:spcPts val="0"/>
                        </a:spcBef>
                        <a:spcAft>
                          <a:spcPts val="0"/>
                        </a:spcAft>
                        <a:buNone/>
                      </a:pPr>
                      <a:endParaRPr sz="200" b="1" dirty="0"/>
                    </a:p>
                    <a:p>
                      <a:pPr marL="0" marR="0" lvl="0" indent="0" algn="ctr" rtl="0">
                        <a:spcBef>
                          <a:spcPts val="0"/>
                        </a:spcBef>
                        <a:spcAft>
                          <a:spcPts val="0"/>
                        </a:spcAft>
                        <a:buNone/>
                      </a:pPr>
                      <a:r>
                        <a:rPr lang="fr-CA" sz="1400" b="1" dirty="0">
                          <a:latin typeface="Calibri"/>
                          <a:ea typeface="Calibri"/>
                          <a:cs typeface="Calibri"/>
                          <a:sym typeface="Calibri"/>
                        </a:rPr>
                        <a:t>Durée : 35 minutes</a:t>
                      </a:r>
                      <a:endParaRPr sz="1400" b="1" i="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0"/>
                  </a:ext>
                </a:extLst>
              </a:tr>
            </a:tbl>
          </a:graphicData>
        </a:graphic>
      </p:graphicFrame>
      <p:sp>
        <p:nvSpPr>
          <p:cNvPr id="18" name="Google Shape;150;p7"/>
          <p:cNvSpPr/>
          <p:nvPr>
            <p:custDataLst>
              <p:tags r:id="rId7"/>
            </p:custDataLst>
          </p:nvPr>
        </p:nvSpPr>
        <p:spPr>
          <a:xfrm>
            <a:off x="38100" y="6728052"/>
            <a:ext cx="1684003" cy="2339061"/>
          </a:xfrm>
          <a:prstGeom prst="rect">
            <a:avLst/>
          </a:prstGeom>
          <a:solidFill>
            <a:schemeClr val="accent1">
              <a:lumMod val="40000"/>
              <a:lumOff val="60000"/>
            </a:schemeClr>
          </a:solidFill>
          <a:ln>
            <a:noFill/>
          </a:ln>
        </p:spPr>
        <p:txBody>
          <a:bodyPr spcFirstLastPara="1" wrap="square" lIns="91425" tIns="45700" rIns="91425" bIns="45700" anchor="t" anchorCtr="0">
            <a:spAutoFit/>
          </a:bodyPr>
          <a:lstStyle/>
          <a:p>
            <a:pPr marL="0" marR="0" lvl="0" indent="0" algn="ctr" rtl="0">
              <a:spcBef>
                <a:spcPts val="600"/>
              </a:spcBef>
              <a:spcAft>
                <a:spcPts val="0"/>
              </a:spcAft>
              <a:buNone/>
            </a:pPr>
            <a:r>
              <a:rPr lang="fr-CA" sz="1400" b="1" dirty="0">
                <a:solidFill>
                  <a:schemeClr val="dk1"/>
                </a:solidFill>
                <a:latin typeface="Calibri"/>
                <a:ea typeface="Calibri"/>
                <a:cs typeface="Calibri"/>
                <a:sym typeface="Calibri"/>
              </a:rPr>
              <a:t>Lectures préalables </a:t>
            </a:r>
            <a:r>
              <a:rPr lang="fr-CA" dirty="0">
                <a:solidFill>
                  <a:schemeClr val="dk1"/>
                </a:solidFill>
                <a:latin typeface="Calibri"/>
                <a:ea typeface="Calibri"/>
                <a:cs typeface="Calibri"/>
                <a:sym typeface="Calibri"/>
              </a:rPr>
              <a:t>(guide pédagogique principale)</a:t>
            </a:r>
            <a:endParaRPr sz="1400" dirty="0">
              <a:solidFill>
                <a:schemeClr val="dk1"/>
              </a:solidFill>
              <a:latin typeface="Calibri"/>
              <a:ea typeface="Calibri"/>
              <a:cs typeface="Calibri"/>
              <a:sym typeface="Calibri"/>
            </a:endParaRPr>
          </a:p>
          <a:p>
            <a:pPr lvl="0">
              <a:spcBef>
                <a:spcPts val="600"/>
              </a:spcBef>
            </a:pPr>
            <a:r>
              <a:rPr lang="fr-CA" sz="1200" dirty="0">
                <a:latin typeface="Calibri"/>
                <a:ea typeface="Calibri"/>
                <a:cs typeface="Calibri"/>
              </a:rPr>
              <a:t>Pour des pistes de sous-questions, consulter :</a:t>
            </a:r>
          </a:p>
          <a:p>
            <a:pPr marL="180000" lvl="0" indent="-180000">
              <a:spcBef>
                <a:spcPts val="600"/>
              </a:spcBef>
              <a:buFont typeface="Arial" pitchFamily="34" charset="0"/>
              <a:buChar char="•"/>
            </a:pPr>
            <a:r>
              <a:rPr lang="fr-CA" sz="1200" dirty="0">
                <a:latin typeface="Calibri"/>
                <a:ea typeface="Calibri"/>
                <a:cs typeface="Calibri"/>
              </a:rPr>
              <a:t>le haut de la p.8 du guide pédagogique principal, </a:t>
            </a:r>
          </a:p>
          <a:p>
            <a:pPr marL="180000" lvl="0" indent="-180000">
              <a:spcBef>
                <a:spcPts val="600"/>
              </a:spcBef>
              <a:buFont typeface="Arial" pitchFamily="34" charset="0"/>
              <a:buChar char="•"/>
            </a:pPr>
            <a:r>
              <a:rPr lang="fr-CA" sz="1200" dirty="0">
                <a:latin typeface="Calibri"/>
                <a:ea typeface="Calibri"/>
                <a:cs typeface="Calibri"/>
              </a:rPr>
              <a:t>la Fiche théorique 1, p. 17</a:t>
            </a:r>
            <a:endParaRPr dirty="0"/>
          </a:p>
        </p:txBody>
      </p:sp>
      <p:sp>
        <p:nvSpPr>
          <p:cNvPr id="19" name="Google Shape;151;p7"/>
          <p:cNvSpPr txBox="1">
            <a:spLocks noGrp="1"/>
          </p:cNvSpPr>
          <p:nvPr>
            <p:ph type="title"/>
            <p:custDataLst>
              <p:tags r:id="rId8"/>
            </p:custDataLst>
          </p:nvPr>
        </p:nvSpPr>
        <p:spPr>
          <a:xfrm>
            <a:off x="-1" y="526"/>
            <a:ext cx="4592097" cy="100023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000"/>
              <a:buFont typeface="Calibri"/>
              <a:buNone/>
            </a:pPr>
            <a:r>
              <a:rPr lang="fr-CA" sz="3000" dirty="0"/>
              <a:t>Amorce</a:t>
            </a:r>
            <a:br>
              <a:rPr lang="fr-CA" sz="3000" dirty="0"/>
            </a:br>
            <a:r>
              <a:rPr lang="fr-CA" sz="2400" dirty="0"/>
              <a:t>1. Refuges et habitats artificiels</a:t>
            </a:r>
            <a:endParaRPr sz="2400" dirty="0"/>
          </a:p>
        </p:txBody>
      </p:sp>
      <p:pic>
        <p:nvPicPr>
          <p:cNvPr id="15" name="Image 14">
            <a:hlinkClick r:id="rId17"/>
          </p:cNvPr>
          <p:cNvPicPr>
            <a:picLocks noChangeAspect="1"/>
          </p:cNvPicPr>
          <p:nvPr>
            <p:custDataLst>
              <p:tags r:id="rId9"/>
            </p:custDataLst>
          </p:nvPr>
        </p:nvPicPr>
        <p:blipFill>
          <a:blip r:embed="rId18">
            <a:clrChange>
              <a:clrFrom>
                <a:srgbClr val="F8FDF7"/>
              </a:clrFrom>
              <a:clrTo>
                <a:srgbClr val="F8FDF7">
                  <a:alpha val="0"/>
                </a:srgbClr>
              </a:clrTo>
            </a:clrChange>
            <a:extLst>
              <a:ext uri="{28A0092B-C50C-407E-A947-70E740481C1C}">
                <a14:useLocalDpi xmlns:a14="http://schemas.microsoft.com/office/drawing/2010/main" val="0"/>
              </a:ext>
            </a:extLst>
          </a:blip>
          <a:stretch>
            <a:fillRect/>
          </a:stretch>
        </p:blipFill>
        <p:spPr>
          <a:xfrm>
            <a:off x="668041" y="6083616"/>
            <a:ext cx="553678" cy="414724"/>
          </a:xfrm>
          <a:prstGeom prst="rect">
            <a:avLst/>
          </a:prstGeom>
        </p:spPr>
      </p:pic>
      <p:sp>
        <p:nvSpPr>
          <p:cNvPr id="21" name="ZoneTexte 20"/>
          <p:cNvSpPr txBox="1"/>
          <p:nvPr>
            <p:custDataLst>
              <p:tags r:id="rId10"/>
            </p:custDataLst>
          </p:nvPr>
        </p:nvSpPr>
        <p:spPr>
          <a:xfrm>
            <a:off x="216238" y="5560396"/>
            <a:ext cx="1365843" cy="523220"/>
          </a:xfrm>
          <a:prstGeom prst="rect">
            <a:avLst/>
          </a:prstGeom>
          <a:noFill/>
        </p:spPr>
        <p:txBody>
          <a:bodyPr wrap="square" rtlCol="0">
            <a:spAutoFit/>
          </a:bodyPr>
          <a:lstStyle/>
          <a:p>
            <a:pPr algn="ctr"/>
            <a:r>
              <a:rPr lang="fr-CA" sz="1400" b="1" kern="0" dirty="0">
                <a:latin typeface="Avenir Light"/>
                <a:cs typeface="Avenir Light"/>
              </a:rPr>
              <a:t>Présentation </a:t>
            </a:r>
          </a:p>
          <a:p>
            <a:pPr algn="ctr"/>
            <a:r>
              <a:rPr lang="fr-CA" sz="1400" b="1" kern="0" dirty="0">
                <a:latin typeface="Avenir Light"/>
                <a:cs typeface="Avenir Light"/>
              </a:rPr>
              <a:t>du </a:t>
            </a:r>
            <a:r>
              <a:rPr lang="fr-CA" sz="1400" b="1" kern="0" dirty="0">
                <a:latin typeface="Avenir Light"/>
              </a:rPr>
              <a:t>matériel :</a:t>
            </a:r>
            <a:endParaRPr lang="fr-CA" sz="1400" dirty="0"/>
          </a:p>
        </p:txBody>
      </p:sp>
      <p:sp>
        <p:nvSpPr>
          <p:cNvPr id="23" name="Google Shape;166;p9"/>
          <p:cNvSpPr txBox="1">
            <a:spLocks noGrp="1"/>
          </p:cNvSpPr>
          <p:nvPr>
            <p:ph type="sldNum" idx="12"/>
            <p:custDataLst>
              <p:tags r:id="rId11"/>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2</a:t>
            </a:fld>
            <a:endParaRPr sz="8200" dirty="0">
              <a:solidFill>
                <a:srgbClr val="D8D8D8"/>
              </a:solidFill>
              <a:latin typeface="Impact"/>
              <a:ea typeface="Impact"/>
              <a:cs typeface="Impact"/>
              <a:sym typeface="Impact"/>
            </a:endParaRPr>
          </a:p>
        </p:txBody>
      </p:sp>
      <p:pic>
        <p:nvPicPr>
          <p:cNvPr id="3" name="Image 2" descr="Une image contenant chat, mammifère, dessin humoristique&#10;&#10;Description générée automatiquement">
            <a:extLst>
              <a:ext uri="{FF2B5EF4-FFF2-40B4-BE49-F238E27FC236}">
                <a16:creationId xmlns:a16="http://schemas.microsoft.com/office/drawing/2014/main" id="{EF1DE1F7-D4BF-30E3-61FA-BB14C96A4067}"/>
              </a:ext>
            </a:extLst>
          </p:cNvPr>
          <p:cNvPicPr>
            <a:picLocks noChangeAspect="1"/>
          </p:cNvPicPr>
          <p:nvPr/>
        </p:nvPicPr>
        <p:blipFill>
          <a:blip r:embed="rId19"/>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67392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11655" y="1562101"/>
          <a:ext cx="4946631" cy="6096000"/>
        </p:xfrm>
        <a:graphic>
          <a:graphicData uri="http://schemas.openxmlformats.org/drawingml/2006/table">
            <a:tbl>
              <a:tblPr firstRow="1" bandRow="1">
                <a:tableStyleId>{6E25E649-3F16-4E02-A733-19D2CDBF48F0}</a:tableStyleId>
              </a:tblPr>
              <a:tblGrid>
                <a:gridCol w="726676">
                  <a:extLst>
                    <a:ext uri="{9D8B030D-6E8A-4147-A177-3AD203B41FA5}">
                      <a16:colId xmlns:a16="http://schemas.microsoft.com/office/drawing/2014/main" val="20000"/>
                    </a:ext>
                  </a:extLst>
                </a:gridCol>
                <a:gridCol w="1770701">
                  <a:extLst>
                    <a:ext uri="{9D8B030D-6E8A-4147-A177-3AD203B41FA5}">
                      <a16:colId xmlns:a16="http://schemas.microsoft.com/office/drawing/2014/main" val="20001"/>
                    </a:ext>
                  </a:extLst>
                </a:gridCol>
                <a:gridCol w="2449254">
                  <a:extLst>
                    <a:ext uri="{9D8B030D-6E8A-4147-A177-3AD203B41FA5}">
                      <a16:colId xmlns:a16="http://schemas.microsoft.com/office/drawing/2014/main" val="20002"/>
                    </a:ext>
                  </a:extLst>
                </a:gridCol>
              </a:tblGrid>
              <a:tr h="153765">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184518">
                <a:tc>
                  <a:txBody>
                    <a:bodyPr/>
                    <a:lstStyle/>
                    <a:p>
                      <a:pPr algn="ctr">
                        <a:lnSpc>
                          <a:spcPct val="100000"/>
                        </a:lnSpc>
                        <a:spcBef>
                          <a:spcPts val="600"/>
                        </a:spcBef>
                        <a:spcAft>
                          <a:spcPts val="0"/>
                        </a:spcAft>
                      </a:pPr>
                      <a:r>
                        <a:rPr lang="fr-CA" sz="1200" dirty="0">
                          <a:latin typeface="+mn-lt"/>
                          <a:ea typeface="Calibri"/>
                          <a:cs typeface="Times" pitchFamily="18" charset="0"/>
                        </a:rPr>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dirty="0">
                          <a:latin typeface="Calibri"/>
                          <a:ea typeface="Calibri"/>
                          <a:cs typeface="Calibri"/>
                        </a:rPr>
                        <a:t>Qu’est-ce qu’un refuge pour animaux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idées des élèves</a:t>
                      </a:r>
                      <a:r>
                        <a:rPr lang="fr-CA" sz="1200" baseline="0" dirty="0">
                          <a:latin typeface="Calibri"/>
                          <a:ea typeface="Calibri"/>
                          <a:cs typeface="Calibri"/>
                        </a:rPr>
                        <a:t> (voir encadré « Lectures préalables »</a:t>
                      </a:r>
                      <a:r>
                        <a:rPr lang="fr-CA" sz="1200" dirty="0">
                          <a:latin typeface="Calibri"/>
                          <a:ea typeface="Calibri"/>
                          <a:cs typeface="Calibri"/>
                        </a:rPr>
                        <a:t>).</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Montrer au TNI les 4 pages de la fiche TNI-4.</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r h="184518">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algn="ctr">
                        <a:lnSpc>
                          <a:spcPct val="100000"/>
                        </a:lnSpc>
                        <a:spcBef>
                          <a:spcPts val="600"/>
                        </a:spcBef>
                        <a:spcAft>
                          <a:spcPts val="0"/>
                        </a:spcAft>
                      </a:pPr>
                      <a:endParaRPr lang="fr-CA" sz="1200" dirty="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Question sur les habitats</a:t>
                      </a:r>
                      <a:r>
                        <a:rPr lang="fr-CA" sz="1200" baseline="0" dirty="0">
                          <a:latin typeface="Calibri"/>
                          <a:ea typeface="Calibri"/>
                          <a:cs typeface="Calibri"/>
                        </a:rPr>
                        <a:t> </a:t>
                      </a:r>
                      <a:r>
                        <a:rPr lang="fr-CA" sz="1200" dirty="0">
                          <a:latin typeface="Calibri"/>
                          <a:ea typeface="Calibri"/>
                          <a:cs typeface="Calibri"/>
                        </a:rPr>
                        <a:t>artificiels</a:t>
                      </a:r>
                      <a:r>
                        <a:rPr lang="fr-CA" sz="1200" baseline="0" dirty="0">
                          <a:latin typeface="Calibri"/>
                          <a:ea typeface="Calibri"/>
                          <a:cs typeface="Calibri"/>
                        </a:rPr>
                        <a:t>.</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684253">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r>
                        <a:rPr lang="fr-CA" sz="1200" i="1" dirty="0">
                          <a:latin typeface="Calibri"/>
                          <a:ea typeface="Calibri"/>
                          <a:cs typeface="Calibri"/>
                        </a:rPr>
                        <a:t>Qu’est-ce qu’un habitat artificiel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idées des élèves.</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Montrer la vidéo « L’hiver au refuge </a:t>
                      </a:r>
                      <a:r>
                        <a:rPr lang="fr-CA" sz="1200" dirty="0" err="1">
                          <a:latin typeface="Calibri"/>
                          <a:ea typeface="Calibri"/>
                          <a:cs typeface="Calibri"/>
                        </a:rPr>
                        <a:t>Lobanaki</a:t>
                      </a:r>
                      <a:r>
                        <a:rPr lang="fr-CA" sz="1200" dirty="0">
                          <a:latin typeface="Calibri"/>
                          <a:ea typeface="Calibri"/>
                          <a:cs typeface="Calibri"/>
                        </a:rPr>
                        <a:t> » (voir encadré) et questionner les élèves sur les animaux qu’ils y aperçoivent, et la formes des habitats artificiels.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315218">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endParaRPr lang="fr-CA" sz="120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Retour sur le vocabulaire.</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Question sur les critères de </a:t>
                      </a:r>
                      <a:r>
                        <a:rPr lang="fr-CA" sz="1200" dirty="0" err="1">
                          <a:latin typeface="Calibri"/>
                          <a:ea typeface="Calibri"/>
                          <a:cs typeface="Calibri"/>
                        </a:rPr>
                        <a:t>Univert</a:t>
                      </a:r>
                      <a:r>
                        <a:rPr lang="fr-CA" sz="1200" dirty="0">
                          <a:latin typeface="Calibri"/>
                          <a:ea typeface="Calibri"/>
                          <a:cs typeface="Calibri"/>
                        </a:rPr>
                        <a:t>.</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369035">
                <a:tc>
                  <a:txBody>
                    <a:bodyPr/>
                    <a:lstStyle/>
                    <a:p>
                      <a:pPr algn="ctr">
                        <a:lnSpc>
                          <a:spcPct val="100000"/>
                        </a:lnSpc>
                        <a:spcBef>
                          <a:spcPts val="600"/>
                        </a:spcBef>
                        <a:spcAft>
                          <a:spcPts val="0"/>
                        </a:spcAft>
                      </a:pPr>
                      <a:r>
                        <a:rPr lang="fr-CA" sz="1200" i="1" dirty="0"/>
                        <a:t>Pause</a:t>
                      </a:r>
                      <a:endParaRPr lang="fr-FR" sz="1200" i="1"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r>
                        <a:rPr lang="fr-CA" sz="1200" i="1" dirty="0">
                          <a:latin typeface="Calibri"/>
                          <a:ea typeface="Calibri"/>
                          <a:cs typeface="Calibri"/>
                        </a:rPr>
                        <a:t>En quoi un habitat artificiel peut-il être sécuritaire et adapté pour un animal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idées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222959">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endParaRPr lang="fr-CA" sz="120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Retour sur les critères.</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Question sur la marche à suivre. </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461294">
                <a:tc>
                  <a:txBody>
                    <a:bodyPr/>
                    <a:lstStyle/>
                    <a:p>
                      <a:pPr algn="ctr">
                        <a:lnSpc>
                          <a:spcPct val="100000"/>
                        </a:lnSpc>
                        <a:spcBef>
                          <a:spcPts val="600"/>
                        </a:spcBef>
                        <a:spcAft>
                          <a:spcPts val="0"/>
                        </a:spcAft>
                      </a:pPr>
                      <a:r>
                        <a:rPr lang="fr-CA" sz="1200" dirty="0">
                          <a:latin typeface="+mn-lt"/>
                          <a:ea typeface="Calibri"/>
                          <a:cs typeface="Times" pitchFamily="18" charset="0"/>
                        </a:rPr>
                        <a:t>Pause</a:t>
                      </a:r>
                      <a:endParaRPr lang="fr-FR" sz="1200"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r>
                        <a:rPr lang="fr-FR" sz="1200" i="1" dirty="0">
                          <a:latin typeface="Calibri"/>
                          <a:ea typeface="Calibri"/>
                          <a:cs typeface="Calibri"/>
                        </a:rPr>
                        <a:t>Comment allons-nous procéder pour concevoir des habitats artificiels sécuritaires et adaptés pour les 6 espèces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idées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7"/>
                  </a:ext>
                </a:extLst>
              </a:tr>
              <a:tr h="92259">
                <a:tc>
                  <a:txBody>
                    <a:bodyPr/>
                    <a:lstStyle/>
                    <a:p>
                      <a:pPr algn="ctr">
                        <a:lnSpc>
                          <a:spcPct val="100000"/>
                        </a:lnSpc>
                        <a:spcBef>
                          <a:spcPts val="600"/>
                        </a:spcBef>
                        <a:spcAft>
                          <a:spcPts val="0"/>
                        </a:spcAft>
                      </a:pPr>
                      <a:r>
                        <a:rPr lang="fr-CA" sz="1200" dirty="0">
                          <a:latin typeface="+mn-lt"/>
                          <a:ea typeface="Calibri"/>
                          <a:cs typeface="Times" pitchFamily="18" charset="0"/>
                        </a:rPr>
                        <a:t>Lecture</a:t>
                      </a:r>
                      <a:endParaRPr lang="fr-FR" sz="1200"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endParaRPr lang="fr-CA" sz="120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Proposition d’un plan de match</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8"/>
                  </a:ext>
                </a:extLst>
              </a:tr>
              <a:tr h="92259">
                <a:tc>
                  <a:txBody>
                    <a:bodyPr/>
                    <a:lstStyle/>
                    <a:p>
                      <a:pPr algn="ctr">
                        <a:lnSpc>
                          <a:spcPct val="100000"/>
                        </a:lnSpc>
                        <a:spcBef>
                          <a:spcPts val="600"/>
                        </a:spcBef>
                        <a:spcAft>
                          <a:spcPts val="0"/>
                        </a:spcAft>
                      </a:pPr>
                      <a:r>
                        <a:rPr lang="fr-FR" sz="1200" b="1" dirty="0"/>
                        <a:t>Fin</a:t>
                      </a:r>
                      <a:endParaRPr lang="fr-FR" sz="1200" b="1" dirty="0">
                        <a:latin typeface="+mn-lt"/>
                        <a:ea typeface="Calibri"/>
                        <a:cs typeface="Times" pitchFamily="18" charset="0"/>
                      </a:endParaRPr>
                    </a:p>
                  </a:txBody>
                  <a:tcPr marL="53578" marR="53578" marT="0" marB="0" anchor="ctr"/>
                </a:tc>
                <a:tc>
                  <a:txBody>
                    <a:bodyPr/>
                    <a:lstStyle/>
                    <a:p>
                      <a:pPr algn="ctr">
                        <a:lnSpc>
                          <a:spcPct val="100000"/>
                        </a:lnSpc>
                        <a:spcBef>
                          <a:spcPts val="600"/>
                        </a:spcBef>
                        <a:spcAft>
                          <a:spcPts val="0"/>
                        </a:spcAft>
                      </a:pPr>
                      <a:endParaRPr lang="fr-CA" sz="1200">
                        <a:latin typeface="Calibri"/>
                        <a:ea typeface="Calibri"/>
                        <a:cs typeface="Calibri"/>
                      </a:endParaRPr>
                    </a:p>
                  </a:txBody>
                  <a:tcPr marL="68580" marR="68580" marT="0" marB="0" anchor="ctr"/>
                </a:tc>
                <a:tc>
                  <a:txBody>
                    <a:bodyPr/>
                    <a:lstStyle/>
                    <a:p>
                      <a:pPr marL="342900" lvl="0" indent="-342900">
                        <a:lnSpc>
                          <a:spcPct val="100000"/>
                        </a:lnSpc>
                        <a:spcBef>
                          <a:spcPts val="600"/>
                        </a:spcBef>
                        <a:spcAft>
                          <a:spcPts val="0"/>
                        </a:spcAft>
                        <a:buFont typeface="Symbol"/>
                        <a:buChar char=""/>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9"/>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9174" y="5380390"/>
            <a:ext cx="1679665" cy="1815882"/>
          </a:xfrm>
          <a:prstGeom prst="rect">
            <a:avLst/>
          </a:prstGeom>
          <a:solidFill>
            <a:schemeClr val="accent1">
              <a:lumMod val="40000"/>
              <a:lumOff val="60000"/>
            </a:schemeClr>
          </a:solidFill>
        </p:spPr>
        <p:txBody>
          <a:bodyPr wrap="square">
            <a:spAutoFit/>
          </a:bodyPr>
          <a:lstStyle/>
          <a:p>
            <a:pPr lvl="0" algn="ctr" defTabSz="457200">
              <a:spcBef>
                <a:spcPts val="600"/>
              </a:spcBef>
              <a:buClrTx/>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fr-CA" dirty="0">
                <a:latin typeface="Calibri"/>
                <a:ea typeface="Calibri"/>
                <a:cs typeface="Calibri"/>
              </a:rPr>
              <a:t>« L’hiver au refuge </a:t>
            </a:r>
            <a:r>
              <a:rPr lang="fr-CA" dirty="0" err="1">
                <a:latin typeface="Calibri"/>
                <a:ea typeface="Calibri"/>
                <a:cs typeface="Calibri"/>
              </a:rPr>
              <a:t>Lobanaki</a:t>
            </a:r>
            <a:r>
              <a:rPr lang="fr-CA" dirty="0">
                <a:latin typeface="Calibri"/>
                <a:ea typeface="Calibri"/>
                <a:cs typeface="Calibri"/>
              </a:rPr>
              <a:t> » </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8"/>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9"/>
              </a:rPr>
              <a:t>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cette vidéo.</a:t>
            </a:r>
          </a:p>
          <a:p>
            <a:pPr defTabSz="457200">
              <a:spcBef>
                <a:spcPts val="600"/>
              </a:spcBef>
              <a:buClrTx/>
              <a:defRPr/>
            </a:pPr>
            <a:r>
              <a:rPr lang="fr-CA" sz="1200" dirty="0">
                <a:latin typeface="Calibri"/>
                <a:ea typeface="Calibri"/>
                <a:cs typeface="Calibri"/>
              </a:rPr>
              <a:t>Le lien se trouve aussi à la page 8 du guide pédagogique principal .</a:t>
            </a:r>
            <a:endParaRPr kumimoji="0" lang="fr-FR"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8" name="Google Shape;150;p7"/>
          <p:cNvSpPr/>
          <p:nvPr>
            <p:custDataLst>
              <p:tags r:id="rId4"/>
            </p:custDataLst>
          </p:nvPr>
        </p:nvSpPr>
        <p:spPr>
          <a:xfrm>
            <a:off x="45720" y="1275942"/>
            <a:ext cx="1652864" cy="4016444"/>
          </a:xfrm>
          <a:prstGeom prst="rect">
            <a:avLst/>
          </a:prstGeom>
          <a:solidFill>
            <a:schemeClr val="accent1">
              <a:lumMod val="40000"/>
              <a:lumOff val="60000"/>
            </a:schemeClr>
          </a:solidFill>
          <a:ln>
            <a:noFill/>
          </a:ln>
        </p:spPr>
        <p:txBody>
          <a:bodyPr spcFirstLastPara="1" wrap="square" lIns="91425" tIns="45700" rIns="91425" bIns="45700" anchor="t" anchorCtr="0">
            <a:spAutoFit/>
          </a:bodyPr>
          <a:lstStyle/>
          <a:p>
            <a:pPr marL="0" marR="0" lvl="0" indent="0" algn="ctr" rtl="0">
              <a:spcBef>
                <a:spcPts val="600"/>
              </a:spcBef>
              <a:spcAft>
                <a:spcPts val="0"/>
              </a:spcAft>
              <a:buNone/>
            </a:pPr>
            <a:r>
              <a:rPr lang="fr-CA" sz="1400" b="1" dirty="0">
                <a:solidFill>
                  <a:schemeClr val="dk1"/>
                </a:solidFill>
                <a:latin typeface="Calibri"/>
                <a:ea typeface="Calibri"/>
                <a:cs typeface="Calibri"/>
                <a:sym typeface="Calibri"/>
              </a:rPr>
              <a:t>Zone vocabulaire</a:t>
            </a:r>
            <a:endParaRPr sz="1400" b="1" dirty="0">
              <a:solidFill>
                <a:schemeClr val="dk1"/>
              </a:solidFill>
              <a:latin typeface="Calibri"/>
              <a:ea typeface="Calibri"/>
              <a:cs typeface="Calibri"/>
              <a:sym typeface="Calibri"/>
            </a:endParaRPr>
          </a:p>
          <a:p>
            <a:pPr marL="0" marR="0" lvl="0" indent="0" algn="l" rtl="0">
              <a:spcBef>
                <a:spcPts val="600"/>
              </a:spcBef>
              <a:spcAft>
                <a:spcPts val="0"/>
              </a:spcAft>
              <a:buNone/>
            </a:pPr>
            <a:r>
              <a:rPr lang="fr-CA" sz="1200" b="1" dirty="0">
                <a:solidFill>
                  <a:schemeClr val="dk1"/>
                </a:solidFill>
                <a:latin typeface="Calibri"/>
                <a:ea typeface="Calibri"/>
                <a:cs typeface="Calibri"/>
                <a:sym typeface="Calibri"/>
              </a:rPr>
              <a:t>Habitat : </a:t>
            </a:r>
            <a:r>
              <a:rPr lang="fr-CA" sz="1200" b="0" i="0" dirty="0">
                <a:solidFill>
                  <a:schemeClr val="dk1"/>
                </a:solidFill>
                <a:latin typeface="Calibri"/>
                <a:ea typeface="Calibri"/>
                <a:cs typeface="Calibri"/>
                <a:sym typeface="Calibri"/>
              </a:rPr>
              <a:t>Partie de l'environnement dans laquelle vit une espèce animale ou un groupe d'espèces.</a:t>
            </a:r>
            <a:endParaRPr dirty="0"/>
          </a:p>
          <a:p>
            <a:pPr marL="0" marR="0" lvl="0" indent="0" algn="l" rtl="0">
              <a:spcBef>
                <a:spcPts val="600"/>
              </a:spcBef>
              <a:spcAft>
                <a:spcPts val="0"/>
              </a:spcAft>
              <a:buNone/>
            </a:pPr>
            <a:r>
              <a:rPr lang="fr-CA" sz="1200" b="1" dirty="0">
                <a:solidFill>
                  <a:schemeClr val="dk1"/>
                </a:solidFill>
                <a:latin typeface="Calibri"/>
                <a:ea typeface="Calibri"/>
                <a:cs typeface="Calibri"/>
                <a:sym typeface="Calibri"/>
              </a:rPr>
              <a:t>Artificiel : </a:t>
            </a:r>
            <a:r>
              <a:rPr lang="fr-CA" sz="1200" dirty="0">
                <a:solidFill>
                  <a:schemeClr val="dk1"/>
                </a:solidFill>
                <a:latin typeface="Calibri"/>
                <a:ea typeface="Calibri"/>
                <a:cs typeface="Calibri"/>
                <a:sym typeface="Calibri"/>
              </a:rPr>
              <a:t>Fabriqué par les êtres humains.</a:t>
            </a:r>
            <a:endParaRPr dirty="0"/>
          </a:p>
          <a:p>
            <a:pPr marL="0" marR="0" lvl="0" indent="0" algn="l" rtl="0">
              <a:spcBef>
                <a:spcPts val="600"/>
              </a:spcBef>
              <a:spcAft>
                <a:spcPts val="0"/>
              </a:spcAft>
              <a:buNone/>
            </a:pPr>
            <a:r>
              <a:rPr lang="fr-CA" sz="1200" b="1" dirty="0">
                <a:solidFill>
                  <a:schemeClr val="dk1"/>
                </a:solidFill>
                <a:latin typeface="Calibri"/>
                <a:ea typeface="Calibri"/>
                <a:cs typeface="Calibri"/>
                <a:sym typeface="Calibri"/>
              </a:rPr>
              <a:t>Faune : </a:t>
            </a:r>
            <a:r>
              <a:rPr lang="fr-CA" sz="1200" b="0" i="0" dirty="0">
                <a:solidFill>
                  <a:schemeClr val="dk1"/>
                </a:solidFill>
                <a:latin typeface="Calibri"/>
                <a:ea typeface="Calibri"/>
                <a:cs typeface="Calibri"/>
                <a:sym typeface="Calibri"/>
              </a:rPr>
              <a:t>Ensemble des espèces animales vivant dans un espace géographique ou un habitat déterminé.</a:t>
            </a:r>
            <a:endParaRPr dirty="0"/>
          </a:p>
          <a:p>
            <a:pPr marL="0" marR="0" lvl="0" indent="0" algn="l" rtl="0">
              <a:spcBef>
                <a:spcPts val="600"/>
              </a:spcBef>
              <a:spcAft>
                <a:spcPts val="0"/>
              </a:spcAft>
              <a:buNone/>
            </a:pPr>
            <a:r>
              <a:rPr lang="fr-CA" sz="1200" b="1" dirty="0">
                <a:solidFill>
                  <a:schemeClr val="dk1"/>
                </a:solidFill>
                <a:latin typeface="Calibri"/>
                <a:ea typeface="Calibri"/>
                <a:cs typeface="Calibri"/>
                <a:sym typeface="Calibri"/>
              </a:rPr>
              <a:t>Adapter : </a:t>
            </a:r>
            <a:r>
              <a:rPr lang="fr-CA" sz="1200" dirty="0">
                <a:solidFill>
                  <a:schemeClr val="dk1"/>
                </a:solidFill>
                <a:latin typeface="Calibri"/>
                <a:ea typeface="Calibri"/>
                <a:cs typeface="Calibri"/>
                <a:sym typeface="Calibri"/>
              </a:rPr>
              <a:t>Modifier quelque chose (p.ex. un habitat) pour le mettre en accord avec certains besoins (p.ex. ceux d’un animal).</a:t>
            </a:r>
            <a:endParaRPr dirty="0"/>
          </a:p>
        </p:txBody>
      </p:sp>
      <p:sp>
        <p:nvSpPr>
          <p:cNvPr id="19" name="Google Shape;151;p7"/>
          <p:cNvSpPr txBox="1">
            <a:spLocks noGrp="1"/>
          </p:cNvSpPr>
          <p:nvPr>
            <p:ph type="title"/>
            <p:custDataLst>
              <p:tags r:id="rId5"/>
            </p:custDataLst>
          </p:nvPr>
        </p:nvSpPr>
        <p:spPr>
          <a:xfrm>
            <a:off x="-1" y="526"/>
            <a:ext cx="6858001" cy="100023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000"/>
              <a:buFont typeface="Calibri"/>
              <a:buNone/>
            </a:pPr>
            <a:r>
              <a:rPr lang="fr-CA" sz="3000" dirty="0"/>
              <a:t>Amorce</a:t>
            </a:r>
            <a:br>
              <a:rPr lang="fr-CA" sz="3000" dirty="0"/>
            </a:br>
            <a:r>
              <a:rPr lang="fr-CA" sz="2400" dirty="0"/>
              <a:t>1. Refuges et habitats artificiels</a:t>
            </a:r>
            <a:r>
              <a:rPr lang="fr-CA" sz="1800" dirty="0"/>
              <a:t>(suite)</a:t>
            </a:r>
            <a:r>
              <a:rPr lang="fr-CA" sz="2400" dirty="0"/>
              <a:t> </a:t>
            </a:r>
            <a:endParaRPr sz="2400" dirty="0"/>
          </a:p>
        </p:txBody>
      </p:sp>
      <p:sp>
        <p:nvSpPr>
          <p:cNvPr id="10" name="Google Shape;166;p9"/>
          <p:cNvSpPr txBox="1">
            <a:spLocks noGrp="1"/>
          </p:cNvSpPr>
          <p:nvPr>
            <p:ph type="sldNum" idx="12"/>
            <p:custDataLst>
              <p:tags r:id="rId6"/>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3</a:t>
            </a:fld>
            <a:endParaRPr sz="8200" dirty="0">
              <a:solidFill>
                <a:srgbClr val="D8D8D8"/>
              </a:solidFill>
              <a:latin typeface="Impact"/>
              <a:ea typeface="Impact"/>
              <a:cs typeface="Impact"/>
              <a:sym typeface="Impact"/>
            </a:endParaRPr>
          </a:p>
        </p:txBody>
      </p:sp>
      <p:pic>
        <p:nvPicPr>
          <p:cNvPr id="2" name="Image 1" descr="Une image contenant chat, mammifère, dessin humoristique&#10;&#10;Description générée automatiquement">
            <a:extLst>
              <a:ext uri="{FF2B5EF4-FFF2-40B4-BE49-F238E27FC236}">
                <a16:creationId xmlns:a16="http://schemas.microsoft.com/office/drawing/2014/main" id="{2A969C64-8A1D-FE06-7673-62104569EDBB}"/>
              </a:ext>
            </a:extLst>
          </p:cNvPr>
          <p:cNvPicPr>
            <a:picLocks noChangeAspect="1"/>
          </p:cNvPicPr>
          <p:nvPr/>
        </p:nvPicPr>
        <p:blipFill>
          <a:blip r:embed="rId10"/>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714636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lvl="0" indent="0" algn="just">
              <a:spcBef>
                <a:spcPts val="0"/>
              </a:spcBef>
              <a:buSzPts val="2400"/>
              <a:buNone/>
            </a:pPr>
            <a:r>
              <a:rPr lang="fr-FR" sz="2400" i="1" dirty="0"/>
              <a:t>Vue d’ensemble</a:t>
            </a:r>
            <a:endParaRPr lang="fr-FR" sz="2400" dirty="0"/>
          </a:p>
          <a:p>
            <a:pPr marL="0" lvl="0" indent="0" algn="just">
              <a:spcBef>
                <a:spcPts val="600"/>
              </a:spcBef>
              <a:buSzPts val="1200"/>
              <a:buNone/>
            </a:pPr>
            <a:r>
              <a:rPr lang="fr-FR" sz="1200" dirty="0"/>
              <a:t>Les élèves sont amenés à observer l’architecture de deux maisons différentes et à identifier les solides géométriques présents dans leur structure. On pourra ensuite tirer des conclusions sur l’importance du choix de ces formes dans la construction d’un habitat.</a:t>
            </a:r>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26895" y="2918461"/>
          <a:ext cx="4946631" cy="5297297"/>
        </p:xfrm>
        <a:graphic>
          <a:graphicData uri="http://schemas.openxmlformats.org/drawingml/2006/table">
            <a:tbl>
              <a:tblPr firstRow="1" bandRow="1">
                <a:tableStyleId>{6E25E649-3F16-4E02-A733-19D2CDBF48F0}</a:tableStyleId>
              </a:tblPr>
              <a:tblGrid>
                <a:gridCol w="672465">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2673966">
                  <a:extLst>
                    <a:ext uri="{9D8B030D-6E8A-4147-A177-3AD203B41FA5}">
                      <a16:colId xmlns:a16="http://schemas.microsoft.com/office/drawing/2014/main" val="20002"/>
                    </a:ext>
                  </a:extLst>
                </a:gridCol>
              </a:tblGrid>
              <a:tr h="175161">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157645">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algn="ctr">
                        <a:lnSpc>
                          <a:spcPct val="115000"/>
                        </a:lnSpc>
                        <a:spcAft>
                          <a:spcPts val="0"/>
                        </a:spcAft>
                      </a:pPr>
                      <a:endParaRPr lang="fr-CA" sz="120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Introduction et plan de match.</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1287437">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a:latin typeface="Calibri"/>
                          <a:ea typeface="Calibri"/>
                          <a:cs typeface="Calibri"/>
                        </a:rPr>
                        <a:t>Fiche d’activité A</a:t>
                      </a:r>
                      <a:endParaRPr lang="fr-FR" sz="1100" i="1">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distribue les fiches d’activité A.</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Lecture, en groupe, des consignes écrites en haut de la fiche.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Effectuer le premier exercice (première maison) en plénière, à l’aide du TNI. Laisser le temps aux élèves de refaire sur leur fiche ce qui est fait au TNI.</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Laisser les élèves faire le deuxième exercice individuellement.</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253984">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a:latin typeface="Calibri"/>
                          <a:ea typeface="Calibri"/>
                          <a:cs typeface="Calibri"/>
                        </a:rPr>
                        <a:t>Fiche d’activité A solutionnaire</a:t>
                      </a:r>
                      <a:endParaRPr lang="fr-FR" sz="1100" i="1">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FR" sz="1200" dirty="0">
                          <a:latin typeface="Calibri"/>
                          <a:ea typeface="Calibri"/>
                          <a:cs typeface="Calibri"/>
                        </a:rPr>
                        <a:t>Retour</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FR" sz="1200" dirty="0">
                          <a:latin typeface="Calibri"/>
                          <a:ea typeface="Calibri"/>
                          <a:cs typeface="Calibri"/>
                        </a:rPr>
                        <a:t>Nouvelles questions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959812">
                <a:tc>
                  <a:txBody>
                    <a:bodyPr/>
                    <a:lstStyle/>
                    <a:p>
                      <a:pPr algn="ctr">
                        <a:lnSpc>
                          <a:spcPct val="100000"/>
                        </a:lnSpc>
                        <a:spcBef>
                          <a:spcPts val="600"/>
                        </a:spcBef>
                        <a:spcAft>
                          <a:spcPts val="0"/>
                        </a:spcAft>
                      </a:pPr>
                      <a:r>
                        <a:rPr lang="fr-CA" sz="1200" i="0" dirty="0"/>
                        <a:t>Pause</a:t>
                      </a:r>
                      <a:endParaRPr lang="fr-FR" sz="1200" i="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FR" sz="1200" i="1" dirty="0">
                          <a:latin typeface="Calibri"/>
                          <a:ea typeface="Calibri"/>
                          <a:cs typeface="Calibri"/>
                        </a:rPr>
                        <a:t>Comment expliquer les différences de géométrie entre les deux maisons ?  Contre quel élément de la nature telle ou telle forme peuvent-elles mieux résister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L’enseignante recueille les idées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110790">
                <a:tc>
                  <a:txBody>
                    <a:bodyPr/>
                    <a:lstStyle/>
                    <a:p>
                      <a:pPr algn="ctr">
                        <a:lnSpc>
                          <a:spcPct val="100000"/>
                        </a:lnSpc>
                        <a:spcBef>
                          <a:spcPts val="600"/>
                        </a:spcBef>
                        <a:spcAft>
                          <a:spcPts val="0"/>
                        </a:spcAft>
                      </a:pPr>
                      <a:r>
                        <a:rPr lang="fr-CA" sz="1200" i="0" dirty="0">
                          <a:latin typeface="+mn-lt"/>
                          <a:ea typeface="Calibri"/>
                          <a:cs typeface="Times" pitchFamily="18" charset="0"/>
                        </a:rPr>
                        <a:t>Lecture</a:t>
                      </a:r>
                      <a:endParaRPr lang="fr-FR" sz="1200" i="0"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Arial" pitchFamily="34" charset="0"/>
                        <a:buChar char="•"/>
                      </a:pPr>
                      <a:r>
                        <a:rPr lang="fr-CA" sz="1200" dirty="0">
                          <a:latin typeface="Calibri"/>
                          <a:ea typeface="Calibri"/>
                          <a:cs typeface="Times New Roman"/>
                        </a:rPr>
                        <a:t>Retour</a:t>
                      </a:r>
                      <a:endParaRPr lang="fr-FR" sz="1200" dirty="0">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110790">
                <a:tc>
                  <a:txBody>
                    <a:bodyPr/>
                    <a:lstStyle/>
                    <a:p>
                      <a:pPr algn="ctr">
                        <a:lnSpc>
                          <a:spcPct val="100000"/>
                        </a:lnSpc>
                        <a:spcBef>
                          <a:spcPts val="600"/>
                        </a:spcBef>
                        <a:spcAft>
                          <a:spcPts val="0"/>
                        </a:spcAft>
                      </a:pPr>
                      <a:r>
                        <a:rPr lang="fr-CA" sz="1200" b="1" dirty="0">
                          <a:latin typeface="+mn-lt"/>
                          <a:ea typeface="Calibri"/>
                          <a:cs typeface="Times" pitchFamily="18" charset="0"/>
                        </a:rPr>
                        <a:t>Fin</a:t>
                      </a:r>
                      <a:endParaRPr lang="fr-FR" sz="1200" b="1"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1554" y="3355256"/>
            <a:ext cx="1679665" cy="754053"/>
          </a:xfrm>
          <a:prstGeom prst="rect">
            <a:avLst/>
          </a:prstGeom>
          <a:solidFill>
            <a:schemeClr val="bg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b="1" kern="1200" dirty="0">
                <a:solidFill>
                  <a:prstClr val="black"/>
                </a:solidFill>
                <a:latin typeface="Calibri"/>
                <a:ea typeface="+mn-ea"/>
                <a:cs typeface="+mn-cs"/>
              </a:rPr>
              <a:t>2</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9"/>
              </a:rPr>
              <a:t> </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ICI</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9"/>
              </a:rPr>
              <a:t>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sp>
        <p:nvSpPr>
          <p:cNvPr id="23" name="Google Shape;171;p9"/>
          <p:cNvSpPr txBox="1">
            <a:spLocks/>
          </p:cNvSpPr>
          <p:nvPr>
            <p:custDataLst>
              <p:tags r:id="rId4"/>
            </p:custDataLst>
          </p:nvPr>
        </p:nvSpPr>
        <p:spPr>
          <a:xfrm>
            <a:off x="-1" y="526"/>
            <a:ext cx="5265337" cy="1000234"/>
          </a:xfrm>
          <a:prstGeom prst="rect">
            <a:avLst/>
          </a:prstGeom>
          <a:noFill/>
          <a:ln>
            <a:noFill/>
          </a:ln>
        </p:spPr>
        <p:txBody>
          <a:bodyPr spcFirstLastPara="1" wrap="square" lIns="91425" tIns="45700" rIns="91425" bIns="45700" anchor="ctr" anchorCtr="0">
            <a:normAutofit/>
          </a:bodyPr>
          <a:lstStyle/>
          <a:p>
            <a:pPr marL="0" marR="0" lvl="0" indent="0" algn="l" defTabSz="914400" rtl="0" eaLnBrk="1" fontAlgn="auto" latinLnBrk="0" hangingPunct="1">
              <a:lnSpc>
                <a:spcPct val="100000"/>
              </a:lnSpc>
              <a:spcBef>
                <a:spcPts val="0"/>
              </a:spcBef>
              <a:spcAft>
                <a:spcPts val="0"/>
              </a:spcAft>
              <a:buClr>
                <a:schemeClr val="dk1"/>
              </a:buClr>
              <a:buSzPts val="3000"/>
              <a:buFont typeface="Calibri"/>
              <a:buNone/>
              <a:tabLst/>
              <a:defRPr/>
            </a:pPr>
            <a:r>
              <a:rPr kumimoji="0" lang="fr-FR" sz="3000" b="0" i="0" u="none" strike="noStrike" kern="0" cap="none" spc="0" normalizeH="0" baseline="0" noProof="0" dirty="0">
                <a:ln>
                  <a:noFill/>
                </a:ln>
                <a:solidFill>
                  <a:schemeClr val="dk1"/>
                </a:solidFill>
                <a:effectLst/>
                <a:uLnTx/>
                <a:uFillTx/>
                <a:latin typeface="Calibri"/>
                <a:ea typeface="Calibri"/>
                <a:cs typeface="Calibri"/>
                <a:sym typeface="Calibri"/>
              </a:rPr>
              <a:t>Préparation mathématique</a:t>
            </a:r>
            <a:br>
              <a:rPr kumimoji="0" lang="fr-FR" sz="3000" b="0" i="0" u="none" strike="noStrike" kern="0" cap="none" spc="0" normalizeH="0" baseline="0" noProof="0" dirty="0">
                <a:ln>
                  <a:noFill/>
                </a:ln>
                <a:solidFill>
                  <a:schemeClr val="dk1"/>
                </a:solidFill>
                <a:effectLst/>
                <a:uLnTx/>
                <a:uFillTx/>
                <a:latin typeface="Calibri"/>
                <a:ea typeface="Calibri"/>
                <a:cs typeface="Calibri"/>
                <a:sym typeface="Calibri"/>
              </a:rPr>
            </a:br>
            <a:r>
              <a:rPr kumimoji="0" lang="fr-FR" sz="2400" b="0" i="0" u="none" strike="noStrike" kern="0" cap="none" spc="0" normalizeH="0" baseline="0" noProof="0" dirty="0">
                <a:ln>
                  <a:noFill/>
                </a:ln>
                <a:solidFill>
                  <a:schemeClr val="dk1"/>
                </a:solidFill>
                <a:effectLst/>
                <a:uLnTx/>
                <a:uFillTx/>
                <a:latin typeface="Calibri"/>
                <a:ea typeface="Calibri"/>
                <a:cs typeface="Calibri"/>
                <a:sym typeface="Calibri"/>
              </a:rPr>
              <a:t>2. Solides géométriques cachés</a:t>
            </a:r>
          </a:p>
        </p:txBody>
      </p:sp>
      <p:graphicFrame>
        <p:nvGraphicFramePr>
          <p:cNvPr id="25" name="Google Shape;169;p9"/>
          <p:cNvGraphicFramePr/>
          <p:nvPr>
            <p:custDataLst>
              <p:tags r:id="rId5"/>
            </p:custDataLst>
          </p:nvPr>
        </p:nvGraphicFramePr>
        <p:xfrm>
          <a:off x="43532" y="1268126"/>
          <a:ext cx="1661179" cy="401500"/>
        </p:xfrm>
        <a:graphic>
          <a:graphicData uri="http://schemas.openxmlformats.org/drawingml/2006/table">
            <a:tbl>
              <a:tblPr firstRow="1" bandRow="1">
                <a:noFill/>
                <a:tableStyleId>{7FD3D0E3-BACD-4F40-8B32-A9B99BE5178E}</a:tableStyleId>
              </a:tblPr>
              <a:tblGrid>
                <a:gridCol w="1661179">
                  <a:extLst>
                    <a:ext uri="{9D8B030D-6E8A-4147-A177-3AD203B41FA5}">
                      <a16:colId xmlns:a16="http://schemas.microsoft.com/office/drawing/2014/main" val="20000"/>
                    </a:ext>
                  </a:extLst>
                </a:gridCol>
              </a:tblGrid>
              <a:tr h="401500">
                <a:tc>
                  <a:txBody>
                    <a:bodyPr/>
                    <a:lstStyle/>
                    <a:p>
                      <a:pPr marL="0" marR="0" lvl="0" indent="0" algn="ctr" rtl="0">
                        <a:spcBef>
                          <a:spcPts val="0"/>
                        </a:spcBef>
                        <a:spcAft>
                          <a:spcPts val="0"/>
                        </a:spcAft>
                        <a:buNone/>
                      </a:pPr>
                      <a:endParaRPr sz="200" b="1"/>
                    </a:p>
                    <a:p>
                      <a:pPr marL="0" marR="0" lvl="0" indent="0" algn="ctr" rtl="0">
                        <a:spcBef>
                          <a:spcPts val="0"/>
                        </a:spcBef>
                        <a:spcAft>
                          <a:spcPts val="0"/>
                        </a:spcAft>
                        <a:buNone/>
                      </a:pPr>
                      <a:r>
                        <a:rPr lang="fr-CA" sz="1400" b="1">
                          <a:latin typeface="Calibri"/>
                          <a:ea typeface="Calibri"/>
                          <a:cs typeface="Calibri"/>
                          <a:sym typeface="Calibri"/>
                        </a:rPr>
                        <a:t>Durée : 30 minutes</a:t>
                      </a:r>
                      <a:endParaRPr sz="1400" b="1" i="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0"/>
                  </a:ext>
                </a:extLst>
              </a:tr>
            </a:tbl>
          </a:graphicData>
        </a:graphic>
      </p:graphicFrame>
      <p:sp>
        <p:nvSpPr>
          <p:cNvPr id="27" name="Google Shape;166;p9"/>
          <p:cNvSpPr txBox="1">
            <a:spLocks noGrp="1"/>
          </p:cNvSpPr>
          <p:nvPr>
            <p:ph type="sldNum" idx="12"/>
            <p:custDataLst>
              <p:tags r:id="rId6"/>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4</a:t>
            </a:fld>
            <a:endParaRPr sz="8200" dirty="0">
              <a:solidFill>
                <a:srgbClr val="D8D8D8"/>
              </a:solidFill>
              <a:latin typeface="Impact"/>
              <a:ea typeface="Impact"/>
              <a:cs typeface="Impact"/>
              <a:sym typeface="Impact"/>
            </a:endParaRPr>
          </a:p>
        </p:txBody>
      </p:sp>
      <p:graphicFrame>
        <p:nvGraphicFramePr>
          <p:cNvPr id="28" name="Google Shape;168;p9"/>
          <p:cNvGraphicFramePr/>
          <p:nvPr>
            <p:custDataLst>
              <p:tags r:id="rId7"/>
            </p:custDataLst>
            <p:extLst>
              <p:ext uri="{D42A27DB-BD31-4B8C-83A1-F6EECF244321}">
                <p14:modId xmlns:p14="http://schemas.microsoft.com/office/powerpoint/2010/main" val="2800643962"/>
              </p:ext>
            </p:extLst>
          </p:nvPr>
        </p:nvGraphicFramePr>
        <p:xfrm>
          <a:off x="43832" y="1729638"/>
          <a:ext cx="1652875" cy="1559350"/>
        </p:xfrm>
        <a:graphic>
          <a:graphicData uri="http://schemas.openxmlformats.org/drawingml/2006/table">
            <a:tbl>
              <a:tblPr firstRow="1" bandRow="1">
                <a:noFill/>
                <a:tableStyleId>{2C4A874D-6B03-4BB8-98A9-B98E6124F245}</a:tableStyleId>
              </a:tblPr>
              <a:tblGrid>
                <a:gridCol w="1652875">
                  <a:extLst>
                    <a:ext uri="{9D8B030D-6E8A-4147-A177-3AD203B41FA5}">
                      <a16:colId xmlns:a16="http://schemas.microsoft.com/office/drawing/2014/main" val="20000"/>
                    </a:ext>
                  </a:extLst>
                </a:gridCol>
              </a:tblGrid>
              <a:tr h="318650">
                <a:tc>
                  <a:txBody>
                    <a:bodyPr/>
                    <a:lstStyle/>
                    <a:p>
                      <a:pPr marL="0" marR="0" lvl="0" indent="0" algn="ctr" rtl="0">
                        <a:spcBef>
                          <a:spcPts val="0"/>
                        </a:spcBef>
                        <a:spcAft>
                          <a:spcPts val="0"/>
                        </a:spcAft>
                        <a:buNone/>
                      </a:pPr>
                      <a:r>
                        <a:rPr lang="fr-CA" sz="1400" dirty="0">
                          <a:latin typeface="Calibri"/>
                          <a:ea typeface="Calibri"/>
                          <a:cs typeface="Calibri"/>
                          <a:sym typeface="Calibri"/>
                        </a:rPr>
                        <a:t>Matériel nécessaire</a:t>
                      </a:r>
                      <a:endParaRPr dirty="0"/>
                    </a:p>
                  </a:txBody>
                  <a:tcPr marL="91450" marR="91450" marT="45725" marB="45725"/>
                </a:tc>
                <a:extLst>
                  <a:ext uri="{0D108BD9-81ED-4DB2-BD59-A6C34878D82A}">
                    <a16:rowId xmlns:a16="http://schemas.microsoft.com/office/drawing/2014/main" val="10000"/>
                  </a:ext>
                </a:extLst>
              </a:tr>
              <a:tr h="310175">
                <a:tc>
                  <a:txBody>
                    <a:bodyPr/>
                    <a:lstStyle/>
                    <a:p>
                      <a:pPr marL="0" marR="0" lvl="0" indent="0" algn="ctr" rtl="0">
                        <a:spcBef>
                          <a:spcPts val="0"/>
                        </a:spcBef>
                        <a:spcAft>
                          <a:spcPts val="0"/>
                        </a:spcAft>
                        <a:buNone/>
                      </a:pPr>
                      <a:r>
                        <a:rPr lang="fr-CA" sz="1200" b="1">
                          <a:latin typeface="Calibri"/>
                          <a:ea typeface="Calibri"/>
                          <a:cs typeface="Calibri"/>
                          <a:sym typeface="Calibri"/>
                        </a:rPr>
                        <a:t>Pour l’enseignant.e</a:t>
                      </a:r>
                      <a:endParaRPr sz="1200" b="1">
                        <a:latin typeface="Calibri"/>
                        <a:ea typeface="Calibri"/>
                        <a:cs typeface="Calibri"/>
                        <a:sym typeface="Calibri"/>
                      </a:endParaRPr>
                    </a:p>
                  </a:txBody>
                  <a:tcPr marL="91450" marR="91450" marT="45725" marB="45725"/>
                </a:tc>
                <a:extLst>
                  <a:ext uri="{0D108BD9-81ED-4DB2-BD59-A6C34878D82A}">
                    <a16:rowId xmlns:a16="http://schemas.microsoft.com/office/drawing/2014/main" val="10001"/>
                  </a:ext>
                </a:extLst>
              </a:tr>
              <a:tr h="310175">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dirty="0">
                          <a:solidFill>
                            <a:schemeClr val="dk1"/>
                          </a:solidFill>
                          <a:latin typeface="Calibri"/>
                          <a:ea typeface="Calibri"/>
                          <a:cs typeface="Calibri"/>
                          <a:sym typeface="Calibri"/>
                          <a:hlinkClick r:id="" action="ppaction://noaction"/>
                        </a:rPr>
                        <a:t>Fiche TNI 5a et 5b</a:t>
                      </a:r>
                      <a:endParaRPr sz="120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310175">
                <a:tc>
                  <a:txBody>
                    <a:bodyPr/>
                    <a:lstStyle/>
                    <a:p>
                      <a:pPr marL="0" marR="0" lvl="0" indent="0" algn="ctr" rtl="0">
                        <a:lnSpc>
                          <a:spcPct val="100000"/>
                        </a:lnSpc>
                        <a:spcBef>
                          <a:spcPts val="0"/>
                        </a:spcBef>
                        <a:spcAft>
                          <a:spcPts val="0"/>
                        </a:spcAft>
                        <a:buClr>
                          <a:schemeClr val="dk1"/>
                        </a:buClr>
                        <a:buSzPts val="1200"/>
                        <a:buFont typeface="Calibri"/>
                        <a:buNone/>
                      </a:pPr>
                      <a:r>
                        <a:rPr lang="fr-CA" sz="1200" b="1">
                          <a:solidFill>
                            <a:schemeClr val="dk1"/>
                          </a:solidFill>
                          <a:latin typeface="Calibri"/>
                          <a:ea typeface="Calibri"/>
                          <a:cs typeface="Calibri"/>
                          <a:sym typeface="Calibri"/>
                        </a:rPr>
                        <a:t>Par élève</a:t>
                      </a:r>
                      <a:endParaRPr/>
                    </a:p>
                  </a:txBody>
                  <a:tcPr marL="91450" marR="91450" marT="45725" marB="45725"/>
                </a:tc>
                <a:extLst>
                  <a:ext uri="{0D108BD9-81ED-4DB2-BD59-A6C34878D82A}">
                    <a16:rowId xmlns:a16="http://schemas.microsoft.com/office/drawing/2014/main" val="10003"/>
                  </a:ext>
                </a:extLst>
              </a:tr>
              <a:tr h="310175">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dirty="0">
                          <a:solidFill>
                            <a:schemeClr val="dk1"/>
                          </a:solidFill>
                          <a:latin typeface="Calibri"/>
                          <a:ea typeface="Calibri"/>
                          <a:cs typeface="Calibri"/>
                          <a:sym typeface="Calibri"/>
                          <a:hlinkClick r:id="" action="ppaction://noaction">
                            <a:extLst>
                              <a:ext uri="{A12FA001-AC4F-418D-AE19-62706E023703}">
                                <ahyp:hlinkClr xmlns:ahyp="http://schemas.microsoft.com/office/drawing/2018/hyperlinkcolor" val="tx"/>
                              </a:ext>
                            </a:extLst>
                          </a:hlinkClick>
                        </a:rPr>
                        <a:t>Fiche d’activité A </a:t>
                      </a:r>
                      <a:endParaRPr sz="120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4"/>
                  </a:ext>
                </a:extLst>
              </a:tr>
            </a:tbl>
          </a:graphicData>
        </a:graphic>
      </p:graphicFrame>
      <p:pic>
        <p:nvPicPr>
          <p:cNvPr id="2" name="Image 1" descr="Une image contenant chat, mammifère, dessin humoristique&#10;&#10;Description générée automatiquement">
            <a:extLst>
              <a:ext uri="{FF2B5EF4-FFF2-40B4-BE49-F238E27FC236}">
                <a16:creationId xmlns:a16="http://schemas.microsoft.com/office/drawing/2014/main" id="{7FB359AD-8CD5-FD32-FB30-490AE40BCA09}"/>
              </a:ext>
            </a:extLst>
          </p:cNvPr>
          <p:cNvPicPr>
            <a:picLocks noChangeAspect="1"/>
          </p:cNvPicPr>
          <p:nvPr/>
        </p:nvPicPr>
        <p:blipFill>
          <a:blip r:embed="rId11"/>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85680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lvl="0" indent="0" algn="just">
              <a:spcBef>
                <a:spcPts val="0"/>
              </a:spcBef>
              <a:buSzPts val="2400"/>
              <a:buNone/>
            </a:pPr>
            <a:r>
              <a:rPr lang="fr-FR" sz="2400" i="1" dirty="0"/>
              <a:t>Vue d’ensemble</a:t>
            </a:r>
            <a:endParaRPr lang="fr-FR" sz="2400" dirty="0"/>
          </a:p>
          <a:p>
            <a:pPr marL="0" lvl="0" indent="0" algn="just">
              <a:spcBef>
                <a:spcPts val="600"/>
              </a:spcBef>
              <a:buSzPts val="1200"/>
              <a:buNone/>
            </a:pPr>
            <a:r>
              <a:rPr lang="fr-FR" sz="1200" dirty="0"/>
              <a:t>Les élèves testent la solidité de différents solides géométriques en papier en les soumettant à une épreuve de poids. Chaque équipe de 2 élèves teste </a:t>
            </a:r>
            <a:r>
              <a:rPr lang="fr-FR" sz="1200" i="1" dirty="0"/>
              <a:t>un</a:t>
            </a:r>
            <a:r>
              <a:rPr lang="fr-FR" sz="1200" dirty="0"/>
              <a:t> type de solide (prisme rectangulaire, prisme triangulaire, cylindre) et il y a mise en commun des résultats à la fin.</a:t>
            </a:r>
          </a:p>
          <a:p>
            <a:pPr marL="0" lvl="0" indent="0" algn="just">
              <a:spcBef>
                <a:spcPts val="600"/>
              </a:spcBef>
              <a:buSzPts val="1200"/>
              <a:buNone/>
            </a:pPr>
            <a:endParaRPr lang="fr-FR" sz="1200" dirty="0"/>
          </a:p>
          <a:p>
            <a:pPr marL="0" lvl="0" indent="0" algn="just">
              <a:spcBef>
                <a:spcPts val="600"/>
              </a:spcBef>
              <a:buSzPts val="2400"/>
              <a:buNone/>
            </a:pPr>
            <a:r>
              <a:rPr lang="fr-FR" sz="2400" i="1" dirty="0"/>
              <a:t>Préparatifs</a:t>
            </a:r>
            <a:endParaRPr lang="fr-FR" sz="1200" dirty="0"/>
          </a:p>
          <a:p>
            <a:pPr marL="0" lvl="0" indent="0" algn="just">
              <a:spcBef>
                <a:spcPts val="600"/>
              </a:spcBef>
              <a:buSzPts val="1200"/>
              <a:buNone/>
            </a:pPr>
            <a:r>
              <a:rPr lang="fr-FR" sz="1200" dirty="0"/>
              <a:t>Avant l’activité, s’assurer qu’il y a dans le bac assez de </a:t>
            </a:r>
            <a:r>
              <a:rPr lang="fr-FR" sz="1200" b="1" dirty="0"/>
              <a:t>Fiches à découper : Gabarit de solides géométrique </a:t>
            </a:r>
            <a:r>
              <a:rPr lang="fr-FR" sz="1200" dirty="0"/>
              <a:t>imprimées (voir section </a:t>
            </a:r>
            <a:r>
              <a:rPr lang="fr-FR" sz="1200" i="1" dirty="0"/>
              <a:t>Fiches théoriques</a:t>
            </a:r>
            <a:r>
              <a:rPr lang="fr-FR" sz="1200" dirty="0"/>
              <a:t>). Au cas où des solides géométriques deviendraient inutilisables au fil du test de solidité, compter au moins 2 copies par équipe (du même solide).</a:t>
            </a:r>
          </a:p>
          <a:p>
            <a:pPr marL="0" lvl="0" indent="0" algn="just">
              <a:spcBef>
                <a:spcPts val="600"/>
              </a:spcBef>
              <a:buSzPts val="1200"/>
              <a:buNone/>
            </a:pPr>
            <a:r>
              <a:rPr lang="fr-FR" sz="1200" dirty="0"/>
              <a:t>Imprimer les gabarits sur du papier régulier.</a:t>
            </a:r>
          </a:p>
          <a:p>
            <a:pPr marL="0" lvl="0" indent="0" algn="just">
              <a:spcBef>
                <a:spcPts val="600"/>
              </a:spcBef>
              <a:buSzPts val="1200"/>
              <a:buNone/>
            </a:pPr>
            <a:endParaRPr lang="fr-FR" sz="1200" dirty="0"/>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26895" y="4739641"/>
          <a:ext cx="4946631" cy="3172101"/>
        </p:xfrm>
        <a:graphic>
          <a:graphicData uri="http://schemas.openxmlformats.org/drawingml/2006/table">
            <a:tbl>
              <a:tblPr firstRow="1" bandRow="1">
                <a:tableStyleId>{6E25E649-3F16-4E02-A733-19D2CDBF48F0}</a:tableStyleId>
              </a:tblPr>
              <a:tblGrid>
                <a:gridCol w="672465">
                  <a:extLst>
                    <a:ext uri="{9D8B030D-6E8A-4147-A177-3AD203B41FA5}">
                      <a16:colId xmlns:a16="http://schemas.microsoft.com/office/drawing/2014/main" val="20000"/>
                    </a:ext>
                  </a:extLst>
                </a:gridCol>
                <a:gridCol w="1379220">
                  <a:extLst>
                    <a:ext uri="{9D8B030D-6E8A-4147-A177-3AD203B41FA5}">
                      <a16:colId xmlns:a16="http://schemas.microsoft.com/office/drawing/2014/main" val="20001"/>
                    </a:ext>
                  </a:extLst>
                </a:gridCol>
                <a:gridCol w="2894946">
                  <a:extLst>
                    <a:ext uri="{9D8B030D-6E8A-4147-A177-3AD203B41FA5}">
                      <a16:colId xmlns:a16="http://schemas.microsoft.com/office/drawing/2014/main" val="20002"/>
                    </a:ext>
                  </a:extLst>
                </a:gridCol>
              </a:tblGrid>
              <a:tr h="175161">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157645">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a:lnSpc>
                          <a:spcPct val="115000"/>
                        </a:lnSpc>
                        <a:spcAft>
                          <a:spcPts val="0"/>
                        </a:spcAft>
                      </a:pPr>
                      <a:endParaRPr lang="fr-CA" sz="1200">
                        <a:latin typeface="Calibri"/>
                        <a:ea typeface="Calibri"/>
                        <a:cs typeface="Calibri"/>
                      </a:endParaRPr>
                    </a:p>
                  </a:txBody>
                  <a:tcPr marL="68580" marR="68580" marT="0" marB="0"/>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Rappel au</a:t>
                      </a:r>
                      <a:r>
                        <a:rPr lang="fr-CA" sz="1200" baseline="0" dirty="0">
                          <a:latin typeface="Calibri"/>
                          <a:ea typeface="Calibri"/>
                          <a:cs typeface="Calibri"/>
                        </a:rPr>
                        <a:t> sujet de la mission</a:t>
                      </a:r>
                      <a:r>
                        <a:rPr lang="fr-CA" sz="1200" dirty="0">
                          <a:latin typeface="Calibri"/>
                          <a:ea typeface="Calibri"/>
                          <a:cs typeface="Calibri"/>
                        </a:rPr>
                        <a:t>.</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Introduction des trois solides géométriques qui seront testés.</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Question sur la manière de tester.</a:t>
                      </a:r>
                      <a:endParaRPr lang="fr-FR" sz="11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287437">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dirty="0">
                          <a:latin typeface="Calibri"/>
                          <a:ea typeface="Calibri"/>
                          <a:cs typeface="Calibri"/>
                        </a:rPr>
                        <a:t>Comment pourrions-nous tester la solidité de nos différents solides géométriques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idées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253984">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CA" sz="1200" i="1" dirty="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Proposition de procédure.</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Commentaire sur la modélisation.</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253984">
                <a:tc gridSpan="3">
                  <a:txBody>
                    <a:bodyPr/>
                    <a:lstStyle/>
                    <a:p>
                      <a:pPr algn="ctr">
                        <a:lnSpc>
                          <a:spcPct val="100000"/>
                        </a:lnSpc>
                        <a:spcBef>
                          <a:spcPts val="600"/>
                        </a:spcBef>
                        <a:spcAft>
                          <a:spcPts val="0"/>
                        </a:spcAft>
                      </a:pPr>
                      <a:r>
                        <a:rPr lang="fr-CA" sz="1200" dirty="0">
                          <a:latin typeface="+mn-lt"/>
                          <a:ea typeface="Calibri"/>
                          <a:cs typeface="Times" pitchFamily="18" charset="0"/>
                        </a:rPr>
                        <a:t>(Suite page suivante)</a:t>
                      </a:r>
                      <a:endParaRPr lang="fr-FR" sz="1200" dirty="0">
                        <a:latin typeface="+mn-lt"/>
                        <a:ea typeface="Calibri"/>
                        <a:cs typeface="Times" pitchFamily="18" charset="0"/>
                      </a:endParaRPr>
                    </a:p>
                  </a:txBody>
                  <a:tcPr marL="53578" marR="53578" marT="0" marB="0" anchor="ctr"/>
                </a:tc>
                <a:tc hMerge="1">
                  <a:txBody>
                    <a:bodyPr/>
                    <a:lstStyle/>
                    <a:p>
                      <a:pPr algn="ctr">
                        <a:lnSpc>
                          <a:spcPct val="115000"/>
                        </a:lnSpc>
                        <a:spcAft>
                          <a:spcPts val="0"/>
                        </a:spcAft>
                      </a:pPr>
                      <a:endParaRPr lang="fr-CA" sz="1200" i="1" dirty="0">
                        <a:latin typeface="Calibri"/>
                        <a:ea typeface="Calibri"/>
                        <a:cs typeface="Calibri"/>
                      </a:endParaRPr>
                    </a:p>
                  </a:txBody>
                  <a:tcPr marL="68580" marR="68580" marT="0" marB="0" anchor="ctr"/>
                </a:tc>
                <a:tc hMerge="1">
                  <a:txBody>
                    <a:bodyPr/>
                    <a:lstStyle/>
                    <a:p>
                      <a:pPr marL="180000" lvl="0" indent="-180000">
                        <a:lnSpc>
                          <a:spcPct val="100000"/>
                        </a:lnSpc>
                        <a:spcBef>
                          <a:spcPts val="600"/>
                        </a:spcBef>
                        <a:spcAft>
                          <a:spcPts val="0"/>
                        </a:spcAft>
                        <a:buFont typeface="Symbol"/>
                        <a:buChar char=""/>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0480" y="6753776"/>
            <a:ext cx="1679665" cy="754053"/>
          </a:xfrm>
          <a:prstGeom prst="rect">
            <a:avLst/>
          </a:prstGeom>
          <a:solidFill>
            <a:schemeClr val="bg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b="1" kern="1200" noProof="0" dirty="0">
                <a:solidFill>
                  <a:prstClr val="black"/>
                </a:solidFill>
                <a:latin typeface="Calibri"/>
                <a:ea typeface="+mn-ea"/>
                <a:cs typeface="+mn-cs"/>
              </a:rPr>
              <a:t>3</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5" name="Google Shape;169;p9"/>
          <p:cNvGraphicFramePr/>
          <p:nvPr>
            <p:custDataLst>
              <p:tags r:id="rId4"/>
            </p:custDataLst>
          </p:nvPr>
        </p:nvGraphicFramePr>
        <p:xfrm>
          <a:off x="43532" y="1268126"/>
          <a:ext cx="1661179" cy="401500"/>
        </p:xfrm>
        <a:graphic>
          <a:graphicData uri="http://schemas.openxmlformats.org/drawingml/2006/table">
            <a:tbl>
              <a:tblPr firstRow="1" bandRow="1">
                <a:noFill/>
                <a:tableStyleId>{7FD3D0E3-BACD-4F40-8B32-A9B99BE5178E}</a:tableStyleId>
              </a:tblPr>
              <a:tblGrid>
                <a:gridCol w="1661179">
                  <a:extLst>
                    <a:ext uri="{9D8B030D-6E8A-4147-A177-3AD203B41FA5}">
                      <a16:colId xmlns:a16="http://schemas.microsoft.com/office/drawing/2014/main" val="20000"/>
                    </a:ext>
                  </a:extLst>
                </a:gridCol>
              </a:tblGrid>
              <a:tr h="401500">
                <a:tc>
                  <a:txBody>
                    <a:bodyPr/>
                    <a:lstStyle/>
                    <a:p>
                      <a:pPr marL="0" marR="0" lvl="0" indent="0" algn="ctr" rtl="0">
                        <a:spcBef>
                          <a:spcPts val="0"/>
                        </a:spcBef>
                        <a:spcAft>
                          <a:spcPts val="0"/>
                        </a:spcAft>
                        <a:buNone/>
                      </a:pPr>
                      <a:endParaRPr sz="200" b="1" dirty="0"/>
                    </a:p>
                    <a:p>
                      <a:pPr marL="0" marR="0" lvl="0" indent="0" algn="ctr" rtl="0">
                        <a:spcBef>
                          <a:spcPts val="0"/>
                        </a:spcBef>
                        <a:spcAft>
                          <a:spcPts val="0"/>
                        </a:spcAft>
                        <a:buNone/>
                      </a:pPr>
                      <a:r>
                        <a:rPr lang="fr-CA" sz="1400" b="1" dirty="0">
                          <a:latin typeface="Calibri"/>
                          <a:ea typeface="Calibri"/>
                          <a:cs typeface="Calibri"/>
                          <a:sym typeface="Calibri"/>
                        </a:rPr>
                        <a:t>Durée : 40 minutes</a:t>
                      </a:r>
                      <a:endParaRPr sz="1400" b="1" i="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0"/>
                  </a:ext>
                </a:extLst>
              </a:tr>
            </a:tbl>
          </a:graphicData>
        </a:graphic>
      </p:graphicFrame>
      <p:sp>
        <p:nvSpPr>
          <p:cNvPr id="27" name="Google Shape;166;p9"/>
          <p:cNvSpPr txBox="1">
            <a:spLocks noGrp="1"/>
          </p:cNvSpPr>
          <p:nvPr>
            <p:ph type="sldNum" idx="12"/>
            <p:custDataLst>
              <p:tags r:id="rId5"/>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5</a:t>
            </a:fld>
            <a:endParaRPr sz="8200" dirty="0">
              <a:solidFill>
                <a:srgbClr val="D8D8D8"/>
              </a:solidFill>
              <a:latin typeface="Impact"/>
              <a:ea typeface="Impact"/>
              <a:cs typeface="Impact"/>
              <a:sym typeface="Impact"/>
            </a:endParaRPr>
          </a:p>
        </p:txBody>
      </p:sp>
      <p:sp>
        <p:nvSpPr>
          <p:cNvPr id="11" name="Google Shape;183;p10"/>
          <p:cNvSpPr txBox="1">
            <a:spLocks noGrp="1"/>
          </p:cNvSpPr>
          <p:nvPr>
            <p:ph type="title"/>
            <p:custDataLst>
              <p:tags r:id="rId6"/>
            </p:custDataLst>
          </p:nvPr>
        </p:nvSpPr>
        <p:spPr>
          <a:xfrm>
            <a:off x="-1" y="526"/>
            <a:ext cx="5265337" cy="100023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000"/>
              <a:buFont typeface="Calibri"/>
              <a:buNone/>
            </a:pPr>
            <a:r>
              <a:rPr lang="fr-CA" sz="3000" dirty="0"/>
              <a:t>Réalisation</a:t>
            </a:r>
            <a:br>
              <a:rPr lang="fr-CA" sz="3000" dirty="0"/>
            </a:br>
            <a:r>
              <a:rPr lang="fr-CA" sz="2400" dirty="0"/>
              <a:t>3. L’épreuve de solidité</a:t>
            </a:r>
            <a:endParaRPr sz="2400" dirty="0"/>
          </a:p>
        </p:txBody>
      </p:sp>
      <p:graphicFrame>
        <p:nvGraphicFramePr>
          <p:cNvPr id="13" name="Google Shape;181;p10"/>
          <p:cNvGraphicFramePr/>
          <p:nvPr>
            <p:custDataLst>
              <p:tags r:id="rId7"/>
            </p:custDataLst>
          </p:nvPr>
        </p:nvGraphicFramePr>
        <p:xfrm>
          <a:off x="45916" y="1741665"/>
          <a:ext cx="1660975" cy="4968360"/>
        </p:xfrm>
        <a:graphic>
          <a:graphicData uri="http://schemas.openxmlformats.org/drawingml/2006/table">
            <a:tbl>
              <a:tblPr firstRow="1" bandRow="1">
                <a:noFill/>
                <a:tableStyleId>{2C4A874D-6B03-4BB8-98A9-B98E6124F245}</a:tableStyleId>
              </a:tblPr>
              <a:tblGrid>
                <a:gridCol w="228575">
                  <a:extLst>
                    <a:ext uri="{9D8B030D-6E8A-4147-A177-3AD203B41FA5}">
                      <a16:colId xmlns:a16="http://schemas.microsoft.com/office/drawing/2014/main" val="20000"/>
                    </a:ext>
                  </a:extLst>
                </a:gridCol>
                <a:gridCol w="1432400">
                  <a:extLst>
                    <a:ext uri="{9D8B030D-6E8A-4147-A177-3AD203B41FA5}">
                      <a16:colId xmlns:a16="http://schemas.microsoft.com/office/drawing/2014/main" val="20001"/>
                    </a:ext>
                  </a:extLst>
                </a:gridCol>
              </a:tblGrid>
              <a:tr h="210575">
                <a:tc gridSpan="2">
                  <a:txBody>
                    <a:bodyPr/>
                    <a:lstStyle/>
                    <a:p>
                      <a:pPr marL="0" marR="0" lvl="0" indent="0" algn="ctr" rtl="0">
                        <a:spcBef>
                          <a:spcPts val="0"/>
                        </a:spcBef>
                        <a:spcAft>
                          <a:spcPts val="0"/>
                        </a:spcAft>
                        <a:buNone/>
                      </a:pPr>
                      <a:r>
                        <a:rPr lang="fr-CA" sz="1400" dirty="0">
                          <a:latin typeface="Calibri"/>
                          <a:ea typeface="Calibri"/>
                          <a:cs typeface="Calibri"/>
                          <a:sym typeface="Calibri"/>
                        </a:rPr>
                        <a:t>Matériel nécessaire</a:t>
                      </a:r>
                      <a:endParaRPr sz="1400" dirty="0">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0"/>
                  </a:ext>
                </a:extLst>
              </a:tr>
              <a:tr h="189525">
                <a:tc gridSpan="2">
                  <a:txBody>
                    <a:bodyPr/>
                    <a:lstStyle/>
                    <a:p>
                      <a:pPr marL="0" marR="0" lvl="0" indent="0" algn="ctr" rtl="0">
                        <a:spcBef>
                          <a:spcPts val="0"/>
                        </a:spcBef>
                        <a:spcAft>
                          <a:spcPts val="0"/>
                        </a:spcAft>
                        <a:buNone/>
                      </a:pPr>
                      <a:r>
                        <a:rPr lang="fr-CA" sz="1200" b="1">
                          <a:latin typeface="Calibri"/>
                          <a:ea typeface="Calibri"/>
                          <a:cs typeface="Calibri"/>
                          <a:sym typeface="Calibri"/>
                        </a:rPr>
                        <a:t>Pour l’enseignant.e</a:t>
                      </a:r>
                      <a:endParaRPr sz="1200" b="1">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1"/>
                  </a:ext>
                </a:extLst>
              </a:tr>
              <a:tr h="189525">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a:solidFill>
                            <a:schemeClr val="hlink"/>
                          </a:solidFill>
                          <a:latin typeface="Calibri"/>
                          <a:ea typeface="Calibri"/>
                          <a:cs typeface="Calibri"/>
                          <a:sym typeface="Calibri"/>
                          <a:hlinkClick r:id="" action="ppaction://noaction"/>
                        </a:rPr>
                        <a:t>Fiche théorique 2</a:t>
                      </a: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442200">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dirty="0">
                          <a:solidFill>
                            <a:schemeClr val="dk1"/>
                          </a:solidFill>
                          <a:latin typeface="Calibri"/>
                          <a:ea typeface="Calibri"/>
                          <a:cs typeface="Calibri"/>
                          <a:sym typeface="Calibri"/>
                        </a:rPr>
                        <a:t>Fiche à découper : Gabarit de solides géométriques</a:t>
                      </a:r>
                      <a:endParaRPr dirty="0"/>
                    </a:p>
                  </a:txBody>
                  <a:tcPr marL="91450" marR="91450" marT="45725" marB="45725"/>
                </a:tc>
                <a:extLst>
                  <a:ext uri="{0D108BD9-81ED-4DB2-BD59-A6C34878D82A}">
                    <a16:rowId xmlns:a16="http://schemas.microsoft.com/office/drawing/2014/main" val="10003"/>
                  </a:ext>
                </a:extLst>
              </a:tr>
              <a:tr h="442200">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a:solidFill>
                            <a:schemeClr val="dk1"/>
                          </a:solidFill>
                          <a:latin typeface="Calibri"/>
                          <a:ea typeface="Calibri"/>
                          <a:cs typeface="Calibri"/>
                          <a:sym typeface="Calibri"/>
                        </a:rPr>
                        <a:t>Petit pot solo contenant 10 cailloux ou plus.</a:t>
                      </a:r>
                      <a:endParaRPr sz="120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4"/>
                  </a:ext>
                </a:extLst>
              </a:tr>
              <a:tr h="189525">
                <a:tc gridSpan="2">
                  <a:txBody>
                    <a:bodyPr/>
                    <a:lstStyle/>
                    <a:p>
                      <a:pPr marL="0" marR="0" lvl="0" indent="0" algn="ctr" rtl="0">
                        <a:spcBef>
                          <a:spcPts val="0"/>
                        </a:spcBef>
                        <a:spcAft>
                          <a:spcPts val="0"/>
                        </a:spcAft>
                        <a:buNone/>
                      </a:pPr>
                      <a:r>
                        <a:rPr lang="fr-CA" sz="1200" b="1">
                          <a:latin typeface="Calibri"/>
                          <a:ea typeface="Calibri"/>
                          <a:cs typeface="Calibri"/>
                          <a:sym typeface="Calibri"/>
                        </a:rPr>
                        <a:t>Par équipe de 2</a:t>
                      </a:r>
                      <a:endParaRPr/>
                    </a:p>
                  </a:txBody>
                  <a:tcPr marL="91450" marR="91450" marT="45725" marB="45725" anchor="ctr"/>
                </a:tc>
                <a:tc hMerge="1">
                  <a:txBody>
                    <a:bodyPr/>
                    <a:lstStyle/>
                    <a:p>
                      <a:endParaRPr lang="fr-FR"/>
                    </a:p>
                  </a:txBody>
                  <a:tcPr/>
                </a:tc>
                <a:extLst>
                  <a:ext uri="{0D108BD9-81ED-4DB2-BD59-A6C34878D82A}">
                    <a16:rowId xmlns:a16="http://schemas.microsoft.com/office/drawing/2014/main" val="10005"/>
                  </a:ext>
                </a:extLst>
              </a:tr>
              <a:tr h="315850">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a:solidFill>
                            <a:schemeClr val="dk1"/>
                          </a:solidFill>
                          <a:latin typeface="Calibri"/>
                          <a:ea typeface="Calibri"/>
                          <a:cs typeface="Calibri"/>
                          <a:sym typeface="Calibri"/>
                        </a:rPr>
                        <a:t>Rouleau de ruban adhésif</a:t>
                      </a:r>
                      <a:endParaRPr/>
                    </a:p>
                  </a:txBody>
                  <a:tcPr marL="91450" marR="91450" marT="45725" marB="45725" anchor="ctr"/>
                </a:tc>
                <a:extLst>
                  <a:ext uri="{0D108BD9-81ED-4DB2-BD59-A6C34878D82A}">
                    <a16:rowId xmlns:a16="http://schemas.microsoft.com/office/drawing/2014/main" val="10006"/>
                  </a:ext>
                </a:extLst>
              </a:tr>
              <a:tr h="442200">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a:solidFill>
                            <a:schemeClr val="dk1"/>
                          </a:solidFill>
                          <a:latin typeface="Calibri"/>
                          <a:ea typeface="Calibri"/>
                          <a:cs typeface="Calibri"/>
                          <a:sym typeface="Calibri"/>
                          <a:hlinkClick r:id="" action="ppaction://noaction">
                            <a:extLst>
                              <a:ext uri="{A12FA001-AC4F-418D-AE19-62706E023703}">
                                <ahyp:hlinkClr xmlns:ahyp="http://schemas.microsoft.com/office/drawing/2018/hyperlinkcolor" val="tx"/>
                              </a:ext>
                            </a:extLst>
                          </a:hlinkClick>
                        </a:rPr>
                        <a:t>Fiche à découper : Gabarit de solides géométriques</a:t>
                      </a:r>
                      <a:endParaRPr sz="1200">
                        <a:solidFill>
                          <a:schemeClr val="dk1"/>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7"/>
                  </a:ext>
                </a:extLst>
              </a:tr>
              <a:tr h="442200">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a:solidFill>
                            <a:schemeClr val="dk1"/>
                          </a:solidFill>
                          <a:latin typeface="Calibri"/>
                          <a:ea typeface="Calibri"/>
                          <a:cs typeface="Calibri"/>
                          <a:sym typeface="Calibri"/>
                        </a:rPr>
                        <a:t>Petit pot solo contenant 10 cailloux ou plus.</a:t>
                      </a:r>
                      <a:endParaRPr sz="1200">
                        <a:solidFill>
                          <a:schemeClr val="dk1"/>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08"/>
                  </a:ext>
                </a:extLst>
              </a:tr>
              <a:tr h="189525">
                <a:tc gridSpan="2">
                  <a:txBody>
                    <a:bodyPr/>
                    <a:lstStyle/>
                    <a:p>
                      <a:pPr marL="0" marR="0" lvl="0" indent="0" algn="ctr" rtl="0">
                        <a:spcBef>
                          <a:spcPts val="0"/>
                        </a:spcBef>
                        <a:spcAft>
                          <a:spcPts val="0"/>
                        </a:spcAft>
                        <a:buNone/>
                      </a:pPr>
                      <a:r>
                        <a:rPr lang="fr-CA" sz="1200" b="1">
                          <a:latin typeface="Calibri"/>
                          <a:ea typeface="Calibri"/>
                          <a:cs typeface="Calibri"/>
                          <a:sym typeface="Calibri"/>
                        </a:rPr>
                        <a:t>Par élève</a:t>
                      </a:r>
                      <a:endParaRPr sz="1200" b="1">
                        <a:latin typeface="Calibri"/>
                        <a:ea typeface="Calibri"/>
                        <a:cs typeface="Calibri"/>
                        <a:sym typeface="Calibri"/>
                      </a:endParaRPr>
                    </a:p>
                  </a:txBody>
                  <a:tcPr marL="91450" marR="91450" marT="45725" marB="45725" anchor="ctr"/>
                </a:tc>
                <a:tc hMerge="1">
                  <a:txBody>
                    <a:bodyPr/>
                    <a:lstStyle/>
                    <a:p>
                      <a:endParaRPr lang="fr-FR"/>
                    </a:p>
                  </a:txBody>
                  <a:tcPr/>
                </a:tc>
                <a:extLst>
                  <a:ext uri="{0D108BD9-81ED-4DB2-BD59-A6C34878D82A}">
                    <a16:rowId xmlns:a16="http://schemas.microsoft.com/office/drawing/2014/main" val="10009"/>
                  </a:ext>
                </a:extLst>
              </a:tr>
              <a:tr h="189525">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sz="1200">
                        <a:latin typeface="Calibri"/>
                        <a:ea typeface="Calibri"/>
                        <a:cs typeface="Calibri"/>
                        <a:sym typeface="Calibri"/>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a:solidFill>
                            <a:schemeClr val="dk1"/>
                          </a:solidFill>
                          <a:latin typeface="Calibri"/>
                          <a:ea typeface="Calibri"/>
                          <a:cs typeface="Calibri"/>
                          <a:sym typeface="Calibri"/>
                          <a:hlinkClick r:id="" action="ppaction://noaction">
                            <a:extLst>
                              <a:ext uri="{A12FA001-AC4F-418D-AE19-62706E023703}">
                                <ahyp:hlinkClr xmlns:ahyp="http://schemas.microsoft.com/office/drawing/2018/hyperlinkcolor" val="tx"/>
                              </a:ext>
                            </a:extLst>
                          </a:hlinkClick>
                        </a:rPr>
                        <a:t>Fiches d’activité B</a:t>
                      </a:r>
                      <a:endParaRPr sz="1200">
                        <a:solidFill>
                          <a:schemeClr val="dk1"/>
                        </a:solidFill>
                        <a:latin typeface="Calibri"/>
                        <a:ea typeface="Calibri"/>
                        <a:cs typeface="Calibri"/>
                        <a:sym typeface="Calibri"/>
                      </a:endParaRPr>
                    </a:p>
                  </a:txBody>
                  <a:tcPr marL="91450" marR="91450" marT="45725" marB="45725" anchor="ctr"/>
                </a:tc>
                <a:extLst>
                  <a:ext uri="{0D108BD9-81ED-4DB2-BD59-A6C34878D82A}">
                    <a16:rowId xmlns:a16="http://schemas.microsoft.com/office/drawing/2014/main" val="10010"/>
                  </a:ext>
                </a:extLst>
              </a:tr>
              <a:tr h="189525">
                <a:tc>
                  <a:txBody>
                    <a:bodyPr/>
                    <a:lstStyle/>
                    <a:p>
                      <a:pPr marL="0" marR="0" lvl="0" indent="0" algn="ctr" rtl="0">
                        <a:spcBef>
                          <a:spcPts val="0"/>
                        </a:spcBef>
                        <a:spcAft>
                          <a:spcPts val="0"/>
                        </a:spcAft>
                        <a:buNone/>
                      </a:pPr>
                      <a:r>
                        <a:rPr lang="fr-CA" sz="1200">
                          <a:latin typeface="Calibri"/>
                          <a:ea typeface="Calibri"/>
                          <a:cs typeface="Calibri"/>
                          <a:sym typeface="Calibri"/>
                        </a:rPr>
                        <a:t>1</a:t>
                      </a:r>
                      <a:endParaRPr/>
                    </a:p>
                  </a:txBody>
                  <a:tcPr marL="91450" marR="91450" marT="45725" marB="45725" anchor="ctr"/>
                </a:tc>
                <a:tc>
                  <a:txBody>
                    <a:bodyPr/>
                    <a:lstStyle/>
                    <a:p>
                      <a:pPr marL="0" marR="0" lvl="0" indent="0" algn="l" rtl="0">
                        <a:lnSpc>
                          <a:spcPct val="100000"/>
                        </a:lnSpc>
                        <a:spcBef>
                          <a:spcPts val="0"/>
                        </a:spcBef>
                        <a:spcAft>
                          <a:spcPts val="0"/>
                        </a:spcAft>
                        <a:buClr>
                          <a:schemeClr val="dk1"/>
                        </a:buClr>
                        <a:buSzPts val="1200"/>
                        <a:buFont typeface="Calibri"/>
                        <a:buNone/>
                      </a:pPr>
                      <a:r>
                        <a:rPr lang="fr-CA" sz="1200" dirty="0">
                          <a:solidFill>
                            <a:schemeClr val="dk1"/>
                          </a:solidFill>
                          <a:latin typeface="Calibri"/>
                          <a:ea typeface="Calibri"/>
                          <a:cs typeface="Calibri"/>
                          <a:sym typeface="Calibri"/>
                        </a:rPr>
                        <a:t>Paire de ciseaux</a:t>
                      </a:r>
                      <a:endParaRPr dirty="0"/>
                    </a:p>
                  </a:txBody>
                  <a:tcPr marL="91450" marR="91450" marT="45725" marB="45725" anchor="ctr"/>
                </a:tc>
                <a:extLst>
                  <a:ext uri="{0D108BD9-81ED-4DB2-BD59-A6C34878D82A}">
                    <a16:rowId xmlns:a16="http://schemas.microsoft.com/office/drawing/2014/main" val="10011"/>
                  </a:ext>
                </a:extLst>
              </a:tr>
            </a:tbl>
          </a:graphicData>
        </a:graphic>
      </p:graphicFrame>
      <p:graphicFrame>
        <p:nvGraphicFramePr>
          <p:cNvPr id="14" name="Tableau 16">
            <a:extLst>
              <a:ext uri="{FF2B5EF4-FFF2-40B4-BE49-F238E27FC236}">
                <a16:creationId xmlns:a16="http://schemas.microsoft.com/office/drawing/2014/main" id="{95BC9D67-99C2-4330-BB45-8C415D6FAD35}"/>
              </a:ext>
            </a:extLst>
          </p:cNvPr>
          <p:cNvGraphicFramePr>
            <a:graphicFrameLocks noGrp="1"/>
          </p:cNvGraphicFramePr>
          <p:nvPr>
            <p:custDataLst>
              <p:tags r:id="rId8"/>
            </p:custDataLst>
            <p:extLst>
              <p:ext uri="{D42A27DB-BD31-4B8C-83A1-F6EECF244321}">
                <p14:modId xmlns:p14="http://schemas.microsoft.com/office/powerpoint/2010/main" val="647077907"/>
              </p:ext>
            </p:extLst>
          </p:nvPr>
        </p:nvGraphicFramePr>
        <p:xfrm>
          <a:off x="45720" y="7566036"/>
          <a:ext cx="1678163" cy="1249396"/>
        </p:xfrm>
        <a:graphic>
          <a:graphicData uri="http://schemas.openxmlformats.org/drawingml/2006/table">
            <a:tbl>
              <a:tblPr firstRow="1" bandRow="1">
                <a:tableStyleId>{0505E3EF-67EA-436B-97B2-0124C06EBD24}</a:tableStyleId>
              </a:tblPr>
              <a:tblGrid>
                <a:gridCol w="1678163">
                  <a:extLst>
                    <a:ext uri="{9D8B030D-6E8A-4147-A177-3AD203B41FA5}">
                      <a16:colId xmlns:a16="http://schemas.microsoft.com/office/drawing/2014/main" val="20000"/>
                    </a:ext>
                  </a:extLst>
                </a:gridCol>
              </a:tblGrid>
              <a:tr h="1249396">
                <a:tc>
                  <a:txBody>
                    <a:bodyPr/>
                    <a:lstStyle/>
                    <a:p>
                      <a:pPr algn="ctr">
                        <a:spcBef>
                          <a:spcPts val="600"/>
                        </a:spcBef>
                      </a:pPr>
                      <a:r>
                        <a:rPr lang="en-US" sz="1400" b="1" dirty="0"/>
                        <a:t>Lectures </a:t>
                      </a:r>
                      <a:r>
                        <a:rPr lang="en-US" sz="1400" b="1" dirty="0" err="1"/>
                        <a:t>préalables</a:t>
                      </a:r>
                      <a:r>
                        <a:rPr lang="en-US" sz="1400" b="1" dirty="0"/>
                        <a:t> </a:t>
                      </a:r>
                      <a:r>
                        <a:rPr lang="en-US" sz="1200" b="0" dirty="0"/>
                        <a:t>(guide </a:t>
                      </a:r>
                      <a:r>
                        <a:rPr lang="en-US" sz="1200" b="0" dirty="0" err="1"/>
                        <a:t>pédagogique</a:t>
                      </a:r>
                      <a:r>
                        <a:rPr lang="en-US" sz="1200" b="0" dirty="0"/>
                        <a:t> principal)</a:t>
                      </a:r>
                    </a:p>
                    <a:p>
                      <a:pPr marL="171450" indent="-171450" algn="l">
                        <a:spcBef>
                          <a:spcPts val="600"/>
                        </a:spcBef>
                        <a:buFont typeface="Arial" panose="020B0604020202020204" pitchFamily="34" charset="0"/>
                        <a:buChar char="•"/>
                      </a:pPr>
                      <a:r>
                        <a:rPr lang="fr-CA" sz="1200" b="0" kern="1200" dirty="0">
                          <a:solidFill>
                            <a:schemeClr val="dk1"/>
                          </a:solidFill>
                          <a:effectLst/>
                        </a:rPr>
                        <a:t>Déroulement et retour (p. 11).</a:t>
                      </a:r>
                      <a:endParaRPr lang="fr-FR" sz="1200" b="0" dirty="0">
                        <a:latin typeface="+mn-lt"/>
                        <a:ea typeface="Calibri"/>
                        <a:cs typeface="Times" pitchFamily="18" charset="0"/>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pic>
        <p:nvPicPr>
          <p:cNvPr id="2" name="Image 1" descr="Une image contenant chat, mammifère, dessin humoristique&#10;&#10;Description générée automatiquement">
            <a:extLst>
              <a:ext uri="{FF2B5EF4-FFF2-40B4-BE49-F238E27FC236}">
                <a16:creationId xmlns:a16="http://schemas.microsoft.com/office/drawing/2014/main" id="{B9A7FE8C-E985-35B8-882D-450242C2B734}"/>
              </a:ext>
            </a:extLst>
          </p:cNvPr>
          <p:cNvPicPr>
            <a:picLocks noChangeAspect="1"/>
          </p:cNvPicPr>
          <p:nvPr/>
        </p:nvPicPr>
        <p:blipFill>
          <a:blip r:embed="rId11"/>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80010" y="1266115"/>
            <a:ext cx="6751321" cy="599574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33677" y="1356361"/>
          <a:ext cx="6643986" cy="5379720"/>
        </p:xfrm>
        <a:graphic>
          <a:graphicData uri="http://schemas.openxmlformats.org/drawingml/2006/table">
            <a:tbl>
              <a:tblPr firstRow="1" bandRow="1">
                <a:tableStyleId>{6E25E649-3F16-4E02-A733-19D2CDBF48F0}</a:tableStyleId>
              </a:tblPr>
              <a:tblGrid>
                <a:gridCol w="903210">
                  <a:extLst>
                    <a:ext uri="{9D8B030D-6E8A-4147-A177-3AD203B41FA5}">
                      <a16:colId xmlns:a16="http://schemas.microsoft.com/office/drawing/2014/main" val="20000"/>
                    </a:ext>
                  </a:extLst>
                </a:gridCol>
                <a:gridCol w="1314209">
                  <a:extLst>
                    <a:ext uri="{9D8B030D-6E8A-4147-A177-3AD203B41FA5}">
                      <a16:colId xmlns:a16="http://schemas.microsoft.com/office/drawing/2014/main" val="20001"/>
                    </a:ext>
                  </a:extLst>
                </a:gridCol>
                <a:gridCol w="4426567">
                  <a:extLst>
                    <a:ext uri="{9D8B030D-6E8A-4147-A177-3AD203B41FA5}">
                      <a16:colId xmlns:a16="http://schemas.microsoft.com/office/drawing/2014/main" val="20002"/>
                    </a:ext>
                  </a:extLst>
                </a:gridCol>
              </a:tblGrid>
              <a:tr h="269334">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1265870">
                <a:tc>
                  <a:txBody>
                    <a:bodyPr/>
                    <a:lstStyle/>
                    <a:p>
                      <a:pPr algn="ctr">
                        <a:lnSpc>
                          <a:spcPct val="100000"/>
                        </a:lnSpc>
                        <a:spcBef>
                          <a:spcPts val="600"/>
                        </a:spcBef>
                        <a:spcAft>
                          <a:spcPts val="0"/>
                        </a:spcAft>
                      </a:pPr>
                      <a:r>
                        <a:rPr lang="fr-CA" sz="1200" i="0" dirty="0"/>
                        <a:t>Pause</a:t>
                      </a:r>
                      <a:endParaRPr lang="fr-FR" sz="1200" i="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FR" sz="1200" i="1" dirty="0">
                          <a:latin typeface="Calibri"/>
                          <a:ea typeface="Calibri"/>
                          <a:cs typeface="Calibri"/>
                        </a:rPr>
                        <a:t>Fabrication des solides géométriques</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forme les équipes de 2 et distribue un gabarit + un rouleau de papier adhésif + une fiche d’activité B par équipe, en gardant un ratio égal de chaque solide.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FR" sz="1200" dirty="0">
                          <a:latin typeface="Calibri"/>
                          <a:ea typeface="Calibri"/>
                          <a:cs typeface="Calibri"/>
                        </a:rPr>
                        <a:t>Laisser les élèves essayer de comprendre eux-mêmes comment fabriquer leur solide.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FR" sz="1200" dirty="0">
                          <a:latin typeface="Calibri"/>
                          <a:ea typeface="Calibri"/>
                          <a:cs typeface="Calibri"/>
                        </a:rPr>
                        <a:t>Consulter vidéo présentation du matériel (p.2) pour détails sur l’utilisation de la languette</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390534">
                <a:tc>
                  <a:txBody>
                    <a:bodyPr/>
                    <a:lstStyle/>
                    <a:p>
                      <a:pPr algn="ctr">
                        <a:lnSpc>
                          <a:spcPct val="100000"/>
                        </a:lnSpc>
                        <a:spcBef>
                          <a:spcPts val="600"/>
                        </a:spcBef>
                        <a:spcAft>
                          <a:spcPts val="0"/>
                        </a:spcAft>
                      </a:pPr>
                      <a:r>
                        <a:rPr lang="fr-CA" sz="1200" i="0" dirty="0">
                          <a:latin typeface="+mn-lt"/>
                          <a:ea typeface="Calibri"/>
                          <a:cs typeface="Times" pitchFamily="18" charset="0"/>
                        </a:rPr>
                        <a:t>Lecture</a:t>
                      </a:r>
                      <a:endParaRPr lang="fr-FR" sz="1200" i="0"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CA" sz="1200" dirty="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Introduction aux</a:t>
                      </a:r>
                      <a:r>
                        <a:rPr lang="fr-CA" sz="1200" baseline="0" dirty="0">
                          <a:latin typeface="Calibri"/>
                          <a:ea typeface="Calibri"/>
                          <a:cs typeface="Calibri"/>
                        </a:rPr>
                        <a:t> tests; démonstration avec le </a:t>
                      </a:r>
                      <a:r>
                        <a:rPr lang="fr-CA" sz="1200" dirty="0">
                          <a:latin typeface="Calibri"/>
                          <a:ea typeface="Calibri"/>
                          <a:cs typeface="Calibri"/>
                        </a:rPr>
                        <a:t>cylindre.</a:t>
                      </a:r>
                      <a:endParaRPr lang="fr-FR" sz="1100" dirty="0">
                        <a:latin typeface="Calibri"/>
                        <a:ea typeface="Calibri"/>
                        <a:cs typeface="Times New Roman"/>
                      </a:endParaRPr>
                    </a:p>
                    <a:p>
                      <a:pPr marL="180000" lvl="0" indent="-180000">
                        <a:lnSpc>
                          <a:spcPct val="100000"/>
                        </a:lnSpc>
                        <a:spcBef>
                          <a:spcPts val="600"/>
                        </a:spcBef>
                        <a:spcAft>
                          <a:spcPts val="0"/>
                        </a:spcAft>
                        <a:buFont typeface="Symbol"/>
                        <a:buChar char=""/>
                      </a:pPr>
                      <a:r>
                        <a:rPr lang="fr-CA" sz="1200" dirty="0">
                          <a:latin typeface="Calibri"/>
                          <a:ea typeface="Calibri"/>
                          <a:cs typeface="Calibri"/>
                        </a:rPr>
                        <a:t>Dernières directives.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2666407">
                <a:tc>
                  <a:txBody>
                    <a:bodyPr/>
                    <a:lstStyle/>
                    <a:p>
                      <a:pPr algn="ctr">
                        <a:lnSpc>
                          <a:spcPct val="100000"/>
                        </a:lnSpc>
                        <a:spcBef>
                          <a:spcPts val="600"/>
                        </a:spcBef>
                        <a:spcAft>
                          <a:spcPts val="0"/>
                        </a:spcAft>
                      </a:pPr>
                      <a:endParaRPr lang="fr-FR" sz="1200" i="0" dirty="0">
                        <a:latin typeface="+mn-lt"/>
                        <a:ea typeface="Calibri"/>
                        <a:cs typeface="Times" pitchFamily="18" charset="0"/>
                      </a:endParaRPr>
                    </a:p>
                  </a:txBody>
                  <a:tcPr marL="53578" marR="53578" marT="0" marB="0" anchor="ctr"/>
                </a:tc>
                <a:tc>
                  <a:txBody>
                    <a:bodyPr/>
                    <a:lstStyle/>
                    <a:p>
                      <a:pPr>
                        <a:lnSpc>
                          <a:spcPct val="115000"/>
                        </a:lnSpc>
                        <a:spcAft>
                          <a:spcPts val="0"/>
                        </a:spcAft>
                      </a:pPr>
                      <a:r>
                        <a:rPr lang="fr-CA" sz="1200" i="1" dirty="0">
                          <a:latin typeface="Calibri"/>
                          <a:ea typeface="Calibri"/>
                          <a:cs typeface="Calibri"/>
                        </a:rPr>
                        <a:t>1 – Tester le premier assemblage en groupe</a:t>
                      </a:r>
                      <a:endParaRPr lang="fr-FR" sz="1100" i="1" dirty="0">
                        <a:latin typeface="Calibri"/>
                        <a:ea typeface="Calibri"/>
                        <a:cs typeface="Times New Roman"/>
                      </a:endParaRPr>
                    </a:p>
                    <a:p>
                      <a:pPr>
                        <a:lnSpc>
                          <a:spcPct val="115000"/>
                        </a:lnSpc>
                        <a:spcAft>
                          <a:spcPts val="0"/>
                        </a:spcAft>
                      </a:pPr>
                      <a:r>
                        <a:rPr lang="fr-CA" sz="1200" i="1" dirty="0">
                          <a:latin typeface="Calibri"/>
                          <a:ea typeface="Calibri"/>
                          <a:cs typeface="Calibri"/>
                        </a:rPr>
                        <a:t>2 – Refaire le test pour deux autres assemblages différents </a:t>
                      </a:r>
                      <a:endParaRPr lang="fr-FR" sz="1100" i="1" dirty="0">
                        <a:latin typeface="Calibri"/>
                        <a:ea typeface="Calibri"/>
                        <a:cs typeface="Times New Roman"/>
                      </a:endParaRPr>
                    </a:p>
                    <a:p>
                      <a:pPr>
                        <a:lnSpc>
                          <a:spcPct val="115000"/>
                        </a:lnSpc>
                        <a:spcAft>
                          <a:spcPts val="0"/>
                        </a:spcAft>
                      </a:pPr>
                      <a:r>
                        <a:rPr lang="fr-CA" sz="1200" i="1" dirty="0">
                          <a:latin typeface="Calibri"/>
                          <a:ea typeface="Calibri"/>
                          <a:cs typeface="Calibri"/>
                        </a:rPr>
                        <a:t>3 – Mise en commun des résultats</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distribue les pots et les sacs de cailloux.</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Toutes les équipes imitent le premier assemblage, peu importe leur solide (trois solides collés à l’horizontale).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Une fois les assemblages prêts, faire le premier test ensemble, avec l’</a:t>
                      </a:r>
                      <a:r>
                        <a:rPr lang="fr-CA" sz="1200" dirty="0" err="1">
                          <a:latin typeface="Calibri"/>
                          <a:ea typeface="Calibri"/>
                          <a:cs typeface="Calibri"/>
                        </a:rPr>
                        <a:t>enseignant.e</a:t>
                      </a:r>
                      <a:r>
                        <a:rPr lang="fr-CA" sz="1200" dirty="0">
                          <a:latin typeface="Calibri"/>
                          <a:ea typeface="Calibri"/>
                          <a:cs typeface="Calibri"/>
                        </a:rPr>
                        <a:t> qui le modélise en avant.</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Une fois le premier test fait, laisser les équipes refaire le test avec deux nouveaux assemblages.</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Mise en commun des résultats : Demander à chaque équipe de décrire l’assemblage qui a supporté le plus de galets</a:t>
                      </a:r>
                      <a:r>
                        <a:rPr lang="fr-CA" sz="1200" baseline="0" dirty="0">
                          <a:latin typeface="Calibri"/>
                          <a:ea typeface="Calibri"/>
                          <a:cs typeface="Calibri"/>
                        </a:rPr>
                        <a:t> (voir </a:t>
                      </a:r>
                      <a:r>
                        <a:rPr lang="fr-CA" sz="1200" i="1" baseline="0" dirty="0">
                          <a:latin typeface="Calibri"/>
                          <a:ea typeface="Calibri"/>
                          <a:cs typeface="Calibri"/>
                        </a:rPr>
                        <a:t>Lectures préalables</a:t>
                      </a:r>
                      <a:r>
                        <a:rPr lang="fr-CA" sz="1200" baseline="0" dirty="0">
                          <a:latin typeface="Calibri"/>
                          <a:ea typeface="Calibri"/>
                          <a:cs typeface="Calibri"/>
                        </a:rPr>
                        <a:t>).</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Dessiner les assemblages au tableau, au fur et à mesure, puis noter à côté le nombre de galets soutenus. </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Après que toutes les équipes se soient exprimées, demander aux élèves d’essayer de tirer une conclusion. </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170354">
                <a:tc>
                  <a:txBody>
                    <a:bodyPr/>
                    <a:lstStyle/>
                    <a:p>
                      <a:pPr algn="ctr">
                        <a:lnSpc>
                          <a:spcPct val="100000"/>
                        </a:lnSpc>
                        <a:spcBef>
                          <a:spcPts val="600"/>
                        </a:spcBef>
                        <a:spcAft>
                          <a:spcPts val="0"/>
                        </a:spcAft>
                      </a:pPr>
                      <a:r>
                        <a:rPr lang="fr-CA" sz="1200" b="1" dirty="0">
                          <a:latin typeface="+mn-lt"/>
                          <a:ea typeface="Calibri"/>
                          <a:cs typeface="Times" pitchFamily="18" charset="0"/>
                        </a:rPr>
                        <a:t>Fin</a:t>
                      </a:r>
                      <a:endParaRPr lang="fr-FR" sz="1200" b="1"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27" name="Google Shape;166;p9"/>
          <p:cNvSpPr txBox="1">
            <a:spLocks noGrp="1"/>
          </p:cNvSpPr>
          <p:nvPr>
            <p:ph type="sldNum" idx="12"/>
            <p:custDataLst>
              <p:tags r:id="rId3"/>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6</a:t>
            </a:fld>
            <a:endParaRPr sz="8200" dirty="0">
              <a:solidFill>
                <a:srgbClr val="D8D8D8"/>
              </a:solidFill>
              <a:latin typeface="Impact"/>
              <a:ea typeface="Impact"/>
              <a:cs typeface="Impact"/>
              <a:sym typeface="Impact"/>
            </a:endParaRPr>
          </a:p>
        </p:txBody>
      </p:sp>
      <p:sp>
        <p:nvSpPr>
          <p:cNvPr id="11" name="Google Shape;183;p10"/>
          <p:cNvSpPr txBox="1">
            <a:spLocks noGrp="1"/>
          </p:cNvSpPr>
          <p:nvPr>
            <p:ph type="title"/>
            <p:custDataLst>
              <p:tags r:id="rId4"/>
            </p:custDataLst>
          </p:nvPr>
        </p:nvSpPr>
        <p:spPr>
          <a:xfrm>
            <a:off x="-1" y="526"/>
            <a:ext cx="5265337" cy="1000234"/>
          </a:xfrm>
          <a:prstGeom prst="rect">
            <a:avLst/>
          </a:prstGeom>
          <a:noFill/>
          <a:ln>
            <a:noFill/>
          </a:ln>
        </p:spPr>
        <p:txBody>
          <a:bodyPr spcFirstLastPara="1" wrap="square" lIns="91425" tIns="45700" rIns="91425" bIns="45700" anchor="ctr" anchorCtr="0">
            <a:normAutofit/>
          </a:bodyPr>
          <a:lstStyle/>
          <a:p>
            <a:pPr lvl="0" algn="l">
              <a:buSzPts val="3000"/>
            </a:pPr>
            <a:r>
              <a:rPr lang="fr-CA" sz="3000" dirty="0"/>
              <a:t>Réalisation</a:t>
            </a:r>
            <a:br>
              <a:rPr lang="fr-CA" sz="3000" dirty="0"/>
            </a:br>
            <a:r>
              <a:rPr lang="fr-CA" sz="2400" dirty="0"/>
              <a:t>3. L’épreuve de solidité</a:t>
            </a:r>
            <a:r>
              <a:rPr lang="fr-CA" sz="1800" dirty="0"/>
              <a:t> (suite)</a:t>
            </a:r>
            <a:endParaRPr sz="1800" dirty="0"/>
          </a:p>
        </p:txBody>
      </p:sp>
      <p:sp>
        <p:nvSpPr>
          <p:cNvPr id="16" name="Google Shape;195;p11"/>
          <p:cNvSpPr/>
          <p:nvPr>
            <p:custDataLst>
              <p:tags r:id="rId5"/>
            </p:custDataLst>
          </p:nvPr>
        </p:nvSpPr>
        <p:spPr>
          <a:xfrm>
            <a:off x="140970" y="6947981"/>
            <a:ext cx="6637020" cy="1200288"/>
          </a:xfrm>
          <a:prstGeom prst="rect">
            <a:avLst/>
          </a:prstGeom>
          <a:solidFill>
            <a:srgbClr val="C5D8F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1400" b="1" dirty="0">
                <a:solidFill>
                  <a:schemeClr val="dk1"/>
                </a:solidFill>
                <a:latin typeface="Calibri"/>
                <a:ea typeface="Calibri"/>
                <a:cs typeface="Calibri"/>
                <a:sym typeface="Calibri"/>
              </a:rPr>
              <a:t>Configurations trop solides !</a:t>
            </a:r>
            <a:endParaRPr dirty="0"/>
          </a:p>
          <a:p>
            <a:pPr marL="0" marR="0" lvl="0" indent="0" rtl="0">
              <a:spcBef>
                <a:spcPts val="600"/>
              </a:spcBef>
              <a:spcAft>
                <a:spcPts val="0"/>
              </a:spcAft>
              <a:buNone/>
            </a:pPr>
            <a:r>
              <a:rPr lang="fr-CA" sz="1200" dirty="0">
                <a:solidFill>
                  <a:schemeClr val="dk1"/>
                </a:solidFill>
                <a:latin typeface="Calibri"/>
                <a:ea typeface="Calibri"/>
                <a:cs typeface="Calibri"/>
                <a:sym typeface="Calibri"/>
              </a:rPr>
              <a:t>Il est possible que des assemblages supportent </a:t>
            </a:r>
            <a:r>
              <a:rPr lang="fr-CA" sz="1200" i="1" dirty="0">
                <a:solidFill>
                  <a:schemeClr val="dk1"/>
                </a:solidFill>
                <a:latin typeface="Calibri"/>
                <a:ea typeface="Calibri"/>
                <a:cs typeface="Calibri"/>
                <a:sym typeface="Calibri"/>
              </a:rPr>
              <a:t>tous</a:t>
            </a:r>
            <a:r>
              <a:rPr lang="fr-CA" sz="1200" dirty="0">
                <a:solidFill>
                  <a:schemeClr val="dk1"/>
                </a:solidFill>
                <a:latin typeface="Calibri"/>
                <a:ea typeface="Calibri"/>
                <a:cs typeface="Calibri"/>
                <a:sym typeface="Calibri"/>
              </a:rPr>
              <a:t> les cailloux d’une équipe (assemblages verticaux, la plupart du temps). </a:t>
            </a:r>
          </a:p>
          <a:p>
            <a:pPr marL="0" marR="0" lvl="0" indent="0" rtl="0">
              <a:spcBef>
                <a:spcPts val="600"/>
              </a:spcBef>
              <a:spcAft>
                <a:spcPts val="0"/>
              </a:spcAft>
              <a:buNone/>
            </a:pPr>
            <a:r>
              <a:rPr lang="fr-CA" sz="1200" dirty="0">
                <a:solidFill>
                  <a:schemeClr val="dk1"/>
                </a:solidFill>
                <a:latin typeface="Calibri"/>
                <a:ea typeface="Calibri"/>
                <a:cs typeface="Calibri"/>
                <a:sym typeface="Calibri"/>
              </a:rPr>
              <a:t>Dans ce cas, on peut laisser les équipes s’emprunter des cailloux additionnels et/ou faire des tests décisifs en plénière, au moment de la mise en commun des résultats.</a:t>
            </a:r>
            <a:endParaRPr dirty="0"/>
          </a:p>
        </p:txBody>
      </p:sp>
      <p:pic>
        <p:nvPicPr>
          <p:cNvPr id="2" name="Image 1" descr="Une image contenant chat, mammifère, dessin humoristique&#10;&#10;Description générée automatiquement">
            <a:extLst>
              <a:ext uri="{FF2B5EF4-FFF2-40B4-BE49-F238E27FC236}">
                <a16:creationId xmlns:a16="http://schemas.microsoft.com/office/drawing/2014/main" id="{28BD8F26-0733-5867-9E23-DEFF0C3D111D}"/>
              </a:ext>
            </a:extLst>
          </p:cNvPr>
          <p:cNvPicPr>
            <a:picLocks noChangeAspect="1"/>
          </p:cNvPicPr>
          <p:nvPr/>
        </p:nvPicPr>
        <p:blipFill>
          <a:blip r:embed="rId7"/>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85680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200" i="1" dirty="0">
              <a:solidFill>
                <a:schemeClr val="tx1"/>
              </a:solidFill>
              <a:latin typeface="Calibri" pitchFamily="34" charset="0"/>
              <a:cs typeface="Calibri" pitchFamily="34" charset="0"/>
            </a:endParaRPr>
          </a:p>
          <a:p>
            <a:pPr marL="0" lvl="0" indent="0" algn="just">
              <a:spcBef>
                <a:spcPts val="0"/>
              </a:spcBef>
              <a:buSzPts val="2400"/>
              <a:buNone/>
            </a:pPr>
            <a:r>
              <a:rPr lang="fr-FR" sz="2400" i="1" dirty="0"/>
              <a:t>Vue d’ensemble</a:t>
            </a:r>
            <a:endParaRPr lang="fr-FR" sz="2400" dirty="0"/>
          </a:p>
          <a:p>
            <a:pPr marL="0" lvl="0" indent="0" algn="just">
              <a:spcBef>
                <a:spcPts val="600"/>
              </a:spcBef>
              <a:buSzPts val="1200"/>
              <a:buNone/>
            </a:pPr>
            <a:r>
              <a:rPr lang="fr-FR" sz="1200" dirty="0"/>
              <a:t>En prévision de l’activité principale, une espèce est attribuée à chaque équipe. Celles-ci devront ensuite rassembler les informations les plus pertinentes sur leur animal, en vue de concevoir un habitat adapté.</a:t>
            </a:r>
          </a:p>
          <a:p>
            <a:pPr marL="0" lvl="0" indent="0" algn="just">
              <a:spcBef>
                <a:spcPts val="600"/>
              </a:spcBef>
              <a:buSzPts val="1200"/>
              <a:buNone/>
            </a:pPr>
            <a:endParaRPr lang="fr-FR" sz="1200" dirty="0"/>
          </a:p>
          <a:p>
            <a:pPr marL="0" lvl="0" indent="0" algn="just">
              <a:spcBef>
                <a:spcPts val="600"/>
              </a:spcBef>
              <a:buSzPts val="1200"/>
              <a:buNone/>
            </a:pPr>
            <a:endParaRPr lang="fr-FR" sz="1200" dirty="0"/>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1826895" y="2598421"/>
          <a:ext cx="4946631" cy="4736084"/>
        </p:xfrm>
        <a:graphic>
          <a:graphicData uri="http://schemas.openxmlformats.org/drawingml/2006/table">
            <a:tbl>
              <a:tblPr firstRow="1" bandRow="1">
                <a:tableStyleId>{6E25E649-3F16-4E02-A733-19D2CDBF48F0}</a:tableStyleId>
              </a:tblPr>
              <a:tblGrid>
                <a:gridCol w="672465">
                  <a:extLst>
                    <a:ext uri="{9D8B030D-6E8A-4147-A177-3AD203B41FA5}">
                      <a16:colId xmlns:a16="http://schemas.microsoft.com/office/drawing/2014/main" val="20000"/>
                    </a:ext>
                  </a:extLst>
                </a:gridCol>
                <a:gridCol w="1379220">
                  <a:extLst>
                    <a:ext uri="{9D8B030D-6E8A-4147-A177-3AD203B41FA5}">
                      <a16:colId xmlns:a16="http://schemas.microsoft.com/office/drawing/2014/main" val="20001"/>
                    </a:ext>
                  </a:extLst>
                </a:gridCol>
                <a:gridCol w="2894946">
                  <a:extLst>
                    <a:ext uri="{9D8B030D-6E8A-4147-A177-3AD203B41FA5}">
                      <a16:colId xmlns:a16="http://schemas.microsoft.com/office/drawing/2014/main" val="20002"/>
                    </a:ext>
                  </a:extLst>
                </a:gridCol>
              </a:tblGrid>
              <a:tr h="209976">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188978">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a:lnSpc>
                          <a:spcPct val="115000"/>
                        </a:lnSpc>
                        <a:spcAft>
                          <a:spcPts val="0"/>
                        </a:spcAft>
                      </a:pPr>
                      <a:endParaRPr lang="fr-CA" sz="1200">
                        <a:latin typeface="Calibri"/>
                        <a:ea typeface="Calibri"/>
                        <a:cs typeface="Calibri"/>
                      </a:endParaRPr>
                    </a:p>
                  </a:txBody>
                  <a:tcPr marL="68580" marR="68580" marT="0" marB="0"/>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Introduction et question de départ.</a:t>
                      </a:r>
                      <a:endParaRPr lang="fr-FR" sz="11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005696">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FR" sz="1200" i="1" dirty="0">
                          <a:latin typeface="Calibri"/>
                          <a:ea typeface="Calibri"/>
                          <a:cs typeface="Calibri"/>
                        </a:rPr>
                        <a:t>Quelles caractéristiques des animaux doivent être prises en compte pour qu’un habitat leur soit adapté ?</a:t>
                      </a:r>
                      <a:endParaRPr lang="fr-FR" sz="1100" i="1" dirty="0">
                        <a:latin typeface="Calibri"/>
                        <a:ea typeface="Calibri"/>
                        <a:cs typeface="Times New Roman"/>
                      </a:endParaRPr>
                    </a:p>
                  </a:txBody>
                  <a:tcPr marL="68580" marR="68580" marT="0" marB="0" anchor="ctr"/>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L’enseignante recueille les idées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150980">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nSpc>
                          <a:spcPct val="115000"/>
                        </a:lnSpc>
                        <a:spcAft>
                          <a:spcPts val="0"/>
                        </a:spcAft>
                      </a:pPr>
                      <a:endParaRPr lang="fr-CA" sz="1200">
                        <a:latin typeface="Calibri"/>
                        <a:ea typeface="Calibri"/>
                        <a:cs typeface="Calibri"/>
                      </a:endParaRPr>
                    </a:p>
                  </a:txBody>
                  <a:tcPr marL="68580" marR="68580" marT="0" marB="0"/>
                </a:tc>
                <a:tc>
                  <a:txBody>
                    <a:bodyPr/>
                    <a:lstStyle/>
                    <a:p>
                      <a:pPr marL="180000" lvl="0" indent="-180000">
                        <a:lnSpc>
                          <a:spcPct val="100000"/>
                        </a:lnSpc>
                        <a:spcBef>
                          <a:spcPts val="600"/>
                        </a:spcBef>
                        <a:spcAft>
                          <a:spcPts val="0"/>
                        </a:spcAft>
                        <a:buFont typeface="Symbol"/>
                        <a:buChar char=""/>
                      </a:pPr>
                      <a:r>
                        <a:rPr lang="fr-CA" sz="1200" dirty="0">
                          <a:latin typeface="Calibri"/>
                          <a:ea typeface="Calibri"/>
                          <a:cs typeface="Calibri"/>
                        </a:rPr>
                        <a:t>Retour et directives.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1585229">
                <a:tc>
                  <a:txBody>
                    <a:bodyPr/>
                    <a:lstStyle/>
                    <a:p>
                      <a:pPr algn="ctr">
                        <a:lnSpc>
                          <a:spcPct val="100000"/>
                        </a:lnSpc>
                        <a:spcBef>
                          <a:spcPts val="600"/>
                        </a:spcBef>
                        <a:spcAft>
                          <a:spcPts val="0"/>
                        </a:spcAft>
                      </a:pPr>
                      <a:endParaRPr lang="fr-FR" sz="1200" dirty="0">
                        <a:latin typeface="+mn-lt"/>
                        <a:ea typeface="Calibri"/>
                        <a:cs typeface="Times" pitchFamily="18" charset="0"/>
                      </a:endParaRPr>
                    </a:p>
                  </a:txBody>
                  <a:tcPr marL="53578" marR="53578" marT="0" marB="0" anchor="ctr"/>
                </a:tc>
                <a:tc>
                  <a:txBody>
                    <a:bodyPr/>
                    <a:lstStyle/>
                    <a:p>
                      <a:pPr>
                        <a:lnSpc>
                          <a:spcPct val="115000"/>
                        </a:lnSpc>
                        <a:spcAft>
                          <a:spcPts val="0"/>
                        </a:spcAft>
                      </a:pPr>
                      <a:r>
                        <a:rPr lang="fr-CA" sz="1200" i="1" dirty="0">
                          <a:latin typeface="Calibri"/>
                          <a:ea typeface="Calibri"/>
                          <a:cs typeface="Calibri"/>
                        </a:rPr>
                        <a:t>1 – Lire la fiche zoologique de l’animal attribué.</a:t>
                      </a:r>
                      <a:endParaRPr lang="fr-FR" sz="1100" i="1" dirty="0">
                        <a:latin typeface="Calibri"/>
                        <a:ea typeface="Calibri"/>
                        <a:cs typeface="Times New Roman"/>
                      </a:endParaRPr>
                    </a:p>
                    <a:p>
                      <a:pPr>
                        <a:lnSpc>
                          <a:spcPct val="115000"/>
                        </a:lnSpc>
                        <a:spcAft>
                          <a:spcPts val="0"/>
                        </a:spcAft>
                      </a:pPr>
                      <a:r>
                        <a:rPr lang="fr-CA" sz="1200" i="1" dirty="0">
                          <a:latin typeface="Calibri"/>
                          <a:ea typeface="Calibri"/>
                          <a:cs typeface="Calibri"/>
                        </a:rPr>
                        <a:t>2 – Remplir la Fiche d’activité C.</a:t>
                      </a:r>
                      <a:endParaRPr lang="fr-FR" sz="1100" i="1" dirty="0">
                        <a:latin typeface="Calibri"/>
                        <a:ea typeface="Calibri"/>
                        <a:cs typeface="Times New Roman"/>
                      </a:endParaRPr>
                    </a:p>
                    <a:p>
                      <a:pPr>
                        <a:lnSpc>
                          <a:spcPct val="115000"/>
                        </a:lnSpc>
                        <a:spcAft>
                          <a:spcPts val="0"/>
                        </a:spcAft>
                      </a:pPr>
                      <a:r>
                        <a:rPr lang="fr-CA" sz="1200" i="1" dirty="0">
                          <a:latin typeface="Calibri"/>
                          <a:ea typeface="Calibri"/>
                          <a:cs typeface="Calibri"/>
                        </a:rPr>
                        <a:t>(n.b. Pour l’activité de conception et fabrication de la maquette, les équipes pourront </a:t>
                      </a:r>
                      <a:r>
                        <a:rPr lang="fr-CA" sz="1200" i="1" u="sng" dirty="0">
                          <a:latin typeface="Calibri"/>
                          <a:ea typeface="Calibri"/>
                          <a:cs typeface="Calibri"/>
                        </a:rPr>
                        <a:t>choisir</a:t>
                      </a:r>
                      <a:r>
                        <a:rPr lang="fr-CA" sz="1200" i="1" dirty="0">
                          <a:latin typeface="Calibri"/>
                          <a:ea typeface="Calibri"/>
                          <a:cs typeface="Calibri"/>
                        </a:rPr>
                        <a:t> leur animal.)</a:t>
                      </a:r>
                      <a:endParaRPr lang="fr-FR" sz="1100" i="1" dirty="0">
                        <a:latin typeface="Calibri"/>
                        <a:ea typeface="Calibri"/>
                        <a:cs typeface="Times New Roman"/>
                      </a:endParaRPr>
                    </a:p>
                  </a:txBody>
                  <a:tcPr marL="68580" marR="68580" marT="0" marB="0"/>
                </a:tc>
                <a:tc>
                  <a:txBody>
                    <a:bodyPr/>
                    <a:lstStyle/>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distribue les fiches zoologiques et les fiches d’activité C aux équipes (une fiche zoologique par équipe, une Fiche d’activité par élève).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S’assurer que chacune des 6 espèces est attribuée à au moins une équipe.</a:t>
                      </a:r>
                      <a:endParaRPr lang="fr-FR" sz="1100" dirty="0">
                        <a:latin typeface="Calibri"/>
                        <a:ea typeface="Calibri"/>
                        <a:cs typeface="Times New Roman"/>
                      </a:endParaRPr>
                    </a:p>
                    <a:p>
                      <a:pPr marL="180000" lvl="0" indent="-180000">
                        <a:lnSpc>
                          <a:spcPct val="100000"/>
                        </a:lnSpc>
                        <a:spcBef>
                          <a:spcPts val="600"/>
                        </a:spcBef>
                        <a:spcAft>
                          <a:spcPts val="0"/>
                        </a:spcAft>
                        <a:buFont typeface="+mj-lt"/>
                        <a:buAutoNum type="romanLcPeriod"/>
                      </a:pPr>
                      <a:r>
                        <a:rPr lang="fr-CA" sz="1200" dirty="0">
                          <a:latin typeface="Calibri"/>
                          <a:ea typeface="Calibri"/>
                          <a:cs typeface="Calibri"/>
                        </a:rPr>
                        <a:t>Au besoin, aider les équipes à trouver les informations nécessaires dans le texte.</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150980">
                <a:tc>
                  <a:txBody>
                    <a:bodyPr/>
                    <a:lstStyle/>
                    <a:p>
                      <a:pPr algn="ctr">
                        <a:lnSpc>
                          <a:spcPct val="100000"/>
                        </a:lnSpc>
                        <a:spcBef>
                          <a:spcPts val="600"/>
                        </a:spcBef>
                        <a:spcAft>
                          <a:spcPts val="0"/>
                        </a:spcAft>
                      </a:pPr>
                      <a:r>
                        <a:rPr lang="fr-CA" sz="1200" b="1" dirty="0">
                          <a:latin typeface="+mn-lt"/>
                          <a:ea typeface="Calibri"/>
                          <a:cs typeface="Times" pitchFamily="18" charset="0"/>
                        </a:rPr>
                        <a:t>Fin</a:t>
                      </a:r>
                      <a:endParaRPr lang="fr-FR" sz="1200" b="1"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CA" sz="1200" i="1" dirty="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bl>
          </a:graphicData>
        </a:graphic>
      </p:graphicFrame>
      <p:sp>
        <p:nvSpPr>
          <p:cNvPr id="12" name="Rectangle 11">
            <a:extLst>
              <a:ext uri="{FF2B5EF4-FFF2-40B4-BE49-F238E27FC236}">
                <a16:creationId xmlns:a16="http://schemas.microsoft.com/office/drawing/2014/main" id="{59E6B487-E2F6-4BEB-A0D2-AAC135853323}"/>
              </a:ext>
            </a:extLst>
          </p:cNvPr>
          <p:cNvSpPr/>
          <p:nvPr>
            <p:custDataLst>
              <p:tags r:id="rId3"/>
            </p:custDataLst>
          </p:nvPr>
        </p:nvSpPr>
        <p:spPr>
          <a:xfrm>
            <a:off x="38100" y="3682916"/>
            <a:ext cx="1679665" cy="754053"/>
          </a:xfrm>
          <a:prstGeom prst="rect">
            <a:avLst/>
          </a:prstGeom>
          <a:solidFill>
            <a:schemeClr val="bg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b="1" kern="1200" dirty="0">
                <a:solidFill>
                  <a:prstClr val="black"/>
                </a:solidFill>
                <a:latin typeface="Calibri"/>
                <a:ea typeface="+mn-ea"/>
                <a:cs typeface="+mn-cs"/>
              </a:rPr>
              <a:t>4</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10"/>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graphicFrame>
        <p:nvGraphicFramePr>
          <p:cNvPr id="25" name="Google Shape;169;p9"/>
          <p:cNvGraphicFramePr/>
          <p:nvPr>
            <p:custDataLst>
              <p:tags r:id="rId4"/>
            </p:custDataLst>
          </p:nvPr>
        </p:nvGraphicFramePr>
        <p:xfrm>
          <a:off x="43532" y="1268126"/>
          <a:ext cx="1661179" cy="401500"/>
        </p:xfrm>
        <a:graphic>
          <a:graphicData uri="http://schemas.openxmlformats.org/drawingml/2006/table">
            <a:tbl>
              <a:tblPr firstRow="1" bandRow="1">
                <a:noFill/>
                <a:tableStyleId>{7FD3D0E3-BACD-4F40-8B32-A9B99BE5178E}</a:tableStyleId>
              </a:tblPr>
              <a:tblGrid>
                <a:gridCol w="1661179">
                  <a:extLst>
                    <a:ext uri="{9D8B030D-6E8A-4147-A177-3AD203B41FA5}">
                      <a16:colId xmlns:a16="http://schemas.microsoft.com/office/drawing/2014/main" val="20000"/>
                    </a:ext>
                  </a:extLst>
                </a:gridCol>
              </a:tblGrid>
              <a:tr h="401500">
                <a:tc>
                  <a:txBody>
                    <a:bodyPr/>
                    <a:lstStyle/>
                    <a:p>
                      <a:pPr marL="0" marR="0" lvl="0" indent="0" algn="ctr" rtl="0">
                        <a:spcBef>
                          <a:spcPts val="0"/>
                        </a:spcBef>
                        <a:spcAft>
                          <a:spcPts val="0"/>
                        </a:spcAft>
                        <a:buNone/>
                      </a:pPr>
                      <a:endParaRPr sz="200" b="1" dirty="0"/>
                    </a:p>
                    <a:p>
                      <a:pPr marL="0" marR="0" lvl="0" indent="0" algn="ctr" rtl="0">
                        <a:spcBef>
                          <a:spcPts val="0"/>
                        </a:spcBef>
                        <a:spcAft>
                          <a:spcPts val="0"/>
                        </a:spcAft>
                        <a:buNone/>
                      </a:pPr>
                      <a:r>
                        <a:rPr lang="fr-CA" sz="1400" b="1" dirty="0">
                          <a:latin typeface="Calibri"/>
                          <a:ea typeface="Calibri"/>
                          <a:cs typeface="Calibri"/>
                          <a:sym typeface="Calibri"/>
                        </a:rPr>
                        <a:t>Durée : 25 minutes</a:t>
                      </a:r>
                      <a:endParaRPr sz="1400" b="1" i="0" dirty="0">
                        <a:solidFill>
                          <a:schemeClr val="dk1"/>
                        </a:solidFill>
                        <a:latin typeface="Calibri"/>
                        <a:ea typeface="Calibri"/>
                        <a:cs typeface="Calibri"/>
                        <a:sym typeface="Calibri"/>
                      </a:endParaRPr>
                    </a:p>
                  </a:txBody>
                  <a:tcPr marL="91450" marR="91450" marT="45725" marB="45725"/>
                </a:tc>
                <a:extLst>
                  <a:ext uri="{0D108BD9-81ED-4DB2-BD59-A6C34878D82A}">
                    <a16:rowId xmlns:a16="http://schemas.microsoft.com/office/drawing/2014/main" val="10000"/>
                  </a:ext>
                </a:extLst>
              </a:tr>
            </a:tbl>
          </a:graphicData>
        </a:graphic>
      </p:graphicFrame>
      <p:sp>
        <p:nvSpPr>
          <p:cNvPr id="27" name="Google Shape;166;p9"/>
          <p:cNvSpPr txBox="1">
            <a:spLocks noGrp="1"/>
          </p:cNvSpPr>
          <p:nvPr>
            <p:ph type="sldNum" idx="12"/>
            <p:custDataLst>
              <p:tags r:id="rId5"/>
            </p:custDataLst>
          </p:nvPr>
        </p:nvSpPr>
        <p:spPr>
          <a:xfrm>
            <a:off x="5144751" y="8119068"/>
            <a:ext cx="1723204" cy="1024932"/>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fr-CA" sz="8200">
                <a:solidFill>
                  <a:srgbClr val="D8D8D8"/>
                </a:solidFill>
                <a:latin typeface="Impact"/>
                <a:ea typeface="Impact"/>
                <a:cs typeface="Impact"/>
                <a:sym typeface="Impact"/>
              </a:rPr>
              <a:pPr marL="0" lvl="0" indent="0" algn="r" rtl="0">
                <a:spcBef>
                  <a:spcPts val="0"/>
                </a:spcBef>
                <a:spcAft>
                  <a:spcPts val="0"/>
                </a:spcAft>
                <a:buNone/>
              </a:pPr>
              <a:t>7</a:t>
            </a:fld>
            <a:endParaRPr sz="8200" dirty="0">
              <a:solidFill>
                <a:srgbClr val="D8D8D8"/>
              </a:solidFill>
              <a:latin typeface="Impact"/>
              <a:ea typeface="Impact"/>
              <a:cs typeface="Impact"/>
              <a:sym typeface="Impact"/>
            </a:endParaRPr>
          </a:p>
        </p:txBody>
      </p:sp>
      <p:sp>
        <p:nvSpPr>
          <p:cNvPr id="16" name="Google Shape;205;p12"/>
          <p:cNvSpPr txBox="1">
            <a:spLocks/>
          </p:cNvSpPr>
          <p:nvPr>
            <p:custDataLst>
              <p:tags r:id="rId6"/>
            </p:custDataLst>
          </p:nvPr>
        </p:nvSpPr>
        <p:spPr>
          <a:xfrm>
            <a:off x="-1" y="526"/>
            <a:ext cx="5265337" cy="1000234"/>
          </a:xfrm>
          <a:prstGeom prst="rect">
            <a:avLst/>
          </a:prstGeom>
          <a:noFill/>
          <a:ln>
            <a:noFill/>
          </a:ln>
        </p:spPr>
        <p:txBody>
          <a:bodyPr spcFirstLastPara="1" wrap="square" lIns="91425" tIns="45700" rIns="91425" bIns="45700" anchor="ctr" anchorCtr="0">
            <a:normAutofit/>
          </a:bodyPr>
          <a:lstStyle/>
          <a:p>
            <a:pPr marL="0" marR="0" lvl="0" indent="0" algn="l" defTabSz="914400" rtl="0" eaLnBrk="1" fontAlgn="auto" latinLnBrk="0" hangingPunct="1">
              <a:lnSpc>
                <a:spcPct val="100000"/>
              </a:lnSpc>
              <a:spcBef>
                <a:spcPts val="0"/>
              </a:spcBef>
              <a:spcAft>
                <a:spcPts val="0"/>
              </a:spcAft>
              <a:buClr>
                <a:schemeClr val="dk1"/>
              </a:buClr>
              <a:buSzPts val="3000"/>
              <a:buFont typeface="Calibri"/>
              <a:buNone/>
              <a:tabLst/>
              <a:defRPr/>
            </a:pPr>
            <a:r>
              <a:rPr kumimoji="0" lang="fr-CA" sz="3000" b="0" i="0" u="none" strike="noStrike" kern="0" cap="none" spc="0" normalizeH="0" baseline="0" noProof="0">
                <a:ln>
                  <a:noFill/>
                </a:ln>
                <a:solidFill>
                  <a:schemeClr val="dk1"/>
                </a:solidFill>
                <a:effectLst/>
                <a:uLnTx/>
                <a:uFillTx/>
                <a:latin typeface="Calibri"/>
                <a:ea typeface="Calibri"/>
                <a:cs typeface="Calibri"/>
                <a:sym typeface="Calibri"/>
              </a:rPr>
              <a:t>Réalisation</a:t>
            </a:r>
            <a:br>
              <a:rPr kumimoji="0" lang="fr-CA" sz="3000" b="0" i="0" u="none" strike="noStrike" kern="0" cap="none" spc="0" normalizeH="0" baseline="0" noProof="0">
                <a:ln>
                  <a:noFill/>
                </a:ln>
                <a:solidFill>
                  <a:schemeClr val="dk1"/>
                </a:solidFill>
                <a:effectLst/>
                <a:uLnTx/>
                <a:uFillTx/>
                <a:latin typeface="Calibri"/>
                <a:ea typeface="Calibri"/>
                <a:cs typeface="Calibri"/>
                <a:sym typeface="Calibri"/>
              </a:rPr>
            </a:br>
            <a:r>
              <a:rPr kumimoji="0" lang="fr-CA" sz="2400" b="0" i="0" u="none" strike="noStrike" kern="0" cap="none" spc="0" normalizeH="0" baseline="0" noProof="0">
                <a:ln>
                  <a:noFill/>
                </a:ln>
                <a:solidFill>
                  <a:schemeClr val="dk1"/>
                </a:solidFill>
                <a:effectLst/>
                <a:uLnTx/>
                <a:uFillTx/>
                <a:latin typeface="Calibri"/>
                <a:ea typeface="Calibri"/>
                <a:cs typeface="Calibri"/>
                <a:sym typeface="Calibri"/>
              </a:rPr>
              <a:t>4. Fiche zoologique</a:t>
            </a:r>
            <a:endParaRPr kumimoji="0" lang="fr-CA" sz="2400" b="0" i="0" u="none" strike="noStrike" kern="0" cap="none" spc="0" normalizeH="0" baseline="0" noProof="0" dirty="0">
              <a:ln>
                <a:noFill/>
              </a:ln>
              <a:solidFill>
                <a:schemeClr val="dk1"/>
              </a:solidFill>
              <a:effectLst/>
              <a:uLnTx/>
              <a:uFillTx/>
              <a:latin typeface="Calibri"/>
              <a:ea typeface="Calibri"/>
              <a:cs typeface="Calibri"/>
              <a:sym typeface="Calibri"/>
            </a:endParaRPr>
          </a:p>
        </p:txBody>
      </p:sp>
      <p:graphicFrame>
        <p:nvGraphicFramePr>
          <p:cNvPr id="17" name="Google Shape;201;p12"/>
          <p:cNvGraphicFramePr/>
          <p:nvPr>
            <p:custDataLst>
              <p:tags r:id="rId7"/>
            </p:custDataLst>
          </p:nvPr>
        </p:nvGraphicFramePr>
        <p:xfrm>
          <a:off x="44340" y="1731263"/>
          <a:ext cx="1654900" cy="1878340"/>
        </p:xfrm>
        <a:graphic>
          <a:graphicData uri="http://schemas.openxmlformats.org/drawingml/2006/table">
            <a:tbl>
              <a:tblPr firstRow="1" bandRow="1">
                <a:noFill/>
                <a:tableStyleId>{2C4A874D-6B03-4BB8-98A9-B98E6124F245}</a:tableStyleId>
              </a:tblPr>
              <a:tblGrid>
                <a:gridCol w="227725">
                  <a:extLst>
                    <a:ext uri="{9D8B030D-6E8A-4147-A177-3AD203B41FA5}">
                      <a16:colId xmlns:a16="http://schemas.microsoft.com/office/drawing/2014/main" val="20000"/>
                    </a:ext>
                  </a:extLst>
                </a:gridCol>
                <a:gridCol w="1427175">
                  <a:extLst>
                    <a:ext uri="{9D8B030D-6E8A-4147-A177-3AD203B41FA5}">
                      <a16:colId xmlns:a16="http://schemas.microsoft.com/office/drawing/2014/main" val="20001"/>
                    </a:ext>
                  </a:extLst>
                </a:gridCol>
              </a:tblGrid>
              <a:tr h="270675">
                <a:tc gridSpan="2">
                  <a:txBody>
                    <a:bodyPr/>
                    <a:lstStyle/>
                    <a:p>
                      <a:pPr marL="0" marR="0" lvl="0" indent="0" algn="ctr" rtl="0">
                        <a:spcBef>
                          <a:spcPts val="0"/>
                        </a:spcBef>
                        <a:spcAft>
                          <a:spcPts val="0"/>
                        </a:spcAft>
                        <a:buNone/>
                      </a:pPr>
                      <a:r>
                        <a:rPr lang="fr-CA" sz="1400" dirty="0">
                          <a:latin typeface="Calibri"/>
                          <a:ea typeface="Calibri"/>
                          <a:cs typeface="Calibri"/>
                          <a:sym typeface="Calibri"/>
                        </a:rPr>
                        <a:t>Matériel nécessaire</a:t>
                      </a:r>
                      <a:endParaRPr sz="1400" dirty="0">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0"/>
                  </a:ext>
                </a:extLst>
              </a:tr>
              <a:tr h="243600">
                <a:tc gridSpan="2">
                  <a:txBody>
                    <a:bodyPr/>
                    <a:lstStyle/>
                    <a:p>
                      <a:pPr marL="0" marR="0" lvl="0" indent="0" algn="ctr" rtl="0">
                        <a:spcBef>
                          <a:spcPts val="0"/>
                        </a:spcBef>
                        <a:spcAft>
                          <a:spcPts val="0"/>
                        </a:spcAft>
                        <a:buNone/>
                      </a:pPr>
                      <a:r>
                        <a:rPr lang="fr-CA" sz="1200" b="1" dirty="0">
                          <a:latin typeface="Calibri"/>
                          <a:ea typeface="Calibri"/>
                          <a:cs typeface="Calibri"/>
                          <a:sym typeface="Calibri"/>
                        </a:rPr>
                        <a:t>Par équipe de 2</a:t>
                      </a:r>
                      <a:endParaRPr dirty="0"/>
                    </a:p>
                  </a:txBody>
                  <a:tcPr marL="91450" marR="91450" marT="45725" marB="45725"/>
                </a:tc>
                <a:tc hMerge="1">
                  <a:txBody>
                    <a:bodyPr/>
                    <a:lstStyle/>
                    <a:p>
                      <a:endParaRPr lang="fr-FR"/>
                    </a:p>
                  </a:txBody>
                  <a:tcPr/>
                </a:tc>
                <a:extLst>
                  <a:ext uri="{0D108BD9-81ED-4DB2-BD59-A6C34878D82A}">
                    <a16:rowId xmlns:a16="http://schemas.microsoft.com/office/drawing/2014/main" val="10001"/>
                  </a:ext>
                </a:extLst>
              </a:tr>
              <a:tr h="324800">
                <a:tc>
                  <a:txBody>
                    <a:bodyPr/>
                    <a:lstStyle/>
                    <a:p>
                      <a:pPr marL="0" marR="0" lvl="0" indent="0" algn="ctr" rtl="0">
                        <a:spcBef>
                          <a:spcPts val="0"/>
                        </a:spcBef>
                        <a:spcAft>
                          <a:spcPts val="0"/>
                        </a:spcAft>
                        <a:buNone/>
                      </a:pPr>
                      <a:r>
                        <a:rPr lang="fr-CA" sz="1200" dirty="0">
                          <a:latin typeface="Calibri"/>
                          <a:ea typeface="Calibri"/>
                          <a:cs typeface="Calibri"/>
                          <a:sym typeface="Calibri"/>
                        </a:rPr>
                        <a:t>1</a:t>
                      </a:r>
                      <a:endParaRPr dirty="0"/>
                    </a:p>
                  </a:txBody>
                  <a:tcPr marL="91450" marR="91450" marT="45725" marB="45725"/>
                </a:tc>
                <a:tc>
                  <a:txBody>
                    <a:bodyPr/>
                    <a:lstStyle/>
                    <a:p>
                      <a:pPr marL="0" marR="0" lvl="0" indent="0" algn="l" rtl="0">
                        <a:spcBef>
                          <a:spcPts val="0"/>
                        </a:spcBef>
                        <a:spcAft>
                          <a:spcPts val="0"/>
                        </a:spcAft>
                        <a:buNone/>
                      </a:pPr>
                      <a:r>
                        <a:rPr lang="fr-CA" sz="1200" dirty="0">
                          <a:latin typeface="Calibri"/>
                          <a:ea typeface="Calibri"/>
                          <a:cs typeface="Calibri"/>
                          <a:sym typeface="Calibri"/>
                        </a:rPr>
                        <a:t>Fiche zoologique</a:t>
                      </a:r>
                      <a:endParaRPr dirty="0"/>
                    </a:p>
                  </a:txBody>
                  <a:tcPr marL="91450" marR="91450" marT="45725" marB="45725"/>
                </a:tc>
                <a:extLst>
                  <a:ext uri="{0D108BD9-81ED-4DB2-BD59-A6C34878D82A}">
                    <a16:rowId xmlns:a16="http://schemas.microsoft.com/office/drawing/2014/main" val="10002"/>
                  </a:ext>
                </a:extLst>
              </a:tr>
              <a:tr h="324800">
                <a:tc gridSpan="2">
                  <a:txBody>
                    <a:bodyPr/>
                    <a:lstStyle/>
                    <a:p>
                      <a:pPr marL="0" marR="0" lvl="0" indent="0" algn="ctr" rtl="0">
                        <a:spcBef>
                          <a:spcPts val="0"/>
                        </a:spcBef>
                        <a:spcAft>
                          <a:spcPts val="0"/>
                        </a:spcAft>
                        <a:buNone/>
                      </a:pPr>
                      <a:r>
                        <a:rPr lang="fr-CA" sz="1200" b="1" dirty="0">
                          <a:latin typeface="Calibri"/>
                          <a:ea typeface="Calibri"/>
                          <a:cs typeface="Calibri"/>
                          <a:sym typeface="Calibri"/>
                        </a:rPr>
                        <a:t>Par élève</a:t>
                      </a:r>
                      <a:endParaRPr sz="1200" b="1" dirty="0">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3"/>
                  </a:ext>
                </a:extLst>
              </a:tr>
              <a:tr h="324800">
                <a:tc>
                  <a:txBody>
                    <a:bodyPr/>
                    <a:lstStyle/>
                    <a:p>
                      <a:pPr marL="0" marR="0" lvl="0" indent="0" algn="ctr" rtl="0">
                        <a:spcBef>
                          <a:spcPts val="0"/>
                        </a:spcBef>
                        <a:spcAft>
                          <a:spcPts val="0"/>
                        </a:spcAft>
                        <a:buNone/>
                      </a:pPr>
                      <a:r>
                        <a:rPr lang="fr-CA" sz="1200" dirty="0">
                          <a:latin typeface="Calibri"/>
                          <a:ea typeface="Calibri"/>
                          <a:cs typeface="Calibri"/>
                          <a:sym typeface="Calibri"/>
                        </a:rPr>
                        <a:t>1</a:t>
                      </a:r>
                      <a:endParaRPr dirty="0"/>
                    </a:p>
                  </a:txBody>
                  <a:tcPr marL="91450" marR="91450" marT="45725" marB="45725"/>
                </a:tc>
                <a:tc>
                  <a:txBody>
                    <a:bodyPr/>
                    <a:lstStyle/>
                    <a:p>
                      <a:pPr marL="0" marR="0" lvl="0" indent="0" algn="l" rtl="0">
                        <a:spcBef>
                          <a:spcPts val="0"/>
                        </a:spcBef>
                        <a:spcAft>
                          <a:spcPts val="0"/>
                        </a:spcAft>
                        <a:buNone/>
                      </a:pPr>
                      <a:r>
                        <a:rPr lang="fr-CA" sz="1200" u="sng" dirty="0">
                          <a:solidFill>
                            <a:schemeClr val="hlink"/>
                          </a:solidFill>
                          <a:latin typeface="Calibri"/>
                          <a:ea typeface="Calibri"/>
                          <a:cs typeface="Calibri"/>
                          <a:sym typeface="Calibri"/>
                          <a:hlinkClick r:id="" action="ppaction://noaction"/>
                        </a:rPr>
                        <a:t>Fiche d’activité C</a:t>
                      </a:r>
                      <a:endParaRPr sz="1200" dirty="0">
                        <a:latin typeface="Calibri"/>
                        <a:ea typeface="Calibri"/>
                        <a:cs typeface="Calibri"/>
                        <a:sym typeface="Calibri"/>
                      </a:endParaRPr>
                    </a:p>
                  </a:txBody>
                  <a:tcPr marL="91450" marR="91450" marT="45725" marB="45725"/>
                </a:tc>
                <a:extLst>
                  <a:ext uri="{0D108BD9-81ED-4DB2-BD59-A6C34878D82A}">
                    <a16:rowId xmlns:a16="http://schemas.microsoft.com/office/drawing/2014/main" val="10004"/>
                  </a:ext>
                </a:extLst>
              </a:tr>
              <a:tr h="324800">
                <a:tc>
                  <a:txBody>
                    <a:bodyPr/>
                    <a:lstStyle/>
                    <a:p>
                      <a:pPr marL="0" marR="0" lvl="0" indent="0" algn="ctr" rtl="0">
                        <a:spcBef>
                          <a:spcPts val="0"/>
                        </a:spcBef>
                        <a:spcAft>
                          <a:spcPts val="0"/>
                        </a:spcAft>
                        <a:buNone/>
                      </a:pPr>
                      <a:r>
                        <a:rPr lang="fr-CA" sz="1200" dirty="0">
                          <a:latin typeface="Calibri"/>
                          <a:ea typeface="Calibri"/>
                          <a:cs typeface="Calibri"/>
                          <a:sym typeface="Calibri"/>
                        </a:rPr>
                        <a:t>1</a:t>
                      </a:r>
                      <a:endParaRPr dirty="0"/>
                    </a:p>
                  </a:txBody>
                  <a:tcPr marL="91450" marR="91450" marT="45725" marB="45725"/>
                </a:tc>
                <a:tc>
                  <a:txBody>
                    <a:bodyPr/>
                    <a:lstStyle/>
                    <a:p>
                      <a:pPr marL="0" marR="0" lvl="0" indent="0" algn="l" rtl="0">
                        <a:spcBef>
                          <a:spcPts val="0"/>
                        </a:spcBef>
                        <a:spcAft>
                          <a:spcPts val="0"/>
                        </a:spcAft>
                        <a:buNone/>
                      </a:pPr>
                      <a:r>
                        <a:rPr lang="fr-CA" sz="1200" dirty="0">
                          <a:latin typeface="Calibri"/>
                          <a:ea typeface="Calibri"/>
                          <a:cs typeface="Calibri"/>
                          <a:sym typeface="Calibri"/>
                        </a:rPr>
                        <a:t>Crayon</a:t>
                      </a:r>
                      <a:endParaRPr dirty="0"/>
                    </a:p>
                  </a:txBody>
                  <a:tcPr marL="91450" marR="91450" marT="45725" marB="45725"/>
                </a:tc>
                <a:extLst>
                  <a:ext uri="{0D108BD9-81ED-4DB2-BD59-A6C34878D82A}">
                    <a16:rowId xmlns:a16="http://schemas.microsoft.com/office/drawing/2014/main" val="10005"/>
                  </a:ext>
                </a:extLst>
              </a:tr>
            </a:tbl>
          </a:graphicData>
        </a:graphic>
      </p:graphicFrame>
      <p:sp>
        <p:nvSpPr>
          <p:cNvPr id="18" name="Google Shape;204;p12"/>
          <p:cNvSpPr/>
          <p:nvPr>
            <p:custDataLst>
              <p:tags r:id="rId8"/>
            </p:custDataLst>
          </p:nvPr>
        </p:nvSpPr>
        <p:spPr>
          <a:xfrm>
            <a:off x="35597" y="7497311"/>
            <a:ext cx="6121363" cy="1569620"/>
          </a:xfrm>
          <a:prstGeom prst="rect">
            <a:avLst/>
          </a:prstGeom>
          <a:solidFill>
            <a:srgbClr val="C5D8F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1400" b="1" dirty="0">
                <a:solidFill>
                  <a:schemeClr val="dk1"/>
                </a:solidFill>
                <a:latin typeface="Calibri"/>
                <a:ea typeface="Calibri"/>
                <a:cs typeface="Calibri"/>
                <a:sym typeface="Calibri"/>
              </a:rPr>
              <a:t>L’adaptation des êtres vivants</a:t>
            </a:r>
            <a:endParaRPr sz="1400" b="1" dirty="0">
              <a:solidFill>
                <a:schemeClr val="dk1"/>
              </a:solidFill>
              <a:latin typeface="Calibri"/>
              <a:ea typeface="Calibri"/>
              <a:cs typeface="Calibri"/>
              <a:sym typeface="Calibri"/>
            </a:endParaRPr>
          </a:p>
          <a:p>
            <a:pPr marL="0" marR="0" lvl="0" indent="0" algn="just" rtl="0">
              <a:spcBef>
                <a:spcPts val="600"/>
              </a:spcBef>
              <a:spcAft>
                <a:spcPts val="0"/>
              </a:spcAft>
              <a:buNone/>
            </a:pPr>
            <a:r>
              <a:rPr lang="fr-CA" sz="1200" dirty="0">
                <a:solidFill>
                  <a:schemeClr val="dk1"/>
                </a:solidFill>
                <a:latin typeface="Calibri"/>
                <a:ea typeface="Calibri"/>
                <a:cs typeface="Calibri"/>
                <a:sym typeface="Calibri"/>
              </a:rPr>
              <a:t>Individuellement, les animaux n’ont pas la même capacité d’adaptation que les êtres humains. C’est pourquoi  l’habitat artificiel doit être  adapté à eux, et non le contraire !</a:t>
            </a:r>
            <a:endParaRPr dirty="0"/>
          </a:p>
          <a:p>
            <a:pPr marL="0" marR="0" lvl="0" indent="0" algn="just" rtl="0">
              <a:spcBef>
                <a:spcPts val="600"/>
              </a:spcBef>
              <a:spcAft>
                <a:spcPts val="0"/>
              </a:spcAft>
              <a:buNone/>
            </a:pPr>
            <a:r>
              <a:rPr lang="fr-CA" sz="1200" dirty="0">
                <a:solidFill>
                  <a:schemeClr val="dk1"/>
                </a:solidFill>
                <a:latin typeface="Calibri"/>
                <a:ea typeface="Calibri"/>
                <a:cs typeface="Calibri"/>
                <a:sym typeface="Calibri"/>
              </a:rPr>
              <a:t>L’adaptation de l’animal lui-même se fait davantage à l’échelle de l’espèce, à travers le processus de </a:t>
            </a:r>
            <a:r>
              <a:rPr lang="fr-CA" sz="1200" i="1" dirty="0">
                <a:solidFill>
                  <a:schemeClr val="dk1"/>
                </a:solidFill>
                <a:latin typeface="Calibri"/>
                <a:ea typeface="Calibri"/>
                <a:cs typeface="Calibri"/>
                <a:sym typeface="Calibri"/>
              </a:rPr>
              <a:t>sélection naturelle. </a:t>
            </a:r>
            <a:r>
              <a:rPr lang="fr-CA" sz="1200" dirty="0">
                <a:solidFill>
                  <a:schemeClr val="dk1"/>
                </a:solidFill>
                <a:latin typeface="Calibri"/>
                <a:ea typeface="Calibri"/>
                <a:cs typeface="Calibri"/>
                <a:sym typeface="Calibri"/>
              </a:rPr>
              <a:t>En gros, les variations de caractéristiques physiques ou comportementales sont le fruit du hasard, mais elles se répandent au sein de l’espèce si elles améliorent les chances de survie et de reproduction.</a:t>
            </a:r>
            <a:endParaRPr sz="1200" dirty="0">
              <a:solidFill>
                <a:schemeClr val="dk1"/>
              </a:solidFill>
              <a:latin typeface="Calibri"/>
              <a:ea typeface="Calibri"/>
              <a:cs typeface="Calibri"/>
              <a:sym typeface="Calibri"/>
            </a:endParaRPr>
          </a:p>
        </p:txBody>
      </p:sp>
      <p:pic>
        <p:nvPicPr>
          <p:cNvPr id="2" name="Image 1" descr="Une image contenant chat, mammifère, dessin humoristique&#10;&#10;Description générée automatiquement">
            <a:extLst>
              <a:ext uri="{FF2B5EF4-FFF2-40B4-BE49-F238E27FC236}">
                <a16:creationId xmlns:a16="http://schemas.microsoft.com/office/drawing/2014/main" id="{122F0332-2B50-8839-1F1F-E575B41B4F57}"/>
              </a:ext>
            </a:extLst>
          </p:cNvPr>
          <p:cNvPicPr>
            <a:picLocks noChangeAspect="1"/>
          </p:cNvPicPr>
          <p:nvPr/>
        </p:nvPicPr>
        <p:blipFill>
          <a:blip r:embed="rId11"/>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1765935" y="1266115"/>
            <a:ext cx="5038725" cy="685680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lvl="0" indent="0" algn="just">
              <a:spcBef>
                <a:spcPts val="0"/>
              </a:spcBef>
              <a:buSzPts val="2400"/>
              <a:buNone/>
            </a:pPr>
            <a:r>
              <a:rPr lang="fr-FR" sz="2400" i="1" dirty="0"/>
              <a:t>Vue d’ensemble</a:t>
            </a:r>
            <a:endParaRPr lang="fr-FR" sz="2400" dirty="0"/>
          </a:p>
          <a:p>
            <a:pPr marL="0" lvl="0" indent="0" algn="just">
              <a:spcBef>
                <a:spcPts val="600"/>
              </a:spcBef>
              <a:buSzPts val="1200"/>
              <a:buNone/>
            </a:pPr>
            <a:r>
              <a:rPr lang="fr-FR" sz="1200" dirty="0"/>
              <a:t>À partir des connaissances acquises lors des activités préalables, les élèves élaborent le plan d’un habitat correspondant aux besoins d’une espèce de leur choix (parmi les même 6), en choisissant les solides géométriques appropriés. Ils devront ensuite construire une maquette à l’échelle de la figurine de leur animal.</a:t>
            </a:r>
          </a:p>
          <a:p>
            <a:pPr marL="0" lvl="0" indent="0" algn="just">
              <a:spcBef>
                <a:spcPts val="600"/>
              </a:spcBef>
              <a:buSzPts val="1200"/>
              <a:buNone/>
            </a:pPr>
            <a:endParaRPr lang="fr-FR" sz="1200" dirty="0"/>
          </a:p>
          <a:p>
            <a:pPr marL="0" lvl="0" indent="0" algn="just">
              <a:spcBef>
                <a:spcPts val="600"/>
              </a:spcBef>
              <a:buSzPts val="2400"/>
              <a:buNone/>
            </a:pPr>
            <a:r>
              <a:rPr lang="fr-FR" sz="2400" i="1" dirty="0"/>
              <a:t>Préparatifs</a:t>
            </a:r>
            <a:endParaRPr lang="fr-FR" sz="2400" dirty="0"/>
          </a:p>
          <a:p>
            <a:pPr marL="0" lvl="0" indent="0" algn="just">
              <a:spcBef>
                <a:spcPts val="600"/>
              </a:spcBef>
              <a:buSzPts val="1200"/>
              <a:buNone/>
            </a:pPr>
            <a:r>
              <a:rPr lang="fr-FR" sz="1200" dirty="0"/>
              <a:t>Avant l’activité, s’assurer qu’il y a dans le bac assez d’</a:t>
            </a:r>
            <a:r>
              <a:rPr lang="fr-FR" sz="1200" b="1" dirty="0"/>
              <a:t>animaux à découper </a:t>
            </a:r>
            <a:r>
              <a:rPr lang="fr-FR" sz="1200" dirty="0"/>
              <a:t>(voir section </a:t>
            </a:r>
            <a:r>
              <a:rPr lang="fr-FR" sz="1200" i="1" dirty="0"/>
              <a:t>Fiches théoriques</a:t>
            </a:r>
            <a:r>
              <a:rPr lang="fr-FR" sz="1200" dirty="0"/>
              <a:t>). Au besoin, imprimer les animaux sur du papier régulier.</a:t>
            </a:r>
          </a:p>
          <a:p>
            <a:pPr marL="0" lvl="0" indent="0" algn="just">
              <a:spcBef>
                <a:spcPts val="600"/>
              </a:spcBef>
              <a:buSzPts val="1200"/>
              <a:buNone/>
            </a:pPr>
            <a:r>
              <a:rPr lang="fr-FR" sz="1200" dirty="0"/>
              <a:t>L’</a:t>
            </a:r>
            <a:r>
              <a:rPr lang="fr-FR" sz="1200" dirty="0" err="1"/>
              <a:t>enseignant.e</a:t>
            </a:r>
            <a:r>
              <a:rPr lang="fr-FR" sz="1200" dirty="0"/>
              <a:t> devra découper chaque feuille en 3 sections, de manière à pouvoir donner un trio d’animaux à chaque équipe. </a:t>
            </a:r>
          </a:p>
          <a:p>
            <a:pPr marL="0" lvl="0" indent="0" algn="just">
              <a:spcBef>
                <a:spcPts val="600"/>
              </a:spcBef>
              <a:buSzPts val="1200"/>
              <a:buNone/>
            </a:pPr>
            <a:r>
              <a:rPr lang="fr-FR" sz="1200" dirty="0"/>
              <a:t>Le temps venu, ce sera aux élèves de faire la découpe finale de leur animal (taille choisie).</a:t>
            </a:r>
          </a:p>
          <a:p>
            <a:pPr marL="0" lvl="0" indent="0" algn="just">
              <a:spcBef>
                <a:spcPts val="600"/>
              </a:spcBef>
              <a:buSzPts val="1200"/>
              <a:buNone/>
            </a:pPr>
            <a:endParaRPr lang="fr-FR" sz="1200" dirty="0"/>
          </a:p>
          <a:p>
            <a:pPr marL="0" lvl="0" indent="0" algn="just">
              <a:spcBef>
                <a:spcPts val="600"/>
              </a:spcBef>
              <a:buSzPts val="2400"/>
              <a:buNone/>
            </a:pPr>
            <a:r>
              <a:rPr lang="fr-FR" sz="2400" i="1" dirty="0"/>
              <a:t>Choix de l’espèce</a:t>
            </a:r>
            <a:endParaRPr lang="fr-FR" sz="1200" dirty="0"/>
          </a:p>
          <a:p>
            <a:pPr marL="228600" lvl="0" indent="-228600" algn="just">
              <a:spcBef>
                <a:spcPts val="600"/>
              </a:spcBef>
              <a:buSzPts val="1200"/>
              <a:buFont typeface="Calibri"/>
              <a:buAutoNum type="arabicPeriod"/>
            </a:pPr>
            <a:r>
              <a:rPr lang="fr-FR" sz="1200" dirty="0"/>
              <a:t>Afficher au mur de la classe au moins 1 fiche d’activité C pour chaque espèce (les plus lisibles et mieux remplies – choisies par l’</a:t>
            </a:r>
            <a:r>
              <a:rPr lang="fr-FR" sz="1200" dirty="0" err="1"/>
              <a:t>enseignant.e</a:t>
            </a:r>
            <a:r>
              <a:rPr lang="fr-FR" sz="1200" dirty="0"/>
              <a:t>).</a:t>
            </a:r>
          </a:p>
          <a:p>
            <a:pPr marL="228600" lvl="0" indent="-228600" algn="just">
              <a:spcBef>
                <a:spcPts val="600"/>
              </a:spcBef>
              <a:buSzPts val="1200"/>
              <a:buFont typeface="Calibri"/>
              <a:buAutoNum type="arabicPeriod"/>
            </a:pPr>
            <a:r>
              <a:rPr lang="fr-FR" sz="1200" dirty="0"/>
              <a:t>Laisser chaque équipe choisir son animal pour sa maquette</a:t>
            </a:r>
          </a:p>
          <a:p>
            <a:pPr marL="228600" lvl="0" indent="-228600" algn="just">
              <a:spcBef>
                <a:spcPts val="600"/>
              </a:spcBef>
              <a:buSzPts val="1200"/>
            </a:pPr>
            <a:r>
              <a:rPr lang="fr-FR" sz="1200" dirty="0"/>
              <a:t>Le même animal peut être choisi par plus d’une équipe.</a:t>
            </a:r>
          </a:p>
          <a:p>
            <a:pPr marL="228600" lvl="0" indent="-228600" algn="just">
              <a:spcBef>
                <a:spcPts val="600"/>
              </a:spcBef>
              <a:buSzPts val="1200"/>
            </a:pPr>
            <a:r>
              <a:rPr lang="fr-FR" sz="1200" dirty="0"/>
              <a:t>Si ce n’est pas le même que pour l’activité précédente, les équipes devront consulter la fiche affichée au mu pour planifier leur habitat.</a:t>
            </a:r>
          </a:p>
          <a:p>
            <a:pPr marL="0" lvl="0" indent="0" algn="just">
              <a:spcBef>
                <a:spcPts val="600"/>
              </a:spcBef>
              <a:buSzPts val="1200"/>
              <a:buNone/>
            </a:pPr>
            <a:endParaRPr lang="fr-FR" sz="1200" dirty="0"/>
          </a:p>
          <a:p>
            <a:pPr marL="0" lvl="0" indent="0" algn="just">
              <a:spcBef>
                <a:spcPts val="600"/>
              </a:spcBef>
              <a:buSzPts val="1200"/>
              <a:buNone/>
            </a:pPr>
            <a:endParaRPr lang="fr-FR" sz="1200" dirty="0"/>
          </a:p>
          <a:p>
            <a:pPr marL="0" lvl="0" indent="0" algn="just">
              <a:spcBef>
                <a:spcPts val="600"/>
              </a:spcBef>
              <a:buSzPts val="1200"/>
              <a:buNone/>
            </a:pPr>
            <a:endParaRPr lang="fr-FR" sz="1200" dirty="0"/>
          </a:p>
          <a:p>
            <a:pPr marL="0" indent="0" algn="just">
              <a:spcBef>
                <a:spcPts val="600"/>
              </a:spcBef>
              <a:buNone/>
            </a:pPr>
            <a:endParaRPr lang="en-US" sz="1200" i="0" dirty="0">
              <a:latin typeface="+mj-lt"/>
            </a:endParaRPr>
          </a:p>
          <a:p>
            <a:pPr marL="0" indent="0" algn="just">
              <a:spcBef>
                <a:spcPts val="600"/>
              </a:spcBef>
              <a:buNone/>
            </a:pPr>
            <a:endParaRPr lang="en-US" sz="1200" i="0" dirty="0">
              <a:latin typeface="+mj-lt"/>
            </a:endParaRPr>
          </a:p>
        </p:txBody>
      </p:sp>
      <p:sp>
        <p:nvSpPr>
          <p:cNvPr id="12" name="Rectangle 11">
            <a:extLst>
              <a:ext uri="{FF2B5EF4-FFF2-40B4-BE49-F238E27FC236}">
                <a16:creationId xmlns:a16="http://schemas.microsoft.com/office/drawing/2014/main" id="{59E6B487-E2F6-4BEB-A0D2-AAC135853323}"/>
              </a:ext>
            </a:extLst>
          </p:cNvPr>
          <p:cNvSpPr/>
          <p:nvPr>
            <p:custDataLst>
              <p:tags r:id="rId2"/>
            </p:custDataLst>
          </p:nvPr>
        </p:nvSpPr>
        <p:spPr>
          <a:xfrm>
            <a:off x="38100" y="6220376"/>
            <a:ext cx="1679665" cy="754053"/>
          </a:xfrm>
          <a:prstGeom prst="rect">
            <a:avLst/>
          </a:prstGeom>
          <a:solidFill>
            <a:schemeClr val="bg2">
              <a:lumMod val="20000"/>
              <a:lumOff val="80000"/>
            </a:schemeClr>
          </a:solidFill>
        </p:spPr>
        <p:txBody>
          <a:bodyPr wrap="square">
            <a:spAutoFit/>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alibri"/>
                <a:ea typeface="+mn-ea"/>
                <a:cs typeface="+mn-cs"/>
              </a:rPr>
              <a:t>Lien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vers</a:t>
            </a:r>
            <a:r>
              <a:rPr kumimoji="0" lang="en-US" sz="1400" b="1" i="0" u="none" strike="noStrike" kern="1200" cap="none" spc="0" normalizeH="0" baseline="0" noProof="0" dirty="0">
                <a:ln>
                  <a:noFill/>
                </a:ln>
                <a:solidFill>
                  <a:prstClr val="black"/>
                </a:solidFill>
                <a:effectLst/>
                <a:uLnTx/>
                <a:uFillTx/>
                <a:latin typeface="Calibri"/>
                <a:ea typeface="+mn-ea"/>
                <a:cs typeface="+mn-cs"/>
              </a:rPr>
              <a:t> la </a:t>
            </a:r>
            <a:r>
              <a:rPr kumimoji="0" lang="en-US" sz="1400" b="1" i="0" u="none" strike="noStrike" kern="1200" cap="none" spc="0" normalizeH="0" baseline="0" noProof="0" dirty="0" err="1">
                <a:ln>
                  <a:noFill/>
                </a:ln>
                <a:solidFill>
                  <a:prstClr val="black"/>
                </a:solidFill>
                <a:effectLst/>
                <a:uLnTx/>
                <a:uFillTx/>
                <a:latin typeface="Calibri"/>
                <a:ea typeface="+mn-ea"/>
                <a:cs typeface="+mn-cs"/>
              </a:rPr>
              <a:t>vidéo</a:t>
            </a:r>
            <a:r>
              <a:rPr kumimoji="0" lang="en-US" sz="1400" b="1" i="0" u="none" strike="noStrike" kern="1200" cap="none" spc="0" normalizeH="0" baseline="0" noProof="0" dirty="0">
                <a:ln>
                  <a:noFill/>
                </a:ln>
                <a:solidFill>
                  <a:prstClr val="black"/>
                </a:solidFill>
                <a:effectLst/>
                <a:uLnTx/>
                <a:uFillTx/>
                <a:latin typeface="Calibri"/>
                <a:ea typeface="+mn-ea"/>
                <a:cs typeface="+mn-cs"/>
              </a:rPr>
              <a:t> </a:t>
            </a:r>
            <a:r>
              <a:rPr lang="en-US" b="1" kern="1200" noProof="0" dirty="0">
                <a:solidFill>
                  <a:prstClr val="black"/>
                </a:solidFill>
                <a:latin typeface="Calibri"/>
                <a:ea typeface="+mn-ea"/>
                <a:cs typeface="+mn-cs"/>
              </a:rPr>
              <a:t>5</a:t>
            </a:r>
            <a:endParaRPr kumimoji="0" lang="en-US" sz="1400" b="1" i="0" u="none" strike="noStrike" kern="1200" cap="none" spc="0" normalizeH="0" baseline="0" noProof="0" dirty="0">
              <a:ln>
                <a:noFill/>
              </a:ln>
              <a:solidFill>
                <a:prstClr val="black"/>
              </a:solidFill>
              <a:effectLst/>
              <a:uLnTx/>
              <a:uFillTx/>
              <a:latin typeface="Calibri"/>
              <a:ea typeface="+mn-ea"/>
              <a:cs typeface="+mn-cs"/>
            </a:endParaRPr>
          </a:p>
          <a:p>
            <a:pPr marL="0" marR="0" lvl="0" indent="0" defTabSz="457200" rtl="0" eaLnBrk="1" fontAlgn="auto" latinLnBrk="0" hangingPunct="1">
              <a:lnSpc>
                <a:spcPct val="100000"/>
              </a:lnSpc>
              <a:spcBef>
                <a:spcPts val="600"/>
              </a:spcBef>
              <a:spcAft>
                <a:spcPts val="0"/>
              </a:spcAft>
              <a:buClrTx/>
              <a:buSzTx/>
              <a:buFontTx/>
              <a:buNone/>
              <a:tabLst/>
              <a:defRPr/>
            </a:pPr>
            <a:r>
              <a:rPr kumimoji="0" lang="fr-FR" sz="1200" b="0" i="0" u="none" strike="noStrike" kern="1200" cap="none" spc="0" normalizeH="0" baseline="0" noProof="0" dirty="0">
                <a:ln>
                  <a:noFill/>
                </a:ln>
                <a:solidFill>
                  <a:prstClr val="black"/>
                </a:solidFill>
                <a:effectLst/>
                <a:uLnTx/>
                <a:uFillTx/>
                <a:latin typeface="Calibri"/>
                <a:ea typeface="+mn-ea"/>
                <a:cs typeface="+mn-cs"/>
              </a:rPr>
              <a:t>Cliquer</a:t>
            </a:r>
            <a:r>
              <a:rPr kumimoji="0" lang="fr-FR" sz="1200" b="0" i="0" u="none" strike="noStrike" kern="1200" cap="none" spc="0" normalizeH="0" baseline="0" noProof="0" dirty="0">
                <a:ln>
                  <a:noFill/>
                </a:ln>
                <a:solidFill>
                  <a:prstClr val="black"/>
                </a:solidFill>
                <a:effectLst/>
                <a:uLnTx/>
                <a:uFillTx/>
                <a:latin typeface="Calibri"/>
                <a:ea typeface="+mn-ea"/>
                <a:cs typeface="+mn-cs"/>
                <a:hlinkClick r:id="rId9"/>
              </a:rPr>
              <a:t> ICI </a:t>
            </a:r>
            <a:r>
              <a:rPr kumimoji="0" lang="fr-FR" sz="1200" b="0" i="0" u="none" strike="noStrike" kern="1200" cap="none" spc="0" normalizeH="0" baseline="0" noProof="0" dirty="0">
                <a:ln>
                  <a:noFill/>
                </a:ln>
                <a:solidFill>
                  <a:prstClr val="black"/>
                </a:solidFill>
                <a:effectLst/>
                <a:uLnTx/>
                <a:uFillTx/>
                <a:latin typeface="Calibri"/>
                <a:ea typeface="+mn-ea"/>
                <a:cs typeface="+mn-cs"/>
              </a:rPr>
              <a:t>pour accéder à la vidéo de l’activité.</a:t>
            </a:r>
          </a:p>
        </p:txBody>
      </p:sp>
      <p:sp>
        <p:nvSpPr>
          <p:cNvPr id="11" name="Google Shape;215;p13"/>
          <p:cNvSpPr txBox="1">
            <a:spLocks noGrp="1"/>
          </p:cNvSpPr>
          <p:nvPr>
            <p:ph type="title"/>
            <p:custDataLst>
              <p:tags r:id="rId3"/>
            </p:custDataLst>
          </p:nvPr>
        </p:nvSpPr>
        <p:spPr>
          <a:xfrm>
            <a:off x="-1" y="526"/>
            <a:ext cx="5265337" cy="1000234"/>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3000"/>
              <a:buFont typeface="Calibri"/>
              <a:buNone/>
            </a:pPr>
            <a:r>
              <a:rPr lang="fr-CA" sz="3000" dirty="0"/>
              <a:t>Réalisation</a:t>
            </a:r>
            <a:br>
              <a:rPr lang="fr-CA" sz="3000" dirty="0"/>
            </a:br>
            <a:r>
              <a:rPr lang="fr-CA" sz="2400" dirty="0"/>
              <a:t>5. Maquette de l’habitat artificiel</a:t>
            </a:r>
            <a:endParaRPr sz="2400" dirty="0"/>
          </a:p>
        </p:txBody>
      </p:sp>
      <p:graphicFrame>
        <p:nvGraphicFramePr>
          <p:cNvPr id="13" name="Google Shape;212;p13"/>
          <p:cNvGraphicFramePr/>
          <p:nvPr>
            <p:custDataLst>
              <p:tags r:id="rId4"/>
            </p:custDataLst>
          </p:nvPr>
        </p:nvGraphicFramePr>
        <p:xfrm>
          <a:off x="56643" y="1264803"/>
          <a:ext cx="1667226" cy="407600"/>
        </p:xfrm>
        <a:graphic>
          <a:graphicData uri="http://schemas.openxmlformats.org/drawingml/2006/table">
            <a:tbl>
              <a:tblPr firstRow="1" bandRow="1">
                <a:noFill/>
                <a:tableStyleId>{7FD3D0E3-BACD-4F40-8B32-A9B99BE5178E}</a:tableStyleId>
              </a:tblPr>
              <a:tblGrid>
                <a:gridCol w="1667226">
                  <a:extLst>
                    <a:ext uri="{9D8B030D-6E8A-4147-A177-3AD203B41FA5}">
                      <a16:colId xmlns:a16="http://schemas.microsoft.com/office/drawing/2014/main" val="20000"/>
                    </a:ext>
                  </a:extLst>
                </a:gridCol>
              </a:tblGrid>
              <a:tr h="407600">
                <a:tc>
                  <a:txBody>
                    <a:bodyPr/>
                    <a:lstStyle/>
                    <a:p>
                      <a:pPr marL="0" marR="0" lvl="0" indent="0" algn="l" rtl="0">
                        <a:spcBef>
                          <a:spcPts val="0"/>
                        </a:spcBef>
                        <a:spcAft>
                          <a:spcPts val="0"/>
                        </a:spcAft>
                        <a:buNone/>
                      </a:pPr>
                      <a:endParaRPr sz="200"/>
                    </a:p>
                    <a:p>
                      <a:pPr marL="0" marR="0" lvl="0" indent="0" algn="ctr" rtl="0">
                        <a:spcBef>
                          <a:spcPts val="0"/>
                        </a:spcBef>
                        <a:spcAft>
                          <a:spcPts val="0"/>
                        </a:spcAft>
                        <a:buNone/>
                      </a:pPr>
                      <a:r>
                        <a:rPr lang="fr-CA" sz="1400" b="1">
                          <a:solidFill>
                            <a:schemeClr val="dk1"/>
                          </a:solidFill>
                          <a:latin typeface="Calibri"/>
                          <a:ea typeface="Calibri"/>
                          <a:cs typeface="Calibri"/>
                          <a:sym typeface="Calibri"/>
                        </a:rPr>
                        <a:t>Durée : 95 minutes</a:t>
                      </a:r>
                      <a:endParaRPr/>
                    </a:p>
                  </a:txBody>
                  <a:tcPr marL="91450" marR="91450" marT="45725" marB="45725"/>
                </a:tc>
                <a:extLst>
                  <a:ext uri="{0D108BD9-81ED-4DB2-BD59-A6C34878D82A}">
                    <a16:rowId xmlns:a16="http://schemas.microsoft.com/office/drawing/2014/main" val="10000"/>
                  </a:ext>
                </a:extLst>
              </a:tr>
            </a:tbl>
          </a:graphicData>
        </a:graphic>
      </p:graphicFrame>
      <p:graphicFrame>
        <p:nvGraphicFramePr>
          <p:cNvPr id="14" name="Google Shape;214;p13"/>
          <p:cNvGraphicFramePr/>
          <p:nvPr>
            <p:custDataLst>
              <p:tags r:id="rId5"/>
            </p:custDataLst>
          </p:nvPr>
        </p:nvGraphicFramePr>
        <p:xfrm>
          <a:off x="28575" y="1716024"/>
          <a:ext cx="1695449" cy="4448230"/>
        </p:xfrm>
        <a:graphic>
          <a:graphicData uri="http://schemas.openxmlformats.org/drawingml/2006/table">
            <a:tbl>
              <a:tblPr firstRow="1" bandRow="1">
                <a:noFill/>
                <a:tableStyleId>{2C4A874D-6B03-4BB8-98A9-B98E6124F245}</a:tableStyleId>
              </a:tblPr>
              <a:tblGrid>
                <a:gridCol w="233305">
                  <a:extLst>
                    <a:ext uri="{9D8B030D-6E8A-4147-A177-3AD203B41FA5}">
                      <a16:colId xmlns:a16="http://schemas.microsoft.com/office/drawing/2014/main" val="20000"/>
                    </a:ext>
                  </a:extLst>
                </a:gridCol>
                <a:gridCol w="1462144">
                  <a:extLst>
                    <a:ext uri="{9D8B030D-6E8A-4147-A177-3AD203B41FA5}">
                      <a16:colId xmlns:a16="http://schemas.microsoft.com/office/drawing/2014/main" val="20001"/>
                    </a:ext>
                  </a:extLst>
                </a:gridCol>
              </a:tblGrid>
              <a:tr h="270675">
                <a:tc gridSpan="2">
                  <a:txBody>
                    <a:bodyPr/>
                    <a:lstStyle/>
                    <a:p>
                      <a:pPr marL="0" marR="0" lvl="0" indent="0" algn="ctr" rtl="0">
                        <a:spcBef>
                          <a:spcPts val="0"/>
                        </a:spcBef>
                        <a:spcAft>
                          <a:spcPts val="0"/>
                        </a:spcAft>
                        <a:buNone/>
                      </a:pPr>
                      <a:r>
                        <a:rPr lang="fr-CA" sz="1400" dirty="0">
                          <a:latin typeface="Calibri"/>
                          <a:ea typeface="Calibri"/>
                          <a:cs typeface="Calibri"/>
                          <a:sym typeface="Calibri"/>
                        </a:rPr>
                        <a:t>Matériel nécessaire</a:t>
                      </a:r>
                      <a:endParaRPr sz="1400" dirty="0">
                        <a:latin typeface="Calibri"/>
                        <a:ea typeface="Calibri"/>
                        <a:cs typeface="Calibri"/>
                        <a:sym typeface="Calibri"/>
                      </a:endParaRPr>
                    </a:p>
                  </a:txBody>
                  <a:tcPr marL="91450" marR="91450" marT="45725" marB="45725"/>
                </a:tc>
                <a:tc hMerge="1">
                  <a:txBody>
                    <a:bodyPr/>
                    <a:lstStyle/>
                    <a:p>
                      <a:endParaRPr lang="fr-FR"/>
                    </a:p>
                  </a:txBody>
                  <a:tcPr/>
                </a:tc>
                <a:extLst>
                  <a:ext uri="{0D108BD9-81ED-4DB2-BD59-A6C34878D82A}">
                    <a16:rowId xmlns:a16="http://schemas.microsoft.com/office/drawing/2014/main" val="10000"/>
                  </a:ext>
                </a:extLst>
              </a:tr>
              <a:tr h="243600">
                <a:tc gridSpan="2">
                  <a:txBody>
                    <a:bodyPr/>
                    <a:lstStyle/>
                    <a:p>
                      <a:pPr marL="0" marR="0" lvl="0" indent="0" algn="ctr" rtl="0">
                        <a:spcBef>
                          <a:spcPts val="0"/>
                        </a:spcBef>
                        <a:spcAft>
                          <a:spcPts val="0"/>
                        </a:spcAft>
                        <a:buNone/>
                      </a:pPr>
                      <a:r>
                        <a:rPr lang="fr-CA" sz="1200" b="1">
                          <a:latin typeface="Calibri"/>
                          <a:ea typeface="Calibri"/>
                          <a:cs typeface="Calibri"/>
                          <a:sym typeface="Calibri"/>
                        </a:rPr>
                        <a:t>Pour l’enseignant</a:t>
                      </a:r>
                      <a:endParaRPr/>
                    </a:p>
                  </a:txBody>
                  <a:tcPr marL="91450" marR="91450" marT="45725" marB="45725"/>
                </a:tc>
                <a:tc hMerge="1">
                  <a:txBody>
                    <a:bodyPr/>
                    <a:lstStyle/>
                    <a:p>
                      <a:endParaRPr lang="fr-FR"/>
                    </a:p>
                  </a:txBody>
                  <a:tcPr/>
                </a:tc>
                <a:extLst>
                  <a:ext uri="{0D108BD9-81ED-4DB2-BD59-A6C34878D82A}">
                    <a16:rowId xmlns:a16="http://schemas.microsoft.com/office/drawing/2014/main" val="10001"/>
                  </a:ext>
                </a:extLst>
              </a:tr>
              <a:tr h="2436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Calibri"/>
                        <a:buNone/>
                      </a:pPr>
                      <a:r>
                        <a:rPr lang="fr-CA" sz="1200" u="sng">
                          <a:solidFill>
                            <a:schemeClr val="hlink"/>
                          </a:solidFill>
                          <a:latin typeface="Calibri"/>
                          <a:ea typeface="Calibri"/>
                          <a:cs typeface="Calibri"/>
                          <a:sym typeface="Calibri"/>
                          <a:hlinkClick r:id="" action="ppaction://noaction"/>
                        </a:rPr>
                        <a:t>Fiche TNI 6</a:t>
                      </a: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2"/>
                  </a:ext>
                </a:extLst>
              </a:tr>
              <a:tr h="2436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chemeClr val="dk1"/>
                        </a:buClr>
                        <a:buSzPts val="1200"/>
                        <a:buFont typeface="Calibri"/>
                        <a:buNone/>
                      </a:pPr>
                      <a:r>
                        <a:rPr lang="fr-CA" sz="1200">
                          <a:latin typeface="Calibri"/>
                          <a:ea typeface="Calibri"/>
                          <a:cs typeface="Calibri"/>
                          <a:sym typeface="Calibri"/>
                        </a:rPr>
                        <a:t>Fusils colle chaude</a:t>
                      </a:r>
                      <a:endParaRPr/>
                    </a:p>
                  </a:txBody>
                  <a:tcPr marL="91450" marR="91450" marT="45725" marB="45725"/>
                </a:tc>
                <a:extLst>
                  <a:ext uri="{0D108BD9-81ED-4DB2-BD59-A6C34878D82A}">
                    <a16:rowId xmlns:a16="http://schemas.microsoft.com/office/drawing/2014/main" val="10003"/>
                  </a:ext>
                </a:extLst>
              </a:tr>
              <a:tr h="243600">
                <a:tc gridSpan="2">
                  <a:txBody>
                    <a:bodyPr/>
                    <a:lstStyle/>
                    <a:p>
                      <a:pPr marL="0" marR="0" lvl="0" indent="0" algn="ctr" rtl="0">
                        <a:spcBef>
                          <a:spcPts val="0"/>
                        </a:spcBef>
                        <a:spcAft>
                          <a:spcPts val="0"/>
                        </a:spcAft>
                        <a:buNone/>
                      </a:pPr>
                      <a:r>
                        <a:rPr lang="fr-CA" sz="1200" b="1">
                          <a:latin typeface="Calibri"/>
                          <a:ea typeface="Calibri"/>
                          <a:cs typeface="Calibri"/>
                          <a:sym typeface="Calibri"/>
                        </a:rPr>
                        <a:t>Par équipe de 2</a:t>
                      </a:r>
                      <a:endParaRPr/>
                    </a:p>
                  </a:txBody>
                  <a:tcPr marL="91450" marR="91450" marT="45725" marB="45725"/>
                </a:tc>
                <a:tc hMerge="1">
                  <a:txBody>
                    <a:bodyPr/>
                    <a:lstStyle/>
                    <a:p>
                      <a:endParaRPr lang="fr-FR"/>
                    </a:p>
                  </a:txBody>
                  <a:tcPr/>
                </a:tc>
                <a:extLst>
                  <a:ext uri="{0D108BD9-81ED-4DB2-BD59-A6C34878D82A}">
                    <a16:rowId xmlns:a16="http://schemas.microsoft.com/office/drawing/2014/main" val="10004"/>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u="sng">
                          <a:solidFill>
                            <a:schemeClr val="hlink"/>
                          </a:solidFill>
                          <a:latin typeface="Calibri"/>
                          <a:ea typeface="Calibri"/>
                          <a:cs typeface="Calibri"/>
                          <a:sym typeface="Calibri"/>
                          <a:hlinkClick r:id="" action="ppaction://noaction"/>
                        </a:rPr>
                        <a:t>Fiches d’activité C et D</a:t>
                      </a:r>
                      <a:endParaRPr/>
                    </a:p>
                  </a:txBody>
                  <a:tcPr marL="91450" marR="91450" marT="45725" marB="45725"/>
                </a:tc>
                <a:extLst>
                  <a:ext uri="{0D108BD9-81ED-4DB2-BD59-A6C34878D82A}">
                    <a16:rowId xmlns:a16="http://schemas.microsoft.com/office/drawing/2014/main" val="10005"/>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Papier construction</a:t>
                      </a: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06"/>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Colle blanche</a:t>
                      </a:r>
                      <a:endParaRPr/>
                    </a:p>
                  </a:txBody>
                  <a:tcPr marL="91450" marR="91450" marT="45725" marB="45725"/>
                </a:tc>
                <a:extLst>
                  <a:ext uri="{0D108BD9-81ED-4DB2-BD59-A6C34878D82A}">
                    <a16:rowId xmlns:a16="http://schemas.microsoft.com/office/drawing/2014/main" val="10007"/>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Pailles</a:t>
                      </a:r>
                      <a:endParaRPr/>
                    </a:p>
                  </a:txBody>
                  <a:tcPr marL="91450" marR="91450" marT="45725" marB="45725"/>
                </a:tc>
                <a:extLst>
                  <a:ext uri="{0D108BD9-81ED-4DB2-BD59-A6C34878D82A}">
                    <a16:rowId xmlns:a16="http://schemas.microsoft.com/office/drawing/2014/main" val="10008"/>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Cure-pipes</a:t>
                      </a:r>
                      <a:endParaRPr/>
                    </a:p>
                  </a:txBody>
                  <a:tcPr marL="91450" marR="91450" marT="45725" marB="45725"/>
                </a:tc>
                <a:extLst>
                  <a:ext uri="{0D108BD9-81ED-4DB2-BD59-A6C34878D82A}">
                    <a16:rowId xmlns:a16="http://schemas.microsoft.com/office/drawing/2014/main" val="10009"/>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Ruban adhésif</a:t>
                      </a:r>
                      <a:endParaRPr/>
                    </a:p>
                  </a:txBody>
                  <a:tcPr marL="91450" marR="91450" marT="45725" marB="45725"/>
                </a:tc>
                <a:extLst>
                  <a:ext uri="{0D108BD9-81ED-4DB2-BD59-A6C34878D82A}">
                    <a16:rowId xmlns:a16="http://schemas.microsoft.com/office/drawing/2014/main" val="10010"/>
                  </a:ext>
                </a:extLst>
              </a:tr>
              <a:tr h="324800">
                <a:tc>
                  <a:txBody>
                    <a:bodyPr/>
                    <a:lstStyle/>
                    <a:p>
                      <a:pPr marL="0" marR="0" lvl="0" indent="0" algn="ctr" rtl="0">
                        <a:spcBef>
                          <a:spcPts val="0"/>
                        </a:spcBef>
                        <a:spcAft>
                          <a:spcPts val="0"/>
                        </a:spcAft>
                        <a:buNone/>
                      </a:pPr>
                      <a:endParaRPr sz="1200">
                        <a:latin typeface="Calibri"/>
                        <a:ea typeface="Calibri"/>
                        <a:cs typeface="Calibri"/>
                        <a:sym typeface="Calibri"/>
                      </a:endParaRPr>
                    </a:p>
                  </a:txBody>
                  <a:tcPr marL="91450" marR="91450" marT="45725" marB="45725"/>
                </a:tc>
                <a:tc>
                  <a:txBody>
                    <a:bodyPr/>
                    <a:lstStyle/>
                    <a:p>
                      <a:pPr marL="0" marR="0" lvl="0" indent="0" algn="l" rtl="0">
                        <a:spcBef>
                          <a:spcPts val="0"/>
                        </a:spcBef>
                        <a:spcAft>
                          <a:spcPts val="0"/>
                        </a:spcAft>
                        <a:buNone/>
                      </a:pPr>
                      <a:r>
                        <a:rPr lang="fr-CA" sz="1200">
                          <a:latin typeface="Calibri"/>
                          <a:ea typeface="Calibri"/>
                          <a:cs typeface="Calibri"/>
                          <a:sym typeface="Calibri"/>
                        </a:rPr>
                        <a:t>Bâtonnets en bois</a:t>
                      </a:r>
                      <a:endParaRPr sz="1200">
                        <a:latin typeface="Calibri"/>
                        <a:ea typeface="Calibri"/>
                        <a:cs typeface="Calibri"/>
                        <a:sym typeface="Calibri"/>
                      </a:endParaRPr>
                    </a:p>
                  </a:txBody>
                  <a:tcPr marL="91450" marR="91450" marT="45725" marB="45725"/>
                </a:tc>
                <a:extLst>
                  <a:ext uri="{0D108BD9-81ED-4DB2-BD59-A6C34878D82A}">
                    <a16:rowId xmlns:a16="http://schemas.microsoft.com/office/drawing/2014/main" val="10011"/>
                  </a:ext>
                </a:extLst>
              </a:tr>
              <a:tr h="324800">
                <a:tc>
                  <a:txBody>
                    <a:bodyPr/>
                    <a:lstStyle/>
                    <a:p>
                      <a:pPr marL="0" marR="0" lvl="0" indent="0" algn="ctr" rtl="0">
                        <a:spcBef>
                          <a:spcPts val="0"/>
                        </a:spcBef>
                        <a:spcAft>
                          <a:spcPts val="0"/>
                        </a:spcAft>
                        <a:buNone/>
                      </a:pPr>
                      <a:r>
                        <a:rPr lang="fr-CA" sz="1200" dirty="0">
                          <a:latin typeface="Calibri"/>
                          <a:ea typeface="Calibri"/>
                          <a:cs typeface="Calibri"/>
                          <a:sym typeface="Calibri"/>
                        </a:rPr>
                        <a:t>3</a:t>
                      </a:r>
                      <a:endParaRPr dirty="0"/>
                    </a:p>
                  </a:txBody>
                  <a:tcPr marL="91450" marR="91450" marT="45725" marB="45725"/>
                </a:tc>
                <a:tc>
                  <a:txBody>
                    <a:bodyPr/>
                    <a:lstStyle/>
                    <a:p>
                      <a:pPr marL="0" marR="0" lvl="0" indent="0" algn="l" rtl="0">
                        <a:spcBef>
                          <a:spcPts val="0"/>
                        </a:spcBef>
                        <a:spcAft>
                          <a:spcPts val="0"/>
                        </a:spcAft>
                        <a:buNone/>
                      </a:pPr>
                      <a:r>
                        <a:rPr lang="fr-CA" sz="1200" dirty="0">
                          <a:latin typeface="Calibri"/>
                          <a:ea typeface="Calibri"/>
                          <a:cs typeface="Calibri"/>
                          <a:sym typeface="Calibri"/>
                        </a:rPr>
                        <a:t>Figurines papier de l’animal tailles différentes</a:t>
                      </a:r>
                      <a:endParaRPr dirty="0"/>
                    </a:p>
                  </a:txBody>
                  <a:tcPr marL="91450" marR="91450" marT="45725" marB="45725"/>
                </a:tc>
                <a:extLst>
                  <a:ext uri="{0D108BD9-81ED-4DB2-BD59-A6C34878D82A}">
                    <a16:rowId xmlns:a16="http://schemas.microsoft.com/office/drawing/2014/main" val="10012"/>
                  </a:ext>
                </a:extLst>
              </a:tr>
            </a:tbl>
          </a:graphicData>
        </a:graphic>
      </p:graphicFrame>
      <p:sp>
        <p:nvSpPr>
          <p:cNvPr id="15" name="Google Shape;225;p14"/>
          <p:cNvSpPr/>
          <p:nvPr>
            <p:custDataLst>
              <p:tags r:id="rId6"/>
            </p:custDataLst>
          </p:nvPr>
        </p:nvSpPr>
        <p:spPr>
          <a:xfrm>
            <a:off x="45721" y="7048500"/>
            <a:ext cx="1973579" cy="2077451"/>
          </a:xfrm>
          <a:prstGeom prst="rect">
            <a:avLst/>
          </a:prstGeom>
          <a:solidFill>
            <a:srgbClr val="8CB3E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1400" b="1" dirty="0">
                <a:solidFill>
                  <a:schemeClr val="dk1"/>
                </a:solidFill>
                <a:latin typeface="Calibri"/>
                <a:ea typeface="Calibri"/>
                <a:cs typeface="Calibri"/>
                <a:sym typeface="Calibri"/>
              </a:rPr>
              <a:t>Utilisation des figurines d’animaux</a:t>
            </a:r>
            <a:endParaRPr dirty="0"/>
          </a:p>
          <a:p>
            <a:pPr marL="0" marR="0" lvl="0" indent="0" algn="l" rtl="0">
              <a:spcBef>
                <a:spcPts val="600"/>
              </a:spcBef>
              <a:spcAft>
                <a:spcPts val="0"/>
              </a:spcAft>
              <a:buNone/>
            </a:pPr>
            <a:r>
              <a:rPr lang="fr-CA" sz="1200" dirty="0">
                <a:solidFill>
                  <a:schemeClr val="dk1"/>
                </a:solidFill>
                <a:latin typeface="Calibri"/>
                <a:ea typeface="Calibri"/>
                <a:cs typeface="Calibri"/>
                <a:sym typeface="Calibri"/>
              </a:rPr>
              <a:t>Une des figurine doit être découpée et ensuite collée sur une efface avec de la gommette bleue (afin de tenir debout). Le choix de la taille de la figurine peut se faire une fois la maquette complétée. </a:t>
            </a:r>
            <a:endParaRPr dirty="0"/>
          </a:p>
        </p:txBody>
      </p:sp>
      <p:sp>
        <p:nvSpPr>
          <p:cNvPr id="19" name="Google Shape;226;p14"/>
          <p:cNvSpPr/>
          <p:nvPr>
            <p:custDataLst>
              <p:tags r:id="rId7"/>
            </p:custDataLst>
          </p:nvPr>
        </p:nvSpPr>
        <p:spPr>
          <a:xfrm>
            <a:off x="2083316" y="7051160"/>
            <a:ext cx="4538464" cy="1908174"/>
          </a:xfrm>
          <a:prstGeom prst="rect">
            <a:avLst/>
          </a:prstGeom>
          <a:solidFill>
            <a:srgbClr val="8CB3E3"/>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CA" sz="1400" b="1" dirty="0">
                <a:solidFill>
                  <a:schemeClr val="dk1"/>
                </a:solidFill>
                <a:latin typeface="Calibri"/>
                <a:ea typeface="Calibri"/>
                <a:cs typeface="Calibri"/>
                <a:sym typeface="Calibri"/>
              </a:rPr>
              <a:t>Bilan de l’activité</a:t>
            </a:r>
            <a:endParaRPr dirty="0"/>
          </a:p>
          <a:p>
            <a:pPr marL="0" marR="0" lvl="0" indent="0" algn="l" rtl="0">
              <a:spcBef>
                <a:spcPts val="600"/>
              </a:spcBef>
              <a:spcAft>
                <a:spcPts val="0"/>
              </a:spcAft>
              <a:buNone/>
            </a:pPr>
            <a:r>
              <a:rPr lang="fr-CA" sz="1200" dirty="0">
                <a:solidFill>
                  <a:schemeClr val="dk1"/>
                </a:solidFill>
                <a:latin typeface="Calibri"/>
                <a:ea typeface="Calibri"/>
                <a:cs typeface="Calibri"/>
                <a:sym typeface="Calibri"/>
              </a:rPr>
              <a:t>La dernière page de la fiche D peut être utilisée de différente façons :</a:t>
            </a:r>
            <a:endParaRPr sz="1200" dirty="0">
              <a:solidFill>
                <a:schemeClr val="dk1"/>
              </a:solidFill>
              <a:latin typeface="Calibri"/>
              <a:ea typeface="Calibri"/>
              <a:cs typeface="Calibri"/>
              <a:sym typeface="Calibri"/>
            </a:endParaRPr>
          </a:p>
          <a:p>
            <a:pPr marL="252000" marR="0" lvl="0" indent="-252000" algn="l" rtl="0">
              <a:spcBef>
                <a:spcPts val="600"/>
              </a:spcBef>
              <a:spcAft>
                <a:spcPts val="0"/>
              </a:spcAft>
              <a:buClr>
                <a:schemeClr val="dk1"/>
              </a:buClr>
              <a:buSzPts val="1200"/>
              <a:buFont typeface="Arial"/>
              <a:buChar char="•"/>
            </a:pPr>
            <a:r>
              <a:rPr lang="fr-CA" sz="1200" dirty="0">
                <a:solidFill>
                  <a:schemeClr val="dk1"/>
                </a:solidFill>
                <a:latin typeface="Calibri"/>
                <a:ea typeface="Calibri"/>
                <a:cs typeface="Calibri"/>
                <a:sym typeface="Calibri"/>
              </a:rPr>
              <a:t>Remplie individuellement ou en équipe, après que la maquette soit terminée.</a:t>
            </a:r>
            <a:endParaRPr dirty="0"/>
          </a:p>
          <a:p>
            <a:pPr marL="252000" marR="0" lvl="0" indent="-252000" algn="l" rtl="0">
              <a:spcBef>
                <a:spcPts val="600"/>
              </a:spcBef>
              <a:spcAft>
                <a:spcPts val="0"/>
              </a:spcAft>
              <a:buClr>
                <a:schemeClr val="dk1"/>
              </a:buClr>
              <a:buSzPts val="1200"/>
              <a:buFont typeface="Arial"/>
              <a:buChar char="•"/>
            </a:pPr>
            <a:r>
              <a:rPr lang="fr-CA" sz="1200" dirty="0">
                <a:solidFill>
                  <a:schemeClr val="dk1"/>
                </a:solidFill>
                <a:latin typeface="Calibri"/>
                <a:ea typeface="Calibri"/>
                <a:cs typeface="Calibri"/>
                <a:sym typeface="Calibri"/>
              </a:rPr>
              <a:t>Utilisée à l’oral, de manière informelle, dans le cadre d’un retour en plénière.</a:t>
            </a:r>
            <a:endParaRPr dirty="0"/>
          </a:p>
          <a:p>
            <a:pPr marL="252000" marR="0" lvl="0" indent="-252000" algn="l" rtl="0">
              <a:spcBef>
                <a:spcPts val="600"/>
              </a:spcBef>
              <a:spcAft>
                <a:spcPts val="0"/>
              </a:spcAft>
              <a:buClr>
                <a:schemeClr val="dk1"/>
              </a:buClr>
              <a:buSzPts val="1200"/>
              <a:buFont typeface="Arial"/>
              <a:buChar char="•"/>
            </a:pPr>
            <a:r>
              <a:rPr lang="fr-CA" sz="1200" dirty="0">
                <a:solidFill>
                  <a:schemeClr val="dk1"/>
                </a:solidFill>
                <a:latin typeface="Calibri"/>
                <a:ea typeface="Calibri"/>
                <a:cs typeface="Calibri"/>
                <a:sym typeface="Calibri"/>
              </a:rPr>
              <a:t>Utilisée par les équipes pour préparer leur présentation (voir la section « Intégration des acquis » à la dernière page.</a:t>
            </a:r>
            <a:endParaRPr sz="1200" dirty="0">
              <a:solidFill>
                <a:schemeClr val="dk1"/>
              </a:solidFill>
              <a:latin typeface="Calibri"/>
              <a:ea typeface="Calibri"/>
              <a:cs typeface="Calibri"/>
              <a:sym typeface="Calibri"/>
            </a:endParaRPr>
          </a:p>
        </p:txBody>
      </p:sp>
      <p:pic>
        <p:nvPicPr>
          <p:cNvPr id="2" name="Image 1" descr="Une image contenant chat, mammifère, dessin humoristique&#10;&#10;Description générée automatiquement">
            <a:extLst>
              <a:ext uri="{FF2B5EF4-FFF2-40B4-BE49-F238E27FC236}">
                <a16:creationId xmlns:a16="http://schemas.microsoft.com/office/drawing/2014/main" id="{05E4AC0D-9893-1D5F-2DCE-6797CF09E44B}"/>
              </a:ext>
            </a:extLst>
          </p:cNvPr>
          <p:cNvPicPr>
            <a:picLocks noChangeAspect="1"/>
          </p:cNvPicPr>
          <p:nvPr/>
        </p:nvPicPr>
        <p:blipFill>
          <a:blip r:embed="rId10"/>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custDataLst>
              <p:tags r:id="rId1"/>
            </p:custDataLst>
          </p:nvPr>
        </p:nvSpPr>
        <p:spPr>
          <a:xfrm>
            <a:off x="43815" y="1266115"/>
            <a:ext cx="6760846" cy="7877885"/>
          </a:xfr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a:noAutofit/>
          </a:bodyPr>
          <a:lstStyle/>
          <a:p>
            <a:pPr marL="0" indent="0" algn="just">
              <a:spcBef>
                <a:spcPts val="600"/>
              </a:spcBef>
              <a:buNone/>
            </a:pPr>
            <a:endParaRPr lang="fr-CA" sz="1200" i="1" dirty="0">
              <a:solidFill>
                <a:schemeClr val="tx1"/>
              </a:solidFill>
              <a:latin typeface="Calibri" pitchFamily="34" charset="0"/>
              <a:cs typeface="Calibri" pitchFamily="34" charset="0"/>
            </a:endParaRPr>
          </a:p>
        </p:txBody>
      </p:sp>
      <p:graphicFrame>
        <p:nvGraphicFramePr>
          <p:cNvPr id="9" name="Tableau 8">
            <a:extLst>
              <a:ext uri="{FF2B5EF4-FFF2-40B4-BE49-F238E27FC236}">
                <a16:creationId xmlns:a16="http://schemas.microsoft.com/office/drawing/2014/main" id="{39BF07A1-AABB-4256-B458-28BD18B79BF5}"/>
              </a:ext>
            </a:extLst>
          </p:cNvPr>
          <p:cNvGraphicFramePr>
            <a:graphicFrameLocks noGrp="1"/>
          </p:cNvGraphicFramePr>
          <p:nvPr>
            <p:custDataLst>
              <p:tags r:id="rId2"/>
            </p:custDataLst>
            <p:extLst>
              <p:ext uri="{D42A27DB-BD31-4B8C-83A1-F6EECF244321}">
                <p14:modId xmlns:p14="http://schemas.microsoft.com/office/powerpoint/2010/main" val="3442785965"/>
              </p:ext>
            </p:extLst>
          </p:nvPr>
        </p:nvGraphicFramePr>
        <p:xfrm>
          <a:off x="99060" y="1363031"/>
          <a:ext cx="6659879" cy="7680325"/>
        </p:xfrm>
        <a:graphic>
          <a:graphicData uri="http://schemas.openxmlformats.org/drawingml/2006/table">
            <a:tbl>
              <a:tblPr firstRow="1" bandRow="1">
                <a:tableStyleId>{6E25E649-3F16-4E02-A733-19D2CDBF48F0}</a:tableStyleId>
              </a:tblPr>
              <a:tblGrid>
                <a:gridCol w="716280">
                  <a:extLst>
                    <a:ext uri="{9D8B030D-6E8A-4147-A177-3AD203B41FA5}">
                      <a16:colId xmlns:a16="http://schemas.microsoft.com/office/drawing/2014/main" val="20000"/>
                    </a:ext>
                  </a:extLst>
                </a:gridCol>
                <a:gridCol w="2045999">
                  <a:extLst>
                    <a:ext uri="{9D8B030D-6E8A-4147-A177-3AD203B41FA5}">
                      <a16:colId xmlns:a16="http://schemas.microsoft.com/office/drawing/2014/main" val="20001"/>
                    </a:ext>
                  </a:extLst>
                </a:gridCol>
                <a:gridCol w="3897600">
                  <a:extLst>
                    <a:ext uri="{9D8B030D-6E8A-4147-A177-3AD203B41FA5}">
                      <a16:colId xmlns:a16="http://schemas.microsoft.com/office/drawing/2014/main" val="20002"/>
                    </a:ext>
                  </a:extLst>
                </a:gridCol>
              </a:tblGrid>
              <a:tr h="252444">
                <a:tc>
                  <a:txBody>
                    <a:bodyPr/>
                    <a:lstStyle/>
                    <a:p>
                      <a:pPr algn="ctr">
                        <a:lnSpc>
                          <a:spcPct val="100000"/>
                        </a:lnSpc>
                        <a:spcBef>
                          <a:spcPts val="600"/>
                        </a:spcBef>
                      </a:pPr>
                      <a:r>
                        <a:rPr lang="fr-FR" sz="1400" baseline="0" dirty="0"/>
                        <a:t>Vidéo</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Texte affiché</a:t>
                      </a:r>
                      <a:endParaRPr lang="fr-FR" sz="1400" dirty="0">
                        <a:latin typeface="+mn-lt"/>
                        <a:cs typeface="Times" pitchFamily="18" charset="0"/>
                      </a:endParaRPr>
                    </a:p>
                  </a:txBody>
                  <a:tcPr anchor="ctr"/>
                </a:tc>
                <a:tc>
                  <a:txBody>
                    <a:bodyPr/>
                    <a:lstStyle/>
                    <a:p>
                      <a:pPr algn="ctr">
                        <a:lnSpc>
                          <a:spcPct val="100000"/>
                        </a:lnSpc>
                        <a:spcBef>
                          <a:spcPts val="600"/>
                        </a:spcBef>
                      </a:pPr>
                      <a:r>
                        <a:rPr lang="fr-FR" sz="1400" dirty="0"/>
                        <a:t>Descriptif</a:t>
                      </a:r>
                      <a:endParaRPr lang="fr-FR" sz="1400" dirty="0">
                        <a:latin typeface="+mn-lt"/>
                        <a:cs typeface="Times" pitchFamily="18" charset="0"/>
                      </a:endParaRPr>
                    </a:p>
                  </a:txBody>
                  <a:tcPr anchor="ctr"/>
                </a:tc>
                <a:extLst>
                  <a:ext uri="{0D108BD9-81ED-4DB2-BD59-A6C34878D82A}">
                    <a16:rowId xmlns:a16="http://schemas.microsoft.com/office/drawing/2014/main" val="10000"/>
                  </a:ext>
                </a:extLst>
              </a:tr>
              <a:tr h="686543">
                <a:tc>
                  <a:txBody>
                    <a:bodyPr/>
                    <a:lstStyle/>
                    <a:p>
                      <a:pPr algn="ctr">
                        <a:lnSpc>
                          <a:spcPct val="100000"/>
                        </a:lnSpc>
                        <a:spcBef>
                          <a:spcPts val="600"/>
                        </a:spcBef>
                      </a:pPr>
                      <a:r>
                        <a:rPr lang="fr-CA" sz="1200" dirty="0"/>
                        <a:t>Lecture</a:t>
                      </a:r>
                      <a:endParaRPr lang="fr-FR" sz="1200" dirty="0">
                        <a:latin typeface="+mn-lt"/>
                        <a:cs typeface="Times" pitchFamily="18" charset="0"/>
                      </a:endParaRPr>
                    </a:p>
                  </a:txBody>
                  <a:tcPr anchor="ctr"/>
                </a:tc>
                <a:tc>
                  <a:txBody>
                    <a:bodyPr/>
                    <a:lstStyle/>
                    <a:p>
                      <a:pPr algn="ctr">
                        <a:lnSpc>
                          <a:spcPct val="115000"/>
                        </a:lnSpc>
                        <a:spcAft>
                          <a:spcPts val="0"/>
                        </a:spcAft>
                      </a:pPr>
                      <a:r>
                        <a:rPr lang="fr-CA" sz="1200" i="1" dirty="0">
                          <a:latin typeface="Calibri"/>
                          <a:ea typeface="Calibri"/>
                          <a:cs typeface="Calibri"/>
                        </a:rPr>
                        <a:t>Fiche d’activité D </a:t>
                      </a:r>
                    </a:p>
                    <a:p>
                      <a:pPr algn="ctr">
                        <a:lnSpc>
                          <a:spcPct val="115000"/>
                        </a:lnSpc>
                        <a:spcAft>
                          <a:spcPts val="0"/>
                        </a:spcAft>
                      </a:pPr>
                      <a:r>
                        <a:rPr lang="fr-CA" sz="1200" i="1" dirty="0">
                          <a:latin typeface="Calibri"/>
                          <a:ea typeface="Calibri"/>
                          <a:cs typeface="Calibri"/>
                        </a:rPr>
                        <a:t>1</a:t>
                      </a:r>
                      <a:r>
                        <a:rPr lang="fr-CA" sz="1200" i="1" baseline="30000" dirty="0">
                          <a:latin typeface="Calibri"/>
                          <a:ea typeface="Calibri"/>
                          <a:cs typeface="Calibri"/>
                        </a:rPr>
                        <a:t>e</a:t>
                      </a:r>
                      <a:r>
                        <a:rPr lang="fr-CA" sz="1200" i="1" dirty="0">
                          <a:latin typeface="Calibri"/>
                          <a:ea typeface="Calibri"/>
                          <a:cs typeface="Calibri"/>
                        </a:rPr>
                        <a:t> page à l’écran</a:t>
                      </a:r>
                      <a:endParaRPr lang="fr-FR" sz="1100" i="1" dirty="0">
                        <a:latin typeface="Calibri"/>
                        <a:ea typeface="Calibri"/>
                        <a:cs typeface="Times New Roman"/>
                      </a:endParaRPr>
                    </a:p>
                  </a:txBody>
                  <a:tcPr marL="68580" marR="68580" marT="0" marB="0" anchor="ctr"/>
                </a:tc>
                <a:tc>
                  <a:txBody>
                    <a:bodyPr/>
                    <a:lstStyle/>
                    <a:p>
                      <a:pPr marL="342900" lvl="0" indent="-342900">
                        <a:lnSpc>
                          <a:spcPct val="115000"/>
                        </a:lnSpc>
                        <a:spcAft>
                          <a:spcPts val="0"/>
                        </a:spcAft>
                        <a:buFont typeface="Symbol"/>
                        <a:buChar char=""/>
                      </a:pPr>
                      <a:r>
                        <a:rPr lang="fr-CA" sz="1200" dirty="0">
                          <a:latin typeface="Calibri"/>
                          <a:ea typeface="Calibri"/>
                          <a:cs typeface="Calibri"/>
                        </a:rPr>
                        <a:t>Récapitulation</a:t>
                      </a:r>
                      <a:r>
                        <a:rPr lang="fr-CA" sz="1200" baseline="0" dirty="0">
                          <a:latin typeface="Calibri"/>
                          <a:ea typeface="Calibri"/>
                          <a:cs typeface="Calibri"/>
                        </a:rPr>
                        <a:t> de la mission. </a:t>
                      </a:r>
                      <a:endParaRPr lang="fr-CA" sz="1200" dirty="0">
                        <a:latin typeface="Calibri"/>
                        <a:ea typeface="Calibri"/>
                        <a:cs typeface="Calibri"/>
                      </a:endParaRPr>
                    </a:p>
                    <a:p>
                      <a:pPr marL="342900" lvl="0" indent="-342900">
                        <a:lnSpc>
                          <a:spcPct val="115000"/>
                        </a:lnSpc>
                        <a:spcAft>
                          <a:spcPts val="0"/>
                        </a:spcAft>
                        <a:buFont typeface="Symbol"/>
                        <a:buChar char=""/>
                      </a:pPr>
                      <a:r>
                        <a:rPr lang="fr-CA" sz="1200" dirty="0">
                          <a:latin typeface="Calibri"/>
                          <a:ea typeface="Calibri"/>
                          <a:cs typeface="Calibri"/>
                        </a:rPr>
                        <a:t>Présentation du matériel :</a:t>
                      </a:r>
                      <a:endParaRPr lang="fr-FR" sz="1100" dirty="0">
                        <a:latin typeface="Calibri"/>
                        <a:ea typeface="Calibri"/>
                        <a:cs typeface="Times New Roman"/>
                      </a:endParaRPr>
                    </a:p>
                    <a:p>
                      <a:pPr marL="342900" lvl="0" indent="-342900">
                        <a:lnSpc>
                          <a:spcPct val="115000"/>
                        </a:lnSpc>
                        <a:spcAft>
                          <a:spcPts val="0"/>
                        </a:spcAft>
                        <a:buFont typeface="Symbol"/>
                        <a:buChar char=""/>
                      </a:pPr>
                      <a:r>
                        <a:rPr lang="fr-CA" sz="1200" dirty="0">
                          <a:latin typeface="Calibri"/>
                          <a:ea typeface="Calibri"/>
                          <a:cs typeface="Calibri"/>
                        </a:rPr>
                        <a:t>Introduction au plan de conception</a:t>
                      </a:r>
                      <a:r>
                        <a:rPr lang="fr-CA" sz="1200" baseline="0" dirty="0">
                          <a:latin typeface="Calibri"/>
                          <a:ea typeface="Calibri"/>
                          <a:cs typeface="Calibri"/>
                        </a:rPr>
                        <a:t> et modelage du plan.</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668977">
                <a:tc>
                  <a:txBody>
                    <a:bodyPr/>
                    <a:lstStyle/>
                    <a:p>
                      <a:pPr algn="ctr">
                        <a:lnSpc>
                          <a:spcPct val="100000"/>
                        </a:lnSpc>
                        <a:spcBef>
                          <a:spcPts val="600"/>
                        </a:spcBef>
                        <a:spcAft>
                          <a:spcPts val="0"/>
                        </a:spcAft>
                      </a:pPr>
                      <a:r>
                        <a:rPr lang="fr-CA" sz="1200" dirty="0"/>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dirty="0">
                          <a:latin typeface="Calibri"/>
                          <a:ea typeface="Calibri"/>
                          <a:cs typeface="Calibri"/>
                        </a:rPr>
                        <a:t>Fiche TNI-6</a:t>
                      </a:r>
                      <a:endParaRPr lang="fr-FR" sz="1100" i="1" dirty="0">
                        <a:latin typeface="Calibri"/>
                        <a:ea typeface="Calibri"/>
                        <a:cs typeface="Times New Roman"/>
                      </a:endParaRPr>
                    </a:p>
                  </a:txBody>
                  <a:tcPr marL="68580" marR="68580" marT="0" marB="0" anchor="ctr"/>
                </a:tc>
                <a:tc>
                  <a:txBody>
                    <a:bodyPr/>
                    <a:lstStyle/>
                    <a:p>
                      <a:pPr marL="285750" lvl="0" indent="-285750">
                        <a:lnSpc>
                          <a:spcPct val="100000"/>
                        </a:lnSpc>
                        <a:spcBef>
                          <a:spcPts val="600"/>
                        </a:spcBef>
                        <a:spcAft>
                          <a:spcPts val="0"/>
                        </a:spcAft>
                        <a:buFont typeface="+mj-lt"/>
                        <a:buAutoNum type="romanLcPeriod"/>
                      </a:pPr>
                      <a:r>
                        <a:rPr lang="fr-CA" sz="1200" dirty="0">
                          <a:latin typeface="Calibri"/>
                          <a:ea typeface="Calibri"/>
                          <a:cs typeface="Calibri"/>
                        </a:rPr>
                        <a:t>L’enseignante (ou des volontaires) lis les caractéristiques de la salamandre.</a:t>
                      </a:r>
                      <a:endParaRPr lang="fr-FR" sz="1100" dirty="0">
                        <a:latin typeface="Calibri"/>
                        <a:ea typeface="Calibri"/>
                        <a:cs typeface="Times New Roman"/>
                      </a:endParaRPr>
                    </a:p>
                    <a:p>
                      <a:pPr marL="285750" lvl="0" indent="-285750">
                        <a:lnSpc>
                          <a:spcPct val="100000"/>
                        </a:lnSpc>
                        <a:spcBef>
                          <a:spcPts val="600"/>
                        </a:spcBef>
                        <a:spcAft>
                          <a:spcPts val="0"/>
                        </a:spcAft>
                        <a:buFont typeface="+mj-lt"/>
                        <a:buAutoNum type="romanLcPeriod"/>
                      </a:pPr>
                      <a:r>
                        <a:rPr lang="fr-CA" sz="1200" dirty="0">
                          <a:latin typeface="Calibri"/>
                          <a:ea typeface="Calibri"/>
                          <a:cs typeface="Calibri"/>
                        </a:rPr>
                        <a:t>L’</a:t>
                      </a:r>
                      <a:r>
                        <a:rPr lang="fr-CA" sz="1200" dirty="0" err="1">
                          <a:latin typeface="Calibri"/>
                          <a:ea typeface="Calibri"/>
                          <a:cs typeface="Calibri"/>
                        </a:rPr>
                        <a:t>enseignant.e</a:t>
                      </a:r>
                      <a:r>
                        <a:rPr lang="fr-CA" sz="1200" dirty="0">
                          <a:latin typeface="Calibri"/>
                          <a:ea typeface="Calibri"/>
                          <a:cs typeface="Calibri"/>
                        </a:rPr>
                        <a:t> recueille les observations et les questions des élèves.</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338170">
                <a:tc>
                  <a:txBody>
                    <a:bodyPr/>
                    <a:lstStyle/>
                    <a:p>
                      <a:pPr algn="ctr">
                        <a:lnSpc>
                          <a:spcPct val="100000"/>
                        </a:lnSpc>
                        <a:spcBef>
                          <a:spcPts val="600"/>
                        </a:spcBef>
                        <a:spcAft>
                          <a:spcPts val="0"/>
                        </a:spcAft>
                      </a:pPr>
                      <a:r>
                        <a:rPr lang="fr-CA" sz="1200" dirty="0"/>
                        <a:t>Lecture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dirty="0">
                          <a:latin typeface="Calibri"/>
                          <a:ea typeface="Calibri"/>
                          <a:cs typeface="Calibri"/>
                        </a:rPr>
                        <a:t>Fiche TNI-7</a:t>
                      </a:r>
                      <a:endParaRPr lang="fr-FR" sz="1100" i="1" dirty="0">
                        <a:latin typeface="Calibri"/>
                        <a:ea typeface="Calibri"/>
                        <a:cs typeface="Times New Roman"/>
                      </a:endParaRPr>
                    </a:p>
                  </a:txBody>
                  <a:tcPr marL="68580" marR="68580" marT="0" marB="0" anchor="ctr"/>
                </a:tc>
                <a:tc>
                  <a:txBody>
                    <a:bodyPr/>
                    <a:lstStyle/>
                    <a:p>
                      <a:pPr marL="342900" lvl="0" indent="-342900">
                        <a:lnSpc>
                          <a:spcPct val="115000"/>
                        </a:lnSpc>
                        <a:spcAft>
                          <a:spcPts val="0"/>
                        </a:spcAft>
                        <a:buFont typeface="Symbol"/>
                        <a:buChar char=""/>
                      </a:pPr>
                      <a:r>
                        <a:rPr lang="fr-FR" sz="1200" dirty="0">
                          <a:latin typeface="Calibri"/>
                          <a:ea typeface="Calibri"/>
                          <a:cs typeface="Calibri"/>
                        </a:rPr>
                        <a:t>Description du plan de conception pou la salamandre (modelage).</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2006931">
                <a:tc>
                  <a:txBody>
                    <a:bodyPr/>
                    <a:lstStyle/>
                    <a:p>
                      <a:pPr algn="ctr">
                        <a:lnSpc>
                          <a:spcPct val="100000"/>
                        </a:lnSpc>
                        <a:spcBef>
                          <a:spcPts val="600"/>
                        </a:spcBef>
                        <a:spcAft>
                          <a:spcPts val="0"/>
                        </a:spcAft>
                      </a:pPr>
                      <a:r>
                        <a:rPr lang="fr-CA" sz="1200" dirty="0">
                          <a:latin typeface="+mn-lt"/>
                          <a:ea typeface="Calibri"/>
                          <a:cs typeface="Times" pitchFamily="18" charset="0"/>
                        </a:rPr>
                        <a:t>Pause</a:t>
                      </a:r>
                      <a:endParaRPr lang="fr-FR" sz="1200" dirty="0">
                        <a:latin typeface="+mn-lt"/>
                        <a:ea typeface="Calibri"/>
                        <a:cs typeface="Times" pitchFamily="18" charset="0"/>
                      </a:endParaRPr>
                    </a:p>
                  </a:txBody>
                  <a:tcPr marL="53578" marR="53578" marT="0" marB="0" anchor="ctr"/>
                </a:tc>
                <a:tc>
                  <a:txBody>
                    <a:bodyPr/>
                    <a:lstStyle/>
                    <a:p>
                      <a:pPr marL="228600" lvl="0" indent="-228600">
                        <a:lnSpc>
                          <a:spcPct val="100000"/>
                        </a:lnSpc>
                        <a:spcBef>
                          <a:spcPts val="600"/>
                        </a:spcBef>
                        <a:spcAft>
                          <a:spcPts val="0"/>
                        </a:spcAft>
                        <a:buFont typeface="+mj-lt"/>
                        <a:buAutoNum type="arabicPeriod"/>
                      </a:pPr>
                      <a:r>
                        <a:rPr lang="fr-FR" sz="1200" i="1" dirty="0">
                          <a:latin typeface="Calibri"/>
                          <a:ea typeface="Calibri"/>
                          <a:cs typeface="Calibri"/>
                        </a:rPr>
                        <a:t>Afficher aux murs de la classe au moins une fiche zoologique de chaque espèce.</a:t>
                      </a:r>
                      <a:endParaRPr lang="fr-FR" sz="1100" i="1" dirty="0">
                        <a:latin typeface="Calibri"/>
                        <a:ea typeface="Calibri"/>
                        <a:cs typeface="Times New Roman"/>
                      </a:endParaRPr>
                    </a:p>
                    <a:p>
                      <a:pPr marL="228600" lvl="0" indent="-228600">
                        <a:lnSpc>
                          <a:spcPct val="100000"/>
                        </a:lnSpc>
                        <a:spcBef>
                          <a:spcPts val="600"/>
                        </a:spcBef>
                        <a:spcAft>
                          <a:spcPts val="0"/>
                        </a:spcAft>
                        <a:buFont typeface="+mj-lt"/>
                        <a:buAutoNum type="arabicPeriod"/>
                      </a:pPr>
                      <a:r>
                        <a:rPr lang="fr-FR" sz="1200" i="1" dirty="0">
                          <a:latin typeface="Calibri"/>
                          <a:ea typeface="Calibri"/>
                          <a:cs typeface="Calibri"/>
                        </a:rPr>
                        <a:t>Chaque équipe est libre de choisir n’importe laquelle des 6 espèces.</a:t>
                      </a:r>
                      <a:endParaRPr lang="fr-FR" sz="1100" i="1" dirty="0">
                        <a:latin typeface="Calibri"/>
                        <a:ea typeface="Calibri"/>
                        <a:cs typeface="Times New Roman"/>
                      </a:endParaRPr>
                    </a:p>
                    <a:p>
                      <a:pPr marL="228600" lvl="0" indent="-228600">
                        <a:lnSpc>
                          <a:spcPct val="100000"/>
                        </a:lnSpc>
                        <a:spcBef>
                          <a:spcPts val="600"/>
                        </a:spcBef>
                        <a:spcAft>
                          <a:spcPts val="0"/>
                        </a:spcAft>
                        <a:buFont typeface="+mj-lt"/>
                        <a:buAutoNum type="arabicPeriod"/>
                      </a:pPr>
                      <a:r>
                        <a:rPr lang="fr-FR" sz="1200" i="1" dirty="0">
                          <a:latin typeface="Calibri"/>
                          <a:ea typeface="Calibri"/>
                          <a:cs typeface="Calibri"/>
                        </a:rPr>
                        <a:t>Distribution des fiches d’activité D.</a:t>
                      </a:r>
                      <a:endParaRPr lang="fr-FR" sz="1100" i="1" dirty="0">
                        <a:latin typeface="Calibri"/>
                        <a:ea typeface="Calibri"/>
                        <a:cs typeface="Times New Roman"/>
                      </a:endParaRPr>
                    </a:p>
                    <a:p>
                      <a:pPr marL="228600" lvl="0" indent="-228600">
                        <a:lnSpc>
                          <a:spcPct val="100000"/>
                        </a:lnSpc>
                        <a:spcBef>
                          <a:spcPts val="600"/>
                        </a:spcBef>
                        <a:spcAft>
                          <a:spcPts val="0"/>
                        </a:spcAft>
                        <a:buFont typeface="+mj-lt"/>
                        <a:buAutoNum type="arabicPeriod"/>
                      </a:pPr>
                      <a:r>
                        <a:rPr lang="fr-FR" sz="1200" i="1" dirty="0">
                          <a:latin typeface="Calibri"/>
                          <a:ea typeface="Calibri"/>
                          <a:cs typeface="Calibri"/>
                        </a:rPr>
                        <a:t>Plan et liste de matériel, en fonction de la fiche zoologique choisie.</a:t>
                      </a:r>
                      <a:endParaRPr lang="fr-FR" sz="1100" i="1" dirty="0">
                        <a:latin typeface="Calibri"/>
                        <a:ea typeface="Calibri"/>
                        <a:cs typeface="Times New Roman"/>
                      </a:endParaRPr>
                    </a:p>
                  </a:txBody>
                  <a:tcPr marL="68580" marR="68580" marT="0" marB="0" anchor="ctr"/>
                </a:tc>
                <a:tc>
                  <a:txBody>
                    <a:bodyPr/>
                    <a:lstStyle/>
                    <a:p>
                      <a:pPr marL="342900" lvl="0" indent="-342900">
                        <a:lnSpc>
                          <a:spcPct val="115000"/>
                        </a:lnSpc>
                        <a:spcAft>
                          <a:spcPts val="0"/>
                        </a:spcAft>
                        <a:buFont typeface="+mj-lt"/>
                        <a:buAutoNum type="romanLcPeriod"/>
                      </a:pPr>
                      <a:r>
                        <a:rPr lang="fr-FR" sz="1200" dirty="0">
                          <a:latin typeface="Calibri"/>
                          <a:ea typeface="Calibri"/>
                          <a:cs typeface="Calibri"/>
                        </a:rPr>
                        <a:t>S’assurer que la démarche est bien comprise.</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FR" sz="1200" dirty="0">
                          <a:latin typeface="Calibri"/>
                          <a:ea typeface="Calibri"/>
                          <a:cs typeface="Calibri"/>
                        </a:rPr>
                        <a:t>Distribuer les fiches d’activité D (2 premières pages seulement).</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CA" sz="1200" dirty="0">
                          <a:latin typeface="Calibri"/>
                          <a:ea typeface="Calibri"/>
                          <a:cs typeface="Calibri"/>
                        </a:rPr>
                        <a:t>Superviser la création du plan de conception.</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CA" sz="1200" dirty="0">
                          <a:latin typeface="Calibri"/>
                          <a:ea typeface="Calibri"/>
                          <a:cs typeface="Calibri"/>
                        </a:rPr>
                        <a:t>Encourager l’utilisation de solides géométriques dans la structure des futurs habitats artificiels.</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CA" sz="1200" dirty="0">
                          <a:latin typeface="Calibri"/>
                          <a:ea typeface="Calibri"/>
                          <a:cs typeface="Calibri"/>
                        </a:rPr>
                        <a:t>Vérifier que la liste de matériel a bel et bien été remplie.</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338170">
                <a:tc>
                  <a:txBody>
                    <a:bodyPr/>
                    <a:lstStyle/>
                    <a:p>
                      <a:pPr algn="ctr">
                        <a:lnSpc>
                          <a:spcPct val="100000"/>
                        </a:lnSpc>
                        <a:spcBef>
                          <a:spcPts val="600"/>
                        </a:spcBef>
                        <a:spcAft>
                          <a:spcPts val="0"/>
                        </a:spcAft>
                      </a:pPr>
                      <a:r>
                        <a:rPr lang="fr-CA" sz="1200" dirty="0">
                          <a:latin typeface="+mn-lt"/>
                          <a:ea typeface="Calibri"/>
                          <a:cs typeface="Times" pitchFamily="18" charset="0"/>
                        </a:rPr>
                        <a:t>Lecture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CA" sz="1200" dirty="0">
                        <a:latin typeface="Calibri"/>
                        <a:ea typeface="Calibri"/>
                        <a:cs typeface="Calibri"/>
                      </a:endParaRPr>
                    </a:p>
                  </a:txBody>
                  <a:tcPr marL="68580" marR="68580" marT="0" marB="0" anchor="ctr"/>
                </a:tc>
                <a:tc>
                  <a:txBody>
                    <a:bodyPr/>
                    <a:lstStyle/>
                    <a:p>
                      <a:pPr marL="342900" lvl="0" indent="-342900">
                        <a:lnSpc>
                          <a:spcPct val="115000"/>
                        </a:lnSpc>
                        <a:spcAft>
                          <a:spcPts val="0"/>
                        </a:spcAft>
                        <a:buFont typeface="Symbol"/>
                        <a:buChar char=""/>
                      </a:pPr>
                      <a:r>
                        <a:rPr lang="fr-FR" sz="1200" dirty="0">
                          <a:latin typeface="Calibri"/>
                          <a:ea typeface="Calibri"/>
                          <a:cs typeface="Calibri"/>
                        </a:rPr>
                        <a:t>Dernières directives pour la construction de la maquette.</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1905848">
                <a:tc>
                  <a:txBody>
                    <a:bodyPr/>
                    <a:lstStyle/>
                    <a:p>
                      <a:pPr algn="ctr">
                        <a:lnSpc>
                          <a:spcPct val="100000"/>
                        </a:lnSpc>
                        <a:spcBef>
                          <a:spcPts val="600"/>
                        </a:spcBef>
                        <a:spcAft>
                          <a:spcPts val="0"/>
                        </a:spcAft>
                      </a:pPr>
                      <a:r>
                        <a:rPr lang="fr-CA" sz="1200" dirty="0">
                          <a:latin typeface="+mn-lt"/>
                          <a:ea typeface="Calibri"/>
                          <a:cs typeface="Times" pitchFamily="18" charset="0"/>
                        </a:rPr>
                        <a:t>Pause</a:t>
                      </a:r>
                      <a:endParaRPr lang="fr-FR" sz="1200" dirty="0">
                        <a:latin typeface="+mn-lt"/>
                        <a:ea typeface="Calibri"/>
                        <a:cs typeface="Times" pitchFamily="18" charset="0"/>
                      </a:endParaRPr>
                    </a:p>
                  </a:txBody>
                  <a:tcPr marL="53578" marR="53578" marT="0" marB="0" anchor="ctr"/>
                </a:tc>
                <a:tc>
                  <a:txBody>
                    <a:bodyPr/>
                    <a:lstStyle/>
                    <a:p>
                      <a:pPr algn="ctr">
                        <a:lnSpc>
                          <a:spcPct val="115000"/>
                        </a:lnSpc>
                        <a:spcAft>
                          <a:spcPts val="0"/>
                        </a:spcAft>
                      </a:pPr>
                      <a:r>
                        <a:rPr lang="fr-CA" sz="1200" i="1" dirty="0">
                          <a:latin typeface="Calibri"/>
                          <a:ea typeface="Calibri"/>
                          <a:cs typeface="Calibri"/>
                        </a:rPr>
                        <a:t>Construction de la maquette</a:t>
                      </a:r>
                      <a:endParaRPr lang="fr-FR" sz="1100" i="1" dirty="0">
                        <a:latin typeface="Calibri"/>
                        <a:ea typeface="Calibri"/>
                        <a:cs typeface="Times New Roman"/>
                      </a:endParaRPr>
                    </a:p>
                  </a:txBody>
                  <a:tcPr marL="68580" marR="68580" marT="0" marB="0" anchor="ctr"/>
                </a:tc>
                <a:tc>
                  <a:txBody>
                    <a:bodyPr/>
                    <a:lstStyle/>
                    <a:p>
                      <a:pPr marL="342900" lvl="0" indent="-342900">
                        <a:lnSpc>
                          <a:spcPct val="115000"/>
                        </a:lnSpc>
                        <a:spcAft>
                          <a:spcPts val="0"/>
                        </a:spcAft>
                        <a:buFont typeface="+mj-lt"/>
                        <a:buAutoNum type="romanLcPeriod"/>
                      </a:pPr>
                      <a:r>
                        <a:rPr lang="fr-FR" sz="1200" dirty="0">
                          <a:latin typeface="Calibri"/>
                          <a:ea typeface="Calibri"/>
                          <a:cs typeface="Calibri"/>
                        </a:rPr>
                        <a:t>L’</a:t>
                      </a:r>
                      <a:r>
                        <a:rPr lang="fr-FR" sz="1200" dirty="0" err="1">
                          <a:latin typeface="Calibri"/>
                          <a:ea typeface="Calibri"/>
                          <a:cs typeface="Calibri"/>
                        </a:rPr>
                        <a:t>enseignant.e</a:t>
                      </a:r>
                      <a:r>
                        <a:rPr lang="fr-FR" sz="1200" dirty="0">
                          <a:latin typeface="Calibri"/>
                          <a:ea typeface="Calibri"/>
                          <a:cs typeface="Calibri"/>
                        </a:rPr>
                        <a:t> distribue les fiches d’activité D (3</a:t>
                      </a:r>
                      <a:r>
                        <a:rPr lang="fr-FR" sz="1200" baseline="30000" dirty="0">
                          <a:latin typeface="Calibri"/>
                          <a:ea typeface="Calibri"/>
                          <a:cs typeface="Calibri"/>
                        </a:rPr>
                        <a:t>e</a:t>
                      </a:r>
                      <a:r>
                        <a:rPr lang="fr-FR" sz="1200" dirty="0">
                          <a:latin typeface="Calibri"/>
                          <a:ea typeface="Calibri"/>
                          <a:cs typeface="Calibri"/>
                        </a:rPr>
                        <a:t> page) et les gabarits d’animaux à découper.</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FR" sz="1200" dirty="0">
                          <a:latin typeface="Calibri"/>
                          <a:ea typeface="Calibri"/>
                          <a:cs typeface="Calibri"/>
                        </a:rPr>
                        <a:t>Réviser les contraintes de construction (1</a:t>
                      </a:r>
                      <a:r>
                        <a:rPr lang="fr-FR" sz="1200" baseline="30000" dirty="0">
                          <a:latin typeface="Calibri"/>
                          <a:ea typeface="Calibri"/>
                          <a:cs typeface="Calibri"/>
                        </a:rPr>
                        <a:t>e</a:t>
                      </a:r>
                      <a:r>
                        <a:rPr lang="fr-FR" sz="1200" dirty="0">
                          <a:latin typeface="Calibri"/>
                          <a:ea typeface="Calibri"/>
                          <a:cs typeface="Calibri"/>
                        </a:rPr>
                        <a:t> page de la fiche D) avec le groupe.</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FR" sz="1200" dirty="0">
                          <a:latin typeface="Calibri"/>
                          <a:ea typeface="Calibri"/>
                          <a:cs typeface="Calibri"/>
                        </a:rPr>
                        <a:t>Superviser l’utilisation du matériel et prévenir le gaspillage. </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FR" sz="1200" dirty="0">
                          <a:latin typeface="Calibri"/>
                          <a:ea typeface="Calibri"/>
                          <a:cs typeface="Calibri"/>
                        </a:rPr>
                        <a:t>Pour plus de détails, consulter le guide pédagogique principal p.13-14.</a:t>
                      </a:r>
                      <a:endParaRPr lang="fr-FR" sz="1100" dirty="0">
                        <a:latin typeface="Calibri"/>
                        <a:ea typeface="Calibri"/>
                        <a:cs typeface="Times New Roman"/>
                      </a:endParaRPr>
                    </a:p>
                    <a:p>
                      <a:pPr marL="342900" lvl="0" indent="-342900">
                        <a:lnSpc>
                          <a:spcPct val="115000"/>
                        </a:lnSpc>
                        <a:spcAft>
                          <a:spcPts val="0"/>
                        </a:spcAft>
                        <a:buFont typeface="+mj-lt"/>
                        <a:buAutoNum type="romanLcPeriod"/>
                      </a:pPr>
                      <a:r>
                        <a:rPr lang="fr-FR" sz="1200" dirty="0">
                          <a:latin typeface="Calibri"/>
                          <a:ea typeface="Calibri"/>
                          <a:cs typeface="Calibri"/>
                        </a:rPr>
                        <a:t>Le partage des bilans ainsi que l’intégration des acquis (présentation des maquettes) peuvent se faire au goût de l’</a:t>
                      </a:r>
                      <a:r>
                        <a:rPr lang="fr-FR" sz="1200" dirty="0" err="1">
                          <a:latin typeface="Calibri"/>
                          <a:ea typeface="Calibri"/>
                          <a:cs typeface="Calibri"/>
                        </a:rPr>
                        <a:t>enseignant.e</a:t>
                      </a:r>
                      <a:r>
                        <a:rPr lang="fr-FR" sz="1200" dirty="0">
                          <a:latin typeface="Calibri"/>
                          <a:ea typeface="Calibri"/>
                          <a:cs typeface="Calibri"/>
                        </a:rPr>
                        <a:t> (voir</a:t>
                      </a:r>
                      <a:r>
                        <a:rPr lang="fr-FR" sz="1200" baseline="0" dirty="0">
                          <a:latin typeface="Calibri"/>
                          <a:ea typeface="Calibri"/>
                          <a:cs typeface="Calibri"/>
                        </a:rPr>
                        <a:t> page </a:t>
                      </a:r>
                      <a:r>
                        <a:rPr lang="fr-FR" sz="1200" baseline="0" dirty="0" err="1">
                          <a:latin typeface="Calibri"/>
                          <a:ea typeface="Calibri"/>
                          <a:cs typeface="Calibri"/>
                        </a:rPr>
                        <a:t>précécente</a:t>
                      </a:r>
                      <a:r>
                        <a:rPr lang="fr-FR" sz="1200" baseline="0" dirty="0">
                          <a:latin typeface="Calibri"/>
                          <a:ea typeface="Calibri"/>
                          <a:cs typeface="Calibri"/>
                        </a:rPr>
                        <a:t> </a:t>
                      </a:r>
                      <a:r>
                        <a:rPr lang="fr-FR" sz="1200" i="1" baseline="0" dirty="0">
                          <a:latin typeface="Calibri"/>
                          <a:ea typeface="Calibri"/>
                          <a:cs typeface="Calibri"/>
                        </a:rPr>
                        <a:t>et</a:t>
                      </a:r>
                      <a:r>
                        <a:rPr lang="fr-FR" sz="1200" baseline="0" dirty="0">
                          <a:latin typeface="Calibri"/>
                          <a:ea typeface="Calibri"/>
                          <a:cs typeface="Calibri"/>
                        </a:rPr>
                        <a:t> suivante</a:t>
                      </a:r>
                      <a:r>
                        <a:rPr lang="fr-FR" sz="1200" dirty="0">
                          <a:latin typeface="Calibri"/>
                          <a:ea typeface="Calibri"/>
                          <a:cs typeface="Calibri"/>
                        </a:rPr>
                        <a:t>).</a:t>
                      </a: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r h="174186">
                <a:tc>
                  <a:txBody>
                    <a:bodyPr/>
                    <a:lstStyle/>
                    <a:p>
                      <a:pPr algn="ctr">
                        <a:lnSpc>
                          <a:spcPct val="100000"/>
                        </a:lnSpc>
                        <a:spcBef>
                          <a:spcPts val="600"/>
                        </a:spcBef>
                        <a:spcAft>
                          <a:spcPts val="0"/>
                        </a:spcAft>
                      </a:pPr>
                      <a:r>
                        <a:rPr lang="fr-CA" sz="1200" b="1" dirty="0">
                          <a:latin typeface="+mn-lt"/>
                          <a:ea typeface="Calibri"/>
                          <a:cs typeface="Times" pitchFamily="18" charset="0"/>
                        </a:rPr>
                        <a:t>Fin</a:t>
                      </a:r>
                      <a:endParaRPr lang="fr-FR" sz="1200" b="1" dirty="0">
                        <a:latin typeface="+mn-lt"/>
                        <a:ea typeface="Calibri"/>
                        <a:cs typeface="Times" pitchFamily="18" charset="0"/>
                      </a:endParaRPr>
                    </a:p>
                  </a:txBody>
                  <a:tcPr marL="53578" marR="53578" marT="0" marB="0" anchor="ctr"/>
                </a:tc>
                <a:tc>
                  <a:txBody>
                    <a:bodyPr/>
                    <a:lstStyle/>
                    <a:p>
                      <a:pPr algn="ctr">
                        <a:lnSpc>
                          <a:spcPct val="115000"/>
                        </a:lnSpc>
                        <a:spcAft>
                          <a:spcPts val="0"/>
                        </a:spcAft>
                      </a:pPr>
                      <a:endParaRPr lang="fr-CA" sz="1200" i="1" dirty="0">
                        <a:latin typeface="Calibri"/>
                        <a:ea typeface="Calibri"/>
                        <a:cs typeface="Calibri"/>
                      </a:endParaRPr>
                    </a:p>
                  </a:txBody>
                  <a:tcPr marL="68580" marR="68580" marT="0" marB="0" anchor="ctr"/>
                </a:tc>
                <a:tc>
                  <a:txBody>
                    <a:bodyPr/>
                    <a:lstStyle/>
                    <a:p>
                      <a:pPr marL="180000" lvl="0" indent="-180000">
                        <a:lnSpc>
                          <a:spcPct val="100000"/>
                        </a:lnSpc>
                        <a:spcBef>
                          <a:spcPts val="600"/>
                        </a:spcBef>
                        <a:spcAft>
                          <a:spcPts val="0"/>
                        </a:spcAft>
                        <a:buFont typeface="Symbol"/>
                        <a:buChar char=""/>
                      </a:pPr>
                      <a:endParaRPr lang="fr-FR" sz="1100" dirty="0">
                        <a:latin typeface="Calibri"/>
                        <a:ea typeface="Calibri"/>
                        <a:cs typeface="Times New Roman"/>
                      </a:endParaRPr>
                    </a:p>
                  </a:txBody>
                  <a:tcPr marL="68580" marR="68580" marT="0" marB="0" anchor="ctr"/>
                </a:tc>
                <a:extLst>
                  <a:ext uri="{0D108BD9-81ED-4DB2-BD59-A6C34878D82A}">
                    <a16:rowId xmlns:a16="http://schemas.microsoft.com/office/drawing/2014/main" val="10007"/>
                  </a:ext>
                </a:extLst>
              </a:tr>
            </a:tbl>
          </a:graphicData>
        </a:graphic>
      </p:graphicFrame>
      <p:sp>
        <p:nvSpPr>
          <p:cNvPr id="11" name="Google Shape;215;p13"/>
          <p:cNvSpPr txBox="1">
            <a:spLocks noGrp="1"/>
          </p:cNvSpPr>
          <p:nvPr>
            <p:ph type="title"/>
            <p:custDataLst>
              <p:tags r:id="rId3"/>
            </p:custDataLst>
          </p:nvPr>
        </p:nvSpPr>
        <p:spPr>
          <a:xfrm>
            <a:off x="-1" y="526"/>
            <a:ext cx="5265337" cy="1000234"/>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1"/>
              </a:buClr>
              <a:buSzPts val="3000"/>
              <a:buFont typeface="Calibri"/>
              <a:buNone/>
            </a:pPr>
            <a:r>
              <a:rPr lang="fr-CA" sz="3000" dirty="0"/>
              <a:t>Réalisation</a:t>
            </a:r>
            <a:br>
              <a:rPr lang="fr-CA" sz="3000" dirty="0"/>
            </a:br>
            <a:r>
              <a:rPr lang="fr-CA" sz="2400" dirty="0"/>
              <a:t>5. Maquette de l’habitat artificiel</a:t>
            </a:r>
            <a:br>
              <a:rPr lang="fr-CA" sz="2400" dirty="0"/>
            </a:br>
            <a:r>
              <a:rPr lang="fr-CA" sz="2400" dirty="0"/>
              <a:t> </a:t>
            </a:r>
            <a:r>
              <a:rPr lang="fr-CA" sz="1800" dirty="0"/>
              <a:t>(suite)</a:t>
            </a:r>
            <a:endParaRPr sz="2400" dirty="0"/>
          </a:p>
        </p:txBody>
      </p:sp>
      <p:pic>
        <p:nvPicPr>
          <p:cNvPr id="2" name="Image 1" descr="Une image contenant chat, mammifère, dessin humoristique&#10;&#10;Description générée automatiquement">
            <a:extLst>
              <a:ext uri="{FF2B5EF4-FFF2-40B4-BE49-F238E27FC236}">
                <a16:creationId xmlns:a16="http://schemas.microsoft.com/office/drawing/2014/main" id="{4F1BAD9A-D43B-FA26-B7DA-F6A397D08B02}"/>
              </a:ext>
            </a:extLst>
          </p:cNvPr>
          <p:cNvPicPr>
            <a:picLocks noChangeAspect="1"/>
          </p:cNvPicPr>
          <p:nvPr/>
        </p:nvPicPr>
        <p:blipFill>
          <a:blip r:embed="rId5"/>
          <a:stretch>
            <a:fillRect/>
          </a:stretch>
        </p:blipFill>
        <p:spPr>
          <a:xfrm>
            <a:off x="4231274" y="-617983"/>
            <a:ext cx="2542252" cy="2542252"/>
          </a:xfrm>
          <a:prstGeom prst="rect">
            <a:avLst/>
          </a:prstGeom>
        </p:spPr>
      </p:pic>
    </p:spTree>
    <p:extLst>
      <p:ext uri="{BB962C8B-B14F-4D97-AF65-F5344CB8AC3E}">
        <p14:creationId xmlns:p14="http://schemas.microsoft.com/office/powerpoint/2010/main" val="22634362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6"/>
</p:tagLst>
</file>

<file path=ppt/tags/tag10.xml><?xml version="1.0" encoding="utf-8"?>
<p:tagLst xmlns:a="http://schemas.openxmlformats.org/drawingml/2006/main" xmlns:r="http://schemas.openxmlformats.org/officeDocument/2006/relationships" xmlns:p="http://schemas.openxmlformats.org/presentationml/2006/main">
  <p:tag name="NUM" val="10"/>
</p:tagLst>
</file>

<file path=ppt/tags/tag11.xml><?xml version="1.0" encoding="utf-8"?>
<p:tagLst xmlns:a="http://schemas.openxmlformats.org/drawingml/2006/main" xmlns:r="http://schemas.openxmlformats.org/officeDocument/2006/relationships" xmlns:p="http://schemas.openxmlformats.org/presentationml/2006/main">
  <p:tag name="NUM" val="11"/>
</p:tagLst>
</file>

<file path=ppt/tags/tag12.xml><?xml version="1.0" encoding="utf-8"?>
<p:tagLst xmlns:a="http://schemas.openxmlformats.org/drawingml/2006/main" xmlns:r="http://schemas.openxmlformats.org/officeDocument/2006/relationships" xmlns:p="http://schemas.openxmlformats.org/presentationml/2006/main">
  <p:tag name="NUM" val="1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5"/>
</p:tagLst>
</file>

<file path=ppt/tags/tag18.xml><?xml version="1.0" encoding="utf-8"?>
<p:tagLst xmlns:a="http://schemas.openxmlformats.org/drawingml/2006/main" xmlns:r="http://schemas.openxmlformats.org/officeDocument/2006/relationships" xmlns:p="http://schemas.openxmlformats.org/presentationml/2006/main">
  <p:tag name="NUM" val="7"/>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6"/>
</p:tagLst>
</file>

<file path=ppt/tags/tag24.xml><?xml version="1.0" encoding="utf-8"?>
<p:tagLst xmlns:a="http://schemas.openxmlformats.org/drawingml/2006/main" xmlns:r="http://schemas.openxmlformats.org/officeDocument/2006/relationships" xmlns:p="http://schemas.openxmlformats.org/presentationml/2006/main">
  <p:tag name="NUM" val="7"/>
</p:tagLst>
</file>

<file path=ppt/tags/tag25.xml><?xml version="1.0" encoding="utf-8"?>
<p:tagLst xmlns:a="http://schemas.openxmlformats.org/drawingml/2006/main" xmlns:r="http://schemas.openxmlformats.org/officeDocument/2006/relationships" xmlns:p="http://schemas.openxmlformats.org/presentationml/2006/main">
  <p:tag name="NUM" val="8"/>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5"/>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6"/>
</p:tagLst>
</file>

<file path=ppt/tags/tag31.xml><?xml version="1.0" encoding="utf-8"?>
<p:tagLst xmlns:a="http://schemas.openxmlformats.org/drawingml/2006/main" xmlns:r="http://schemas.openxmlformats.org/officeDocument/2006/relationships" xmlns:p="http://schemas.openxmlformats.org/presentationml/2006/main">
  <p:tag name="NUM" val="7"/>
</p:tagLst>
</file>

<file path=ppt/tags/tag32.xml><?xml version="1.0" encoding="utf-8"?>
<p:tagLst xmlns:a="http://schemas.openxmlformats.org/drawingml/2006/main" xmlns:r="http://schemas.openxmlformats.org/officeDocument/2006/relationships" xmlns:p="http://schemas.openxmlformats.org/presentationml/2006/main">
  <p:tag name="NUM" val="8"/>
</p:tagLst>
</file>

<file path=ppt/tags/tag33.xml><?xml version="1.0" encoding="utf-8"?>
<p:tagLst xmlns:a="http://schemas.openxmlformats.org/drawingml/2006/main" xmlns:r="http://schemas.openxmlformats.org/officeDocument/2006/relationships" xmlns:p="http://schemas.openxmlformats.org/presentationml/2006/main">
  <p:tag name="NUM" val="9"/>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6"/>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42.xml><?xml version="1.0" encoding="utf-8"?>
<p:tagLst xmlns:a="http://schemas.openxmlformats.org/drawingml/2006/main" xmlns:r="http://schemas.openxmlformats.org/officeDocument/2006/relationships" xmlns:p="http://schemas.openxmlformats.org/presentationml/2006/main">
  <p:tag name="NUM" val="5"/>
</p:tagLst>
</file>

<file path=ppt/tags/tag43.xml><?xml version="1.0" encoding="utf-8"?>
<p:tagLst xmlns:a="http://schemas.openxmlformats.org/drawingml/2006/main" xmlns:r="http://schemas.openxmlformats.org/officeDocument/2006/relationships" xmlns:p="http://schemas.openxmlformats.org/presentationml/2006/main">
  <p:tag name="NUM" val="6"/>
</p:tagLst>
</file>

<file path=ppt/tags/tag44.xml><?xml version="1.0" encoding="utf-8"?>
<p:tagLst xmlns:a="http://schemas.openxmlformats.org/drawingml/2006/main" xmlns:r="http://schemas.openxmlformats.org/officeDocument/2006/relationships" xmlns:p="http://schemas.openxmlformats.org/presentationml/2006/main">
  <p:tag name="NUM" val="7"/>
</p:tagLst>
</file>

<file path=ppt/tags/tag45.xml><?xml version="1.0" encoding="utf-8"?>
<p:tagLst xmlns:a="http://schemas.openxmlformats.org/drawingml/2006/main" xmlns:r="http://schemas.openxmlformats.org/officeDocument/2006/relationships" xmlns:p="http://schemas.openxmlformats.org/presentationml/2006/main">
  <p:tag name="NUM" val="8"/>
</p:tagLst>
</file>

<file path=ppt/tags/tag46.xml><?xml version="1.0" encoding="utf-8"?>
<p:tagLst xmlns:a="http://schemas.openxmlformats.org/drawingml/2006/main" xmlns:r="http://schemas.openxmlformats.org/officeDocument/2006/relationships" xmlns:p="http://schemas.openxmlformats.org/presentationml/2006/main">
  <p:tag name="NUM" val="9"/>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50.xml><?xml version="1.0" encoding="utf-8"?>
<p:tagLst xmlns:a="http://schemas.openxmlformats.org/drawingml/2006/main" xmlns:r="http://schemas.openxmlformats.org/officeDocument/2006/relationships" xmlns:p="http://schemas.openxmlformats.org/presentationml/2006/main">
  <p:tag name="NUM" val="5"/>
</p:tagLst>
</file>

<file path=ppt/tags/tag51.xml><?xml version="1.0" encoding="utf-8"?>
<p:tagLst xmlns:a="http://schemas.openxmlformats.org/drawingml/2006/main" xmlns:r="http://schemas.openxmlformats.org/officeDocument/2006/relationships" xmlns:p="http://schemas.openxmlformats.org/presentationml/2006/main">
  <p:tag name="NUM" val="6"/>
</p:tagLst>
</file>

<file path=ppt/tags/tag52.xml><?xml version="1.0" encoding="utf-8"?>
<p:tagLst xmlns:a="http://schemas.openxmlformats.org/drawingml/2006/main" xmlns:r="http://schemas.openxmlformats.org/officeDocument/2006/relationships" xmlns:p="http://schemas.openxmlformats.org/presentationml/2006/main">
  <p:tag name="NUM" val="7"/>
</p:tagLst>
</file>

<file path=ppt/tags/tag53.xml><?xml version="1.0" encoding="utf-8"?>
<p:tagLst xmlns:a="http://schemas.openxmlformats.org/drawingml/2006/main" xmlns:r="http://schemas.openxmlformats.org/officeDocument/2006/relationships" xmlns:p="http://schemas.openxmlformats.org/presentationml/2006/main">
  <p:tag name="NUM" val="8"/>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4"/>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5"/>
</p:tagLst>
</file>

<file path=ppt/tags/tag60.xml><?xml version="1.0" encoding="utf-8"?>
<p:tagLst xmlns:a="http://schemas.openxmlformats.org/drawingml/2006/main" xmlns:r="http://schemas.openxmlformats.org/officeDocument/2006/relationships" xmlns:p="http://schemas.openxmlformats.org/presentationml/2006/main">
  <p:tag name="NUM" val="4"/>
</p:tagLst>
</file>

<file path=ppt/tags/tag61.xml><?xml version="1.0" encoding="utf-8"?>
<p:tagLst xmlns:a="http://schemas.openxmlformats.org/drawingml/2006/main" xmlns:r="http://schemas.openxmlformats.org/officeDocument/2006/relationships" xmlns:p="http://schemas.openxmlformats.org/presentationml/2006/main">
  <p:tag name="NUM" val="5"/>
</p:tagLst>
</file>

<file path=ppt/tags/tag62.xml><?xml version="1.0" encoding="utf-8"?>
<p:tagLst xmlns:a="http://schemas.openxmlformats.org/drawingml/2006/main" xmlns:r="http://schemas.openxmlformats.org/officeDocument/2006/relationships" xmlns:p="http://schemas.openxmlformats.org/presentationml/2006/main">
  <p:tag name="NUM" val="6"/>
</p:tagLst>
</file>

<file path=ppt/tags/tag63.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6"/>
</p:tagLst>
</file>

<file path=ppt/tags/tag8.xml><?xml version="1.0" encoding="utf-8"?>
<p:tagLst xmlns:a="http://schemas.openxmlformats.org/drawingml/2006/main" xmlns:r="http://schemas.openxmlformats.org/officeDocument/2006/relationships" xmlns:p="http://schemas.openxmlformats.org/presentationml/2006/main">
  <p:tag name="NUM" val="7"/>
</p:tagLst>
</file>

<file path=ppt/tags/tag9.xml><?xml version="1.0" encoding="utf-8"?>
<p:tagLst xmlns:a="http://schemas.openxmlformats.org/drawingml/2006/main" xmlns:r="http://schemas.openxmlformats.org/officeDocument/2006/relationships" xmlns:p="http://schemas.openxmlformats.org/presentationml/2006/main">
  <p:tag name="NUM" val="8"/>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Bureau">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2611</Words>
  <Application>Microsoft Office PowerPoint</Application>
  <PresentationFormat>Affichage à l'écran (4:3)</PresentationFormat>
  <Paragraphs>346</Paragraphs>
  <Slides>10</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Symbol</vt:lpstr>
      <vt:lpstr>Impact</vt:lpstr>
      <vt:lpstr>Avenir Light</vt:lpstr>
      <vt:lpstr>Calibri</vt:lpstr>
      <vt:lpstr>Arial</vt:lpstr>
      <vt:lpstr>Thème Office</vt:lpstr>
      <vt:lpstr>Présentation PowerPoint</vt:lpstr>
      <vt:lpstr>Amorce 1. Refuges et habitats artificiels</vt:lpstr>
      <vt:lpstr>Amorce 1. Refuges et habitats artificiels(suite) </vt:lpstr>
      <vt:lpstr>Présentation PowerPoint</vt:lpstr>
      <vt:lpstr>Réalisation 3. L’épreuve de solidité</vt:lpstr>
      <vt:lpstr>Réalisation 3. L’épreuve de solidité (suite)</vt:lpstr>
      <vt:lpstr>Présentation PowerPoint</vt:lpstr>
      <vt:lpstr>Réalisation 5. Maquette de l’habitat artificiel</vt:lpstr>
      <vt:lpstr>Réalisation 5. Maquette de l’habitat artificiel  (suite)</vt:lpstr>
      <vt:lpstr>Intégration des acquis 6. Présentation des maquettes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Alex Guimond</dc:creator>
  <cp:lastModifiedBy>Hélène Mathieu</cp:lastModifiedBy>
  <cp:revision>25</cp:revision>
  <dcterms:created xsi:type="dcterms:W3CDTF">2014-07-29T20:22:02Z</dcterms:created>
  <dcterms:modified xsi:type="dcterms:W3CDTF">2024-02-16T16:50:13Z</dcterms:modified>
</cp:coreProperties>
</file>