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369" r:id="rId2"/>
    <p:sldId id="338" r:id="rId3"/>
    <p:sldId id="340" r:id="rId4"/>
    <p:sldId id="343" r:id="rId5"/>
    <p:sldId id="346" r:id="rId6"/>
    <p:sldId id="367" r:id="rId7"/>
    <p:sldId id="363" r:id="rId8"/>
    <p:sldId id="368" r:id="rId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DM" initials="C" lastIdx="4" clrIdx="0"/>
  <p:cmAuthor id="1" name="benjamin bleuez" initials="bb" lastIdx="1" clrIdx="1"/>
  <p:cmAuthor id="2" name="Catherine" initials="C" lastIdx="53" clrIdx="2"/>
  <p:cmAuthor id="3" name="Guillaume Poliquin" initials="GP" lastIdx="48" clrIdx="3"/>
  <p:cmAuthor id="4" name="Guillaume Poliquin" initials="GP [2]" lastIdx="15" clrIdx="4"/>
  <p:cmAuthor id="5" name="Stéphanie Jolicoeur" initials="SJ" lastIdx="23" clrIdx="5"/>
  <p:cmAuthor id="6" name="sylvain beauchamp" initials="sb" lastIdx="7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2A5"/>
    <a:srgbClr val="E3E8F4"/>
    <a:srgbClr val="D5DAEB"/>
    <a:srgbClr val="738AC8"/>
    <a:srgbClr val="EBEDF5"/>
    <a:srgbClr val="8E9B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9" autoAdjust="0"/>
    <p:restoredTop sz="81014" autoAdjust="0"/>
  </p:normalViewPr>
  <p:slideViewPr>
    <p:cSldViewPr snapToGrid="0" snapToObjects="1">
      <p:cViewPr>
        <p:scale>
          <a:sx n="100" d="100"/>
          <a:sy n="100" d="100"/>
        </p:scale>
        <p:origin x="-1622" y="20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alibri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>
                <a:latin typeface="Calibri" pitchFamily="34" charset="0"/>
              </a:rPr>
              <a:pPr/>
              <a:t>03/11/2021</a:t>
            </a:fld>
            <a:endParaRPr lang="fr-FR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>
                <a:latin typeface="Calibri" pitchFamily="34" charset="0"/>
              </a:rPr>
              <a:pPr/>
              <a:t>‹N°›</a:t>
            </a:fld>
            <a:endParaRPr lang="fr-F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70ACE14-1FD2-674A-BBD0-0641EEBB04C6}" type="datetimeFigureOut">
              <a:rPr lang="fr-FR" smtClean="0"/>
              <a:pPr/>
              <a:t>03/11/2021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30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3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1413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9499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6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60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0"/>
            <a:ext cx="2674620" cy="7503331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179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8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5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1757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8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3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5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7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4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14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7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8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41220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5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5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4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42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5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79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5"/>
            <a:ext cx="634562" cy="7143749"/>
          </a:xfrm>
        </p:spPr>
        <p:txBody>
          <a:bodyPr vert="eaVert" anchor="t" anchorCtr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5"/>
            <a:ext cx="4457700" cy="7143749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0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1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5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5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87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80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0" y="2253129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1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58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5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</a:lstStyle>
          <a:p>
            <a:r>
              <a:rPr lang="fr-CA" dirty="0"/>
              <a:t>Drag </a:t>
            </a:r>
            <a:r>
              <a:rPr lang="fr-CA" dirty="0" err="1"/>
              <a:t>picture</a:t>
            </a:r>
            <a:r>
              <a:rPr lang="fr-CA" dirty="0"/>
              <a:t> to </a:t>
            </a:r>
            <a:r>
              <a:rPr lang="fr-CA" dirty="0" err="1"/>
              <a:t>placeholder</a:t>
            </a:r>
            <a:r>
              <a:rPr lang="fr-CA" dirty="0"/>
              <a:t> or click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8" y="6974542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22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63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4"/>
            <a:ext cx="2674620" cy="4821767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10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1972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7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46CF23-E5EC-ED46-A59E-7EB04A0B66AF}" type="datetime1">
              <a:rPr lang="fr-CA" smtClean="0"/>
              <a:pPr/>
              <a:t>2021-11-03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6" y="8407729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3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15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hyperlink" Target="https://youtu.be/s4RAReaVsPo" TargetMode="External"/><Relationship Id="rId2" Type="http://schemas.openxmlformats.org/officeDocument/2006/relationships/tags" Target="../tags/tag2.xml"/><Relationship Id="rId16" Type="http://schemas.openxmlformats.org/officeDocument/2006/relationships/hyperlink" Target="https://youtu.be/OHFOjSjDZno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hyperlink" Target="https://youtu.be/hZx8McD635w" TargetMode="Externa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hyperlink" Target="https://youtu.be/2CRc_ajmgto" TargetMode="External"/><Relationship Id="rId4" Type="http://schemas.openxmlformats.org/officeDocument/2006/relationships/tags" Target="../tags/tag16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hyperlink" Target="https://youtu.be/tsTiWrpIrZk" TargetMode="Externa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hyperlink" Target="https://youtu.be/-wKtT_D1-Pw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7.png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hyperlink" Target="https://youtu.be/DTwiaixyZG4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7.png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48150" y="8792346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* adapté de : A World in Motion - S A E International</a:t>
            </a:r>
          </a:p>
        </p:txBody>
      </p:sp>
      <p:pic>
        <p:nvPicPr>
          <p:cNvPr id="4" name="Image 3" descr="Cover_3-Planeurs_Resiz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0D092F6-F862-46C2-A12A-CB4B2A1B7D72}"/>
              </a:ext>
            </a:extLst>
          </p:cNvPr>
          <p:cNvSpPr txBox="1"/>
          <p:nvPr/>
        </p:nvSpPr>
        <p:spPr>
          <a:xfrm>
            <a:off x="987358" y="2392680"/>
            <a:ext cx="4883285" cy="523220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j-lt"/>
              </a:rPr>
              <a:t>VERSION VIDÉOS INTERACTIVES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985716D-12F3-49FF-ACEF-AF1D1DB7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0FB44FF-4E86-4131-B8BD-D125F63A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CC7C8D4-6446-40E3-8252-DF138F9D6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ADB598E-8199-4846-9BC8-5AEC1B520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5E3D0EE-09A3-47BA-94AF-C569B023D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5"/>
            <a:ext cx="6858000" cy="91419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C4B7CE7-6962-46BD-A595-24E10F42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pic>
        <p:nvPicPr>
          <p:cNvPr id="11" name="Image 10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B6F47146-1DBF-4260-82A2-D52B929528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8D78D49-143E-482F-85C8-4B832C8C69DA}"/>
              </a:ext>
            </a:extLst>
          </p:cNvPr>
          <p:cNvSpPr txBox="1"/>
          <p:nvPr/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+mj-lt"/>
              </a:rPr>
              <a:t>VERSION </a:t>
            </a:r>
          </a:p>
          <a:p>
            <a:pPr algn="ctr"/>
            <a:r>
              <a:rPr lang="fr-CA" sz="2400" b="1" dirty="0">
                <a:latin typeface="+mj-lt"/>
              </a:rPr>
              <a:t>VIDÉOS INTERACTIVES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26432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67564" y="1143509"/>
            <a:ext cx="5040348" cy="7964655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cs typeface="Calibri" pitchFamily="34" charset="0"/>
              </a:rPr>
              <a:t>Suite à l’annonce que la classe devra déterminer à quelle date le printemps aura « vraiment » commencé, les élèves analysent un bulletin météo afin de mieux comprendre ce qu’est la météorologie. Finalement, ils découvrent les moyens et instruments qui pourront être utilisés pour remplir le mandat.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</p:txBody>
      </p:sp>
      <p:sp>
        <p:nvSpPr>
          <p:cNvPr id="8" name="Espace réservé du numéro de diapositiv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15509" y="7994883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FB875-5C85-AB42-9DC5-178568A424B8}" type="slidenum">
              <a:rPr kumimoji="0" lang="fr-CA" sz="82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8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eau 1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1793856013"/>
              </p:ext>
            </p:extLst>
          </p:nvPr>
        </p:nvGraphicFramePr>
        <p:xfrm>
          <a:off x="50088" y="1143198"/>
          <a:ext cx="1672325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2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2251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60 </a:t>
                      </a:r>
                      <a:r>
                        <a:rPr lang="fr-FR" sz="1400" b="0" baseline="0" dirty="0"/>
                        <a:t>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5"/>
          <p:cNvGraphicFramePr>
            <a:graphicFrameLocks noGrp="1"/>
          </p:cNvGraphicFramePr>
          <p:nvPr>
            <p:ph sz="half" idx="1"/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907214002"/>
              </p:ext>
            </p:extLst>
          </p:nvPr>
        </p:nvGraphicFramePr>
        <p:xfrm>
          <a:off x="42749" y="1526880"/>
          <a:ext cx="1679665" cy="207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5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Pour l’enseignant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/>
                        <a:t>Thermomètre</a:t>
                      </a:r>
                    </a:p>
                    <a:p>
                      <a:pPr algn="l"/>
                      <a:r>
                        <a:rPr lang="fr-FR" sz="1200" kern="1200" dirty="0"/>
                        <a:t>Pluviomètre</a:t>
                      </a:r>
                    </a:p>
                    <a:p>
                      <a:pPr algn="l"/>
                      <a:r>
                        <a:rPr lang="fr-FR" sz="1200" kern="1200" dirty="0"/>
                        <a:t>Girouette</a:t>
                      </a:r>
                    </a:p>
                    <a:p>
                      <a:pPr algn="l"/>
                      <a:r>
                        <a:rPr lang="fr-FR" sz="1200" kern="1200" dirty="0"/>
                        <a:t>Anémomètre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5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/>
                        <a:t>Par élève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/>
                        <a:t>Fiche d’activité A</a:t>
                      </a:r>
                      <a:endParaRPr lang="fr-FR" sz="1200" b="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Image 14" descr="Symbole_météo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Amorce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1.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Qu’est-ce que la météorologie ?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DC5FAC-FFED-466F-AE3F-AE8EDAB223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748" y="4448363"/>
            <a:ext cx="1679665" cy="1892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 err="1"/>
              <a:t>Présentation</a:t>
            </a:r>
            <a:r>
              <a:rPr lang="en-US" sz="1400" b="1" dirty="0"/>
              <a:t> de </a:t>
            </a:r>
            <a:r>
              <a:rPr lang="en-US" sz="1400" b="1" dirty="0" err="1"/>
              <a:t>l’étudiante</a:t>
            </a:r>
            <a:endParaRPr lang="en-US" sz="1400" b="1" dirty="0"/>
          </a:p>
          <a:p>
            <a:pPr>
              <a:spcBef>
                <a:spcPts val="600"/>
              </a:spcBef>
            </a:pPr>
            <a:r>
              <a:rPr lang="fr-FR" sz="1200" dirty="0"/>
              <a:t>Si c’est la première fois que la classe visionnera des vidéos mettant en vedette </a:t>
            </a:r>
            <a:r>
              <a:rPr lang="fr-FR" sz="1200" dirty="0" smtClean="0"/>
              <a:t>Béatrice </a:t>
            </a:r>
            <a:r>
              <a:rPr lang="fr-FR" sz="1200" dirty="0" err="1" smtClean="0"/>
              <a:t>Panuta</a:t>
            </a:r>
            <a:r>
              <a:rPr lang="fr-FR" sz="1200" dirty="0" smtClean="0"/>
              <a:t>, </a:t>
            </a:r>
            <a:r>
              <a:rPr lang="fr-FR" sz="1200" dirty="0"/>
              <a:t>commencer par regarder sa </a:t>
            </a:r>
            <a:r>
              <a:rPr lang="fr-FR" sz="1200" dirty="0">
                <a:hlinkClick r:id="rId15"/>
              </a:rPr>
              <a:t>vidéo de présentation</a:t>
            </a:r>
            <a:r>
              <a:rPr lang="fr-FR" sz="12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FD8E67-DF31-4562-8271-F2A55527DCD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749" y="3645908"/>
            <a:ext cx="1679665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Lien </a:t>
            </a:r>
            <a:r>
              <a:rPr lang="en-US" sz="1400" b="1" dirty="0" err="1"/>
              <a:t>vers</a:t>
            </a:r>
            <a:r>
              <a:rPr lang="en-US" sz="1400" b="1" dirty="0"/>
              <a:t> la </a:t>
            </a:r>
            <a:r>
              <a:rPr lang="en-US" sz="1400" b="1" dirty="0" err="1"/>
              <a:t>vidéo</a:t>
            </a:r>
            <a:r>
              <a:rPr lang="en-US" sz="1400" b="1" dirty="0"/>
              <a:t> 1</a:t>
            </a:r>
          </a:p>
          <a:p>
            <a:pPr algn="just">
              <a:spcBef>
                <a:spcPts val="600"/>
              </a:spcBef>
            </a:pPr>
            <a:r>
              <a:rPr lang="fr-FR" sz="1200" dirty="0"/>
              <a:t>Cliquer </a:t>
            </a:r>
            <a:r>
              <a:rPr lang="fr-FR" sz="1200" dirty="0" smtClean="0">
                <a:hlinkClick r:id="rId16"/>
              </a:rPr>
              <a:t>ICI </a:t>
            </a:r>
            <a:r>
              <a:rPr lang="fr-FR" sz="1200" dirty="0" smtClean="0"/>
              <a:t>pour </a:t>
            </a:r>
            <a:r>
              <a:rPr lang="fr-FR" sz="1200" dirty="0"/>
              <a:t>accéder à la vidéo </a:t>
            </a:r>
            <a:r>
              <a:rPr lang="fr-FR" sz="1200" dirty="0" smtClean="0"/>
              <a:t>de </a:t>
            </a:r>
            <a:r>
              <a:rPr lang="fr-FR" sz="1200" dirty="0"/>
              <a:t>l’activité.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C494A29D-FBFE-49F0-9A74-0104B09A9EFD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="" xmlns:p14="http://schemas.microsoft.com/office/powerpoint/2010/main" val="2680276758"/>
              </p:ext>
            </p:extLst>
          </p:nvPr>
        </p:nvGraphicFramePr>
        <p:xfrm>
          <a:off x="1850373" y="2516866"/>
          <a:ext cx="4874730" cy="641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9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90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Introduction d’une expression.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+mn-lt"/>
                          <a:cs typeface="Times" pitchFamily="18" charset="0"/>
                        </a:rPr>
                        <a:t>« En avril, ne te découvre pas d’un fil »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L’</a:t>
                      </a:r>
                      <a:r>
                        <a:rPr lang="fr-CA" sz="1200" dirty="0" err="1">
                          <a:latin typeface="+mn-lt"/>
                          <a:cs typeface="Times" pitchFamily="18" charset="0"/>
                        </a:rPr>
                        <a:t>enseignant-e</a:t>
                      </a: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 recueille les idées des élèves.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Question de découverte.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7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pourriez-vous déterminer à quelle date le printemps a </a:t>
                      </a:r>
                      <a:r>
                        <a:rPr lang="fr-FR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commencé </a:t>
                      </a: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initiales des élèves. À cette fin :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 de ce que ça veut dire, que le printemps soit « vraiment » commencé.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Caractérisation de la météo (voir Lectures préalables).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8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Introduction aux instruments de mesure.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instruments les météorologues utilisent-ils ?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instruments de mesure les météorologues peuvent-ils bien utiliser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L’</a:t>
                      </a:r>
                      <a:r>
                        <a:rPr lang="fr-CA" sz="1200" dirty="0" err="1">
                          <a:latin typeface="+mn-lt"/>
                          <a:cs typeface="Times" pitchFamily="18" charset="0"/>
                        </a:rPr>
                        <a:t>enseignant-e</a:t>
                      </a: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 recueille les idées des élèves.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Présentation des 4 instruments de météorologie.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93509408"/>
                  </a:ext>
                </a:extLst>
              </a:tr>
              <a:tr h="488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quoi sert cet instrument ? 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est son nom ?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Faire un arrêt image sur chaque instrument pour répondre aux</a:t>
                      </a:r>
                      <a:r>
                        <a:rPr lang="fr-FR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</a:t>
                      </a: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questions.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309426333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Invitation à remplir la fiche </a:t>
                      </a:r>
                      <a:r>
                        <a:rPr lang="fr-FR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</a:t>
                      </a: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A.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171460817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 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+mn-lt"/>
                          <a:ea typeface="Calibri"/>
                          <a:cs typeface="Times" pitchFamily="18" charset="0"/>
                        </a:rPr>
                        <a:t>Fiche d’activité A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Les élèves remplissent la fiche. 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33070073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Annonce du défi global et des</a:t>
                      </a:r>
                      <a:r>
                        <a:rPr lang="fr-FR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</a:t>
                      </a: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prochaines activités.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278692986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 smtClean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</a:tr>
            </a:tbl>
          </a:graphicData>
        </a:graphic>
      </p:graphicFrame>
      <p:graphicFrame>
        <p:nvGraphicFramePr>
          <p:cNvPr id="14" name="Tableau 16">
            <a:extLst>
              <a:ext uri="{FF2B5EF4-FFF2-40B4-BE49-F238E27FC236}">
                <a16:creationId xmlns="" xmlns:a16="http://schemas.microsoft.com/office/drawing/2014/main" id="{F814050B-2A16-43F7-AEAB-8A7BF65D8C62}"/>
              </a:ext>
            </a:extLst>
          </p:cNvPr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="" xmlns:p14="http://schemas.microsoft.com/office/powerpoint/2010/main" val="671467998"/>
              </p:ext>
            </p:extLst>
          </p:nvPr>
        </p:nvGraphicFramePr>
        <p:xfrm>
          <a:off x="42748" y="6389591"/>
          <a:ext cx="1678163" cy="179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161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>
                          <a:latin typeface="+mj-lt"/>
                        </a:rPr>
                        <a:t>Lectures </a:t>
                      </a:r>
                      <a:r>
                        <a:rPr lang="en-US" sz="1400" b="1" dirty="0" err="1">
                          <a:latin typeface="+mj-lt"/>
                        </a:rPr>
                        <a:t>préalables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en-US" sz="1400" b="0" dirty="0">
                          <a:latin typeface="+mj-lt"/>
                        </a:rPr>
                        <a:t>(guide </a:t>
                      </a:r>
                      <a:r>
                        <a:rPr lang="en-US" sz="1400" b="0" dirty="0" err="1">
                          <a:latin typeface="+mj-lt"/>
                        </a:rPr>
                        <a:t>pédagogique</a:t>
                      </a:r>
                      <a:r>
                        <a:rPr lang="en-US" sz="1400" b="0" dirty="0">
                          <a:latin typeface="+mj-lt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Caractérisation de la météo (p.8)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</a:t>
                      </a: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vocabulaire instruments de mesure (p. 9)</a:t>
                      </a:r>
                      <a:endParaRPr lang="fr-FR" sz="1200" b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Espace réservé du numéro de diapositiv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27320" y="8054633"/>
            <a:ext cx="1582159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FB875-5C85-AB42-9DC5-178568A424B8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19" name="Image 18">
            <a:hlinkClick r:id="rId17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8706416"/>
            <a:ext cx="553678" cy="414724"/>
          </a:xfrm>
          <a:prstGeom prst="rect">
            <a:avLst/>
          </a:prstGeom>
        </p:spPr>
      </p:pic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>
            <a:off x="45720" y="8218391"/>
            <a:ext cx="167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kern="0" dirty="0" smtClean="0">
                <a:latin typeface="Calibri" pitchFamily="34" charset="0"/>
                <a:cs typeface="Calibri" pitchFamily="34" charset="0"/>
              </a:rPr>
              <a:t>Présentation du matériel :</a:t>
            </a:r>
            <a:endParaRPr lang="fr-CA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53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99689" y="1141360"/>
            <a:ext cx="5008575" cy="7895636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2400" i="1" dirty="0"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cs typeface="Calibri" pitchFamily="34" charset="0"/>
              </a:rPr>
              <a:t>Manipulation par les élèves d’un thermomètre, dans le but d’en identifier les parties, leurs fonctions respectives, et de se familiariser avec la prise de mesures.  </a:t>
            </a:r>
          </a:p>
          <a:p>
            <a:pPr marL="0" indent="0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</p:txBody>
      </p:sp>
      <p:graphicFrame>
        <p:nvGraphicFramePr>
          <p:cNvPr id="11" name="Espace réservé du contenu 5"/>
          <p:cNvGraphicFramePr>
            <a:graphicFrameLocks noGrp="1"/>
          </p:cNvGraphicFramePr>
          <p:nvPr>
            <p:ph sz="half" idx="2"/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48344510"/>
              </p:ext>
            </p:extLst>
          </p:nvPr>
        </p:nvGraphicFramePr>
        <p:xfrm>
          <a:off x="51754" y="1563759"/>
          <a:ext cx="167935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7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6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Pour l’enseignant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84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/>
                        <a:t>Thermomètre (grand – pour démonstration)</a:t>
                      </a:r>
                      <a:endParaRPr lang="fr-FR" sz="120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0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/>
                        <a:t>Par équipe de 2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94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/>
                        <a:t>Thermomètre</a:t>
                      </a:r>
                      <a:endParaRPr lang="fr-FR" sz="1200" b="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94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Par élève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9723580"/>
                  </a:ext>
                </a:extLst>
              </a:tr>
              <a:tr h="267941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/>
                        <a:t>Fiche d’activité B</a:t>
                      </a:r>
                      <a:endParaRPr lang="fr-FR" sz="1200" b="0" baseline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6739943"/>
                  </a:ext>
                </a:extLst>
              </a:tr>
            </a:tbl>
          </a:graphicData>
        </a:graphic>
      </p:graphicFrame>
      <p:graphicFrame>
        <p:nvGraphicFramePr>
          <p:cNvPr id="9" name="Tableau 1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3741443530"/>
              </p:ext>
            </p:extLst>
          </p:nvPr>
        </p:nvGraphicFramePr>
        <p:xfrm>
          <a:off x="62588" y="1148999"/>
          <a:ext cx="1679355" cy="3270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9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70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30</a:t>
                      </a:r>
                      <a:r>
                        <a:rPr lang="fr-FR" sz="1400" b="0" baseline="0" dirty="0"/>
                        <a:t>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2.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Le thermomètre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Image 11" descr="Symbole_météo-0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AC1B93-1799-4199-AC33-67A20BA9AB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736" y="3967914"/>
            <a:ext cx="1674950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Lien </a:t>
            </a:r>
            <a:r>
              <a:rPr lang="en-US" sz="1400" b="1" dirty="0" err="1"/>
              <a:t>vers</a:t>
            </a:r>
            <a:r>
              <a:rPr lang="en-US" sz="1400" b="1" dirty="0"/>
              <a:t> la </a:t>
            </a:r>
            <a:r>
              <a:rPr lang="en-US" sz="1400" b="1" dirty="0" err="1"/>
              <a:t>vidéo</a:t>
            </a:r>
            <a:r>
              <a:rPr lang="en-US" sz="1400" b="1" dirty="0"/>
              <a:t> 2</a:t>
            </a:r>
          </a:p>
          <a:p>
            <a:pPr algn="just">
              <a:spcBef>
                <a:spcPts val="600"/>
              </a:spcBef>
            </a:pPr>
            <a:r>
              <a:rPr lang="fr-FR" sz="1200" dirty="0"/>
              <a:t>Cliquer </a:t>
            </a:r>
            <a:r>
              <a:rPr lang="fr-FR" sz="1200" dirty="0">
                <a:hlinkClick r:id="rId10"/>
              </a:rPr>
              <a:t>ICI </a:t>
            </a:r>
            <a:r>
              <a:rPr lang="fr-FR" sz="1200" dirty="0"/>
              <a:t>pour accéder à la vidéo de l’activité.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="" xmlns:a16="http://schemas.microsoft.com/office/drawing/2014/main" id="{87625DF8-AAAE-459D-BF08-80D5D54BAA7F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="" xmlns:p14="http://schemas.microsoft.com/office/powerpoint/2010/main" val="3411191675"/>
              </p:ext>
            </p:extLst>
          </p:nvPr>
        </p:nvGraphicFramePr>
        <p:xfrm>
          <a:off x="1866611" y="2371379"/>
          <a:ext cx="4874730" cy="613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47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38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Introduction au thermomètre.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Invitation à remplir la Fiche d’activité B.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+mn-lt"/>
                          <a:cs typeface="Times" pitchFamily="18" charset="0"/>
                        </a:rPr>
                        <a:t>Fiche d’activité B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des fiches et des thermomètres aux équipes.</a:t>
                      </a:r>
                    </a:p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Fiches remplies en équipe.</a:t>
                      </a:r>
                    </a:p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en groupe.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Récapitulation de l’effet de la chaleur sur le mercure.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du  bon positionnement dans un verre d’eau.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: comment mesurer la température de l’air de la classe.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placer le thermomètre pour mesurer la température de la classe </a:t>
                      </a: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À quoi faut-il faire attention ? Quels endroits sont à éviter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L’</a:t>
                      </a:r>
                      <a:r>
                        <a:rPr lang="fr-FR" sz="1200" dirty="0" err="1">
                          <a:latin typeface="+mn-lt"/>
                          <a:ea typeface="Calibri"/>
                          <a:cs typeface="Times" pitchFamily="18" charset="0"/>
                        </a:rPr>
                        <a:t>enseignant-e</a:t>
                      </a: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Modélisation du bon positionnement du thermomètre et démonstration de la prise de mesure de la température.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Lancement du défi « Réchauffer le plus vite possible ».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par 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 des mesures.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227320" y="8054633"/>
            <a:ext cx="1582159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FB875-5C85-AB42-9DC5-178568A424B8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55640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05941" y="1130403"/>
            <a:ext cx="5008352" cy="7906917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CA" sz="2400" i="1" dirty="0"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cs typeface="Calibri" pitchFamily="34" charset="0"/>
              </a:rPr>
              <a:t>Observation du pluviomètre et découverte de son fonctionnement. Une expérience en démonstration aide à comprendre pourquoi le pluviomètre a la forme qu’il a.</a:t>
            </a:r>
          </a:p>
          <a:p>
            <a:pPr>
              <a:spcBef>
                <a:spcPts val="600"/>
              </a:spcBef>
              <a:buNone/>
            </a:pPr>
            <a:endParaRPr lang="fr-CA" sz="1200" i="1" dirty="0">
              <a:cs typeface="Calibri" pitchFamily="34" charset="0"/>
            </a:endParaRPr>
          </a:p>
          <a:p>
            <a:pPr>
              <a:spcBef>
                <a:spcPts val="600"/>
              </a:spcBef>
              <a:buNone/>
            </a:pPr>
            <a:endParaRPr lang="fr-CA" sz="1400" dirty="0">
              <a:cs typeface="Calibri" pitchFamily="34" charset="0"/>
            </a:endParaRPr>
          </a:p>
        </p:txBody>
      </p:sp>
      <p:sp>
        <p:nvSpPr>
          <p:cNvPr id="8" name="Espace réservé du numéro de diapositiv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173973" y="8008203"/>
            <a:ext cx="1684027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FB875-5C85-AB42-9DC5-178568A424B8}" type="slidenum">
              <a:rPr lang="fr-CA" smtClean="0"/>
              <a:pPr/>
              <a:t>4</a:t>
            </a:fld>
            <a:endParaRPr lang="fr-CA" dirty="0"/>
          </a:p>
        </p:txBody>
      </p:sp>
      <p:graphicFrame>
        <p:nvGraphicFramePr>
          <p:cNvPr id="12" name="Tableau 16">
            <a:extLst>
              <a:ext uri="{FF2B5EF4-FFF2-40B4-BE49-F238E27FC236}">
                <a16:creationId xmlns="" xmlns:a16="http://schemas.microsoft.com/office/drawing/2014/main" id="{850F147A-D040-453C-89CC-315A1B0C5A6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945731669"/>
              </p:ext>
            </p:extLst>
          </p:nvPr>
        </p:nvGraphicFramePr>
        <p:xfrm>
          <a:off x="43957" y="1138889"/>
          <a:ext cx="1708643" cy="359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8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94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25</a:t>
                      </a:r>
                      <a:r>
                        <a:rPr lang="fr-FR" sz="1400" b="0" baseline="0" dirty="0"/>
                        <a:t>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5">
            <a:extLst>
              <a:ext uri="{FF2B5EF4-FFF2-40B4-BE49-F238E27FC236}">
                <a16:creationId xmlns="" xmlns:a16="http://schemas.microsoft.com/office/drawing/2014/main" id="{58A8338E-D8D7-44A7-B310-8F64D314BCD6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3586058349"/>
              </p:ext>
            </p:extLst>
          </p:nvPr>
        </p:nvGraphicFramePr>
        <p:xfrm>
          <a:off x="43957" y="1593169"/>
          <a:ext cx="1708643" cy="91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0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43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3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/>
                        <a:t>Par équipe de 3-4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0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Pluviomètre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3.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Le pluviomètre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 10" descr="Symbole_météo-0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E72C68D8-1697-47F6-B4B7-CCB05ADBD548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="" xmlns:p14="http://schemas.microsoft.com/office/powerpoint/2010/main" val="1626458377"/>
              </p:ext>
            </p:extLst>
          </p:nvPr>
        </p:nvGraphicFramePr>
        <p:xfrm>
          <a:off x="1866611" y="2390025"/>
          <a:ext cx="4874730" cy="650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5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Introduction au deuxième critère (précipitations).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4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 instrument les météorologues utilisent-ils pour mesurer la quantité de pluie tombée (ou précipitations) 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du pluviomètre.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 d’observation des caractéristiques du pluviomètre.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 du pluviomètre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groupe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Voir Lectures préalables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caractéristiques faciles à dégager.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Retour sur la forme du réservoir et la graduation particulière.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 à réfléchir.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expliquer la forme et la graduation du pluviomètre ? 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6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de la prise de mesure des précipitations avec un réservoir large et droit.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(différence avec verre).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768768866"/>
                  </a:ext>
                </a:extLst>
              </a:tr>
              <a:tr h="822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Est-ce que l’eau, une fois dans le verre, aura la même hauteur que dans le bac rectangulaire ? Pourquoi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37957144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et lien avec la forme du pluviomètre.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543119784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 smtClean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1335BA-E6A8-496A-9E33-C7D6D6B854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956" y="2596268"/>
            <a:ext cx="1708643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Lien </a:t>
            </a:r>
            <a:r>
              <a:rPr lang="en-US" sz="1400" b="1" dirty="0" err="1"/>
              <a:t>vers</a:t>
            </a:r>
            <a:r>
              <a:rPr lang="en-US" sz="1400" b="1" dirty="0"/>
              <a:t> la </a:t>
            </a:r>
            <a:r>
              <a:rPr lang="en-US" sz="1400" b="1" dirty="0" err="1"/>
              <a:t>vidéo</a:t>
            </a:r>
            <a:r>
              <a:rPr lang="en-US" sz="1400" b="1" dirty="0"/>
              <a:t> 3</a:t>
            </a:r>
          </a:p>
          <a:p>
            <a:pPr algn="just">
              <a:spcBef>
                <a:spcPts val="600"/>
              </a:spcBef>
            </a:pPr>
            <a:r>
              <a:rPr lang="fr-FR" sz="1200" dirty="0"/>
              <a:t>Cliquer </a:t>
            </a:r>
            <a:r>
              <a:rPr lang="fr-FR" sz="1200" dirty="0">
                <a:hlinkClick r:id="rId13"/>
              </a:rPr>
              <a:t>ICI </a:t>
            </a:r>
            <a:r>
              <a:rPr lang="fr-FR" sz="1200" dirty="0"/>
              <a:t>pour accéder à la vidéo de l’activité.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="" xmlns:a16="http://schemas.microsoft.com/office/drawing/2014/main" id="{F814050B-2A16-43F7-AEAB-8A7BF65D8C62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="" xmlns:p14="http://schemas.microsoft.com/office/powerpoint/2010/main" val="2137201661"/>
              </p:ext>
            </p:extLst>
          </p:nvPr>
        </p:nvGraphicFramePr>
        <p:xfrm>
          <a:off x="43957" y="3451860"/>
          <a:ext cx="1699117" cy="1173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9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189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Lectures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préalables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(guide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pédagogique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Caractéristiques du pluviomètre (p. 13)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3FD8E67-DF31-4562-8271-F2A55527DCD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3957" y="6780520"/>
            <a:ext cx="1708643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>
                <a:latin typeface="Calibri" pitchFamily="34" charset="0"/>
                <a:cs typeface="Calibri" pitchFamily="34" charset="0"/>
              </a:rPr>
              <a:t>Retour sur « Cycle de l’eau »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itchFamily="34" charset="0"/>
                <a:cs typeface="Calibri" pitchFamily="34" charset="0"/>
              </a:rPr>
              <a:t>L’occasion est bonne de se remémorer ce qui a été vu à l’automne. Voir l’encadré à la page 12 du Guide pédagogique principale.</a:t>
            </a:r>
          </a:p>
        </p:txBody>
      </p:sp>
      <p:sp>
        <p:nvSpPr>
          <p:cNvPr id="18" name="Espace réservé du numéro de diapositive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227320" y="8054633"/>
            <a:ext cx="1582159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200" kern="1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7FB875-5C85-AB42-9DC5-178568A424B8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425300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77167" y="1132516"/>
            <a:ext cx="5029398" cy="6434144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FR" sz="2400" i="1" dirty="0">
                <a:cs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FR" sz="1200" dirty="0">
                <a:cs typeface="Calibri" pitchFamily="34" charset="0"/>
              </a:rPr>
              <a:t>Les élèves discutent de ce qu’est le vent, en tant que phénomène météorologique, avant de se familiariser avec la girouette. En expérimentant, ils sont emmenés à comprendre qu’il faut connaître les points cardinaux et savoir utiliser une rose des vents.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1200" dirty="0">
              <a:cs typeface="Calibri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FR" sz="1200" b="1" i="1" dirty="0">
              <a:cs typeface="Calibri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fr-FR" sz="1200" i="1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lvl="0" indent="0" algn="just">
              <a:spcBef>
                <a:spcPts val="600"/>
              </a:spcBef>
              <a:buFontTx/>
              <a:buChar char="-"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</p:txBody>
      </p:sp>
      <p:graphicFrame>
        <p:nvGraphicFramePr>
          <p:cNvPr id="7" name="Tableau 16">
            <a:extLst>
              <a:ext uri="{FF2B5EF4-FFF2-40B4-BE49-F238E27FC236}">
                <a16:creationId xmlns="" xmlns:a16="http://schemas.microsoft.com/office/drawing/2014/main" id="{648C24D5-670D-435F-AF6A-B47A6B50629D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624798194"/>
              </p:ext>
            </p:extLst>
          </p:nvPr>
        </p:nvGraphicFramePr>
        <p:xfrm>
          <a:off x="43957" y="1147816"/>
          <a:ext cx="1670543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0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1370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35 </a:t>
                      </a:r>
                      <a:r>
                        <a:rPr lang="fr-FR" sz="1400" b="0" baseline="0" dirty="0"/>
                        <a:t>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5">
            <a:extLst>
              <a:ext uri="{FF2B5EF4-FFF2-40B4-BE49-F238E27FC236}">
                <a16:creationId xmlns="" xmlns:a16="http://schemas.microsoft.com/office/drawing/2014/main" id="{3B8F5062-45E2-46EF-B148-01239DBE67DE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44448183"/>
              </p:ext>
            </p:extLst>
          </p:nvPr>
        </p:nvGraphicFramePr>
        <p:xfrm>
          <a:off x="43957" y="1593631"/>
          <a:ext cx="1670543" cy="160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0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5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Pour l’enseignant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/>
                        <a:t>Boussole</a:t>
                      </a:r>
                    </a:p>
                    <a:p>
                      <a:pPr algn="l"/>
                      <a:r>
                        <a:rPr lang="fr-FR" sz="1200" kern="1200" dirty="0"/>
                        <a:t>Rose des vents</a:t>
                      </a:r>
                    </a:p>
                    <a:p>
                      <a:pPr algn="l"/>
                      <a:r>
                        <a:rPr lang="fr-FR" sz="1200" kern="1200" dirty="0"/>
                        <a:t>Girouette</a:t>
                      </a:r>
                    </a:p>
                    <a:p>
                      <a:pPr algn="l"/>
                      <a:r>
                        <a:rPr lang="fr-FR" sz="1200" kern="1200" dirty="0"/>
                        <a:t>Ventilateur</a:t>
                      </a:r>
                    </a:p>
                    <a:p>
                      <a:pPr algn="l"/>
                      <a:r>
                        <a:rPr lang="fr-FR" sz="1200" kern="1200" dirty="0"/>
                        <a:t>Fiche théorique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4.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La girouette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 descr="Symbole_météo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006A1F73-8F6B-4679-A5A0-BF8792F29AA1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="" xmlns:p14="http://schemas.microsoft.com/office/powerpoint/2010/main" val="181531310"/>
              </p:ext>
            </p:extLst>
          </p:nvPr>
        </p:nvGraphicFramePr>
        <p:xfrm>
          <a:off x="1866611" y="2655955"/>
          <a:ext cx="487473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4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6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Introduction du troisième</a:t>
                      </a: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critère (vent).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Questions sur le vent.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définir ce qu’est le vent ?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Est-il toujours pareil, d’un jour à l’autre ?</a:t>
                      </a:r>
                    </a:p>
                    <a:p>
                      <a:pPr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non, en quoi change-t-il ?</a:t>
                      </a:r>
                      <a:endParaRPr lang="fr-CA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sur la définition  et les caractéristiques du vent.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Question sur l’instrument associé à la </a:t>
                      </a:r>
                      <a:r>
                        <a:rPr lang="fr-CA" sz="1200" i="1" baseline="0" dirty="0">
                          <a:latin typeface="+mn-lt"/>
                          <a:ea typeface="Calibri"/>
                          <a:cs typeface="Times" pitchFamily="18" charset="0"/>
                        </a:rPr>
                        <a:t>direction</a:t>
                      </a: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du vent.</a:t>
                      </a: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instrument les météorologues utilisent-ils pour déterminer la direction du vent ?</a:t>
                      </a:r>
                      <a:endParaRPr lang="fr-FR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Présentation de la girouette et invitation à l’observation</a:t>
                      </a:r>
                      <a:r>
                        <a:rPr lang="fr-CA" sz="1200" baseline="0" dirty="0">
                          <a:latin typeface="+mn-lt"/>
                          <a:cs typeface="Times" pitchFamily="18" charset="0"/>
                        </a:rPr>
                        <a:t>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la girouette fonctionne-t-elle exactement 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girouette en groupe.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77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à</a:t>
                      </a:r>
                      <a:r>
                        <a:rPr lang="fr-FR" sz="1200" b="1" baseline="0" dirty="0">
                          <a:latin typeface="+mn-lt"/>
                          <a:cs typeface="Times" pitchFamily="18" charset="0"/>
                        </a:rPr>
                        <a:t> la page suivante</a:t>
                      </a: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)</a:t>
                      </a: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FD8E67-DF31-4562-8271-F2A55527DC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957" y="3344324"/>
            <a:ext cx="1670543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Lien </a:t>
            </a:r>
            <a:r>
              <a:rPr lang="en-US" sz="1400" b="1" dirty="0" err="1"/>
              <a:t>vers</a:t>
            </a:r>
            <a:r>
              <a:rPr lang="en-US" sz="1400" b="1" dirty="0"/>
              <a:t> la </a:t>
            </a:r>
            <a:r>
              <a:rPr lang="en-US" sz="1400" b="1" dirty="0" err="1"/>
              <a:t>vidéo</a:t>
            </a:r>
            <a:r>
              <a:rPr lang="en-US" sz="1400" b="1" dirty="0"/>
              <a:t> 4</a:t>
            </a:r>
          </a:p>
          <a:p>
            <a:pPr algn="just">
              <a:spcBef>
                <a:spcPts val="600"/>
              </a:spcBef>
            </a:pPr>
            <a:r>
              <a:rPr lang="fr-FR" sz="1200" dirty="0"/>
              <a:t>Cliquer </a:t>
            </a:r>
            <a:r>
              <a:rPr lang="fr-FR" sz="1200" dirty="0">
                <a:hlinkClick r:id="rId12"/>
              </a:rPr>
              <a:t>ICI </a:t>
            </a:r>
            <a:r>
              <a:rPr lang="fr-FR" sz="1200" dirty="0"/>
              <a:t>pour accéder à la vidéo de l’activité.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3FD8E67-DF31-4562-8271-F2A55527DCD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957" y="5452854"/>
            <a:ext cx="1670543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>
                <a:latin typeface="Calibri" pitchFamily="34" charset="0"/>
              </a:rPr>
              <a:t>La direction du vent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Attention ! </a:t>
            </a:r>
            <a:r>
              <a:rPr lang="fr-FR" sz="1200" dirty="0" smtClean="0">
                <a:latin typeface="Calibri" pitchFamily="34" charset="0"/>
                <a:cs typeface="Calibri" pitchFamily="34" charset="0"/>
              </a:rPr>
              <a:t>Donner </a:t>
            </a:r>
            <a:r>
              <a:rPr lang="fr-FR" sz="1200" dirty="0">
                <a:latin typeface="Calibri" pitchFamily="34" charset="0"/>
                <a:cs typeface="Calibri" pitchFamily="34" charset="0"/>
              </a:rPr>
              <a:t>la direction du vent signifie dire d'où il vient, </a:t>
            </a:r>
            <a:r>
              <a:rPr lang="fr-FR" sz="1200" i="1" dirty="0">
                <a:latin typeface="Calibri" pitchFamily="34" charset="0"/>
                <a:cs typeface="Calibri" pitchFamily="34" charset="0"/>
              </a:rPr>
              <a:t>pas</a:t>
            </a:r>
            <a:r>
              <a:rPr lang="fr-FR" sz="1200" dirty="0">
                <a:latin typeface="Calibri" pitchFamily="34" charset="0"/>
                <a:cs typeface="Calibri" pitchFamily="34" charset="0"/>
              </a:rPr>
              <a:t> vers où il va. 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latin typeface="Calibri" pitchFamily="34" charset="0"/>
                <a:cs typeface="Calibri" pitchFamily="34" charset="0"/>
              </a:rPr>
              <a:t>Lorsqu’on dit: «</a:t>
            </a:r>
            <a:r>
              <a:rPr lang="fr-FR" sz="1200" i="1" dirty="0">
                <a:latin typeface="Calibri" pitchFamily="34" charset="0"/>
                <a:cs typeface="Calibri" pitchFamily="34" charset="0"/>
              </a:rPr>
              <a:t> C’est un vent d’ouest</a:t>
            </a:r>
            <a:r>
              <a:rPr lang="fr-FR" sz="1200" dirty="0">
                <a:latin typeface="Calibri" pitchFamily="34" charset="0"/>
                <a:cs typeface="Calibri" pitchFamily="34" charset="0"/>
              </a:rPr>
              <a:t> », cela veut dire que le vent souffle vers l’est et qu’il vient de l’ouest.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="" xmlns:a16="http://schemas.microsoft.com/office/drawing/2014/main" id="{F814050B-2A16-43F7-AEAB-8A7BF65D8C62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="" xmlns:p14="http://schemas.microsoft.com/office/powerpoint/2010/main" val="154642927"/>
              </p:ext>
            </p:extLst>
          </p:nvPr>
        </p:nvGraphicFramePr>
        <p:xfrm>
          <a:off x="43957" y="4182524"/>
          <a:ext cx="1661018" cy="1173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1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607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Lectures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préalables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(guide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pédagogique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de la boussole ( p. 16)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501576" y="7992963"/>
            <a:ext cx="1356424" cy="1135797"/>
          </a:xfrm>
        </p:spPr>
        <p:txBody>
          <a:bodyPr/>
          <a:lstStyle/>
          <a:p>
            <a:fld id="{027FB875-5C85-AB42-9DC5-178568A424B8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63448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90411" y="1132516"/>
            <a:ext cx="5029398" cy="7996244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CA" sz="1200" dirty="0">
              <a:cs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501576" y="7992963"/>
            <a:ext cx="1356424" cy="1135797"/>
          </a:xfrm>
        </p:spPr>
        <p:txBody>
          <a:bodyPr/>
          <a:lstStyle/>
          <a:p>
            <a:fld id="{027FB875-5C85-AB42-9DC5-178568A424B8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4.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La girouette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 descr="Symbole_météo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006A1F73-8F6B-4679-A5A0-BF8792F29AA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1301573658"/>
              </p:ext>
            </p:extLst>
          </p:nvPr>
        </p:nvGraphicFramePr>
        <p:xfrm>
          <a:off x="1866611" y="1752600"/>
          <a:ext cx="4874730" cy="395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4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="1" dirty="0">
                          <a:latin typeface="+mn-lt"/>
                          <a:cs typeface="Times" pitchFamily="18" charset="0"/>
                        </a:rPr>
                        <a:t>(Suite de l’activité)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fr-CA" sz="1200" baseline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Démonstration et explication du fonctionnement 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 sur la manière d’identifier les directions.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768768866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exprimer la direction d’où vient le vent ? 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37957144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explication des points cardinaux.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Annonce du défi : Donner la direction du vent à l’aide des points cardinaux.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2543119784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autre objet est nécessaire pour déterminer la direction du vent 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00000"/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enseignant.e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réalise l’activité de la boussole (voir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Lectures préalables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fr-CA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 smtClean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00000"/>
                        <a:buFont typeface="+mj-lt"/>
                        <a:buAutoNum type="romanLcPeriod"/>
                      </a:pPr>
                      <a:endParaRPr lang="fr-CA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396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78475" y="1128455"/>
            <a:ext cx="5019783" cy="7908865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fr-CA" sz="2400" i="1" dirty="0">
                <a:cs typeface="Calibri" pitchFamily="34" charset="0"/>
              </a:rPr>
              <a:t>Vue d’ensemble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fr-CA" sz="1200" dirty="0">
                <a:cs typeface="Calibri" pitchFamily="34" charset="0"/>
              </a:rPr>
              <a:t>Les élèves participent à une démonstration de l’utilisation de l’anémomètre pour mesurer la vitesse du vent, puis construisent une échelle de force du vent qualitative.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="" xmlns:a16="http://schemas.microsoft.com/office/drawing/2014/main" id="{F814050B-2A16-43F7-AEAB-8A7BF65D8C6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293074096"/>
              </p:ext>
            </p:extLst>
          </p:nvPr>
        </p:nvGraphicFramePr>
        <p:xfrm>
          <a:off x="51577" y="1128455"/>
          <a:ext cx="1678163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40</a:t>
                      </a:r>
                      <a:r>
                        <a:rPr lang="fr-FR" sz="1400" b="0" baseline="0" dirty="0"/>
                        <a:t>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Espace réservé du contenu 5">
            <a:extLst>
              <a:ext uri="{FF2B5EF4-FFF2-40B4-BE49-F238E27FC236}">
                <a16:creationId xmlns="" xmlns:a16="http://schemas.microsoft.com/office/drawing/2014/main" id="{EF571E02-6ADA-4C2B-9F7B-8100ACCC89E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1763370115"/>
              </p:ext>
            </p:extLst>
          </p:nvPr>
        </p:nvGraphicFramePr>
        <p:xfrm>
          <a:off x="51577" y="1544568"/>
          <a:ext cx="1678163" cy="88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54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Pour l’enseignant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55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/>
                        <a:t>Anémomètre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 13" descr="Symbole_météo-0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Calibri" pitchFamily="34" charset="0"/>
                <a:cs typeface="Calibri" pitchFamily="34" charset="0"/>
              </a:rPr>
              <a:t>5.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L’anémomètre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FD8E67-DF31-4562-8271-F2A55527DC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577" y="2522547"/>
            <a:ext cx="1670837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Lien </a:t>
            </a:r>
            <a:r>
              <a:rPr lang="en-US" sz="1400" b="1" dirty="0" err="1"/>
              <a:t>vers</a:t>
            </a:r>
            <a:r>
              <a:rPr lang="en-US" sz="1400" b="1" dirty="0"/>
              <a:t> la </a:t>
            </a:r>
            <a:r>
              <a:rPr lang="en-US" sz="1400" b="1" dirty="0" err="1"/>
              <a:t>vidéo</a:t>
            </a:r>
            <a:r>
              <a:rPr lang="en-US" sz="1400" b="1" dirty="0"/>
              <a:t> 5</a:t>
            </a:r>
          </a:p>
          <a:p>
            <a:pPr algn="just">
              <a:spcBef>
                <a:spcPts val="600"/>
              </a:spcBef>
            </a:pPr>
            <a:r>
              <a:rPr lang="fr-FR" sz="1200" dirty="0"/>
              <a:t>Cliquer </a:t>
            </a:r>
            <a:r>
              <a:rPr lang="fr-FR" sz="1200" dirty="0">
                <a:hlinkClick r:id="rId12"/>
              </a:rPr>
              <a:t>ICI </a:t>
            </a:r>
            <a:r>
              <a:rPr lang="fr-FR" sz="1200" dirty="0"/>
              <a:t>pour accéder à la vidéo de l’activité.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E72C68D8-1697-47F6-B4B7-CCB05ADBD548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="" xmlns:p14="http://schemas.microsoft.com/office/powerpoint/2010/main" val="3311482534"/>
              </p:ext>
            </p:extLst>
          </p:nvPr>
        </p:nvGraphicFramePr>
        <p:xfrm>
          <a:off x="1866611" y="2276411"/>
          <a:ext cx="4874730" cy="6675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4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3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baseline="0" dirty="0">
                          <a:latin typeface="+mn-lt"/>
                          <a:cs typeface="Times" pitchFamily="18" charset="0"/>
                        </a:rPr>
                        <a:t>Vidéo</a:t>
                      </a:r>
                      <a:endParaRPr lang="fr-FR" sz="14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400" dirty="0">
                          <a:latin typeface="+mn-lt"/>
                          <a:cs typeface="Times" pitchFamily="18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cs typeface="Times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Introduction au dernier critère</a:t>
                      </a: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 (vitesse du vent).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200" baseline="0" dirty="0">
                          <a:latin typeface="+mn-lt"/>
                          <a:ea typeface="Calibri"/>
                          <a:cs typeface="Times" pitchFamily="18" charset="0"/>
                        </a:rPr>
                        <a:t>Retour sur l’instrument associé à la vitesse du vent.</a:t>
                      </a:r>
                      <a:endParaRPr lang="fr-CA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 instrument les météorologues utilisent-ils pour mesurer la vitesse du vent 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marR="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enseignant-e</a:t>
                      </a: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recueille les idées des élèves.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l’anémomètre.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Invitation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observer les caractéristiques de l’anémomètre.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l’anémomètre fonctionne-t-il exactement ?</a:t>
                      </a: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l’anémomètre en groupe.</a:t>
                      </a:r>
                    </a:p>
                    <a:p>
                      <a:pPr marL="180000" lvl="0" indent="-180000">
                        <a:spcBef>
                          <a:spcPts val="600"/>
                        </a:spcBef>
                        <a:buFont typeface="+mj-lt"/>
                        <a:buAutoNum type="romanLcPeriod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CA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enseignant-e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recueille les idées des élèves.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Lecture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+mn-lt"/>
                          <a:cs typeface="Times" pitchFamily="18" charset="0"/>
                        </a:rPr>
                        <a:t>Explication du fonctionnement.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dirty="0">
                          <a:latin typeface="+mn-lt"/>
                          <a:ea typeface="Calibri"/>
                          <a:cs typeface="Times" pitchFamily="18" charset="0"/>
                        </a:rPr>
                        <a:t>Démonstration</a:t>
                      </a:r>
                      <a:r>
                        <a:rPr lang="fr-CA" sz="1200" b="0" i="0" baseline="0" dirty="0">
                          <a:latin typeface="+mn-lt"/>
                          <a:ea typeface="Calibri"/>
                          <a:cs typeface="Times" pitchFamily="18" charset="0"/>
                        </a:rPr>
                        <a:t> d’une prise de mesure.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baseline="0" dirty="0">
                          <a:latin typeface="+mn-lt"/>
                          <a:ea typeface="Calibri"/>
                          <a:cs typeface="Times" pitchFamily="18" charset="0"/>
                        </a:rPr>
                        <a:t>Lien entre la vitesse et la force du vent.</a:t>
                      </a:r>
                    </a:p>
                    <a:p>
                      <a:pPr marL="180000" lvl="0" indent="-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i="0" baseline="0" dirty="0">
                          <a:latin typeface="+mn-lt"/>
                          <a:ea typeface="Calibri"/>
                          <a:cs typeface="Times" pitchFamily="18" charset="0"/>
                        </a:rPr>
                        <a:t>Défi de l’échelle du vent.</a:t>
                      </a:r>
                      <a:endParaRPr lang="fr-FR" sz="1200" b="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L’échelle du vent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lvl="0" indent="-180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fr-CA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enseignant.e</a:t>
                      </a:r>
                      <a:r>
                        <a:rPr lang="fr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mène l’activité  (voir Lectures préalables).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+mn-lt"/>
                          <a:ea typeface="Calibri"/>
                          <a:cs typeface="Times" pitchFamily="18" charset="0"/>
                        </a:rPr>
                        <a:t>Lecture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600"/>
                        </a:spcBef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l’échelle de Beaufort.</a:t>
                      </a: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3768768866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+mn-lt"/>
                          <a:ea typeface="Calibri"/>
                          <a:cs typeface="Times" pitchFamily="18" charset="0"/>
                        </a:rPr>
                        <a:t>Pause</a:t>
                      </a:r>
                      <a:endParaRPr lang="fr-FR" sz="120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0" dirty="0">
                          <a:latin typeface="+mn-lt"/>
                          <a:ea typeface="Calibri"/>
                          <a:cs typeface="Times" pitchFamily="18" charset="0"/>
                        </a:rPr>
                        <a:t>(échelle de Beaufort)</a:t>
                      </a: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Comparaison avec l’échelle développée</a:t>
                      </a:r>
                      <a:r>
                        <a:rPr lang="fr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 la classe.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fr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Utilisation de l’échelle en regardant par les fenêtres.</a:t>
                      </a: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6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 smtClean="0">
                          <a:latin typeface="+mn-lt"/>
                          <a:ea typeface="Calibri"/>
                          <a:cs typeface="Times" pitchFamily="18" charset="0"/>
                        </a:rPr>
                        <a:t>Fin</a:t>
                      </a:r>
                      <a:endParaRPr lang="fr-FR" sz="1200" b="1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i="0" dirty="0">
                        <a:latin typeface="+mn-lt"/>
                        <a:ea typeface="Calibri"/>
                        <a:cs typeface="Times" pitchFamily="18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+mj-lt"/>
                        <a:buAutoNum type="romanLcPeriod"/>
                        <a:tabLst/>
                        <a:defRPr/>
                      </a:pPr>
                      <a:endParaRPr lang="fr-C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78" marR="53578" marT="0" marB="0" anchor="ctr"/>
                </a:tc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115D967-C581-43B9-9303-EA3C15B8C54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903" y="5441186"/>
            <a:ext cx="1670837" cy="1523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1400" b="1" dirty="0">
                <a:latin typeface="Calibri" pitchFamily="34" charset="0"/>
              </a:rPr>
              <a:t>Force et vitesse</a:t>
            </a:r>
          </a:p>
          <a:p>
            <a:pPr>
              <a:spcBef>
                <a:spcPts val="600"/>
              </a:spcBef>
            </a:pPr>
            <a:r>
              <a:rPr lang="fr-CA" sz="1200" b="0" dirty="0">
                <a:latin typeface="Calibri" pitchFamily="34" charset="0"/>
                <a:cs typeface="Calibri" pitchFamily="34" charset="0"/>
              </a:rPr>
              <a:t>La</a:t>
            </a:r>
            <a:r>
              <a:rPr lang="fr-CA" sz="1200" b="0" baseline="0" dirty="0">
                <a:latin typeface="Calibri" pitchFamily="34" charset="0"/>
                <a:cs typeface="Calibri" pitchFamily="34" charset="0"/>
              </a:rPr>
              <a:t> fo</a:t>
            </a:r>
            <a:r>
              <a:rPr lang="fr-CA" sz="1200" b="0" dirty="0">
                <a:latin typeface="Calibri" pitchFamily="34" charset="0"/>
                <a:cs typeface="Calibri" pitchFamily="34" charset="0"/>
              </a:rPr>
              <a:t>rce et la vitesse du vent sont les deux côtés de la même médaille. Plus le vent est rapide, plus il est fort,</a:t>
            </a:r>
            <a:r>
              <a:rPr lang="fr-CA" sz="1200" b="0" baseline="0" dirty="0">
                <a:latin typeface="Calibri" pitchFamily="34" charset="0"/>
                <a:cs typeface="Calibri" pitchFamily="34" charset="0"/>
              </a:rPr>
              <a:t> et vice versa.</a:t>
            </a:r>
          </a:p>
        </p:txBody>
      </p:sp>
      <p:graphicFrame>
        <p:nvGraphicFramePr>
          <p:cNvPr id="21" name="Tableau 16">
            <a:extLst>
              <a:ext uri="{FF2B5EF4-FFF2-40B4-BE49-F238E27FC236}">
                <a16:creationId xmlns="" xmlns:a16="http://schemas.microsoft.com/office/drawing/2014/main" id="{00E71143-D40A-453A-9CDF-EE87EBE2CB07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="" xmlns:p14="http://schemas.microsoft.com/office/powerpoint/2010/main" val="1606675016"/>
              </p:ext>
            </p:extLst>
          </p:nvPr>
        </p:nvGraphicFramePr>
        <p:xfrm>
          <a:off x="46060" y="3451860"/>
          <a:ext cx="1661018" cy="1173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1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607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Lectures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préalables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(guide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pédagogique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principal)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échelle du vent (p. 18)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589516" y="8008203"/>
            <a:ext cx="1268484" cy="1135797"/>
          </a:xfrm>
        </p:spPr>
        <p:txBody>
          <a:bodyPr/>
          <a:lstStyle/>
          <a:p>
            <a:fld id="{027FB875-5C85-AB42-9DC5-178568A424B8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3423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778475" y="1128455"/>
            <a:ext cx="5019783" cy="7908865"/>
          </a:xfrm>
          <a:ln>
            <a:solidFill>
              <a:srgbClr val="0082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fr-CA" sz="2400" i="1" dirty="0">
                <a:cs typeface="Calibri" pitchFamily="34" charset="0"/>
              </a:rPr>
              <a:t>Vue d’ensemble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fr-CA" sz="1200" dirty="0">
                <a:cs typeface="Calibri" pitchFamily="34" charset="0"/>
              </a:rPr>
              <a:t>Pour répondre à la question de départ, les élèves doivent collecter des données météorologiques, les représenter à l’aide de diagrammes à bandes et à ligne brisée, puis interpréter ces diagrammes.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b="1" dirty="0">
                <a:cs typeface="Calibri" panose="020F0502020204030204" pitchFamily="34" charset="0"/>
              </a:rPr>
              <a:t>Ces activités de la thématique Météorologie ne se prêtent pas bien à une version vidéo.  Il revient à l’</a:t>
            </a:r>
            <a:r>
              <a:rPr lang="fr-CA" sz="1200" b="1" dirty="0" err="1">
                <a:cs typeface="Calibri" panose="020F0502020204030204" pitchFamily="34" charset="0"/>
              </a:rPr>
              <a:t>enseignant.e</a:t>
            </a:r>
            <a:r>
              <a:rPr lang="fr-CA" sz="1200" b="1" dirty="0">
                <a:cs typeface="Calibri" panose="020F0502020204030204" pitchFamily="34" charset="0"/>
              </a:rPr>
              <a:t> de mener les activités suivantes, en se  référant au Guide pédagogique principal :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fr-CA" sz="1200" dirty="0">
              <a:cs typeface="Calibri" pitchFamily="34" charset="0"/>
            </a:endParaRPr>
          </a:p>
        </p:txBody>
      </p:sp>
      <p:graphicFrame>
        <p:nvGraphicFramePr>
          <p:cNvPr id="16" name="Tableau 16">
            <a:extLst>
              <a:ext uri="{FF2B5EF4-FFF2-40B4-BE49-F238E27FC236}">
                <a16:creationId xmlns="" xmlns:a16="http://schemas.microsoft.com/office/drawing/2014/main" id="{F814050B-2A16-43F7-AEAB-8A7BF65D8C6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293074096"/>
              </p:ext>
            </p:extLst>
          </p:nvPr>
        </p:nvGraphicFramePr>
        <p:xfrm>
          <a:off x="51577" y="1128455"/>
          <a:ext cx="1678163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r>
                        <a:rPr lang="fr-FR" sz="1400" dirty="0"/>
                        <a:t>Durée :  </a:t>
                      </a:r>
                      <a:r>
                        <a:rPr lang="fr-FR" sz="1400" b="0" dirty="0"/>
                        <a:t>120+ </a:t>
                      </a:r>
                      <a:r>
                        <a:rPr lang="fr-FR" sz="1400" b="0" baseline="0" dirty="0"/>
                        <a:t>min.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Espace réservé du contenu 5">
            <a:extLst>
              <a:ext uri="{FF2B5EF4-FFF2-40B4-BE49-F238E27FC236}">
                <a16:creationId xmlns="" xmlns:a16="http://schemas.microsoft.com/office/drawing/2014/main" id="{EF571E02-6ADA-4C2B-9F7B-8100ACCC89E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1763370115"/>
              </p:ext>
            </p:extLst>
          </p:nvPr>
        </p:nvGraphicFramePr>
        <p:xfrm>
          <a:off x="51577" y="1550174"/>
          <a:ext cx="1678163" cy="60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754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Matériel</a:t>
                      </a:r>
                      <a:r>
                        <a:rPr lang="fr-FR" sz="1400" baseline="0" dirty="0"/>
                        <a:t> nécessaire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(selon activité)</a:t>
                      </a:r>
                      <a:endParaRPr lang="fr-F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Image 13" descr="Symbole_météo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913" y="3673"/>
            <a:ext cx="1617099" cy="161709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25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Réalisation et Intégration</a:t>
            </a:r>
          </a:p>
          <a:p>
            <a:pPr lvl="0" algn="l">
              <a:defRPr/>
            </a:pPr>
            <a:r>
              <a:rPr lang="fr-CA" sz="2400" noProof="0" dirty="0">
                <a:latin typeface="Calibri" pitchFamily="34" charset="0"/>
                <a:cs typeface="Calibri" pitchFamily="34" charset="0"/>
              </a:rPr>
              <a:t>Dernières activités de la thématique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589516" y="8008203"/>
            <a:ext cx="1268484" cy="1135797"/>
          </a:xfrm>
        </p:spPr>
        <p:txBody>
          <a:bodyPr/>
          <a:lstStyle/>
          <a:p>
            <a:fld id="{027FB875-5C85-AB42-9DC5-178568A424B8}" type="slidenum">
              <a:rPr lang="fr-CA" smtClean="0"/>
              <a:pPr/>
              <a:t>8</a:t>
            </a:fld>
            <a:endParaRPr lang="fr-CA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="" xmlns:p14="http://schemas.microsoft.com/office/powerpoint/2010/main" val="2145282430"/>
              </p:ext>
            </p:extLst>
          </p:nvPr>
        </p:nvGraphicFramePr>
        <p:xfrm>
          <a:off x="1866899" y="3086100"/>
          <a:ext cx="48234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2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03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6211">
                  <a:extLst>
                    <a:ext uri="{9D8B030D-6E8A-4147-A177-3AD203B41FA5}">
                      <a16:colId xmlns="" xmlns:a16="http://schemas.microsoft.com/office/drawing/2014/main" val="342826363"/>
                    </a:ext>
                  </a:extLst>
                </a:gridCol>
                <a:gridCol w="530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79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</a:t>
                      </a:r>
                      <a:r>
                        <a:rPr lang="fr-FR" sz="1200" baseline="0" dirty="0"/>
                        <a:t> 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Description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Durée</a:t>
                      </a:r>
                    </a:p>
                    <a:p>
                      <a:pPr algn="ctr"/>
                      <a:r>
                        <a:rPr lang="fr-CA" sz="1200" dirty="0"/>
                        <a:t>(min)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Fiche</a:t>
                      </a:r>
                    </a:p>
                    <a:p>
                      <a:pPr algn="ctr"/>
                      <a:r>
                        <a:rPr lang="fr-CA" sz="1200" dirty="0">
                          <a:latin typeface="+mn-lt"/>
                          <a:cs typeface="+mn-cs"/>
                        </a:rPr>
                        <a:t>TNI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Fiche imprimée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133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/>
                        <a:t>Réalisations</a:t>
                      </a:r>
                      <a:endParaRPr lang="fr-FR" sz="12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6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Prise de mesures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Collecte de données météorologiques.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/>
                        <a:t>Selon </a:t>
                      </a:r>
                      <a:r>
                        <a:rPr lang="fr-FR" sz="800" kern="1200" dirty="0" err="1"/>
                        <a:t>métho-de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1139861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7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Préparation math : Le diagramme à ligne brisée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Identification, construction et interprétation du diagramme à ligne brisée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25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03159982"/>
                  </a:ext>
                </a:extLst>
              </a:tr>
              <a:tr h="217133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/>
                        <a:t>Intégration des acquis</a:t>
                      </a:r>
                      <a:endParaRPr lang="fr-FR" sz="1200" b="1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 8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Synthèse et résultats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Représentation des données dans des diagrammes à bandes et à ligne brisée. Interprétation des données à partir de ces diagrammes.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60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C,</a:t>
                      </a:r>
                      <a:r>
                        <a:rPr lang="fr-FR" sz="1200" kern="1200" baseline="0" dirty="0"/>
                        <a:t> </a:t>
                      </a:r>
                      <a:r>
                        <a:rPr lang="fr-FR" sz="1200" kern="1200" dirty="0"/>
                        <a:t>E,</a:t>
                      </a:r>
                      <a:r>
                        <a:rPr lang="fr-FR" sz="1200" kern="1200" baseline="0" dirty="0"/>
                        <a:t> </a:t>
                      </a:r>
                      <a:r>
                        <a:rPr lang="fr-FR" sz="1200" kern="1200" dirty="0"/>
                        <a:t>F</a:t>
                      </a:r>
                      <a:r>
                        <a:rPr lang="fr-FR" sz="1200" kern="1200" baseline="0" dirty="0"/>
                        <a:t>, </a:t>
                      </a:r>
                      <a:r>
                        <a:rPr lang="fr-FR" sz="1200" kern="1200" dirty="0"/>
                        <a:t>G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9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Objectivation et </a:t>
                      </a:r>
                      <a:r>
                        <a:rPr lang="fr-FR" sz="1200" kern="1200" dirty="0" err="1"/>
                        <a:t>réinvestisse-ment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Retour sur le lien entre les sciences et les mathématiques. Réutilisation des connaissances.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/>
                        <a:t>20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2061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23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Inkwell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22681</TotalTime>
  <Words>1532</Words>
  <Application>Microsoft Office PowerPoint</Application>
  <PresentationFormat>Format US (216 x 279 mm)</PresentationFormat>
  <Paragraphs>324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3_Inkwell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sylvain beauchamp</cp:lastModifiedBy>
  <cp:revision>1152</cp:revision>
  <dcterms:created xsi:type="dcterms:W3CDTF">2014-07-29T20:22:02Z</dcterms:created>
  <dcterms:modified xsi:type="dcterms:W3CDTF">2021-11-03T18:26:29Z</dcterms:modified>
</cp:coreProperties>
</file>