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7"/>
  </p:notesMasterIdLst>
  <p:handoutMasterIdLst>
    <p:handoutMasterId r:id="rId8"/>
  </p:handoutMasterIdLst>
  <p:sldIdLst>
    <p:sldId id="298" r:id="rId2"/>
    <p:sldId id="284" r:id="rId3"/>
    <p:sldId id="295" r:id="rId4"/>
    <p:sldId id="296" r:id="rId5"/>
    <p:sldId id="297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96747" autoAdjust="0"/>
  </p:normalViewPr>
  <p:slideViewPr>
    <p:cSldViewPr snapToGrid="0" snapToObjects="1">
      <p:cViewPr varScale="1">
        <p:scale>
          <a:sx n="65" d="100"/>
          <a:sy n="65" d="100"/>
        </p:scale>
        <p:origin x="2491" y="1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5BFF-7705-5642-BD99-59DF111890FB}" type="datetimeFigureOut">
              <a:rPr lang="fr-FR" smtClean="0"/>
              <a:pPr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4F55-7092-3548-AD02-B5827B11D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6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CE14-1FD2-674A-BBD0-0641EEBB04C6}" type="datetimeFigureOut">
              <a:rPr lang="fr-FR" smtClean="0"/>
              <a:pPr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79CC1-2BD1-5343-98AF-522C5D9C17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2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21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6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0"/>
            <a:ext cx="2674620" cy="7503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4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8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5" y="890081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398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3" y="491010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5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7" y="537383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4" y="3599977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2" y="505467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8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18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5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4" y="406665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4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2" y="601135"/>
            <a:ext cx="634562" cy="7143749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5"/>
            <a:ext cx="4457700" cy="714374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1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5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5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8398325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1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0" y="2253129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1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5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 pitchFamily="34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58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88" y="6974542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19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89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6" y="2899834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0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1" y="2529387"/>
            <a:ext cx="2421731" cy="19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7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79" y="8419282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546CF23-E5EC-ED46-A59E-7EB04A0B66AF}" type="datetime1">
              <a:rPr lang="fr-CA" smtClean="0"/>
              <a:pPr/>
              <a:t>2022-07-07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6" y="8407729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3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hyperlink" Target="https://youtu.be/ViPCuF8FcOU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https://youtu.be/wTAJxT62hKk" TargetMode="External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14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hyperlink" Target="https://youtu.be/U7GdM4Sp5w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5.png"/><Relationship Id="rId5" Type="http://schemas.openxmlformats.org/officeDocument/2006/relationships/tags" Target="../tags/tag15.xml"/><Relationship Id="rId10" Type="http://schemas.openxmlformats.org/officeDocument/2006/relationships/hyperlink" Target="https://youtu.be/rYVhky7M20A" TargetMode="Externa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hyperlink" Target="https://youtu.be/U7GdM4Sp5wY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hyperlink" Target="https://youtu.be/gKxMU_W7gJI" TargetMode="Externa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hyperlink" Target="https://youtu.be/U7GdM4Sp5wY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hyperlink" Target="https://youtu.be/evPinRLiugE" TargetMode="Externa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48150" y="8792346"/>
            <a:ext cx="2609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/>
              <a:t>* adapté de : A World in Motion - S A E International</a:t>
            </a:r>
          </a:p>
        </p:txBody>
      </p:sp>
      <p:pic>
        <p:nvPicPr>
          <p:cNvPr id="4" name="Image 3" descr="Cover_3-Planeurs_Resiz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D092F6-F862-46C2-A12A-CB4B2A1B7D72}"/>
              </a:ext>
            </a:extLst>
          </p:cNvPr>
          <p:cNvSpPr txBox="1"/>
          <p:nvPr/>
        </p:nvSpPr>
        <p:spPr>
          <a:xfrm>
            <a:off x="987358" y="2392680"/>
            <a:ext cx="4883285" cy="523220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latin typeface="+mj-lt"/>
              </a:rPr>
              <a:t>VERSION VIDÉOS INTERACTIVES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85716D-12F3-49FF-ACEF-AF1D1DB7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1"/>
            <a:ext cx="6858000" cy="91399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450F6EB-B6FD-4595-BD0D-B09F00B7CF28}"/>
              </a:ext>
            </a:extLst>
          </p:cNvPr>
          <p:cNvSpPr txBox="1"/>
          <p:nvPr/>
        </p:nvSpPr>
        <p:spPr>
          <a:xfrm>
            <a:off x="3749040" y="2031"/>
            <a:ext cx="3108960" cy="830997"/>
          </a:xfrm>
          <a:prstGeom prst="rect">
            <a:avLst/>
          </a:prstGeom>
          <a:solidFill>
            <a:srgbClr val="FFFF00"/>
          </a:solidFill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Calibri" pitchFamily="34" charset="0"/>
                <a:cs typeface="Calibri" pitchFamily="34" charset="0"/>
              </a:rPr>
              <a:t>VERSION </a:t>
            </a:r>
          </a:p>
          <a:p>
            <a:pPr algn="ctr"/>
            <a:r>
              <a:rPr lang="fr-CA" sz="2400" b="1" dirty="0">
                <a:latin typeface="Calibri" pitchFamily="34" charset="0"/>
                <a:cs typeface="Calibri" pitchFamily="34" charset="0"/>
              </a:rPr>
              <a:t>VIDÉOS INTERACTIVES</a:t>
            </a:r>
          </a:p>
        </p:txBody>
      </p:sp>
    </p:spTree>
    <p:extLst>
      <p:ext uri="{BB962C8B-B14F-4D97-AF65-F5344CB8AC3E}">
        <p14:creationId xmlns:p14="http://schemas.microsoft.com/office/powerpoint/2010/main" val="53772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28801" y="1408144"/>
            <a:ext cx="4972158" cy="762155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</a:rPr>
              <a:t>Le but de cette activité est de se familiariser avec l’utilisation du compte-goutte. Après une mise en situation et une démonstration, les élèves pourront le manipuler. C’est seulement lorsqu’ils seront capables de laisser tomber les gouttes une à la fois qu’ils pourront passer à l’activité suivante.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Déroulement de l’activité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4686151"/>
              </p:ext>
            </p:extLst>
          </p:nvPr>
        </p:nvGraphicFramePr>
        <p:xfrm>
          <a:off x="68125" y="1398620"/>
          <a:ext cx="1674950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356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>
                          <a:latin typeface="Calibri" pitchFamily="34" charset="0"/>
                          <a:cs typeface="Calibri" pitchFamily="34" charset="0"/>
                        </a:rPr>
                        <a:t>Durée : 20 min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295900" y="8008203"/>
            <a:ext cx="1562100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3" name="Espace réservé du contenu 5"/>
          <p:cNvGraphicFramePr>
            <a:graphicFrameLocks noGrp="1"/>
          </p:cNvGraphicFramePr>
          <p:nvPr>
            <p:ph sz="half"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4952898"/>
              </p:ext>
            </p:extLst>
          </p:nvPr>
        </p:nvGraphicFramePr>
        <p:xfrm>
          <a:off x="68125" y="1823674"/>
          <a:ext cx="167494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itchFamily="34" charset="0"/>
                        </a:rPr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itchFamily="34" charset="0"/>
                        </a:rPr>
                        <a:t>Pour l’</a:t>
                      </a:r>
                      <a:r>
                        <a:rPr lang="fr-FR" sz="1200" b="1" dirty="0" err="1">
                          <a:latin typeface="Calibri" pitchFamily="34" charset="0"/>
                        </a:rPr>
                        <a:t>enseignant.e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endParaRPr lang="fr-FR" sz="1200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Verre transparent rempli  ½ d’eau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Compte-goutte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itchFamily="34" charset="0"/>
                        </a:rPr>
                        <a:t>Par élève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Compte-goutte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itchFamily="34" charset="0"/>
                        </a:rPr>
                        <a:t>Par équipe</a:t>
                      </a:r>
                      <a:r>
                        <a:rPr lang="fr-FR" sz="1200" b="1" baseline="0" dirty="0">
                          <a:latin typeface="Calibri" pitchFamily="34" charset="0"/>
                        </a:rPr>
                        <a:t> de 2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itchFamily="34" charset="0"/>
                        </a:rPr>
                        <a:t>1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Verre transparent rempli  ½ d’eau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Papier essuie-tout</a:t>
                      </a:r>
                      <a:r>
                        <a:rPr lang="fr-FR" sz="1200" baseline="0" dirty="0">
                          <a:latin typeface="Calibri" pitchFamily="34" charset="0"/>
                        </a:rPr>
                        <a:t> (pour essuyer les dégâts)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92" y="60734"/>
            <a:ext cx="3067984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Vidéo 1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Amorce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80293290"/>
              </p:ext>
            </p:extLst>
          </p:nvPr>
        </p:nvGraphicFramePr>
        <p:xfrm>
          <a:off x="1889926" y="3474720"/>
          <a:ext cx="487473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aseline="0" dirty="0">
                          <a:latin typeface="Calibri" pitchFamily="34" charset="0"/>
                          <a:cs typeface="Calibri" pitchFamily="34" charset="0"/>
                        </a:rPr>
                        <a:t>Vidéo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Introduction</a:t>
                      </a:r>
                      <a:r>
                        <a:rPr lang="fr-CA" sz="1200" baseline="0" dirty="0">
                          <a:latin typeface="Calibri" pitchFamily="34" charset="0"/>
                          <a:cs typeface="Calibri" pitchFamily="34" charset="0"/>
                        </a:rPr>
                        <a:t> à la thématique.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Questions de départ.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Quel</a:t>
                      </a:r>
                      <a:r>
                        <a:rPr lang="fr-CA" sz="1200" i="1" baseline="0" dirty="0">
                          <a:latin typeface="Calibri" pitchFamily="34" charset="0"/>
                          <a:cs typeface="Calibri" pitchFamily="34" charset="0"/>
                        </a:rPr>
                        <a:t> est</a:t>
                      </a: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 cet objet ?</a:t>
                      </a:r>
                      <a:endParaRPr lang="fr-FR" sz="1200" i="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À quoi sert-il ?</a:t>
                      </a:r>
                      <a:endParaRPr lang="fr-FR" sz="1200" i="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L’as-tu déjà utilisé ?</a:t>
                      </a:r>
                      <a:endParaRPr lang="fr-FR" sz="1200" i="1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Comment fonctionne-t-il</a:t>
                      </a:r>
                      <a:r>
                        <a:rPr lang="fr-CA" sz="1200" i="1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fr-FR" sz="120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L’</a:t>
                      </a:r>
                      <a:r>
                        <a:rPr lang="fr-CA" sz="1200" dirty="0" err="1">
                          <a:latin typeface="Calibri" pitchFamily="34" charset="0"/>
                          <a:cs typeface="Calibri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 aborde chaque question avec la classe.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Récapitulation des réponses.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Démonstration.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cs typeface="Calibri" pitchFamily="34" charset="0"/>
                        </a:rPr>
                        <a:t>Démonstration par un élève</a:t>
                      </a:r>
                      <a:endParaRPr lang="fr-FR" sz="120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Modélisation par un élève, devant la classe.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Annonce du défi initial.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 pitchFamily="34" charset="0"/>
                          <a:cs typeface="Calibri" pitchFamily="34" charset="0"/>
                        </a:rPr>
                        <a:t>Fin</a:t>
                      </a:r>
                      <a:endParaRPr lang="fr-FR" sz="12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Formation des équipes et distribution du matériel.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Réalisation du défi.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68126" y="5960984"/>
            <a:ext cx="1674950" cy="18928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 err="1">
                <a:latin typeface="Calibri" pitchFamily="34" charset="0"/>
              </a:rPr>
              <a:t>Présentation</a:t>
            </a:r>
            <a:r>
              <a:rPr lang="en-US" sz="1400" b="1" dirty="0">
                <a:latin typeface="Calibri" pitchFamily="34" charset="0"/>
              </a:rPr>
              <a:t> de </a:t>
            </a:r>
            <a:r>
              <a:rPr lang="en-US" sz="1400" b="1" dirty="0" err="1">
                <a:latin typeface="Calibri" pitchFamily="34" charset="0"/>
              </a:rPr>
              <a:t>l’étudiante</a:t>
            </a:r>
            <a:endParaRPr lang="en-US" sz="1400" b="1" dirty="0">
              <a:latin typeface="Calibri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fr-FR" sz="1200" dirty="0">
                <a:latin typeface="Calibri" pitchFamily="34" charset="0"/>
              </a:rPr>
              <a:t>Si c’est la première fois que la classe visionnera des vidéos mettant en vedette Gabrielle Maïté Paré, commencer par regarder sa </a:t>
            </a:r>
            <a:r>
              <a:rPr lang="fr-FR" sz="1200" dirty="0">
                <a:latin typeface="Calibri" pitchFamily="34" charset="0"/>
                <a:hlinkClick r:id="rId12"/>
              </a:rPr>
              <a:t>vidéo de présentation</a:t>
            </a:r>
            <a:r>
              <a:rPr lang="fr-FR" sz="1200" dirty="0">
                <a:latin typeface="Calibri" pitchFamily="34" charset="0"/>
              </a:rPr>
              <a:t>.</a:t>
            </a: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68126" y="5142041"/>
            <a:ext cx="1674950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Lien </a:t>
            </a:r>
            <a:r>
              <a:rPr lang="en-US" sz="1400" b="1" dirty="0" err="1">
                <a:latin typeface="Calibri" pitchFamily="34" charset="0"/>
              </a:rPr>
              <a:t>vers</a:t>
            </a:r>
            <a:r>
              <a:rPr lang="en-US" sz="1400" b="1" dirty="0">
                <a:latin typeface="Calibri" pitchFamily="34" charset="0"/>
              </a:rPr>
              <a:t> la </a:t>
            </a:r>
            <a:r>
              <a:rPr lang="en-US" sz="1400" b="1" dirty="0" err="1">
                <a:latin typeface="Calibri" pitchFamily="34" charset="0"/>
              </a:rPr>
              <a:t>vidéo</a:t>
            </a:r>
            <a:r>
              <a:rPr lang="en-US" sz="1400" b="1" dirty="0">
                <a:latin typeface="Calibri" pitchFamily="34" charset="0"/>
              </a:rPr>
              <a:t> 1</a:t>
            </a:r>
          </a:p>
          <a:p>
            <a:pPr algn="just">
              <a:spcBef>
                <a:spcPts val="600"/>
              </a:spcBef>
            </a:pPr>
            <a:r>
              <a:rPr lang="fr-FR" sz="1200" dirty="0">
                <a:latin typeface="Calibri" pitchFamily="34" charset="0"/>
              </a:rPr>
              <a:t>Cliquer </a:t>
            </a:r>
            <a:r>
              <a:rPr lang="fr-FR" sz="1200" dirty="0">
                <a:latin typeface="Calibri" pitchFamily="34" charset="0"/>
                <a:hlinkClick r:id="rId13"/>
              </a:rPr>
              <a:t>ICI</a:t>
            </a:r>
            <a:r>
              <a:rPr lang="fr-FR" sz="1200" dirty="0">
                <a:latin typeface="Calibri" pitchFamily="34" charset="0"/>
              </a:rPr>
              <a:t> pour accéder à la vidéo de l’activité.</a:t>
            </a:r>
          </a:p>
        </p:txBody>
      </p:sp>
      <p:pic>
        <p:nvPicPr>
          <p:cNvPr id="18" name="Image 17">
            <a:hlinkClick r:id="rId14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4" y="8531423"/>
            <a:ext cx="553678" cy="414724"/>
          </a:xfrm>
          <a:prstGeom prst="rect">
            <a:avLst/>
          </a:prstGeom>
        </p:spPr>
      </p:pic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249237" y="8008203"/>
            <a:ext cx="13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  <a:cs typeface="Avenir Light"/>
              </a:rPr>
              <a:t>Présentation </a:t>
            </a:r>
          </a:p>
          <a:p>
            <a:pPr algn="ctr"/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  <a:cs typeface="Avenir Light"/>
              </a:rPr>
              <a:t>du </a:t>
            </a:r>
            <a:r>
              <a:rPr lang="fr-CA" sz="1400" b="1" kern="0" dirty="0">
                <a:solidFill>
                  <a:schemeClr val="accent1">
                    <a:lumMod val="75000"/>
                  </a:schemeClr>
                </a:solidFill>
                <a:latin typeface="Avenir Light"/>
              </a:rPr>
              <a:t>matériel :</a:t>
            </a:r>
            <a:endParaRPr lang="fr-C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FC83CC-DEB5-7F5E-A347-046176C76A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4323" y="-340413"/>
            <a:ext cx="2545085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28801" y="1408144"/>
            <a:ext cx="4972158" cy="762155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</a:rPr>
              <a:t>Les élèves vont utiliser le compte-goutte pour déterminer combien de gouttes d’eau il est possible de déposer sur des pièces de monnaie, avant que l’eau ne « déborde ». Ils vont travailler en équipe de 2, et auront chacun la chance d’expérimenter (2 pièces de monnaie différentes à tester).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Déroulement de l’activité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295900" y="8008203"/>
            <a:ext cx="1562100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592" y="60734"/>
            <a:ext cx="3067984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Vidéo 2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La goutte de trop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80293290"/>
              </p:ext>
            </p:extLst>
          </p:nvPr>
        </p:nvGraphicFramePr>
        <p:xfrm>
          <a:off x="1889926" y="3459480"/>
          <a:ext cx="487473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aseline="0" dirty="0">
                          <a:latin typeface="Calibri" pitchFamily="34" charset="0"/>
                          <a:cs typeface="Calibri" pitchFamily="34" charset="0"/>
                        </a:rPr>
                        <a:t>Vidéo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Annonce des deux expériences.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Présentation de la fiche d’activité A.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Lire ensemble :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Question de découverte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Hypothèse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Démarche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L’</a:t>
                      </a:r>
                      <a:r>
                        <a:rPr lang="fr-CA" sz="1200" b="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distribue les fiches.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Lecture de 1 et 3 par des volontaires.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Les élèves remplissent la section « Hypothèse » (individuellement).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Modélisation de l’expérience.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Réalisation des expériences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Formation des équipes et distribution du matériel.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Réalisation de l’expérience.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Retour sur l’expérience</a:t>
                      </a:r>
                      <a:r>
                        <a:rPr lang="fr-CA" sz="1200" b="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(voir lectures préalables).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Réalisation de l’expérience par l’étudiante.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Observations.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 pitchFamily="34" charset="0"/>
                          <a:cs typeface="Calibri" pitchFamily="34" charset="0"/>
                        </a:rPr>
                        <a:t>Fin</a:t>
                      </a:r>
                      <a:endParaRPr lang="fr-FR" sz="12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68126" y="4976744"/>
            <a:ext cx="1674950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Lien </a:t>
            </a:r>
            <a:r>
              <a:rPr lang="en-US" sz="1400" b="1" dirty="0" err="1">
                <a:latin typeface="Calibri" pitchFamily="34" charset="0"/>
              </a:rPr>
              <a:t>vers</a:t>
            </a:r>
            <a:r>
              <a:rPr lang="en-US" sz="1400" b="1" dirty="0">
                <a:latin typeface="Calibri" pitchFamily="34" charset="0"/>
              </a:rPr>
              <a:t> la </a:t>
            </a:r>
            <a:r>
              <a:rPr lang="en-US" sz="1400" b="1" dirty="0" err="1">
                <a:latin typeface="Calibri" pitchFamily="34" charset="0"/>
              </a:rPr>
              <a:t>vidéo</a:t>
            </a:r>
            <a:r>
              <a:rPr lang="en-US" sz="1400" b="1" dirty="0">
                <a:latin typeface="Calibri" pitchFamily="34" charset="0"/>
              </a:rPr>
              <a:t> 2</a:t>
            </a:r>
          </a:p>
          <a:p>
            <a:pPr algn="just">
              <a:spcBef>
                <a:spcPts val="600"/>
              </a:spcBef>
            </a:pPr>
            <a:r>
              <a:rPr lang="fr-FR" sz="1200" dirty="0">
                <a:latin typeface="Calibri" pitchFamily="34" charset="0"/>
              </a:rPr>
              <a:t>Cliquer </a:t>
            </a:r>
            <a:r>
              <a:rPr lang="fr-FR" sz="1200" dirty="0">
                <a:latin typeface="Calibri" pitchFamily="34" charset="0"/>
                <a:hlinkClick r:id="rId10"/>
              </a:rPr>
              <a:t>ICI</a:t>
            </a:r>
            <a:r>
              <a:rPr lang="fr-FR" sz="1200" dirty="0">
                <a:latin typeface="Calibri" pitchFamily="34" charset="0"/>
              </a:rPr>
              <a:t> pour accéder à la vidéo de l’activité.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80536050"/>
              </p:ext>
            </p:extLst>
          </p:nvPr>
        </p:nvGraphicFramePr>
        <p:xfrm>
          <a:off x="68125" y="1398620"/>
          <a:ext cx="1674950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356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>
                          <a:latin typeface="Calibri" pitchFamily="34" charset="0"/>
                          <a:cs typeface="Calibri" pitchFamily="34" charset="0"/>
                        </a:rPr>
                        <a:t>Durée : 55 min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Espace réservé du contenu 5"/>
          <p:cNvGraphicFramePr>
            <a:graphicFrameLocks noGrp="1"/>
          </p:cNvGraphicFramePr>
          <p:nvPr>
            <p:ph sz="half" idx="1"/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98412005"/>
              </p:ext>
            </p:extLst>
          </p:nvPr>
        </p:nvGraphicFramePr>
        <p:xfrm>
          <a:off x="68125" y="1823674"/>
          <a:ext cx="167495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itchFamily="34" charset="0"/>
                        </a:rPr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itchFamily="34" charset="0"/>
                        </a:rPr>
                        <a:t>Par élève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latin typeface="Calibri" pitchFamily="34" charset="0"/>
                        </a:rPr>
                        <a:t>Fiche d’activité A</a:t>
                      </a:r>
                    </a:p>
                    <a:p>
                      <a:pPr algn="l"/>
                      <a:r>
                        <a:rPr lang="fr-FR" sz="1200" b="0" dirty="0">
                          <a:latin typeface="Calibri" pitchFamily="34" charset="0"/>
                        </a:rPr>
                        <a:t>Crayon</a:t>
                      </a:r>
                    </a:p>
                    <a:p>
                      <a:pPr algn="l"/>
                      <a:r>
                        <a:rPr lang="fr-CA" sz="1200" b="0" dirty="0">
                          <a:latin typeface="Calibri" pitchFamily="34" charset="0"/>
                        </a:rPr>
                        <a:t>Compte-goutte</a:t>
                      </a:r>
                      <a:endParaRPr lang="fr-FR" sz="1200" b="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itchFamily="34" charset="0"/>
                        </a:rPr>
                        <a:t>Par équipe de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endParaRPr lang="fr-FR" sz="1200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Verre transparent rempli  ½ d’eau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Pièce de </a:t>
                      </a:r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Pièce de 5¢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Plat de plastique</a:t>
                      </a:r>
                      <a:endParaRPr lang="fr-FR" sz="1200" dirty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Papier essuie-tout</a:t>
                      </a:r>
                      <a:r>
                        <a:rPr lang="fr-FR" sz="1200" baseline="0" dirty="0">
                          <a:latin typeface="Calibri" pitchFamily="34" charset="0"/>
                        </a:rPr>
                        <a:t> (pour essuyer les dégâts)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68125" y="6046462"/>
            <a:ext cx="1674950" cy="1184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Lectures </a:t>
            </a:r>
            <a:r>
              <a:rPr lang="en-US" sz="1400" b="1" dirty="0" err="1">
                <a:latin typeface="Calibri" pitchFamily="34" charset="0"/>
              </a:rPr>
              <a:t>préalables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(guide </a:t>
            </a:r>
            <a:r>
              <a:rPr lang="en-US" sz="1400" dirty="0" err="1">
                <a:latin typeface="Calibri" pitchFamily="34" charset="0"/>
              </a:rPr>
              <a:t>pédagogique</a:t>
            </a:r>
            <a:r>
              <a:rPr lang="en-US" sz="1400" dirty="0">
                <a:latin typeface="Calibri" pitchFamily="34" charset="0"/>
              </a:rPr>
              <a:t> principal)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200" dirty="0">
                <a:latin typeface="Calibri" pitchFamily="34" charset="0"/>
              </a:rPr>
              <a:t>Retour sur l’</a:t>
            </a:r>
            <a:r>
              <a:rPr lang="fr-FR" sz="1200" dirty="0" err="1">
                <a:latin typeface="Calibri" pitchFamily="34" charset="0"/>
              </a:rPr>
              <a:t>expé-rience</a:t>
            </a:r>
            <a:r>
              <a:rPr lang="fr-FR" sz="1200" dirty="0">
                <a:latin typeface="Calibri" pitchFamily="34" charset="0"/>
              </a:rPr>
              <a:t> (p.8)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5FB88E8-3E86-37A9-7F4E-8946FB856B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4323" y="-340413"/>
            <a:ext cx="2545085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28801" y="1408144"/>
            <a:ext cx="4972158" cy="762155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</a:rPr>
              <a:t>Les élèves vont mettre à profit ce qu’ils ont observé lors de l’activité précédente en essayant de prédire ce qui arrive si on ajoute des pièces de monnaie (rondelles de métal) à un verre déjà plein d’eau.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Déroulement de l’activité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92" y="60734"/>
            <a:ext cx="3067984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Vidéo 3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La pièce de trop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0293290"/>
              </p:ext>
            </p:extLst>
          </p:nvPr>
        </p:nvGraphicFramePr>
        <p:xfrm>
          <a:off x="1882141" y="3052663"/>
          <a:ext cx="4874730" cy="589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aseline="0" dirty="0">
                          <a:latin typeface="Calibri" pitchFamily="34" charset="0"/>
                          <a:cs typeface="Calibri" pitchFamily="34" charset="0"/>
                        </a:rPr>
                        <a:t>Vidéo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Annonce d’une nouvelle expérience.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Changement de niveau; mise en situation et question.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Que se passera-t-il avec le niveau de l’eau si on y ajoute des rondelles ?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recueille les idées des élèves.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Démonstration, observation, explication.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Question de découverte.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Lire ensemble :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Question de découverte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Hypothèse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Démarche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L’</a:t>
                      </a:r>
                      <a:r>
                        <a:rPr lang="fr-CA" sz="1200" b="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distribue les fiches.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Lecture de 1 et 3 par des volontaires.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Les élèves remplissent la section </a:t>
                      </a:r>
                      <a:r>
                        <a:rPr lang="fr-CA" sz="1200" b="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 (individuellement).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Modélisation.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Réalisation de l’expérience</a:t>
                      </a:r>
                      <a:endParaRPr lang="fr-FR" sz="1200" b="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Formation des équipes et distribution du matériel.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Réalisation de l’expérience.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Retour sur l’expérience</a:t>
                      </a:r>
                      <a:r>
                        <a:rPr lang="fr-CA" sz="1200" b="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(voir lectures préalables).</a:t>
                      </a:r>
                      <a:endParaRPr lang="fr-FR" sz="12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Réalisation de l’expérience par 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étudiant.e</a:t>
                      </a: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Observations.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Fin</a:t>
                      </a:r>
                      <a:endParaRPr lang="fr-FR" sz="12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68125" y="5138374"/>
            <a:ext cx="1674950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Lien </a:t>
            </a:r>
            <a:r>
              <a:rPr lang="en-US" sz="1400" b="1" dirty="0" err="1">
                <a:latin typeface="Calibri" pitchFamily="34" charset="0"/>
              </a:rPr>
              <a:t>vers</a:t>
            </a:r>
            <a:r>
              <a:rPr lang="en-US" sz="1400" b="1" dirty="0">
                <a:latin typeface="Calibri" pitchFamily="34" charset="0"/>
              </a:rPr>
              <a:t> la </a:t>
            </a:r>
            <a:r>
              <a:rPr lang="en-US" sz="1400" b="1" dirty="0" err="1">
                <a:latin typeface="Calibri" pitchFamily="34" charset="0"/>
              </a:rPr>
              <a:t>vidéo</a:t>
            </a:r>
            <a:r>
              <a:rPr lang="en-US" sz="1400" b="1" dirty="0">
                <a:latin typeface="Calibri" pitchFamily="34" charset="0"/>
              </a:rPr>
              <a:t> 3</a:t>
            </a:r>
          </a:p>
          <a:p>
            <a:pPr algn="just">
              <a:spcBef>
                <a:spcPts val="600"/>
              </a:spcBef>
            </a:pPr>
            <a:r>
              <a:rPr lang="fr-FR" sz="1200" dirty="0">
                <a:latin typeface="Calibri" pitchFamily="34" charset="0"/>
              </a:rPr>
              <a:t>Cliquer </a:t>
            </a:r>
            <a:r>
              <a:rPr lang="fr-FR" sz="1200" dirty="0">
                <a:latin typeface="Calibri" pitchFamily="34" charset="0"/>
                <a:hlinkClick r:id="rId11"/>
              </a:rPr>
              <a:t>ICI</a:t>
            </a:r>
            <a:r>
              <a:rPr lang="fr-FR" sz="1200" dirty="0">
                <a:latin typeface="Calibri" pitchFamily="34" charset="0"/>
              </a:rPr>
              <a:t> pour accéder à la vidéo de l’activité.</a:t>
            </a:r>
          </a:p>
        </p:txBody>
      </p:sp>
      <p:sp>
        <p:nvSpPr>
          <p:cNvPr id="19" name="Rectangle 18"/>
          <p:cNvSpPr/>
          <p:nvPr>
            <p:custDataLst>
              <p:tags r:id="rId5"/>
            </p:custDataLst>
          </p:nvPr>
        </p:nvSpPr>
        <p:spPr>
          <a:xfrm>
            <a:off x="68125" y="5989773"/>
            <a:ext cx="1674950" cy="1184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Lectures </a:t>
            </a:r>
            <a:r>
              <a:rPr lang="en-US" sz="1400" b="1" dirty="0" err="1">
                <a:latin typeface="Calibri" pitchFamily="34" charset="0"/>
              </a:rPr>
              <a:t>préalables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(guide </a:t>
            </a:r>
            <a:r>
              <a:rPr lang="en-US" sz="1400" dirty="0" err="1">
                <a:latin typeface="Calibri" pitchFamily="34" charset="0"/>
              </a:rPr>
              <a:t>pédagogique</a:t>
            </a:r>
            <a:r>
              <a:rPr lang="en-US" sz="1400" dirty="0">
                <a:latin typeface="Calibri" pitchFamily="34" charset="0"/>
              </a:rPr>
              <a:t> principal)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200" dirty="0">
                <a:latin typeface="Calibri" pitchFamily="34" charset="0"/>
              </a:rPr>
              <a:t>Retour sur l’</a:t>
            </a:r>
            <a:r>
              <a:rPr lang="fr-FR" sz="1200" dirty="0" err="1">
                <a:latin typeface="Calibri" pitchFamily="34" charset="0"/>
              </a:rPr>
              <a:t>expé-rience</a:t>
            </a:r>
            <a:r>
              <a:rPr lang="fr-FR" sz="1200" dirty="0">
                <a:latin typeface="Calibri" pitchFamily="34" charset="0"/>
              </a:rPr>
              <a:t> (p.10)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36543754"/>
              </p:ext>
            </p:extLst>
          </p:nvPr>
        </p:nvGraphicFramePr>
        <p:xfrm>
          <a:off x="68125" y="1398620"/>
          <a:ext cx="1674950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356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>
                          <a:latin typeface="Calibri" pitchFamily="34" charset="0"/>
                          <a:cs typeface="Calibri" pitchFamily="34" charset="0"/>
                        </a:rPr>
                        <a:t>Durée : 40</a:t>
                      </a:r>
                      <a:r>
                        <a:rPr lang="fr-FR" sz="14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400" dirty="0">
                          <a:latin typeface="Calibri" pitchFamily="34" charset="0"/>
                          <a:cs typeface="Calibri" pitchFamily="34" charset="0"/>
                        </a:rPr>
                        <a:t>min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Espace réservé du contenu 5"/>
          <p:cNvGraphicFramePr>
            <a:graphicFrameLocks noGrp="1"/>
          </p:cNvGraphicFramePr>
          <p:nvPr>
            <p:ph sz="half" idx="1"/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32294447"/>
              </p:ext>
            </p:extLst>
          </p:nvPr>
        </p:nvGraphicFramePr>
        <p:xfrm>
          <a:off x="68125" y="1823674"/>
          <a:ext cx="167495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itchFamily="34" charset="0"/>
                        </a:rPr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itchFamily="34" charset="0"/>
                        </a:rPr>
                        <a:t>Par élève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latin typeface="Calibri" pitchFamily="34" charset="0"/>
                        </a:rPr>
                        <a:t>Fiche d’activité B</a:t>
                      </a:r>
                    </a:p>
                    <a:p>
                      <a:pPr algn="l"/>
                      <a:r>
                        <a:rPr lang="fr-FR" sz="1200" b="0" dirty="0">
                          <a:latin typeface="Calibri" pitchFamily="34" charset="0"/>
                        </a:rPr>
                        <a:t>Crayon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itchFamily="34" charset="0"/>
                        </a:rPr>
                        <a:t>Par équipe de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endParaRPr lang="fr-FR" sz="1200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Verre plein d’eau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itchFamily="34" charset="0"/>
                        </a:rPr>
                        <a:t>Rondelles d’acier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Plat de plastique</a:t>
                      </a:r>
                      <a:endParaRPr lang="fr-FR" sz="1200" dirty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Papier essuie-tout</a:t>
                      </a:r>
                      <a:r>
                        <a:rPr lang="fr-FR" sz="1200" baseline="0" dirty="0">
                          <a:latin typeface="Calibri" pitchFamily="34" charset="0"/>
                        </a:rPr>
                        <a:t> (pour essuyer les dégâts)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itchFamily="34" charset="0"/>
                        </a:rPr>
                        <a:t>Pour l’</a:t>
                      </a:r>
                      <a:r>
                        <a:rPr lang="fr-FR" sz="1200" b="1" dirty="0" err="1">
                          <a:latin typeface="Calibri" pitchFamily="34" charset="0"/>
                        </a:rPr>
                        <a:t>enseignant.e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endParaRPr lang="fr-CA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Pichet  (pot solo)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>
                          <a:latin typeface="Calibri" pitchFamily="34" charset="0"/>
                        </a:rPr>
                        <a:t>Eau</a:t>
                      </a:r>
                      <a:endParaRPr lang="fr-FR" sz="1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8"/>
            </p:custDataLst>
          </p:nvPr>
        </p:nvSpPr>
        <p:spPr>
          <a:xfrm>
            <a:off x="68126" y="7305497"/>
            <a:ext cx="1674950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 err="1">
                <a:latin typeface="Calibri" pitchFamily="34" charset="0"/>
              </a:rPr>
              <a:t>Conseil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sur</a:t>
            </a:r>
            <a:r>
              <a:rPr lang="en-US" sz="1400" b="1" dirty="0">
                <a:latin typeface="Calibri" pitchFamily="34" charset="0"/>
              </a:rPr>
              <a:t> la </a:t>
            </a:r>
            <a:r>
              <a:rPr lang="en-US" sz="1400" b="1" dirty="0" err="1">
                <a:latin typeface="Calibri" pitchFamily="34" charset="0"/>
              </a:rPr>
              <a:t>mise</a:t>
            </a:r>
            <a:r>
              <a:rPr lang="en-US" sz="1400" b="1" dirty="0">
                <a:latin typeface="Calibri" pitchFamily="34" charset="0"/>
              </a:rPr>
              <a:t> en place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itchFamily="34" charset="0"/>
              </a:rPr>
              <a:t>Pour comprendre comment bien mettre en place l’expérience, voir la </a:t>
            </a:r>
            <a:r>
              <a:rPr lang="fr-CA" sz="1200" dirty="0">
                <a:solidFill>
                  <a:srgbClr val="FF0000"/>
                </a:solidFill>
                <a:latin typeface="Calibri" pitchFamily="34" charset="0"/>
                <a:hlinkClick r:id="rId12"/>
              </a:rPr>
              <a:t>vidéo de présentation du matériel</a:t>
            </a:r>
            <a:r>
              <a:rPr lang="fr-CA" sz="1200" dirty="0">
                <a:latin typeface="Calibri" pitchFamily="34" charset="0"/>
              </a:rPr>
              <a:t>.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5295900" y="8008203"/>
            <a:ext cx="1562100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D010262-89B3-BA07-30DA-955990FF80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4323" y="-340413"/>
            <a:ext cx="2545085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28801" y="1408144"/>
            <a:ext cx="4972158" cy="762155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Vue d’ensemble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1200" dirty="0">
                <a:latin typeface="Calibri" pitchFamily="34" charset="0"/>
              </a:rPr>
              <a:t>Les élèves vont mettre à profit ce qu’ils ont observé lors des deux activités précédentes en essayant d’expliquer pourquoi un trombone peut flotter sur l’eau.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CA" sz="1200" dirty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fr-CA" sz="2400" i="1" dirty="0">
                <a:latin typeface="Calibri" pitchFamily="34" charset="0"/>
              </a:rPr>
              <a:t>Déroulement de l’activité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92" y="60734"/>
            <a:ext cx="3067984" cy="87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000" dirty="0">
                <a:latin typeface="Calibri" pitchFamily="34" charset="0"/>
                <a:cs typeface="Calibri" pitchFamily="34" charset="0"/>
              </a:rPr>
              <a:t>Vidéo 4</a:t>
            </a:r>
          </a:p>
          <a:p>
            <a:pPr algn="l"/>
            <a:r>
              <a:rPr lang="fr-CA" sz="2400" dirty="0">
                <a:latin typeface="Calibri" pitchFamily="34" charset="0"/>
                <a:cs typeface="Calibri" pitchFamily="34" charset="0"/>
              </a:rPr>
              <a:t>Le trombone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0293290"/>
              </p:ext>
            </p:extLst>
          </p:nvPr>
        </p:nvGraphicFramePr>
        <p:xfrm>
          <a:off x="1882141" y="3311743"/>
          <a:ext cx="4874730" cy="520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baseline="0" dirty="0">
                          <a:latin typeface="Calibri" pitchFamily="34" charset="0"/>
                          <a:cs typeface="Calibri" pitchFamily="34" charset="0"/>
                        </a:rPr>
                        <a:t>Vidéo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Texte affiché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FR" sz="1200" dirty="0">
                          <a:latin typeface="Calibri" pitchFamily="34" charset="0"/>
                          <a:cs typeface="Calibri" pitchFamily="34" charset="0"/>
                        </a:rPr>
                        <a:t>Descriptif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Démonstration du trombone qui flotte (question à main levée)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Comment expliquer que le trombone puisse flotter ?</a:t>
                      </a:r>
                      <a:endParaRPr lang="fr-FR" sz="120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recueille les idées des élèves (aider à réfléchir à partir des résultats précédents).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Explication</a:t>
                      </a:r>
                      <a:r>
                        <a:rPr lang="fr-CA" sz="12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sommaire.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Nouvelle question (2 trombones).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Pause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i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Est-il possible de faire flotter 2 trombones ? Pourquoi ?</a:t>
                      </a:r>
                      <a:endParaRPr lang="fr-FR" sz="1200" i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recueille les idées des élèves.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dirty="0">
                          <a:latin typeface="Calibri" pitchFamily="34" charset="0"/>
                          <a:cs typeface="Calibri" pitchFamily="34" charset="0"/>
                        </a:rPr>
                        <a:t>Lecture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Démonstration et explication.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 pitchFamily="34" charset="0"/>
                          <a:cs typeface="Calibri" pitchFamily="34" charset="0"/>
                        </a:rPr>
                        <a:t>Fin</a:t>
                      </a:r>
                      <a:endParaRPr lang="fr-FR" sz="12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3578" marR="53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montre à la classe les photos de la fiche théorique 1 (il y a aussi un lien vers une vidéo montrant des gerris).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À la discrétion de 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les élèves peuvent essayer de faire flotter un trombone.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À la discrétion de l’</a:t>
                      </a:r>
                      <a:r>
                        <a:rPr lang="fr-CA" sz="12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enseignant.e</a:t>
                      </a:r>
                      <a:r>
                        <a:rPr lang="fr-CA" sz="12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démonstration sur l’effet du savon (voir Lectures</a:t>
                      </a:r>
                      <a:r>
                        <a:rPr lang="fr-CA" sz="1200" baseline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préalables).</a:t>
                      </a:r>
                      <a:endParaRPr lang="fr-FR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CA" sz="12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68125" y="4071574"/>
            <a:ext cx="1674950" cy="754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Lien </a:t>
            </a:r>
            <a:r>
              <a:rPr lang="en-US" sz="1400" b="1" dirty="0" err="1">
                <a:latin typeface="Calibri" pitchFamily="34" charset="0"/>
              </a:rPr>
              <a:t>vers</a:t>
            </a:r>
            <a:r>
              <a:rPr lang="en-US" sz="1400" b="1" dirty="0">
                <a:latin typeface="Calibri" pitchFamily="34" charset="0"/>
              </a:rPr>
              <a:t> la </a:t>
            </a:r>
            <a:r>
              <a:rPr lang="en-US" sz="1400" b="1" dirty="0" err="1">
                <a:latin typeface="Calibri" pitchFamily="34" charset="0"/>
              </a:rPr>
              <a:t>vidéo</a:t>
            </a:r>
            <a:r>
              <a:rPr lang="en-US" sz="1400" b="1" dirty="0">
                <a:latin typeface="Calibri" pitchFamily="34" charset="0"/>
              </a:rPr>
              <a:t> 4</a:t>
            </a:r>
          </a:p>
          <a:p>
            <a:pPr algn="just">
              <a:spcBef>
                <a:spcPts val="600"/>
              </a:spcBef>
            </a:pPr>
            <a:r>
              <a:rPr lang="fr-FR" sz="1200" dirty="0">
                <a:latin typeface="Calibri" pitchFamily="34" charset="0"/>
              </a:rPr>
              <a:t>Cliquer </a:t>
            </a:r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hlinkClick r:id="rId11"/>
              </a:rPr>
              <a:t>ICI</a:t>
            </a:r>
            <a:r>
              <a:rPr lang="fr-FR" sz="1200" dirty="0">
                <a:latin typeface="Calibri" pitchFamily="34" charset="0"/>
                <a:hlinkClick r:id="rId11"/>
              </a:rPr>
              <a:t> </a:t>
            </a:r>
            <a:r>
              <a:rPr lang="fr-FR" sz="1200" dirty="0">
                <a:latin typeface="Calibri" pitchFamily="34" charset="0"/>
              </a:rPr>
              <a:t>pour accéder à la vidéo de l’activité.</a:t>
            </a:r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68126" y="7374077"/>
            <a:ext cx="1674950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 err="1">
                <a:latin typeface="Calibri" pitchFamily="34" charset="0"/>
              </a:rPr>
              <a:t>Conseil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b="1" dirty="0" err="1">
                <a:latin typeface="Calibri" pitchFamily="34" charset="0"/>
              </a:rPr>
              <a:t>sur</a:t>
            </a:r>
            <a:r>
              <a:rPr lang="en-US" sz="1400" b="1" dirty="0">
                <a:latin typeface="Calibri" pitchFamily="34" charset="0"/>
              </a:rPr>
              <a:t> la </a:t>
            </a:r>
            <a:r>
              <a:rPr lang="en-US" sz="1400" b="1" dirty="0" err="1">
                <a:latin typeface="Calibri" pitchFamily="34" charset="0"/>
              </a:rPr>
              <a:t>mise</a:t>
            </a:r>
            <a:r>
              <a:rPr lang="en-US" sz="1400" b="1" dirty="0">
                <a:latin typeface="Calibri" pitchFamily="34" charset="0"/>
              </a:rPr>
              <a:t> en place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Calibri" pitchFamily="34" charset="0"/>
              </a:rPr>
              <a:t>Pour comprendre comment bien mettre en place l’expérience, voir la </a:t>
            </a:r>
            <a:r>
              <a:rPr lang="fr-CA" sz="1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hlinkClick r:id="rId12"/>
              </a:rPr>
              <a:t>vidéo de présentation du matériel</a:t>
            </a:r>
            <a:r>
              <a:rPr lang="fr-CA" sz="1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fr-FR" sz="12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295900" y="8008203"/>
            <a:ext cx="1562100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94202297"/>
              </p:ext>
            </p:extLst>
          </p:nvPr>
        </p:nvGraphicFramePr>
        <p:xfrm>
          <a:off x="68125" y="1398620"/>
          <a:ext cx="1674950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356">
                <a:tc>
                  <a:txBody>
                    <a:bodyPr/>
                    <a:lstStyle/>
                    <a:p>
                      <a:endParaRPr lang="fr-FR" sz="200" dirty="0"/>
                    </a:p>
                    <a:p>
                      <a:pPr algn="ctr"/>
                      <a:r>
                        <a:rPr lang="fr-FR" sz="1400" dirty="0">
                          <a:latin typeface="Calibri" pitchFamily="34" charset="0"/>
                          <a:cs typeface="Calibri" pitchFamily="34" charset="0"/>
                        </a:rPr>
                        <a:t>Durée : 15 min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Espace réservé du contenu 5"/>
          <p:cNvGraphicFramePr>
            <a:graphicFrameLocks noGrp="1"/>
          </p:cNvGraphicFramePr>
          <p:nvPr>
            <p:ph sz="half" idx="1"/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40799279"/>
              </p:ext>
            </p:extLst>
          </p:nvPr>
        </p:nvGraphicFramePr>
        <p:xfrm>
          <a:off x="68125" y="1823674"/>
          <a:ext cx="167495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itchFamily="34" charset="0"/>
                        </a:rPr>
                        <a:t>Matériel</a:t>
                      </a:r>
                      <a:r>
                        <a:rPr lang="fr-FR" sz="1400" baseline="0" dirty="0">
                          <a:latin typeface="Calibri" pitchFamily="34" charset="0"/>
                        </a:rPr>
                        <a:t> nécessaire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alibri" pitchFamily="34" charset="0"/>
                        </a:rPr>
                        <a:t>Par équipe de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Verre plein d’eau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alibri" pitchFamily="34" charset="0"/>
                        </a:rPr>
                        <a:t>Pour l’</a:t>
                      </a:r>
                      <a:r>
                        <a:rPr lang="fr-FR" sz="1200" b="1" dirty="0" err="1">
                          <a:latin typeface="Calibri" pitchFamily="34" charset="0"/>
                        </a:rPr>
                        <a:t>enseignant.e</a:t>
                      </a:r>
                      <a:endParaRPr lang="fr-FR" sz="12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  <a:p>
                      <a:pPr algn="ctr"/>
                      <a:endParaRPr lang="fr-FR" sz="1200" dirty="0">
                        <a:latin typeface="Calibri" pitchFamily="34" charset="0"/>
                      </a:endParaRPr>
                    </a:p>
                    <a:p>
                      <a:pPr algn="ctr"/>
                      <a:endParaRPr lang="fr-FR" sz="1200" dirty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fr-FR" sz="12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Verre plein d’eau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Trombones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Savon à vaisselle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Cure-dent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Calibri" pitchFamily="34" charset="0"/>
                        </a:rPr>
                        <a:t>Fiche théorique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>
            <p:custDataLst>
              <p:tags r:id="rId9"/>
            </p:custDataLst>
          </p:nvPr>
        </p:nvSpPr>
        <p:spPr>
          <a:xfrm>
            <a:off x="68126" y="5143500"/>
            <a:ext cx="1674950" cy="2077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Calibri" pitchFamily="34" charset="0"/>
              </a:rPr>
              <a:t>Lectures </a:t>
            </a:r>
            <a:r>
              <a:rPr lang="en-US" sz="1400" b="1" dirty="0" err="1">
                <a:latin typeface="Calibri" pitchFamily="34" charset="0"/>
              </a:rPr>
              <a:t>préalables</a:t>
            </a:r>
            <a:r>
              <a:rPr lang="en-US" sz="1400" b="1" dirty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(guide </a:t>
            </a:r>
            <a:r>
              <a:rPr lang="en-US" sz="1400" dirty="0" err="1">
                <a:latin typeface="Calibri" pitchFamily="34" charset="0"/>
              </a:rPr>
              <a:t>pédagogique</a:t>
            </a:r>
            <a:r>
              <a:rPr lang="en-US" sz="1400" dirty="0">
                <a:latin typeface="Calibri" pitchFamily="34" charset="0"/>
              </a:rPr>
              <a:t> principal)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fr-FR" sz="1200" dirty="0">
                <a:latin typeface="Calibri" pitchFamily="34" charset="0"/>
              </a:rPr>
              <a:t>Truc du trombone (p.11)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itchFamily="34" charset="0"/>
              </a:rPr>
              <a:t>Expérience du savon (p.11)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fr-CA" sz="1200" dirty="0">
                <a:latin typeface="Calibri" pitchFamily="34" charset="0"/>
              </a:rPr>
              <a:t>Fiche théorique 1 (p.13)</a:t>
            </a:r>
            <a:endParaRPr lang="fr-FR" sz="1200" dirty="0">
              <a:latin typeface="Calibri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06E9F9C-DB67-3458-E922-48FCDDA04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4323" y="-340413"/>
            <a:ext cx="2545085" cy="2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9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Personnalisé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C00000"/>
      </a:hlink>
      <a:folHlink>
        <a:srgbClr val="FFC00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2754</TotalTime>
  <Words>1038</Words>
  <Application>Microsoft Office PowerPoint</Application>
  <PresentationFormat>Format US (216 x 279 mm)</PresentationFormat>
  <Paragraphs>224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Avenir Light</vt:lpstr>
      <vt:lpstr>Calibri</vt:lpstr>
      <vt:lpstr>Goudy Old Style</vt:lpstr>
      <vt:lpstr>Impact</vt:lpstr>
      <vt:lpstr>Rockwell</vt:lpstr>
      <vt:lpstr>Symbol</vt:lpstr>
      <vt:lpstr>Inkwell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Guimond</dc:creator>
  <cp:lastModifiedBy>Hélène Mathieu</cp:lastModifiedBy>
  <cp:revision>275</cp:revision>
  <dcterms:created xsi:type="dcterms:W3CDTF">2014-07-29T20:22:02Z</dcterms:created>
  <dcterms:modified xsi:type="dcterms:W3CDTF">2022-07-07T18:37:56Z</dcterms:modified>
</cp:coreProperties>
</file>