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49.xml" ContentType="application/vnd.openxmlformats-officedocument.presentationml.tags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tags/tag47.xml" ContentType="application/vnd.openxmlformats-officedocument.presentationml.tags+xml"/>
  <Override PartName="/ppt/tags/tag56.xml" ContentType="application/vnd.openxmlformats-officedocument.presentationml.tag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54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71" r:id="rId1"/>
  </p:sldMasterIdLst>
  <p:notesMasterIdLst>
    <p:notesMasterId r:id="rId10"/>
  </p:notesMasterIdLst>
  <p:handoutMasterIdLst>
    <p:handoutMasterId r:id="rId11"/>
  </p:handoutMasterIdLst>
  <p:sldIdLst>
    <p:sldId id="323" r:id="rId2"/>
    <p:sldId id="318" r:id="rId3"/>
    <p:sldId id="319" r:id="rId4"/>
    <p:sldId id="320" r:id="rId5"/>
    <p:sldId id="321" r:id="rId6"/>
    <p:sldId id="308" r:id="rId7"/>
    <p:sldId id="322" r:id="rId8"/>
    <p:sldId id="264" r:id="rId9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-214-7_03" initials="U" lastIdx="3" clrIdx="0"/>
  <p:cmAuthor id="2" name="Julien Lanouette-Babin" initials="" lastIdx="0" clrIdx="1"/>
  <p:cmAuthor id="3" name="Stéphanie Jolicoeur" initials="SJ" lastIdx="6" clrIdx="2">
    <p:extLst>
      <p:ext uri="{19B8F6BF-5375-455C-9EA6-DF929625EA0E}">
        <p15:presenceInfo xmlns:p15="http://schemas.microsoft.com/office/powerpoint/2012/main" xmlns="" userId="699174a85e4cffa7" providerId="Windows Live"/>
      </p:ext>
    </p:extLst>
  </p:cmAuthor>
  <p:cmAuthor id="4" name="sylvain beauchamp" initials="sb" lastIdx="9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53" autoAdjust="0"/>
    <p:restoredTop sz="95057" autoAdjust="0"/>
  </p:normalViewPr>
  <p:slideViewPr>
    <p:cSldViewPr snapToGrid="0" snapToObjects="1">
      <p:cViewPr varScale="1">
        <p:scale>
          <a:sx n="63" d="100"/>
          <a:sy n="63" d="100"/>
        </p:scale>
        <p:origin x="-2414" y="-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-197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A5BFF-7705-5642-BD99-59DF111890FB}" type="datetimeFigureOut">
              <a:rPr lang="fr-FR" smtClean="0"/>
              <a:pPr/>
              <a:t>22/09/2022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44F55-7092-3548-AD02-B5827B11D4B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085664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ACE14-1FD2-674A-BBD0-0641EEBB04C6}" type="datetimeFigureOut">
              <a:rPr lang="fr-FR" smtClean="0"/>
              <a:pPr/>
              <a:t>22/09/2022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79CC1-2BD1-5343-98AF-522C5D9C17D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616282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79CC1-2BD1-5343-98AF-522C5D9C17DB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079213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79CC1-2BD1-5343-98AF-522C5D9C17D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9176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79CC1-2BD1-5343-98AF-522C5D9C17D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9176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72"/>
            <a:ext cx="5829300" cy="1960033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CF23-E5EC-ED46-A59E-7EB04A0B66AF}" type="datetime1">
              <a:rPr lang="fr-CA" smtClean="0"/>
              <a:pPr/>
              <a:t>2022-09-22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CF23-E5EC-ED46-A59E-7EB04A0B66AF}" type="datetime1">
              <a:rPr lang="fr-CA" smtClean="0"/>
              <a:pPr/>
              <a:t>2022-09-22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8" y="488951"/>
            <a:ext cx="3357563" cy="104013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CF23-E5EC-ED46-A59E-7EB04A0B66AF}" type="datetime1">
              <a:rPr lang="fr-CA" smtClean="0"/>
              <a:pPr/>
              <a:t>2022-09-22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CF23-E5EC-ED46-A59E-7EB04A0B66AF}" type="datetime1">
              <a:rPr lang="fr-CA" smtClean="0"/>
              <a:pPr/>
              <a:t>2022-09-22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22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CF23-E5EC-ED46-A59E-7EB04A0B66AF}" type="datetime1">
              <a:rPr lang="fr-CA" smtClean="0"/>
              <a:pPr/>
              <a:t>2022-09-22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7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2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CF23-E5EC-ED46-A59E-7EB04A0B66AF}" type="datetime1">
              <a:rPr lang="fr-CA" smtClean="0"/>
              <a:pPr/>
              <a:t>2022-09-22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72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72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CF23-E5EC-ED46-A59E-7EB04A0B66AF}" type="datetime1">
              <a:rPr lang="fr-CA" smtClean="0"/>
              <a:pPr/>
              <a:t>2022-09-22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CF23-E5EC-ED46-A59E-7EB04A0B66AF}" type="datetime1">
              <a:rPr lang="fr-CA" smtClean="0"/>
              <a:pPr/>
              <a:t>2022-09-22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CF23-E5EC-ED46-A59E-7EB04A0B66AF}" type="datetime1">
              <a:rPr lang="fr-CA" smtClean="0"/>
              <a:pPr/>
              <a:t>2022-09-22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3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90" y="364071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3" y="1913471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CF23-E5EC-ED46-A59E-7EB04A0B66AF}" type="datetime1">
              <a:rPr lang="fr-CA" smtClean="0"/>
              <a:pPr/>
              <a:t>2022-09-22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CF23-E5EC-ED46-A59E-7EB04A0B66AF}" type="datetime1">
              <a:rPr lang="fr-CA" smtClean="0"/>
              <a:pPr/>
              <a:t>2022-09-22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5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6CF23-E5EC-ED46-A59E-7EB04A0B66AF}" type="datetime1">
              <a:rPr lang="fr-CA" smtClean="0"/>
              <a:pPr/>
              <a:t>2022-09-22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4.xml"/><Relationship Id="rId18" Type="http://schemas.openxmlformats.org/officeDocument/2006/relationships/hyperlink" Target="https://www.youtube.com/watch?v=ulc2paBMIkc" TargetMode="Externa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hyperlink" Target="https://youtu.be/wlL-NBJ-U5s" TargetMode="External"/><Relationship Id="rId2" Type="http://schemas.openxmlformats.org/officeDocument/2006/relationships/tags" Target="../tags/tag2.xml"/><Relationship Id="rId16" Type="http://schemas.openxmlformats.org/officeDocument/2006/relationships/hyperlink" Target="https://youtu.be/2J5IIUi2NLs" TargetMode="Externa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7.jpeg"/><Relationship Id="rId10" Type="http://schemas.openxmlformats.org/officeDocument/2006/relationships/tags" Target="../tags/tag10.xml"/><Relationship Id="rId19" Type="http://schemas.openxmlformats.org/officeDocument/2006/relationships/image" Target="../media/image8.jpe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hyperlink" Target="https://youtu.be/wFqLcPL3FCU" TargetMode="Externa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image" Target="../media/image7.jpe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notesSlide" Target="../notesSlides/notesSlide3.xml"/><Relationship Id="rId5" Type="http://schemas.openxmlformats.org/officeDocument/2006/relationships/tags" Target="../tags/tag17.xml"/><Relationship Id="rId10" Type="http://schemas.openxmlformats.org/officeDocument/2006/relationships/slideLayout" Target="../slideLayouts/slideLayout4.xml"/><Relationship Id="rId4" Type="http://schemas.openxmlformats.org/officeDocument/2006/relationships/tags" Target="../tags/tag16.xml"/><Relationship Id="rId9" Type="http://schemas.openxmlformats.org/officeDocument/2006/relationships/tags" Target="../tags/tag2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hyperlink" Target="https://youtu.be/__w5TKshlNY" TargetMode="Externa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image" Target="../media/image7.jpeg"/><Relationship Id="rId5" Type="http://schemas.openxmlformats.org/officeDocument/2006/relationships/tags" Target="../tags/tag26.xml"/><Relationship Id="rId10" Type="http://schemas.openxmlformats.org/officeDocument/2006/relationships/slideLayout" Target="../slideLayouts/slideLayout4.xml"/><Relationship Id="rId4" Type="http://schemas.openxmlformats.org/officeDocument/2006/relationships/tags" Target="../tags/tag25.xml"/><Relationship Id="rId9" Type="http://schemas.openxmlformats.org/officeDocument/2006/relationships/tags" Target="../tags/tag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7.jpe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35.xml"/><Relationship Id="rId4" Type="http://schemas.openxmlformats.org/officeDocument/2006/relationships/tags" Target="../tags/tag3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hyperlink" Target="https://youtu.be/LX2kUN9zvbw" TargetMode="Externa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image" Target="../media/image7.jpeg"/><Relationship Id="rId5" Type="http://schemas.openxmlformats.org/officeDocument/2006/relationships/tags" Target="../tags/tag40.xml"/><Relationship Id="rId10" Type="http://schemas.openxmlformats.org/officeDocument/2006/relationships/slideLayout" Target="../slideLayouts/slideLayout4.xml"/><Relationship Id="rId4" Type="http://schemas.openxmlformats.org/officeDocument/2006/relationships/tags" Target="../tags/tag39.xml"/><Relationship Id="rId9" Type="http://schemas.openxmlformats.org/officeDocument/2006/relationships/tags" Target="../tags/tag4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7" Type="http://schemas.openxmlformats.org/officeDocument/2006/relationships/image" Target="../media/image7.jpe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hyperlink" Target="https://youtu.be/3NUV_obNcwk" TargetMode="External"/><Relationship Id="rId5" Type="http://schemas.openxmlformats.org/officeDocument/2006/relationships/tags" Target="../tags/tag54.xml"/><Relationship Id="rId10" Type="http://schemas.openxmlformats.org/officeDocument/2006/relationships/image" Target="../media/image7.jpeg"/><Relationship Id="rId4" Type="http://schemas.openxmlformats.org/officeDocument/2006/relationships/tags" Target="../tags/tag53.xml"/><Relationship Id="rId9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248150" y="8792346"/>
            <a:ext cx="26098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dirty="0"/>
              <a:t>* adapté de : A World in Motion - S A E International</a:t>
            </a:r>
          </a:p>
        </p:txBody>
      </p:sp>
      <p:pic>
        <p:nvPicPr>
          <p:cNvPr id="4" name="Image 3" descr="Cover_3-Planeurs_Resize-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31"/>
            <a:ext cx="6858000" cy="913993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00D092F6-F862-46C2-A12A-CB4B2A1B7D72}"/>
              </a:ext>
            </a:extLst>
          </p:cNvPr>
          <p:cNvSpPr txBox="1"/>
          <p:nvPr/>
        </p:nvSpPr>
        <p:spPr>
          <a:xfrm>
            <a:off x="987358" y="2392680"/>
            <a:ext cx="4883285" cy="523220"/>
          </a:xfrm>
          <a:prstGeom prst="rect">
            <a:avLst/>
          </a:prstGeom>
          <a:solidFill>
            <a:srgbClr val="FFFF00"/>
          </a:solidFill>
          <a:ln w="381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>
                <a:latin typeface="+mj-lt"/>
              </a:rPr>
              <a:t>VERSION VIDÉOS INTERACTIVES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D985716D-12F3-49FF-ACEF-AF1D1DB79A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31"/>
            <a:ext cx="6858000" cy="913993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90FB44FF-4E86-4131-B8BD-D125F63A26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15"/>
            <a:ext cx="6858000" cy="914197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ACC7C8D4-6446-40E3-8252-DF138F9D6A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015"/>
            <a:ext cx="6858000" cy="914197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1ADB598E-8199-4846-9BC8-5AEC1B520A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031"/>
            <a:ext cx="6858000" cy="913993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F5E3D0EE-09A3-47BA-94AF-C569B023DF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031"/>
            <a:ext cx="6858000" cy="914197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24536BD4-BC60-4832-8363-83F91F4D7289}"/>
              </a:ext>
            </a:extLst>
          </p:cNvPr>
          <p:cNvSpPr txBox="1"/>
          <p:nvPr/>
        </p:nvSpPr>
        <p:spPr>
          <a:xfrm>
            <a:off x="3749040" y="2031"/>
            <a:ext cx="3108960" cy="830997"/>
          </a:xfrm>
          <a:prstGeom prst="rect">
            <a:avLst/>
          </a:prstGeom>
          <a:solidFill>
            <a:srgbClr val="FFFF00"/>
          </a:solidFill>
          <a:ln w="381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>
                <a:latin typeface="+mj-lt"/>
              </a:rPr>
              <a:t>VERSION </a:t>
            </a:r>
          </a:p>
          <a:p>
            <a:pPr algn="ctr"/>
            <a:r>
              <a:rPr lang="fr-CA" sz="2400" b="1" dirty="0">
                <a:latin typeface="+mj-lt"/>
              </a:rPr>
              <a:t>VIDÉOS INTERACTIVES</a:t>
            </a:r>
          </a:p>
        </p:txBody>
      </p:sp>
    </p:spTree>
    <p:extLst>
      <p:ext uri="{BB962C8B-B14F-4D97-AF65-F5344CB8AC3E}">
        <p14:creationId xmlns="" xmlns:p14="http://schemas.microsoft.com/office/powerpoint/2010/main" val="2595051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4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1739153" y="1431799"/>
            <a:ext cx="5047351" cy="7687017"/>
          </a:xfrm>
          <a:solidFill>
            <a:schemeClr val="lt1">
              <a:alpha val="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fr-CA" sz="2400" i="1" dirty="0"/>
              <a:t>Vue d’ensemble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fr-CA" sz="1200" dirty="0"/>
              <a:t>Deux questions de découvertes mettent la table de la thématique. Les élèves expriment leurs idées initiales.</a:t>
            </a:r>
            <a:endParaRPr lang="fr-CA" sz="1200" i="1" dirty="0"/>
          </a:p>
          <a:p>
            <a:pPr marL="0" indent="0">
              <a:spcBef>
                <a:spcPts val="600"/>
              </a:spcBef>
              <a:buNone/>
            </a:pPr>
            <a:endParaRPr lang="fr-CA" sz="1200" dirty="0">
              <a:latin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10686"/>
            <a:ext cx="1595855" cy="643681"/>
          </a:xfrm>
        </p:spPr>
        <p:txBody>
          <a:bodyPr/>
          <a:lstStyle/>
          <a:p>
            <a:pPr algn="l"/>
            <a:r>
              <a:rPr lang="en-US" sz="3000" dirty="0" err="1">
                <a:cs typeface="Times New Roman"/>
              </a:rPr>
              <a:t>Amorce</a:t>
            </a:r>
            <a:endParaRPr lang="en-US" sz="3000" dirty="0">
              <a:cs typeface="Times New Roman"/>
            </a:endParaRPr>
          </a:p>
        </p:txBody>
      </p:sp>
      <p:graphicFrame>
        <p:nvGraphicFramePr>
          <p:cNvPr id="11" name="Espace réservé du contenu 5"/>
          <p:cNvGraphicFramePr>
            <a:graphicFrameLocks noGrp="1"/>
          </p:cNvGraphicFramePr>
          <p:nvPr>
            <p:ph sz="half" idx="2"/>
            <p:custDataLst>
              <p:tags r:id="rId3"/>
            </p:custDataLst>
          </p:nvPr>
        </p:nvGraphicFramePr>
        <p:xfrm>
          <a:off x="22860" y="1914146"/>
          <a:ext cx="16764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92889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+mn-lt"/>
                        </a:rPr>
                        <a:t>Matériel</a:t>
                      </a:r>
                      <a:r>
                        <a:rPr lang="fr-FR" sz="1400" baseline="0" dirty="0">
                          <a:latin typeface="+mn-lt"/>
                        </a:rPr>
                        <a:t> nécessaire</a:t>
                      </a:r>
                      <a:endParaRPr lang="fr-FR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3299">
                <a:tc>
                  <a:txBody>
                    <a:bodyPr/>
                    <a:lstStyle/>
                    <a:p>
                      <a:pPr algn="ctr"/>
                      <a:r>
                        <a:rPr lang="fr-CA" sz="1200" b="0" dirty="0">
                          <a:latin typeface="+mn-lt"/>
                        </a:rPr>
                        <a:t>(aucun)</a:t>
                      </a:r>
                      <a:endParaRPr lang="fr-FR" sz="12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6" name="Tableau 15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22860" y="1431800"/>
          <a:ext cx="1676400" cy="39518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5188">
                <a:tc>
                  <a:txBody>
                    <a:bodyPr/>
                    <a:lstStyle/>
                    <a:p>
                      <a:pPr algn="ctr"/>
                      <a:endParaRPr lang="fr-FR" sz="200" b="1" dirty="0"/>
                    </a:p>
                    <a:p>
                      <a:pPr algn="ctr"/>
                      <a:r>
                        <a:rPr lang="fr-FR" sz="1400" b="1" dirty="0">
                          <a:latin typeface="+mn-lt"/>
                          <a:cs typeface="Times New Roman" pitchFamily="18" charset="0"/>
                        </a:rPr>
                        <a:t>Durée : 20</a:t>
                      </a:r>
                      <a:r>
                        <a:rPr lang="fr-FR" sz="1400" b="1" baseline="0" dirty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fr-FR" sz="1400" b="1" dirty="0">
                          <a:latin typeface="+mn-lt"/>
                          <a:cs typeface="Times New Roman" pitchFamily="18" charset="0"/>
                        </a:rPr>
                        <a:t>minutes</a:t>
                      </a:r>
                      <a:endParaRPr lang="fr-FR" sz="1400" b="1" i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9" name="Title 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0" y="654367"/>
            <a:ext cx="4274057" cy="395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1.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Times New Roman" panose="02020603050405020304" pitchFamily="18" charset="0"/>
              </a:rPr>
              <a:t>L’eau du fleuve St-Laurent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xmlns="" id="{BDFE0165-8A09-4831-A726-EBCDB50499C1}"/>
              </a:ext>
            </a:extLst>
          </p:cNvPr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1827699" y="2331656"/>
          <a:ext cx="4874730" cy="638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1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79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806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baseline="0" dirty="0">
                          <a:latin typeface="+mn-lt"/>
                          <a:cs typeface="Times" pitchFamily="18" charset="0"/>
                        </a:rPr>
                        <a:t>Vidéo</a:t>
                      </a:r>
                      <a:endParaRPr lang="fr-FR" sz="1400" dirty="0">
                        <a:latin typeface="+mn-lt"/>
                        <a:cs typeface="Times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dirty="0">
                          <a:latin typeface="+mn-lt"/>
                          <a:cs typeface="Times" pitchFamily="18" charset="0"/>
                        </a:rPr>
                        <a:t>Texte affiché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dirty="0">
                          <a:latin typeface="+mn-lt"/>
                          <a:cs typeface="Times" pitchFamily="18" charset="0"/>
                        </a:rPr>
                        <a:t>Descriptif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>
                          <a:latin typeface="+mn-lt"/>
                          <a:cs typeface="Times" pitchFamily="18" charset="0"/>
                        </a:rPr>
                        <a:t>Lecture</a:t>
                      </a:r>
                      <a:endParaRPr lang="fr-FR" sz="1200" dirty="0">
                        <a:latin typeface="+mn-lt"/>
                        <a:cs typeface="Times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CA" sz="1200" dirty="0">
                          <a:latin typeface="+mn-lt"/>
                          <a:ea typeface="Calibri"/>
                          <a:cs typeface="Times" pitchFamily="18" charset="0"/>
                        </a:rPr>
                        <a:t>Invitation à observer la photo satellite (villes, rivières).</a:t>
                      </a: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latin typeface="+mn-lt"/>
                          <a:cs typeface="Times" pitchFamily="18" charset="0"/>
                        </a:rPr>
                        <a:t>Pause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Quelles villes et quelles rivières reconnaissez-vous ?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000" marR="0" lvl="0" indent="-1800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fr-C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L’</a:t>
                      </a:r>
                      <a:r>
                        <a:rPr lang="fr-CA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enseignant-e</a:t>
                      </a:r>
                      <a:r>
                        <a:rPr lang="fr-C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recueille les observations des élèves.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latin typeface="+mn-lt"/>
                          <a:cs typeface="Times" pitchFamily="18" charset="0"/>
                        </a:rPr>
                        <a:t>Lecture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lvl="0" indent="-180000">
                        <a:spcBef>
                          <a:spcPts val="600"/>
                        </a:spcBef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Retour sur les détails qu’on peut relever sur la photo satellite.</a:t>
                      </a:r>
                    </a:p>
                    <a:p>
                      <a:pPr marL="180000" lvl="0" indent="-180000">
                        <a:spcBef>
                          <a:spcPts val="600"/>
                        </a:spcBef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Question sur la direction du courant de l’eau dans le Fleuve St-Laurent.</a:t>
                      </a: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17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latin typeface="+mn-lt"/>
                          <a:cs typeface="Times" pitchFamily="18" charset="0"/>
                        </a:rPr>
                        <a:t>Pause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Dans quelle direction l’eau du fleuve Saint-Laurent coule-t-elle ?</a:t>
                      </a: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marR="0" lvl="0" indent="-1800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fr-C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L’</a:t>
                      </a:r>
                      <a:r>
                        <a:rPr lang="fr-CA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enseignant-e</a:t>
                      </a:r>
                      <a:r>
                        <a:rPr lang="fr-C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recueille les idées des élèves.</a:t>
                      </a: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latin typeface="+mn-lt"/>
                          <a:cs typeface="Times" pitchFamily="18" charset="0"/>
                        </a:rPr>
                        <a:t>Lecture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200" dirty="0">
                          <a:latin typeface="+mn-lt"/>
                          <a:cs typeface="Times" pitchFamily="18" charset="0"/>
                        </a:rPr>
                        <a:t>Réponse et nouvelle question sur l’origine et la destination de l’eau.</a:t>
                      </a:r>
                    </a:p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Explication du chemin de l’eau du Lac Ontario à l’océan.</a:t>
                      </a:r>
                    </a:p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Question sur le nom de l’océan.</a:t>
                      </a:r>
                      <a:endParaRPr lang="fr-FR" sz="1200" b="0" i="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20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latin typeface="+mn-lt"/>
                          <a:ea typeface="Calibri"/>
                          <a:cs typeface="Times" pitchFamily="18" charset="0"/>
                        </a:rPr>
                        <a:t>Pause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golfe du Saint-Laurent est relié à quel océan ?</a:t>
                      </a: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lvl="0" indent="-180000">
                        <a:spcBef>
                          <a:spcPts val="600"/>
                        </a:spcBef>
                        <a:buFont typeface="+mj-lt"/>
                        <a:buAutoNum type="romanLcPeriod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</a:t>
                      </a:r>
                      <a:r>
                        <a:rPr lang="fr-C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enseignant-e</a:t>
                      </a: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recueille les idées des élèves.</a:t>
                      </a: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20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+mn-lt"/>
                          <a:ea typeface="Calibri"/>
                          <a:cs typeface="Times" pitchFamily="18" charset="0"/>
                        </a:rPr>
                        <a:t>Lecture</a:t>
                      </a: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lvl="0" indent="-180000">
                        <a:spcBef>
                          <a:spcPts val="600"/>
                        </a:spcBef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Présentation de l’océan Atlantique.</a:t>
                      </a:r>
                    </a:p>
                    <a:p>
                      <a:pPr marL="180000" lvl="0" indent="-180000">
                        <a:spcBef>
                          <a:spcPts val="600"/>
                        </a:spcBef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Questions de découverte et invitation à réfléchir.</a:t>
                      </a: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3768768866"/>
                  </a:ext>
                </a:extLst>
              </a:tr>
              <a:tr h="4320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+mn-lt"/>
                          <a:ea typeface="Calibri"/>
                          <a:cs typeface="Times" pitchFamily="18" charset="0"/>
                        </a:rPr>
                        <a:t>Pause</a:t>
                      </a: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Pourquoi les Grands Lacs ne finissent-ils pas par se vider dans le fleuve </a:t>
                      </a:r>
                      <a:r>
                        <a:rPr lang="fr-CA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pPr algn="ctr"/>
                      <a:r>
                        <a:rPr lang="fr-FR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Pourquoi l’océan ne finit-il pas par déborder</a:t>
                      </a:r>
                      <a:r>
                        <a:rPr lang="fr-CA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</a:t>
                      </a:r>
                      <a:r>
                        <a:rPr lang="fr-C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enseignant-e</a:t>
                      </a: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recueille les idées des élèves.</a:t>
                      </a:r>
                      <a:r>
                        <a:rPr lang="fr-CA" sz="12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(Voir lectures préalables.)</a:t>
                      </a:r>
                      <a:endParaRPr lang="fr-CA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137957144"/>
                  </a:ext>
                </a:extLst>
              </a:tr>
              <a:tr h="4320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b="1" dirty="0">
                          <a:latin typeface="+mn-lt"/>
                          <a:ea typeface="Calibri"/>
                          <a:cs typeface="Times" pitchFamily="18" charset="0"/>
                        </a:rPr>
                        <a:t>Fin</a:t>
                      </a:r>
                      <a:endParaRPr lang="fr-FR" sz="1200" b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endParaRPr lang="fr-CA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15" name="Tableau 16">
            <a:extLst>
              <a:ext uri="{FF2B5EF4-FFF2-40B4-BE49-F238E27FC236}">
                <a16:creationId xmlns:a16="http://schemas.microsoft.com/office/drawing/2014/main" xmlns="" id="{B3ABC052-453E-4889-9600-3A2EA03BADB6}"/>
              </a:ext>
            </a:extLst>
          </p:cNvPr>
          <p:cNvGraphicFramePr>
            <a:graphicFrameLocks noGrp="1"/>
          </p:cNvGraphicFramePr>
          <p:nvPr>
            <p:custDataLst>
              <p:tags r:id="rId7"/>
            </p:custDataLst>
          </p:nvPr>
        </p:nvGraphicFramePr>
        <p:xfrm>
          <a:off x="24362" y="5396283"/>
          <a:ext cx="1678163" cy="3154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781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24939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400" b="1" dirty="0">
                          <a:latin typeface="+mj-lt"/>
                        </a:rPr>
                        <a:t>Lectures </a:t>
                      </a:r>
                      <a:r>
                        <a:rPr lang="en-US" sz="1400" b="1" dirty="0" err="1">
                          <a:latin typeface="+mj-lt"/>
                        </a:rPr>
                        <a:t>préalables</a:t>
                      </a:r>
                      <a:r>
                        <a:rPr lang="en-US" sz="1400" b="1" dirty="0">
                          <a:latin typeface="+mj-lt"/>
                        </a:rPr>
                        <a:t> </a:t>
                      </a:r>
                      <a:r>
                        <a:rPr lang="en-US" sz="1400" b="0" dirty="0">
                          <a:latin typeface="+mj-lt"/>
                        </a:rPr>
                        <a:t>(guide </a:t>
                      </a:r>
                      <a:r>
                        <a:rPr lang="en-US" sz="1400" b="0" dirty="0" err="1">
                          <a:latin typeface="+mj-lt"/>
                        </a:rPr>
                        <a:t>pédagogique</a:t>
                      </a:r>
                      <a:r>
                        <a:rPr lang="en-US" sz="1400" b="0" dirty="0">
                          <a:latin typeface="+mj-lt"/>
                        </a:rPr>
                        <a:t> principal)</a:t>
                      </a:r>
                    </a:p>
                    <a:p>
                      <a:pPr marL="171450" indent="-171450" algn="l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r-CA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Questions de fond et idées</a:t>
                      </a:r>
                      <a:r>
                        <a:rPr lang="fr-CA" sz="12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initiales </a:t>
                      </a:r>
                      <a:r>
                        <a:rPr lang="fr-CA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(p. 8)</a:t>
                      </a:r>
                    </a:p>
                    <a:p>
                      <a:pPr marL="171450" indent="-171450" algn="l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r-CA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Fiches théoriques 1 et 2 (p. 18-20)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CA" sz="1200" b="0" dirty="0">
                          <a:latin typeface="+mn-lt"/>
                          <a:ea typeface="Calibri"/>
                          <a:cs typeface="Times" pitchFamily="18" charset="0"/>
                        </a:rPr>
                        <a:t>(Les fiches théoriques servent à se familiariser avec </a:t>
                      </a: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les principes de base du cycle de l’eau, ce qui sera préférable de faire avant de se lancer dans cette thématique</a:t>
                      </a:r>
                      <a:r>
                        <a:rPr kumimoji="0" lang="fr-F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.)</a:t>
                      </a:r>
                      <a:endParaRPr lang="fr-FR" sz="1200" b="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19C784F-F7E5-4E3D-BE27-D3FB92D8AC4A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2859" y="3402709"/>
            <a:ext cx="1679665" cy="18928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Présentation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l’étudiant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 c’est la première fois que la classe visionnera des vidéos mettant en vedette Antoine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Duplantis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commencer par regarder sa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16"/>
              </a:rPr>
              <a:t>vidéo de présentation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183D140-0F61-4F39-8F42-3386E0DF5253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22860" y="2570700"/>
            <a:ext cx="1679665" cy="7540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Lien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vidéo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Cliquer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17"/>
              </a:rPr>
              <a:t>ICI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pour accéder à la vidéo de l’activité.</a:t>
            </a:r>
          </a:p>
        </p:txBody>
      </p:sp>
      <p:sp>
        <p:nvSpPr>
          <p:cNvPr id="13" name="Espace réservé du numéro de diapositive 1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5674212" y="7983019"/>
            <a:ext cx="1112292" cy="1135797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FB875-5C85-AB42-9DC5-178568A424B8}" type="slidenum">
              <a:rPr kumimoji="0" lang="en-US" sz="8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/>
                <a:ea typeface="+mn-ea"/>
                <a:cs typeface="Impact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8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Impact"/>
              <a:ea typeface="+mn-ea"/>
              <a:cs typeface="Impact"/>
            </a:endParaRPr>
          </a:p>
        </p:txBody>
      </p:sp>
      <p:pic>
        <p:nvPicPr>
          <p:cNvPr id="19" name="Image 18">
            <a:hlinkClick r:id="rId18"/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9">
            <a:clrChange>
              <a:clrFrom>
                <a:srgbClr val="F8FDF7"/>
              </a:clrFrom>
              <a:clrTo>
                <a:srgbClr val="F8FD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2421" y="8659459"/>
            <a:ext cx="553678" cy="414724"/>
          </a:xfrm>
          <a:prstGeom prst="rect">
            <a:avLst/>
          </a:prstGeom>
        </p:spPr>
      </p:pic>
      <p:sp>
        <p:nvSpPr>
          <p:cNvPr id="20" name="ZoneTexte 19"/>
          <p:cNvSpPr txBox="1"/>
          <p:nvPr>
            <p:custDataLst>
              <p:tags r:id="rId12"/>
            </p:custDataLst>
          </p:nvPr>
        </p:nvSpPr>
        <p:spPr>
          <a:xfrm>
            <a:off x="24362" y="8550963"/>
            <a:ext cx="1365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1400" b="1" kern="0" dirty="0">
                <a:solidFill>
                  <a:schemeClr val="accent1">
                    <a:lumMod val="75000"/>
                  </a:schemeClr>
                </a:solidFill>
                <a:latin typeface="Avenir Light"/>
                <a:cs typeface="Avenir Light"/>
              </a:rPr>
              <a:t>Présentation </a:t>
            </a:r>
          </a:p>
          <a:p>
            <a:pPr algn="r"/>
            <a:r>
              <a:rPr lang="fr-CA" sz="1400" b="1" kern="0" dirty="0">
                <a:solidFill>
                  <a:schemeClr val="accent1">
                    <a:lumMod val="75000"/>
                  </a:schemeClr>
                </a:solidFill>
                <a:latin typeface="Avenir Light"/>
                <a:cs typeface="Avenir Light"/>
              </a:rPr>
              <a:t>du </a:t>
            </a:r>
            <a:r>
              <a:rPr lang="fr-CA" sz="1400" b="1" kern="0" dirty="0">
                <a:solidFill>
                  <a:schemeClr val="accent1">
                    <a:lumMod val="75000"/>
                  </a:schemeClr>
                </a:solidFill>
                <a:latin typeface="Avenir Light"/>
              </a:rPr>
              <a:t>matériel :</a:t>
            </a:r>
            <a:endParaRPr lang="fr-CA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3473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xmlns="" id="{F78B2A9D-E2FF-41FA-A202-1C931A8982A3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825463" y="2837495"/>
          <a:ext cx="4874730" cy="5335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1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79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806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baseline="0" dirty="0">
                          <a:latin typeface="+mn-lt"/>
                          <a:cs typeface="Times" pitchFamily="18" charset="0"/>
                        </a:rPr>
                        <a:t>Vidéo</a:t>
                      </a:r>
                      <a:endParaRPr lang="fr-FR" sz="1400" dirty="0">
                        <a:latin typeface="+mn-lt"/>
                        <a:cs typeface="Times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dirty="0">
                          <a:latin typeface="+mn-lt"/>
                          <a:cs typeface="Times" pitchFamily="18" charset="0"/>
                        </a:rPr>
                        <a:t>Texte affiché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dirty="0">
                          <a:latin typeface="+mn-lt"/>
                          <a:cs typeface="Times" pitchFamily="18" charset="0"/>
                        </a:rPr>
                        <a:t>Descriptif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>
                          <a:latin typeface="+mn-lt"/>
                          <a:cs typeface="Times" pitchFamily="18" charset="0"/>
                        </a:rPr>
                        <a:t>Lecture</a:t>
                      </a:r>
                      <a:endParaRPr lang="fr-FR" sz="1200" dirty="0">
                        <a:latin typeface="+mn-lt"/>
                        <a:cs typeface="Times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CA" sz="1200" dirty="0">
                          <a:latin typeface="+mn-lt"/>
                          <a:ea typeface="Calibri"/>
                          <a:cs typeface="Times" pitchFamily="18" charset="0"/>
                        </a:rPr>
                        <a:t>Retour sur le déplacement de l’eau autour de la Terre.</a:t>
                      </a:r>
                    </a:p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CA" sz="1200" dirty="0">
                          <a:latin typeface="+mn-lt"/>
                          <a:ea typeface="Calibri"/>
                          <a:cs typeface="Times" pitchFamily="18" charset="0"/>
                        </a:rPr>
                        <a:t>Mention du rôle des nuages dans le phénomène de la pluie. </a:t>
                      </a:r>
                    </a:p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CA" sz="1200" dirty="0">
                          <a:latin typeface="+mn-lt"/>
                          <a:ea typeface="Calibri"/>
                          <a:cs typeface="Times" pitchFamily="18" charset="0"/>
                        </a:rPr>
                        <a:t>Question sur la possibilité de créer un nuage dans une bouteille.</a:t>
                      </a: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latin typeface="+mn-lt"/>
                          <a:cs typeface="Times" pitchFamily="18" charset="0"/>
                        </a:rPr>
                        <a:t>Pause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Est-ce possible de créer un nuage dans une bouteille ? Comment 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000" marR="0" lvl="0" indent="-1800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fr-C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L’</a:t>
                      </a:r>
                      <a:r>
                        <a:rPr lang="fr-CA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enseignant-e</a:t>
                      </a:r>
                      <a:r>
                        <a:rPr lang="fr-C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recueille les idées des élèves.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latin typeface="+mn-lt"/>
                          <a:cs typeface="Times" pitchFamily="18" charset="0"/>
                        </a:rPr>
                        <a:t>Lecture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lvl="0" indent="-180000">
                        <a:spcBef>
                          <a:spcPts val="600"/>
                        </a:spcBef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Démonstration de l’expérience.</a:t>
                      </a:r>
                    </a:p>
                    <a:p>
                      <a:pPr marL="180000" lvl="0" indent="-180000">
                        <a:spcBef>
                          <a:spcPts val="600"/>
                        </a:spcBef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Invitation à décrire la démarche suivie et à tenter d’expliquer le résultat obtenu.</a:t>
                      </a: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17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latin typeface="+mn-lt"/>
                          <a:cs typeface="Times" pitchFamily="18" charset="0"/>
                        </a:rPr>
                        <a:t>Pause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 Décrire toutes les étapes de l’expérience.</a:t>
                      </a:r>
                    </a:p>
                    <a:p>
                      <a:pPr lvl="0" algn="ctr"/>
                      <a:r>
                        <a:rPr lang="fr-FR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2- Essayer d’expliquer le résultat obtenu.</a:t>
                      </a:r>
                      <a:endParaRPr lang="fr-FR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marR="0" lvl="0" indent="-1800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fr-C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L’</a:t>
                      </a:r>
                      <a:r>
                        <a:rPr lang="fr-CA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enseignant-e</a:t>
                      </a:r>
                      <a:r>
                        <a:rPr lang="fr-C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recueille les idées des élèves.</a:t>
                      </a:r>
                      <a:r>
                        <a:rPr lang="fr-CA" sz="12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(Voir indices dans Lectures préalables.)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latin typeface="+mn-lt"/>
                          <a:cs typeface="Times" pitchFamily="18" charset="0"/>
                        </a:rPr>
                        <a:t>Lecture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200" dirty="0">
                          <a:latin typeface="+mn-lt"/>
                          <a:cs typeface="Times" pitchFamily="18" charset="0"/>
                        </a:rPr>
                        <a:t>Récapitulation de la démarche, explication du résultat obtenu, rôle de l’allumette.</a:t>
                      </a:r>
                    </a:p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Démonstration de la formation d’un nuage avec de l’alcool à friction au lieu de l’eau.</a:t>
                      </a:r>
                      <a:endParaRPr lang="fr-FR" sz="1200" b="0" i="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b="1" dirty="0">
                          <a:latin typeface="+mn-lt"/>
                          <a:ea typeface="Calibri"/>
                          <a:cs typeface="Times" pitchFamily="18" charset="0"/>
                        </a:rPr>
                        <a:t>Fin</a:t>
                      </a:r>
                      <a:endParaRPr lang="fr-FR" sz="1200" b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fr-FR" sz="1200" b="0" i="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3" name="Espace réservé du numéro de diapositive 1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5674212" y="7983019"/>
            <a:ext cx="1112292" cy="1135797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FB875-5C85-AB42-9DC5-178568A424B8}" type="slidenum">
              <a:rPr kumimoji="0" lang="en-US" sz="8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/>
                <a:ea typeface="+mn-ea"/>
                <a:cs typeface="Impact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8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Impact"/>
              <a:ea typeface="+mn-ea"/>
              <a:cs typeface="Impact"/>
            </a:endParaRPr>
          </a:p>
        </p:txBody>
      </p:sp>
      <p:sp>
        <p:nvSpPr>
          <p:cNvPr id="12" name="Content Placeholder 4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1739153" y="1460983"/>
            <a:ext cx="5047351" cy="7620263"/>
          </a:xfrm>
          <a:solidFill>
            <a:schemeClr val="lt1">
              <a:alpha val="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fr-CA" sz="2400" i="1" dirty="0"/>
              <a:t>Vue d’ensemble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fr-CA" sz="1200" dirty="0"/>
              <a:t>Une démonstration, consistant à créer un nuage dans une bouteille (avec de l’eau, puis avec de l’alcool à friction), en faisant varier brusquement la pression à l’intérieur de la bouteille, permet d’introduire les notions d’évaporation et de condensation.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CA" sz="800" dirty="0">
                <a:latin typeface="Times New Roman" pitchFamily="18" charset="0"/>
              </a:rPr>
              <a:t> </a:t>
            </a:r>
          </a:p>
          <a:p>
            <a:pPr marL="228600" indent="-228600">
              <a:buAutoNum type="arabicPeriod"/>
            </a:pPr>
            <a:endParaRPr lang="fr-CA" sz="1200" dirty="0">
              <a:latin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0" y="10686"/>
            <a:ext cx="1984917" cy="643681"/>
          </a:xfrm>
        </p:spPr>
        <p:txBody>
          <a:bodyPr>
            <a:normAutofit/>
          </a:bodyPr>
          <a:lstStyle/>
          <a:p>
            <a:pPr algn="l"/>
            <a:r>
              <a:rPr lang="en-US" sz="3000" dirty="0" err="1">
                <a:cs typeface="Times New Roman"/>
              </a:rPr>
              <a:t>Réalisation</a:t>
            </a:r>
            <a:endParaRPr lang="en-US" sz="3000" dirty="0">
              <a:cs typeface="Times New Roman"/>
            </a:endParaRPr>
          </a:p>
        </p:txBody>
      </p:sp>
      <p:graphicFrame>
        <p:nvGraphicFramePr>
          <p:cNvPr id="16" name="Tableau 15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30480" y="1460984"/>
          <a:ext cx="1661160" cy="39518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611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5188">
                <a:tc>
                  <a:txBody>
                    <a:bodyPr/>
                    <a:lstStyle/>
                    <a:p>
                      <a:pPr algn="ctr"/>
                      <a:endParaRPr lang="fr-FR" sz="200" b="1" dirty="0"/>
                    </a:p>
                    <a:p>
                      <a:pPr algn="ctr"/>
                      <a:r>
                        <a:rPr lang="fr-FR" sz="1400" b="1" dirty="0">
                          <a:latin typeface="+mn-lt"/>
                          <a:cs typeface="Times New Roman" pitchFamily="18" charset="0"/>
                        </a:rPr>
                        <a:t>Durée : 30 minutes</a:t>
                      </a:r>
                      <a:endParaRPr lang="fr-FR" sz="1400" b="1" i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9" name="Title 3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0" y="654367"/>
            <a:ext cx="4274057" cy="395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2.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Times New Roman" panose="02020603050405020304" pitchFamily="18" charset="0"/>
              </a:rPr>
              <a:t>Formation d’un nuage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graphicFrame>
        <p:nvGraphicFramePr>
          <p:cNvPr id="17" name="Tableau 16">
            <a:extLst>
              <a:ext uri="{FF2B5EF4-FFF2-40B4-BE49-F238E27FC236}">
                <a16:creationId xmlns:a16="http://schemas.microsoft.com/office/drawing/2014/main" xmlns="" id="{44449651-B684-442A-A3AE-2ED719217356}"/>
              </a:ext>
            </a:extLst>
          </p:cNvPr>
          <p:cNvGraphicFramePr>
            <a:graphicFrameLocks noGrp="1"/>
          </p:cNvGraphicFramePr>
          <p:nvPr>
            <p:custDataLst>
              <p:tags r:id="rId7"/>
            </p:custDataLst>
          </p:nvPr>
        </p:nvGraphicFramePr>
        <p:xfrm>
          <a:off x="39080" y="3604690"/>
          <a:ext cx="1652560" cy="1615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525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24939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400" b="1" dirty="0">
                          <a:latin typeface="+mj-lt"/>
                        </a:rPr>
                        <a:t>Lectures </a:t>
                      </a:r>
                      <a:r>
                        <a:rPr lang="en-US" sz="1400" b="1" dirty="0" err="1">
                          <a:latin typeface="+mj-lt"/>
                        </a:rPr>
                        <a:t>préalables</a:t>
                      </a:r>
                      <a:r>
                        <a:rPr lang="en-US" sz="1400" b="1" dirty="0">
                          <a:latin typeface="+mj-lt"/>
                        </a:rPr>
                        <a:t> </a:t>
                      </a:r>
                      <a:r>
                        <a:rPr lang="en-US" sz="1400" b="0" dirty="0">
                          <a:latin typeface="+mj-lt"/>
                        </a:rPr>
                        <a:t>(guide </a:t>
                      </a:r>
                      <a:r>
                        <a:rPr lang="en-US" sz="1400" b="0" dirty="0" err="1">
                          <a:latin typeface="+mj-lt"/>
                        </a:rPr>
                        <a:t>pédagogique</a:t>
                      </a:r>
                      <a:r>
                        <a:rPr lang="en-US" sz="1400" b="0" dirty="0">
                          <a:latin typeface="+mj-lt"/>
                        </a:rPr>
                        <a:t> principal)</a:t>
                      </a:r>
                    </a:p>
                    <a:p>
                      <a:pPr marL="171450" indent="-171450" algn="l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r-CA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Indices pour orienter les élèves (p. 10)</a:t>
                      </a:r>
                    </a:p>
                    <a:p>
                      <a:pPr marL="171450" indent="-171450" algn="l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r-CA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Fiche théorique 3 (p.21-22).</a:t>
                      </a:r>
                      <a:endParaRPr lang="fr-FR" sz="1200" b="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BB01B9E-FF14-471D-BEF2-C5FC58C44E36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32346" y="2550563"/>
            <a:ext cx="1655546" cy="9387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Lien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vidéo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Cliquer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13"/>
              </a:rPr>
              <a:t>ICI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pour accéder à la vidéo de l’activité.</a:t>
            </a:r>
          </a:p>
        </p:txBody>
      </p:sp>
      <p:graphicFrame>
        <p:nvGraphicFramePr>
          <p:cNvPr id="19" name="Espace réservé du contenu 5"/>
          <p:cNvGraphicFramePr>
            <a:graphicFrameLocks noGrp="1"/>
          </p:cNvGraphicFramePr>
          <p:nvPr>
            <p:ph sz="half" idx="2"/>
            <p:custDataLst>
              <p:tags r:id="rId9"/>
            </p:custDataLst>
          </p:nvPr>
        </p:nvGraphicFramePr>
        <p:xfrm>
          <a:off x="22860" y="1914146"/>
          <a:ext cx="16764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92889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+mn-lt"/>
                        </a:rPr>
                        <a:t>Matériel</a:t>
                      </a:r>
                      <a:r>
                        <a:rPr lang="fr-FR" sz="1400" baseline="0" dirty="0">
                          <a:latin typeface="+mn-lt"/>
                        </a:rPr>
                        <a:t> nécessaire</a:t>
                      </a:r>
                      <a:endParaRPr lang="fr-FR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3299">
                <a:tc>
                  <a:txBody>
                    <a:bodyPr/>
                    <a:lstStyle/>
                    <a:p>
                      <a:pPr algn="ctr"/>
                      <a:r>
                        <a:rPr lang="fr-CA" sz="1200" b="0" dirty="0">
                          <a:latin typeface="+mn-lt"/>
                        </a:rPr>
                        <a:t>(aucun)</a:t>
                      </a:r>
                      <a:endParaRPr lang="fr-FR" sz="12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45840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1749449" y="1457059"/>
            <a:ext cx="5069838" cy="7562548"/>
          </a:xfr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fr-CA" sz="2400" i="1" dirty="0"/>
              <a:t>Vue d’ensemble</a:t>
            </a:r>
            <a:endParaRPr lang="fr-CA" sz="12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fr-CA" sz="1200" dirty="0"/>
              <a:t>Une expérience où les élèves créent de la pluie à l’intérieur d’un pot en plastique, scellé avec une pellicule plastique. Cette expérience permet d’introduire la notion de </a:t>
            </a:r>
            <a:r>
              <a:rPr lang="fr-CA" sz="1200" i="1" dirty="0"/>
              <a:t>précipitation</a:t>
            </a:r>
            <a:r>
              <a:rPr lang="fr-CA" sz="1200" dirty="0"/>
              <a:t>. Le protocole de l’expérience est déterminé d’avance mais il n’est pas tout de suite donné aux élèves, qui sont invités à y réfléchir.</a:t>
            </a:r>
          </a:p>
          <a:p>
            <a:pPr marL="0" indent="0" algn="just">
              <a:spcBef>
                <a:spcPts val="600"/>
              </a:spcBef>
              <a:buNone/>
            </a:pPr>
            <a:endParaRPr lang="fr-CA" sz="1200" dirty="0"/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xmlns="" id="{37A7E76C-B73A-430A-8CB7-C34CBBE4B48B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1815028599"/>
              </p:ext>
            </p:extLst>
          </p:nvPr>
        </p:nvGraphicFramePr>
        <p:xfrm>
          <a:off x="1847003" y="3119596"/>
          <a:ext cx="4874730" cy="5322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1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240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345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baseline="0" dirty="0">
                          <a:latin typeface="+mn-lt"/>
                          <a:cs typeface="Times" pitchFamily="18" charset="0"/>
                        </a:rPr>
                        <a:t>Vidéo</a:t>
                      </a:r>
                      <a:endParaRPr lang="fr-FR" sz="1400" dirty="0">
                        <a:latin typeface="+mn-lt"/>
                        <a:cs typeface="Times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dirty="0">
                          <a:latin typeface="+mn-lt"/>
                          <a:cs typeface="Times" pitchFamily="18" charset="0"/>
                        </a:rPr>
                        <a:t>Texte affiché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dirty="0">
                          <a:latin typeface="+mn-lt"/>
                          <a:cs typeface="Times" pitchFamily="18" charset="0"/>
                        </a:rPr>
                        <a:t>Descriptif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>
                          <a:latin typeface="+mn-lt"/>
                          <a:cs typeface="Times" pitchFamily="18" charset="0"/>
                        </a:rPr>
                        <a:t>Lecture</a:t>
                      </a:r>
                      <a:endParaRPr lang="fr-FR" sz="1200" dirty="0">
                        <a:latin typeface="+mn-lt"/>
                        <a:cs typeface="Times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CA" sz="1200" dirty="0">
                          <a:latin typeface="+mn-lt"/>
                          <a:ea typeface="Calibri"/>
                          <a:cs typeface="Times" pitchFamily="18" charset="0"/>
                        </a:rPr>
                        <a:t>Retour et question sur les deux transformation subies par l’eau dans l’expérience du nuage.</a:t>
                      </a: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latin typeface="+mn-lt"/>
                          <a:cs typeface="Times" pitchFamily="18" charset="0"/>
                        </a:rPr>
                        <a:t>Pause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Quel est le nom des deux transformations subies par l’eau lors de l’expérience du nuage dans la bouteille ?</a:t>
                      </a:r>
                      <a:endParaRPr lang="fr-CA" sz="12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000" marR="0" lvl="0" indent="-1800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fr-C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L’</a:t>
                      </a:r>
                      <a:r>
                        <a:rPr lang="fr-CA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enseignant-e</a:t>
                      </a:r>
                      <a:r>
                        <a:rPr lang="fr-C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recueille les idées des élèves.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latin typeface="+mn-lt"/>
                          <a:cs typeface="Times" pitchFamily="18" charset="0"/>
                        </a:rPr>
                        <a:t>Lecture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lvl="0" indent="-180000">
                        <a:spcBef>
                          <a:spcPts val="600"/>
                        </a:spcBef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Récapitulation de la formation des nuages.</a:t>
                      </a:r>
                    </a:p>
                    <a:p>
                      <a:pPr marL="180000" lvl="0" indent="-180000">
                        <a:spcBef>
                          <a:spcPts val="600"/>
                        </a:spcBef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Annonce du défi de créer de la pluie dans un pot.</a:t>
                      </a: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17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latin typeface="+mn-lt"/>
                          <a:cs typeface="Times" pitchFamily="18" charset="0"/>
                        </a:rPr>
                        <a:t>Pause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CA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Quel pourrait-être le protocole de l’expérience ?</a:t>
                      </a:r>
                      <a:endParaRPr lang="fr-FR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marR="0" lvl="0" indent="-1800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fr-C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L’</a:t>
                      </a:r>
                      <a:r>
                        <a:rPr lang="fr-CA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enseignant-e</a:t>
                      </a:r>
                      <a:r>
                        <a:rPr lang="fr-C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recueille les idées des élèves.</a:t>
                      </a: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latin typeface="+mn-lt"/>
                          <a:cs typeface="Times" pitchFamily="18" charset="0"/>
                        </a:rPr>
                        <a:t>Lecture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200" dirty="0">
                          <a:latin typeface="+mn-lt"/>
                          <a:cs typeface="Times" pitchFamily="18" charset="0"/>
                        </a:rPr>
                        <a:t>Invitation à lire les deux premières parties de la Fiche d’activité A.</a:t>
                      </a:r>
                      <a:endParaRPr lang="fr-FR" sz="1200" b="0" i="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20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latin typeface="+mn-lt"/>
                          <a:ea typeface="Calibri"/>
                          <a:cs typeface="Times" pitchFamily="18" charset="0"/>
                        </a:rPr>
                        <a:t>Pause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Lecture de la Fiche A, sections « Matériel » et « Déroulement 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000" lvl="0" indent="-180000">
                        <a:spcBef>
                          <a:spcPts val="600"/>
                        </a:spcBef>
                        <a:buFont typeface="+mj-lt"/>
                        <a:buAutoNum type="romanLcPeriod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Lecture en groupe et compréhension du matériel et du protocole.</a:t>
                      </a: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20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+mn-lt"/>
                          <a:ea typeface="Calibri"/>
                          <a:cs typeface="Times" pitchFamily="18" charset="0"/>
                        </a:rPr>
                        <a:t>Lecture</a:t>
                      </a: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lvl="0" indent="-180000">
                        <a:spcBef>
                          <a:spcPts val="600"/>
                        </a:spcBef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Modélisation du montage. </a:t>
                      </a:r>
                    </a:p>
                    <a:p>
                      <a:pPr marL="180000" lvl="0" indent="-180000">
                        <a:spcBef>
                          <a:spcPts val="600"/>
                        </a:spcBef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Invitation à tenter l’expérience.</a:t>
                      </a: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3768768866"/>
                  </a:ext>
                </a:extLst>
              </a:tr>
              <a:tr h="4320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+mn-lt"/>
                          <a:ea typeface="Calibri"/>
                          <a:cs typeface="Times" pitchFamily="18" charset="0"/>
                        </a:rPr>
                        <a:t>Pause</a:t>
                      </a: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Réalisation de l’expérience 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Réalisation de l’expérience</a:t>
                      </a: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137957144"/>
                  </a:ext>
                </a:extLst>
              </a:tr>
              <a:tr h="280215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>
                          <a:latin typeface="+mn-lt"/>
                          <a:ea typeface="Calibri"/>
                          <a:cs typeface="Times" pitchFamily="18" charset="0"/>
                        </a:rPr>
                        <a:t>Suite page suivante</a:t>
                      </a:r>
                    </a:p>
                  </a:txBody>
                  <a:tcPr marL="53578" marR="53578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 hMerge="1">
                  <a:txBody>
                    <a:bodyPr/>
                    <a:lstStyle/>
                    <a:p>
                      <a:pPr marL="228600" lvl="0" indent="-2286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2611596675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4339" y="498324"/>
            <a:ext cx="3289188" cy="871396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cs typeface="Times New Roman"/>
              </a:rPr>
              <a:t>3. </a:t>
            </a:r>
            <a:r>
              <a:rPr lang="en-US" sz="2400" dirty="0" err="1">
                <a:cs typeface="Times New Roman"/>
              </a:rPr>
              <a:t>Créer</a:t>
            </a:r>
            <a:r>
              <a:rPr lang="en-US" sz="2400" dirty="0">
                <a:cs typeface="Times New Roman"/>
              </a:rPr>
              <a:t> de la </a:t>
            </a:r>
            <a:r>
              <a:rPr lang="en-US" sz="2400" dirty="0" err="1">
                <a:cs typeface="Times New Roman"/>
              </a:rPr>
              <a:t>pluie</a:t>
            </a:r>
            <a:r>
              <a:rPr lang="en-US" sz="2400" dirty="0">
                <a:cs typeface="Times New Roman"/>
              </a:rPr>
              <a:t> </a:t>
            </a:r>
          </a:p>
        </p:txBody>
      </p:sp>
      <p:graphicFrame>
        <p:nvGraphicFramePr>
          <p:cNvPr id="15" name="Espace réservé du contenu 5"/>
          <p:cNvGraphicFramePr>
            <a:graphicFrameLocks noGrp="1"/>
          </p:cNvGraphicFramePr>
          <p:nvPr>
            <p:ph sz="half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xmlns="" val="1079418225"/>
              </p:ext>
            </p:extLst>
          </p:nvPr>
        </p:nvGraphicFramePr>
        <p:xfrm>
          <a:off x="33397" y="1943108"/>
          <a:ext cx="1678672" cy="2467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0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76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0665"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+mn-lt"/>
                        </a:rPr>
                        <a:t>Matériel</a:t>
                      </a:r>
                      <a:r>
                        <a:rPr lang="fr-FR" sz="1400" baseline="0" dirty="0">
                          <a:latin typeface="+mn-lt"/>
                        </a:rPr>
                        <a:t> nécessaire</a:t>
                      </a:r>
                      <a:endParaRPr lang="fr-FR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3598"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n-lt"/>
                        </a:rPr>
                        <a:t>Par équipe de 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4798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+mn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aseline="0" dirty="0">
                          <a:latin typeface="+mn-lt"/>
                        </a:rPr>
                        <a:t>Pot en plastique, type Solo (1L)</a:t>
                      </a:r>
                      <a:endParaRPr lang="fr-FR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4798">
                <a:tc>
                  <a:txBody>
                    <a:bodyPr/>
                    <a:lstStyle/>
                    <a:p>
                      <a:pPr algn="ctr"/>
                      <a:r>
                        <a:rPr lang="fr-CA" sz="1200" dirty="0">
                          <a:latin typeface="+mn-lt"/>
                        </a:rPr>
                        <a:t>1</a:t>
                      </a:r>
                      <a:endParaRPr lang="fr-F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+mn-lt"/>
                        </a:rPr>
                        <a:t>Écrou (diamètre 25-30 mm)*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4798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+mn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+mn-lt"/>
                        </a:rPr>
                        <a:t>Élastique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4798"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+mn-lt"/>
                        </a:rPr>
                        <a:t>Par élève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200" dirty="0">
                        <a:latin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4798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+mn-lt"/>
                        </a:rPr>
                        <a:t>Fiche d’activité A</a:t>
                      </a:r>
                      <a:endParaRPr lang="fr-FR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  <a:latin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339" y="-62114"/>
            <a:ext cx="2207974" cy="8713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Réalisation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xmlns="" val="4206802285"/>
              </p:ext>
            </p:extLst>
          </p:nvPr>
        </p:nvGraphicFramePr>
        <p:xfrm>
          <a:off x="46915" y="1457059"/>
          <a:ext cx="1656384" cy="40759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563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07596">
                <a:tc>
                  <a:txBody>
                    <a:bodyPr/>
                    <a:lstStyle/>
                    <a:p>
                      <a:endParaRPr lang="fr-FR" sz="200" dirty="0">
                        <a:latin typeface="+mn-lt"/>
                      </a:endParaRPr>
                    </a:p>
                    <a:p>
                      <a:pPr algn="ctr"/>
                      <a:r>
                        <a:rPr lang="fr-FR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Durée : 60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xmlns="" id="{37D94ECA-224B-4EE1-9755-C2B057194C37}"/>
              </a:ext>
            </a:extLst>
          </p:cNvPr>
          <p:cNvGraphicFramePr>
            <a:graphicFrameLocks noGrp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xmlns="" val="907175141"/>
              </p:ext>
            </p:extLst>
          </p:nvPr>
        </p:nvGraphicFramePr>
        <p:xfrm>
          <a:off x="47325" y="5521988"/>
          <a:ext cx="1652560" cy="1615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525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24939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400" b="1" dirty="0">
                          <a:latin typeface="+mj-lt"/>
                        </a:rPr>
                        <a:t>Lectures </a:t>
                      </a:r>
                      <a:r>
                        <a:rPr lang="en-US" sz="1400" b="1" dirty="0" err="1">
                          <a:latin typeface="+mj-lt"/>
                        </a:rPr>
                        <a:t>préalables</a:t>
                      </a:r>
                      <a:r>
                        <a:rPr lang="en-US" sz="1400" b="1" dirty="0">
                          <a:latin typeface="+mj-lt"/>
                        </a:rPr>
                        <a:t> </a:t>
                      </a:r>
                      <a:r>
                        <a:rPr lang="en-US" sz="1400" b="0" dirty="0">
                          <a:latin typeface="+mj-lt"/>
                        </a:rPr>
                        <a:t>(guide </a:t>
                      </a:r>
                      <a:r>
                        <a:rPr lang="en-US" sz="1400" b="0" dirty="0" err="1">
                          <a:latin typeface="+mj-lt"/>
                        </a:rPr>
                        <a:t>pédagogique</a:t>
                      </a:r>
                      <a:r>
                        <a:rPr lang="en-US" sz="1400" b="0" dirty="0">
                          <a:latin typeface="+mj-lt"/>
                        </a:rPr>
                        <a:t> principal)</a:t>
                      </a:r>
                    </a:p>
                    <a:p>
                      <a:pPr marL="171450" indent="-171450" algn="l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r-CA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Réalisation de l’expérience (p. 13)</a:t>
                      </a:r>
                    </a:p>
                    <a:p>
                      <a:pPr marL="171450" indent="-171450" algn="l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r-CA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Schéma au tableau (p. 13)</a:t>
                      </a:r>
                      <a:endParaRPr lang="fr-FR" sz="1200" b="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03D8245-4A76-4268-9806-9B4C6C201BF5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4339" y="4472734"/>
            <a:ext cx="1655546" cy="9387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Lien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vidéo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400" b="1" dirty="0">
                <a:solidFill>
                  <a:prstClr val="black"/>
                </a:solidFill>
                <a:latin typeface="Calibri"/>
              </a:rPr>
              <a:t>3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Cliquer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12"/>
              </a:rPr>
              <a:t>ICI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pour accéder à la vidéo de l’activité.</a:t>
            </a:r>
          </a:p>
        </p:txBody>
      </p:sp>
      <p:sp>
        <p:nvSpPr>
          <p:cNvPr id="12" name="Espace réservé du numéro de diapositive 1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5285678" y="8008203"/>
            <a:ext cx="1554881" cy="1135797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FB875-5C85-AB42-9DC5-178568A424B8}" type="slidenum">
              <a:rPr kumimoji="0" lang="en-US" sz="8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/>
                <a:ea typeface="+mn-ea"/>
                <a:cs typeface="Impact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8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Impact"/>
              <a:ea typeface="+mn-ea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7444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5285678" y="8008203"/>
            <a:ext cx="1554881" cy="1135797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FB875-5C85-AB42-9DC5-178568A424B8}" type="slidenum">
              <a:rPr kumimoji="0" lang="en-US" sz="8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Impact"/>
                <a:ea typeface="+mn-ea"/>
                <a:cs typeface="Impact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8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Impact"/>
              <a:ea typeface="+mn-ea"/>
              <a:cs typeface="Impac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4339" y="498324"/>
            <a:ext cx="3289188" cy="871396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cs typeface="Times New Roman"/>
              </a:rPr>
              <a:t>3. </a:t>
            </a:r>
            <a:r>
              <a:rPr lang="en-US" sz="2400" dirty="0" err="1">
                <a:cs typeface="Times New Roman"/>
              </a:rPr>
              <a:t>Créer</a:t>
            </a:r>
            <a:r>
              <a:rPr lang="en-US" sz="2400" dirty="0">
                <a:cs typeface="Times New Roman"/>
              </a:rPr>
              <a:t> de la </a:t>
            </a:r>
            <a:r>
              <a:rPr lang="en-US" sz="2400" dirty="0" err="1">
                <a:cs typeface="Times New Roman"/>
              </a:rPr>
              <a:t>pluie</a:t>
            </a:r>
            <a:r>
              <a:rPr lang="en-US" sz="2400" dirty="0">
                <a:cs typeface="Times New Roman"/>
              </a:rPr>
              <a:t> </a:t>
            </a: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339" y="-62114"/>
            <a:ext cx="2207974" cy="8713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Réalisation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  <p:custDataLst>
              <p:tags r:id="rId4"/>
            </p:custDataLst>
          </p:nvPr>
        </p:nvSpPr>
        <p:spPr>
          <a:xfrm>
            <a:off x="41526" y="1457059"/>
            <a:ext cx="6774948" cy="7562548"/>
          </a:xfr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fr-CA" sz="1200" dirty="0"/>
              <a:t>   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xmlns="" id="{C115D7EA-FB1F-45EB-93C7-D2D84465E838}"/>
              </a:ext>
            </a:extLst>
          </p:cNvPr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xmlns="" val="3913284936"/>
              </p:ext>
            </p:extLst>
          </p:nvPr>
        </p:nvGraphicFramePr>
        <p:xfrm>
          <a:off x="137161" y="1645303"/>
          <a:ext cx="6581512" cy="5059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0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65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52892">
                  <a:extLst>
                    <a:ext uri="{9D8B030D-6E8A-4147-A177-3AD203B41FA5}">
                      <a16:colId xmlns:a16="http://schemas.microsoft.com/office/drawing/2014/main" xmlns="" val="12783605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baseline="0" dirty="0">
                          <a:latin typeface="+mn-lt"/>
                          <a:cs typeface="Times" pitchFamily="18" charset="0"/>
                        </a:rPr>
                        <a:t>Vidéo</a:t>
                      </a:r>
                      <a:endParaRPr lang="fr-FR" sz="1400" dirty="0">
                        <a:latin typeface="+mn-lt"/>
                        <a:cs typeface="Times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dirty="0">
                          <a:latin typeface="+mn-lt"/>
                          <a:cs typeface="Times" pitchFamily="18" charset="0"/>
                        </a:rPr>
                        <a:t>Texte affiché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dirty="0">
                          <a:latin typeface="+mn-lt"/>
                          <a:cs typeface="Times" pitchFamily="18" charset="0"/>
                        </a:rPr>
                        <a:t>Descriptif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200" b="1" dirty="0">
                          <a:latin typeface="+mn-lt"/>
                          <a:cs typeface="Times" pitchFamily="18" charset="0"/>
                        </a:rPr>
                        <a:t>Suite de l’activité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20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+mn-lt"/>
                          <a:ea typeface="Calibri"/>
                          <a:cs typeface="Times" pitchFamily="18" charset="0"/>
                        </a:rPr>
                        <a:t>Lecture</a:t>
                      </a: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indent="-1800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Invitation aux équipes à partager leurs observations au reste de la classe, puis à tenter d’expliquer le phénomène.</a:t>
                      </a: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3768768866"/>
                  </a:ext>
                </a:extLst>
              </a:tr>
              <a:tr h="5331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+mn-lt"/>
                          <a:ea typeface="Calibri"/>
                          <a:cs typeface="Times" pitchFamily="18" charset="0"/>
                        </a:rPr>
                        <a:t>Pause</a:t>
                      </a: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 Observations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2- Explications</a:t>
                      </a: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</a:t>
                      </a:r>
                      <a:r>
                        <a:rPr lang="fr-C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enseignant-e</a:t>
                      </a: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résume les observations et les explications des élèves, à l’aide d’un schéma. (Voir Lectures préalables.)</a:t>
                      </a: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137957144"/>
                  </a:ext>
                </a:extLst>
              </a:tr>
              <a:tr h="4320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+mn-lt"/>
                          <a:ea typeface="Calibri"/>
                          <a:cs typeface="Times" pitchFamily="18" charset="0"/>
                        </a:rPr>
                        <a:t>Lecture</a:t>
                      </a: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lvl="0" indent="-180000">
                        <a:spcBef>
                          <a:spcPts val="600"/>
                        </a:spcBef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Démonstration et retour sur observations et explications. </a:t>
                      </a:r>
                      <a:endParaRPr lang="fr-CA" sz="12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0000" lvl="0" indent="-180000">
                        <a:spcBef>
                          <a:spcPts val="600"/>
                        </a:spcBef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Lien avec le phénomène réel sur Terre.</a:t>
                      </a:r>
                    </a:p>
                    <a:p>
                      <a:pPr marL="180000" lvl="0" indent="-180000">
                        <a:spcBef>
                          <a:spcPts val="600"/>
                        </a:spcBef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Questions sur le refroidissement et réchauffement de l’eau dans le phénomène réel.</a:t>
                      </a: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2543119784"/>
                  </a:ext>
                </a:extLst>
              </a:tr>
              <a:tr h="4320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+mn-lt"/>
                          <a:ea typeface="Calibri"/>
                          <a:cs typeface="Times" pitchFamily="18" charset="0"/>
                        </a:rPr>
                        <a:t>Pause</a:t>
                      </a: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CA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 Qu’est-ce qui réchauffe l’eau à la surface des lacs et des océans ?</a:t>
                      </a:r>
                    </a:p>
                    <a:p>
                      <a:pPr algn="ctr"/>
                      <a:r>
                        <a:rPr lang="fr-CA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2- Qu’est-ce qui refroidit la vapeur dans le ciel ?</a:t>
                      </a: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</a:t>
                      </a:r>
                      <a:r>
                        <a:rPr lang="fr-C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enseignant-e</a:t>
                      </a: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recueille les idées des élèves.</a:t>
                      </a: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1338562496"/>
                  </a:ext>
                </a:extLst>
              </a:tr>
              <a:tr h="4320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+mn-lt"/>
                          <a:ea typeface="Calibri"/>
                          <a:cs typeface="Times" pitchFamily="18" charset="0"/>
                        </a:rPr>
                        <a:t>Lecture</a:t>
                      </a: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fr-CA" sz="1200" i="0" dirty="0">
                          <a:latin typeface="+mn-lt"/>
                          <a:ea typeface="Calibri"/>
                          <a:cs typeface="Times" pitchFamily="18" charset="0"/>
                        </a:rPr>
                        <a:t>Explication du phénomène réel (Soleil, altitude, différents types de précipitations).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fr-CA" sz="1200" i="0" dirty="0">
                          <a:latin typeface="+mn-lt"/>
                          <a:ea typeface="Calibri"/>
                          <a:cs typeface="Times" pitchFamily="18" charset="0"/>
                        </a:rPr>
                        <a:t>Invitation à remplir la section Bilan de la Fiche d’activité A.</a:t>
                      </a: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20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>
                          <a:latin typeface="+mn-lt"/>
                          <a:ea typeface="Calibri"/>
                          <a:cs typeface="Times" pitchFamily="18" charset="0"/>
                        </a:rPr>
                        <a:t>Fin</a:t>
                      </a: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2880" indent="-18288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SzPct val="100000"/>
                        <a:buFont typeface="+mj-lt"/>
                        <a:buAutoNum type="romanLcPeriod"/>
                      </a:pPr>
                      <a:r>
                        <a:rPr lang="fr-CA" sz="1200" i="0" dirty="0">
                          <a:latin typeface="+mn-lt"/>
                          <a:ea typeface="Calibri"/>
                          <a:cs typeface="Times" pitchFamily="18" charset="0"/>
                        </a:rPr>
                        <a:t>Les élèves</a:t>
                      </a:r>
                      <a:r>
                        <a:rPr lang="fr-CA" sz="1200" i="0" baseline="0" dirty="0">
                          <a:latin typeface="+mn-lt"/>
                          <a:ea typeface="Calibri"/>
                          <a:cs typeface="Times" pitchFamily="18" charset="0"/>
                        </a:rPr>
                        <a:t> remplissent </a:t>
                      </a:r>
                      <a:r>
                        <a:rPr lang="fr-CA" sz="1200" i="0" dirty="0">
                          <a:latin typeface="+mn-lt"/>
                          <a:ea typeface="Calibri"/>
                          <a:cs typeface="Times" pitchFamily="18" charset="0"/>
                        </a:rPr>
                        <a:t>la section Bilan de la Fiche d’activité A.</a:t>
                      </a: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201033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00991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4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1777314" y="1422994"/>
            <a:ext cx="5036043" cy="7620264"/>
          </a:xfrm>
          <a:solidFill>
            <a:schemeClr val="lt1">
              <a:alpha val="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fr-CA" sz="2400" i="1" dirty="0">
                <a:solidFill>
                  <a:schemeClr val="tx1"/>
                </a:solidFill>
              </a:rPr>
              <a:t>Vue d’ensemble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fr-CA" sz="1200" dirty="0">
                <a:solidFill>
                  <a:schemeClr val="tx1"/>
                </a:solidFill>
              </a:rPr>
              <a:t>Les élèves réalisent une expérience leur permettant de mieux visualiser les étapes du ruissellement et de l’infiltration. </a:t>
            </a:r>
          </a:p>
          <a:p>
            <a:pPr marL="0" indent="0" algn="just">
              <a:spcBef>
                <a:spcPts val="600"/>
              </a:spcBef>
              <a:buNone/>
            </a:pPr>
            <a:endParaRPr lang="fr-CA" sz="1200" dirty="0">
              <a:solidFill>
                <a:schemeClr val="tx1"/>
              </a:solidFill>
              <a:latin typeface="Times New Roman" pitchFamily="18" charset="0"/>
            </a:endParaRPr>
          </a:p>
          <a:p>
            <a:pPr marL="228600" indent="-228600" algn="just">
              <a:spcBef>
                <a:spcPts val="600"/>
              </a:spcBef>
              <a:buFont typeface="+mj-lt"/>
              <a:buAutoNum type="arabicPeriod"/>
            </a:pPr>
            <a:endParaRPr lang="fr-CA" sz="1200" dirty="0">
              <a:solidFill>
                <a:schemeClr val="tx1"/>
              </a:solidFill>
              <a:latin typeface="Times New Roman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fr-CA" sz="1200" i="1" dirty="0">
              <a:solidFill>
                <a:schemeClr val="tx1"/>
              </a:solidFill>
              <a:latin typeface="Times New Roman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fr-CA" sz="1200" b="1" i="1" dirty="0">
              <a:solidFill>
                <a:schemeClr val="tx1"/>
              </a:solidFill>
              <a:latin typeface="Times New Roman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fr-CA" sz="1200" dirty="0">
              <a:solidFill>
                <a:schemeClr val="tx1"/>
              </a:solidFill>
              <a:latin typeface="Times New Roman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fr-CA" sz="1200" i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256" y="489357"/>
            <a:ext cx="4274057" cy="871396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cs typeface="Times New Roman"/>
              </a:rPr>
              <a:t>4. </a:t>
            </a:r>
            <a:r>
              <a:rPr lang="en-US" sz="2400" dirty="0" err="1">
                <a:cs typeface="Times New Roman"/>
              </a:rPr>
              <a:t>Regagner</a:t>
            </a:r>
            <a:r>
              <a:rPr lang="en-US" sz="2400" dirty="0">
                <a:cs typeface="Times New Roman"/>
              </a:rPr>
              <a:t> la source</a:t>
            </a:r>
          </a:p>
        </p:txBody>
      </p:sp>
      <p:graphicFrame>
        <p:nvGraphicFramePr>
          <p:cNvPr id="10" name="Espace réservé du contenu 5"/>
          <p:cNvGraphicFramePr>
            <a:graphicFrameLocks noGrp="1"/>
          </p:cNvGraphicFramePr>
          <p:nvPr>
            <p:ph sz="half" idx="2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xmlns="" val="4109504846"/>
              </p:ext>
            </p:extLst>
          </p:nvPr>
        </p:nvGraphicFramePr>
        <p:xfrm>
          <a:off x="69256" y="1859012"/>
          <a:ext cx="1665276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9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3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0665"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+mn-lt"/>
                        </a:rPr>
                        <a:t>Matériel</a:t>
                      </a:r>
                      <a:r>
                        <a:rPr lang="fr-FR" sz="1400" baseline="0" dirty="0">
                          <a:latin typeface="+mn-lt"/>
                        </a:rPr>
                        <a:t> nécessaire</a:t>
                      </a:r>
                      <a:endParaRPr lang="fr-FR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3598"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n-lt"/>
                        </a:rPr>
                        <a:t>Par équipe</a:t>
                      </a:r>
                      <a:r>
                        <a:rPr lang="fr-FR" sz="1200" b="1" baseline="0" dirty="0">
                          <a:latin typeface="+mn-lt"/>
                        </a:rPr>
                        <a:t> de 2</a:t>
                      </a:r>
                      <a:endParaRPr lang="fr-FR" sz="12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3598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+mn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+mn-lt"/>
                        </a:rPr>
                        <a:t>Grand pot solo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3598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+mn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+mn-lt"/>
                        </a:rPr>
                        <a:t>Plat en plastique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3598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+mn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+mn-lt"/>
                        </a:rPr>
                        <a:t>Filtre</a:t>
                      </a:r>
                      <a:r>
                        <a:rPr lang="fr-FR" sz="1200" baseline="0" dirty="0">
                          <a:latin typeface="+mn-lt"/>
                        </a:rPr>
                        <a:t> à café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3598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+mn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aseline="0" dirty="0">
                          <a:latin typeface="+mn-lt"/>
                        </a:rPr>
                        <a:t>Élastique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3598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+mn-lt"/>
                        </a:rPr>
                        <a:t>Eau froide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3598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+mn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+mn-lt"/>
                        </a:rPr>
                        <a:t>Cylindre</a:t>
                      </a:r>
                      <a:r>
                        <a:rPr lang="fr-FR" sz="1200" baseline="0" dirty="0">
                          <a:latin typeface="+mn-lt"/>
                        </a:rPr>
                        <a:t> gradué de 50 ml</a:t>
                      </a:r>
                      <a:endParaRPr lang="fr-FR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3598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+mn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+mn-lt"/>
                        </a:rPr>
                        <a:t>Cuillère en plastique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35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+mn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+mn-lt"/>
                        </a:rPr>
                        <a:t>Substrat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3598"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n-lt"/>
                        </a:rPr>
                        <a:t>Par</a:t>
                      </a:r>
                      <a:r>
                        <a:rPr lang="fr-FR" sz="1200" b="1" baseline="0" dirty="0">
                          <a:latin typeface="+mn-lt"/>
                        </a:rPr>
                        <a:t> élève</a:t>
                      </a:r>
                      <a:endParaRPr lang="fr-FR" sz="12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3598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+mn-lt"/>
                        </a:rPr>
                        <a:t>Fiche</a:t>
                      </a:r>
                      <a:r>
                        <a:rPr lang="fr-FR" sz="1200" baseline="0" dirty="0">
                          <a:latin typeface="+mn-lt"/>
                        </a:rPr>
                        <a:t> </a:t>
                      </a:r>
                      <a:r>
                        <a:rPr lang="fr-FR" sz="1200" dirty="0">
                          <a:latin typeface="+mn-lt"/>
                        </a:rPr>
                        <a:t>d’activité B</a:t>
                      </a:r>
                      <a:endParaRPr lang="fr-FR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  <a:latin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16" name="Title 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9256" y="-71081"/>
            <a:ext cx="4274057" cy="8713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 err="1"/>
              <a:t>Réalisation</a:t>
            </a:r>
            <a:endParaRPr lang="en-US" sz="3000" dirty="0"/>
          </a:p>
        </p:txBody>
      </p:sp>
      <p:graphicFrame>
        <p:nvGraphicFramePr>
          <p:cNvPr id="17" name="Tableau 16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xmlns="" val="4181754453"/>
              </p:ext>
            </p:extLst>
          </p:nvPr>
        </p:nvGraphicFramePr>
        <p:xfrm>
          <a:off x="78985" y="1417550"/>
          <a:ext cx="1648034" cy="37386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48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386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" pitchFamily="18" charset="0"/>
                        </a:rPr>
                        <a:t>Durée : 75 minutes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xmlns="" id="{65B69B7A-7EBD-43F2-8FE5-7BD36320E3C2}"/>
              </a:ext>
            </a:extLst>
          </p:cNvPr>
          <p:cNvGraphicFramePr>
            <a:graphicFrameLocks noGrp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xmlns="" val="461930642"/>
              </p:ext>
            </p:extLst>
          </p:nvPr>
        </p:nvGraphicFramePr>
        <p:xfrm>
          <a:off x="64730" y="6948495"/>
          <a:ext cx="1652560" cy="17983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525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24939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400" b="1" dirty="0">
                          <a:latin typeface="+mj-lt"/>
                        </a:rPr>
                        <a:t>Lectures </a:t>
                      </a:r>
                      <a:r>
                        <a:rPr lang="en-US" sz="1400" b="1" dirty="0" err="1">
                          <a:latin typeface="+mj-lt"/>
                        </a:rPr>
                        <a:t>préalables</a:t>
                      </a:r>
                      <a:r>
                        <a:rPr lang="en-US" sz="1400" b="1" dirty="0">
                          <a:latin typeface="+mj-lt"/>
                        </a:rPr>
                        <a:t> </a:t>
                      </a:r>
                      <a:r>
                        <a:rPr lang="en-US" sz="1400" b="0" dirty="0">
                          <a:latin typeface="+mj-lt"/>
                        </a:rPr>
                        <a:t>(guide </a:t>
                      </a:r>
                      <a:r>
                        <a:rPr lang="en-US" sz="1400" b="0" dirty="0" err="1">
                          <a:latin typeface="+mj-lt"/>
                        </a:rPr>
                        <a:t>pédagogique</a:t>
                      </a:r>
                      <a:r>
                        <a:rPr lang="en-US" sz="1400" b="0" dirty="0">
                          <a:latin typeface="+mj-lt"/>
                        </a:rPr>
                        <a:t> principal)</a:t>
                      </a:r>
                    </a:p>
                    <a:p>
                      <a:pPr marL="171450" indent="-171450" algn="l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r-CA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Réalisation de l’expérience et retour (p. 15)</a:t>
                      </a:r>
                    </a:p>
                    <a:p>
                      <a:pPr marL="171450" indent="-171450" algn="l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r-CA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Fiche théorique</a:t>
                      </a:r>
                      <a:r>
                        <a:rPr lang="fr-CA" sz="12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 (p.25)</a:t>
                      </a:r>
                      <a:endParaRPr lang="fr-FR" sz="1200" b="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xmlns="" id="{50E17F74-811A-4991-B0AD-988436CDDF27}"/>
              </a:ext>
            </a:extLst>
          </p:cNvPr>
          <p:cNvGraphicFramePr>
            <a:graphicFrameLocks noGrp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xmlns="" val="173757249"/>
              </p:ext>
            </p:extLst>
          </p:nvPr>
        </p:nvGraphicFramePr>
        <p:xfrm>
          <a:off x="1857970" y="2393938"/>
          <a:ext cx="4874730" cy="6125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1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79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806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baseline="0" dirty="0">
                          <a:latin typeface="+mn-lt"/>
                          <a:cs typeface="Times" pitchFamily="18" charset="0"/>
                        </a:rPr>
                        <a:t>Vidéo</a:t>
                      </a:r>
                      <a:endParaRPr lang="fr-FR" sz="1400" dirty="0">
                        <a:latin typeface="+mn-lt"/>
                        <a:cs typeface="Times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dirty="0">
                          <a:latin typeface="+mn-lt"/>
                          <a:cs typeface="Times" pitchFamily="18" charset="0"/>
                        </a:rPr>
                        <a:t>Texte affiché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dirty="0">
                          <a:latin typeface="+mn-lt"/>
                          <a:cs typeface="Times" pitchFamily="18" charset="0"/>
                        </a:rPr>
                        <a:t>Descriptif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>
                          <a:latin typeface="+mn-lt"/>
                          <a:cs typeface="Times" pitchFamily="18" charset="0"/>
                        </a:rPr>
                        <a:t>Lecture</a:t>
                      </a:r>
                      <a:endParaRPr lang="fr-FR" sz="1200" dirty="0">
                        <a:latin typeface="+mn-lt"/>
                        <a:cs typeface="Times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CA" sz="1200" dirty="0">
                          <a:latin typeface="+mn-lt"/>
                          <a:ea typeface="Calibri"/>
                          <a:cs typeface="Times" pitchFamily="18" charset="0"/>
                        </a:rPr>
                        <a:t>Retour et question sur les 3 façons qu’a l’eau de se déplacer ou de se transformer.</a:t>
                      </a: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latin typeface="+mn-lt"/>
                          <a:cs typeface="Times" pitchFamily="18" charset="0"/>
                        </a:rPr>
                        <a:t>Pause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Quel est le nom des trois transformations ou déplacements de l’eau que nous avons vu jusqu’à maintenant ?</a:t>
                      </a:r>
                      <a:endParaRPr lang="fr-CA" sz="12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000" marR="0" lvl="0" indent="-1800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fr-C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L’</a:t>
                      </a:r>
                      <a:r>
                        <a:rPr lang="fr-CA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enseignant-e</a:t>
                      </a:r>
                      <a:r>
                        <a:rPr lang="fr-C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recueille les idées des élèves.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latin typeface="+mn-lt"/>
                          <a:cs typeface="Times" pitchFamily="18" charset="0"/>
                        </a:rPr>
                        <a:t>Lecture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lvl="0" indent="-180000">
                        <a:spcBef>
                          <a:spcPts val="600"/>
                        </a:spcBef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Récapitulation de l’évaporation, condensation, précipitations.</a:t>
                      </a:r>
                    </a:p>
                    <a:p>
                      <a:pPr marL="180000" lvl="0" indent="-180000">
                        <a:spcBef>
                          <a:spcPts val="600"/>
                        </a:spcBef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Question sur le chemin parcouru par l’eau une fois tombée sur le sol.</a:t>
                      </a: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17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latin typeface="+mn-lt"/>
                          <a:cs typeface="Times" pitchFamily="18" charset="0"/>
                        </a:rPr>
                        <a:t>Pause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CA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 se passe-t-il une fois que la pluie est tombée ? Où s’en va toute cette eau ? Quel chemin emprunte-t-elle ? Jusqu’où ?</a:t>
                      </a:r>
                      <a:endParaRPr lang="fr-FR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marR="0" lvl="0" indent="-1800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fr-C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L’</a:t>
                      </a:r>
                      <a:r>
                        <a:rPr lang="fr-CA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enseignant-e</a:t>
                      </a:r>
                      <a:r>
                        <a:rPr lang="fr-C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recueille les idées des élèves.</a:t>
                      </a: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latin typeface="+mn-lt"/>
                          <a:cs typeface="Times" pitchFamily="18" charset="0"/>
                        </a:rPr>
                        <a:t>Lecture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200" dirty="0">
                          <a:latin typeface="+mn-lt"/>
                          <a:cs typeface="Times" pitchFamily="18" charset="0"/>
                        </a:rPr>
                        <a:t>Présentation du matériel pour l’expérience des substrats.</a:t>
                      </a:r>
                    </a:p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200" b="0" i="0" dirty="0">
                          <a:latin typeface="+mn-lt"/>
                          <a:ea typeface="Calibri"/>
                          <a:cs typeface="Times" pitchFamily="18" charset="0"/>
                        </a:rPr>
                        <a:t>Modélisation du montage.</a:t>
                      </a:r>
                    </a:p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200" b="0" i="0" dirty="0">
                          <a:latin typeface="+mn-lt"/>
                          <a:ea typeface="Calibri"/>
                          <a:cs typeface="Times" pitchFamily="18" charset="0"/>
                        </a:rPr>
                        <a:t>Invitation à faire des hypothèses sur le chemin que l’eau empruntera.</a:t>
                      </a:r>
                      <a:endParaRPr lang="fr-FR" sz="1200" b="0" i="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20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latin typeface="+mn-lt"/>
                          <a:ea typeface="Calibri"/>
                          <a:cs typeface="Times" pitchFamily="18" charset="0"/>
                        </a:rPr>
                        <a:t>Pause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Où est-il possible que l’eau se retrouve, après avoir été versée ?</a:t>
                      </a: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lvl="0" indent="-180000">
                        <a:spcBef>
                          <a:spcPts val="600"/>
                        </a:spcBef>
                        <a:buFont typeface="+mj-lt"/>
                        <a:buAutoNum type="romanLcPeriod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</a:t>
                      </a:r>
                      <a:r>
                        <a:rPr lang="fr-C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enseignant-e</a:t>
                      </a: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recueille les idées des élèves.</a:t>
                      </a: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0215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>
                          <a:latin typeface="+mn-lt"/>
                          <a:ea typeface="Calibri"/>
                          <a:cs typeface="Times" pitchFamily="18" charset="0"/>
                        </a:rPr>
                        <a:t>Suite page suivante</a:t>
                      </a:r>
                    </a:p>
                  </a:txBody>
                  <a:tcPr marL="53578" marR="53578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 hMerge="1">
                  <a:txBody>
                    <a:bodyPr/>
                    <a:lstStyle/>
                    <a:p>
                      <a:pPr marL="228600" lvl="0" indent="-2286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2611596675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5368320-C142-494B-8AFF-57B793FFC2E7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9257" y="5944020"/>
            <a:ext cx="1655546" cy="9387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Lien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vidéo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Cliquer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12"/>
              </a:rPr>
              <a:t>ICI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pour accéder à la vidéo de l’activité.</a:t>
            </a:r>
          </a:p>
        </p:txBody>
      </p:sp>
      <p:sp>
        <p:nvSpPr>
          <p:cNvPr id="13" name="Espace réservé du numéro de diapositive 1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5096106" y="8003173"/>
            <a:ext cx="1746435" cy="1135797"/>
          </a:xfrm>
        </p:spPr>
        <p:txBody>
          <a:bodyPr/>
          <a:lstStyle/>
          <a:p>
            <a:fld id="{027FB875-5C85-AB42-9DC5-178568A424B8}" type="slidenum">
              <a:rPr lang="en-US" sz="8200" smtClean="0">
                <a:solidFill>
                  <a:schemeClr val="bg1">
                    <a:lumMod val="85000"/>
                  </a:schemeClr>
                </a:solidFill>
                <a:latin typeface="Impact"/>
                <a:cs typeface="Impact"/>
              </a:rPr>
              <a:pPr/>
              <a:t>6</a:t>
            </a:fld>
            <a:endParaRPr lang="en-US" sz="8200" dirty="0">
              <a:solidFill>
                <a:schemeClr val="bg1">
                  <a:lumMod val="85000"/>
                </a:schemeClr>
              </a:solidFill>
              <a:latin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0009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4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56950" y="1422994"/>
            <a:ext cx="6744101" cy="7620264"/>
          </a:xfrm>
          <a:solidFill>
            <a:schemeClr val="lt1">
              <a:alpha val="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fr-CA" sz="1200" dirty="0">
                <a:solidFill>
                  <a:schemeClr val="tx1"/>
                </a:solidFill>
                <a:latin typeface="Times New Roman" pitchFamily="18" charset="0"/>
              </a:rPr>
              <a:t>   </a:t>
            </a:r>
          </a:p>
          <a:p>
            <a:pPr marL="228600" indent="-228600" algn="just">
              <a:spcBef>
                <a:spcPts val="600"/>
              </a:spcBef>
              <a:buFont typeface="+mj-lt"/>
              <a:buAutoNum type="arabicPeriod"/>
            </a:pPr>
            <a:endParaRPr lang="fr-CA" sz="1200" dirty="0">
              <a:solidFill>
                <a:schemeClr val="tx1"/>
              </a:solidFill>
              <a:latin typeface="Times New Roman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fr-CA" sz="1200" i="1" dirty="0">
              <a:solidFill>
                <a:schemeClr val="tx1"/>
              </a:solidFill>
              <a:latin typeface="Times New Roman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fr-CA" sz="1200" b="1" i="1" dirty="0">
              <a:solidFill>
                <a:schemeClr val="tx1"/>
              </a:solidFill>
              <a:latin typeface="Times New Roman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fr-CA" sz="1200" dirty="0">
              <a:solidFill>
                <a:schemeClr val="tx1"/>
              </a:solidFill>
              <a:latin typeface="Times New Roman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fr-CA" sz="1200" i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xmlns="" id="{50E17F74-811A-4991-B0AD-988436CDDF27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551331205"/>
              </p:ext>
            </p:extLst>
          </p:nvPr>
        </p:nvGraphicFramePr>
        <p:xfrm>
          <a:off x="97279" y="1514329"/>
          <a:ext cx="6663443" cy="6103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0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556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288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baseline="0" dirty="0">
                          <a:latin typeface="+mn-lt"/>
                          <a:cs typeface="Times" pitchFamily="18" charset="0"/>
                        </a:rPr>
                        <a:t>Vidéo</a:t>
                      </a:r>
                      <a:endParaRPr lang="fr-FR" sz="1400" dirty="0">
                        <a:latin typeface="+mn-lt"/>
                        <a:cs typeface="Times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dirty="0">
                          <a:latin typeface="+mn-lt"/>
                          <a:cs typeface="Times" pitchFamily="18" charset="0"/>
                        </a:rPr>
                        <a:t>Texte affiché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dirty="0">
                          <a:latin typeface="+mn-lt"/>
                          <a:cs typeface="Times" pitchFamily="18" charset="0"/>
                        </a:rPr>
                        <a:t>Descriptif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200" b="1" dirty="0">
                          <a:latin typeface="+mn-lt"/>
                          <a:cs typeface="Times" pitchFamily="18" charset="0"/>
                        </a:rPr>
                        <a:t>Suite de l’activité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93235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>
                          <a:latin typeface="+mn-lt"/>
                          <a:cs typeface="Times" pitchFamily="18" charset="0"/>
                        </a:rPr>
                        <a:t>Lecture</a:t>
                      </a:r>
                      <a:endParaRPr lang="fr-FR" sz="1200" dirty="0">
                        <a:latin typeface="+mn-lt"/>
                        <a:cs typeface="Times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CA" sz="1200">
                          <a:latin typeface="+mn-lt"/>
                          <a:ea typeface="Calibri"/>
                          <a:cs typeface="Times" pitchFamily="18" charset="0"/>
                        </a:rPr>
                        <a:t>Retour sur les chemins possibles que l’eau empruntera.</a:t>
                      </a:r>
                    </a:p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CA" sz="1200">
                          <a:latin typeface="+mn-lt"/>
                          <a:ea typeface="Calibri"/>
                          <a:cs typeface="Times" pitchFamily="18" charset="0"/>
                        </a:rPr>
                        <a:t>Invitation à faire l’expérience.</a:t>
                      </a: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latin typeface="+mn-lt"/>
                          <a:cs typeface="Times" pitchFamily="18" charset="0"/>
                        </a:rPr>
                        <a:t>Pause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r-CA" sz="1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Formation des équipes et assignation des substrats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r-CA" sz="1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Lecture de la question de découverte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r-CA" sz="1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Lecture et formulation de l’hypothèse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r-CA" sz="1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Lecture puis exécution des préparatifs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r-CA" sz="1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Lecture puis exécution du protocole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r-CA" sz="1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Retour et bilan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fr-C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Réalisation de l’expérience et retour (voir Lectures préalables).</a:t>
                      </a:r>
                      <a:endParaRPr lang="fr-CA" sz="12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latin typeface="+mn-lt"/>
                          <a:cs typeface="Times" pitchFamily="18" charset="0"/>
                        </a:rPr>
                        <a:t>Lecture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lvl="0" indent="-180000">
                        <a:spcBef>
                          <a:spcPts val="600"/>
                        </a:spcBef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Réalisation de l’expérience, observations, identification du ruissellement et de l’infiltration.</a:t>
                      </a:r>
                    </a:p>
                    <a:p>
                      <a:pPr marL="180000" lvl="0" indent="-180000">
                        <a:spcBef>
                          <a:spcPts val="600"/>
                        </a:spcBef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Question sur les facteurs de ruissellement à la surface de la Terre.</a:t>
                      </a: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17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latin typeface="+mn-lt"/>
                          <a:cs typeface="Times" pitchFamily="18" charset="0"/>
                        </a:rPr>
                        <a:t>Pause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CA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Qu’est-ce qui peut faire que la pluie ruisselle sur le sol au lieu de s’infiltrer ?</a:t>
                      </a:r>
                      <a:endParaRPr lang="fr-FR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2880" lvl="0" indent="-182880" algn="ctr">
                        <a:buFont typeface="+mj-lt"/>
                        <a:buAutoNum type="romanLcPeriod"/>
                      </a:pPr>
                      <a:r>
                        <a:rPr lang="fr-C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L’</a:t>
                      </a:r>
                      <a:r>
                        <a:rPr lang="fr-CA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enseignant-e</a:t>
                      </a:r>
                      <a:r>
                        <a:rPr lang="fr-C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recueille les idées des élèves.</a:t>
                      </a:r>
                      <a:endParaRPr lang="fr-FR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latin typeface="+mn-lt"/>
                          <a:cs typeface="Times" pitchFamily="18" charset="0"/>
                        </a:rPr>
                        <a:t>Lecture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200" b="0" i="0" dirty="0">
                          <a:latin typeface="+mn-lt"/>
                          <a:ea typeface="Calibri"/>
                          <a:cs typeface="Times" pitchFamily="18" charset="0"/>
                        </a:rPr>
                        <a:t>Explication des facteurs de ruissellement et liens avec l’expérience.</a:t>
                      </a:r>
                    </a:p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200" b="0" i="0" dirty="0">
                          <a:latin typeface="+mn-lt"/>
                          <a:ea typeface="Calibri"/>
                          <a:cs typeface="Times" pitchFamily="18" charset="0"/>
                        </a:rPr>
                        <a:t>Question sur l’infiltration.</a:t>
                      </a: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20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latin typeface="+mn-lt"/>
                          <a:ea typeface="Calibri"/>
                          <a:cs typeface="Times" pitchFamily="18" charset="0"/>
                        </a:rPr>
                        <a:t>Pause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Où va l’eau qui s’infiltre dans le sol ?</a:t>
                      </a: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2880" indent="-18288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</a:t>
                      </a:r>
                      <a:r>
                        <a:rPr lang="fr-C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enseignant-e</a:t>
                      </a: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recueille les idées des élèves</a:t>
                      </a:r>
                      <a:r>
                        <a:rPr lang="fr-CA" sz="12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(voir Lecture préalables).</a:t>
                      </a: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20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+mn-lt"/>
                          <a:ea typeface="Calibri"/>
                          <a:cs typeface="Times" pitchFamily="18" charset="0"/>
                        </a:rPr>
                        <a:t>Lecture</a:t>
                      </a: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fr-CA" sz="1200" i="0" dirty="0">
                          <a:latin typeface="+mn-lt"/>
                          <a:ea typeface="Calibri"/>
                          <a:cs typeface="Times" pitchFamily="18" charset="0"/>
                        </a:rPr>
                        <a:t>Explication du ruissellement, nappe phréatiques, puits, retour vers l’océan.</a:t>
                      </a: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2467862730"/>
                  </a:ext>
                </a:extLst>
              </a:tr>
              <a:tr h="4320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b="1" dirty="0">
                          <a:latin typeface="+mn-lt"/>
                          <a:ea typeface="Calibri"/>
                          <a:cs typeface="Times" pitchFamily="18" charset="0"/>
                        </a:rPr>
                        <a:t>Fin</a:t>
                      </a:r>
                      <a:endParaRPr lang="fr-FR" sz="1200" b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13" name="Espace réservé du numéro de diapositive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5096106" y="8003173"/>
            <a:ext cx="1746435" cy="1135797"/>
          </a:xfrm>
        </p:spPr>
        <p:txBody>
          <a:bodyPr/>
          <a:lstStyle/>
          <a:p>
            <a:fld id="{027FB875-5C85-AB42-9DC5-178568A424B8}" type="slidenum">
              <a:rPr lang="en-US" sz="8200" smtClean="0">
                <a:solidFill>
                  <a:schemeClr val="bg1">
                    <a:lumMod val="85000"/>
                  </a:schemeClr>
                </a:solidFill>
                <a:latin typeface="Impact"/>
                <a:cs typeface="Impact"/>
              </a:rPr>
              <a:pPr/>
              <a:t>7</a:t>
            </a:fld>
            <a:endParaRPr lang="en-US" sz="8200" dirty="0">
              <a:solidFill>
                <a:schemeClr val="bg1">
                  <a:lumMod val="85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9256" y="489357"/>
            <a:ext cx="4274057" cy="871396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cs typeface="Times New Roman"/>
              </a:rPr>
              <a:t>4. </a:t>
            </a:r>
            <a:r>
              <a:rPr lang="en-US" sz="2400" dirty="0" err="1">
                <a:cs typeface="Times New Roman"/>
              </a:rPr>
              <a:t>Regagner</a:t>
            </a:r>
            <a:r>
              <a:rPr lang="en-US" sz="2400" dirty="0">
                <a:cs typeface="Times New Roman"/>
              </a:rPr>
              <a:t> la source</a:t>
            </a: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69256" y="-71081"/>
            <a:ext cx="4274057" cy="8713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 err="1"/>
              <a:t>Réalisation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xmlns="" val="808189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5705475" y="8008203"/>
            <a:ext cx="1152525" cy="1135797"/>
          </a:xfrm>
        </p:spPr>
        <p:txBody>
          <a:bodyPr/>
          <a:lstStyle/>
          <a:p>
            <a:fld id="{027FB875-5C85-AB42-9DC5-178568A424B8}" type="slidenum">
              <a:rPr lang="en-US" sz="8200" smtClean="0">
                <a:solidFill>
                  <a:schemeClr val="bg1">
                    <a:lumMod val="85000"/>
                  </a:schemeClr>
                </a:solidFill>
                <a:latin typeface="Impact"/>
                <a:cs typeface="Impact"/>
              </a:rPr>
              <a:pPr/>
              <a:t>8</a:t>
            </a:fld>
            <a:endParaRPr lang="en-US" sz="8200" dirty="0">
              <a:solidFill>
                <a:schemeClr val="bg1">
                  <a:lumMod val="85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13" name="Content Placeholder 4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1817649" y="1595341"/>
            <a:ext cx="4968763" cy="7515206"/>
          </a:xfrm>
          <a:solidFill>
            <a:schemeClr val="lt1">
              <a:alpha val="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fr-CA" sz="1200" dirty="0">
                <a:latin typeface="Times New Roman"/>
                <a:cs typeface="Times New Roman"/>
              </a:rPr>
              <a:t>  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693" y="31837"/>
            <a:ext cx="4274057" cy="871396"/>
          </a:xfrm>
        </p:spPr>
        <p:txBody>
          <a:bodyPr/>
          <a:lstStyle/>
          <a:p>
            <a:pPr algn="l"/>
            <a:r>
              <a:rPr lang="en-US" sz="3000" dirty="0" err="1">
                <a:cs typeface="Times New Roman"/>
              </a:rPr>
              <a:t>Intégration</a:t>
            </a:r>
            <a:r>
              <a:rPr lang="en-US" sz="3000" dirty="0">
                <a:cs typeface="Times New Roman"/>
              </a:rPr>
              <a:t> des </a:t>
            </a:r>
            <a:r>
              <a:rPr lang="en-US" sz="3000" dirty="0" err="1">
                <a:cs typeface="Times New Roman"/>
              </a:rPr>
              <a:t>acquis</a:t>
            </a:r>
            <a:endParaRPr lang="en-US" sz="3000" dirty="0">
              <a:cs typeface="Times New Roman"/>
            </a:endParaRPr>
          </a:p>
        </p:txBody>
      </p:sp>
      <p:sp>
        <p:nvSpPr>
          <p:cNvPr id="7" name="Title 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9256" y="568729"/>
            <a:ext cx="4538892" cy="8713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/>
              <a:t>5. Le cycle de </a:t>
            </a:r>
            <a:r>
              <a:rPr lang="en-US" sz="2400" dirty="0" err="1"/>
              <a:t>l’eau</a:t>
            </a:r>
            <a:endParaRPr lang="en-US" sz="2400" dirty="0"/>
          </a:p>
        </p:txBody>
      </p:sp>
      <p:graphicFrame>
        <p:nvGraphicFramePr>
          <p:cNvPr id="14" name="Espace réservé du contenu 5"/>
          <p:cNvGraphicFramePr>
            <a:graphicFrameLocks noGrp="1"/>
          </p:cNvGraphicFramePr>
          <p:nvPr>
            <p:ph sz="half" idx="2"/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xmlns="" val="3767572128"/>
              </p:ext>
            </p:extLst>
          </p:nvPr>
        </p:nvGraphicFramePr>
        <p:xfrm>
          <a:off x="71588" y="2007737"/>
          <a:ext cx="1657073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70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0665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+mn-lt"/>
                        </a:rPr>
                        <a:t>Matériel</a:t>
                      </a:r>
                      <a:r>
                        <a:rPr lang="fr-FR" sz="1400" baseline="0" dirty="0">
                          <a:latin typeface="+mn-lt"/>
                        </a:rPr>
                        <a:t> nécessaire</a:t>
                      </a:r>
                      <a:endParaRPr lang="fr-FR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3598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n-lt"/>
                        </a:rPr>
                        <a:t>Par l’élève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35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+mn-lt"/>
                        </a:rPr>
                        <a:t>Fiches d’activité C</a:t>
                      </a:r>
                      <a:endParaRPr lang="fr-FR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xmlns="" val="1167924463"/>
              </p:ext>
            </p:extLst>
          </p:nvPr>
        </p:nvGraphicFramePr>
        <p:xfrm>
          <a:off x="76694" y="1595342"/>
          <a:ext cx="1651968" cy="3048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519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557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Durée : 30 minutes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xmlns="" id="{2D616737-7777-4788-88C2-BAEB3790C701}"/>
              </a:ext>
            </a:extLst>
          </p:cNvPr>
          <p:cNvGraphicFramePr>
            <a:graphicFrameLocks noGrp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xmlns="" val="3685987044"/>
              </p:ext>
            </p:extLst>
          </p:nvPr>
        </p:nvGraphicFramePr>
        <p:xfrm>
          <a:off x="1864665" y="1747742"/>
          <a:ext cx="4874730" cy="4563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1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240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345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baseline="0" dirty="0">
                          <a:latin typeface="+mn-lt"/>
                          <a:cs typeface="Times" pitchFamily="18" charset="0"/>
                        </a:rPr>
                        <a:t>Vidéo</a:t>
                      </a:r>
                      <a:endParaRPr lang="fr-FR" sz="1400" dirty="0">
                        <a:latin typeface="+mn-lt"/>
                        <a:cs typeface="Times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dirty="0">
                          <a:latin typeface="+mn-lt"/>
                          <a:cs typeface="Times" pitchFamily="18" charset="0"/>
                        </a:rPr>
                        <a:t>Texte affiché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dirty="0">
                          <a:latin typeface="+mn-lt"/>
                          <a:cs typeface="Times" pitchFamily="18" charset="0"/>
                        </a:rPr>
                        <a:t>Descriptif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>
                          <a:latin typeface="+mn-lt"/>
                          <a:cs typeface="Times" pitchFamily="18" charset="0"/>
                        </a:rPr>
                        <a:t>Lecture</a:t>
                      </a:r>
                      <a:endParaRPr lang="fr-FR" sz="1200" dirty="0">
                        <a:latin typeface="+mn-lt"/>
                        <a:cs typeface="Times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CA" sz="1200" dirty="0">
                          <a:latin typeface="+mn-lt"/>
                          <a:ea typeface="Calibri"/>
                          <a:cs typeface="Times" pitchFamily="18" charset="0"/>
                        </a:rPr>
                        <a:t>Récapitulation des transformations et déplacements de l’eau autour de la Terre.</a:t>
                      </a:r>
                    </a:p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CA" sz="1200" dirty="0">
                          <a:latin typeface="+mn-lt"/>
                          <a:ea typeface="Calibri"/>
                          <a:cs typeface="Times" pitchFamily="18" charset="0"/>
                        </a:rPr>
                        <a:t>Association de ce chemin à une boucle, aussi appelée cycle de l’eau.</a:t>
                      </a:r>
                    </a:p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CA" sz="1200" dirty="0">
                          <a:latin typeface="+mn-lt"/>
                          <a:ea typeface="Calibri"/>
                          <a:cs typeface="Times" pitchFamily="18" charset="0"/>
                        </a:rPr>
                        <a:t>Invitation à remplir la Fiche d’activité C.</a:t>
                      </a: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latin typeface="+mn-lt"/>
                          <a:cs typeface="Times" pitchFamily="18" charset="0"/>
                        </a:rPr>
                        <a:t>Pause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Fiche d’activité C</a:t>
                      </a:r>
                      <a:endParaRPr lang="fr-CA" sz="12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000" marR="0" lvl="0" indent="-1800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fr-C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Remplissage de la fiche.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latin typeface="+mn-lt"/>
                          <a:cs typeface="Times" pitchFamily="18" charset="0"/>
                        </a:rPr>
                        <a:t>Lecture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lvl="0" indent="-180000">
                        <a:spcBef>
                          <a:spcPts val="600"/>
                        </a:spcBef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Réflexion sur la quantité fixe d’eau sur Terre.</a:t>
                      </a:r>
                    </a:p>
                    <a:p>
                      <a:pPr marL="180000" lvl="0" indent="-180000">
                        <a:spcBef>
                          <a:spcPts val="600"/>
                        </a:spcBef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Invitation à réfléchir à des exemples de changements d’états de l’eau à la maison.</a:t>
                      </a: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17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latin typeface="+mn-lt"/>
                          <a:cs typeface="Times" pitchFamily="18" charset="0"/>
                        </a:rPr>
                        <a:t>Pause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CA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Trouver des exemples de changements d’état de l’eau, à l’intérieur de la maison.</a:t>
                      </a:r>
                      <a:endParaRPr lang="fr-FR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marR="0" lvl="0" indent="-1800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fr-C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L’</a:t>
                      </a:r>
                      <a:r>
                        <a:rPr lang="fr-CA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enseignant-e</a:t>
                      </a:r>
                      <a:r>
                        <a:rPr lang="fr-C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recueille les idées des élèves.</a:t>
                      </a: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17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b="1" dirty="0">
                          <a:latin typeface="+mn-lt"/>
                          <a:ea typeface="Calibri"/>
                          <a:cs typeface="Times" pitchFamily="18" charset="0"/>
                        </a:rPr>
                        <a:t>Fin</a:t>
                      </a:r>
                      <a:endParaRPr lang="fr-FR" sz="1200" b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lvl="0" algn="ctr"/>
                      <a:endParaRPr lang="fr-FR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marR="0" lvl="0" indent="-1800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endParaRPr lang="fr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A55CA10-798C-4A31-928C-69401872A41D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9257" y="2936569"/>
            <a:ext cx="1655546" cy="9387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Lien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 video </a:t>
            </a:r>
            <a:r>
              <a:rPr lang="en-US" sz="1400" b="1" dirty="0">
                <a:solidFill>
                  <a:prstClr val="black"/>
                </a:solidFill>
                <a:latin typeface="Calibri"/>
              </a:rPr>
              <a:t>5 </a:t>
            </a:r>
            <a:endParaRPr lang="en-US" sz="1400" b="1" dirty="0" smtClean="0">
              <a:solidFill>
                <a:prstClr val="black"/>
              </a:solidFill>
              <a:latin typeface="Calibri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Cliquer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11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11"/>
              </a:rPr>
              <a:t>ICI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pour accéder à la vidéo de l’activité.</a:t>
            </a:r>
          </a:p>
        </p:txBody>
      </p:sp>
    </p:spTree>
    <p:extLst>
      <p:ext uri="{BB962C8B-B14F-4D97-AF65-F5344CB8AC3E}">
        <p14:creationId xmlns:p14="http://schemas.microsoft.com/office/powerpoint/2010/main" xmlns="" val="26532770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theme1.xml><?xml version="1.0" encoding="utf-8"?>
<a:theme xmlns:a="http://schemas.openxmlformats.org/drawingml/2006/main" name="Thème Office">
  <a:themeElements>
    <a:clrScheme name="Promenad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12289</TotalTime>
  <Words>1580</Words>
  <Application>Microsoft Office PowerPoint</Application>
  <PresentationFormat>Format US (216 x 279 mm)</PresentationFormat>
  <Paragraphs>286</Paragraphs>
  <Slides>8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Diapositive 1</vt:lpstr>
      <vt:lpstr>Amorce</vt:lpstr>
      <vt:lpstr>Réalisation</vt:lpstr>
      <vt:lpstr>3. Créer de la pluie </vt:lpstr>
      <vt:lpstr>3. Créer de la pluie </vt:lpstr>
      <vt:lpstr>4. Regagner la source</vt:lpstr>
      <vt:lpstr>4. Regagner la source</vt:lpstr>
      <vt:lpstr>Intégration des acquis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Guimond</dc:creator>
  <cp:lastModifiedBy>sylvain beauchamp</cp:lastModifiedBy>
  <cp:revision>708</cp:revision>
  <cp:lastPrinted>2015-12-01T13:51:47Z</cp:lastPrinted>
  <dcterms:created xsi:type="dcterms:W3CDTF">2020-12-17T14:45:05Z</dcterms:created>
  <dcterms:modified xsi:type="dcterms:W3CDTF">2022-09-22T16:03:07Z</dcterms:modified>
</cp:coreProperties>
</file>