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310" r:id="rId40"/>
    <p:sldId id="293" r:id="rId41"/>
    <p:sldId id="311" r:id="rId42"/>
    <p:sldId id="294" r:id="rId43"/>
    <p:sldId id="295" r:id="rId44"/>
    <p:sldId id="296" r:id="rId45"/>
    <p:sldId id="297" r:id="rId46"/>
    <p:sldId id="308" r:id="rId47"/>
    <p:sldId id="309" r:id="rId48"/>
    <p:sldId id="300" r:id="rId49"/>
    <p:sldId id="301" r:id="rId50"/>
    <p:sldId id="302" r:id="rId51"/>
    <p:sldId id="303" r:id="rId52"/>
    <p:sldId id="304" r:id="rId53"/>
    <p:sldId id="305" r:id="rId54"/>
    <p:sldId id="307" r:id="rId55"/>
    <p:sldId id="306" r:id="rId56"/>
  </p:sldIdLst>
  <p:sldSz cx="6858000" cy="9144000" type="screen4x3"/>
  <p:notesSz cx="6858000" cy="9144000"/>
  <p:embeddedFontLst>
    <p:embeddedFont>
      <p:font typeface="Cambria" panose="02040503050406030204" pitchFamily="18" charset="0"/>
      <p:regular r:id="rId58"/>
      <p:bold r:id="rId59"/>
      <p:italic r:id="rId60"/>
      <p:boldItalic r:id="rId61"/>
    </p:embeddedFont>
    <p:embeddedFont>
      <p:font typeface="Dancing Script" panose="020B0604020202020204" charset="0"/>
      <p:regular r:id="rId62"/>
      <p:bold r:id="rId63"/>
    </p:embeddedFont>
    <p:embeddedFont>
      <p:font typeface="Impact" panose="020B0806030902050204" pitchFamily="34" charset="0"/>
      <p:regular r:id="rId64"/>
    </p:embeddedFont>
    <p:embeddedFont>
      <p:font typeface="Limelight" panose="020B0604020202020204" charset="0"/>
      <p:regular r:id="rId65"/>
    </p:embeddedFont>
    <p:embeddedFont>
      <p:font typeface="Trebuchet MS" panose="020B060302020202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gY3FAYb3x9bUBVFAh1nlvFFuNW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5EF97-0670-461C-8FF3-2014026C4254}" v="30" dt="2024-02-16T15:10:51.574"/>
  </p1510:revLst>
</p1510:revInfo>
</file>

<file path=ppt/tableStyles.xml><?xml version="1.0" encoding="utf-8"?>
<a:tblStyleLst xmlns:a="http://schemas.openxmlformats.org/drawingml/2006/main" def="{7FD3D0E3-BACD-4F40-8B32-A9B99BE5178E}">
  <a:tblStyle styleId="{7FD3D0E3-BACD-4F40-8B32-A9B99BE5178E}" styleName="Table_0">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E8ECF4"/>
          </a:solidFill>
        </a:fill>
      </a:tcStyle>
    </a:lastRow>
    <a:seCell>
      <a:tcTxStyle/>
      <a:tcStyle>
        <a:tcBdr/>
      </a:tcStyle>
    </a:seCell>
    <a:swCell>
      <a:tcTxStyle/>
      <a:tcStyle>
        <a:tcBdr/>
      </a:tcStyle>
    </a:swCell>
    <a:firstRow>
      <a:tcTxStyle b="on" i="off"/>
      <a:tcStyle>
        <a:tcBdr/>
        <a:fill>
          <a:solidFill>
            <a:srgbClr val="E8ECF4"/>
          </a:solidFill>
        </a:fill>
      </a:tcStyle>
    </a:firstRow>
    <a:neCell>
      <a:tcTxStyle/>
      <a:tcStyle>
        <a:tcBdr/>
      </a:tcStyle>
    </a:neCell>
    <a:nwCell>
      <a:tcTxStyle/>
      <a:tcStyle>
        <a:tcBdr/>
      </a:tcStyle>
    </a:nwCell>
  </a:tblStyle>
  <a:tblStyle styleId="{2C4A874D-6B03-4BB8-98A9-B98E6124F24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4926992-4D47-4E76-8741-0F66E4A72D3D}"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6F2BBBE-3712-48AF-9927-FA927957E994}" styleName="Table_3">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6B168045-6A0B-4558-A5E2-0799DCD7989E}" styleName="Table_4">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2568" y="58"/>
      </p:cViewPr>
      <p:guideLst>
        <p:guide orient="horz" pos="2880"/>
        <p:guide pos="216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4.fntdata"/><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7" name="Google Shape;17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8" name="Google Shape;18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2: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3: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7: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8: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9: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0: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2: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3: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24: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7: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8: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9: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30: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3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2: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3: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34: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3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3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7: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7: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5597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38: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38: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3869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9: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0: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42: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4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4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47: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p48: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9: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50: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52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2: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p5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3" name="Google Shape;14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5" name="Google Shape;15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4" name="Google Shape;16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514350" y="2840572"/>
            <a:ext cx="5829300"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1028700" y="5181600"/>
            <a:ext cx="480060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63"/>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3"/>
          <p:cNvSpPr txBox="1">
            <a:spLocks noGrp="1"/>
          </p:cNvSpPr>
          <p:nvPr>
            <p:ph type="body" idx="1"/>
          </p:nvPr>
        </p:nvSpPr>
        <p:spPr>
          <a:xfrm rot="5400000">
            <a:off x="411692" y="2064814"/>
            <a:ext cx="6034617" cy="6172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3"/>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3"/>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3"/>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64"/>
          <p:cNvSpPr txBox="1">
            <a:spLocks noGrp="1"/>
          </p:cNvSpPr>
          <p:nvPr>
            <p:ph type="title"/>
          </p:nvPr>
        </p:nvSpPr>
        <p:spPr>
          <a:xfrm rot="5400000">
            <a:off x="-892969" y="5110957"/>
            <a:ext cx="10401300" cy="115728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4"/>
          <p:cNvSpPr txBox="1">
            <a:spLocks noGrp="1"/>
          </p:cNvSpPr>
          <p:nvPr>
            <p:ph type="body" idx="1"/>
          </p:nvPr>
        </p:nvSpPr>
        <p:spPr>
          <a:xfrm rot="5400000">
            <a:off x="-3264690" y="4010819"/>
            <a:ext cx="10401300" cy="33575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4"/>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4"/>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4"/>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72"/>
            <a:ext cx="5829300" cy="1960033"/>
          </a:xfrm>
        </p:spPr>
        <p:txBody>
          <a:bodyPr/>
          <a:lstStyle/>
          <a:p>
            <a:r>
              <a:rPr lang="fr-FR"/>
              <a:t>Cliquez pour modifier le style du titre</a:t>
            </a:r>
            <a:endParaRPr lang="fr-CA"/>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p>
            <a:fld id="{A546CF23-E5EC-ED46-A59E-7EB04A0B66AF}" type="datetime1">
              <a:rPr lang="fr-CA" smtClean="0"/>
              <a:pPr/>
              <a:t>2024-02-16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93623494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546CF23-E5EC-ED46-A59E-7EB04A0B66AF}" type="datetime1">
              <a:rPr lang="fr-CA" smtClean="0"/>
              <a:pPr/>
              <a:t>2024-02-16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39449901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541735" y="3875622"/>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546CF23-E5EC-ED46-A59E-7EB04A0B66AF}" type="datetime1">
              <a:rPr lang="fr-CA" smtClean="0"/>
              <a:pPr/>
              <a:t>2024-02-16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407592802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257177"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2628902"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A546CF23-E5EC-ED46-A59E-7EB04A0B66AF}" type="datetime1">
              <a:rPr lang="fr-CA" smtClean="0"/>
              <a:pPr/>
              <a:t>2024-02-16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406471532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6172200" cy="1524000"/>
          </a:xfrm>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3483772"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72"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A546CF23-E5EC-ED46-A59E-7EB04A0B66AF}" type="datetime1">
              <a:rPr lang="fr-CA" smtClean="0"/>
              <a:pPr/>
              <a:t>2024-02-16</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61292517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2"/>
          <p:cNvSpPr>
            <a:spLocks noGrp="1"/>
          </p:cNvSpPr>
          <p:nvPr>
            <p:ph type="dt" sz="half" idx="10"/>
          </p:nvPr>
        </p:nvSpPr>
        <p:spPr/>
        <p:txBody>
          <a:bodyPr/>
          <a:lstStyle/>
          <a:p>
            <a:fld id="{A546CF23-E5EC-ED46-A59E-7EB04A0B66AF}" type="datetime1">
              <a:rPr lang="fr-CA" smtClean="0"/>
              <a:pPr/>
              <a:t>2024-02-16</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421833876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46CF23-E5EC-ED46-A59E-7EB04A0B66AF}" type="datetime1">
              <a:rPr lang="fr-CA" smtClean="0"/>
              <a:pPr/>
              <a:t>2024-02-16</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87111258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3" y="364067"/>
            <a:ext cx="2256235" cy="154940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2681290" y="364071"/>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342903" y="1913471"/>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546CF23-E5EC-ED46-A59E-7EB04A0B66AF}" type="datetime1">
              <a:rPr lang="fr-CA" smtClean="0"/>
              <a:pPr/>
              <a:t>2024-02-16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419105372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257177" y="2844801"/>
            <a:ext cx="2257425" cy="8045451"/>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5"/>
          <p:cNvSpPr txBox="1">
            <a:spLocks noGrp="1"/>
          </p:cNvSpPr>
          <p:nvPr>
            <p:ph type="body" idx="2"/>
          </p:nvPr>
        </p:nvSpPr>
        <p:spPr>
          <a:xfrm>
            <a:off x="2628902" y="2844801"/>
            <a:ext cx="2257425" cy="8045451"/>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 name="Google Shape;25;p55"/>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5"/>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1"/>
            <a:ext cx="4114800" cy="755651"/>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546CF23-E5EC-ED46-A59E-7EB04A0B66AF}" type="datetime1">
              <a:rPr lang="fr-CA" smtClean="0"/>
              <a:pPr/>
              <a:t>2024-02-16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41699729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546CF23-E5EC-ED46-A59E-7EB04A0B66AF}" type="datetime1">
              <a:rPr lang="fr-CA" smtClean="0"/>
              <a:pPr/>
              <a:t>2024-02-16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34436113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729037" y="488951"/>
            <a:ext cx="1157288" cy="10401300"/>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257178" y="488951"/>
            <a:ext cx="3357563" cy="104013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546CF23-E5EC-ED46-A59E-7EB04A0B66AF}" type="datetime1">
              <a:rPr lang="fr-CA" smtClean="0"/>
              <a:pPr/>
              <a:t>2024-02-16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20834205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
        <p:cNvGrpSpPr/>
        <p:nvPr/>
      </p:nvGrpSpPr>
      <p:grpSpPr>
        <a:xfrm>
          <a:off x="0" y="0"/>
          <a:ext cx="0" cy="0"/>
          <a:chOff x="0" y="0"/>
          <a:chExt cx="0" cy="0"/>
        </a:xfrm>
      </p:grpSpPr>
      <p:sp>
        <p:nvSpPr>
          <p:cNvPr id="29" name="Google Shape;29;p56"/>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6"/>
          <p:cNvSpPr txBox="1">
            <a:spLocks noGrp="1"/>
          </p:cNvSpPr>
          <p:nvPr>
            <p:ph type="body" idx="1"/>
          </p:nvPr>
        </p:nvSpPr>
        <p:spPr>
          <a:xfrm>
            <a:off x="342900" y="2133605"/>
            <a:ext cx="617220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56"/>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6"/>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4"/>
        <p:cNvGrpSpPr/>
        <p:nvPr/>
      </p:nvGrpSpPr>
      <p:grpSpPr>
        <a:xfrm>
          <a:off x="0" y="0"/>
          <a:ext cx="0" cy="0"/>
          <a:chOff x="0" y="0"/>
          <a:chExt cx="0" cy="0"/>
        </a:xfrm>
      </p:grpSpPr>
      <p:sp>
        <p:nvSpPr>
          <p:cNvPr id="35" name="Google Shape;35;p57"/>
          <p:cNvSpPr txBox="1">
            <a:spLocks noGrp="1"/>
          </p:cNvSpPr>
          <p:nvPr>
            <p:ph type="title"/>
          </p:nvPr>
        </p:nvSpPr>
        <p:spPr>
          <a:xfrm>
            <a:off x="541735" y="5875867"/>
            <a:ext cx="5829300"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7"/>
          <p:cNvSpPr txBox="1">
            <a:spLocks noGrp="1"/>
          </p:cNvSpPr>
          <p:nvPr>
            <p:ph type="body" idx="1"/>
          </p:nvPr>
        </p:nvSpPr>
        <p:spPr>
          <a:xfrm>
            <a:off x="541735" y="3875622"/>
            <a:ext cx="5829300"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7" name="Google Shape;37;p57"/>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42902" y="2046817"/>
            <a:ext cx="3030141"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8"/>
          <p:cNvSpPr txBox="1">
            <a:spLocks noGrp="1"/>
          </p:cNvSpPr>
          <p:nvPr>
            <p:ph type="body" idx="2"/>
          </p:nvPr>
        </p:nvSpPr>
        <p:spPr>
          <a:xfrm>
            <a:off x="342902" y="2899833"/>
            <a:ext cx="3030141"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8"/>
          <p:cNvSpPr txBox="1">
            <a:spLocks noGrp="1"/>
          </p:cNvSpPr>
          <p:nvPr>
            <p:ph type="body" idx="3"/>
          </p:nvPr>
        </p:nvSpPr>
        <p:spPr>
          <a:xfrm>
            <a:off x="3483772" y="2046817"/>
            <a:ext cx="3031331"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8"/>
          <p:cNvSpPr txBox="1">
            <a:spLocks noGrp="1"/>
          </p:cNvSpPr>
          <p:nvPr>
            <p:ph type="body" idx="4"/>
          </p:nvPr>
        </p:nvSpPr>
        <p:spPr>
          <a:xfrm>
            <a:off x="3483772" y="2899833"/>
            <a:ext cx="3031331"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8"/>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4"/>
        <p:cNvGrpSpPr/>
        <p:nvPr/>
      </p:nvGrpSpPr>
      <p:grpSpPr>
        <a:xfrm>
          <a:off x="0" y="0"/>
          <a:ext cx="0" cy="0"/>
          <a:chOff x="0" y="0"/>
          <a:chExt cx="0" cy="0"/>
        </a:xfrm>
      </p:grpSpPr>
      <p:sp>
        <p:nvSpPr>
          <p:cNvPr id="55" name="Google Shape;55;p60"/>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0"/>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0"/>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61"/>
          <p:cNvSpPr txBox="1">
            <a:spLocks noGrp="1"/>
          </p:cNvSpPr>
          <p:nvPr>
            <p:ph type="title"/>
          </p:nvPr>
        </p:nvSpPr>
        <p:spPr>
          <a:xfrm>
            <a:off x="342903" y="364067"/>
            <a:ext cx="2256235"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1"/>
          <p:cNvSpPr txBox="1">
            <a:spLocks noGrp="1"/>
          </p:cNvSpPr>
          <p:nvPr>
            <p:ph type="body" idx="1"/>
          </p:nvPr>
        </p:nvSpPr>
        <p:spPr>
          <a:xfrm>
            <a:off x="2681290" y="364071"/>
            <a:ext cx="3833813"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1"/>
          <p:cNvSpPr txBox="1">
            <a:spLocks noGrp="1"/>
          </p:cNvSpPr>
          <p:nvPr>
            <p:ph type="body" idx="2"/>
          </p:nvPr>
        </p:nvSpPr>
        <p:spPr>
          <a:xfrm>
            <a:off x="342903" y="1913471"/>
            <a:ext cx="2256235"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1"/>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1"/>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1"/>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62"/>
          <p:cNvSpPr txBox="1">
            <a:spLocks noGrp="1"/>
          </p:cNvSpPr>
          <p:nvPr>
            <p:ph type="title"/>
          </p:nvPr>
        </p:nvSpPr>
        <p:spPr>
          <a:xfrm>
            <a:off x="1344216" y="6400801"/>
            <a:ext cx="411480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2"/>
          <p:cNvSpPr>
            <a:spLocks noGrp="1"/>
          </p:cNvSpPr>
          <p:nvPr>
            <p:ph type="pic" idx="2"/>
          </p:nvPr>
        </p:nvSpPr>
        <p:spPr>
          <a:xfrm>
            <a:off x="1344216" y="817033"/>
            <a:ext cx="4114800" cy="5486400"/>
          </a:xfrm>
          <a:prstGeom prst="rect">
            <a:avLst/>
          </a:prstGeom>
          <a:noFill/>
          <a:ln>
            <a:noFill/>
          </a:ln>
        </p:spPr>
      </p:sp>
      <p:sp>
        <p:nvSpPr>
          <p:cNvPr id="68" name="Google Shape;68;p62"/>
          <p:cNvSpPr txBox="1">
            <a:spLocks noGrp="1"/>
          </p:cNvSpPr>
          <p:nvPr>
            <p:ph type="body" idx="1"/>
          </p:nvPr>
        </p:nvSpPr>
        <p:spPr>
          <a:xfrm>
            <a:off x="1344216" y="7156452"/>
            <a:ext cx="411480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2"/>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2"/>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2"/>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txBox="1">
            <a:spLocks noGrp="1"/>
          </p:cNvSpPr>
          <p:nvPr>
            <p:ph type="body" idx="1"/>
          </p:nvPr>
        </p:nvSpPr>
        <p:spPr>
          <a:xfrm>
            <a:off x="342900" y="2133605"/>
            <a:ext cx="617220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3"/>
          <p:cNvSpPr txBox="1">
            <a:spLocks noGrp="1"/>
          </p:cNvSpPr>
          <p:nvPr>
            <p:ph type="dt" idx="10"/>
          </p:nvPr>
        </p:nvSpPr>
        <p:spPr>
          <a:xfrm>
            <a:off x="342900" y="8475138"/>
            <a:ext cx="160020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3"/>
          <p:cNvSpPr txBox="1">
            <a:spLocks noGrp="1"/>
          </p:cNvSpPr>
          <p:nvPr>
            <p:ph type="ftr" idx="11"/>
          </p:nvPr>
        </p:nvSpPr>
        <p:spPr>
          <a:xfrm>
            <a:off x="2343150" y="8475138"/>
            <a:ext cx="2171700"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3"/>
          <p:cNvSpPr txBox="1">
            <a:spLocks noGrp="1"/>
          </p:cNvSpPr>
          <p:nvPr>
            <p:ph type="sldNum" idx="12"/>
          </p:nvPr>
        </p:nvSpPr>
        <p:spPr>
          <a:xfrm>
            <a:off x="4914900" y="8475138"/>
            <a:ext cx="160020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a:t>Cliquez pour modifier le style du titre</a:t>
            </a:r>
            <a:endParaRPr lang="fr-CA"/>
          </a:p>
        </p:txBody>
      </p:sp>
      <p:sp>
        <p:nvSpPr>
          <p:cNvPr id="3" name="Espace réservé du texte 2"/>
          <p:cNvSpPr>
            <a:spLocks noGrp="1"/>
          </p:cNvSpPr>
          <p:nvPr>
            <p:ph type="body" idx="1"/>
          </p:nvPr>
        </p:nvSpPr>
        <p:spPr>
          <a:xfrm>
            <a:off x="342900" y="2133605"/>
            <a:ext cx="6172200" cy="603461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342900" y="8475138"/>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546CF23-E5EC-ED46-A59E-7EB04A0B66AF}" type="datetime1">
              <a:rPr lang="fr-CA" smtClean="0"/>
              <a:pPr/>
              <a:t>2024-02-16</a:t>
            </a:fld>
            <a:endParaRPr lang="en-US"/>
          </a:p>
        </p:txBody>
      </p:sp>
      <p:sp>
        <p:nvSpPr>
          <p:cNvPr id="5" name="Espace réservé du pied de page 4"/>
          <p:cNvSpPr>
            <a:spLocks noGrp="1"/>
          </p:cNvSpPr>
          <p:nvPr>
            <p:ph type="ftr" sz="quarter" idx="3"/>
          </p:nvPr>
        </p:nvSpPr>
        <p:spPr>
          <a:xfrm>
            <a:off x="2343150" y="8475138"/>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4914900" y="8475138"/>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27FB875-5C85-AB42-9DC5-178568A424B8}" type="slidenum">
              <a:rPr lang="en-US" smtClean="0"/>
              <a:pPr/>
              <a:t>‹N°›</a:t>
            </a:fld>
            <a:endParaRPr lang="en-US"/>
          </a:p>
        </p:txBody>
      </p:sp>
    </p:spTree>
    <p:extLst>
      <p:ext uri="{BB962C8B-B14F-4D97-AF65-F5344CB8AC3E}">
        <p14:creationId xmlns:p14="http://schemas.microsoft.com/office/powerpoint/2010/main" val="250388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9.xml"/><Relationship Id="rId4" Type="http://schemas.openxmlformats.org/officeDocument/2006/relationships/slide" Target="slide19.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s://youtu.be/WkP8n1bdixQ" TargetMode="External"/><Relationship Id="rId5" Type="http://schemas.openxmlformats.org/officeDocument/2006/relationships/hyperlink" Target="https://prisme.aestq.org/activit%C3%A9/un-jeu-solide/"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slideLayout" Target="../slideLayouts/slideLayout15.xml"/><Relationship Id="rId4" Type="http://schemas.openxmlformats.org/officeDocument/2006/relationships/tags" Target="../tags/tag6.xml"/></Relationships>
</file>

<file path=ppt/slides/_rels/slide4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5.xml"/><Relationship Id="rId5" Type="http://schemas.openxmlformats.org/officeDocument/2006/relationships/tags" Target="../tags/tag11.xml"/><Relationship Id="rId4" Type="http://schemas.openxmlformats.org/officeDocument/2006/relationships/tags" Target="../tags/tag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www.refugelobadanaki.c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 Target="slide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3" name="Image 2">
            <a:extLst>
              <a:ext uri="{FF2B5EF4-FFF2-40B4-BE49-F238E27FC236}">
                <a16:creationId xmlns:a16="http://schemas.microsoft.com/office/drawing/2014/main" id="{D6FD67A8-4136-40E2-97A1-F8632D72174E}"/>
              </a:ext>
            </a:extLst>
          </p:cNvPr>
          <p:cNvPicPr>
            <a:picLocks noChangeAspect="1"/>
          </p:cNvPicPr>
          <p:nvPr/>
        </p:nvPicPr>
        <p:blipFill>
          <a:blip r:embed="rId3"/>
          <a:stretch>
            <a:fillRect/>
          </a:stretch>
        </p:blipFill>
        <p:spPr>
          <a:xfrm>
            <a:off x="0" y="0"/>
            <a:ext cx="6858000" cy="9144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0"/>
          <p:cNvSpPr txBox="1">
            <a:spLocks noGrp="1"/>
          </p:cNvSpPr>
          <p:nvPr>
            <p:ph type="sldNum" idx="12"/>
          </p:nvPr>
        </p:nvSpPr>
        <p:spPr>
          <a:xfrm>
            <a:off x="5314056" y="8127615"/>
            <a:ext cx="1543944" cy="989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10</a:t>
            </a:fld>
            <a:endParaRPr sz="8200">
              <a:solidFill>
                <a:srgbClr val="D8D8D8"/>
              </a:solidFill>
              <a:latin typeface="Impact"/>
              <a:ea typeface="Impact"/>
              <a:cs typeface="Impact"/>
              <a:sym typeface="Impact"/>
            </a:endParaRPr>
          </a:p>
        </p:txBody>
      </p:sp>
      <p:sp>
        <p:nvSpPr>
          <p:cNvPr id="180" name="Google Shape;180;p10"/>
          <p:cNvSpPr txBox="1">
            <a:spLocks noGrp="1"/>
          </p:cNvSpPr>
          <p:nvPr>
            <p:ph type="body" idx="1"/>
          </p:nvPr>
        </p:nvSpPr>
        <p:spPr>
          <a:xfrm>
            <a:off x="1767840" y="1375070"/>
            <a:ext cx="5049144" cy="7681956"/>
          </a:xfrm>
          <a:prstGeom prst="rect">
            <a:avLst/>
          </a:prstGeom>
          <a:solidFill>
            <a:schemeClr val="lt1">
              <a:alpha val="0"/>
            </a:schemeClr>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400"/>
              <a:buNone/>
            </a:pPr>
            <a:r>
              <a:rPr lang="fr-CA" sz="2400" i="1">
                <a:solidFill>
                  <a:schemeClr val="dk1"/>
                </a:solidFill>
                <a:latin typeface="Calibri"/>
                <a:ea typeface="Calibri"/>
                <a:cs typeface="Calibri"/>
                <a:sym typeface="Calibri"/>
              </a:rPr>
              <a:t>Vue d’ensemble</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Les élèves testent la solidité de différents solides géométriques en papier en les soumettant à une épreuve de poids. Chaque équipe de 2 élèves teste </a:t>
            </a:r>
            <a:r>
              <a:rPr lang="fr-CA" sz="1200" i="1">
                <a:solidFill>
                  <a:schemeClr val="dk1"/>
                </a:solidFill>
                <a:latin typeface="Calibri"/>
                <a:ea typeface="Calibri"/>
                <a:cs typeface="Calibri"/>
                <a:sym typeface="Calibri"/>
              </a:rPr>
              <a:t>un</a:t>
            </a:r>
            <a:r>
              <a:rPr lang="fr-CA" sz="1200">
                <a:solidFill>
                  <a:schemeClr val="dk1"/>
                </a:solidFill>
                <a:latin typeface="Calibri"/>
                <a:ea typeface="Calibri"/>
                <a:cs typeface="Calibri"/>
                <a:sym typeface="Calibri"/>
              </a:rPr>
              <a:t> type de solide (prisme rectangulaire, prisme triangulaire, cylindre) et il y a mise en commun des résultats à la fin.</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Préparatifs</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Avant l’activité, s’assurer qu’il y a dans le bac assez de </a:t>
            </a:r>
            <a:r>
              <a:rPr lang="fr-CA" sz="1200" b="1">
                <a:solidFill>
                  <a:schemeClr val="dk1"/>
                </a:solidFill>
                <a:latin typeface="Calibri"/>
                <a:ea typeface="Calibri"/>
                <a:cs typeface="Calibri"/>
                <a:sym typeface="Calibri"/>
              </a:rPr>
              <a:t>Fiches à découper : Gabarit de solides géométrique </a:t>
            </a:r>
            <a:r>
              <a:rPr lang="fr-CA" sz="1200">
                <a:solidFill>
                  <a:schemeClr val="dk1"/>
                </a:solidFill>
                <a:latin typeface="Calibri"/>
                <a:ea typeface="Calibri"/>
                <a:cs typeface="Calibri"/>
                <a:sym typeface="Calibri"/>
              </a:rPr>
              <a:t>imprimées (voir section </a:t>
            </a:r>
            <a:r>
              <a:rPr lang="fr-CA" sz="1200" i="1">
                <a:solidFill>
                  <a:schemeClr val="dk1"/>
                </a:solidFill>
                <a:latin typeface="Calibri"/>
                <a:ea typeface="Calibri"/>
                <a:cs typeface="Calibri"/>
                <a:sym typeface="Calibri"/>
              </a:rPr>
              <a:t>Fiches théoriques</a:t>
            </a:r>
            <a:r>
              <a:rPr lang="fr-CA" sz="1200">
                <a:solidFill>
                  <a:schemeClr val="dk1"/>
                </a:solidFill>
                <a:latin typeface="Calibri"/>
                <a:ea typeface="Calibri"/>
                <a:cs typeface="Calibri"/>
                <a:sym typeface="Calibri"/>
              </a:rPr>
              <a:t>). Au cas où des solides géométriques deviendraient inutilisables au fil du test de solidité, compter au moins 2 copies par équipe (du même solide).</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Imprimer les gabarits sur du papier régulier.</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Déroulement de l’activité</a:t>
            </a:r>
            <a:endParaRPr/>
          </a:p>
          <a:p>
            <a:pPr marL="0" lvl="0" indent="0" algn="just" rtl="0">
              <a:lnSpc>
                <a:spcPct val="120000"/>
              </a:lnSpc>
              <a:spcBef>
                <a:spcPts val="0"/>
              </a:spcBef>
              <a:spcAft>
                <a:spcPts val="0"/>
              </a:spcAft>
              <a:buClr>
                <a:schemeClr val="dk1"/>
              </a:buClr>
              <a:buSzPts val="1400"/>
              <a:buNone/>
            </a:pPr>
            <a:r>
              <a:rPr lang="fr-CA" sz="1400" b="1">
                <a:solidFill>
                  <a:schemeClr val="dk1"/>
                </a:solidFill>
                <a:latin typeface="Calibri"/>
                <a:ea typeface="Calibri"/>
                <a:cs typeface="Calibri"/>
                <a:sym typeface="Calibri"/>
              </a:rPr>
              <a:t>Mise en situation</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Faire un retour sur </a:t>
            </a:r>
            <a:endParaRPr/>
          </a:p>
          <a:p>
            <a:pPr marL="628650" lvl="1" indent="-228600" algn="just" rtl="0">
              <a:spcBef>
                <a:spcPts val="600"/>
              </a:spcBef>
              <a:spcAft>
                <a:spcPts val="0"/>
              </a:spcAft>
              <a:buClr>
                <a:schemeClr val="dk1"/>
              </a:buClr>
              <a:buSzPts val="1200"/>
              <a:buAutoNum type="arabicParenR"/>
            </a:pPr>
            <a:r>
              <a:rPr lang="fr-CA" sz="1200">
                <a:solidFill>
                  <a:schemeClr val="dk1"/>
                </a:solidFill>
                <a:latin typeface="Calibri"/>
                <a:ea typeface="Calibri"/>
                <a:cs typeface="Calibri"/>
                <a:sym typeface="Calibri"/>
              </a:rPr>
              <a:t>le mandat d’UniVert,</a:t>
            </a:r>
            <a:endParaRPr/>
          </a:p>
          <a:p>
            <a:pPr marL="628650" lvl="1" indent="-228600" algn="just" rtl="0">
              <a:spcBef>
                <a:spcPts val="600"/>
              </a:spcBef>
              <a:spcAft>
                <a:spcPts val="0"/>
              </a:spcAft>
              <a:buClr>
                <a:schemeClr val="dk1"/>
              </a:buClr>
              <a:buSzPts val="1200"/>
              <a:buAutoNum type="arabicParenR"/>
            </a:pPr>
            <a:r>
              <a:rPr lang="fr-CA" sz="1200">
                <a:solidFill>
                  <a:schemeClr val="dk1"/>
                </a:solidFill>
                <a:latin typeface="Calibri"/>
                <a:ea typeface="Calibri"/>
                <a:cs typeface="Calibri"/>
                <a:sym typeface="Calibri"/>
              </a:rPr>
              <a:t>le plan de match proposé, et surtout </a:t>
            </a:r>
            <a:endParaRPr/>
          </a:p>
          <a:p>
            <a:pPr marL="628650" lvl="1" indent="-228600" algn="just" rtl="0">
              <a:spcBef>
                <a:spcPts val="600"/>
              </a:spcBef>
              <a:spcAft>
                <a:spcPts val="0"/>
              </a:spcAft>
              <a:buClr>
                <a:schemeClr val="dk1"/>
              </a:buClr>
              <a:buSzPts val="1200"/>
              <a:buAutoNum type="arabicParenR"/>
            </a:pPr>
            <a:r>
              <a:rPr lang="fr-CA" sz="1200">
                <a:solidFill>
                  <a:schemeClr val="dk1"/>
                </a:solidFill>
                <a:latin typeface="Calibri"/>
                <a:ea typeface="Calibri"/>
                <a:cs typeface="Calibri"/>
                <a:sym typeface="Calibri"/>
              </a:rPr>
              <a:t>les solides géométriques observés au cours de l’activité précédente (Fiche d’activité A).</a:t>
            </a:r>
            <a:endParaRPr/>
          </a:p>
          <a:p>
            <a:pPr marL="228600" lvl="0" indent="-228600" algn="ctr" rtl="0">
              <a:spcBef>
                <a:spcPts val="600"/>
              </a:spcBef>
              <a:spcAft>
                <a:spcPts val="0"/>
              </a:spcAft>
              <a:buClr>
                <a:schemeClr val="dk1"/>
              </a:buClr>
              <a:buSzPts val="1200"/>
              <a:buNone/>
            </a:pPr>
            <a:r>
              <a:rPr lang="fr-CA" sz="1200" b="1" i="1">
                <a:solidFill>
                  <a:schemeClr val="dk1"/>
                </a:solidFill>
                <a:latin typeface="Calibri"/>
                <a:ea typeface="Calibri"/>
                <a:cs typeface="Calibri"/>
                <a:sym typeface="Calibri"/>
              </a:rPr>
              <a:t>« Il n’y a pas de tornades à Chibougamau. Par contre, les habitats artificiels devront supporter le poids de la neige, et parfois des branches d’arbre brisées. </a:t>
            </a:r>
            <a:endParaRPr/>
          </a:p>
          <a:p>
            <a:pPr marL="228600" lvl="0" indent="-228600" algn="ctr" rtl="0">
              <a:spcBef>
                <a:spcPts val="600"/>
              </a:spcBef>
              <a:spcAft>
                <a:spcPts val="0"/>
              </a:spcAft>
              <a:buClr>
                <a:schemeClr val="dk1"/>
              </a:buClr>
              <a:buSzPts val="1200"/>
              <a:buNone/>
            </a:pPr>
            <a:r>
              <a:rPr lang="fr-CA" sz="1200" b="1" i="1">
                <a:solidFill>
                  <a:schemeClr val="dk1"/>
                </a:solidFill>
                <a:latin typeface="Calibri"/>
                <a:ea typeface="Calibri"/>
                <a:cs typeface="Calibri"/>
                <a:sym typeface="Calibri"/>
              </a:rPr>
              <a:t>Avant de concevoir nos habitats et de construire des maquettes, comment pourrions-nous tester la solidité de différents solides géométriques ? »</a:t>
            </a:r>
            <a:endParaRPr/>
          </a:p>
          <a:p>
            <a:pPr marL="228600" lvl="0" indent="-228600" algn="just" rtl="0">
              <a:lnSpc>
                <a:spcPct val="120000"/>
              </a:lnSpc>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Recueillir les idées des élèves.</a:t>
            </a:r>
            <a:endParaRPr/>
          </a:p>
          <a:p>
            <a:pPr marL="228600" lvl="0" indent="-228600" algn="just" rtl="0">
              <a:lnSpc>
                <a:spcPct val="120000"/>
              </a:lnSpc>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La solution proposée est de construire des solides en papier et de poser des poids (cailloux) par-dessus (une démarche  qui, en termes scientifiques, relève de la </a:t>
            </a:r>
            <a:r>
              <a:rPr lang="fr-CA" sz="1200" b="1" i="1">
                <a:solidFill>
                  <a:schemeClr val="dk1"/>
                </a:solidFill>
                <a:latin typeface="Calibri"/>
                <a:ea typeface="Calibri"/>
                <a:cs typeface="Calibri"/>
                <a:sym typeface="Calibri"/>
              </a:rPr>
              <a:t>modélisation</a:t>
            </a:r>
            <a:r>
              <a:rPr lang="fr-CA" sz="1200">
                <a:solidFill>
                  <a:schemeClr val="dk1"/>
                </a:solidFill>
                <a:latin typeface="Calibri"/>
                <a:ea typeface="Calibri"/>
                <a:cs typeface="Calibri"/>
                <a:sym typeface="Calibri"/>
              </a:rPr>
              <a:t>).</a:t>
            </a:r>
            <a:endParaRPr/>
          </a:p>
          <a:p>
            <a:pPr marL="228600" lvl="0" indent="-152400" algn="just" rtl="0">
              <a:lnSpc>
                <a:spcPct val="120000"/>
              </a:lnSpc>
              <a:spcBef>
                <a:spcPts val="600"/>
              </a:spcBef>
              <a:spcAft>
                <a:spcPts val="0"/>
              </a:spcAft>
              <a:buClr>
                <a:schemeClr val="dk1"/>
              </a:buClr>
              <a:buSzPts val="1200"/>
              <a:buFont typeface="Calibri"/>
              <a:buNone/>
            </a:pPr>
            <a:endParaRPr sz="1200"/>
          </a:p>
          <a:p>
            <a:pPr marL="228600" lvl="0" indent="-152400" algn="just" rtl="0">
              <a:lnSpc>
                <a:spcPct val="120000"/>
              </a:lnSpc>
              <a:spcBef>
                <a:spcPts val="0"/>
              </a:spcBef>
              <a:spcAft>
                <a:spcPts val="0"/>
              </a:spcAft>
              <a:buClr>
                <a:schemeClr val="dk1"/>
              </a:buClr>
              <a:buSzPts val="1200"/>
              <a:buFont typeface="Calibri"/>
              <a:buNone/>
            </a:pPr>
            <a:endParaRPr sz="1200"/>
          </a:p>
          <a:p>
            <a:pPr marL="228600" lvl="0" indent="-152400" algn="just" rtl="0">
              <a:lnSpc>
                <a:spcPct val="120000"/>
              </a:lnSpc>
              <a:spcBef>
                <a:spcPts val="0"/>
              </a:spcBef>
              <a:spcAft>
                <a:spcPts val="0"/>
              </a:spcAft>
              <a:buClr>
                <a:schemeClr val="dk1"/>
              </a:buClr>
              <a:buSzPts val="1200"/>
              <a:buFont typeface="Calibri"/>
              <a:buNone/>
            </a:pPr>
            <a:endParaRPr sz="1200"/>
          </a:p>
          <a:p>
            <a:pPr marL="0" lvl="0" indent="0" algn="l" rtl="0">
              <a:spcBef>
                <a:spcPts val="600"/>
              </a:spcBef>
              <a:spcAft>
                <a:spcPts val="0"/>
              </a:spcAft>
              <a:buClr>
                <a:schemeClr val="dk1"/>
              </a:buClr>
              <a:buSzPts val="800"/>
              <a:buNone/>
            </a:pPr>
            <a:r>
              <a:rPr lang="fr-CA" sz="800">
                <a:solidFill>
                  <a:schemeClr val="dk1"/>
                </a:solidFill>
                <a:latin typeface="Calibri"/>
                <a:ea typeface="Calibri"/>
                <a:cs typeface="Calibri"/>
                <a:sym typeface="Calibri"/>
              </a:rPr>
              <a:t> </a:t>
            </a:r>
            <a:endParaRPr/>
          </a:p>
          <a:p>
            <a:pPr marL="228600" lvl="0" indent="-152400" algn="l" rtl="0">
              <a:spcBef>
                <a:spcPts val="240"/>
              </a:spcBef>
              <a:spcAft>
                <a:spcPts val="0"/>
              </a:spcAft>
              <a:buClr>
                <a:schemeClr val="dk1"/>
              </a:buClr>
              <a:buSzPts val="1200"/>
              <a:buNone/>
            </a:pPr>
            <a:endParaRPr sz="1200"/>
          </a:p>
        </p:txBody>
      </p:sp>
      <p:graphicFrame>
        <p:nvGraphicFramePr>
          <p:cNvPr id="181" name="Google Shape;181;p10"/>
          <p:cNvGraphicFramePr/>
          <p:nvPr/>
        </p:nvGraphicFramePr>
        <p:xfrm>
          <a:off x="45916" y="1894065"/>
          <a:ext cx="1660975" cy="4968360"/>
        </p:xfrm>
        <a:graphic>
          <a:graphicData uri="http://schemas.openxmlformats.org/drawingml/2006/table">
            <a:tbl>
              <a:tblPr firstRow="1" bandRow="1">
                <a:noFill/>
                <a:tableStyleId>{2C4A874D-6B03-4BB8-98A9-B98E6124F245}</a:tableStyleId>
              </a:tblPr>
              <a:tblGrid>
                <a:gridCol w="228575">
                  <a:extLst>
                    <a:ext uri="{9D8B030D-6E8A-4147-A177-3AD203B41FA5}">
                      <a16:colId xmlns:a16="http://schemas.microsoft.com/office/drawing/2014/main" val="20000"/>
                    </a:ext>
                  </a:extLst>
                </a:gridCol>
                <a:gridCol w="1432400">
                  <a:extLst>
                    <a:ext uri="{9D8B030D-6E8A-4147-A177-3AD203B41FA5}">
                      <a16:colId xmlns:a16="http://schemas.microsoft.com/office/drawing/2014/main" val="20001"/>
                    </a:ext>
                  </a:extLst>
                </a:gridCol>
              </a:tblGrid>
              <a:tr h="210575">
                <a:tc gridSpan="2">
                  <a:txBody>
                    <a:bodyPr/>
                    <a:lstStyle/>
                    <a:p>
                      <a:pPr marL="0" marR="0" lvl="0" indent="0" algn="ctr" rtl="0">
                        <a:spcBef>
                          <a:spcPts val="0"/>
                        </a:spcBef>
                        <a:spcAft>
                          <a:spcPts val="0"/>
                        </a:spcAft>
                        <a:buNone/>
                      </a:pPr>
                      <a:r>
                        <a:rPr lang="fr-CA" sz="1400">
                          <a:latin typeface="Calibri"/>
                          <a:ea typeface="Calibri"/>
                          <a:cs typeface="Calibri"/>
                          <a:sym typeface="Calibri"/>
                        </a:rPr>
                        <a:t>Matériel nécessaire</a:t>
                      </a:r>
                      <a:endParaRPr sz="1400">
                        <a:latin typeface="Calibri"/>
                        <a:ea typeface="Calibri"/>
                        <a:cs typeface="Calibri"/>
                        <a:sym typeface="Calibri"/>
                      </a:endParaRPr>
                    </a:p>
                  </a:txBody>
                  <a:tcPr marL="91450" marR="91450" marT="45725" marB="45725"/>
                </a:tc>
                <a:tc hMerge="1">
                  <a:txBody>
                    <a:bodyPr/>
                    <a:lstStyle/>
                    <a:p>
                      <a:endParaRPr lang="fr-FR"/>
                    </a:p>
                  </a:txBody>
                  <a:tcPr/>
                </a:tc>
                <a:extLst>
                  <a:ext uri="{0D108BD9-81ED-4DB2-BD59-A6C34878D82A}">
                    <a16:rowId xmlns:a16="http://schemas.microsoft.com/office/drawing/2014/main" val="10000"/>
                  </a:ext>
                </a:extLst>
              </a:tr>
              <a:tr h="189525">
                <a:tc gridSpan="2">
                  <a:txBody>
                    <a:bodyPr/>
                    <a:lstStyle/>
                    <a:p>
                      <a:pPr marL="0" marR="0" lvl="0" indent="0" algn="ctr" rtl="0">
                        <a:spcBef>
                          <a:spcPts val="0"/>
                        </a:spcBef>
                        <a:spcAft>
                          <a:spcPts val="0"/>
                        </a:spcAft>
                        <a:buNone/>
                      </a:pPr>
                      <a:r>
                        <a:rPr lang="fr-CA" sz="1200" b="1">
                          <a:latin typeface="Calibri"/>
                          <a:ea typeface="Calibri"/>
                          <a:cs typeface="Calibri"/>
                          <a:sym typeface="Calibri"/>
                        </a:rPr>
                        <a:t>Pour l’enseignant.e</a:t>
                      </a:r>
                      <a:endParaRPr sz="1200" b="1">
                        <a:latin typeface="Calibri"/>
                        <a:ea typeface="Calibri"/>
                        <a:cs typeface="Calibri"/>
                        <a:sym typeface="Calibri"/>
                      </a:endParaRPr>
                    </a:p>
                  </a:txBody>
                  <a:tcPr marL="91450" marR="91450" marT="45725" marB="45725"/>
                </a:tc>
                <a:tc hMerge="1">
                  <a:txBody>
                    <a:bodyPr/>
                    <a:lstStyle/>
                    <a:p>
                      <a:endParaRPr lang="fr-FR"/>
                    </a:p>
                  </a:txBody>
                  <a:tcPr/>
                </a:tc>
                <a:extLst>
                  <a:ext uri="{0D108BD9-81ED-4DB2-BD59-A6C34878D82A}">
                    <a16:rowId xmlns:a16="http://schemas.microsoft.com/office/drawing/2014/main" val="10001"/>
                  </a:ext>
                </a:extLst>
              </a:tr>
              <a:tr h="189525">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u="sng">
                          <a:solidFill>
                            <a:schemeClr val="hlink"/>
                          </a:solidFill>
                          <a:latin typeface="Calibri"/>
                          <a:ea typeface="Calibri"/>
                          <a:cs typeface="Calibri"/>
                          <a:sym typeface="Calibri"/>
                          <a:hlinkClick r:id="rId3" action="ppaction://hlinksldjump"/>
                        </a:rPr>
                        <a:t>Fiche théorique 2</a:t>
                      </a:r>
                      <a:endParaRPr sz="120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44220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solidFill>
                            <a:schemeClr val="dk1"/>
                          </a:solidFill>
                          <a:latin typeface="Calibri"/>
                          <a:ea typeface="Calibri"/>
                          <a:cs typeface="Calibri"/>
                          <a:sym typeface="Calibri"/>
                        </a:rPr>
                        <a:t>Fiche à découper : Gabarit de solides géométriques</a:t>
                      </a:r>
                      <a:endParaRPr/>
                    </a:p>
                  </a:txBody>
                  <a:tcPr marL="91450" marR="91450" marT="45725" marB="45725"/>
                </a:tc>
                <a:extLst>
                  <a:ext uri="{0D108BD9-81ED-4DB2-BD59-A6C34878D82A}">
                    <a16:rowId xmlns:a16="http://schemas.microsoft.com/office/drawing/2014/main" val="10003"/>
                  </a:ext>
                </a:extLst>
              </a:tr>
              <a:tr h="44220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solidFill>
                            <a:schemeClr val="dk1"/>
                          </a:solidFill>
                          <a:latin typeface="Calibri"/>
                          <a:ea typeface="Calibri"/>
                          <a:cs typeface="Calibri"/>
                          <a:sym typeface="Calibri"/>
                        </a:rPr>
                        <a:t>Petit pot solo contenant 10 cailloux ou plus.</a:t>
                      </a:r>
                      <a:endParaRPr sz="120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189525">
                <a:tc gridSpan="2">
                  <a:txBody>
                    <a:bodyPr/>
                    <a:lstStyle/>
                    <a:p>
                      <a:pPr marL="0" marR="0" lvl="0" indent="0" algn="ctr" rtl="0">
                        <a:spcBef>
                          <a:spcPts val="0"/>
                        </a:spcBef>
                        <a:spcAft>
                          <a:spcPts val="0"/>
                        </a:spcAft>
                        <a:buNone/>
                      </a:pPr>
                      <a:r>
                        <a:rPr lang="fr-CA" sz="1200" b="1">
                          <a:latin typeface="Calibri"/>
                          <a:ea typeface="Calibri"/>
                          <a:cs typeface="Calibri"/>
                          <a:sym typeface="Calibri"/>
                        </a:rPr>
                        <a:t>Par équipe de 2</a:t>
                      </a:r>
                      <a:endParaRPr/>
                    </a:p>
                  </a:txBody>
                  <a:tcPr marL="91450" marR="91450" marT="45725" marB="45725" anchor="ctr"/>
                </a:tc>
                <a:tc hMerge="1">
                  <a:txBody>
                    <a:bodyPr/>
                    <a:lstStyle/>
                    <a:p>
                      <a:endParaRPr lang="fr-FR"/>
                    </a:p>
                  </a:txBody>
                  <a:tcPr/>
                </a:tc>
                <a:extLst>
                  <a:ext uri="{0D108BD9-81ED-4DB2-BD59-A6C34878D82A}">
                    <a16:rowId xmlns:a16="http://schemas.microsoft.com/office/drawing/2014/main" val="10005"/>
                  </a:ext>
                </a:extLst>
              </a:tr>
              <a:tr h="31585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solidFill>
                            <a:schemeClr val="dk1"/>
                          </a:solidFill>
                          <a:latin typeface="Calibri"/>
                          <a:ea typeface="Calibri"/>
                          <a:cs typeface="Calibri"/>
                          <a:sym typeface="Calibri"/>
                        </a:rPr>
                        <a:t>Rouleau de ruban adhésif</a:t>
                      </a:r>
                      <a:endParaRPr/>
                    </a:p>
                  </a:txBody>
                  <a:tcPr marL="91450" marR="91450" marT="45725" marB="45725" anchor="ctr"/>
                </a:tc>
                <a:extLst>
                  <a:ext uri="{0D108BD9-81ED-4DB2-BD59-A6C34878D82A}">
                    <a16:rowId xmlns:a16="http://schemas.microsoft.com/office/drawing/2014/main" val="10006"/>
                  </a:ext>
                </a:extLst>
              </a:tr>
              <a:tr h="44220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u="sng">
                          <a:solidFill>
                            <a:schemeClr val="dk1"/>
                          </a:solid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Fiche à découper : Gabarit de solides géométriques</a:t>
                      </a:r>
                      <a:endParaRPr sz="1200">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7"/>
                  </a:ext>
                </a:extLst>
              </a:tr>
              <a:tr h="44220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solidFill>
                            <a:schemeClr val="dk1"/>
                          </a:solidFill>
                          <a:latin typeface="Calibri"/>
                          <a:ea typeface="Calibri"/>
                          <a:cs typeface="Calibri"/>
                          <a:sym typeface="Calibri"/>
                        </a:rPr>
                        <a:t>Petit pot solo contenant 10 cailloux ou plus.</a:t>
                      </a:r>
                      <a:endParaRPr sz="1200">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8"/>
                  </a:ext>
                </a:extLst>
              </a:tr>
              <a:tr h="189525">
                <a:tc gridSpan="2">
                  <a:txBody>
                    <a:bodyPr/>
                    <a:lstStyle/>
                    <a:p>
                      <a:pPr marL="0" marR="0" lvl="0" indent="0" algn="ctr" rtl="0">
                        <a:spcBef>
                          <a:spcPts val="0"/>
                        </a:spcBef>
                        <a:spcAft>
                          <a:spcPts val="0"/>
                        </a:spcAft>
                        <a:buNone/>
                      </a:pPr>
                      <a:r>
                        <a:rPr lang="fr-CA" sz="1200" b="1">
                          <a:latin typeface="Calibri"/>
                          <a:ea typeface="Calibri"/>
                          <a:cs typeface="Calibri"/>
                          <a:sym typeface="Calibri"/>
                        </a:rPr>
                        <a:t>Par élève</a:t>
                      </a:r>
                      <a:endParaRPr sz="1200" b="1">
                        <a:latin typeface="Calibri"/>
                        <a:ea typeface="Calibri"/>
                        <a:cs typeface="Calibri"/>
                        <a:sym typeface="Calibri"/>
                      </a:endParaRPr>
                    </a:p>
                  </a:txBody>
                  <a:tcPr marL="91450" marR="91450" marT="45725" marB="45725" anchor="ctr"/>
                </a:tc>
                <a:tc hMerge="1">
                  <a:txBody>
                    <a:bodyPr/>
                    <a:lstStyle/>
                    <a:p>
                      <a:endParaRPr lang="fr-FR"/>
                    </a:p>
                  </a:txBody>
                  <a:tcPr/>
                </a:tc>
                <a:extLst>
                  <a:ext uri="{0D108BD9-81ED-4DB2-BD59-A6C34878D82A}">
                    <a16:rowId xmlns:a16="http://schemas.microsoft.com/office/drawing/2014/main" val="10009"/>
                  </a:ext>
                </a:extLst>
              </a:tr>
              <a:tr h="189525">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sz="1200">
                        <a:latin typeface="Calibri"/>
                        <a:ea typeface="Calibri"/>
                        <a:cs typeface="Calibri"/>
                        <a:sym typeface="Calibri"/>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u="sng">
                          <a:solidFill>
                            <a:schemeClr val="dk1"/>
                          </a:solid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rPr>
                        <a:t>Fiches d’activité B</a:t>
                      </a:r>
                      <a:endParaRPr sz="1200">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10"/>
                  </a:ext>
                </a:extLst>
              </a:tr>
              <a:tr h="189525">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solidFill>
                            <a:schemeClr val="dk1"/>
                          </a:solidFill>
                          <a:latin typeface="Calibri"/>
                          <a:ea typeface="Calibri"/>
                          <a:cs typeface="Calibri"/>
                          <a:sym typeface="Calibri"/>
                        </a:rPr>
                        <a:t>Paire de ciseaux</a:t>
                      </a:r>
                      <a:endParaRPr/>
                    </a:p>
                  </a:txBody>
                  <a:tcPr marL="91450" marR="91450" marT="45725" marB="45725" anchor="ctr"/>
                </a:tc>
                <a:extLst>
                  <a:ext uri="{0D108BD9-81ED-4DB2-BD59-A6C34878D82A}">
                    <a16:rowId xmlns:a16="http://schemas.microsoft.com/office/drawing/2014/main" val="10011"/>
                  </a:ext>
                </a:extLst>
              </a:tr>
            </a:tbl>
          </a:graphicData>
        </a:graphic>
      </p:graphicFrame>
      <p:graphicFrame>
        <p:nvGraphicFramePr>
          <p:cNvPr id="182" name="Google Shape;182;p10"/>
          <p:cNvGraphicFramePr/>
          <p:nvPr/>
        </p:nvGraphicFramePr>
        <p:xfrm>
          <a:off x="53057" y="1375071"/>
          <a:ext cx="1660975" cy="395200"/>
        </p:xfrm>
        <a:graphic>
          <a:graphicData uri="http://schemas.openxmlformats.org/drawingml/2006/table">
            <a:tbl>
              <a:tblPr firstRow="1" bandRow="1">
                <a:noFill/>
                <a:tableStyleId>{7FD3D0E3-BACD-4F40-8B32-A9B99BE5178E}</a:tableStyleId>
              </a:tblPr>
              <a:tblGrid>
                <a:gridCol w="1660975">
                  <a:extLst>
                    <a:ext uri="{9D8B030D-6E8A-4147-A177-3AD203B41FA5}">
                      <a16:colId xmlns:a16="http://schemas.microsoft.com/office/drawing/2014/main" val="20000"/>
                    </a:ext>
                  </a:extLst>
                </a:gridCol>
              </a:tblGrid>
              <a:tr h="395200">
                <a:tc>
                  <a:txBody>
                    <a:bodyPr/>
                    <a:lstStyle/>
                    <a:p>
                      <a:pPr marL="0" marR="0" lvl="0" indent="0" algn="ctr" rtl="0">
                        <a:spcBef>
                          <a:spcPts val="0"/>
                        </a:spcBef>
                        <a:spcAft>
                          <a:spcPts val="0"/>
                        </a:spcAft>
                        <a:buNone/>
                      </a:pPr>
                      <a:endParaRPr sz="200" b="1"/>
                    </a:p>
                    <a:p>
                      <a:pPr marL="0" marR="0" lvl="0" indent="0" algn="ctr" rtl="0">
                        <a:spcBef>
                          <a:spcPts val="0"/>
                        </a:spcBef>
                        <a:spcAft>
                          <a:spcPts val="0"/>
                        </a:spcAft>
                        <a:buNone/>
                      </a:pPr>
                      <a:r>
                        <a:rPr lang="fr-CA" sz="1400" b="1">
                          <a:latin typeface="Calibri"/>
                          <a:ea typeface="Calibri"/>
                          <a:cs typeface="Calibri"/>
                          <a:sym typeface="Calibri"/>
                        </a:rPr>
                        <a:t>Durée : 40  minutes</a:t>
                      </a:r>
                      <a:endParaRPr sz="1400" b="1" i="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bl>
          </a:graphicData>
        </a:graphic>
      </p:graphicFrame>
      <p:sp>
        <p:nvSpPr>
          <p:cNvPr id="183" name="Google Shape;183;p10"/>
          <p:cNvSpPr txBox="1">
            <a:spLocks noGrp="1"/>
          </p:cNvSpPr>
          <p:nvPr>
            <p:ph type="title"/>
          </p:nvPr>
        </p:nvSpPr>
        <p:spPr>
          <a:xfrm>
            <a:off x="-1" y="526"/>
            <a:ext cx="5265337"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Réalisation</a:t>
            </a:r>
            <a:br>
              <a:rPr lang="fr-CA" sz="3000"/>
            </a:br>
            <a:r>
              <a:rPr lang="fr-CA" sz="2400"/>
              <a:t>3. L’épreuve de solidité</a:t>
            </a:r>
            <a:endParaRPr sz="2400"/>
          </a:p>
        </p:txBody>
      </p:sp>
      <p:pic>
        <p:nvPicPr>
          <p:cNvPr id="2" name="Image 1">
            <a:extLst>
              <a:ext uri="{FF2B5EF4-FFF2-40B4-BE49-F238E27FC236}">
                <a16:creationId xmlns:a16="http://schemas.microsoft.com/office/drawing/2014/main" id="{2BFA6772-8C43-8B23-BF49-964C2137A195}"/>
              </a:ext>
            </a:extLst>
          </p:cNvPr>
          <p:cNvPicPr>
            <a:picLocks noChangeAspect="1"/>
          </p:cNvPicPr>
          <p:nvPr/>
        </p:nvPicPr>
        <p:blipFill>
          <a:blip r:embed="rId6"/>
          <a:stretch>
            <a:fillRect/>
          </a:stretch>
        </p:blipFill>
        <p:spPr>
          <a:xfrm>
            <a:off x="4280000" y="-565732"/>
            <a:ext cx="2542252" cy="25422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a:spLocks noGrp="1"/>
          </p:cNvSpPr>
          <p:nvPr>
            <p:ph type="sldNum" idx="12"/>
          </p:nvPr>
        </p:nvSpPr>
        <p:spPr>
          <a:xfrm>
            <a:off x="5447364" y="8011664"/>
            <a:ext cx="1410636"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11</a:t>
            </a:fld>
            <a:endParaRPr sz="8200">
              <a:solidFill>
                <a:srgbClr val="D8D8D8"/>
              </a:solidFill>
              <a:latin typeface="Impact"/>
              <a:ea typeface="Impact"/>
              <a:cs typeface="Impact"/>
              <a:sym typeface="Impact"/>
            </a:endParaRPr>
          </a:p>
        </p:txBody>
      </p:sp>
      <p:sp>
        <p:nvSpPr>
          <p:cNvPr id="191" name="Google Shape;191;p11"/>
          <p:cNvSpPr txBox="1">
            <a:spLocks noGrp="1"/>
          </p:cNvSpPr>
          <p:nvPr>
            <p:ph type="body" idx="1"/>
          </p:nvPr>
        </p:nvSpPr>
        <p:spPr>
          <a:xfrm>
            <a:off x="45720" y="1375071"/>
            <a:ext cx="6771264" cy="7681956"/>
          </a:xfrm>
          <a:prstGeom prst="rect">
            <a:avLst/>
          </a:prstGeom>
          <a:solidFill>
            <a:schemeClr val="lt1">
              <a:alpha val="0"/>
            </a:schemeClr>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SzPts val="1400"/>
              <a:buNone/>
            </a:pPr>
            <a:r>
              <a:rPr lang="fr-CA" sz="1400" b="1">
                <a:solidFill>
                  <a:schemeClr val="dk1"/>
                </a:solidFill>
                <a:latin typeface="Calibri"/>
                <a:ea typeface="Calibri"/>
                <a:cs typeface="Calibri"/>
                <a:sym typeface="Calibri"/>
              </a:rPr>
              <a:t>Fabrication des solides</a:t>
            </a:r>
            <a:endParaRPr/>
          </a:p>
          <a:p>
            <a:pPr marL="228600" lvl="0" indent="-228600" algn="just" rtl="0">
              <a:lnSpc>
                <a:spcPct val="120000"/>
              </a:lnSpc>
              <a:spcBef>
                <a:spcPts val="600"/>
              </a:spcBef>
              <a:spcAft>
                <a:spcPts val="0"/>
              </a:spcAft>
              <a:buClr>
                <a:schemeClr val="dk1"/>
              </a:buClr>
              <a:buSzPts val="1200"/>
              <a:buFont typeface="Arial"/>
              <a:buAutoNum type="arabicPeriod"/>
            </a:pPr>
            <a:r>
              <a:rPr lang="fr-CA" sz="1200" b="1">
                <a:solidFill>
                  <a:schemeClr val="dk1"/>
                </a:solidFill>
                <a:latin typeface="Calibri"/>
                <a:ea typeface="Calibri"/>
                <a:cs typeface="Calibri"/>
                <a:sym typeface="Calibri"/>
              </a:rPr>
              <a:t>Présenter les trois types de solides géométriques qui seront soumis au test de solidité. </a:t>
            </a:r>
            <a:r>
              <a:rPr lang="fr-CA" sz="1200">
                <a:solidFill>
                  <a:schemeClr val="dk1"/>
                </a:solidFill>
                <a:latin typeface="Calibri"/>
                <a:ea typeface="Calibri"/>
                <a:cs typeface="Calibri"/>
                <a:sym typeface="Calibri"/>
              </a:rPr>
              <a:t>Expliquer que chaque équipe en testera un seul, mais qu’il y aura mise en commun des résultats à la fin.</a:t>
            </a:r>
            <a:endParaRPr/>
          </a:p>
          <a:p>
            <a:pPr marL="228600" lvl="0" indent="-228600" algn="just" rtl="0">
              <a:lnSpc>
                <a:spcPct val="120000"/>
              </a:lnSpc>
              <a:spcBef>
                <a:spcPts val="600"/>
              </a:spcBef>
              <a:spcAft>
                <a:spcPts val="0"/>
              </a:spcAft>
              <a:buClr>
                <a:schemeClr val="dk1"/>
              </a:buClr>
              <a:buSzPts val="1200"/>
              <a:buAutoNum type="arabicPeriod"/>
            </a:pPr>
            <a:r>
              <a:rPr lang="fr-CA" sz="1200" b="1">
                <a:solidFill>
                  <a:schemeClr val="dk1"/>
                </a:solidFill>
                <a:latin typeface="Calibri"/>
                <a:ea typeface="Calibri"/>
                <a:cs typeface="Calibri"/>
                <a:sym typeface="Calibri"/>
              </a:rPr>
              <a:t>Distribuer une feuille de gabarit et un rouleau de ruban adhésif à chaque équipe. </a:t>
            </a:r>
            <a:r>
              <a:rPr lang="fr-CA" sz="1200">
                <a:solidFill>
                  <a:schemeClr val="dk1"/>
                </a:solidFill>
                <a:latin typeface="Calibri"/>
                <a:ea typeface="Calibri"/>
                <a:cs typeface="Calibri"/>
                <a:sym typeface="Calibri"/>
              </a:rPr>
              <a:t>Autant que possible, répartir les 3 solides de manière égale.</a:t>
            </a:r>
            <a:endParaRPr/>
          </a:p>
          <a:p>
            <a:pPr marL="228600" lvl="0" indent="-228600" algn="just" rtl="0">
              <a:lnSpc>
                <a:spcPct val="120000"/>
              </a:lnSpc>
              <a:spcBef>
                <a:spcPts val="600"/>
              </a:spcBef>
              <a:spcAft>
                <a:spcPts val="0"/>
              </a:spcAft>
              <a:buClr>
                <a:schemeClr val="dk1"/>
              </a:buClr>
              <a:buSzPts val="1200"/>
              <a:buAutoNum type="arabicPeriod"/>
            </a:pPr>
            <a:r>
              <a:rPr lang="fr-CA" sz="1200" b="1">
                <a:solidFill>
                  <a:schemeClr val="dk1"/>
                </a:solidFill>
                <a:latin typeface="Calibri"/>
                <a:ea typeface="Calibri"/>
                <a:cs typeface="Calibri"/>
                <a:sym typeface="Calibri"/>
              </a:rPr>
              <a:t>Laisser les élèves essayer de comprendre eux-mêmes comment fabriquer leur solide. </a:t>
            </a:r>
            <a:r>
              <a:rPr lang="fr-CA" sz="1200">
                <a:solidFill>
                  <a:schemeClr val="dk1"/>
                </a:solidFill>
                <a:latin typeface="Calibri"/>
                <a:ea typeface="Calibri"/>
                <a:cs typeface="Calibri"/>
                <a:sym typeface="Calibri"/>
              </a:rPr>
              <a:t>Pour que chaque membre de l’équipe soit dans l’action, leur demander de commencer par séparer rapidement les 3 gabarits (coupe imprécise </a:t>
            </a:r>
            <a:r>
              <a:rPr lang="fr-CA" sz="1200" i="1">
                <a:solidFill>
                  <a:schemeClr val="dk1"/>
                </a:solidFill>
                <a:latin typeface="Calibri"/>
                <a:ea typeface="Calibri"/>
                <a:cs typeface="Calibri"/>
                <a:sym typeface="Calibri"/>
              </a:rPr>
              <a:t>entre</a:t>
            </a:r>
            <a:r>
              <a:rPr lang="fr-CA" sz="1200">
                <a:solidFill>
                  <a:schemeClr val="dk1"/>
                </a:solidFill>
                <a:latin typeface="Calibri"/>
                <a:ea typeface="Calibri"/>
                <a:cs typeface="Calibri"/>
                <a:sym typeface="Calibri"/>
              </a:rPr>
              <a:t> les gabarits). Chaque élève pourra ensuite travailler sur son propre solide.</a:t>
            </a:r>
            <a:endParaRPr/>
          </a:p>
          <a:p>
            <a:pPr marL="228600" lvl="0" indent="-228600" algn="just" rtl="0">
              <a:lnSpc>
                <a:spcPct val="120000"/>
              </a:lnSpc>
              <a:spcBef>
                <a:spcPts val="600"/>
              </a:spcBef>
              <a:spcAft>
                <a:spcPts val="0"/>
              </a:spcAft>
              <a:buClr>
                <a:schemeClr val="dk1"/>
              </a:buClr>
              <a:buSzPts val="1200"/>
              <a:buNone/>
            </a:pPr>
            <a:endParaRPr sz="1200"/>
          </a:p>
          <a:p>
            <a:pPr marL="228600" lvl="0" indent="-228600" algn="just" rtl="0">
              <a:lnSpc>
                <a:spcPct val="120000"/>
              </a:lnSpc>
              <a:spcBef>
                <a:spcPts val="600"/>
              </a:spcBef>
              <a:spcAft>
                <a:spcPts val="0"/>
              </a:spcAft>
              <a:buClr>
                <a:schemeClr val="dk1"/>
              </a:buClr>
              <a:buSzPts val="1400"/>
              <a:buNone/>
            </a:pPr>
            <a:r>
              <a:rPr lang="fr-CA" sz="1400" b="1">
                <a:solidFill>
                  <a:schemeClr val="dk1"/>
                </a:solidFill>
                <a:latin typeface="Calibri"/>
                <a:ea typeface="Calibri"/>
                <a:cs typeface="Calibri"/>
                <a:sym typeface="Calibri"/>
              </a:rPr>
              <a:t>Tests des solides</a:t>
            </a:r>
            <a:endParaRPr/>
          </a:p>
          <a:p>
            <a:pPr marL="228600" lvl="0" indent="-228600" algn="just" rtl="0">
              <a:lnSpc>
                <a:spcPct val="120000"/>
              </a:lnSpc>
              <a:spcBef>
                <a:spcPts val="600"/>
              </a:spcBef>
              <a:spcAft>
                <a:spcPts val="0"/>
              </a:spcAft>
              <a:buClr>
                <a:schemeClr val="dk1"/>
              </a:buClr>
              <a:buSzPts val="1200"/>
              <a:buFont typeface="Calibri"/>
              <a:buAutoNum type="arabicPeriod"/>
            </a:pPr>
            <a:r>
              <a:rPr lang="fr-CA" sz="1200" b="1">
                <a:solidFill>
                  <a:schemeClr val="dk1"/>
                </a:solidFill>
                <a:latin typeface="Calibri"/>
                <a:ea typeface="Calibri"/>
                <a:cs typeface="Calibri"/>
                <a:sym typeface="Calibri"/>
              </a:rPr>
              <a:t>Distribuer une fiche d’activité B à chaque élève. </a:t>
            </a:r>
            <a:endParaRPr/>
          </a:p>
          <a:p>
            <a:pPr marL="228600" lvl="0" indent="-228600" algn="just" rtl="0">
              <a:lnSpc>
                <a:spcPct val="120000"/>
              </a:lnSpc>
              <a:spcBef>
                <a:spcPts val="600"/>
              </a:spcBef>
              <a:spcAft>
                <a:spcPts val="0"/>
              </a:spcAft>
              <a:buClr>
                <a:schemeClr val="dk1"/>
              </a:buClr>
              <a:buSzPts val="1200"/>
              <a:buFont typeface="Calibri"/>
              <a:buAutoNum type="arabicPeriod"/>
            </a:pPr>
            <a:r>
              <a:rPr lang="fr-CA" sz="1200" b="1">
                <a:solidFill>
                  <a:schemeClr val="dk1"/>
                </a:solidFill>
                <a:latin typeface="Calibri"/>
                <a:ea typeface="Calibri"/>
                <a:cs typeface="Calibri"/>
                <a:sym typeface="Calibri"/>
              </a:rPr>
              <a:t>Lire et remplir les premières sections ensemble, puis illustrer le protocole en faisant le premier test en plénière. </a:t>
            </a:r>
            <a:r>
              <a:rPr lang="fr-CA" sz="1200">
                <a:solidFill>
                  <a:schemeClr val="dk1"/>
                </a:solidFill>
                <a:latin typeface="Calibri"/>
                <a:ea typeface="Calibri"/>
                <a:cs typeface="Calibri"/>
                <a:sym typeface="Calibri"/>
              </a:rPr>
              <a:t>Dans le tableau des résultats, montrer aux élèves comment dessiner leurs solides (dessiner les formes à l’extrémité puis ajouter les lignes qui donnent la profondeur).</a:t>
            </a:r>
            <a:endParaRPr/>
          </a:p>
          <a:p>
            <a:pPr marL="228600" lvl="0" indent="-228600" algn="just" rtl="0">
              <a:lnSpc>
                <a:spcPct val="120000"/>
              </a:lnSpc>
              <a:spcBef>
                <a:spcPts val="600"/>
              </a:spcBef>
              <a:spcAft>
                <a:spcPts val="0"/>
              </a:spcAft>
              <a:buClr>
                <a:schemeClr val="dk1"/>
              </a:buClr>
              <a:buSzPts val="1200"/>
              <a:buFont typeface="Calibri"/>
              <a:buAutoNum type="arabicPeriod"/>
            </a:pPr>
            <a:r>
              <a:rPr lang="fr-CA" sz="1200" b="1">
                <a:solidFill>
                  <a:schemeClr val="dk1"/>
                </a:solidFill>
                <a:latin typeface="Calibri"/>
                <a:ea typeface="Calibri"/>
                <a:cs typeface="Calibri"/>
                <a:sym typeface="Calibri"/>
              </a:rPr>
              <a:t>Laisser les équipes décider de la configuration de leurs tests suivants (une configuration par élève). </a:t>
            </a:r>
            <a:r>
              <a:rPr lang="fr-CA" sz="1200">
                <a:solidFill>
                  <a:schemeClr val="dk1"/>
                </a:solidFill>
                <a:latin typeface="Calibri"/>
                <a:ea typeface="Calibri"/>
                <a:cs typeface="Calibri"/>
                <a:sym typeface="Calibri"/>
              </a:rPr>
              <a:t>Appliquer les restrictions suivantes : a) les 3 solides doivent être utilisés, b) le pot solo doit « tenir » sur le dessus de l’assemblage.</a:t>
            </a:r>
            <a:endParaRPr/>
          </a:p>
          <a:p>
            <a:pPr marL="228600" lvl="0" indent="-152400" algn="just" rtl="0">
              <a:lnSpc>
                <a:spcPct val="120000"/>
              </a:lnSpc>
              <a:spcBef>
                <a:spcPts val="600"/>
              </a:spcBef>
              <a:spcAft>
                <a:spcPts val="0"/>
              </a:spcAft>
              <a:buClr>
                <a:schemeClr val="dk1"/>
              </a:buClr>
              <a:buSzPts val="1200"/>
              <a:buFont typeface="Calibri"/>
              <a:buNone/>
            </a:pPr>
            <a:endParaRPr sz="1200"/>
          </a:p>
          <a:p>
            <a:pPr marL="228600" lvl="0" indent="-152400" algn="just" rtl="0">
              <a:lnSpc>
                <a:spcPct val="120000"/>
              </a:lnSpc>
              <a:spcBef>
                <a:spcPts val="600"/>
              </a:spcBef>
              <a:spcAft>
                <a:spcPts val="0"/>
              </a:spcAft>
              <a:buClr>
                <a:schemeClr val="dk1"/>
              </a:buClr>
              <a:buSzPts val="1200"/>
              <a:buFont typeface="Calibri"/>
              <a:buNone/>
            </a:pPr>
            <a:endParaRPr sz="1200"/>
          </a:p>
          <a:p>
            <a:pPr marL="228600" lvl="0" indent="-152400" algn="just" rtl="0">
              <a:lnSpc>
                <a:spcPct val="120000"/>
              </a:lnSpc>
              <a:spcBef>
                <a:spcPts val="600"/>
              </a:spcBef>
              <a:spcAft>
                <a:spcPts val="0"/>
              </a:spcAft>
              <a:buClr>
                <a:schemeClr val="dk1"/>
              </a:buClr>
              <a:buSzPts val="1200"/>
              <a:buFont typeface="Calibri"/>
              <a:buNone/>
            </a:pPr>
            <a:endParaRPr sz="1200"/>
          </a:p>
          <a:p>
            <a:pPr marL="228600" lvl="0" indent="-152400" algn="just" rtl="0">
              <a:lnSpc>
                <a:spcPct val="120000"/>
              </a:lnSpc>
              <a:spcBef>
                <a:spcPts val="600"/>
              </a:spcBef>
              <a:spcAft>
                <a:spcPts val="0"/>
              </a:spcAft>
              <a:buClr>
                <a:schemeClr val="dk1"/>
              </a:buClr>
              <a:buSzPts val="1200"/>
              <a:buFont typeface="Calibri"/>
              <a:buNone/>
            </a:pPr>
            <a:endParaRPr sz="1200"/>
          </a:p>
          <a:p>
            <a:pPr marL="228600" lvl="0" indent="-152400" algn="just" rtl="0">
              <a:lnSpc>
                <a:spcPct val="120000"/>
              </a:lnSpc>
              <a:spcBef>
                <a:spcPts val="600"/>
              </a:spcBef>
              <a:spcAft>
                <a:spcPts val="0"/>
              </a:spcAft>
              <a:buClr>
                <a:schemeClr val="dk1"/>
              </a:buClr>
              <a:buSzPts val="1200"/>
              <a:buFont typeface="Calibri"/>
              <a:buNone/>
            </a:pPr>
            <a:endParaRPr sz="1200"/>
          </a:p>
          <a:p>
            <a:pPr marL="0" lvl="0" indent="0" algn="just" rtl="0">
              <a:spcBef>
                <a:spcPts val="600"/>
              </a:spcBef>
              <a:spcAft>
                <a:spcPts val="0"/>
              </a:spcAft>
              <a:buClr>
                <a:schemeClr val="dk1"/>
              </a:buClr>
              <a:buSzPts val="1400"/>
              <a:buNone/>
            </a:pPr>
            <a:r>
              <a:rPr lang="fr-CA" sz="1400" b="1">
                <a:solidFill>
                  <a:schemeClr val="dk1"/>
                </a:solidFill>
                <a:latin typeface="Calibri"/>
                <a:ea typeface="Calibri"/>
                <a:cs typeface="Calibri"/>
                <a:sym typeface="Calibri"/>
              </a:rPr>
              <a:t>Mise en commun des résultats</a:t>
            </a:r>
            <a:endParaRPr/>
          </a:p>
          <a:p>
            <a:pPr marL="228600" lvl="0" indent="-228600" algn="just" rtl="0">
              <a:spcBef>
                <a:spcPts val="600"/>
              </a:spcBef>
              <a:spcAft>
                <a:spcPts val="0"/>
              </a:spcAft>
              <a:buClr>
                <a:schemeClr val="dk1"/>
              </a:buClr>
              <a:buSzPts val="1200"/>
              <a:buFont typeface="Calibri"/>
              <a:buAutoNum type="arabicPeriod"/>
            </a:pPr>
            <a:r>
              <a:rPr lang="fr-CA" sz="1200" b="1">
                <a:solidFill>
                  <a:schemeClr val="dk1"/>
                </a:solidFill>
                <a:latin typeface="Calibri"/>
                <a:ea typeface="Calibri"/>
                <a:cs typeface="Calibri"/>
                <a:sym typeface="Calibri"/>
              </a:rPr>
              <a:t>Demander à chaque équipe de décrire l’assemblage qui a supporté le plus de cailloux</a:t>
            </a:r>
            <a:r>
              <a:rPr lang="fr-CA" sz="1200">
                <a:solidFill>
                  <a:schemeClr val="dk1"/>
                </a:solidFill>
                <a:latin typeface="Calibri"/>
                <a:ea typeface="Calibri"/>
                <a:cs typeface="Calibri"/>
                <a:sym typeface="Calibri"/>
              </a:rPr>
              <a:t>. Dessiner au tableau au fur et à mesure, puis noter à côté le nombre de cailloux soutenus. </a:t>
            </a:r>
            <a:endParaRPr sz="1200" b="1" i="1"/>
          </a:p>
          <a:p>
            <a:pPr marL="228600" lvl="0" indent="-228600" algn="just" rtl="0">
              <a:spcBef>
                <a:spcPts val="600"/>
              </a:spcBef>
              <a:spcAft>
                <a:spcPts val="0"/>
              </a:spcAft>
              <a:buClr>
                <a:schemeClr val="dk1"/>
              </a:buClr>
              <a:buSzPts val="1200"/>
              <a:buFont typeface="Calibri"/>
              <a:buAutoNum type="arabicPeriod"/>
            </a:pPr>
            <a:r>
              <a:rPr lang="fr-CA" sz="1200" b="1">
                <a:solidFill>
                  <a:schemeClr val="dk1"/>
                </a:solidFill>
                <a:latin typeface="Calibri"/>
                <a:ea typeface="Calibri"/>
                <a:cs typeface="Calibri"/>
                <a:sym typeface="Calibri"/>
              </a:rPr>
              <a:t>Après que toutes les équipes se soient exprimées, demander aux élèves d’essayer de tirer une conclusion</a:t>
            </a:r>
            <a:r>
              <a:rPr lang="fr-CA" sz="1200">
                <a:solidFill>
                  <a:schemeClr val="dk1"/>
                </a:solidFill>
                <a:latin typeface="Calibri"/>
                <a:ea typeface="Calibri"/>
                <a:cs typeface="Calibri"/>
                <a:sym typeface="Calibri"/>
              </a:rPr>
              <a:t>. Normalement, il devrait avoir été révélé que c’est </a:t>
            </a:r>
            <a:r>
              <a:rPr lang="fr-CA" sz="1200" i="1">
                <a:solidFill>
                  <a:schemeClr val="dk1"/>
                </a:solidFill>
                <a:latin typeface="Calibri"/>
                <a:ea typeface="Calibri"/>
                <a:cs typeface="Calibri"/>
                <a:sym typeface="Calibri"/>
              </a:rPr>
              <a:t>debout</a:t>
            </a:r>
            <a:r>
              <a:rPr lang="fr-CA" sz="1200">
                <a:solidFill>
                  <a:schemeClr val="dk1"/>
                </a:solidFill>
                <a:latin typeface="Calibri"/>
                <a:ea typeface="Calibri"/>
                <a:cs typeface="Calibri"/>
                <a:sym typeface="Calibri"/>
              </a:rPr>
              <a:t> que les prismes peuvent supporter le plus de poids.</a:t>
            </a:r>
            <a:endParaRPr/>
          </a:p>
          <a:p>
            <a:pPr marL="228600" lvl="0" indent="-228600" algn="l" rtl="0">
              <a:spcBef>
                <a:spcPts val="240"/>
              </a:spcBef>
              <a:spcAft>
                <a:spcPts val="0"/>
              </a:spcAft>
              <a:buClr>
                <a:schemeClr val="dk1"/>
              </a:buClr>
              <a:buSzPts val="1200"/>
              <a:buNone/>
            </a:pPr>
            <a:endParaRPr sz="1200"/>
          </a:p>
        </p:txBody>
      </p:sp>
      <p:sp>
        <p:nvSpPr>
          <p:cNvPr id="192" name="Google Shape;192;p11"/>
          <p:cNvSpPr txBox="1">
            <a:spLocks noGrp="1"/>
          </p:cNvSpPr>
          <p:nvPr>
            <p:ph type="title"/>
          </p:nvPr>
        </p:nvSpPr>
        <p:spPr>
          <a:xfrm>
            <a:off x="-1" y="526"/>
            <a:ext cx="5265337"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Réalisation</a:t>
            </a:r>
            <a:br>
              <a:rPr lang="fr-CA" sz="3000"/>
            </a:br>
            <a:r>
              <a:rPr lang="fr-CA" sz="2400"/>
              <a:t>3. L’épreuve de solidité </a:t>
            </a:r>
            <a:r>
              <a:rPr lang="fr-CA" sz="1800"/>
              <a:t>(suite)</a:t>
            </a:r>
            <a:endParaRPr/>
          </a:p>
        </p:txBody>
      </p:sp>
      <p:pic>
        <p:nvPicPr>
          <p:cNvPr id="194" name="Google Shape;194;p11"/>
          <p:cNvPicPr preferRelativeResize="0"/>
          <p:nvPr/>
        </p:nvPicPr>
        <p:blipFill rotWithShape="1">
          <a:blip r:embed="rId3">
            <a:alphaModFix/>
          </a:blip>
          <a:srcRect/>
          <a:stretch/>
        </p:blipFill>
        <p:spPr>
          <a:xfrm>
            <a:off x="6222004" y="3489373"/>
            <a:ext cx="505648" cy="501641"/>
          </a:xfrm>
          <a:prstGeom prst="rect">
            <a:avLst/>
          </a:prstGeom>
          <a:noFill/>
          <a:ln>
            <a:noFill/>
          </a:ln>
        </p:spPr>
      </p:pic>
      <p:sp>
        <p:nvSpPr>
          <p:cNvPr id="195" name="Google Shape;195;p11"/>
          <p:cNvSpPr/>
          <p:nvPr/>
        </p:nvSpPr>
        <p:spPr>
          <a:xfrm>
            <a:off x="153336" y="6193601"/>
            <a:ext cx="6574316" cy="938719"/>
          </a:xfrm>
          <a:prstGeom prst="rect">
            <a:avLst/>
          </a:prstGeom>
          <a:solidFill>
            <a:srgbClr val="C5D8F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b="1">
                <a:solidFill>
                  <a:schemeClr val="dk1"/>
                </a:solidFill>
                <a:latin typeface="Calibri"/>
                <a:ea typeface="Calibri"/>
                <a:cs typeface="Calibri"/>
                <a:sym typeface="Calibri"/>
              </a:rPr>
              <a:t>Configurations trop solides !</a:t>
            </a:r>
            <a:endParaRPr/>
          </a:p>
          <a:p>
            <a:pPr marL="0" marR="0" lvl="0" indent="0" algn="ctr" rtl="0">
              <a:spcBef>
                <a:spcPts val="600"/>
              </a:spcBef>
              <a:spcAft>
                <a:spcPts val="0"/>
              </a:spcAft>
              <a:buNone/>
            </a:pPr>
            <a:r>
              <a:rPr lang="fr-CA" sz="1200">
                <a:solidFill>
                  <a:schemeClr val="dk1"/>
                </a:solidFill>
                <a:latin typeface="Calibri"/>
                <a:ea typeface="Calibri"/>
                <a:cs typeface="Calibri"/>
                <a:sym typeface="Calibri"/>
              </a:rPr>
              <a:t>Il est possible que des assemblages supportent </a:t>
            </a:r>
            <a:r>
              <a:rPr lang="fr-CA" sz="1200" i="1">
                <a:solidFill>
                  <a:schemeClr val="dk1"/>
                </a:solidFill>
                <a:latin typeface="Calibri"/>
                <a:ea typeface="Calibri"/>
                <a:cs typeface="Calibri"/>
                <a:sym typeface="Calibri"/>
              </a:rPr>
              <a:t>tous</a:t>
            </a:r>
            <a:r>
              <a:rPr lang="fr-CA" sz="1200">
                <a:solidFill>
                  <a:schemeClr val="dk1"/>
                </a:solidFill>
                <a:latin typeface="Calibri"/>
                <a:ea typeface="Calibri"/>
                <a:cs typeface="Calibri"/>
                <a:sym typeface="Calibri"/>
              </a:rPr>
              <a:t> les cailloux d’une équipe (assemblages verticaux, la plupart du temps). Dans ce cas, on peut laisser les équipes s’emprunter des cailloux additionnels et/ou faire des tests décisifs en plénière, au moment de la mise en commun des résultats.</a:t>
            </a:r>
            <a:endParaRPr/>
          </a:p>
        </p:txBody>
      </p:sp>
      <p:pic>
        <p:nvPicPr>
          <p:cNvPr id="2" name="Image 1">
            <a:extLst>
              <a:ext uri="{FF2B5EF4-FFF2-40B4-BE49-F238E27FC236}">
                <a16:creationId xmlns:a16="http://schemas.microsoft.com/office/drawing/2014/main" id="{7F495A55-E536-9546-9ABE-D6FEB80ED7A9}"/>
              </a:ext>
            </a:extLst>
          </p:cNvPr>
          <p:cNvPicPr>
            <a:picLocks noChangeAspect="1"/>
          </p:cNvPicPr>
          <p:nvPr/>
        </p:nvPicPr>
        <p:blipFill>
          <a:blip r:embed="rId4"/>
          <a:stretch>
            <a:fillRect/>
          </a:stretch>
        </p:blipFill>
        <p:spPr>
          <a:xfrm>
            <a:off x="4280000" y="-565732"/>
            <a:ext cx="2542252" cy="25422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2"/>
          <p:cNvSpPr txBox="1">
            <a:spLocks noGrp="1"/>
          </p:cNvSpPr>
          <p:nvPr>
            <p:ph type="sldNum" idx="12"/>
          </p:nvPr>
        </p:nvSpPr>
        <p:spPr>
          <a:xfrm>
            <a:off x="5285678" y="8008203"/>
            <a:ext cx="1554881"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12</a:t>
            </a:fld>
            <a:endParaRPr sz="8200">
              <a:solidFill>
                <a:srgbClr val="D8D8D8"/>
              </a:solidFill>
              <a:latin typeface="Impact"/>
              <a:ea typeface="Impact"/>
              <a:cs typeface="Impact"/>
              <a:sym typeface="Impact"/>
            </a:endParaRPr>
          </a:p>
        </p:txBody>
      </p:sp>
      <p:graphicFrame>
        <p:nvGraphicFramePr>
          <p:cNvPr id="201" name="Google Shape;201;p12"/>
          <p:cNvGraphicFramePr/>
          <p:nvPr/>
        </p:nvGraphicFramePr>
        <p:xfrm>
          <a:off x="44340" y="1853183"/>
          <a:ext cx="1654900" cy="1878340"/>
        </p:xfrm>
        <a:graphic>
          <a:graphicData uri="http://schemas.openxmlformats.org/drawingml/2006/table">
            <a:tbl>
              <a:tblPr firstRow="1" bandRow="1">
                <a:noFill/>
                <a:tableStyleId>{2C4A874D-6B03-4BB8-98A9-B98E6124F245}</a:tableStyleId>
              </a:tblPr>
              <a:tblGrid>
                <a:gridCol w="227725">
                  <a:extLst>
                    <a:ext uri="{9D8B030D-6E8A-4147-A177-3AD203B41FA5}">
                      <a16:colId xmlns:a16="http://schemas.microsoft.com/office/drawing/2014/main" val="20000"/>
                    </a:ext>
                  </a:extLst>
                </a:gridCol>
                <a:gridCol w="1427175">
                  <a:extLst>
                    <a:ext uri="{9D8B030D-6E8A-4147-A177-3AD203B41FA5}">
                      <a16:colId xmlns:a16="http://schemas.microsoft.com/office/drawing/2014/main" val="20001"/>
                    </a:ext>
                  </a:extLst>
                </a:gridCol>
              </a:tblGrid>
              <a:tr h="270675">
                <a:tc gridSpan="2">
                  <a:txBody>
                    <a:bodyPr/>
                    <a:lstStyle/>
                    <a:p>
                      <a:pPr marL="0" marR="0" lvl="0" indent="0" algn="ctr" rtl="0">
                        <a:spcBef>
                          <a:spcPts val="0"/>
                        </a:spcBef>
                        <a:spcAft>
                          <a:spcPts val="0"/>
                        </a:spcAft>
                        <a:buNone/>
                      </a:pPr>
                      <a:r>
                        <a:rPr lang="fr-CA" sz="1400">
                          <a:latin typeface="Calibri"/>
                          <a:ea typeface="Calibri"/>
                          <a:cs typeface="Calibri"/>
                          <a:sym typeface="Calibri"/>
                        </a:rPr>
                        <a:t>Matériel nécessaire</a:t>
                      </a:r>
                      <a:endParaRPr sz="1400">
                        <a:latin typeface="Calibri"/>
                        <a:ea typeface="Calibri"/>
                        <a:cs typeface="Calibri"/>
                        <a:sym typeface="Calibri"/>
                      </a:endParaRPr>
                    </a:p>
                  </a:txBody>
                  <a:tcPr marL="91450" marR="91450" marT="45725" marB="45725"/>
                </a:tc>
                <a:tc hMerge="1">
                  <a:txBody>
                    <a:bodyPr/>
                    <a:lstStyle/>
                    <a:p>
                      <a:endParaRPr lang="fr-FR"/>
                    </a:p>
                  </a:txBody>
                  <a:tcPr/>
                </a:tc>
                <a:extLst>
                  <a:ext uri="{0D108BD9-81ED-4DB2-BD59-A6C34878D82A}">
                    <a16:rowId xmlns:a16="http://schemas.microsoft.com/office/drawing/2014/main" val="10000"/>
                  </a:ext>
                </a:extLst>
              </a:tr>
              <a:tr h="243600">
                <a:tc gridSpan="2">
                  <a:txBody>
                    <a:bodyPr/>
                    <a:lstStyle/>
                    <a:p>
                      <a:pPr marL="0" marR="0" lvl="0" indent="0" algn="ctr" rtl="0">
                        <a:spcBef>
                          <a:spcPts val="0"/>
                        </a:spcBef>
                        <a:spcAft>
                          <a:spcPts val="0"/>
                        </a:spcAft>
                        <a:buNone/>
                      </a:pPr>
                      <a:r>
                        <a:rPr lang="fr-CA" sz="1200" b="1">
                          <a:latin typeface="Calibri"/>
                          <a:ea typeface="Calibri"/>
                          <a:cs typeface="Calibri"/>
                          <a:sym typeface="Calibri"/>
                        </a:rPr>
                        <a:t>Par équipe de 2</a:t>
                      </a:r>
                      <a:endParaRPr/>
                    </a:p>
                  </a:txBody>
                  <a:tcPr marL="91450" marR="91450" marT="45725" marB="45725"/>
                </a:tc>
                <a:tc hMerge="1">
                  <a:txBody>
                    <a:bodyPr/>
                    <a:lstStyle/>
                    <a:p>
                      <a:endParaRPr lang="fr-FR"/>
                    </a:p>
                  </a:txBody>
                  <a:tcPr/>
                </a:tc>
                <a:extLst>
                  <a:ext uri="{0D108BD9-81ED-4DB2-BD59-A6C34878D82A}">
                    <a16:rowId xmlns:a16="http://schemas.microsoft.com/office/drawing/2014/main" val="10001"/>
                  </a:ext>
                </a:extLst>
              </a:tr>
              <a:tr h="32480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Fiche zoologique</a:t>
                      </a:r>
                      <a:endParaRPr/>
                    </a:p>
                  </a:txBody>
                  <a:tcPr marL="91450" marR="91450" marT="45725" marB="45725"/>
                </a:tc>
                <a:extLst>
                  <a:ext uri="{0D108BD9-81ED-4DB2-BD59-A6C34878D82A}">
                    <a16:rowId xmlns:a16="http://schemas.microsoft.com/office/drawing/2014/main" val="10002"/>
                  </a:ext>
                </a:extLst>
              </a:tr>
              <a:tr h="324800">
                <a:tc gridSpan="2">
                  <a:txBody>
                    <a:bodyPr/>
                    <a:lstStyle/>
                    <a:p>
                      <a:pPr marL="0" marR="0" lvl="0" indent="0" algn="ctr" rtl="0">
                        <a:spcBef>
                          <a:spcPts val="0"/>
                        </a:spcBef>
                        <a:spcAft>
                          <a:spcPts val="0"/>
                        </a:spcAft>
                        <a:buNone/>
                      </a:pPr>
                      <a:r>
                        <a:rPr lang="fr-CA" sz="1200" b="1">
                          <a:latin typeface="Calibri"/>
                          <a:ea typeface="Calibri"/>
                          <a:cs typeface="Calibri"/>
                          <a:sym typeface="Calibri"/>
                        </a:rPr>
                        <a:t>Par élève</a:t>
                      </a:r>
                      <a:endParaRPr sz="1200" b="1">
                        <a:latin typeface="Calibri"/>
                        <a:ea typeface="Calibri"/>
                        <a:cs typeface="Calibri"/>
                        <a:sym typeface="Calibri"/>
                      </a:endParaRPr>
                    </a:p>
                  </a:txBody>
                  <a:tcPr marL="91450" marR="91450" marT="45725" marB="45725"/>
                </a:tc>
                <a:tc hMerge="1">
                  <a:txBody>
                    <a:bodyPr/>
                    <a:lstStyle/>
                    <a:p>
                      <a:endParaRPr lang="fr-FR"/>
                    </a:p>
                  </a:txBody>
                  <a:tcPr/>
                </a:tc>
                <a:extLst>
                  <a:ext uri="{0D108BD9-81ED-4DB2-BD59-A6C34878D82A}">
                    <a16:rowId xmlns:a16="http://schemas.microsoft.com/office/drawing/2014/main" val="10003"/>
                  </a:ext>
                </a:extLst>
              </a:tr>
              <a:tr h="32480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tc>
                <a:tc>
                  <a:txBody>
                    <a:bodyPr/>
                    <a:lstStyle/>
                    <a:p>
                      <a:pPr marL="0" marR="0" lvl="0" indent="0" algn="l" rtl="0">
                        <a:spcBef>
                          <a:spcPts val="0"/>
                        </a:spcBef>
                        <a:spcAft>
                          <a:spcPts val="0"/>
                        </a:spcAft>
                        <a:buNone/>
                      </a:pPr>
                      <a:r>
                        <a:rPr lang="fr-CA" sz="1200" u="sng">
                          <a:solidFill>
                            <a:schemeClr val="hlink"/>
                          </a:solidFill>
                          <a:latin typeface="Calibri"/>
                          <a:ea typeface="Calibri"/>
                          <a:cs typeface="Calibri"/>
                          <a:sym typeface="Calibri"/>
                          <a:hlinkClick r:id="rId3" action="ppaction://hlinksldjump"/>
                        </a:rPr>
                        <a:t>Fiche d’activité C</a:t>
                      </a:r>
                      <a:endParaRPr sz="1200">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32480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Crayon</a:t>
                      </a:r>
                      <a:endParaRPr/>
                    </a:p>
                  </a:txBody>
                  <a:tcPr marL="91450" marR="91450" marT="45725" marB="45725"/>
                </a:tc>
                <a:extLst>
                  <a:ext uri="{0D108BD9-81ED-4DB2-BD59-A6C34878D82A}">
                    <a16:rowId xmlns:a16="http://schemas.microsoft.com/office/drawing/2014/main" val="10005"/>
                  </a:ext>
                </a:extLst>
              </a:tr>
            </a:tbl>
          </a:graphicData>
        </a:graphic>
      </p:graphicFrame>
      <p:graphicFrame>
        <p:nvGraphicFramePr>
          <p:cNvPr id="202" name="Google Shape;202;p12"/>
          <p:cNvGraphicFramePr/>
          <p:nvPr/>
        </p:nvGraphicFramePr>
        <p:xfrm>
          <a:off x="56643" y="1386722"/>
          <a:ext cx="1642625" cy="407600"/>
        </p:xfrm>
        <a:graphic>
          <a:graphicData uri="http://schemas.openxmlformats.org/drawingml/2006/table">
            <a:tbl>
              <a:tblPr firstRow="1" bandRow="1">
                <a:noFill/>
                <a:tableStyleId>{7FD3D0E3-BACD-4F40-8B32-A9B99BE5178E}</a:tableStyleId>
              </a:tblPr>
              <a:tblGrid>
                <a:gridCol w="1642625">
                  <a:extLst>
                    <a:ext uri="{9D8B030D-6E8A-4147-A177-3AD203B41FA5}">
                      <a16:colId xmlns:a16="http://schemas.microsoft.com/office/drawing/2014/main" val="20000"/>
                    </a:ext>
                  </a:extLst>
                </a:gridCol>
              </a:tblGrid>
              <a:tr h="407600">
                <a:tc>
                  <a:txBody>
                    <a:bodyPr/>
                    <a:lstStyle/>
                    <a:p>
                      <a:pPr marL="0" marR="0" lvl="0" indent="0" algn="l" rtl="0">
                        <a:spcBef>
                          <a:spcPts val="0"/>
                        </a:spcBef>
                        <a:spcAft>
                          <a:spcPts val="0"/>
                        </a:spcAft>
                        <a:buNone/>
                      </a:pPr>
                      <a:endParaRPr sz="200"/>
                    </a:p>
                    <a:p>
                      <a:pPr marL="0" marR="0" lvl="0" indent="0" algn="ctr" rtl="0">
                        <a:spcBef>
                          <a:spcPts val="0"/>
                        </a:spcBef>
                        <a:spcAft>
                          <a:spcPts val="0"/>
                        </a:spcAft>
                        <a:buNone/>
                      </a:pPr>
                      <a:r>
                        <a:rPr lang="fr-CA" sz="1400" b="1">
                          <a:solidFill>
                            <a:schemeClr val="dk1"/>
                          </a:solidFill>
                          <a:latin typeface="Calibri"/>
                          <a:ea typeface="Calibri"/>
                          <a:cs typeface="Calibri"/>
                          <a:sym typeface="Calibri"/>
                        </a:rPr>
                        <a:t>Durée : 25 minutes</a:t>
                      </a:r>
                      <a:endParaRPr/>
                    </a:p>
                  </a:txBody>
                  <a:tcPr marL="91450" marR="91450" marT="45725" marB="45725"/>
                </a:tc>
                <a:extLst>
                  <a:ext uri="{0D108BD9-81ED-4DB2-BD59-A6C34878D82A}">
                    <a16:rowId xmlns:a16="http://schemas.microsoft.com/office/drawing/2014/main" val="10000"/>
                  </a:ext>
                </a:extLst>
              </a:tr>
            </a:tbl>
          </a:graphicData>
        </a:graphic>
      </p:graphicFrame>
      <p:sp>
        <p:nvSpPr>
          <p:cNvPr id="203" name="Google Shape;203;p12"/>
          <p:cNvSpPr txBox="1">
            <a:spLocks noGrp="1"/>
          </p:cNvSpPr>
          <p:nvPr>
            <p:ph type="body" idx="1"/>
          </p:nvPr>
        </p:nvSpPr>
        <p:spPr>
          <a:xfrm>
            <a:off x="1752600" y="1379332"/>
            <a:ext cx="5059787" cy="7647550"/>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400"/>
              <a:buNone/>
            </a:pPr>
            <a:r>
              <a:rPr lang="fr-CA" sz="2400" i="1">
                <a:solidFill>
                  <a:schemeClr val="dk1"/>
                </a:solidFill>
                <a:latin typeface="Calibri"/>
                <a:ea typeface="Calibri"/>
                <a:cs typeface="Calibri"/>
                <a:sym typeface="Calibri"/>
              </a:rPr>
              <a:t>Vue d’ensemble</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En prévision de l’activité principale, une espèce est attribuée à chaque équipe. Celles-ci devront ensuite rassembler les informations les plus pertinentes sur leur animal, en vue de concevoir un habitat adapté.</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Déroulement de l’activité</a:t>
            </a:r>
            <a:endParaRPr/>
          </a:p>
          <a:p>
            <a:pPr marL="0" lvl="0" indent="0" algn="ctr" rtl="0">
              <a:spcBef>
                <a:spcPts val="600"/>
              </a:spcBef>
              <a:spcAft>
                <a:spcPts val="0"/>
              </a:spcAft>
              <a:buClr>
                <a:schemeClr val="dk1"/>
              </a:buClr>
              <a:buSzPts val="1200"/>
              <a:buNone/>
            </a:pPr>
            <a:r>
              <a:rPr lang="fr-CA" sz="1200" b="1" i="1">
                <a:solidFill>
                  <a:schemeClr val="dk1"/>
                </a:solidFill>
                <a:latin typeface="Calibri"/>
                <a:ea typeface="Calibri"/>
                <a:cs typeface="Calibri"/>
                <a:sym typeface="Calibri"/>
              </a:rPr>
              <a:t>« Nous nous sommes penchés sur la solidité des solides géométriques, afin que notre future construction soit </a:t>
            </a:r>
            <a:r>
              <a:rPr lang="fr-CA" sz="1200" b="1">
                <a:solidFill>
                  <a:schemeClr val="dk1"/>
                </a:solidFill>
                <a:latin typeface="Calibri"/>
                <a:ea typeface="Calibri"/>
                <a:cs typeface="Calibri"/>
                <a:sym typeface="Calibri"/>
              </a:rPr>
              <a:t>sécuritaire</a:t>
            </a:r>
            <a:r>
              <a:rPr lang="fr-CA" sz="1200" b="1" i="1">
                <a:solidFill>
                  <a:schemeClr val="dk1"/>
                </a:solidFill>
                <a:latin typeface="Calibri"/>
                <a:ea typeface="Calibri"/>
                <a:cs typeface="Calibri"/>
                <a:sym typeface="Calibri"/>
              </a:rPr>
              <a:t>. Mais quel était donc </a:t>
            </a:r>
            <a:r>
              <a:rPr lang="fr-CA" sz="1200" b="1">
                <a:solidFill>
                  <a:schemeClr val="dk1"/>
                </a:solidFill>
                <a:latin typeface="Calibri"/>
                <a:ea typeface="Calibri"/>
                <a:cs typeface="Calibri"/>
                <a:sym typeface="Calibri"/>
              </a:rPr>
              <a:t>l’autre</a:t>
            </a:r>
            <a:r>
              <a:rPr lang="fr-CA" sz="1200" b="1" i="1">
                <a:solidFill>
                  <a:schemeClr val="dk1"/>
                </a:solidFill>
                <a:latin typeface="Calibri"/>
                <a:ea typeface="Calibri"/>
                <a:cs typeface="Calibri"/>
                <a:sym typeface="Calibri"/>
              </a:rPr>
              <a:t> critère pour un bon habitat artificiel ? »</a:t>
            </a:r>
            <a:endParaRPr/>
          </a:p>
          <a:p>
            <a:pPr marL="0" lvl="0" indent="0" algn="ctr"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Réponse : L’habitat doit être </a:t>
            </a:r>
            <a:r>
              <a:rPr lang="fr-CA" sz="1200" i="1">
                <a:solidFill>
                  <a:schemeClr val="dk1"/>
                </a:solidFill>
                <a:latin typeface="Calibri"/>
                <a:ea typeface="Calibri"/>
                <a:cs typeface="Calibri"/>
                <a:sym typeface="Calibri"/>
              </a:rPr>
              <a:t>adapté</a:t>
            </a:r>
            <a:r>
              <a:rPr lang="fr-CA" sz="1200">
                <a:solidFill>
                  <a:schemeClr val="dk1"/>
                </a:solidFill>
                <a:latin typeface="Calibri"/>
                <a:ea typeface="Calibri"/>
                <a:cs typeface="Calibri"/>
                <a:sym typeface="Calibri"/>
              </a:rPr>
              <a:t> à l’espèce animale (voir encadré). </a:t>
            </a:r>
            <a:endParaRPr/>
          </a:p>
          <a:p>
            <a:pPr marL="0" lvl="0" indent="0" algn="ctr" rtl="0">
              <a:spcBef>
                <a:spcPts val="600"/>
              </a:spcBef>
              <a:spcAft>
                <a:spcPts val="0"/>
              </a:spcAft>
              <a:buClr>
                <a:schemeClr val="dk1"/>
              </a:buClr>
              <a:buSzPts val="1200"/>
              <a:buNone/>
            </a:pPr>
            <a:endParaRPr sz="1200"/>
          </a:p>
          <a:p>
            <a:pPr marL="0" lvl="0" indent="0" algn="l" rtl="0">
              <a:spcBef>
                <a:spcPts val="600"/>
              </a:spcBef>
              <a:spcAft>
                <a:spcPts val="0"/>
              </a:spcAft>
              <a:buClr>
                <a:schemeClr val="dk1"/>
              </a:buClr>
              <a:buSzPts val="1400"/>
              <a:buNone/>
            </a:pPr>
            <a:r>
              <a:rPr lang="fr-CA" sz="1400" b="1">
                <a:solidFill>
                  <a:schemeClr val="dk1"/>
                </a:solidFill>
                <a:latin typeface="Calibri"/>
                <a:ea typeface="Calibri"/>
                <a:cs typeface="Calibri"/>
                <a:sym typeface="Calibri"/>
              </a:rPr>
              <a:t>Critères d’adaptation</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Demander aux élèves de réfléchir à ce que veut dire « adapté ». Quelles caractéristiques des animaux devraient être prises en compte ?</a:t>
            </a:r>
            <a:endParaRPr/>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Recueillir les idées des élèves.</a:t>
            </a:r>
            <a:endParaRPr/>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Des exemples de critères sont : sa taille, son milieu naturel (eau, forêt, etc.), sa sociabilité (intra-espèce), le genre d’endroit où il aime dormir, son mode de déplacement.</a:t>
            </a:r>
            <a:endParaRPr/>
          </a:p>
          <a:p>
            <a:pPr marL="0" lvl="0" indent="0" algn="just" rtl="0">
              <a:spcBef>
                <a:spcPts val="600"/>
              </a:spcBef>
              <a:spcAft>
                <a:spcPts val="0"/>
              </a:spcAft>
              <a:buClr>
                <a:schemeClr val="dk1"/>
              </a:buClr>
              <a:buSzPts val="1400"/>
              <a:buNone/>
            </a:pPr>
            <a:r>
              <a:rPr lang="fr-CA" sz="1400" b="1">
                <a:solidFill>
                  <a:schemeClr val="dk1"/>
                </a:solidFill>
                <a:latin typeface="Calibri"/>
                <a:ea typeface="Calibri"/>
                <a:cs typeface="Calibri"/>
                <a:sym typeface="Calibri"/>
              </a:rPr>
              <a:t>Attribution des animaux </a:t>
            </a:r>
            <a:endParaRPr/>
          </a:p>
          <a:p>
            <a:pPr marL="252000" lvl="0" indent="-25200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Distribuer une </a:t>
            </a:r>
            <a:r>
              <a:rPr lang="fr-CA" sz="1200" b="1">
                <a:solidFill>
                  <a:schemeClr val="dk1"/>
                </a:solidFill>
                <a:latin typeface="Calibri"/>
                <a:ea typeface="Calibri"/>
                <a:cs typeface="Calibri"/>
                <a:sym typeface="Calibri"/>
              </a:rPr>
              <a:t>fiche zoologique </a:t>
            </a:r>
            <a:r>
              <a:rPr lang="fr-CA" sz="1200">
                <a:solidFill>
                  <a:schemeClr val="dk1"/>
                </a:solidFill>
                <a:latin typeface="Calibri"/>
                <a:ea typeface="Calibri"/>
                <a:cs typeface="Calibri"/>
                <a:sym typeface="Calibri"/>
              </a:rPr>
              <a:t>à chaque équipe. </a:t>
            </a:r>
            <a:endParaRPr/>
          </a:p>
          <a:p>
            <a:pPr marL="252000" lvl="0" indent="-2520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Le plus simple est de distribuer les fiches au hasard. </a:t>
            </a:r>
            <a:endParaRPr/>
          </a:p>
          <a:p>
            <a:pPr marL="252000" lvl="0" indent="-2520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De toute façon, les équipes ne seront PAS tenues d’inventer un habitat artificiel pour le même animal. </a:t>
            </a:r>
            <a:r>
              <a:rPr lang="fr-CA" sz="1200" u="sng">
                <a:solidFill>
                  <a:schemeClr val="dk1"/>
                </a:solidFill>
                <a:latin typeface="Calibri"/>
                <a:ea typeface="Calibri"/>
                <a:cs typeface="Calibri"/>
                <a:sym typeface="Calibri"/>
              </a:rPr>
              <a:t>À l’activité suivante, elles pourront choisir leur espèce.</a:t>
            </a:r>
            <a:endParaRPr sz="1200" u="sng"/>
          </a:p>
          <a:p>
            <a:pPr marL="0" lvl="0" indent="0" algn="just" rtl="0">
              <a:spcBef>
                <a:spcPts val="600"/>
              </a:spcBef>
              <a:spcAft>
                <a:spcPts val="0"/>
              </a:spcAft>
              <a:buClr>
                <a:schemeClr val="dk1"/>
              </a:buClr>
              <a:buSzPts val="1400"/>
              <a:buNone/>
            </a:pPr>
            <a:r>
              <a:rPr lang="fr-CA" sz="1400" b="1">
                <a:solidFill>
                  <a:schemeClr val="dk1"/>
                </a:solidFill>
                <a:latin typeface="Calibri"/>
                <a:ea typeface="Calibri"/>
                <a:cs typeface="Calibri"/>
                <a:sym typeface="Calibri"/>
              </a:rPr>
              <a:t>Travail de recherche </a:t>
            </a:r>
            <a:endParaRPr sz="1400"/>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Distribuer une </a:t>
            </a:r>
            <a:r>
              <a:rPr lang="fr-CA" sz="1200" b="1">
                <a:solidFill>
                  <a:schemeClr val="dk1"/>
                </a:solidFill>
                <a:latin typeface="Calibri"/>
                <a:ea typeface="Calibri"/>
                <a:cs typeface="Calibri"/>
                <a:sym typeface="Calibri"/>
              </a:rPr>
              <a:t>fiche d’activité C </a:t>
            </a:r>
            <a:r>
              <a:rPr lang="fr-CA" sz="1200">
                <a:solidFill>
                  <a:schemeClr val="dk1"/>
                </a:solidFill>
                <a:latin typeface="Calibri"/>
                <a:ea typeface="Calibri"/>
                <a:cs typeface="Calibri"/>
                <a:sym typeface="Calibri"/>
              </a:rPr>
              <a:t>à chaque élève.</a:t>
            </a:r>
            <a:endParaRPr/>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Les élèves reconnaîtront peut-être, sur la fiche d’activité, certains des critères d’adaptation qu’ils ont identifiés précédemment. </a:t>
            </a:r>
            <a:endParaRPr/>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Les encourager à remplir la dernière section de la fiche si des critères qu’ils avaient identifiés sont manquants.</a:t>
            </a:r>
            <a:endParaRPr/>
          </a:p>
          <a:p>
            <a:pPr marL="228600" lvl="0" indent="-152400" algn="l" rtl="0">
              <a:spcBef>
                <a:spcPts val="600"/>
              </a:spcBef>
              <a:spcAft>
                <a:spcPts val="0"/>
              </a:spcAft>
              <a:buClr>
                <a:schemeClr val="dk1"/>
              </a:buClr>
              <a:buSzPts val="1200"/>
              <a:buFont typeface="Calibri"/>
              <a:buNone/>
            </a:pPr>
            <a:endParaRPr sz="1200"/>
          </a:p>
          <a:p>
            <a:pPr marL="0" lvl="0" indent="0" algn="ctr" rtl="0">
              <a:spcBef>
                <a:spcPts val="600"/>
              </a:spcBef>
              <a:spcAft>
                <a:spcPts val="0"/>
              </a:spcAft>
              <a:buClr>
                <a:schemeClr val="dk1"/>
              </a:buClr>
              <a:buSzPts val="1200"/>
              <a:buNone/>
            </a:pPr>
            <a:endParaRPr sz="1200" i="1"/>
          </a:p>
          <a:p>
            <a:pPr marL="0" lvl="0" indent="0" algn="l" rtl="0">
              <a:spcBef>
                <a:spcPts val="600"/>
              </a:spcBef>
              <a:spcAft>
                <a:spcPts val="0"/>
              </a:spcAft>
              <a:buClr>
                <a:schemeClr val="dk1"/>
              </a:buClr>
              <a:buSzPts val="1200"/>
              <a:buNone/>
            </a:pPr>
            <a:endParaRPr sz="1200" b="1" i="1"/>
          </a:p>
        </p:txBody>
      </p:sp>
      <p:sp>
        <p:nvSpPr>
          <p:cNvPr id="204" name="Google Shape;204;p12"/>
          <p:cNvSpPr/>
          <p:nvPr/>
        </p:nvSpPr>
        <p:spPr>
          <a:xfrm>
            <a:off x="35597" y="3793991"/>
            <a:ext cx="1654921" cy="5293757"/>
          </a:xfrm>
          <a:prstGeom prst="rect">
            <a:avLst/>
          </a:prstGeom>
          <a:solidFill>
            <a:srgbClr val="C5D8F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b="1">
                <a:solidFill>
                  <a:schemeClr val="dk1"/>
                </a:solidFill>
                <a:latin typeface="Calibri"/>
                <a:ea typeface="Calibri"/>
                <a:cs typeface="Calibri"/>
                <a:sym typeface="Calibri"/>
              </a:rPr>
              <a:t>L’adaptation des êtres vivants</a:t>
            </a:r>
            <a:endParaRPr sz="1400" b="1">
              <a:solidFill>
                <a:schemeClr val="dk1"/>
              </a:solidFill>
              <a:latin typeface="Calibri"/>
              <a:ea typeface="Calibri"/>
              <a:cs typeface="Calibri"/>
              <a:sym typeface="Calibri"/>
            </a:endParaRPr>
          </a:p>
          <a:p>
            <a:pPr marL="0" marR="0" lvl="0" indent="0" algn="l" rtl="0">
              <a:spcBef>
                <a:spcPts val="600"/>
              </a:spcBef>
              <a:spcAft>
                <a:spcPts val="0"/>
              </a:spcAft>
              <a:buNone/>
            </a:pPr>
            <a:r>
              <a:rPr lang="fr-CA" sz="1200">
                <a:solidFill>
                  <a:schemeClr val="dk1"/>
                </a:solidFill>
                <a:latin typeface="Calibri"/>
                <a:ea typeface="Calibri"/>
                <a:cs typeface="Calibri"/>
                <a:sym typeface="Calibri"/>
              </a:rPr>
              <a:t>Individuellement, les animaux n’ont pas la même capacité d’adaptation que les êtres humains. C’est pourquoi  l’habitat artificiel doit être  adapté à eux, et non le contraire !</a:t>
            </a:r>
            <a:endParaRPr/>
          </a:p>
          <a:p>
            <a:pPr marL="0" marR="0" lvl="0" indent="0" algn="l" rtl="0">
              <a:spcBef>
                <a:spcPts val="600"/>
              </a:spcBef>
              <a:spcAft>
                <a:spcPts val="0"/>
              </a:spcAft>
              <a:buNone/>
            </a:pPr>
            <a:r>
              <a:rPr lang="fr-CA" sz="1200">
                <a:solidFill>
                  <a:schemeClr val="dk1"/>
                </a:solidFill>
                <a:latin typeface="Calibri"/>
                <a:ea typeface="Calibri"/>
                <a:cs typeface="Calibri"/>
                <a:sym typeface="Calibri"/>
              </a:rPr>
              <a:t>L’adaptation de l’animal lui-même se fait davantage à l’échelle de l’espèce, à travers le processus de </a:t>
            </a:r>
            <a:r>
              <a:rPr lang="fr-CA" sz="1200" i="1">
                <a:solidFill>
                  <a:schemeClr val="dk1"/>
                </a:solidFill>
                <a:latin typeface="Calibri"/>
                <a:ea typeface="Calibri"/>
                <a:cs typeface="Calibri"/>
                <a:sym typeface="Calibri"/>
              </a:rPr>
              <a:t>sélection naturelle. </a:t>
            </a:r>
            <a:r>
              <a:rPr lang="fr-CA" sz="1200">
                <a:solidFill>
                  <a:schemeClr val="dk1"/>
                </a:solidFill>
                <a:latin typeface="Calibri"/>
                <a:ea typeface="Calibri"/>
                <a:cs typeface="Calibri"/>
                <a:sym typeface="Calibri"/>
              </a:rPr>
              <a:t>En gros, les variations de caractéristiques physiques ou comportementales sont le fruit du hasard, mais elles se répandent au sein de l’espèce si elles améliorent les chances de survie et de reproduction.</a:t>
            </a:r>
            <a:endParaRPr sz="1200">
              <a:solidFill>
                <a:schemeClr val="dk1"/>
              </a:solidFill>
              <a:latin typeface="Calibri"/>
              <a:ea typeface="Calibri"/>
              <a:cs typeface="Calibri"/>
              <a:sym typeface="Calibri"/>
            </a:endParaRPr>
          </a:p>
        </p:txBody>
      </p:sp>
      <p:sp>
        <p:nvSpPr>
          <p:cNvPr id="205" name="Google Shape;205;p12"/>
          <p:cNvSpPr txBox="1">
            <a:spLocks noGrp="1"/>
          </p:cNvSpPr>
          <p:nvPr>
            <p:ph type="title"/>
          </p:nvPr>
        </p:nvSpPr>
        <p:spPr>
          <a:xfrm>
            <a:off x="-1" y="526"/>
            <a:ext cx="5265337"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Réalisation</a:t>
            </a:r>
            <a:br>
              <a:rPr lang="fr-CA" sz="3000"/>
            </a:br>
            <a:r>
              <a:rPr lang="fr-CA" sz="2400"/>
              <a:t>4. Fiche zoologique</a:t>
            </a:r>
            <a:endParaRPr sz="2400"/>
          </a:p>
        </p:txBody>
      </p:sp>
      <p:pic>
        <p:nvPicPr>
          <p:cNvPr id="2" name="Image 1">
            <a:extLst>
              <a:ext uri="{FF2B5EF4-FFF2-40B4-BE49-F238E27FC236}">
                <a16:creationId xmlns:a16="http://schemas.microsoft.com/office/drawing/2014/main" id="{46D7098C-54D3-C032-1216-12E11659D38B}"/>
              </a:ext>
            </a:extLst>
          </p:cNvPr>
          <p:cNvPicPr>
            <a:picLocks noChangeAspect="1"/>
          </p:cNvPicPr>
          <p:nvPr/>
        </p:nvPicPr>
        <p:blipFill>
          <a:blip r:embed="rId4"/>
          <a:stretch>
            <a:fillRect/>
          </a:stretch>
        </p:blipFill>
        <p:spPr>
          <a:xfrm>
            <a:off x="4280000" y="-565732"/>
            <a:ext cx="2542252" cy="25422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txBox="1">
            <a:spLocks noGrp="1"/>
          </p:cNvSpPr>
          <p:nvPr>
            <p:ph type="sldNum" idx="12"/>
          </p:nvPr>
        </p:nvSpPr>
        <p:spPr>
          <a:xfrm>
            <a:off x="5285678" y="8068827"/>
            <a:ext cx="1554881" cy="107517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13</a:t>
            </a:fld>
            <a:endParaRPr sz="8200">
              <a:solidFill>
                <a:srgbClr val="D8D8D8"/>
              </a:solidFill>
              <a:latin typeface="Impact"/>
              <a:ea typeface="Impact"/>
              <a:cs typeface="Impact"/>
              <a:sym typeface="Impact"/>
            </a:endParaRPr>
          </a:p>
        </p:txBody>
      </p:sp>
      <p:graphicFrame>
        <p:nvGraphicFramePr>
          <p:cNvPr id="212" name="Google Shape;212;p13"/>
          <p:cNvGraphicFramePr/>
          <p:nvPr/>
        </p:nvGraphicFramePr>
        <p:xfrm>
          <a:off x="56643" y="1386723"/>
          <a:ext cx="1642625" cy="407600"/>
        </p:xfrm>
        <a:graphic>
          <a:graphicData uri="http://schemas.openxmlformats.org/drawingml/2006/table">
            <a:tbl>
              <a:tblPr firstRow="1" bandRow="1">
                <a:noFill/>
                <a:tableStyleId>{7FD3D0E3-BACD-4F40-8B32-A9B99BE5178E}</a:tableStyleId>
              </a:tblPr>
              <a:tblGrid>
                <a:gridCol w="1642625">
                  <a:extLst>
                    <a:ext uri="{9D8B030D-6E8A-4147-A177-3AD203B41FA5}">
                      <a16:colId xmlns:a16="http://schemas.microsoft.com/office/drawing/2014/main" val="20000"/>
                    </a:ext>
                  </a:extLst>
                </a:gridCol>
              </a:tblGrid>
              <a:tr h="407600">
                <a:tc>
                  <a:txBody>
                    <a:bodyPr/>
                    <a:lstStyle/>
                    <a:p>
                      <a:pPr marL="0" marR="0" lvl="0" indent="0" algn="l" rtl="0">
                        <a:spcBef>
                          <a:spcPts val="0"/>
                        </a:spcBef>
                        <a:spcAft>
                          <a:spcPts val="0"/>
                        </a:spcAft>
                        <a:buNone/>
                      </a:pPr>
                      <a:endParaRPr sz="200"/>
                    </a:p>
                    <a:p>
                      <a:pPr marL="0" marR="0" lvl="0" indent="0" algn="ctr" rtl="0">
                        <a:spcBef>
                          <a:spcPts val="0"/>
                        </a:spcBef>
                        <a:spcAft>
                          <a:spcPts val="0"/>
                        </a:spcAft>
                        <a:buNone/>
                      </a:pPr>
                      <a:r>
                        <a:rPr lang="fr-CA" sz="1400" b="1">
                          <a:solidFill>
                            <a:schemeClr val="dk1"/>
                          </a:solidFill>
                          <a:latin typeface="Calibri"/>
                          <a:ea typeface="Calibri"/>
                          <a:cs typeface="Calibri"/>
                          <a:sym typeface="Calibri"/>
                        </a:rPr>
                        <a:t>Durée : 95 minutes</a:t>
                      </a:r>
                      <a:endParaRPr/>
                    </a:p>
                  </a:txBody>
                  <a:tcPr marL="91450" marR="91450" marT="45725" marB="45725"/>
                </a:tc>
                <a:extLst>
                  <a:ext uri="{0D108BD9-81ED-4DB2-BD59-A6C34878D82A}">
                    <a16:rowId xmlns:a16="http://schemas.microsoft.com/office/drawing/2014/main" val="10000"/>
                  </a:ext>
                </a:extLst>
              </a:tr>
            </a:tbl>
          </a:graphicData>
        </a:graphic>
      </p:graphicFrame>
      <p:sp>
        <p:nvSpPr>
          <p:cNvPr id="213" name="Google Shape;213;p13"/>
          <p:cNvSpPr txBox="1">
            <a:spLocks noGrp="1"/>
          </p:cNvSpPr>
          <p:nvPr>
            <p:ph type="body" idx="1"/>
          </p:nvPr>
        </p:nvSpPr>
        <p:spPr>
          <a:xfrm>
            <a:off x="1752600" y="1379331"/>
            <a:ext cx="5059787" cy="7764669"/>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400"/>
              <a:buNone/>
            </a:pPr>
            <a:r>
              <a:rPr lang="fr-CA" sz="2400" i="1">
                <a:solidFill>
                  <a:schemeClr val="dk1"/>
                </a:solidFill>
                <a:latin typeface="Calibri"/>
                <a:ea typeface="Calibri"/>
                <a:cs typeface="Calibri"/>
                <a:sym typeface="Calibri"/>
              </a:rPr>
              <a:t>Vue d’ensemble</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À partir des connaissances acquises lors des activités préalables, les élèves élaborent le plan d’un habitat correspondant aux besoins d’une espèce de leur choix (parmi les même 6), en choisissant les solides géométriques appropriés. Ils devront ensuite construire une maquette à l’échelle de la figurine de leur animal.</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Préparatifs</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Avant l’activité, s’assurer qu’il y a dans le bac assez d’</a:t>
            </a:r>
            <a:r>
              <a:rPr lang="fr-CA" sz="1200" b="1">
                <a:solidFill>
                  <a:schemeClr val="dk1"/>
                </a:solidFill>
                <a:latin typeface="Calibri"/>
                <a:ea typeface="Calibri"/>
                <a:cs typeface="Calibri"/>
                <a:sym typeface="Calibri"/>
              </a:rPr>
              <a:t>animaux à découper </a:t>
            </a:r>
            <a:r>
              <a:rPr lang="fr-CA" sz="1200">
                <a:solidFill>
                  <a:schemeClr val="dk1"/>
                </a:solidFill>
                <a:latin typeface="Calibri"/>
                <a:ea typeface="Calibri"/>
                <a:cs typeface="Calibri"/>
                <a:sym typeface="Calibri"/>
              </a:rPr>
              <a:t>(voir section </a:t>
            </a:r>
            <a:r>
              <a:rPr lang="fr-CA" sz="1200" i="1">
                <a:solidFill>
                  <a:schemeClr val="dk1"/>
                </a:solidFill>
                <a:latin typeface="Calibri"/>
                <a:ea typeface="Calibri"/>
                <a:cs typeface="Calibri"/>
                <a:sym typeface="Calibri"/>
              </a:rPr>
              <a:t>Fiches théoriques</a:t>
            </a:r>
            <a:r>
              <a:rPr lang="fr-CA" sz="1200">
                <a:solidFill>
                  <a:schemeClr val="dk1"/>
                </a:solidFill>
                <a:latin typeface="Calibri"/>
                <a:ea typeface="Calibri"/>
                <a:cs typeface="Calibri"/>
                <a:sym typeface="Calibri"/>
              </a:rPr>
              <a:t>). Au besoin, imprimer les animaux sur du papier régulier.</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L’enseignant.e devra découper chaque feuille en 3 sections, de manière à pouvoir donner un trio d’animaux à chaque équipe. </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Le temps venu, ce sera aux élèves de faire la découpe finale de leur animal (taille choisie).</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Déroulement de l’activité</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Choix de l’espèce (5 minutes)</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Contraintes et matériaux (10 minutes)</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Modélisation de la tâche (10 minutes)</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Plan de conception de l’habitat artificiel (35 minutes)</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Construction de la maquette (45 minutes)</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Choix de l’espèce</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Afficher au mur de la classe au moins 1 fiche d’activité C pour chaque espèce (les plus lisibles et mieux remplies – choisies par l’enseignant.e).</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Laisser chaque équipe choisir son animal pour sa maquette</a:t>
            </a:r>
            <a:endParaRPr/>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Le même animal peut être choisi par plus d’une équipe.</a:t>
            </a:r>
            <a:endParaRPr/>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Si ce n’est pas le même que pour l’activité précédente, les équipes devront consulter la fiche affichée au mu pour planifier leur habitat.</a:t>
            </a:r>
            <a:endParaRPr/>
          </a:p>
          <a:p>
            <a:pPr marL="228600" lvl="0" indent="-152400" algn="l" rtl="0">
              <a:spcBef>
                <a:spcPts val="600"/>
              </a:spcBef>
              <a:spcAft>
                <a:spcPts val="0"/>
              </a:spcAft>
              <a:buClr>
                <a:schemeClr val="dk1"/>
              </a:buClr>
              <a:buSzPts val="1200"/>
              <a:buFont typeface="Calibri"/>
              <a:buNone/>
            </a:pPr>
            <a:endParaRPr sz="1200"/>
          </a:p>
          <a:p>
            <a:pPr marL="228600" lvl="0" indent="-152400" algn="l" rtl="0">
              <a:spcBef>
                <a:spcPts val="600"/>
              </a:spcBef>
              <a:spcAft>
                <a:spcPts val="0"/>
              </a:spcAft>
              <a:buClr>
                <a:schemeClr val="dk1"/>
              </a:buClr>
              <a:buSzPts val="1200"/>
              <a:buFont typeface="Calibri"/>
              <a:buNone/>
            </a:pPr>
            <a:endParaRPr sz="1200"/>
          </a:p>
          <a:p>
            <a:pPr marL="228600" lvl="0" indent="-228600" algn="l" rtl="0">
              <a:spcBef>
                <a:spcPts val="600"/>
              </a:spcBef>
              <a:spcAft>
                <a:spcPts val="0"/>
              </a:spcAft>
              <a:buClr>
                <a:schemeClr val="dk1"/>
              </a:buClr>
              <a:buSzPts val="1200"/>
              <a:buNone/>
            </a:pPr>
            <a:endParaRPr sz="1200"/>
          </a:p>
        </p:txBody>
      </p:sp>
      <p:graphicFrame>
        <p:nvGraphicFramePr>
          <p:cNvPr id="214" name="Google Shape;214;p13"/>
          <p:cNvGraphicFramePr/>
          <p:nvPr/>
        </p:nvGraphicFramePr>
        <p:xfrm>
          <a:off x="44340" y="1898904"/>
          <a:ext cx="1654900" cy="4448230"/>
        </p:xfrm>
        <a:graphic>
          <a:graphicData uri="http://schemas.openxmlformats.org/drawingml/2006/table">
            <a:tbl>
              <a:tblPr firstRow="1" bandRow="1">
                <a:noFill/>
                <a:tableStyleId>{2C4A874D-6B03-4BB8-98A9-B98E6124F245}</a:tableStyleId>
              </a:tblPr>
              <a:tblGrid>
                <a:gridCol w="227725">
                  <a:extLst>
                    <a:ext uri="{9D8B030D-6E8A-4147-A177-3AD203B41FA5}">
                      <a16:colId xmlns:a16="http://schemas.microsoft.com/office/drawing/2014/main" val="20000"/>
                    </a:ext>
                  </a:extLst>
                </a:gridCol>
                <a:gridCol w="1427175">
                  <a:extLst>
                    <a:ext uri="{9D8B030D-6E8A-4147-A177-3AD203B41FA5}">
                      <a16:colId xmlns:a16="http://schemas.microsoft.com/office/drawing/2014/main" val="20001"/>
                    </a:ext>
                  </a:extLst>
                </a:gridCol>
              </a:tblGrid>
              <a:tr h="270675">
                <a:tc gridSpan="2">
                  <a:txBody>
                    <a:bodyPr/>
                    <a:lstStyle/>
                    <a:p>
                      <a:pPr marL="0" marR="0" lvl="0" indent="0" algn="ctr" rtl="0">
                        <a:spcBef>
                          <a:spcPts val="0"/>
                        </a:spcBef>
                        <a:spcAft>
                          <a:spcPts val="0"/>
                        </a:spcAft>
                        <a:buNone/>
                      </a:pPr>
                      <a:r>
                        <a:rPr lang="fr-CA" sz="1400">
                          <a:latin typeface="Calibri"/>
                          <a:ea typeface="Calibri"/>
                          <a:cs typeface="Calibri"/>
                          <a:sym typeface="Calibri"/>
                        </a:rPr>
                        <a:t>Matériel nécessaire</a:t>
                      </a:r>
                      <a:endParaRPr sz="1400">
                        <a:latin typeface="Calibri"/>
                        <a:ea typeface="Calibri"/>
                        <a:cs typeface="Calibri"/>
                        <a:sym typeface="Calibri"/>
                      </a:endParaRPr>
                    </a:p>
                  </a:txBody>
                  <a:tcPr marL="91450" marR="91450" marT="45725" marB="45725"/>
                </a:tc>
                <a:tc hMerge="1">
                  <a:txBody>
                    <a:bodyPr/>
                    <a:lstStyle/>
                    <a:p>
                      <a:endParaRPr lang="fr-FR"/>
                    </a:p>
                  </a:txBody>
                  <a:tcPr/>
                </a:tc>
                <a:extLst>
                  <a:ext uri="{0D108BD9-81ED-4DB2-BD59-A6C34878D82A}">
                    <a16:rowId xmlns:a16="http://schemas.microsoft.com/office/drawing/2014/main" val="10000"/>
                  </a:ext>
                </a:extLst>
              </a:tr>
              <a:tr h="243600">
                <a:tc gridSpan="2">
                  <a:txBody>
                    <a:bodyPr/>
                    <a:lstStyle/>
                    <a:p>
                      <a:pPr marL="0" marR="0" lvl="0" indent="0" algn="ctr" rtl="0">
                        <a:spcBef>
                          <a:spcPts val="0"/>
                        </a:spcBef>
                        <a:spcAft>
                          <a:spcPts val="0"/>
                        </a:spcAft>
                        <a:buNone/>
                      </a:pPr>
                      <a:r>
                        <a:rPr lang="fr-CA" sz="1200" b="1">
                          <a:latin typeface="Calibri"/>
                          <a:ea typeface="Calibri"/>
                          <a:cs typeface="Calibri"/>
                          <a:sym typeface="Calibri"/>
                        </a:rPr>
                        <a:t>Pour l’enseignant</a:t>
                      </a:r>
                      <a:endParaRPr/>
                    </a:p>
                  </a:txBody>
                  <a:tcPr marL="91450" marR="91450" marT="45725" marB="45725"/>
                </a:tc>
                <a:tc hMerge="1">
                  <a:txBody>
                    <a:bodyPr/>
                    <a:lstStyle/>
                    <a:p>
                      <a:endParaRPr lang="fr-FR"/>
                    </a:p>
                  </a:txBody>
                  <a:tcPr/>
                </a:tc>
                <a:extLst>
                  <a:ext uri="{0D108BD9-81ED-4DB2-BD59-A6C34878D82A}">
                    <a16:rowId xmlns:a16="http://schemas.microsoft.com/office/drawing/2014/main" val="10001"/>
                  </a:ext>
                </a:extLst>
              </a:tr>
              <a:tr h="2436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Calibri"/>
                        <a:buNone/>
                      </a:pPr>
                      <a:r>
                        <a:rPr lang="fr-CA" sz="1200" u="sng">
                          <a:solidFill>
                            <a:schemeClr val="hlink"/>
                          </a:solidFill>
                          <a:latin typeface="Calibri"/>
                          <a:ea typeface="Calibri"/>
                          <a:cs typeface="Calibri"/>
                          <a:sym typeface="Calibri"/>
                          <a:hlinkClick r:id="rId3" action="ppaction://hlinksldjump"/>
                        </a:rPr>
                        <a:t>Fiche TNI 6</a:t>
                      </a:r>
                      <a:endParaRPr sz="120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436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Fusils colle chaude</a:t>
                      </a:r>
                      <a:endParaRPr/>
                    </a:p>
                  </a:txBody>
                  <a:tcPr marL="91450" marR="91450" marT="45725" marB="45725"/>
                </a:tc>
                <a:extLst>
                  <a:ext uri="{0D108BD9-81ED-4DB2-BD59-A6C34878D82A}">
                    <a16:rowId xmlns:a16="http://schemas.microsoft.com/office/drawing/2014/main" val="10003"/>
                  </a:ext>
                </a:extLst>
              </a:tr>
              <a:tr h="243600">
                <a:tc gridSpan="2">
                  <a:txBody>
                    <a:bodyPr/>
                    <a:lstStyle/>
                    <a:p>
                      <a:pPr marL="0" marR="0" lvl="0" indent="0" algn="ctr" rtl="0">
                        <a:spcBef>
                          <a:spcPts val="0"/>
                        </a:spcBef>
                        <a:spcAft>
                          <a:spcPts val="0"/>
                        </a:spcAft>
                        <a:buNone/>
                      </a:pPr>
                      <a:r>
                        <a:rPr lang="fr-CA" sz="1200" b="1">
                          <a:latin typeface="Calibri"/>
                          <a:ea typeface="Calibri"/>
                          <a:cs typeface="Calibri"/>
                          <a:sym typeface="Calibri"/>
                        </a:rPr>
                        <a:t>Par équipe de 2</a:t>
                      </a:r>
                      <a:endParaRPr/>
                    </a:p>
                  </a:txBody>
                  <a:tcPr marL="91450" marR="91450" marT="45725" marB="45725"/>
                </a:tc>
                <a:tc hMerge="1">
                  <a:txBody>
                    <a:bodyPr/>
                    <a:lstStyle/>
                    <a:p>
                      <a:endParaRPr lang="fr-FR"/>
                    </a:p>
                  </a:txBody>
                  <a:tcPr/>
                </a:tc>
                <a:extLst>
                  <a:ext uri="{0D108BD9-81ED-4DB2-BD59-A6C34878D82A}">
                    <a16:rowId xmlns:a16="http://schemas.microsoft.com/office/drawing/2014/main" val="10004"/>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u="sng">
                          <a:solidFill>
                            <a:schemeClr val="hlink"/>
                          </a:solidFill>
                          <a:latin typeface="Calibri"/>
                          <a:ea typeface="Calibri"/>
                          <a:cs typeface="Calibri"/>
                          <a:sym typeface="Calibri"/>
                          <a:hlinkClick r:id="rId3" action="ppaction://hlinksldjump"/>
                        </a:rPr>
                        <a:t>Fiches d’activité C et D</a:t>
                      </a:r>
                      <a:endParaRPr/>
                    </a:p>
                  </a:txBody>
                  <a:tcPr marL="91450" marR="91450" marT="45725" marB="45725"/>
                </a:tc>
                <a:extLst>
                  <a:ext uri="{0D108BD9-81ED-4DB2-BD59-A6C34878D82A}">
                    <a16:rowId xmlns:a16="http://schemas.microsoft.com/office/drawing/2014/main" val="10005"/>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Papier construction</a:t>
                      </a:r>
                      <a:endParaRPr sz="1200">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Colle blanche</a:t>
                      </a:r>
                      <a:endParaRPr/>
                    </a:p>
                  </a:txBody>
                  <a:tcPr marL="91450" marR="91450" marT="45725" marB="45725"/>
                </a:tc>
                <a:extLst>
                  <a:ext uri="{0D108BD9-81ED-4DB2-BD59-A6C34878D82A}">
                    <a16:rowId xmlns:a16="http://schemas.microsoft.com/office/drawing/2014/main" val="10007"/>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Pailles</a:t>
                      </a:r>
                      <a:endParaRPr/>
                    </a:p>
                  </a:txBody>
                  <a:tcPr marL="91450" marR="91450" marT="45725" marB="45725"/>
                </a:tc>
                <a:extLst>
                  <a:ext uri="{0D108BD9-81ED-4DB2-BD59-A6C34878D82A}">
                    <a16:rowId xmlns:a16="http://schemas.microsoft.com/office/drawing/2014/main" val="10008"/>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Cure-pipes</a:t>
                      </a:r>
                      <a:endParaRPr/>
                    </a:p>
                  </a:txBody>
                  <a:tcPr marL="91450" marR="91450" marT="45725" marB="45725"/>
                </a:tc>
                <a:extLst>
                  <a:ext uri="{0D108BD9-81ED-4DB2-BD59-A6C34878D82A}">
                    <a16:rowId xmlns:a16="http://schemas.microsoft.com/office/drawing/2014/main" val="10009"/>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Ruban adhésif</a:t>
                      </a:r>
                      <a:endParaRPr/>
                    </a:p>
                  </a:txBody>
                  <a:tcPr marL="91450" marR="91450" marT="45725" marB="45725"/>
                </a:tc>
                <a:extLst>
                  <a:ext uri="{0D108BD9-81ED-4DB2-BD59-A6C34878D82A}">
                    <a16:rowId xmlns:a16="http://schemas.microsoft.com/office/drawing/2014/main" val="10010"/>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Bâtonnets en bois</a:t>
                      </a:r>
                      <a:endParaRPr sz="1200">
                        <a:latin typeface="Calibri"/>
                        <a:ea typeface="Calibri"/>
                        <a:cs typeface="Calibri"/>
                        <a:sym typeface="Calibri"/>
                      </a:endParaRPr>
                    </a:p>
                  </a:txBody>
                  <a:tcPr marL="91450" marR="91450" marT="45725" marB="45725"/>
                </a:tc>
                <a:extLst>
                  <a:ext uri="{0D108BD9-81ED-4DB2-BD59-A6C34878D82A}">
                    <a16:rowId xmlns:a16="http://schemas.microsoft.com/office/drawing/2014/main" val="10011"/>
                  </a:ext>
                </a:extLst>
              </a:tr>
              <a:tr h="324800">
                <a:tc>
                  <a:txBody>
                    <a:bodyPr/>
                    <a:lstStyle/>
                    <a:p>
                      <a:pPr marL="0" marR="0" lvl="0" indent="0" algn="ctr" rtl="0">
                        <a:spcBef>
                          <a:spcPts val="0"/>
                        </a:spcBef>
                        <a:spcAft>
                          <a:spcPts val="0"/>
                        </a:spcAft>
                        <a:buNone/>
                      </a:pPr>
                      <a:r>
                        <a:rPr lang="fr-CA" sz="1200">
                          <a:latin typeface="Calibri"/>
                          <a:ea typeface="Calibri"/>
                          <a:cs typeface="Calibri"/>
                          <a:sym typeface="Calibri"/>
                        </a:rPr>
                        <a:t>3</a:t>
                      </a:r>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Figurines papier de l’animal tailles différentes</a:t>
                      </a:r>
                      <a:endParaRPr/>
                    </a:p>
                  </a:txBody>
                  <a:tcPr marL="91450" marR="91450" marT="45725" marB="45725"/>
                </a:tc>
                <a:extLst>
                  <a:ext uri="{0D108BD9-81ED-4DB2-BD59-A6C34878D82A}">
                    <a16:rowId xmlns:a16="http://schemas.microsoft.com/office/drawing/2014/main" val="10012"/>
                  </a:ext>
                </a:extLst>
              </a:tr>
            </a:tbl>
          </a:graphicData>
        </a:graphic>
      </p:graphicFrame>
      <p:sp>
        <p:nvSpPr>
          <p:cNvPr id="215" name="Google Shape;215;p13"/>
          <p:cNvSpPr txBox="1">
            <a:spLocks noGrp="1"/>
          </p:cNvSpPr>
          <p:nvPr>
            <p:ph type="title"/>
          </p:nvPr>
        </p:nvSpPr>
        <p:spPr>
          <a:xfrm>
            <a:off x="-1" y="526"/>
            <a:ext cx="5265337"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Réalisation</a:t>
            </a:r>
            <a:br>
              <a:rPr lang="fr-CA" sz="3000"/>
            </a:br>
            <a:r>
              <a:rPr lang="fr-CA" sz="2400"/>
              <a:t>5. Maquette de l’habitat artificiel</a:t>
            </a:r>
            <a:endParaRPr sz="2400"/>
          </a:p>
        </p:txBody>
      </p:sp>
      <p:pic>
        <p:nvPicPr>
          <p:cNvPr id="2" name="Image 1">
            <a:extLst>
              <a:ext uri="{FF2B5EF4-FFF2-40B4-BE49-F238E27FC236}">
                <a16:creationId xmlns:a16="http://schemas.microsoft.com/office/drawing/2014/main" id="{A91F4D33-3CBD-8481-5878-058E866983ED}"/>
              </a:ext>
            </a:extLst>
          </p:cNvPr>
          <p:cNvPicPr>
            <a:picLocks noChangeAspect="1"/>
          </p:cNvPicPr>
          <p:nvPr/>
        </p:nvPicPr>
        <p:blipFill>
          <a:blip r:embed="rId4"/>
          <a:stretch>
            <a:fillRect/>
          </a:stretch>
        </p:blipFill>
        <p:spPr>
          <a:xfrm>
            <a:off x="4280000" y="-565732"/>
            <a:ext cx="2542252" cy="254225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sldNum" idx="12"/>
          </p:nvPr>
        </p:nvSpPr>
        <p:spPr>
          <a:xfrm>
            <a:off x="5285678" y="8129116"/>
            <a:ext cx="1554881" cy="101488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14</a:t>
            </a:fld>
            <a:endParaRPr sz="8200">
              <a:solidFill>
                <a:srgbClr val="D8D8D8"/>
              </a:solidFill>
              <a:latin typeface="Impact"/>
              <a:ea typeface="Impact"/>
              <a:cs typeface="Impact"/>
              <a:sym typeface="Impact"/>
            </a:endParaRPr>
          </a:p>
        </p:txBody>
      </p:sp>
      <p:sp>
        <p:nvSpPr>
          <p:cNvPr id="222" name="Google Shape;222;p14"/>
          <p:cNvSpPr txBox="1">
            <a:spLocks noGrp="1"/>
          </p:cNvSpPr>
          <p:nvPr>
            <p:ph type="body" idx="1"/>
          </p:nvPr>
        </p:nvSpPr>
        <p:spPr>
          <a:xfrm>
            <a:off x="1744980" y="1386722"/>
            <a:ext cx="5067408" cy="7665837"/>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400"/>
              <a:buNone/>
            </a:pPr>
            <a:r>
              <a:rPr lang="fr-CA" sz="2400" i="1">
                <a:solidFill>
                  <a:schemeClr val="dk1"/>
                </a:solidFill>
                <a:latin typeface="Calibri"/>
                <a:ea typeface="Calibri"/>
                <a:cs typeface="Calibri"/>
                <a:sym typeface="Calibri"/>
              </a:rPr>
              <a:t>Contraintes et matériaux</a:t>
            </a:r>
            <a:endParaRPr/>
          </a:p>
          <a:p>
            <a:pPr marL="0" lvl="0" indent="0" algn="ctr" rtl="0">
              <a:spcBef>
                <a:spcPts val="600"/>
              </a:spcBef>
              <a:spcAft>
                <a:spcPts val="0"/>
              </a:spcAft>
              <a:buClr>
                <a:schemeClr val="dk1"/>
              </a:buClr>
              <a:buSzPts val="1200"/>
              <a:buNone/>
            </a:pPr>
            <a:r>
              <a:rPr lang="fr-CA" sz="1200" b="1" i="1">
                <a:solidFill>
                  <a:schemeClr val="dk1"/>
                </a:solidFill>
                <a:latin typeface="Calibri"/>
                <a:ea typeface="Calibri"/>
                <a:cs typeface="Calibri"/>
                <a:sym typeface="Calibri"/>
              </a:rPr>
              <a:t>« Le temps est enfin venu de concevoir votre habitat artificiel ! »</a:t>
            </a:r>
            <a:endParaRPr/>
          </a:p>
          <a:p>
            <a:pPr marL="228600" lvl="0" indent="-228600" algn="l"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Distribuer une </a:t>
            </a:r>
            <a:r>
              <a:rPr lang="fr-CA" sz="1200" b="1">
                <a:solidFill>
                  <a:schemeClr val="dk1"/>
                </a:solidFill>
                <a:latin typeface="Calibri"/>
                <a:ea typeface="Calibri"/>
                <a:cs typeface="Calibri"/>
                <a:sym typeface="Calibri"/>
              </a:rPr>
              <a:t>fiche d’activité D </a:t>
            </a:r>
            <a:r>
              <a:rPr lang="fr-CA" sz="1200">
                <a:solidFill>
                  <a:schemeClr val="dk1"/>
                </a:solidFill>
                <a:latin typeface="Calibri"/>
                <a:ea typeface="Calibri"/>
                <a:cs typeface="Calibri"/>
                <a:sym typeface="Calibri"/>
              </a:rPr>
              <a:t>à chaque élève.</a:t>
            </a:r>
            <a:endParaRPr/>
          </a:p>
          <a:p>
            <a:pPr marL="228600" lvl="0" indent="-228600" algn="l"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En plénière, lire et/ou remplir les 4 premiers encadrés de la première page.</a:t>
            </a:r>
            <a:endParaRPr/>
          </a:p>
          <a:p>
            <a:pPr marL="628650" lvl="1" indent="-228600" algn="l"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S’assurer que les contraintes sont bien comprises.</a:t>
            </a:r>
            <a:endParaRPr/>
          </a:p>
          <a:p>
            <a:pPr marL="628650" lvl="1" indent="-228600" algn="l"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Montrer rapidement le matériel disponible.</a:t>
            </a:r>
            <a:endParaRPr/>
          </a:p>
          <a:p>
            <a:pPr marL="228600" lvl="0" indent="-228600" algn="l" rtl="0">
              <a:spcBef>
                <a:spcPts val="600"/>
              </a:spcBef>
              <a:spcAft>
                <a:spcPts val="0"/>
              </a:spcAft>
              <a:buClr>
                <a:schemeClr val="dk1"/>
              </a:buClr>
              <a:buSzPts val="1200"/>
              <a:buNone/>
            </a:pPr>
            <a:endParaRPr sz="1200"/>
          </a:p>
          <a:p>
            <a:pPr marL="228600" lvl="0" indent="-228600" algn="l"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Modélisation de la tâche</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Pour aider les élèves à comprendre à quoi devrait ressembler un plan, les fiches TNI 6 et 7 montrent le cas d’une 7</a:t>
            </a:r>
            <a:r>
              <a:rPr lang="fr-CA" sz="1200" baseline="30000">
                <a:solidFill>
                  <a:schemeClr val="dk1"/>
                </a:solidFill>
                <a:latin typeface="Calibri"/>
                <a:ea typeface="Calibri"/>
                <a:cs typeface="Calibri"/>
                <a:sym typeface="Calibri"/>
              </a:rPr>
              <a:t>e</a:t>
            </a:r>
            <a:r>
              <a:rPr lang="fr-CA" sz="1200">
                <a:solidFill>
                  <a:schemeClr val="dk1"/>
                </a:solidFill>
                <a:latin typeface="Calibri"/>
                <a:ea typeface="Calibri"/>
                <a:cs typeface="Calibri"/>
                <a:sym typeface="Calibri"/>
              </a:rPr>
              <a:t> espèce.</a:t>
            </a:r>
            <a:endParaRPr/>
          </a:p>
          <a:p>
            <a:pPr marL="228600" lvl="0" indent="-228600" algn="l"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Découvrir l’animal à l’aide de la fiche TNI-6.</a:t>
            </a:r>
            <a:endParaRPr/>
          </a:p>
          <a:p>
            <a:pPr marL="228600" lvl="0" indent="-228600" algn="l"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Présenter le plan de la fiche TNI-7 (2</a:t>
            </a:r>
            <a:r>
              <a:rPr lang="fr-CA" sz="1200" baseline="30000">
                <a:solidFill>
                  <a:schemeClr val="dk1"/>
                </a:solidFill>
                <a:latin typeface="Calibri"/>
                <a:ea typeface="Calibri"/>
                <a:cs typeface="Calibri"/>
                <a:sym typeface="Calibri"/>
              </a:rPr>
              <a:t>e</a:t>
            </a:r>
            <a:r>
              <a:rPr lang="fr-CA" sz="1200">
                <a:solidFill>
                  <a:schemeClr val="dk1"/>
                </a:solidFill>
                <a:latin typeface="Calibri"/>
                <a:ea typeface="Calibri"/>
                <a:cs typeface="Calibri"/>
                <a:sym typeface="Calibri"/>
              </a:rPr>
              <a:t> page).</a:t>
            </a:r>
            <a:endParaRPr/>
          </a:p>
          <a:p>
            <a:pPr marL="228600" lvl="0" indent="-228600" algn="l"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Résumer le matériel requis en faisant un retour sur la 1</a:t>
            </a:r>
            <a:r>
              <a:rPr lang="fr-CA" sz="1200" baseline="30000">
                <a:solidFill>
                  <a:schemeClr val="dk1"/>
                </a:solidFill>
                <a:latin typeface="Calibri"/>
                <a:ea typeface="Calibri"/>
                <a:cs typeface="Calibri"/>
                <a:sym typeface="Calibri"/>
              </a:rPr>
              <a:t>re</a:t>
            </a:r>
            <a:r>
              <a:rPr lang="fr-CA" sz="1200">
                <a:solidFill>
                  <a:schemeClr val="dk1"/>
                </a:solidFill>
                <a:latin typeface="Calibri"/>
                <a:ea typeface="Calibri"/>
                <a:cs typeface="Calibri"/>
                <a:sym typeface="Calibri"/>
              </a:rPr>
              <a:t> page de la fiche TNI-7.</a:t>
            </a:r>
            <a:endParaRPr/>
          </a:p>
          <a:p>
            <a:pPr marL="228600" lvl="0" indent="-152400" algn="l" rtl="0">
              <a:spcBef>
                <a:spcPts val="600"/>
              </a:spcBef>
              <a:spcAft>
                <a:spcPts val="0"/>
              </a:spcAft>
              <a:buClr>
                <a:schemeClr val="dk1"/>
              </a:buClr>
              <a:buSzPts val="1200"/>
              <a:buFont typeface="Calibri"/>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Plan de conception</a:t>
            </a:r>
            <a:endParaRPr sz="2400" i="1"/>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Superviser la création du plan de conception.</a:t>
            </a:r>
            <a:endParaRPr/>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Encourager l’utilisation de solides géométriques dans la structure des futurs habitats artificiels.</a:t>
            </a:r>
            <a:endParaRPr/>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Vérifier que la liste de matériel a bel et bien été remplie</a:t>
            </a:r>
            <a:r>
              <a:rPr lang="fr-CA" sz="1200" b="1">
                <a:solidFill>
                  <a:schemeClr val="dk1"/>
                </a:solidFill>
                <a:latin typeface="Calibri"/>
                <a:ea typeface="Calibri"/>
                <a:cs typeface="Calibri"/>
                <a:sym typeface="Calibri"/>
              </a:rPr>
              <a:t>. Il est plus simple pour les élèves de remplir la liste après avoir fait leur plan, à partir de celui-ci.</a:t>
            </a:r>
            <a:endParaRPr/>
          </a:p>
          <a:p>
            <a:pPr marL="228600" lvl="0" indent="-152400" algn="just" rtl="0">
              <a:spcBef>
                <a:spcPts val="600"/>
              </a:spcBef>
              <a:spcAft>
                <a:spcPts val="0"/>
              </a:spcAft>
              <a:buClr>
                <a:schemeClr val="dk1"/>
              </a:buClr>
              <a:buSzPts val="1200"/>
              <a:buFont typeface="Calibri"/>
              <a:buNone/>
            </a:pPr>
            <a:endParaRPr sz="1200"/>
          </a:p>
          <a:p>
            <a:pPr marL="0" lvl="0" indent="0" algn="l"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Construction de la maquette</a:t>
            </a:r>
            <a:endParaRPr sz="1200" i="1"/>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Expliquer qu’il est normal que certaines choses décidées pendant la conception soient modifiées pendant la construction (voir encadré « Bilan de l’activité »).</a:t>
            </a:r>
            <a:endParaRPr sz="1200"/>
          </a:p>
          <a:p>
            <a:pPr marL="228600" lvl="0"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Pour des raisons de sécurité, la manipulation de la colle chaude </a:t>
            </a:r>
            <a:r>
              <a:rPr lang="fr-CA" sz="1200" b="1">
                <a:solidFill>
                  <a:schemeClr val="dk1"/>
                </a:solidFill>
                <a:latin typeface="Calibri"/>
                <a:ea typeface="Calibri"/>
                <a:cs typeface="Calibri"/>
                <a:sym typeface="Calibri"/>
              </a:rPr>
              <a:t>peut</a:t>
            </a:r>
            <a:r>
              <a:rPr lang="fr-CA" sz="1200">
                <a:solidFill>
                  <a:schemeClr val="dk1"/>
                </a:solidFill>
                <a:latin typeface="Calibri"/>
                <a:ea typeface="Calibri"/>
                <a:cs typeface="Calibri"/>
                <a:sym typeface="Calibri"/>
              </a:rPr>
              <a:t> être réservée à l’enseignante.</a:t>
            </a:r>
            <a:endParaRPr/>
          </a:p>
        </p:txBody>
      </p:sp>
      <p:sp>
        <p:nvSpPr>
          <p:cNvPr id="224" name="Google Shape;224;p14"/>
          <p:cNvSpPr txBox="1">
            <a:spLocks noGrp="1"/>
          </p:cNvSpPr>
          <p:nvPr>
            <p:ph type="title"/>
          </p:nvPr>
        </p:nvSpPr>
        <p:spPr>
          <a:xfrm>
            <a:off x="-1" y="526"/>
            <a:ext cx="5265337"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Réalisation</a:t>
            </a:r>
            <a:br>
              <a:rPr lang="fr-CA" sz="3000"/>
            </a:br>
            <a:r>
              <a:rPr lang="fr-CA" sz="2400"/>
              <a:t>5. Maquette de l’habitat artificiel </a:t>
            </a:r>
            <a:r>
              <a:rPr lang="fr-CA" sz="1800"/>
              <a:t>(suite)</a:t>
            </a:r>
            <a:endParaRPr sz="2400"/>
          </a:p>
        </p:txBody>
      </p:sp>
      <p:sp>
        <p:nvSpPr>
          <p:cNvPr id="225" name="Google Shape;225;p14"/>
          <p:cNvSpPr/>
          <p:nvPr/>
        </p:nvSpPr>
        <p:spPr>
          <a:xfrm>
            <a:off x="46215" y="1386723"/>
            <a:ext cx="1653045" cy="2446824"/>
          </a:xfrm>
          <a:prstGeom prst="rect">
            <a:avLst/>
          </a:prstGeom>
          <a:solidFill>
            <a:srgbClr val="8CB3E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b="1">
                <a:solidFill>
                  <a:schemeClr val="dk1"/>
                </a:solidFill>
                <a:latin typeface="Calibri"/>
                <a:ea typeface="Calibri"/>
                <a:cs typeface="Calibri"/>
                <a:sym typeface="Calibri"/>
              </a:rPr>
              <a:t>Utilisation des figurines d’animaux</a:t>
            </a:r>
            <a:endParaRPr/>
          </a:p>
          <a:p>
            <a:pPr marL="0" marR="0" lvl="0" indent="0" algn="l" rtl="0">
              <a:spcBef>
                <a:spcPts val="600"/>
              </a:spcBef>
              <a:spcAft>
                <a:spcPts val="0"/>
              </a:spcAft>
              <a:buNone/>
            </a:pPr>
            <a:r>
              <a:rPr lang="fr-CA" sz="1200">
                <a:solidFill>
                  <a:schemeClr val="dk1"/>
                </a:solidFill>
                <a:latin typeface="Calibri"/>
                <a:ea typeface="Calibri"/>
                <a:cs typeface="Calibri"/>
                <a:sym typeface="Calibri"/>
              </a:rPr>
              <a:t>Une des figurine doit être découpée et ensuite collée sur une efface avec de la gommette bleue (afin de tenir debout). Le choix de la taille de la figurine peut se faire une fois la maquette complétée. </a:t>
            </a:r>
            <a:endParaRPr/>
          </a:p>
        </p:txBody>
      </p:sp>
      <p:sp>
        <p:nvSpPr>
          <p:cNvPr id="226" name="Google Shape;226;p14"/>
          <p:cNvSpPr/>
          <p:nvPr/>
        </p:nvSpPr>
        <p:spPr>
          <a:xfrm>
            <a:off x="41403" y="4183380"/>
            <a:ext cx="1642617" cy="4862870"/>
          </a:xfrm>
          <a:prstGeom prst="rect">
            <a:avLst/>
          </a:prstGeom>
          <a:solidFill>
            <a:srgbClr val="8CB3E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b="1">
                <a:solidFill>
                  <a:schemeClr val="dk1"/>
                </a:solidFill>
                <a:latin typeface="Calibri"/>
                <a:ea typeface="Calibri"/>
                <a:cs typeface="Calibri"/>
                <a:sym typeface="Calibri"/>
              </a:rPr>
              <a:t>Bilan de l’activité</a:t>
            </a:r>
            <a:endParaRPr/>
          </a:p>
          <a:p>
            <a:pPr marL="0" marR="0" lvl="0" indent="0" algn="l" rtl="0">
              <a:spcBef>
                <a:spcPts val="600"/>
              </a:spcBef>
              <a:spcAft>
                <a:spcPts val="0"/>
              </a:spcAft>
              <a:buNone/>
            </a:pPr>
            <a:r>
              <a:rPr lang="fr-CA" sz="1200">
                <a:solidFill>
                  <a:schemeClr val="dk1"/>
                </a:solidFill>
                <a:latin typeface="Calibri"/>
                <a:ea typeface="Calibri"/>
                <a:cs typeface="Calibri"/>
                <a:sym typeface="Calibri"/>
              </a:rPr>
              <a:t>La dernière page de la fiche d’activité D peut être utilisée de différente façons :</a:t>
            </a:r>
            <a:endParaRPr sz="1200">
              <a:solidFill>
                <a:schemeClr val="dk1"/>
              </a:solidFill>
              <a:latin typeface="Calibri"/>
              <a:ea typeface="Calibri"/>
              <a:cs typeface="Calibri"/>
              <a:sym typeface="Calibri"/>
            </a:endParaRPr>
          </a:p>
          <a:p>
            <a:pPr marL="252000" marR="0" lvl="0" indent="-252000" algn="l" rtl="0">
              <a:spcBef>
                <a:spcPts val="600"/>
              </a:spcBef>
              <a:spcAft>
                <a:spcPts val="0"/>
              </a:spcAft>
              <a:buClr>
                <a:schemeClr val="dk1"/>
              </a:buClr>
              <a:buSzPts val="1200"/>
              <a:buFont typeface="Arial"/>
              <a:buChar char="•"/>
            </a:pPr>
            <a:r>
              <a:rPr lang="fr-CA" sz="1200">
                <a:solidFill>
                  <a:schemeClr val="dk1"/>
                </a:solidFill>
                <a:latin typeface="Calibri"/>
                <a:ea typeface="Calibri"/>
                <a:cs typeface="Calibri"/>
                <a:sym typeface="Calibri"/>
              </a:rPr>
              <a:t>Remplie individuellement ou en équipe, après que la maquette soit terminée.</a:t>
            </a:r>
            <a:endParaRPr/>
          </a:p>
          <a:p>
            <a:pPr marL="252000" marR="0" lvl="0" indent="-252000" algn="l" rtl="0">
              <a:spcBef>
                <a:spcPts val="600"/>
              </a:spcBef>
              <a:spcAft>
                <a:spcPts val="0"/>
              </a:spcAft>
              <a:buClr>
                <a:schemeClr val="dk1"/>
              </a:buClr>
              <a:buSzPts val="1200"/>
              <a:buFont typeface="Arial"/>
              <a:buChar char="•"/>
            </a:pPr>
            <a:r>
              <a:rPr lang="fr-CA" sz="1200">
                <a:solidFill>
                  <a:schemeClr val="dk1"/>
                </a:solidFill>
                <a:latin typeface="Calibri"/>
                <a:ea typeface="Calibri"/>
                <a:cs typeface="Calibri"/>
                <a:sym typeface="Calibri"/>
              </a:rPr>
              <a:t>Utilisée à l’oral, de manière informelle, dans le cadre d’un retour en plénière.</a:t>
            </a:r>
            <a:endParaRPr/>
          </a:p>
          <a:p>
            <a:pPr marL="252000" marR="0" lvl="0" indent="-252000" algn="l" rtl="0">
              <a:spcBef>
                <a:spcPts val="600"/>
              </a:spcBef>
              <a:spcAft>
                <a:spcPts val="0"/>
              </a:spcAft>
              <a:buClr>
                <a:schemeClr val="dk1"/>
              </a:buClr>
              <a:buSzPts val="1200"/>
              <a:buFont typeface="Arial"/>
              <a:buChar char="•"/>
            </a:pPr>
            <a:r>
              <a:rPr lang="fr-CA" sz="1200">
                <a:solidFill>
                  <a:schemeClr val="dk1"/>
                </a:solidFill>
                <a:latin typeface="Calibri"/>
                <a:ea typeface="Calibri"/>
                <a:cs typeface="Calibri"/>
                <a:sym typeface="Calibri"/>
              </a:rPr>
              <a:t>Utilisée par les équipes pour préparer leur présentation (voir la section « Intégration des acquis » à la page suivante.</a:t>
            </a:r>
            <a:endParaRPr sz="1200">
              <a:solidFill>
                <a:schemeClr val="dk1"/>
              </a:solidFill>
              <a:latin typeface="Calibri"/>
              <a:ea typeface="Calibri"/>
              <a:cs typeface="Calibri"/>
              <a:sym typeface="Calibri"/>
            </a:endParaRPr>
          </a:p>
        </p:txBody>
      </p:sp>
      <p:pic>
        <p:nvPicPr>
          <p:cNvPr id="2" name="Image 1">
            <a:extLst>
              <a:ext uri="{FF2B5EF4-FFF2-40B4-BE49-F238E27FC236}">
                <a16:creationId xmlns:a16="http://schemas.microsoft.com/office/drawing/2014/main" id="{B0358A3D-C54C-6430-5D3A-C09BD7DF9733}"/>
              </a:ext>
            </a:extLst>
          </p:cNvPr>
          <p:cNvPicPr>
            <a:picLocks noChangeAspect="1"/>
          </p:cNvPicPr>
          <p:nvPr/>
        </p:nvPicPr>
        <p:blipFill>
          <a:blip r:embed="rId3"/>
          <a:stretch>
            <a:fillRect/>
          </a:stretch>
        </p:blipFill>
        <p:spPr>
          <a:xfrm>
            <a:off x="4475943" y="-617983"/>
            <a:ext cx="2542252" cy="25422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a:spLocks noGrp="1"/>
          </p:cNvSpPr>
          <p:nvPr>
            <p:ph type="body" idx="1"/>
          </p:nvPr>
        </p:nvSpPr>
        <p:spPr>
          <a:xfrm>
            <a:off x="1817649" y="1374280"/>
            <a:ext cx="4968763" cy="6337160"/>
          </a:xfrm>
          <a:prstGeom prst="rect">
            <a:avLst/>
          </a:prstGeom>
          <a:solidFill>
            <a:schemeClr val="lt1">
              <a:alpha val="0"/>
            </a:schemeClr>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fr-CA" sz="2400" i="1">
                <a:solidFill>
                  <a:schemeClr val="dk1"/>
                </a:solidFill>
                <a:latin typeface="Calibri"/>
                <a:ea typeface="Calibri"/>
                <a:cs typeface="Calibri"/>
                <a:sym typeface="Calibri"/>
              </a:rPr>
              <a:t>Vue d’ensemble</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Les équipes sont invitées à présenter et à expliquer leur maquette. </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À la discrétion de l’enseignant.e, ce peut être toutes les équipes qui participent (allouer plus de temps), une seule équipe par animal, ou simplement celles qui désirent le faire.</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Déroulement</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Laisser les coéquipiers décrire les points suivants :</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1200"/>
              <a:buNone/>
            </a:pPr>
            <a:r>
              <a:rPr lang="fr-CA" sz="1200" b="1">
                <a:solidFill>
                  <a:schemeClr val="dk1"/>
                </a:solidFill>
                <a:latin typeface="Calibri"/>
                <a:ea typeface="Calibri"/>
                <a:cs typeface="Calibri"/>
                <a:sym typeface="Calibri"/>
              </a:rPr>
              <a:t>Solidité</a:t>
            </a:r>
            <a:endParaRPr/>
          </a:p>
          <a:p>
            <a:pPr marL="742950" lvl="1" indent="-28575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Quels solides géométriques ont été choisis ? </a:t>
            </a:r>
            <a:endParaRPr/>
          </a:p>
          <a:p>
            <a:pPr marL="742950" lvl="1" indent="-28575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Pourquoi ?</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1200"/>
              <a:buNone/>
            </a:pPr>
            <a:r>
              <a:rPr lang="fr-CA" sz="1200" b="1">
                <a:solidFill>
                  <a:schemeClr val="dk1"/>
                </a:solidFill>
                <a:latin typeface="Calibri"/>
                <a:ea typeface="Calibri"/>
                <a:cs typeface="Calibri"/>
                <a:sym typeface="Calibri"/>
              </a:rPr>
              <a:t>Adaptation à l’animal</a:t>
            </a:r>
            <a:endParaRPr/>
          </a:p>
          <a:p>
            <a:pPr marL="742950" lvl="1" indent="-28575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Quelles caractéristiques de l’animal ont été prises en compte pour la conception, et pourquoi ?</a:t>
            </a:r>
            <a:endParaRPr/>
          </a:p>
          <a:p>
            <a:pPr marL="742950" lvl="1" indent="-28575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Auxquelles de ces caractéristiques correspondent les choix de conception de l’habitat ?</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1200"/>
              <a:buNone/>
            </a:pPr>
            <a:r>
              <a:rPr lang="fr-CA" sz="1200" b="1">
                <a:solidFill>
                  <a:schemeClr val="dk1"/>
                </a:solidFill>
                <a:latin typeface="Calibri"/>
                <a:ea typeface="Calibri"/>
                <a:cs typeface="Calibri"/>
                <a:sym typeface="Calibri"/>
              </a:rPr>
              <a:t>Difficultés rencontrées et améliorations</a:t>
            </a:r>
            <a:endParaRPr/>
          </a:p>
          <a:p>
            <a:pPr marL="742950" lvl="1" indent="-28575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Quels changements ont été faits entre la conception et la construction (plan préliminaire et plan final), et pourquoi ?</a:t>
            </a:r>
            <a:endParaRPr/>
          </a:p>
          <a:p>
            <a:pPr marL="742950" lvl="1" indent="-28575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Quelles sont les améliorations qui pourraient être apportées si on avait l’occasion de faire une deuxième version de l’habitat artificiel ?</a:t>
            </a:r>
            <a:endParaRPr/>
          </a:p>
          <a:p>
            <a:pPr marL="0" lvl="0" indent="0" algn="just" rtl="0">
              <a:spcBef>
                <a:spcPts val="600"/>
              </a:spcBef>
              <a:spcAft>
                <a:spcPts val="0"/>
              </a:spcAft>
              <a:buClr>
                <a:schemeClr val="dk1"/>
              </a:buClr>
              <a:buSzPts val="1200"/>
              <a:buNone/>
            </a:pPr>
            <a:endParaRPr sz="1200">
              <a:highlight>
                <a:srgbClr val="FFFF00"/>
              </a:highlight>
            </a:endParaRPr>
          </a:p>
        </p:txBody>
      </p:sp>
      <p:graphicFrame>
        <p:nvGraphicFramePr>
          <p:cNvPr id="232" name="Google Shape;232;p15"/>
          <p:cNvGraphicFramePr/>
          <p:nvPr/>
        </p:nvGraphicFramePr>
        <p:xfrm>
          <a:off x="76694" y="1374281"/>
          <a:ext cx="1651975" cy="304810"/>
        </p:xfrm>
        <a:graphic>
          <a:graphicData uri="http://schemas.openxmlformats.org/drawingml/2006/table">
            <a:tbl>
              <a:tblPr firstRow="1" bandRow="1">
                <a:noFill/>
                <a:tableStyleId>{7FD3D0E3-BACD-4F40-8B32-A9B99BE5178E}</a:tableStyleId>
              </a:tblPr>
              <a:tblGrid>
                <a:gridCol w="1651975">
                  <a:extLst>
                    <a:ext uri="{9D8B030D-6E8A-4147-A177-3AD203B41FA5}">
                      <a16:colId xmlns:a16="http://schemas.microsoft.com/office/drawing/2014/main" val="20000"/>
                    </a:ext>
                  </a:extLst>
                </a:gridCol>
              </a:tblGrid>
              <a:tr h="255750">
                <a:tc>
                  <a:txBody>
                    <a:bodyPr/>
                    <a:lstStyle/>
                    <a:p>
                      <a:pPr marL="0" marR="0" lvl="0" indent="0" algn="ctr" rtl="0">
                        <a:spcBef>
                          <a:spcPts val="0"/>
                        </a:spcBef>
                        <a:spcAft>
                          <a:spcPts val="0"/>
                        </a:spcAft>
                        <a:buNone/>
                      </a:pPr>
                      <a:r>
                        <a:rPr lang="fr-CA" sz="1400" b="1">
                          <a:solidFill>
                            <a:schemeClr val="dk1"/>
                          </a:solidFill>
                          <a:latin typeface="Calibri"/>
                          <a:ea typeface="Calibri"/>
                          <a:cs typeface="Calibri"/>
                          <a:sym typeface="Calibri"/>
                        </a:rPr>
                        <a:t>Durée : 30 minutes</a:t>
                      </a:r>
                      <a:endParaRPr/>
                    </a:p>
                  </a:txBody>
                  <a:tcPr marL="91450" marR="91450" marT="45725" marB="45725" anchor="ctr"/>
                </a:tc>
                <a:extLst>
                  <a:ext uri="{0D108BD9-81ED-4DB2-BD59-A6C34878D82A}">
                    <a16:rowId xmlns:a16="http://schemas.microsoft.com/office/drawing/2014/main" val="10000"/>
                  </a:ext>
                </a:extLst>
              </a:tr>
            </a:tbl>
          </a:graphicData>
        </a:graphic>
      </p:graphicFrame>
      <p:graphicFrame>
        <p:nvGraphicFramePr>
          <p:cNvPr id="233" name="Google Shape;233;p15"/>
          <p:cNvGraphicFramePr/>
          <p:nvPr/>
        </p:nvGraphicFramePr>
        <p:xfrm>
          <a:off x="71588" y="1755956"/>
          <a:ext cx="1651975" cy="1685950"/>
        </p:xfrm>
        <a:graphic>
          <a:graphicData uri="http://schemas.openxmlformats.org/drawingml/2006/table">
            <a:tbl>
              <a:tblPr firstRow="1" bandRow="1">
                <a:noFill/>
                <a:tableStyleId>{2C4A874D-6B03-4BB8-98A9-B98E6124F245}</a:tableStyleId>
              </a:tblPr>
              <a:tblGrid>
                <a:gridCol w="227325">
                  <a:extLst>
                    <a:ext uri="{9D8B030D-6E8A-4147-A177-3AD203B41FA5}">
                      <a16:colId xmlns:a16="http://schemas.microsoft.com/office/drawing/2014/main" val="20000"/>
                    </a:ext>
                  </a:extLst>
                </a:gridCol>
                <a:gridCol w="1424650">
                  <a:extLst>
                    <a:ext uri="{9D8B030D-6E8A-4147-A177-3AD203B41FA5}">
                      <a16:colId xmlns:a16="http://schemas.microsoft.com/office/drawing/2014/main" val="20001"/>
                    </a:ext>
                  </a:extLst>
                </a:gridCol>
              </a:tblGrid>
              <a:tr h="270675">
                <a:tc gridSpan="2">
                  <a:txBody>
                    <a:bodyPr/>
                    <a:lstStyle/>
                    <a:p>
                      <a:pPr marL="0" marR="0" lvl="0" indent="0" algn="ctr" rtl="0">
                        <a:spcBef>
                          <a:spcPts val="0"/>
                        </a:spcBef>
                        <a:spcAft>
                          <a:spcPts val="0"/>
                        </a:spcAft>
                        <a:buNone/>
                      </a:pPr>
                      <a:r>
                        <a:rPr lang="fr-CA" sz="1400">
                          <a:latin typeface="Calibri"/>
                          <a:ea typeface="Calibri"/>
                          <a:cs typeface="Calibri"/>
                          <a:sym typeface="Calibri"/>
                        </a:rPr>
                        <a:t>Matériel nécessaire</a:t>
                      </a:r>
                      <a:endParaRPr sz="1400">
                        <a:latin typeface="Calibri"/>
                        <a:ea typeface="Calibri"/>
                        <a:cs typeface="Calibri"/>
                        <a:sym typeface="Calibri"/>
                      </a:endParaRPr>
                    </a:p>
                  </a:txBody>
                  <a:tcPr marL="91450" marR="91450" marT="45725" marB="45725"/>
                </a:tc>
                <a:tc hMerge="1">
                  <a:txBody>
                    <a:bodyPr/>
                    <a:lstStyle/>
                    <a:p>
                      <a:endParaRPr lang="fr-FR"/>
                    </a:p>
                  </a:txBody>
                  <a:tcPr/>
                </a:tc>
                <a:extLst>
                  <a:ext uri="{0D108BD9-81ED-4DB2-BD59-A6C34878D82A}">
                    <a16:rowId xmlns:a16="http://schemas.microsoft.com/office/drawing/2014/main" val="10000"/>
                  </a:ext>
                </a:extLst>
              </a:tr>
              <a:tr h="243600">
                <a:tc gridSpan="2">
                  <a:txBody>
                    <a:bodyPr/>
                    <a:lstStyle/>
                    <a:p>
                      <a:pPr marL="0" marR="0" lvl="0" indent="0" algn="ctr" rtl="0">
                        <a:spcBef>
                          <a:spcPts val="0"/>
                        </a:spcBef>
                        <a:spcAft>
                          <a:spcPts val="0"/>
                        </a:spcAft>
                        <a:buNone/>
                      </a:pPr>
                      <a:r>
                        <a:rPr lang="fr-CA" sz="1200" b="1">
                          <a:latin typeface="Calibri"/>
                          <a:ea typeface="Calibri"/>
                          <a:cs typeface="Calibri"/>
                          <a:sym typeface="Calibri"/>
                        </a:rPr>
                        <a:t>Par équipe de 2</a:t>
                      </a:r>
                      <a:endParaRPr/>
                    </a:p>
                  </a:txBody>
                  <a:tcPr marL="91450" marR="91450" marT="45725" marB="45725"/>
                </a:tc>
                <a:tc hMerge="1">
                  <a:txBody>
                    <a:bodyPr/>
                    <a:lstStyle/>
                    <a:p>
                      <a:endParaRPr lang="fr-FR"/>
                    </a:p>
                  </a:txBody>
                  <a:tcPr/>
                </a:tc>
                <a:extLst>
                  <a:ext uri="{0D108BD9-81ED-4DB2-BD59-A6C34878D82A}">
                    <a16:rowId xmlns:a16="http://schemas.microsoft.com/office/drawing/2014/main" val="10001"/>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Maquette de l’habitat artificiel</a:t>
                      </a:r>
                      <a:endParaRPr/>
                    </a:p>
                  </a:txBody>
                  <a:tcPr marL="91450" marR="91450" marT="45725" marB="45725"/>
                </a:tc>
                <a:extLst>
                  <a:ext uri="{0D108BD9-81ED-4DB2-BD59-A6C34878D82A}">
                    <a16:rowId xmlns:a16="http://schemas.microsoft.com/office/drawing/2014/main" val="10002"/>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u="sng">
                          <a:solidFill>
                            <a:schemeClr val="hlink"/>
                          </a:solidFill>
                          <a:latin typeface="Calibri"/>
                          <a:ea typeface="Calibri"/>
                          <a:cs typeface="Calibri"/>
                          <a:sym typeface="Calibri"/>
                          <a:hlinkClick r:id="rId3" action="ppaction://hlinksldjump"/>
                        </a:rPr>
                        <a:t>Fiche d’activité D</a:t>
                      </a:r>
                      <a:endParaRPr sz="1200">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324800">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fr-CA" sz="1200">
                          <a:latin typeface="Calibri"/>
                          <a:ea typeface="Calibri"/>
                          <a:cs typeface="Calibri"/>
                          <a:sym typeface="Calibri"/>
                        </a:rPr>
                        <a:t>Figurine de l’animal</a:t>
                      </a:r>
                      <a:endParaRPr/>
                    </a:p>
                  </a:txBody>
                  <a:tcPr marL="91450" marR="91450" marT="45725" marB="45725"/>
                </a:tc>
                <a:extLst>
                  <a:ext uri="{0D108BD9-81ED-4DB2-BD59-A6C34878D82A}">
                    <a16:rowId xmlns:a16="http://schemas.microsoft.com/office/drawing/2014/main" val="10004"/>
                  </a:ext>
                </a:extLst>
              </a:tr>
            </a:tbl>
          </a:graphicData>
        </a:graphic>
      </p:graphicFrame>
      <p:sp>
        <p:nvSpPr>
          <p:cNvPr id="234" name="Google Shape;234;p15"/>
          <p:cNvSpPr/>
          <p:nvPr/>
        </p:nvSpPr>
        <p:spPr>
          <a:xfrm>
            <a:off x="76695" y="3528060"/>
            <a:ext cx="1651968" cy="2339102"/>
          </a:xfrm>
          <a:prstGeom prst="rect">
            <a:avLst/>
          </a:prstGeom>
          <a:solidFill>
            <a:srgbClr val="8CB3E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b="1">
                <a:solidFill>
                  <a:schemeClr val="dk1"/>
                </a:solidFill>
                <a:latin typeface="Calibri"/>
                <a:ea typeface="Calibri"/>
                <a:cs typeface="Calibri"/>
                <a:sym typeface="Calibri"/>
              </a:rPr>
              <a:t>Tests de solidité facultatifs</a:t>
            </a:r>
            <a:endParaRPr/>
          </a:p>
          <a:p>
            <a:pPr marL="0" marR="0" lvl="0" indent="0" algn="l" rtl="0">
              <a:spcBef>
                <a:spcPts val="600"/>
              </a:spcBef>
              <a:spcAft>
                <a:spcPts val="0"/>
              </a:spcAft>
              <a:buNone/>
            </a:pPr>
            <a:r>
              <a:rPr lang="fr-CA" sz="1200">
                <a:solidFill>
                  <a:schemeClr val="dk1"/>
                </a:solidFill>
                <a:latin typeface="Calibri"/>
                <a:ea typeface="Calibri"/>
                <a:cs typeface="Calibri"/>
                <a:sym typeface="Calibri"/>
              </a:rPr>
              <a:t>Il est possible de tester la solidité des maquettes, à l’aide des cailloux utilisés plus tôt dans la thématique. </a:t>
            </a:r>
            <a:endParaRPr/>
          </a:p>
          <a:p>
            <a:pPr marL="0" marR="0" lvl="0" indent="0" algn="l" rtl="0">
              <a:spcBef>
                <a:spcPts val="600"/>
              </a:spcBef>
              <a:spcAft>
                <a:spcPts val="0"/>
              </a:spcAft>
              <a:buNone/>
            </a:pPr>
            <a:r>
              <a:rPr lang="fr-CA" sz="1200">
                <a:solidFill>
                  <a:schemeClr val="dk1"/>
                </a:solidFill>
                <a:latin typeface="Calibri"/>
                <a:ea typeface="Calibri"/>
                <a:cs typeface="Calibri"/>
                <a:sym typeface="Calibri"/>
              </a:rPr>
              <a:t>Dans un tel cas, il faut s’attendre à ce que certaines constructions seront endommagées !</a:t>
            </a:r>
            <a:endParaRPr/>
          </a:p>
        </p:txBody>
      </p:sp>
      <p:sp>
        <p:nvSpPr>
          <p:cNvPr id="235" name="Google Shape;235;p15"/>
          <p:cNvSpPr txBox="1">
            <a:spLocks noGrp="1"/>
          </p:cNvSpPr>
          <p:nvPr>
            <p:ph type="sldNum" idx="12"/>
          </p:nvPr>
        </p:nvSpPr>
        <p:spPr>
          <a:xfrm>
            <a:off x="5326381" y="8088923"/>
            <a:ext cx="1531620" cy="10550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15</a:t>
            </a:fld>
            <a:endParaRPr sz="8200">
              <a:solidFill>
                <a:srgbClr val="D8D8D8"/>
              </a:solidFill>
              <a:latin typeface="Impact"/>
              <a:ea typeface="Impact"/>
              <a:cs typeface="Impact"/>
              <a:sym typeface="Impact"/>
            </a:endParaRPr>
          </a:p>
        </p:txBody>
      </p:sp>
      <p:sp>
        <p:nvSpPr>
          <p:cNvPr id="236" name="Google Shape;236;p15"/>
          <p:cNvSpPr txBox="1">
            <a:spLocks noGrp="1"/>
          </p:cNvSpPr>
          <p:nvPr>
            <p:ph type="title"/>
          </p:nvPr>
        </p:nvSpPr>
        <p:spPr>
          <a:xfrm>
            <a:off x="-1" y="526"/>
            <a:ext cx="5566788"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Intégration des acquis</a:t>
            </a:r>
            <a:br>
              <a:rPr lang="fr-CA" sz="3000"/>
            </a:br>
            <a:r>
              <a:rPr lang="fr-CA" sz="2400"/>
              <a:t>6. Présentation des maquettes</a:t>
            </a:r>
            <a:endParaRPr sz="2400"/>
          </a:p>
        </p:txBody>
      </p:sp>
      <p:pic>
        <p:nvPicPr>
          <p:cNvPr id="2" name="Image 1">
            <a:extLst>
              <a:ext uri="{FF2B5EF4-FFF2-40B4-BE49-F238E27FC236}">
                <a16:creationId xmlns:a16="http://schemas.microsoft.com/office/drawing/2014/main" id="{BBB353AA-DE40-2DD8-E8C0-3370DA9FABDD}"/>
              </a:ext>
            </a:extLst>
          </p:cNvPr>
          <p:cNvPicPr>
            <a:picLocks noChangeAspect="1"/>
          </p:cNvPicPr>
          <p:nvPr/>
        </p:nvPicPr>
        <p:blipFill>
          <a:blip r:embed="rId4"/>
          <a:stretch>
            <a:fillRect/>
          </a:stretch>
        </p:blipFill>
        <p:spPr>
          <a:xfrm>
            <a:off x="4280000" y="-565732"/>
            <a:ext cx="2542252" cy="25422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6"/>
          <p:cNvSpPr txBox="1">
            <a:spLocks noGrp="1"/>
          </p:cNvSpPr>
          <p:nvPr>
            <p:ph type="sldNum" idx="12"/>
          </p:nvPr>
        </p:nvSpPr>
        <p:spPr>
          <a:xfrm>
            <a:off x="5295792" y="8008203"/>
            <a:ext cx="1562208"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16</a:t>
            </a:fld>
            <a:endParaRPr sz="8200">
              <a:solidFill>
                <a:srgbClr val="D8D8D8"/>
              </a:solidFill>
              <a:latin typeface="Impact"/>
              <a:ea typeface="Impact"/>
              <a:cs typeface="Impact"/>
              <a:sym typeface="Impact"/>
            </a:endParaRPr>
          </a:p>
        </p:txBody>
      </p:sp>
      <p:graphicFrame>
        <p:nvGraphicFramePr>
          <p:cNvPr id="243" name="Google Shape;243;p16"/>
          <p:cNvGraphicFramePr/>
          <p:nvPr/>
        </p:nvGraphicFramePr>
        <p:xfrm>
          <a:off x="741602" y="2780595"/>
          <a:ext cx="5374800" cy="2372420"/>
        </p:xfrm>
        <a:graphic>
          <a:graphicData uri="http://schemas.openxmlformats.org/drawingml/2006/table">
            <a:tbl>
              <a:tblPr firstRow="1" bandRow="1">
                <a:noFill/>
                <a:tableStyleId>{2C4A874D-6B03-4BB8-98A9-B98E6124F245}</a:tableStyleId>
              </a:tblPr>
              <a:tblGrid>
                <a:gridCol w="1266675">
                  <a:extLst>
                    <a:ext uri="{9D8B030D-6E8A-4147-A177-3AD203B41FA5}">
                      <a16:colId xmlns:a16="http://schemas.microsoft.com/office/drawing/2014/main" val="20000"/>
                    </a:ext>
                  </a:extLst>
                </a:gridCol>
                <a:gridCol w="3115075">
                  <a:extLst>
                    <a:ext uri="{9D8B030D-6E8A-4147-A177-3AD203B41FA5}">
                      <a16:colId xmlns:a16="http://schemas.microsoft.com/office/drawing/2014/main" val="20001"/>
                    </a:ext>
                  </a:extLst>
                </a:gridCol>
                <a:gridCol w="99305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fr-CA" sz="1400">
                          <a:latin typeface="Calibri"/>
                          <a:ea typeface="Calibri"/>
                          <a:cs typeface="Calibri"/>
                          <a:sym typeface="Calibri"/>
                        </a:rPr>
                        <a:t>Numéro de</a:t>
                      </a:r>
                      <a:endParaRPr/>
                    </a:p>
                    <a:p>
                      <a:pPr marL="0" marR="0" lvl="0" indent="0" algn="ctr" rtl="0">
                        <a:spcBef>
                          <a:spcPts val="0"/>
                        </a:spcBef>
                        <a:spcAft>
                          <a:spcPts val="0"/>
                        </a:spcAft>
                        <a:buNone/>
                      </a:pPr>
                      <a:r>
                        <a:rPr lang="fr-CA" sz="1400">
                          <a:latin typeface="Calibri"/>
                          <a:ea typeface="Calibri"/>
                          <a:cs typeface="Calibri"/>
                          <a:sym typeface="Calibri"/>
                        </a:rPr>
                        <a:t>la fiche</a:t>
                      </a:r>
                      <a:endParaRPr sz="14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Nom</a:t>
                      </a:r>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Pages</a:t>
                      </a:r>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Les refuges pour animaux</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17</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2</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Fabriquer des solides géométriques</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18</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Gabarits de solides géométriques à découper</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19-21  </a:t>
                      </a:r>
                      <a:endParaRPr/>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Fiches zoologiques</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22-27</a:t>
                      </a:r>
                      <a:endParaRPr/>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Animaux à découper</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28-30</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244" name="Google Shape;244;p16"/>
          <p:cNvSpPr txBox="1"/>
          <p:nvPr/>
        </p:nvSpPr>
        <p:spPr>
          <a:xfrm>
            <a:off x="1291971" y="1543659"/>
            <a:ext cx="4274057" cy="871396"/>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3000"/>
              <a:buFont typeface="Calibri"/>
              <a:buNone/>
            </a:pPr>
            <a:r>
              <a:rPr lang="fr-CA" sz="3000">
                <a:solidFill>
                  <a:schemeClr val="dk1"/>
                </a:solidFill>
                <a:latin typeface="Calibri"/>
                <a:ea typeface="Calibri"/>
                <a:cs typeface="Calibri"/>
                <a:sym typeface="Calibri"/>
              </a:rPr>
              <a:t>Fiches théoriques</a:t>
            </a:r>
            <a:endParaRPr sz="30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7"/>
          <p:cNvSpPr txBox="1">
            <a:spLocks noGrp="1"/>
          </p:cNvSpPr>
          <p:nvPr>
            <p:ph type="sldNum" idx="12"/>
          </p:nvPr>
        </p:nvSpPr>
        <p:spPr>
          <a:xfrm>
            <a:off x="5295792" y="8098971"/>
            <a:ext cx="1562208" cy="104502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17</a:t>
            </a:fld>
            <a:endParaRPr sz="8200">
              <a:solidFill>
                <a:srgbClr val="D8D8D8"/>
              </a:solidFill>
              <a:latin typeface="Impact"/>
              <a:ea typeface="Impact"/>
              <a:cs typeface="Impact"/>
              <a:sym typeface="Impact"/>
            </a:endParaRPr>
          </a:p>
        </p:txBody>
      </p:sp>
      <p:sp>
        <p:nvSpPr>
          <p:cNvPr id="250" name="Google Shape;250;p17"/>
          <p:cNvSpPr txBox="1"/>
          <p:nvPr/>
        </p:nvSpPr>
        <p:spPr>
          <a:xfrm>
            <a:off x="99060" y="1714500"/>
            <a:ext cx="6670148" cy="572464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CA" sz="1800" b="1">
                <a:solidFill>
                  <a:schemeClr val="dk1"/>
                </a:solidFill>
                <a:latin typeface="Calibri"/>
                <a:ea typeface="Calibri"/>
                <a:cs typeface="Calibri"/>
                <a:sym typeface="Calibri"/>
              </a:rPr>
              <a:t>Qu’est-ce qu’un refuge pour animaux sauvages ?</a:t>
            </a:r>
            <a:endParaRPr/>
          </a:p>
          <a:p>
            <a:pPr marL="0" marR="0" lvl="0" indent="0" algn="just" rtl="0">
              <a:spcBef>
                <a:spcPts val="600"/>
              </a:spcBef>
              <a:spcAft>
                <a:spcPts val="0"/>
              </a:spcAft>
              <a:buNone/>
            </a:pPr>
            <a:r>
              <a:rPr lang="fr-CA" sz="1200">
                <a:solidFill>
                  <a:schemeClr val="dk1"/>
                </a:solidFill>
                <a:latin typeface="Calibri"/>
                <a:ea typeface="Calibri"/>
                <a:cs typeface="Calibri"/>
                <a:sym typeface="Calibri"/>
              </a:rPr>
              <a:t>Un refuge pour les animaux est un endroit où y sont apportés des spécimens en provenance de la nature, de résidences privées et des industries de la recherche, de l’agriculture et du divertissement. </a:t>
            </a:r>
            <a:endParaRPr/>
          </a:p>
          <a:p>
            <a:pPr marL="0" marR="0" lvl="0" indent="0" algn="just" rtl="0">
              <a:spcBef>
                <a:spcPts val="600"/>
              </a:spcBef>
              <a:spcAft>
                <a:spcPts val="0"/>
              </a:spcAft>
              <a:buNone/>
            </a:pPr>
            <a:r>
              <a:rPr lang="fr-CA" sz="1200">
                <a:solidFill>
                  <a:schemeClr val="dk1"/>
                </a:solidFill>
                <a:latin typeface="Calibri"/>
                <a:ea typeface="Calibri"/>
                <a:cs typeface="Calibri"/>
                <a:sym typeface="Calibri"/>
              </a:rPr>
              <a:t>Le refuge qui les reçoit peut, d’une part, leur fournir une </a:t>
            </a:r>
            <a:r>
              <a:rPr lang="fr-CA" sz="1200" b="1">
                <a:solidFill>
                  <a:schemeClr val="dk1"/>
                </a:solidFill>
                <a:latin typeface="Calibri"/>
                <a:ea typeface="Calibri"/>
                <a:cs typeface="Calibri"/>
                <a:sym typeface="Calibri"/>
              </a:rPr>
              <a:t>protection permanente contre l’utilisation et les abus </a:t>
            </a:r>
            <a:r>
              <a:rPr lang="fr-CA" sz="1200">
                <a:solidFill>
                  <a:schemeClr val="dk1"/>
                </a:solidFill>
                <a:latin typeface="Calibri"/>
                <a:ea typeface="Calibri"/>
                <a:cs typeface="Calibri"/>
                <a:sym typeface="Calibri"/>
              </a:rPr>
              <a:t>infligés dans le passé, ou d’une autre part</a:t>
            </a:r>
            <a:r>
              <a:rPr lang="fr-CA" sz="1200" b="1">
                <a:solidFill>
                  <a:schemeClr val="dk1"/>
                </a:solidFill>
                <a:latin typeface="Calibri"/>
                <a:ea typeface="Calibri"/>
                <a:cs typeface="Calibri"/>
                <a:sym typeface="Calibri"/>
              </a:rPr>
              <a:t>, leur offrir des soins vétérinaires</a:t>
            </a:r>
            <a:r>
              <a:rPr lang="fr-CA" sz="1200">
                <a:solidFill>
                  <a:schemeClr val="dk1"/>
                </a:solidFill>
                <a:latin typeface="Calibri"/>
                <a:ea typeface="Calibri"/>
                <a:cs typeface="Calibri"/>
                <a:sym typeface="Calibri"/>
              </a:rPr>
              <a:t> et un abri pendant leur convalescence,</a:t>
            </a:r>
            <a:r>
              <a:rPr lang="fr-CA" sz="1200" b="1">
                <a:solidFill>
                  <a:schemeClr val="dk1"/>
                </a:solidFill>
                <a:latin typeface="Calibri"/>
                <a:ea typeface="Calibri"/>
                <a:cs typeface="Calibri"/>
                <a:sym typeface="Calibri"/>
              </a:rPr>
              <a:t> en vue de les relâcher dans la nature ensuite. </a:t>
            </a:r>
            <a:endParaRPr/>
          </a:p>
          <a:p>
            <a:pPr marL="0" marR="0" lvl="0" indent="0" algn="just" rtl="0">
              <a:spcBef>
                <a:spcPts val="600"/>
              </a:spcBef>
              <a:spcAft>
                <a:spcPts val="0"/>
              </a:spcAft>
              <a:buNone/>
            </a:pPr>
            <a:endParaRPr sz="1200">
              <a:solidFill>
                <a:schemeClr val="dk1"/>
              </a:solidFill>
              <a:latin typeface="Calibri"/>
              <a:ea typeface="Calibri"/>
              <a:cs typeface="Calibri"/>
              <a:sym typeface="Calibri"/>
            </a:endParaRPr>
          </a:p>
          <a:p>
            <a:pPr marL="0" marR="0" lvl="0" indent="0" algn="just" rtl="0">
              <a:spcBef>
                <a:spcPts val="600"/>
              </a:spcBef>
              <a:spcAft>
                <a:spcPts val="0"/>
              </a:spcAft>
              <a:buNone/>
            </a:pPr>
            <a:r>
              <a:rPr lang="fr-CA" sz="1800" b="1">
                <a:solidFill>
                  <a:schemeClr val="dk1"/>
                </a:solidFill>
                <a:latin typeface="Calibri"/>
                <a:ea typeface="Calibri"/>
                <a:cs typeface="Calibri"/>
                <a:sym typeface="Calibri"/>
              </a:rPr>
              <a:t>Réserves naturelles, zoos, refuges...</a:t>
            </a:r>
            <a:endParaRPr/>
          </a:p>
          <a:p>
            <a:pPr marL="0" marR="0" lvl="0" indent="0" algn="just" rtl="0">
              <a:spcBef>
                <a:spcPts val="600"/>
              </a:spcBef>
              <a:spcAft>
                <a:spcPts val="0"/>
              </a:spcAft>
              <a:buNone/>
            </a:pPr>
            <a:r>
              <a:rPr lang="fr-CA" sz="1200" b="1">
                <a:solidFill>
                  <a:schemeClr val="dk1"/>
                </a:solidFill>
                <a:latin typeface="Calibri"/>
                <a:ea typeface="Calibri"/>
                <a:cs typeface="Calibri"/>
                <a:sym typeface="Calibri"/>
              </a:rPr>
              <a:t>Les refuges ne sont pas faits pour le divertissement des êtres humains. </a:t>
            </a:r>
            <a:r>
              <a:rPr lang="fr-CA" sz="1200">
                <a:solidFill>
                  <a:schemeClr val="dk1"/>
                </a:solidFill>
                <a:latin typeface="Calibri"/>
                <a:ea typeface="Calibri"/>
                <a:cs typeface="Calibri"/>
                <a:sym typeface="Calibri"/>
              </a:rPr>
              <a:t>Certains sanctuaires admettent des visiteurs – mais toujours en nombre limité et dans le plus grand respect des animaux qui y résident. </a:t>
            </a:r>
            <a:r>
              <a:rPr lang="fr-CA" sz="1200" b="1">
                <a:solidFill>
                  <a:schemeClr val="dk1"/>
                </a:solidFill>
                <a:latin typeface="Calibri"/>
                <a:ea typeface="Calibri"/>
                <a:cs typeface="Calibri"/>
                <a:sym typeface="Calibri"/>
              </a:rPr>
              <a:t>C’est ce qui les différencie des zoos.</a:t>
            </a:r>
            <a:endParaRPr/>
          </a:p>
          <a:p>
            <a:pPr marL="0" marR="0" lvl="0" indent="0" algn="just" rtl="0">
              <a:spcBef>
                <a:spcPts val="600"/>
              </a:spcBef>
              <a:spcAft>
                <a:spcPts val="0"/>
              </a:spcAft>
              <a:buNone/>
            </a:pPr>
            <a:r>
              <a:rPr lang="fr-CA" sz="1200">
                <a:solidFill>
                  <a:schemeClr val="dk1"/>
                </a:solidFill>
                <a:latin typeface="Calibri"/>
                <a:ea typeface="Calibri"/>
                <a:cs typeface="Calibri"/>
                <a:sym typeface="Calibri"/>
              </a:rPr>
              <a:t>Un sanctuaire faunique est un territoire naturel (ex. : une forêt) délimité pour la protection de la faune; la chasse et la pêche y sont interdites. </a:t>
            </a:r>
            <a:endParaRPr/>
          </a:p>
          <a:p>
            <a:pPr marL="0" marR="0" lvl="0" indent="0" algn="just" rtl="0">
              <a:spcBef>
                <a:spcPts val="600"/>
              </a:spcBef>
              <a:spcAft>
                <a:spcPts val="0"/>
              </a:spcAft>
              <a:buNone/>
            </a:pPr>
            <a:r>
              <a:rPr lang="fr-CA" sz="1200" b="1">
                <a:solidFill>
                  <a:schemeClr val="dk1"/>
                </a:solidFill>
                <a:latin typeface="Calibri"/>
                <a:ea typeface="Calibri"/>
                <a:cs typeface="Calibri"/>
                <a:sym typeface="Calibri"/>
              </a:rPr>
              <a:t>Les refuges sont des endroits où des humains ont construit des habitats artificiels où les animaux logent. C’est ce qui les différencie des sanctuaires fauniques.</a:t>
            </a:r>
            <a:endParaRPr/>
          </a:p>
          <a:p>
            <a:pPr marL="0" marR="0" lvl="0" indent="0" algn="just" rtl="0">
              <a:spcBef>
                <a:spcPts val="600"/>
              </a:spcBef>
              <a:spcAft>
                <a:spcPts val="0"/>
              </a:spcAft>
              <a:buNone/>
            </a:pPr>
            <a:endParaRPr sz="1200">
              <a:solidFill>
                <a:schemeClr val="dk1"/>
              </a:solidFill>
              <a:latin typeface="Calibri"/>
              <a:ea typeface="Calibri"/>
              <a:cs typeface="Calibri"/>
              <a:sym typeface="Calibri"/>
            </a:endParaRPr>
          </a:p>
          <a:p>
            <a:pPr marL="0" marR="0" lvl="0" indent="0" algn="just" rtl="0">
              <a:spcBef>
                <a:spcPts val="600"/>
              </a:spcBef>
              <a:spcAft>
                <a:spcPts val="0"/>
              </a:spcAft>
              <a:buNone/>
            </a:pPr>
            <a:r>
              <a:rPr lang="fr-CA" sz="1800" b="1">
                <a:solidFill>
                  <a:schemeClr val="dk1"/>
                </a:solidFill>
                <a:latin typeface="Calibri"/>
                <a:ea typeface="Calibri"/>
                <a:cs typeface="Calibri"/>
                <a:sym typeface="Calibri"/>
              </a:rPr>
              <a:t>Des refuges de toutes les sortes</a:t>
            </a:r>
            <a:endParaRPr/>
          </a:p>
          <a:p>
            <a:pPr marL="0" marR="0" lvl="0" indent="0" algn="just" rtl="0">
              <a:spcBef>
                <a:spcPts val="600"/>
              </a:spcBef>
              <a:spcAft>
                <a:spcPts val="0"/>
              </a:spcAft>
              <a:buNone/>
            </a:pPr>
            <a:r>
              <a:rPr lang="fr-CA" sz="1200">
                <a:solidFill>
                  <a:schemeClr val="dk1"/>
                </a:solidFill>
                <a:latin typeface="Calibri"/>
                <a:ea typeface="Calibri"/>
                <a:cs typeface="Calibri"/>
                <a:sym typeface="Calibri"/>
              </a:rPr>
              <a:t>Bien qu’on entende souvent parler des sanctuaires pour animaux exotiques et espèces en voie d’extinction (pandas, ours, lions, tigre, koalas, chimpanzés), il existe également des sanctuaires pour les animaux de fermes victimes de mauvais traitements. Il existe, au Royaume-Uni, un sanctuaire pour les ânes et les mules ! Il y a même des sanctuaires pour chats.</a:t>
            </a:r>
            <a:endParaRPr/>
          </a:p>
          <a:p>
            <a:pPr marL="0" marR="0" lvl="0" indent="0" algn="l" rtl="0">
              <a:spcBef>
                <a:spcPts val="600"/>
              </a:spcBef>
              <a:spcAft>
                <a:spcPts val="0"/>
              </a:spcAft>
              <a:buNone/>
            </a:pPr>
            <a:r>
              <a:rPr lang="fr-CA" sz="1200">
                <a:solidFill>
                  <a:schemeClr val="dk1"/>
                </a:solidFill>
                <a:latin typeface="Calibri"/>
                <a:ea typeface="Calibri"/>
                <a:cs typeface="Calibri"/>
                <a:sym typeface="Calibri"/>
              </a:rPr>
              <a:t>Fauna (seul sanctuaire de chimpanzés au Canada) - chimpanzés retraités de la recherche biomédicale, les singes ainsi que pour les animaux domestiques et sauvages négligés, abusés et exploités.</a:t>
            </a:r>
            <a:endParaRPr/>
          </a:p>
          <a:p>
            <a:pPr marL="0" marR="0" lvl="0" indent="0" algn="l" rtl="0">
              <a:spcBef>
                <a:spcPts val="600"/>
              </a:spcBef>
              <a:spcAft>
                <a:spcPts val="0"/>
              </a:spcAft>
              <a:buNone/>
            </a:pPr>
            <a:endParaRPr sz="1200">
              <a:solidFill>
                <a:schemeClr val="dk1"/>
              </a:solidFill>
              <a:latin typeface="Calibri"/>
              <a:ea typeface="Calibri"/>
              <a:cs typeface="Calibri"/>
              <a:sym typeface="Calibri"/>
            </a:endParaRPr>
          </a:p>
        </p:txBody>
      </p:sp>
      <p:sp>
        <p:nvSpPr>
          <p:cNvPr id="251" name="Google Shape;251;p17"/>
          <p:cNvSpPr txBox="1">
            <a:spLocks noGrp="1"/>
          </p:cNvSpPr>
          <p:nvPr>
            <p:ph type="title"/>
          </p:nvPr>
        </p:nvSpPr>
        <p:spPr>
          <a:xfrm>
            <a:off x="99060" y="36507"/>
            <a:ext cx="5442685"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théorique 1</a:t>
            </a:r>
            <a:br>
              <a:rPr lang="fr-CA" sz="3000">
                <a:latin typeface="Calibri"/>
                <a:ea typeface="Calibri"/>
                <a:cs typeface="Calibri"/>
                <a:sym typeface="Calibri"/>
              </a:rPr>
            </a:br>
            <a:r>
              <a:rPr lang="fr-CA" sz="2400">
                <a:latin typeface="Calibri"/>
                <a:ea typeface="Calibri"/>
                <a:cs typeface="Calibri"/>
                <a:sym typeface="Calibri"/>
              </a:rPr>
              <a:t>Les refuges pour animaux</a:t>
            </a:r>
            <a:endParaRPr sz="2400">
              <a:latin typeface="Calibri"/>
              <a:ea typeface="Calibri"/>
              <a:cs typeface="Calibri"/>
              <a:sym typeface="Calibri"/>
            </a:endParaRPr>
          </a:p>
        </p:txBody>
      </p:sp>
      <p:pic>
        <p:nvPicPr>
          <p:cNvPr id="252" name="Google Shape;252;p17" descr="Monkey Free Icon of 780 Free Vector Emoji"/>
          <p:cNvPicPr preferRelativeResize="0"/>
          <p:nvPr/>
        </p:nvPicPr>
        <p:blipFill rotWithShape="1">
          <a:blip r:embed="rId3">
            <a:alphaModFix/>
          </a:blip>
          <a:srcRect/>
          <a:stretch/>
        </p:blipFill>
        <p:spPr>
          <a:xfrm>
            <a:off x="5207000" y="176508"/>
            <a:ext cx="1298173" cy="12981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sldNum" idx="12"/>
          </p:nvPr>
        </p:nvSpPr>
        <p:spPr>
          <a:xfrm>
            <a:off x="5295792" y="8084184"/>
            <a:ext cx="1562208" cy="105981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18</a:t>
            </a:fld>
            <a:endParaRPr sz="8200">
              <a:solidFill>
                <a:srgbClr val="D8D8D8"/>
              </a:solidFill>
              <a:latin typeface="Impact"/>
              <a:ea typeface="Impact"/>
              <a:cs typeface="Impact"/>
              <a:sym typeface="Impact"/>
            </a:endParaRPr>
          </a:p>
        </p:txBody>
      </p:sp>
      <p:grpSp>
        <p:nvGrpSpPr>
          <p:cNvPr id="258" name="Google Shape;258;p18"/>
          <p:cNvGrpSpPr/>
          <p:nvPr/>
        </p:nvGrpSpPr>
        <p:grpSpPr>
          <a:xfrm>
            <a:off x="398153" y="1059816"/>
            <a:ext cx="6061693" cy="7997827"/>
            <a:chOff x="398153" y="732745"/>
            <a:chExt cx="6061693" cy="7997827"/>
          </a:xfrm>
        </p:grpSpPr>
        <p:sp>
          <p:nvSpPr>
            <p:cNvPr id="259" name="Google Shape;259;p18"/>
            <p:cNvSpPr txBox="1"/>
            <p:nvPr/>
          </p:nvSpPr>
          <p:spPr>
            <a:xfrm>
              <a:off x="615340" y="2275532"/>
              <a:ext cx="5844506" cy="102842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1400"/>
                <a:buFont typeface="Calibri"/>
                <a:buAutoNum type="arabicPeriod"/>
              </a:pPr>
              <a:r>
                <a:rPr lang="fr-CA" sz="1400">
                  <a:solidFill>
                    <a:schemeClr val="dk1"/>
                  </a:solidFill>
                  <a:latin typeface="Calibri"/>
                  <a:ea typeface="Calibri"/>
                  <a:cs typeface="Calibri"/>
                  <a:sym typeface="Calibri"/>
                </a:rPr>
                <a:t>Diviser un rectangle en 4 parties égales </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fr-CA" sz="1400">
                  <a:solidFill>
                    <a:schemeClr val="dk1"/>
                  </a:solidFill>
                  <a:latin typeface="Calibri"/>
                  <a:ea typeface="Calibri"/>
                  <a:cs typeface="Calibri"/>
                  <a:sym typeface="Calibri"/>
                </a:rPr>
                <a:t>Plier sur les lignes pour rejoindre les deux côtés longs</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fr-CA" sz="1400">
                  <a:solidFill>
                    <a:schemeClr val="dk1"/>
                  </a:solidFill>
                  <a:latin typeface="Calibri"/>
                  <a:ea typeface="Calibri"/>
                  <a:cs typeface="Calibri"/>
                  <a:sym typeface="Calibri"/>
                </a:rPr>
                <a:t>Fixer avec un bout de papier collant</a:t>
              </a:r>
              <a:endParaRPr/>
            </a:p>
          </p:txBody>
        </p:sp>
        <p:grpSp>
          <p:nvGrpSpPr>
            <p:cNvPr id="260" name="Google Shape;260;p18"/>
            <p:cNvGrpSpPr/>
            <p:nvPr/>
          </p:nvGrpSpPr>
          <p:grpSpPr>
            <a:xfrm>
              <a:off x="885799" y="854846"/>
              <a:ext cx="4178796" cy="1401449"/>
              <a:chOff x="666716" y="5417640"/>
              <a:chExt cx="4178796" cy="1474680"/>
            </a:xfrm>
          </p:grpSpPr>
          <p:sp>
            <p:nvSpPr>
              <p:cNvPr id="261" name="Google Shape;261;p18"/>
              <p:cNvSpPr/>
              <p:nvPr/>
            </p:nvSpPr>
            <p:spPr>
              <a:xfrm>
                <a:off x="2058174" y="5417640"/>
                <a:ext cx="2787338" cy="1474680"/>
              </a:xfrm>
              <a:prstGeom prst="cube">
                <a:avLst>
                  <a:gd name="adj" fmla="val 2500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2" name="Google Shape;262;p18"/>
              <p:cNvCxnSpPr/>
              <p:nvPr/>
            </p:nvCxnSpPr>
            <p:spPr>
              <a:xfrm>
                <a:off x="4480560" y="6537960"/>
                <a:ext cx="364952" cy="0"/>
              </a:xfrm>
              <a:prstGeom prst="straightConnector1">
                <a:avLst/>
              </a:prstGeom>
              <a:noFill/>
              <a:ln w="12700" cap="flat" cmpd="sng">
                <a:solidFill>
                  <a:schemeClr val="dk1"/>
                </a:solidFill>
                <a:prstDash val="solid"/>
                <a:round/>
                <a:headEnd type="none" w="sm" len="sm"/>
                <a:tailEnd type="none" w="sm" len="sm"/>
              </a:ln>
            </p:spPr>
          </p:cxnSp>
          <p:sp>
            <p:nvSpPr>
              <p:cNvPr id="263" name="Google Shape;263;p18"/>
              <p:cNvSpPr/>
              <p:nvPr/>
            </p:nvSpPr>
            <p:spPr>
              <a:xfrm>
                <a:off x="3002280" y="5650229"/>
                <a:ext cx="632460" cy="129541"/>
              </a:xfrm>
              <a:prstGeom prst="parallelogram">
                <a:avLst>
                  <a:gd name="adj" fmla="val 101470"/>
                </a:avLst>
              </a:prstGeom>
              <a:solidFill>
                <a:srgbClr val="A5A5A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8"/>
              <p:cNvSpPr/>
              <p:nvPr/>
            </p:nvSpPr>
            <p:spPr>
              <a:xfrm flipH="1">
                <a:off x="3002280" y="5779770"/>
                <a:ext cx="502920" cy="198120"/>
              </a:xfrm>
              <a:prstGeom prst="parallelogram">
                <a:avLst>
                  <a:gd name="adj" fmla="val 0"/>
                </a:avLst>
              </a:prstGeom>
              <a:solidFill>
                <a:srgbClr val="A5A5A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 name="Google Shape;265;p18"/>
              <p:cNvCxnSpPr/>
              <p:nvPr/>
            </p:nvCxnSpPr>
            <p:spPr>
              <a:xfrm>
                <a:off x="1684020" y="5916930"/>
                <a:ext cx="1162050" cy="0"/>
              </a:xfrm>
              <a:prstGeom prst="straightConnector1">
                <a:avLst/>
              </a:prstGeom>
              <a:noFill/>
              <a:ln w="9525" cap="flat" cmpd="sng">
                <a:solidFill>
                  <a:schemeClr val="dk1"/>
                </a:solidFill>
                <a:prstDash val="solid"/>
                <a:round/>
                <a:headEnd type="none" w="sm" len="sm"/>
                <a:tailEnd type="triangle" w="med" len="med"/>
              </a:ln>
            </p:spPr>
          </p:cxnSp>
          <p:sp>
            <p:nvSpPr>
              <p:cNvPr id="266" name="Google Shape;266;p18"/>
              <p:cNvSpPr txBox="1"/>
              <p:nvPr/>
            </p:nvSpPr>
            <p:spPr>
              <a:xfrm>
                <a:off x="666716" y="5778430"/>
                <a:ext cx="12619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a:solidFill>
                      <a:schemeClr val="dk1"/>
                    </a:solidFill>
                    <a:latin typeface="Calibri"/>
                    <a:ea typeface="Calibri"/>
                    <a:cs typeface="Calibri"/>
                    <a:sym typeface="Calibri"/>
                  </a:rPr>
                  <a:t>Papier collant</a:t>
                </a:r>
                <a:endParaRPr/>
              </a:p>
            </p:txBody>
          </p:sp>
        </p:grpSp>
        <p:sp>
          <p:nvSpPr>
            <p:cNvPr id="267" name="Google Shape;267;p18"/>
            <p:cNvSpPr/>
            <p:nvPr/>
          </p:nvSpPr>
          <p:spPr>
            <a:xfrm>
              <a:off x="398153" y="732745"/>
              <a:ext cx="6061693" cy="2664241"/>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8" name="Google Shape;268;p18"/>
            <p:cNvGrpSpPr/>
            <p:nvPr/>
          </p:nvGrpSpPr>
          <p:grpSpPr>
            <a:xfrm>
              <a:off x="550570" y="3561935"/>
              <a:ext cx="5844506" cy="2699671"/>
              <a:chOff x="573414" y="5332704"/>
              <a:chExt cx="5844506" cy="2746670"/>
            </a:xfrm>
          </p:grpSpPr>
          <p:sp>
            <p:nvSpPr>
              <p:cNvPr id="269" name="Google Shape;269;p18"/>
              <p:cNvSpPr txBox="1"/>
              <p:nvPr/>
            </p:nvSpPr>
            <p:spPr>
              <a:xfrm>
                <a:off x="573414" y="6999060"/>
                <a:ext cx="5844506" cy="108031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1400"/>
                  <a:buFont typeface="Calibri"/>
                  <a:buAutoNum type="arabicPeriod"/>
                </a:pPr>
                <a:r>
                  <a:rPr lang="fr-CA" sz="1400">
                    <a:solidFill>
                      <a:schemeClr val="dk1"/>
                    </a:solidFill>
                    <a:latin typeface="Calibri"/>
                    <a:ea typeface="Calibri"/>
                    <a:cs typeface="Calibri"/>
                    <a:sym typeface="Calibri"/>
                  </a:rPr>
                  <a:t>Diviser un rectangle en 3 parties égales</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fr-CA" sz="1400">
                    <a:solidFill>
                      <a:schemeClr val="dk1"/>
                    </a:solidFill>
                    <a:latin typeface="Calibri"/>
                    <a:ea typeface="Calibri"/>
                    <a:cs typeface="Calibri"/>
                    <a:sym typeface="Calibri"/>
                  </a:rPr>
                  <a:t>Plier sur les lignes pour rejoindre les deux côtés longs </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fr-CA" sz="1400">
                    <a:solidFill>
                      <a:schemeClr val="dk1"/>
                    </a:solidFill>
                    <a:latin typeface="Calibri"/>
                    <a:ea typeface="Calibri"/>
                    <a:cs typeface="Calibri"/>
                    <a:sym typeface="Calibri"/>
                  </a:rPr>
                  <a:t>Fixer avec un bout de papier collant</a:t>
                </a:r>
                <a:endParaRPr/>
              </a:p>
            </p:txBody>
          </p:sp>
          <p:sp>
            <p:nvSpPr>
              <p:cNvPr id="270" name="Google Shape;270;p18"/>
              <p:cNvSpPr/>
              <p:nvPr/>
            </p:nvSpPr>
            <p:spPr>
              <a:xfrm rot="9240319" flipH="1">
                <a:off x="3253817" y="5629397"/>
                <a:ext cx="632460" cy="129541"/>
              </a:xfrm>
              <a:prstGeom prst="parallelogram">
                <a:avLst>
                  <a:gd name="adj" fmla="val 0"/>
                </a:avLst>
              </a:prstGeom>
              <a:solidFill>
                <a:srgbClr val="A5A5A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1" name="Google Shape;271;p18"/>
              <p:cNvGrpSpPr/>
              <p:nvPr/>
            </p:nvGrpSpPr>
            <p:grpSpPr>
              <a:xfrm>
                <a:off x="1005840" y="5561260"/>
                <a:ext cx="2179354" cy="276999"/>
                <a:chOff x="666716" y="5778430"/>
                <a:chExt cx="2179354" cy="276999"/>
              </a:xfrm>
            </p:grpSpPr>
            <p:cxnSp>
              <p:nvCxnSpPr>
                <p:cNvPr id="272" name="Google Shape;272;p18"/>
                <p:cNvCxnSpPr/>
                <p:nvPr/>
              </p:nvCxnSpPr>
              <p:spPr>
                <a:xfrm>
                  <a:off x="1684020" y="5916930"/>
                  <a:ext cx="1162050" cy="0"/>
                </a:xfrm>
                <a:prstGeom prst="straightConnector1">
                  <a:avLst/>
                </a:prstGeom>
                <a:noFill/>
                <a:ln w="9525" cap="flat" cmpd="sng">
                  <a:solidFill>
                    <a:schemeClr val="dk1"/>
                  </a:solidFill>
                  <a:prstDash val="solid"/>
                  <a:round/>
                  <a:headEnd type="none" w="sm" len="sm"/>
                  <a:tailEnd type="triangle" w="med" len="med"/>
                </a:ln>
              </p:spPr>
            </p:cxnSp>
            <p:sp>
              <p:nvSpPr>
                <p:cNvPr id="273" name="Google Shape;273;p18"/>
                <p:cNvSpPr txBox="1"/>
                <p:nvPr/>
              </p:nvSpPr>
              <p:spPr>
                <a:xfrm>
                  <a:off x="666716" y="5778430"/>
                  <a:ext cx="12619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a:solidFill>
                        <a:schemeClr val="dk1"/>
                      </a:solidFill>
                      <a:latin typeface="Calibri"/>
                      <a:ea typeface="Calibri"/>
                      <a:cs typeface="Calibri"/>
                      <a:sym typeface="Calibri"/>
                    </a:rPr>
                    <a:t>Papier collant</a:t>
                  </a:r>
                  <a:endParaRPr/>
                </a:p>
              </p:txBody>
            </p:sp>
          </p:grpSp>
          <p:grpSp>
            <p:nvGrpSpPr>
              <p:cNvPr id="274" name="Google Shape;274;p18"/>
              <p:cNvGrpSpPr/>
              <p:nvPr/>
            </p:nvGrpSpPr>
            <p:grpSpPr>
              <a:xfrm>
                <a:off x="2247934" y="5332704"/>
                <a:ext cx="2409426" cy="1530999"/>
                <a:chOff x="1296072" y="6010712"/>
                <a:chExt cx="1651299" cy="1049269"/>
              </a:xfrm>
            </p:grpSpPr>
            <p:sp>
              <p:nvSpPr>
                <p:cNvPr id="275" name="Google Shape;275;p18"/>
                <p:cNvSpPr/>
                <p:nvPr/>
              </p:nvSpPr>
              <p:spPr>
                <a:xfrm>
                  <a:off x="1296072" y="6477051"/>
                  <a:ext cx="689610" cy="58293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76" name="Google Shape;276;p18"/>
                <p:cNvCxnSpPr>
                  <a:endCxn id="275" idx="0"/>
                </p:cNvCxnSpPr>
                <p:nvPr/>
              </p:nvCxnSpPr>
              <p:spPr>
                <a:xfrm flipH="1">
                  <a:off x="1640877" y="6010851"/>
                  <a:ext cx="959400" cy="466200"/>
                </a:xfrm>
                <a:prstGeom prst="straightConnector1">
                  <a:avLst/>
                </a:prstGeom>
                <a:noFill/>
                <a:ln w="19050" cap="flat" cmpd="sng">
                  <a:solidFill>
                    <a:schemeClr val="dk1"/>
                  </a:solidFill>
                  <a:prstDash val="solid"/>
                  <a:round/>
                  <a:headEnd type="none" w="sm" len="sm"/>
                  <a:tailEnd type="none" w="sm" len="sm"/>
                </a:ln>
              </p:spPr>
            </p:cxnSp>
            <p:cxnSp>
              <p:nvCxnSpPr>
                <p:cNvPr id="277" name="Google Shape;277;p18"/>
                <p:cNvCxnSpPr/>
                <p:nvPr/>
              </p:nvCxnSpPr>
              <p:spPr>
                <a:xfrm flipH="1">
                  <a:off x="1305933" y="6868067"/>
                  <a:ext cx="559354" cy="185791"/>
                </a:xfrm>
                <a:prstGeom prst="straightConnector1">
                  <a:avLst/>
                </a:prstGeom>
                <a:noFill/>
                <a:ln w="12700" cap="flat" cmpd="sng">
                  <a:solidFill>
                    <a:schemeClr val="dk1"/>
                  </a:solidFill>
                  <a:prstDash val="solid"/>
                  <a:round/>
                  <a:headEnd type="none" w="sm" len="sm"/>
                  <a:tailEnd type="none" w="sm" len="sm"/>
                </a:ln>
              </p:spPr>
            </p:cxnSp>
            <p:cxnSp>
              <p:nvCxnSpPr>
                <p:cNvPr id="278" name="Google Shape;278;p18"/>
                <p:cNvCxnSpPr/>
                <p:nvPr/>
              </p:nvCxnSpPr>
              <p:spPr>
                <a:xfrm flipH="1">
                  <a:off x="1987923" y="6589830"/>
                  <a:ext cx="959448" cy="466341"/>
                </a:xfrm>
                <a:prstGeom prst="straightConnector1">
                  <a:avLst/>
                </a:prstGeom>
                <a:noFill/>
                <a:ln w="19050" cap="flat" cmpd="sng">
                  <a:solidFill>
                    <a:schemeClr val="dk1"/>
                  </a:solidFill>
                  <a:prstDash val="solid"/>
                  <a:round/>
                  <a:headEnd type="none" w="sm" len="sm"/>
                  <a:tailEnd type="none" w="sm" len="sm"/>
                </a:ln>
              </p:spPr>
            </p:cxnSp>
            <p:cxnSp>
              <p:nvCxnSpPr>
                <p:cNvPr id="279" name="Google Shape;279;p18"/>
                <p:cNvCxnSpPr/>
                <p:nvPr/>
              </p:nvCxnSpPr>
              <p:spPr>
                <a:xfrm rot="10800000">
                  <a:off x="2596516" y="6010712"/>
                  <a:ext cx="344804" cy="582928"/>
                </a:xfrm>
                <a:prstGeom prst="straightConnector1">
                  <a:avLst/>
                </a:prstGeom>
                <a:noFill/>
                <a:ln w="19050" cap="flat" cmpd="sng">
                  <a:solidFill>
                    <a:schemeClr val="dk1"/>
                  </a:solidFill>
                  <a:prstDash val="solid"/>
                  <a:round/>
                  <a:headEnd type="none" w="sm" len="sm"/>
                  <a:tailEnd type="none" w="sm" len="sm"/>
                </a:ln>
              </p:spPr>
            </p:cxnSp>
          </p:grpSp>
        </p:grpSp>
        <p:sp>
          <p:nvSpPr>
            <p:cNvPr id="280" name="Google Shape;280;p18"/>
            <p:cNvSpPr/>
            <p:nvPr/>
          </p:nvSpPr>
          <p:spPr>
            <a:xfrm>
              <a:off x="398153" y="3486104"/>
              <a:ext cx="6061693" cy="2802708"/>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18"/>
            <p:cNvSpPr/>
            <p:nvPr/>
          </p:nvSpPr>
          <p:spPr>
            <a:xfrm>
              <a:off x="398153" y="6367404"/>
              <a:ext cx="6061693" cy="2363168"/>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8"/>
            <p:cNvSpPr txBox="1"/>
            <p:nvPr/>
          </p:nvSpPr>
          <p:spPr>
            <a:xfrm>
              <a:off x="550570" y="7849641"/>
              <a:ext cx="5844506" cy="7052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1400"/>
                <a:buFont typeface="Calibri"/>
                <a:buAutoNum type="arabicPeriod"/>
              </a:pPr>
              <a:r>
                <a:rPr lang="fr-CA" sz="1400">
                  <a:solidFill>
                    <a:schemeClr val="dk1"/>
                  </a:solidFill>
                  <a:latin typeface="Calibri"/>
                  <a:ea typeface="Calibri"/>
                  <a:cs typeface="Calibri"/>
                  <a:sym typeface="Calibri"/>
                </a:rPr>
                <a:t>Rouler le papier pour rejoindre les deux côtés longs</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fr-CA" sz="1400">
                  <a:solidFill>
                    <a:schemeClr val="dk1"/>
                  </a:solidFill>
                  <a:latin typeface="Calibri"/>
                  <a:ea typeface="Calibri"/>
                  <a:cs typeface="Calibri"/>
                  <a:sym typeface="Calibri"/>
                </a:rPr>
                <a:t>Fixer avec un bout de papier collant</a:t>
              </a:r>
              <a:endParaRPr/>
            </a:p>
          </p:txBody>
        </p:sp>
        <p:grpSp>
          <p:nvGrpSpPr>
            <p:cNvPr id="283" name="Google Shape;283;p18"/>
            <p:cNvGrpSpPr/>
            <p:nvPr/>
          </p:nvGrpSpPr>
          <p:grpSpPr>
            <a:xfrm>
              <a:off x="874274" y="6623120"/>
              <a:ext cx="3867409" cy="1050418"/>
              <a:chOff x="874274" y="6486929"/>
              <a:chExt cx="3867409" cy="1050418"/>
            </a:xfrm>
          </p:grpSpPr>
          <p:sp>
            <p:nvSpPr>
              <p:cNvPr id="284" name="Google Shape;284;p18"/>
              <p:cNvSpPr/>
              <p:nvPr/>
            </p:nvSpPr>
            <p:spPr>
              <a:xfrm rot="5400000">
                <a:off x="3145836" y="5941500"/>
                <a:ext cx="1050418" cy="2141276"/>
              </a:xfrm>
              <a:prstGeom prst="flowChartMagneticDisk">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5" name="Google Shape;285;p18"/>
              <p:cNvGrpSpPr/>
              <p:nvPr/>
            </p:nvGrpSpPr>
            <p:grpSpPr>
              <a:xfrm>
                <a:off x="874274" y="6561811"/>
                <a:ext cx="2179354" cy="276999"/>
                <a:chOff x="666716" y="5778430"/>
                <a:chExt cx="2179354" cy="276999"/>
              </a:xfrm>
            </p:grpSpPr>
            <p:cxnSp>
              <p:nvCxnSpPr>
                <p:cNvPr id="286" name="Google Shape;286;p18"/>
                <p:cNvCxnSpPr/>
                <p:nvPr/>
              </p:nvCxnSpPr>
              <p:spPr>
                <a:xfrm>
                  <a:off x="1684020" y="5916930"/>
                  <a:ext cx="1162050" cy="0"/>
                </a:xfrm>
                <a:prstGeom prst="straightConnector1">
                  <a:avLst/>
                </a:prstGeom>
                <a:noFill/>
                <a:ln w="9525" cap="flat" cmpd="sng">
                  <a:solidFill>
                    <a:schemeClr val="dk1"/>
                  </a:solidFill>
                  <a:prstDash val="solid"/>
                  <a:round/>
                  <a:headEnd type="none" w="sm" len="sm"/>
                  <a:tailEnd type="triangle" w="med" len="med"/>
                </a:ln>
              </p:spPr>
            </p:cxnSp>
            <p:sp>
              <p:nvSpPr>
                <p:cNvPr id="287" name="Google Shape;287;p18"/>
                <p:cNvSpPr txBox="1"/>
                <p:nvPr/>
              </p:nvSpPr>
              <p:spPr>
                <a:xfrm>
                  <a:off x="666716" y="5778430"/>
                  <a:ext cx="12619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a:solidFill>
                        <a:schemeClr val="dk1"/>
                      </a:solidFill>
                      <a:latin typeface="Calibri"/>
                      <a:ea typeface="Calibri"/>
                      <a:cs typeface="Calibri"/>
                      <a:sym typeface="Calibri"/>
                    </a:rPr>
                    <a:t>Papier collant</a:t>
                  </a:r>
                  <a:endParaRPr/>
                </a:p>
              </p:txBody>
            </p:sp>
          </p:grpSp>
          <p:cxnSp>
            <p:nvCxnSpPr>
              <p:cNvPr id="288" name="Google Shape;288;p18"/>
              <p:cNvCxnSpPr/>
              <p:nvPr/>
            </p:nvCxnSpPr>
            <p:spPr>
              <a:xfrm>
                <a:off x="2644157" y="6775861"/>
                <a:ext cx="1417320" cy="0"/>
              </a:xfrm>
              <a:prstGeom prst="straightConnector1">
                <a:avLst/>
              </a:prstGeom>
              <a:noFill/>
              <a:ln w="9525" cap="flat" cmpd="sng">
                <a:solidFill>
                  <a:schemeClr val="dk1"/>
                </a:solidFill>
                <a:prstDash val="solid"/>
                <a:round/>
                <a:headEnd type="none" w="sm" len="sm"/>
                <a:tailEnd type="none" w="sm" len="sm"/>
              </a:ln>
            </p:spPr>
          </p:cxnSp>
          <p:sp>
            <p:nvSpPr>
              <p:cNvPr id="289" name="Google Shape;289;p18"/>
              <p:cNvSpPr/>
              <p:nvPr/>
            </p:nvSpPr>
            <p:spPr>
              <a:xfrm rot="10800000">
                <a:off x="3168125" y="6711089"/>
                <a:ext cx="502920" cy="129541"/>
              </a:xfrm>
              <a:prstGeom prst="parallelogram">
                <a:avLst>
                  <a:gd name="adj" fmla="val 41176"/>
                </a:avLst>
              </a:prstGeom>
              <a:solidFill>
                <a:srgbClr val="A5A5A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290" name="Google Shape;290;p18"/>
          <p:cNvSpPr txBox="1">
            <a:spLocks noGrp="1"/>
          </p:cNvSpPr>
          <p:nvPr>
            <p:ph type="title"/>
          </p:nvPr>
        </p:nvSpPr>
        <p:spPr>
          <a:xfrm>
            <a:off x="1544" y="0"/>
            <a:ext cx="5646420" cy="109693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théorique 2</a:t>
            </a:r>
            <a:br>
              <a:rPr lang="fr-CA" sz="3000">
                <a:latin typeface="Calibri"/>
                <a:ea typeface="Calibri"/>
                <a:cs typeface="Calibri"/>
                <a:sym typeface="Calibri"/>
              </a:rPr>
            </a:br>
            <a:r>
              <a:rPr lang="fr-CA" sz="2400">
                <a:latin typeface="Calibri"/>
                <a:ea typeface="Calibri"/>
                <a:cs typeface="Calibri"/>
                <a:sym typeface="Calibri"/>
              </a:rPr>
              <a:t>Fabriquer des solides géométriques</a:t>
            </a:r>
            <a:endParaRPr sz="24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9"/>
          <p:cNvPicPr preferRelativeResize="0"/>
          <p:nvPr/>
        </p:nvPicPr>
        <p:blipFill rotWithShape="1">
          <a:blip r:embed="rId3">
            <a:alphaModFix/>
          </a:blip>
          <a:srcRect l="9401" t="4083" b="58304"/>
          <a:stretch/>
        </p:blipFill>
        <p:spPr>
          <a:xfrm>
            <a:off x="532560" y="149054"/>
            <a:ext cx="6003888" cy="2946362"/>
          </a:xfrm>
          <a:prstGeom prst="rect">
            <a:avLst/>
          </a:prstGeom>
          <a:noFill/>
          <a:ln>
            <a:noFill/>
          </a:ln>
        </p:spPr>
      </p:pic>
      <p:pic>
        <p:nvPicPr>
          <p:cNvPr id="296" name="Google Shape;296;p19"/>
          <p:cNvPicPr preferRelativeResize="0"/>
          <p:nvPr/>
        </p:nvPicPr>
        <p:blipFill rotWithShape="1">
          <a:blip r:embed="rId3">
            <a:alphaModFix/>
          </a:blip>
          <a:srcRect l="9401" t="4083" b="58304"/>
          <a:stretch/>
        </p:blipFill>
        <p:spPr>
          <a:xfrm>
            <a:off x="525024" y="3095416"/>
            <a:ext cx="6003888" cy="2946362"/>
          </a:xfrm>
          <a:prstGeom prst="rect">
            <a:avLst/>
          </a:prstGeom>
          <a:noFill/>
          <a:ln>
            <a:noFill/>
          </a:ln>
        </p:spPr>
      </p:pic>
      <p:pic>
        <p:nvPicPr>
          <p:cNvPr id="297" name="Google Shape;297;p19"/>
          <p:cNvPicPr preferRelativeResize="0"/>
          <p:nvPr/>
        </p:nvPicPr>
        <p:blipFill rotWithShape="1">
          <a:blip r:embed="rId3">
            <a:alphaModFix/>
          </a:blip>
          <a:srcRect l="9401" t="4083" b="58304"/>
          <a:stretch/>
        </p:blipFill>
        <p:spPr>
          <a:xfrm>
            <a:off x="532560" y="6041778"/>
            <a:ext cx="6003888" cy="2946362"/>
          </a:xfrm>
          <a:prstGeom prst="rect">
            <a:avLst/>
          </a:prstGeom>
          <a:noFill/>
          <a:ln>
            <a:noFill/>
          </a:ln>
        </p:spPr>
      </p:pic>
      <p:sp>
        <p:nvSpPr>
          <p:cNvPr id="298" name="Google Shape;298;p19"/>
          <p:cNvSpPr txBox="1"/>
          <p:nvPr/>
        </p:nvSpPr>
        <p:spPr>
          <a:xfrm rot="-5400000">
            <a:off x="-3861936" y="4250139"/>
            <a:ext cx="8703545" cy="6771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200">
                <a:solidFill>
                  <a:schemeClr val="dk1"/>
                </a:solidFill>
                <a:latin typeface="Calibri"/>
                <a:ea typeface="Calibri"/>
                <a:cs typeface="Calibri"/>
                <a:sym typeface="Calibri"/>
              </a:rPr>
              <a:t>Prismes rectangulaires (pour 1 équipe)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sldNum" idx="12"/>
          </p:nvPr>
        </p:nvSpPr>
        <p:spPr>
          <a:xfrm>
            <a:off x="5462954" y="8109020"/>
            <a:ext cx="1395046" cy="103498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2</a:t>
            </a:fld>
            <a:endParaRPr sz="8200">
              <a:solidFill>
                <a:srgbClr val="D8D8D8"/>
              </a:solidFill>
              <a:latin typeface="Impact"/>
              <a:ea typeface="Impact"/>
              <a:cs typeface="Impact"/>
              <a:sym typeface="Impact"/>
            </a:endParaRPr>
          </a:p>
        </p:txBody>
      </p:sp>
      <p:sp>
        <p:nvSpPr>
          <p:cNvPr id="103" name="Google Shape;103;p2"/>
          <p:cNvSpPr txBox="1"/>
          <p:nvPr/>
        </p:nvSpPr>
        <p:spPr>
          <a:xfrm>
            <a:off x="1291972" y="1543659"/>
            <a:ext cx="4274057" cy="871396"/>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3000"/>
              <a:buFont typeface="Calibri"/>
              <a:buNone/>
            </a:pPr>
            <a:r>
              <a:rPr lang="fr-CA" sz="3000" dirty="0">
                <a:solidFill>
                  <a:schemeClr val="dk1"/>
                </a:solidFill>
                <a:latin typeface="Calibri"/>
                <a:ea typeface="Calibri"/>
                <a:cs typeface="Calibri"/>
                <a:sym typeface="Calibri"/>
              </a:rPr>
              <a:t>Table des matières</a:t>
            </a:r>
            <a:endParaRPr dirty="0"/>
          </a:p>
        </p:txBody>
      </p:sp>
      <p:graphicFrame>
        <p:nvGraphicFramePr>
          <p:cNvPr id="104" name="Google Shape;104;p2"/>
          <p:cNvGraphicFramePr/>
          <p:nvPr>
            <p:extLst>
              <p:ext uri="{D42A27DB-BD31-4B8C-83A1-F6EECF244321}">
                <p14:modId xmlns:p14="http://schemas.microsoft.com/office/powerpoint/2010/main" val="2358082625"/>
              </p:ext>
            </p:extLst>
          </p:nvPr>
        </p:nvGraphicFramePr>
        <p:xfrm>
          <a:off x="737272" y="2762874"/>
          <a:ext cx="5374775" cy="2966800"/>
        </p:xfrm>
        <a:graphic>
          <a:graphicData uri="http://schemas.openxmlformats.org/drawingml/2006/table">
            <a:tbl>
              <a:tblPr firstRow="1" bandRow="1">
                <a:noFill/>
                <a:tableStyleId>{7FD3D0E3-BACD-4F40-8B32-A9B99BE5178E}</a:tableStyleId>
              </a:tblPr>
              <a:tblGrid>
                <a:gridCol w="4717525">
                  <a:extLst>
                    <a:ext uri="{9D8B030D-6E8A-4147-A177-3AD203B41FA5}">
                      <a16:colId xmlns:a16="http://schemas.microsoft.com/office/drawing/2014/main" val="20000"/>
                    </a:ext>
                  </a:extLst>
                </a:gridCol>
                <a:gridCol w="65725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fr-CA" sz="1600" b="0" u="none" strike="noStrike" cap="none" dirty="0">
                          <a:latin typeface="Calibri"/>
                          <a:ea typeface="Calibri"/>
                          <a:cs typeface="Calibri"/>
                          <a:sym typeface="Calibri"/>
                        </a:rPr>
                        <a:t>Présentation de la situation d’apprentissage</a:t>
                      </a:r>
                      <a:endParaRPr dirty="0"/>
                    </a:p>
                  </a:txBody>
                  <a:tcPr marL="91450" marR="91450" marT="45725" marB="45725" anchor="ctr"/>
                </a:tc>
                <a:tc>
                  <a:txBody>
                    <a:bodyPr/>
                    <a:lstStyle/>
                    <a:p>
                      <a:pPr marL="0" marR="0" lvl="0" indent="0" algn="ctr" rtl="0">
                        <a:spcBef>
                          <a:spcPts val="0"/>
                        </a:spcBef>
                        <a:spcAft>
                          <a:spcPts val="0"/>
                        </a:spcAft>
                        <a:buNone/>
                      </a:pPr>
                      <a:r>
                        <a:rPr lang="fr-CA" sz="1600" b="0">
                          <a:latin typeface="Calibri"/>
                          <a:ea typeface="Calibri"/>
                          <a:cs typeface="Calibri"/>
                          <a:sym typeface="Calibri"/>
                        </a:rPr>
                        <a:t>p.3</a:t>
                      </a:r>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fr-CA" sz="1600" dirty="0">
                          <a:latin typeface="Calibri"/>
                          <a:ea typeface="Calibri"/>
                          <a:cs typeface="Calibri"/>
                          <a:sym typeface="Calibri"/>
                        </a:rPr>
                        <a:t>Séquence d’enseignement</a:t>
                      </a:r>
                      <a:endParaRPr sz="1600" b="0" dirty="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600">
                          <a:latin typeface="Calibri"/>
                          <a:ea typeface="Calibri"/>
                          <a:cs typeface="Calibri"/>
                          <a:sym typeface="Calibri"/>
                        </a:rPr>
                        <a:t>p.4</a:t>
                      </a:r>
                      <a:endParaRPr sz="1600" b="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fr-CA" sz="1600" b="0" dirty="0">
                          <a:latin typeface="Calibri"/>
                          <a:ea typeface="Calibri"/>
                          <a:cs typeface="Calibri"/>
                          <a:sym typeface="Calibri"/>
                        </a:rPr>
                        <a:t>Matériel</a:t>
                      </a:r>
                      <a:endParaRPr sz="1600" b="0" dirty="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600" b="0" dirty="0">
                          <a:latin typeface="Calibri"/>
                          <a:ea typeface="Calibri"/>
                          <a:cs typeface="Calibri"/>
                          <a:sym typeface="Calibri"/>
                        </a:rPr>
                        <a:t>p.5</a:t>
                      </a:r>
                      <a:endParaRPr sz="1600" b="0" dirty="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fr-CA" sz="1600">
                          <a:latin typeface="Calibri"/>
                          <a:ea typeface="Calibri"/>
                          <a:cs typeface="Calibri"/>
                          <a:sym typeface="Calibri"/>
                        </a:rPr>
                        <a:t>Description des activités</a:t>
                      </a:r>
                      <a:endParaRPr sz="1600" b="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600" dirty="0">
                          <a:latin typeface="Calibri"/>
                          <a:ea typeface="Calibri"/>
                          <a:cs typeface="Calibri"/>
                          <a:sym typeface="Calibri"/>
                        </a:rPr>
                        <a:t>p.6</a:t>
                      </a:r>
                      <a:endParaRPr sz="1600" b="0" dirty="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fr-CA" sz="1600">
                          <a:latin typeface="Calibri"/>
                          <a:ea typeface="Calibri"/>
                          <a:cs typeface="Calibri"/>
                          <a:sym typeface="Calibri"/>
                        </a:rPr>
                        <a:t>Fiches théoriques</a:t>
                      </a:r>
                      <a:endParaRPr sz="1600" b="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600" b="0" dirty="0">
                          <a:latin typeface="Calibri"/>
                          <a:ea typeface="Calibri"/>
                          <a:cs typeface="Calibri"/>
                          <a:sym typeface="Calibri"/>
                        </a:rPr>
                        <a:t>p.16</a:t>
                      </a:r>
                      <a:endParaRPr dirty="0"/>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fr-CA" sz="1600" b="0">
                          <a:latin typeface="Calibri"/>
                          <a:ea typeface="Calibri"/>
                          <a:cs typeface="Calibri"/>
                          <a:sym typeface="Calibri"/>
                        </a:rPr>
                        <a:t>Fiches TNI</a:t>
                      </a:r>
                      <a:endParaRPr/>
                    </a:p>
                  </a:txBody>
                  <a:tcPr marL="91450" marR="91450" marT="45725" marB="45725" anchor="ctr"/>
                </a:tc>
                <a:tc>
                  <a:txBody>
                    <a:bodyPr/>
                    <a:lstStyle/>
                    <a:p>
                      <a:pPr marL="0" marR="0" lvl="0" indent="0" algn="ctr" rtl="0">
                        <a:spcBef>
                          <a:spcPts val="0"/>
                        </a:spcBef>
                        <a:spcAft>
                          <a:spcPts val="0"/>
                        </a:spcAft>
                        <a:buNone/>
                      </a:pPr>
                      <a:r>
                        <a:rPr lang="fr-CA" sz="1600" b="0" dirty="0">
                          <a:latin typeface="Calibri"/>
                          <a:ea typeface="Calibri"/>
                          <a:cs typeface="Calibri"/>
                          <a:sym typeface="Calibri"/>
                        </a:rPr>
                        <a:t>p. 30</a:t>
                      </a:r>
                      <a:endParaRPr dirty="0"/>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fr-CA" sz="1600" b="0">
                          <a:latin typeface="Calibri"/>
                          <a:ea typeface="Calibri"/>
                          <a:cs typeface="Calibri"/>
                          <a:sym typeface="Calibri"/>
                        </a:rPr>
                        <a:t>Grilles d’évaluation</a:t>
                      </a:r>
                      <a:endParaRPr/>
                    </a:p>
                  </a:txBody>
                  <a:tcPr marL="91450" marR="91450" marT="45725" marB="45725" anchor="ctr"/>
                </a:tc>
                <a:tc>
                  <a:txBody>
                    <a:bodyPr/>
                    <a:lstStyle/>
                    <a:p>
                      <a:pPr marL="0" marR="0" lvl="0" indent="0" algn="ctr" rtl="0">
                        <a:spcBef>
                          <a:spcPts val="0"/>
                        </a:spcBef>
                        <a:spcAft>
                          <a:spcPts val="0"/>
                        </a:spcAft>
                        <a:buNone/>
                      </a:pPr>
                      <a:r>
                        <a:rPr lang="fr-CA" sz="1600" b="0" dirty="0">
                          <a:latin typeface="Calibri"/>
                          <a:ea typeface="Calibri"/>
                          <a:cs typeface="Calibri"/>
                          <a:sym typeface="Calibri"/>
                        </a:rPr>
                        <a:t>p. 44</a:t>
                      </a:r>
                      <a:endParaRPr dirty="0"/>
                    </a:p>
                  </a:txBody>
                  <a:tcPr marL="91450" marR="91450" marT="45725" marB="45725" anchor="ct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fr-CA" sz="1600" dirty="0">
                          <a:latin typeface="Calibri"/>
                          <a:ea typeface="Calibri"/>
                          <a:cs typeface="Calibri"/>
                          <a:sym typeface="Calibri"/>
                        </a:rPr>
                        <a:t>Fiches d’activité</a:t>
                      </a:r>
                      <a:endParaRPr sz="1600" b="0" dirty="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600" dirty="0">
                          <a:latin typeface="Calibri"/>
                          <a:ea typeface="Calibri"/>
                          <a:cs typeface="Calibri"/>
                          <a:sym typeface="Calibri"/>
                        </a:rPr>
                        <a:t>p. 47</a:t>
                      </a:r>
                      <a:endParaRPr sz="1600" b="0" dirty="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2" name="Google Shape;94;p1">
            <a:extLst>
              <a:ext uri="{FF2B5EF4-FFF2-40B4-BE49-F238E27FC236}">
                <a16:creationId xmlns:a16="http://schemas.microsoft.com/office/drawing/2014/main" id="{0F619502-EBF8-2296-879E-06A5939060B2}"/>
              </a:ext>
            </a:extLst>
          </p:cNvPr>
          <p:cNvSpPr/>
          <p:nvPr/>
        </p:nvSpPr>
        <p:spPr>
          <a:xfrm>
            <a:off x="388621" y="8404780"/>
            <a:ext cx="561593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0" i="0" u="none" strike="noStrike" cap="none" dirty="0">
                <a:solidFill>
                  <a:schemeClr val="dk1"/>
                </a:solidFill>
                <a:latin typeface="Calibri"/>
                <a:ea typeface="Calibri"/>
                <a:cs typeface="Calibri"/>
                <a:sym typeface="Calibri"/>
              </a:rPr>
              <a:t>Cette thématique est une version modifiée de la SAE « Un jeu solide », élaborée par Mélanie Gaudreault, Joannie McLean et Rachel Tremblay, Université du Québec à Chicoutimi. La version originale de la thématique se trouve </a:t>
            </a:r>
            <a:r>
              <a:rPr lang="fr-CA"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ici</a:t>
            </a:r>
            <a:r>
              <a:rPr lang="fr-CA" sz="1200" b="0" i="0" u="none" strike="noStrike" cap="none"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pic>
        <p:nvPicPr>
          <p:cNvPr id="3" name="Image 2">
            <a:hlinkClick r:id="rId6"/>
            <a:extLst>
              <a:ext uri="{FF2B5EF4-FFF2-40B4-BE49-F238E27FC236}">
                <a16:creationId xmlns:a16="http://schemas.microsoft.com/office/drawing/2014/main" id="{4E641AD4-137A-13DF-6C02-D2338F6A132F}"/>
              </a:ext>
            </a:extLst>
          </p:cNvPr>
          <p:cNvPicPr>
            <a:picLocks noChangeAspect="1"/>
          </p:cNvPicPr>
          <p:nvPr>
            <p:custDataLst>
              <p:tags r:id="rId1"/>
            </p:custDataLst>
          </p:nvPr>
        </p:nvPicPr>
        <p:blipFill>
          <a:blip r:embed="rId7">
            <a:clrChange>
              <a:clrFrom>
                <a:srgbClr val="F8FDF7"/>
              </a:clrFrom>
              <a:clrTo>
                <a:srgbClr val="F8FDF7">
                  <a:alpha val="0"/>
                </a:srgbClr>
              </a:clrTo>
            </a:clrChange>
            <a:extLst>
              <a:ext uri="{28A0092B-C50C-407E-A947-70E740481C1C}">
                <a14:useLocalDpi xmlns:a14="http://schemas.microsoft.com/office/drawing/2010/main" val="0"/>
              </a:ext>
            </a:extLst>
          </a:blip>
          <a:stretch>
            <a:fillRect/>
          </a:stretch>
        </p:blipFill>
        <p:spPr>
          <a:xfrm>
            <a:off x="3314044" y="6445141"/>
            <a:ext cx="553678" cy="414724"/>
          </a:xfrm>
          <a:prstGeom prst="rect">
            <a:avLst/>
          </a:prstGeom>
        </p:spPr>
      </p:pic>
      <p:sp>
        <p:nvSpPr>
          <p:cNvPr id="4" name="ZoneTexte 3">
            <a:extLst>
              <a:ext uri="{FF2B5EF4-FFF2-40B4-BE49-F238E27FC236}">
                <a16:creationId xmlns:a16="http://schemas.microsoft.com/office/drawing/2014/main" id="{3A301482-A62D-AE66-6B22-B7C1F2B3A385}"/>
              </a:ext>
            </a:extLst>
          </p:cNvPr>
          <p:cNvSpPr txBox="1"/>
          <p:nvPr>
            <p:custDataLst>
              <p:tags r:id="rId2"/>
            </p:custDataLst>
          </p:nvPr>
        </p:nvSpPr>
        <p:spPr>
          <a:xfrm>
            <a:off x="1399201" y="6338094"/>
            <a:ext cx="1365843" cy="523220"/>
          </a:xfrm>
          <a:prstGeom prst="rect">
            <a:avLst/>
          </a:prstGeom>
          <a:noFill/>
        </p:spPr>
        <p:txBody>
          <a:bodyPr wrap="square" rtlCol="0">
            <a:spAutoFit/>
          </a:bodyPr>
          <a:lstStyle/>
          <a:p>
            <a:pPr algn="ctr"/>
            <a:r>
              <a:rPr lang="fr-CA" sz="1400" b="1" kern="0" dirty="0">
                <a:latin typeface="Avenir Light"/>
                <a:cs typeface="Avenir Light"/>
              </a:rPr>
              <a:t>Présentation </a:t>
            </a:r>
          </a:p>
          <a:p>
            <a:pPr algn="ctr"/>
            <a:r>
              <a:rPr lang="fr-CA" sz="1400" b="1" kern="0" dirty="0">
                <a:latin typeface="Avenir Light"/>
                <a:cs typeface="Avenir Light"/>
              </a:rPr>
              <a:t>du </a:t>
            </a:r>
            <a:r>
              <a:rPr lang="fr-CA" sz="1400" b="1" kern="0" dirty="0">
                <a:latin typeface="Avenir Light"/>
              </a:rPr>
              <a:t>matériel :</a:t>
            </a:r>
            <a:endParaRPr lang="fr-CA"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20"/>
          <p:cNvPicPr preferRelativeResize="0"/>
          <p:nvPr/>
        </p:nvPicPr>
        <p:blipFill rotWithShape="1">
          <a:blip r:embed="rId3">
            <a:alphaModFix/>
          </a:blip>
          <a:srcRect l="15092" t="41819" b="18888"/>
          <a:stretch/>
        </p:blipFill>
        <p:spPr>
          <a:xfrm>
            <a:off x="865409" y="127909"/>
            <a:ext cx="5669783" cy="3101503"/>
          </a:xfrm>
          <a:prstGeom prst="rect">
            <a:avLst/>
          </a:prstGeom>
          <a:noFill/>
          <a:ln>
            <a:noFill/>
          </a:ln>
        </p:spPr>
      </p:pic>
      <p:pic>
        <p:nvPicPr>
          <p:cNvPr id="304" name="Google Shape;304;p20"/>
          <p:cNvPicPr preferRelativeResize="0"/>
          <p:nvPr/>
        </p:nvPicPr>
        <p:blipFill rotWithShape="1">
          <a:blip r:embed="rId3">
            <a:alphaModFix/>
          </a:blip>
          <a:srcRect l="15092" t="41819" b="18888"/>
          <a:stretch/>
        </p:blipFill>
        <p:spPr>
          <a:xfrm>
            <a:off x="865408" y="3073751"/>
            <a:ext cx="5669783" cy="3101503"/>
          </a:xfrm>
          <a:prstGeom prst="rect">
            <a:avLst/>
          </a:prstGeom>
          <a:noFill/>
          <a:ln>
            <a:noFill/>
          </a:ln>
        </p:spPr>
      </p:pic>
      <p:pic>
        <p:nvPicPr>
          <p:cNvPr id="305" name="Google Shape;305;p20"/>
          <p:cNvPicPr preferRelativeResize="0"/>
          <p:nvPr/>
        </p:nvPicPr>
        <p:blipFill rotWithShape="1">
          <a:blip r:embed="rId3">
            <a:alphaModFix/>
          </a:blip>
          <a:srcRect l="15092" t="41819" b="18888"/>
          <a:stretch/>
        </p:blipFill>
        <p:spPr>
          <a:xfrm>
            <a:off x="865407" y="6019593"/>
            <a:ext cx="5669783" cy="3101503"/>
          </a:xfrm>
          <a:prstGeom prst="rect">
            <a:avLst/>
          </a:prstGeom>
          <a:noFill/>
          <a:ln>
            <a:noFill/>
          </a:ln>
        </p:spPr>
      </p:pic>
      <p:sp>
        <p:nvSpPr>
          <p:cNvPr id="306" name="Google Shape;306;p20"/>
          <p:cNvSpPr txBox="1"/>
          <p:nvPr/>
        </p:nvSpPr>
        <p:spPr>
          <a:xfrm rot="-5400000">
            <a:off x="-3882032" y="4250139"/>
            <a:ext cx="8703545" cy="6771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200">
                <a:solidFill>
                  <a:schemeClr val="dk1"/>
                </a:solidFill>
                <a:latin typeface="Calibri"/>
                <a:ea typeface="Calibri"/>
                <a:cs typeface="Calibri"/>
                <a:sym typeface="Calibri"/>
              </a:rPr>
              <a:t>Prismes triangulaires (pour 1 équipe)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grpSp>
        <p:nvGrpSpPr>
          <p:cNvPr id="311" name="Google Shape;311;p21"/>
          <p:cNvGrpSpPr/>
          <p:nvPr/>
        </p:nvGrpSpPr>
        <p:grpSpPr>
          <a:xfrm>
            <a:off x="1203288" y="241163"/>
            <a:ext cx="4813161" cy="2773345"/>
            <a:chOff x="-4219053" y="2341267"/>
            <a:chExt cx="4813161" cy="2773345"/>
          </a:xfrm>
        </p:grpSpPr>
        <p:sp>
          <p:nvSpPr>
            <p:cNvPr id="312" name="Google Shape;312;p21"/>
            <p:cNvSpPr/>
            <p:nvPr/>
          </p:nvSpPr>
          <p:spPr>
            <a:xfrm>
              <a:off x="-4219053" y="2341267"/>
              <a:ext cx="4813161" cy="2773345"/>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13" name="Google Shape;313;p21"/>
            <p:cNvCxnSpPr/>
            <p:nvPr/>
          </p:nvCxnSpPr>
          <p:spPr>
            <a:xfrm>
              <a:off x="110532" y="2341267"/>
              <a:ext cx="0" cy="2773345"/>
            </a:xfrm>
            <a:prstGeom prst="straightConnector1">
              <a:avLst/>
            </a:prstGeom>
            <a:noFill/>
            <a:ln w="38100" cap="flat" cmpd="sng">
              <a:solidFill>
                <a:schemeClr val="dk1"/>
              </a:solidFill>
              <a:prstDash val="dash"/>
              <a:round/>
              <a:headEnd type="none" w="sm" len="sm"/>
              <a:tailEnd type="none" w="sm" len="sm"/>
            </a:ln>
          </p:spPr>
        </p:cxnSp>
      </p:grpSp>
      <p:grpSp>
        <p:nvGrpSpPr>
          <p:cNvPr id="314" name="Google Shape;314;p21"/>
          <p:cNvGrpSpPr/>
          <p:nvPr/>
        </p:nvGrpSpPr>
        <p:grpSpPr>
          <a:xfrm>
            <a:off x="1203288" y="3181145"/>
            <a:ext cx="4813161" cy="2773345"/>
            <a:chOff x="-4219053" y="2341267"/>
            <a:chExt cx="4813161" cy="2773345"/>
          </a:xfrm>
        </p:grpSpPr>
        <p:sp>
          <p:nvSpPr>
            <p:cNvPr id="315" name="Google Shape;315;p21"/>
            <p:cNvSpPr/>
            <p:nvPr/>
          </p:nvSpPr>
          <p:spPr>
            <a:xfrm>
              <a:off x="-4219053" y="2341267"/>
              <a:ext cx="4813161" cy="2773345"/>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16" name="Google Shape;316;p21"/>
            <p:cNvCxnSpPr/>
            <p:nvPr/>
          </p:nvCxnSpPr>
          <p:spPr>
            <a:xfrm>
              <a:off x="110532" y="2341267"/>
              <a:ext cx="0" cy="2773345"/>
            </a:xfrm>
            <a:prstGeom prst="straightConnector1">
              <a:avLst/>
            </a:prstGeom>
            <a:noFill/>
            <a:ln w="38100" cap="flat" cmpd="sng">
              <a:solidFill>
                <a:schemeClr val="dk1"/>
              </a:solidFill>
              <a:prstDash val="dash"/>
              <a:round/>
              <a:headEnd type="none" w="sm" len="sm"/>
              <a:tailEnd type="none" w="sm" len="sm"/>
            </a:ln>
          </p:spPr>
        </p:cxnSp>
      </p:grpSp>
      <p:grpSp>
        <p:nvGrpSpPr>
          <p:cNvPr id="317" name="Google Shape;317;p21"/>
          <p:cNvGrpSpPr/>
          <p:nvPr/>
        </p:nvGrpSpPr>
        <p:grpSpPr>
          <a:xfrm>
            <a:off x="1203288" y="6141221"/>
            <a:ext cx="4813161" cy="2773345"/>
            <a:chOff x="-4219053" y="2341267"/>
            <a:chExt cx="4813161" cy="2773345"/>
          </a:xfrm>
        </p:grpSpPr>
        <p:sp>
          <p:nvSpPr>
            <p:cNvPr id="318" name="Google Shape;318;p21"/>
            <p:cNvSpPr/>
            <p:nvPr/>
          </p:nvSpPr>
          <p:spPr>
            <a:xfrm>
              <a:off x="-4219053" y="2341267"/>
              <a:ext cx="4813161" cy="2773345"/>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19" name="Google Shape;319;p21"/>
            <p:cNvCxnSpPr/>
            <p:nvPr/>
          </p:nvCxnSpPr>
          <p:spPr>
            <a:xfrm>
              <a:off x="110532" y="2341267"/>
              <a:ext cx="0" cy="2773345"/>
            </a:xfrm>
            <a:prstGeom prst="straightConnector1">
              <a:avLst/>
            </a:prstGeom>
            <a:noFill/>
            <a:ln w="38100" cap="flat" cmpd="sng">
              <a:solidFill>
                <a:schemeClr val="dk1"/>
              </a:solidFill>
              <a:prstDash val="dash"/>
              <a:round/>
              <a:headEnd type="none" w="sm" len="sm"/>
              <a:tailEnd type="none" w="sm" len="sm"/>
            </a:ln>
          </p:spPr>
        </p:cxnSp>
      </p:grpSp>
      <p:sp>
        <p:nvSpPr>
          <p:cNvPr id="320" name="Google Shape;320;p21"/>
          <p:cNvSpPr txBox="1"/>
          <p:nvPr/>
        </p:nvSpPr>
        <p:spPr>
          <a:xfrm rot="-5400000">
            <a:off x="-3831791" y="4250139"/>
            <a:ext cx="8703545" cy="6771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200">
                <a:solidFill>
                  <a:schemeClr val="dk1"/>
                </a:solidFill>
                <a:latin typeface="Calibri"/>
                <a:ea typeface="Calibri"/>
                <a:cs typeface="Calibri"/>
                <a:sym typeface="Calibri"/>
              </a:rPr>
              <a:t>Cylindres (pour 1 équipe)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2" descr="Photo: Brian J. Klein"/>
          <p:cNvPicPr preferRelativeResize="0"/>
          <p:nvPr/>
        </p:nvPicPr>
        <p:blipFill rotWithShape="1">
          <a:blip r:embed="rId3">
            <a:alphaModFix/>
          </a:blip>
          <a:srcRect/>
          <a:stretch/>
        </p:blipFill>
        <p:spPr>
          <a:xfrm>
            <a:off x="1589402" y="1417521"/>
            <a:ext cx="3679196" cy="2451094"/>
          </a:xfrm>
          <a:prstGeom prst="rect">
            <a:avLst/>
          </a:prstGeom>
          <a:noFill/>
          <a:ln>
            <a:noFill/>
          </a:ln>
        </p:spPr>
      </p:pic>
      <p:sp>
        <p:nvSpPr>
          <p:cNvPr id="326" name="Google Shape;326;p22"/>
          <p:cNvSpPr txBox="1"/>
          <p:nvPr/>
        </p:nvSpPr>
        <p:spPr>
          <a:xfrm>
            <a:off x="0" y="8867739"/>
            <a:ext cx="522375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Calibri"/>
                <a:ea typeface="Calibri"/>
                <a:cs typeface="Calibri"/>
                <a:sym typeface="Calibri"/>
              </a:rPr>
              <a:t>https://www.hww.ca/fr/faune/mammiferes/le-porc-epic.html</a:t>
            </a:r>
            <a:endParaRPr/>
          </a:p>
        </p:txBody>
      </p:sp>
      <p:sp>
        <p:nvSpPr>
          <p:cNvPr id="327" name="Google Shape;327;p22"/>
          <p:cNvSpPr txBox="1"/>
          <p:nvPr/>
        </p:nvSpPr>
        <p:spPr>
          <a:xfrm>
            <a:off x="339603" y="4073328"/>
            <a:ext cx="6138154" cy="3785652"/>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b="0" i="0">
                <a:solidFill>
                  <a:schemeClr val="dk1"/>
                </a:solidFill>
                <a:latin typeface="Calibri"/>
                <a:ea typeface="Calibri"/>
                <a:cs typeface="Calibri"/>
                <a:sym typeface="Calibri"/>
              </a:rPr>
              <a:t>Le porc-épic est un mammifère connu pour </a:t>
            </a:r>
            <a:r>
              <a:rPr lang="fr-CA" sz="1600" b="0" i="0">
                <a:solidFill>
                  <a:srgbClr val="000000"/>
                </a:solidFill>
                <a:latin typeface="Calibri"/>
                <a:ea typeface="Calibri"/>
                <a:cs typeface="Calibri"/>
                <a:sym typeface="Calibri"/>
              </a:rPr>
              <a:t>son armure de piquants qui tient la plupart de ses ennemis à distance. Le porc-épic adulte mesure entre 68 cm et 100 cm de longueur. </a:t>
            </a:r>
            <a:endParaRPr/>
          </a:p>
          <a:p>
            <a:pPr marL="0" marR="0" lvl="0" indent="0" algn="l" rtl="0">
              <a:spcBef>
                <a:spcPts val="0"/>
              </a:spcBef>
              <a:spcAft>
                <a:spcPts val="0"/>
              </a:spcAft>
              <a:buNone/>
            </a:pPr>
            <a:endParaRPr sz="1600">
              <a:solidFill>
                <a:srgbClr val="000000"/>
              </a:solidFill>
              <a:latin typeface="Calibri"/>
              <a:ea typeface="Calibri"/>
              <a:cs typeface="Calibri"/>
              <a:sym typeface="Calibri"/>
            </a:endParaRPr>
          </a:p>
          <a:p>
            <a:pPr marL="0" marR="0" lvl="0" indent="0" algn="l" rtl="0">
              <a:spcBef>
                <a:spcPts val="0"/>
              </a:spcBef>
              <a:spcAft>
                <a:spcPts val="0"/>
              </a:spcAft>
              <a:buNone/>
            </a:pPr>
            <a:r>
              <a:rPr lang="fr-CA" sz="1600" b="0" i="0">
                <a:solidFill>
                  <a:srgbClr val="000000"/>
                </a:solidFill>
                <a:latin typeface="Calibri"/>
                <a:ea typeface="Calibri"/>
                <a:cs typeface="Calibri"/>
                <a:sym typeface="Calibri"/>
              </a:rPr>
              <a:t>S’il se sent en danger au sol, le porc-épic gagnera l’abri le plus proche, sous un rocher ou une souche, ou bien dans un arbre.</a:t>
            </a:r>
            <a:endParaRPr sz="1600" b="0" i="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rgbClr val="000000"/>
              </a:solidFill>
              <a:latin typeface="Calibri"/>
              <a:ea typeface="Calibri"/>
              <a:cs typeface="Calibri"/>
              <a:sym typeface="Calibri"/>
            </a:endParaRPr>
          </a:p>
          <a:p>
            <a:pPr marL="0" marR="0" lvl="0" indent="0" algn="l" rtl="0">
              <a:spcBef>
                <a:spcPts val="0"/>
              </a:spcBef>
              <a:spcAft>
                <a:spcPts val="0"/>
              </a:spcAft>
              <a:buNone/>
            </a:pPr>
            <a:r>
              <a:rPr lang="fr-CA" sz="1600" b="0" i="0">
                <a:solidFill>
                  <a:srgbClr val="000000"/>
                </a:solidFill>
                <a:latin typeface="Calibri"/>
                <a:ea typeface="Calibri"/>
                <a:cs typeface="Calibri"/>
                <a:sym typeface="Calibri"/>
              </a:rPr>
              <a:t>Lorsqu’il se tient en boule tout en haut d’un arbre, on pourrait prendre le porc-épic pour un nid d’écureuil ou de corneille. Près du sol, il se reconnaît plus facilement. Ses griffes sont longues et recourbées, pour lui donner une meilleure prise sur les branches lorsqu’il grimpe.</a:t>
            </a:r>
            <a:endParaRPr/>
          </a:p>
          <a:p>
            <a:pPr marL="0" marR="0" lvl="0" indent="0" algn="l" rtl="0">
              <a:spcBef>
                <a:spcPts val="0"/>
              </a:spcBef>
              <a:spcAft>
                <a:spcPts val="0"/>
              </a:spcAft>
              <a:buNone/>
            </a:pPr>
            <a:endParaRPr sz="1600">
              <a:solidFill>
                <a:srgbClr val="000000"/>
              </a:solidFill>
              <a:latin typeface="Calibri"/>
              <a:ea typeface="Calibri"/>
              <a:cs typeface="Calibri"/>
              <a:sym typeface="Calibri"/>
            </a:endParaRPr>
          </a:p>
          <a:p>
            <a:pPr marL="0" marR="0" lvl="0" indent="0" algn="l" rtl="0">
              <a:spcBef>
                <a:spcPts val="0"/>
              </a:spcBef>
              <a:spcAft>
                <a:spcPts val="0"/>
              </a:spcAft>
              <a:buNone/>
            </a:pPr>
            <a:r>
              <a:rPr lang="fr-CA" sz="1600" b="0" i="0">
                <a:solidFill>
                  <a:srgbClr val="000000"/>
                </a:solidFill>
                <a:latin typeface="Calibri"/>
                <a:ea typeface="Calibri"/>
                <a:cs typeface="Calibri"/>
                <a:sym typeface="Calibri"/>
              </a:rPr>
              <a:t>Pendant la majeure partie de l’année, les porcs-épics n’ont aucune vie sociale et mènent une existence solitaire dans leur tanière. Ils se rassemblent cependant, l’hiver, pour s’abriter ou se nourrir.</a:t>
            </a:r>
            <a:endParaRPr/>
          </a:p>
        </p:txBody>
      </p:sp>
      <p:sp>
        <p:nvSpPr>
          <p:cNvPr id="328" name="Google Shape;328;p22"/>
          <p:cNvSpPr txBox="1">
            <a:spLocks noGrp="1"/>
          </p:cNvSpPr>
          <p:nvPr>
            <p:ph type="title"/>
          </p:nvPr>
        </p:nvSpPr>
        <p:spPr>
          <a:xfrm>
            <a:off x="141011" y="152548"/>
            <a:ext cx="5646420" cy="50953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zoologique - A</a:t>
            </a:r>
            <a:endParaRPr/>
          </a:p>
        </p:txBody>
      </p:sp>
      <p:sp>
        <p:nvSpPr>
          <p:cNvPr id="329" name="Google Shape;329;p22"/>
          <p:cNvSpPr txBox="1"/>
          <p:nvPr/>
        </p:nvSpPr>
        <p:spPr>
          <a:xfrm>
            <a:off x="1656080" y="946369"/>
            <a:ext cx="350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800" b="1">
                <a:solidFill>
                  <a:schemeClr val="dk1"/>
                </a:solidFill>
                <a:latin typeface="Calibri"/>
                <a:ea typeface="Calibri"/>
                <a:cs typeface="Calibri"/>
                <a:sym typeface="Calibri"/>
              </a:rPr>
              <a:t>LE PORC-ÉPIC</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3"/>
          <p:cNvSpPr txBox="1"/>
          <p:nvPr/>
        </p:nvSpPr>
        <p:spPr>
          <a:xfrm>
            <a:off x="0" y="8743890"/>
            <a:ext cx="52237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Calibri"/>
                <a:ea typeface="Calibri"/>
                <a:cs typeface="Calibri"/>
                <a:sym typeface="Calibri"/>
              </a:rPr>
              <a:t>https://www.hww.ca/fr/faune/mammiferes/le-renard-roux.html</a:t>
            </a:r>
            <a:endParaRPr/>
          </a:p>
          <a:p>
            <a:pPr marL="0" marR="0" lvl="0" indent="0" algn="l" rtl="0">
              <a:spcBef>
                <a:spcPts val="0"/>
              </a:spcBef>
              <a:spcAft>
                <a:spcPts val="0"/>
              </a:spcAft>
              <a:buNone/>
            </a:pPr>
            <a:r>
              <a:rPr lang="fr-CA" sz="1000">
                <a:solidFill>
                  <a:schemeClr val="dk1"/>
                </a:solidFill>
                <a:latin typeface="Calibri"/>
                <a:ea typeface="Calibri"/>
                <a:cs typeface="Calibri"/>
                <a:sym typeface="Calibri"/>
              </a:rPr>
              <a:t>https://www.parcomega.ca/animaux/renard-roux/</a:t>
            </a:r>
            <a:endParaRPr/>
          </a:p>
        </p:txBody>
      </p:sp>
      <p:sp>
        <p:nvSpPr>
          <p:cNvPr id="335" name="Google Shape;335;p23"/>
          <p:cNvSpPr txBox="1"/>
          <p:nvPr/>
        </p:nvSpPr>
        <p:spPr>
          <a:xfrm>
            <a:off x="359923" y="4079429"/>
            <a:ext cx="6138154" cy="4524275"/>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b="0" i="0" dirty="0">
                <a:solidFill>
                  <a:schemeClr val="dk1"/>
                </a:solidFill>
                <a:latin typeface="Calibri"/>
                <a:ea typeface="Calibri"/>
                <a:cs typeface="Calibri"/>
                <a:sym typeface="Calibri"/>
              </a:rPr>
              <a:t>Le </a:t>
            </a:r>
            <a:r>
              <a:rPr lang="fr-CA" sz="1600" dirty="0">
                <a:solidFill>
                  <a:schemeClr val="dk1"/>
                </a:solidFill>
                <a:latin typeface="Calibri"/>
                <a:ea typeface="Calibri"/>
                <a:cs typeface="Calibri"/>
                <a:sym typeface="Calibri"/>
              </a:rPr>
              <a:t>renard roux est un mammifère commun en Amérique du Nord. L’adulte </a:t>
            </a:r>
            <a:r>
              <a:rPr lang="fr-CA" sz="1600" b="0" i="0" dirty="0">
                <a:solidFill>
                  <a:schemeClr val="dk1"/>
                </a:solidFill>
                <a:latin typeface="Calibri"/>
                <a:ea typeface="Calibri"/>
                <a:cs typeface="Calibri"/>
                <a:sym typeface="Calibri"/>
              </a:rPr>
              <a:t>mesure entre 90 à 112 cm du bout du museau au bout de la queue.</a:t>
            </a:r>
            <a:endParaRPr dirty="0"/>
          </a:p>
          <a:p>
            <a:pPr marL="0" marR="0" lvl="0" indent="0" algn="l" rtl="0">
              <a:spcBef>
                <a:spcPts val="0"/>
              </a:spcBef>
              <a:spcAft>
                <a:spcPts val="0"/>
              </a:spcAft>
              <a:buNone/>
            </a:pPr>
            <a:endParaRPr sz="16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fr-CA" sz="1600" b="0" i="0" dirty="0">
                <a:solidFill>
                  <a:schemeClr val="dk1"/>
                </a:solidFill>
                <a:latin typeface="Calibri"/>
                <a:ea typeface="Calibri"/>
                <a:cs typeface="Calibri"/>
                <a:sym typeface="Calibri"/>
              </a:rPr>
              <a:t>De l’automne jusqu’en mars, les renards se cachent dans des fourrés et des broussailles denses, même pendant les jours les plus rigoureux de l’hiver. C’est un animal timide, discret et de tempérament nerveux.</a:t>
            </a:r>
            <a:endParaRPr dirty="0"/>
          </a:p>
          <a:p>
            <a:pPr marL="0" marR="0" lvl="0" indent="0" algn="l" rtl="0">
              <a:spcBef>
                <a:spcPts val="0"/>
              </a:spcBef>
              <a:spcAft>
                <a:spcPts val="0"/>
              </a:spcAft>
              <a:buNone/>
            </a:pPr>
            <a:endParaRPr sz="16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fr-CA" sz="1600" b="0" i="0" dirty="0">
                <a:solidFill>
                  <a:schemeClr val="dk1"/>
                </a:solidFill>
                <a:latin typeface="Calibri"/>
                <a:ea typeface="Calibri"/>
                <a:cs typeface="Calibri"/>
                <a:sym typeface="Calibri"/>
              </a:rPr>
              <a:t>Le renard roux utilise son odorat, sa vue et son ouïe pour chasser. Il se nourrit de petits rongeurs, mais aussi de petits oiseaux, d’insectes, et de végétaux. Lorsqu’il veut se garder des réserves, le renard enterre ou cache sa nourriture autour de son terrier. Comme un chien, il a des griffes courtes mais résistantes, donc très bonne pour creuser.</a:t>
            </a:r>
            <a:endParaRPr dirty="0"/>
          </a:p>
          <a:p>
            <a:pPr marL="0" marR="0" lvl="0" indent="0" algn="l" rtl="0">
              <a:spcBef>
                <a:spcPts val="0"/>
              </a:spcBef>
              <a:spcAft>
                <a:spcPts val="0"/>
              </a:spcAft>
              <a:buNone/>
            </a:pPr>
            <a:endParaRPr sz="16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fr-CA" sz="1600" b="0" i="0" dirty="0">
                <a:solidFill>
                  <a:schemeClr val="dk1"/>
                </a:solidFill>
                <a:latin typeface="Calibri"/>
                <a:ea typeface="Calibri"/>
                <a:cs typeface="Calibri"/>
                <a:sym typeface="Calibri"/>
              </a:rPr>
              <a:t>La queue touffue du renard l’aide à se protéger du froid. Lorsqu’il se couche, il se met en boule pour conserver sa chaleur et utilise sa queue </a:t>
            </a:r>
            <a:r>
              <a:rPr lang="fr-CA" sz="1600" dirty="0">
                <a:solidFill>
                  <a:schemeClr val="dk1"/>
                </a:solidFill>
                <a:latin typeface="Calibri"/>
                <a:ea typeface="Calibri"/>
                <a:cs typeface="Calibri"/>
                <a:sym typeface="Calibri"/>
              </a:rPr>
              <a:t>un peu comme </a:t>
            </a:r>
            <a:r>
              <a:rPr lang="fr-CA" sz="1600" b="0" i="0" dirty="0">
                <a:solidFill>
                  <a:schemeClr val="dk1"/>
                </a:solidFill>
                <a:latin typeface="Calibri"/>
                <a:ea typeface="Calibri"/>
                <a:cs typeface="Calibri"/>
                <a:sym typeface="Calibri"/>
              </a:rPr>
              <a:t>une couverture, en y enfouissant son museau.</a:t>
            </a:r>
            <a:endParaRPr dirty="0"/>
          </a:p>
          <a:p>
            <a:pPr marL="0" marR="0" lvl="0" indent="0" algn="l" rtl="0">
              <a:spcBef>
                <a:spcPts val="0"/>
              </a:spcBef>
              <a:spcAft>
                <a:spcPts val="0"/>
              </a:spcAft>
              <a:buNone/>
            </a:pPr>
            <a:endParaRPr sz="1600" b="0" i="0" dirty="0">
              <a:solidFill>
                <a:schemeClr val="dk1"/>
              </a:solidFill>
              <a:latin typeface="Calibri"/>
              <a:ea typeface="Calibri"/>
              <a:cs typeface="Calibri"/>
              <a:sym typeface="Calibri"/>
            </a:endParaRPr>
          </a:p>
        </p:txBody>
      </p:sp>
      <p:pic>
        <p:nvPicPr>
          <p:cNvPr id="336" name="Google Shape;336;p23" descr="Photo: Victor Liu"/>
          <p:cNvPicPr preferRelativeResize="0"/>
          <p:nvPr/>
        </p:nvPicPr>
        <p:blipFill rotWithShape="1">
          <a:blip r:embed="rId3">
            <a:alphaModFix/>
          </a:blip>
          <a:srcRect/>
          <a:stretch/>
        </p:blipFill>
        <p:spPr>
          <a:xfrm>
            <a:off x="1577760" y="1405822"/>
            <a:ext cx="3661840" cy="2435293"/>
          </a:xfrm>
          <a:prstGeom prst="rect">
            <a:avLst/>
          </a:prstGeom>
          <a:noFill/>
          <a:ln>
            <a:noFill/>
          </a:ln>
        </p:spPr>
      </p:pic>
      <p:sp>
        <p:nvSpPr>
          <p:cNvPr id="337" name="Google Shape;337;p23"/>
          <p:cNvSpPr txBox="1">
            <a:spLocks noGrp="1"/>
          </p:cNvSpPr>
          <p:nvPr>
            <p:ph type="title"/>
          </p:nvPr>
        </p:nvSpPr>
        <p:spPr>
          <a:xfrm>
            <a:off x="141011" y="152548"/>
            <a:ext cx="5646420" cy="50953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zoologique - B</a:t>
            </a:r>
            <a:endParaRPr/>
          </a:p>
        </p:txBody>
      </p:sp>
      <p:sp>
        <p:nvSpPr>
          <p:cNvPr id="338" name="Google Shape;338;p23"/>
          <p:cNvSpPr txBox="1"/>
          <p:nvPr/>
        </p:nvSpPr>
        <p:spPr>
          <a:xfrm>
            <a:off x="1656080" y="946369"/>
            <a:ext cx="350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800" b="1">
                <a:solidFill>
                  <a:schemeClr val="dk1"/>
                </a:solidFill>
                <a:latin typeface="Calibri"/>
                <a:ea typeface="Calibri"/>
                <a:cs typeface="Calibri"/>
                <a:sym typeface="Calibri"/>
              </a:rPr>
              <a:t>LE RENARD ROUX</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4"/>
          <p:cNvSpPr txBox="1"/>
          <p:nvPr/>
        </p:nvSpPr>
        <p:spPr>
          <a:xfrm>
            <a:off x="30480" y="8885379"/>
            <a:ext cx="522375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Calibri"/>
                <a:ea typeface="Calibri"/>
                <a:cs typeface="Calibri"/>
                <a:sym typeface="Calibri"/>
              </a:rPr>
              <a:t>https://www.hww.ca/fr/faune/mammiferes/le-cerf-de-virginie.html</a:t>
            </a:r>
            <a:endParaRPr/>
          </a:p>
        </p:txBody>
      </p:sp>
      <p:sp>
        <p:nvSpPr>
          <p:cNvPr id="344" name="Google Shape;344;p24"/>
          <p:cNvSpPr txBox="1"/>
          <p:nvPr/>
        </p:nvSpPr>
        <p:spPr>
          <a:xfrm>
            <a:off x="339603" y="4070495"/>
            <a:ext cx="6138154" cy="427805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b="0" i="0" dirty="0">
                <a:solidFill>
                  <a:schemeClr val="dk1"/>
                </a:solidFill>
                <a:latin typeface="Calibri"/>
                <a:ea typeface="Calibri"/>
                <a:cs typeface="Calibri"/>
                <a:sym typeface="Calibri"/>
              </a:rPr>
              <a:t>Le cerf de Virginie, ou </a:t>
            </a:r>
            <a:r>
              <a:rPr lang="fr-CA" sz="1600" dirty="0">
                <a:solidFill>
                  <a:schemeClr val="dk1"/>
                </a:solidFill>
                <a:latin typeface="Calibri"/>
                <a:ea typeface="Calibri"/>
                <a:cs typeface="Calibri"/>
                <a:sym typeface="Calibri"/>
              </a:rPr>
              <a:t>chevreuil, est </a:t>
            </a:r>
            <a:r>
              <a:rPr lang="fr-CA" sz="1600" b="0" i="0" dirty="0">
                <a:solidFill>
                  <a:schemeClr val="dk1"/>
                </a:solidFill>
                <a:latin typeface="Calibri"/>
                <a:ea typeface="Calibri"/>
                <a:cs typeface="Calibri"/>
                <a:sym typeface="Calibri"/>
              </a:rPr>
              <a:t>l'un des grands </a:t>
            </a:r>
            <a:r>
              <a:rPr lang="fr-CA" sz="1600" b="0" i="0" strike="noStrike" dirty="0">
                <a:solidFill>
                  <a:schemeClr val="dk1"/>
                </a:solidFill>
                <a:latin typeface="Calibri"/>
                <a:ea typeface="Calibri"/>
                <a:cs typeface="Calibri"/>
                <a:sym typeface="Calibri"/>
              </a:rPr>
              <a:t>mammifères</a:t>
            </a:r>
            <a:r>
              <a:rPr lang="fr-CA" sz="1600" b="0" i="0" dirty="0">
                <a:solidFill>
                  <a:schemeClr val="dk1"/>
                </a:solidFill>
                <a:latin typeface="Calibri"/>
                <a:ea typeface="Calibri"/>
                <a:cs typeface="Calibri"/>
                <a:sym typeface="Calibri"/>
              </a:rPr>
              <a:t> les plus communs de l'</a:t>
            </a:r>
            <a:r>
              <a:rPr lang="fr-CA" sz="1600" b="0" i="0" strike="noStrike" dirty="0">
                <a:solidFill>
                  <a:schemeClr val="dk1"/>
                </a:solidFill>
                <a:latin typeface="Calibri"/>
                <a:ea typeface="Calibri"/>
                <a:cs typeface="Calibri"/>
                <a:sym typeface="Calibri"/>
              </a:rPr>
              <a:t>Amérique. Il peut mesurer jusqu’à </a:t>
            </a:r>
            <a:r>
              <a:rPr lang="fr-CA" sz="1600" dirty="0">
                <a:solidFill>
                  <a:schemeClr val="dk1"/>
                </a:solidFill>
                <a:latin typeface="Calibri"/>
                <a:ea typeface="Calibri"/>
                <a:cs typeface="Calibri"/>
                <a:sym typeface="Calibri"/>
              </a:rPr>
              <a:t>2 mètres de long. </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lvl="0"/>
            <a:r>
              <a:rPr lang="fr-CA" sz="1600" dirty="0">
                <a:solidFill>
                  <a:schemeClr val="dk1"/>
                </a:solidFill>
                <a:latin typeface="Calibri"/>
                <a:ea typeface="Calibri"/>
                <a:cs typeface="Calibri"/>
                <a:sym typeface="Calibri"/>
              </a:rPr>
              <a:t>Le cerf de Virginie </a:t>
            </a:r>
            <a:r>
              <a:rPr lang="fr-CA" sz="1600" b="0" i="0" dirty="0">
                <a:solidFill>
                  <a:schemeClr val="dk1"/>
                </a:solidFill>
                <a:latin typeface="Calibri"/>
                <a:ea typeface="Calibri"/>
                <a:cs typeface="Calibri"/>
                <a:sym typeface="Calibri"/>
              </a:rPr>
              <a:t>se nourrit de feuilles, de brindilles, de plantes herbacées, de fruits et de champignons. Il peut avoir de la difficulté à survivre à l’hiver, surtout lorsqu’il y a surpopulation ou que la neige est trop abondante.</a:t>
            </a:r>
            <a:r>
              <a:rPr lang="fr-CA" sz="1600" dirty="0">
                <a:solidFill>
                  <a:schemeClr val="dk1"/>
                </a:solidFill>
                <a:latin typeface="Calibri"/>
                <a:ea typeface="Calibri"/>
                <a:cs typeface="Calibri"/>
                <a:sym typeface="Calibri"/>
              </a:rPr>
              <a:t> </a:t>
            </a:r>
          </a:p>
          <a:p>
            <a:pPr lvl="0"/>
            <a:endParaRPr lang="fr-CA" sz="1600" dirty="0">
              <a:solidFill>
                <a:schemeClr val="dk1"/>
              </a:solidFill>
              <a:latin typeface="Calibri"/>
              <a:cs typeface="Calibri"/>
              <a:sym typeface="Calibri"/>
            </a:endParaRPr>
          </a:p>
          <a:p>
            <a:pPr lvl="0"/>
            <a:r>
              <a:rPr lang="fr-CA" sz="1600" dirty="0">
                <a:solidFill>
                  <a:schemeClr val="dk1"/>
                </a:solidFill>
                <a:latin typeface="Calibri"/>
                <a:ea typeface="Calibri"/>
                <a:cs typeface="Calibri"/>
                <a:sym typeface="Calibri"/>
              </a:rPr>
              <a:t>Le cerf de Virginie marche sur la pointe des pieds, mais les bouts de ses doigts sont protégés par des onglons très durs, un peu comme les sabots d’un cheval.</a:t>
            </a:r>
            <a:endParaRPr sz="1600" dirty="0"/>
          </a:p>
          <a:p>
            <a:pPr marL="0" marR="0" lvl="0" indent="0" algn="l" rtl="0">
              <a:spcBef>
                <a:spcPts val="0"/>
              </a:spcBef>
              <a:spcAft>
                <a:spcPts val="0"/>
              </a:spcAft>
              <a:buNone/>
            </a:pPr>
            <a:endParaRPr sz="16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fr-CA" sz="1600" b="0" i="0" dirty="0">
                <a:solidFill>
                  <a:schemeClr val="dk1"/>
                </a:solidFill>
                <a:latin typeface="Calibri"/>
                <a:ea typeface="Calibri"/>
                <a:cs typeface="Calibri"/>
                <a:sym typeface="Calibri"/>
              </a:rPr>
              <a:t>En été, à peu près toute étendue boisée ou broussailleuse peut servir d’habitat aux cerfs de Virginie. </a:t>
            </a:r>
            <a:r>
              <a:rPr lang="fr-CA" sz="1600" dirty="0">
                <a:solidFill>
                  <a:schemeClr val="dk1"/>
                </a:solidFill>
                <a:latin typeface="Calibri"/>
                <a:ea typeface="Calibri"/>
                <a:cs typeface="Calibri"/>
                <a:sym typeface="Calibri"/>
              </a:rPr>
              <a:t>En </a:t>
            </a:r>
            <a:r>
              <a:rPr lang="fr-CA" sz="1600" b="0" i="0" dirty="0">
                <a:solidFill>
                  <a:schemeClr val="dk1"/>
                </a:solidFill>
                <a:latin typeface="Calibri"/>
                <a:ea typeface="Calibri"/>
                <a:cs typeface="Calibri"/>
                <a:sym typeface="Calibri"/>
              </a:rPr>
              <a:t>hiver, à mesure que la couche de neige s’épaissit, les cerfs se rassemblent dans les endroits qui leur offrent de la nourriture et un abri contre les tempêtes et les accumulations de neige. </a:t>
            </a:r>
            <a:endParaRPr dirty="0"/>
          </a:p>
        </p:txBody>
      </p:sp>
      <p:pic>
        <p:nvPicPr>
          <p:cNvPr id="345" name="Google Shape;345;p24" descr="Photo: Bill Maynard"/>
          <p:cNvPicPr preferRelativeResize="0"/>
          <p:nvPr/>
        </p:nvPicPr>
        <p:blipFill rotWithShape="1">
          <a:blip r:embed="rId3">
            <a:alphaModFix/>
          </a:blip>
          <a:srcRect/>
          <a:stretch/>
        </p:blipFill>
        <p:spPr>
          <a:xfrm>
            <a:off x="1808480" y="1451091"/>
            <a:ext cx="3200400" cy="2484014"/>
          </a:xfrm>
          <a:prstGeom prst="rect">
            <a:avLst/>
          </a:prstGeom>
          <a:noFill/>
          <a:ln>
            <a:noFill/>
          </a:ln>
        </p:spPr>
      </p:pic>
      <p:sp>
        <p:nvSpPr>
          <p:cNvPr id="346" name="Google Shape;346;p24"/>
          <p:cNvSpPr txBox="1">
            <a:spLocks noGrp="1"/>
          </p:cNvSpPr>
          <p:nvPr>
            <p:ph type="title"/>
          </p:nvPr>
        </p:nvSpPr>
        <p:spPr>
          <a:xfrm>
            <a:off x="141011" y="152548"/>
            <a:ext cx="5646420" cy="50953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zoologique - C</a:t>
            </a:r>
            <a:endParaRPr/>
          </a:p>
        </p:txBody>
      </p:sp>
      <p:sp>
        <p:nvSpPr>
          <p:cNvPr id="347" name="Google Shape;347;p24"/>
          <p:cNvSpPr txBox="1"/>
          <p:nvPr/>
        </p:nvSpPr>
        <p:spPr>
          <a:xfrm>
            <a:off x="1656080" y="946369"/>
            <a:ext cx="350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800" b="1">
                <a:solidFill>
                  <a:schemeClr val="dk1"/>
                </a:solidFill>
                <a:latin typeface="Calibri"/>
                <a:ea typeface="Calibri"/>
                <a:cs typeface="Calibri"/>
                <a:sym typeface="Calibri"/>
              </a:rPr>
              <a:t>LE  CERF DE VIRGINIE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25" descr="Le harfang des neiges, emblème aviaire du Québec | Tremblant Express"/>
          <p:cNvPicPr preferRelativeResize="0"/>
          <p:nvPr/>
        </p:nvPicPr>
        <p:blipFill rotWithShape="1">
          <a:blip r:embed="rId3">
            <a:alphaModFix/>
          </a:blip>
          <a:srcRect/>
          <a:stretch/>
        </p:blipFill>
        <p:spPr>
          <a:xfrm>
            <a:off x="1520137" y="1379465"/>
            <a:ext cx="3817726" cy="2499197"/>
          </a:xfrm>
          <a:prstGeom prst="rect">
            <a:avLst/>
          </a:prstGeom>
          <a:noFill/>
          <a:ln>
            <a:noFill/>
          </a:ln>
        </p:spPr>
      </p:pic>
      <p:sp>
        <p:nvSpPr>
          <p:cNvPr id="353" name="Google Shape;353;p25"/>
          <p:cNvSpPr txBox="1"/>
          <p:nvPr/>
        </p:nvSpPr>
        <p:spPr>
          <a:xfrm>
            <a:off x="-16754" y="8897779"/>
            <a:ext cx="522375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Calibri"/>
                <a:ea typeface="Calibri"/>
                <a:cs typeface="Calibri"/>
                <a:sym typeface="Calibri"/>
              </a:rPr>
              <a:t>https://www.hww.ca/fr/faune/oiseaux/le-harfang-des-neiges.html</a:t>
            </a:r>
            <a:endParaRPr/>
          </a:p>
        </p:txBody>
      </p:sp>
      <p:sp>
        <p:nvSpPr>
          <p:cNvPr id="354" name="Google Shape;354;p25"/>
          <p:cNvSpPr txBox="1"/>
          <p:nvPr/>
        </p:nvSpPr>
        <p:spPr>
          <a:xfrm>
            <a:off x="339603" y="4081374"/>
            <a:ext cx="6138154" cy="427809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a:solidFill>
                  <a:srgbClr val="000000"/>
                </a:solidFill>
                <a:latin typeface="Calibri"/>
                <a:ea typeface="Calibri"/>
                <a:cs typeface="Calibri"/>
                <a:sym typeface="Calibri"/>
              </a:rPr>
              <a:t>L</a:t>
            </a:r>
            <a:r>
              <a:rPr lang="fr-CA" sz="1600" b="0" i="0">
                <a:solidFill>
                  <a:srgbClr val="000000"/>
                </a:solidFill>
                <a:latin typeface="Calibri"/>
                <a:ea typeface="Calibri"/>
                <a:cs typeface="Calibri"/>
                <a:sym typeface="Calibri"/>
              </a:rPr>
              <a:t>e corps du harfang des neiges mesure presque 50 cm de long. S’il ouvre bien grand ses ailes, sa largeur peut atteindre 1,5 mètres.</a:t>
            </a:r>
            <a:endParaRPr/>
          </a:p>
          <a:p>
            <a:pPr marL="0" marR="0" lvl="0" indent="0" algn="l" rtl="0">
              <a:spcBef>
                <a:spcPts val="0"/>
              </a:spcBef>
              <a:spcAft>
                <a:spcPts val="0"/>
              </a:spcAft>
              <a:buNone/>
            </a:pPr>
            <a:endParaRPr sz="1600">
              <a:solidFill>
                <a:srgbClr val="000000"/>
              </a:solidFill>
              <a:latin typeface="Calibri"/>
              <a:ea typeface="Calibri"/>
              <a:cs typeface="Calibri"/>
              <a:sym typeface="Calibri"/>
            </a:endParaRPr>
          </a:p>
          <a:p>
            <a:pPr marL="0" marR="0" lvl="0" indent="0" algn="l" rtl="0">
              <a:spcBef>
                <a:spcPts val="0"/>
              </a:spcBef>
              <a:spcAft>
                <a:spcPts val="0"/>
              </a:spcAft>
              <a:buNone/>
            </a:pPr>
            <a:r>
              <a:rPr lang="fr-CA" sz="1600" b="0" i="0">
                <a:solidFill>
                  <a:srgbClr val="000000"/>
                </a:solidFill>
                <a:latin typeface="Calibri"/>
                <a:ea typeface="Calibri"/>
                <a:cs typeface="Calibri"/>
                <a:sym typeface="Calibri"/>
              </a:rPr>
              <a:t>Quand le printemps approche et que le sol se découvre, les harfangs se déplacent vers les tas de neige qui restent, pour s’y poser. Par grand vent, le harfang se protège en se blottissant au sol derrière des coupe-vent, comme des tas de pierres, des bancs de neige ou des balles de foin.</a:t>
            </a:r>
            <a:endParaRPr/>
          </a:p>
          <a:p>
            <a:pPr marL="0" marR="0" lvl="0" indent="0" algn="l" rtl="0">
              <a:spcBef>
                <a:spcPts val="0"/>
              </a:spcBef>
              <a:spcAft>
                <a:spcPts val="0"/>
              </a:spcAft>
              <a:buNone/>
            </a:pPr>
            <a:endParaRPr sz="1600">
              <a:solidFill>
                <a:srgbClr val="000000"/>
              </a:solidFill>
              <a:latin typeface="Calibri"/>
              <a:ea typeface="Calibri"/>
              <a:cs typeface="Calibri"/>
              <a:sym typeface="Calibri"/>
            </a:endParaRPr>
          </a:p>
          <a:p>
            <a:pPr marL="0" marR="0" lvl="0" indent="0" algn="l" rtl="0">
              <a:spcBef>
                <a:spcPts val="0"/>
              </a:spcBef>
              <a:spcAft>
                <a:spcPts val="0"/>
              </a:spcAft>
              <a:buNone/>
            </a:pPr>
            <a:r>
              <a:rPr lang="fr-CA" sz="1600" b="0" i="0">
                <a:solidFill>
                  <a:srgbClr val="000000"/>
                </a:solidFill>
                <a:latin typeface="Calibri"/>
                <a:ea typeface="Calibri"/>
                <a:cs typeface="Calibri"/>
                <a:sym typeface="Calibri"/>
              </a:rPr>
              <a:t>Le harfang </a:t>
            </a:r>
            <a:r>
              <a:rPr lang="fr-CA" sz="1600" b="0" i="0">
                <a:solidFill>
                  <a:schemeClr val="dk1"/>
                </a:solidFill>
                <a:latin typeface="Calibri"/>
                <a:ea typeface="Calibri"/>
                <a:cs typeface="Calibri"/>
                <a:sym typeface="Calibri"/>
              </a:rPr>
              <a:t>doit capturer de 7 à 12 souris par jour pour combler ses besoins. </a:t>
            </a:r>
            <a:r>
              <a:rPr lang="fr-CA" sz="1600">
                <a:solidFill>
                  <a:schemeClr val="dk1"/>
                </a:solidFill>
                <a:latin typeface="Calibri"/>
                <a:ea typeface="Calibri"/>
                <a:cs typeface="Calibri"/>
                <a:sym typeface="Calibri"/>
              </a:rPr>
              <a:t>Il attrape ses proies dans s</a:t>
            </a:r>
            <a:r>
              <a:rPr lang="fr-CA" sz="1600" b="0" i="0">
                <a:solidFill>
                  <a:srgbClr val="000000"/>
                </a:solidFill>
                <a:latin typeface="Calibri"/>
                <a:ea typeface="Calibri"/>
                <a:cs typeface="Calibri"/>
                <a:sym typeface="Calibri"/>
              </a:rPr>
              <a:t>es pattes puissantes, dont les griffes noires font entre 25 à 35 mm de long. Il </a:t>
            </a:r>
            <a:r>
              <a:rPr lang="fr-CA" sz="1600" b="0" i="0">
                <a:solidFill>
                  <a:schemeClr val="dk1"/>
                </a:solidFill>
                <a:latin typeface="Calibri"/>
                <a:ea typeface="Calibri"/>
                <a:cs typeface="Calibri"/>
                <a:sym typeface="Calibri"/>
              </a:rPr>
              <a:t>chasse aussi bien le jour que la nuit.</a:t>
            </a:r>
            <a:endParaRPr/>
          </a:p>
          <a:p>
            <a:pPr marL="0" marR="0" lvl="0" indent="0" algn="l" rtl="0">
              <a:spcBef>
                <a:spcPts val="0"/>
              </a:spcBef>
              <a:spcAft>
                <a:spcPts val="0"/>
              </a:spcAft>
              <a:buNone/>
            </a:pPr>
            <a:endParaRPr sz="1600" b="0" i="0">
              <a:solidFill>
                <a:srgbClr val="000000"/>
              </a:solidFill>
              <a:latin typeface="Calibri"/>
              <a:ea typeface="Calibri"/>
              <a:cs typeface="Calibri"/>
              <a:sym typeface="Calibri"/>
            </a:endParaRPr>
          </a:p>
          <a:p>
            <a:pPr marL="0" marR="0" lvl="0" indent="0" algn="l" rtl="0">
              <a:spcBef>
                <a:spcPts val="0"/>
              </a:spcBef>
              <a:spcAft>
                <a:spcPts val="0"/>
              </a:spcAft>
              <a:buNone/>
            </a:pPr>
            <a:r>
              <a:rPr lang="fr-CA" sz="1600" b="0" i="0">
                <a:solidFill>
                  <a:srgbClr val="000000"/>
                </a:solidFill>
                <a:latin typeface="Calibri"/>
                <a:ea typeface="Calibri"/>
                <a:cs typeface="Calibri"/>
                <a:sym typeface="Calibri"/>
              </a:rPr>
              <a:t>Le harfang des neiges est un animal plutôt timide et silencieux, sauf pendant la nidification où il siffle, crie ou claque du bec pour chasser les intrus.</a:t>
            </a:r>
            <a:endParaRPr/>
          </a:p>
        </p:txBody>
      </p:sp>
      <p:sp>
        <p:nvSpPr>
          <p:cNvPr id="355" name="Google Shape;355;p25"/>
          <p:cNvSpPr txBox="1">
            <a:spLocks noGrp="1"/>
          </p:cNvSpPr>
          <p:nvPr>
            <p:ph type="title"/>
          </p:nvPr>
        </p:nvSpPr>
        <p:spPr>
          <a:xfrm>
            <a:off x="141011" y="152548"/>
            <a:ext cx="5646420" cy="50953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zoologique - D</a:t>
            </a:r>
            <a:endParaRPr/>
          </a:p>
        </p:txBody>
      </p:sp>
      <p:sp>
        <p:nvSpPr>
          <p:cNvPr id="356" name="Google Shape;356;p25"/>
          <p:cNvSpPr txBox="1"/>
          <p:nvPr/>
        </p:nvSpPr>
        <p:spPr>
          <a:xfrm>
            <a:off x="1656080" y="946369"/>
            <a:ext cx="350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800" b="1">
                <a:solidFill>
                  <a:schemeClr val="dk1"/>
                </a:solidFill>
                <a:latin typeface="Calibri"/>
                <a:ea typeface="Calibri"/>
                <a:cs typeface="Calibri"/>
                <a:sym typeface="Calibri"/>
              </a:rPr>
              <a:t>LE HARFANG DES NEIGES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6"/>
          <p:cNvSpPr txBox="1">
            <a:spLocks noGrp="1"/>
          </p:cNvSpPr>
          <p:nvPr>
            <p:ph type="title"/>
          </p:nvPr>
        </p:nvSpPr>
        <p:spPr>
          <a:xfrm>
            <a:off x="141011" y="152548"/>
            <a:ext cx="5646420" cy="50953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zoologique - E</a:t>
            </a:r>
            <a:endParaRPr/>
          </a:p>
        </p:txBody>
      </p:sp>
      <p:sp>
        <p:nvSpPr>
          <p:cNvPr id="362" name="Google Shape;362;p26"/>
          <p:cNvSpPr txBox="1"/>
          <p:nvPr/>
        </p:nvSpPr>
        <p:spPr>
          <a:xfrm>
            <a:off x="1656080" y="946369"/>
            <a:ext cx="350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800" b="1">
                <a:solidFill>
                  <a:schemeClr val="dk1"/>
                </a:solidFill>
                <a:latin typeface="Calibri"/>
                <a:ea typeface="Calibri"/>
                <a:cs typeface="Calibri"/>
                <a:sym typeface="Calibri"/>
              </a:rPr>
              <a:t>LE CROTALE DES BOIS</a:t>
            </a:r>
            <a:endParaRPr/>
          </a:p>
        </p:txBody>
      </p:sp>
      <p:sp>
        <p:nvSpPr>
          <p:cNvPr id="363" name="Google Shape;363;p26"/>
          <p:cNvSpPr txBox="1"/>
          <p:nvPr/>
        </p:nvSpPr>
        <p:spPr>
          <a:xfrm>
            <a:off x="0" y="8728277"/>
            <a:ext cx="52237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Calibri"/>
                <a:ea typeface="Calibri"/>
                <a:cs typeface="Calibri"/>
                <a:sym typeface="Calibri"/>
              </a:rPr>
              <a:t>https://www.canada.ca/fr/environnement-changement-climatique/services/registre-public-especes-peril/programmes-retablissement/crotale-bois-2010.html#_Toc233003049</a:t>
            </a:r>
            <a:endParaRPr/>
          </a:p>
        </p:txBody>
      </p:sp>
      <p:pic>
        <p:nvPicPr>
          <p:cNvPr id="364" name="Google Shape;364;p26"/>
          <p:cNvPicPr preferRelativeResize="0"/>
          <p:nvPr/>
        </p:nvPicPr>
        <p:blipFill rotWithShape="1">
          <a:blip r:embed="rId3">
            <a:alphaModFix/>
          </a:blip>
          <a:srcRect/>
          <a:stretch/>
        </p:blipFill>
        <p:spPr>
          <a:xfrm>
            <a:off x="1558084" y="1405656"/>
            <a:ext cx="3741832" cy="2494554"/>
          </a:xfrm>
          <a:prstGeom prst="rect">
            <a:avLst/>
          </a:prstGeom>
          <a:noFill/>
          <a:ln>
            <a:noFill/>
          </a:ln>
        </p:spPr>
      </p:pic>
      <p:sp>
        <p:nvSpPr>
          <p:cNvPr id="365" name="Google Shape;365;p26"/>
          <p:cNvSpPr txBox="1"/>
          <p:nvPr/>
        </p:nvSpPr>
        <p:spPr>
          <a:xfrm>
            <a:off x="359923" y="4080121"/>
            <a:ext cx="6138154" cy="4031873"/>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a:solidFill>
                  <a:schemeClr val="dk1"/>
                </a:solidFill>
                <a:latin typeface="Calibri"/>
                <a:ea typeface="Calibri"/>
                <a:cs typeface="Calibri"/>
                <a:sym typeface="Calibri"/>
              </a:rPr>
              <a:t>Le crotale des bois est une espèce de serpent. C’est un reptile venimeux qu’on peut trouver dans les forêts des  États-Unis et du Canada. Les adultes ont une longueur moyenne de 140 centimètres.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fr-CA" sz="1600" b="0" i="0">
                <a:solidFill>
                  <a:srgbClr val="333333"/>
                </a:solidFill>
                <a:latin typeface="Calibri"/>
                <a:ea typeface="Calibri"/>
                <a:cs typeface="Calibri"/>
                <a:sym typeface="Calibri"/>
              </a:rPr>
              <a:t>Le crotale des bois est d’une nature secrète et timide. Il montre une préférence pour les endroits qui ne sont pas fréquentés par les humains. </a:t>
            </a:r>
            <a:endParaRPr/>
          </a:p>
          <a:p>
            <a:pPr marL="0" marR="0" lvl="0" indent="0" algn="l" rtl="0">
              <a:spcBef>
                <a:spcPts val="0"/>
              </a:spcBef>
              <a:spcAft>
                <a:spcPts val="0"/>
              </a:spcAft>
              <a:buNone/>
            </a:pPr>
            <a:endParaRPr sz="1600">
              <a:solidFill>
                <a:srgbClr val="333333"/>
              </a:solidFill>
              <a:latin typeface="Calibri"/>
              <a:ea typeface="Calibri"/>
              <a:cs typeface="Calibri"/>
              <a:sym typeface="Calibri"/>
            </a:endParaRPr>
          </a:p>
          <a:p>
            <a:pPr marL="0" marR="0" lvl="0" indent="0" algn="l" rtl="0">
              <a:spcBef>
                <a:spcPts val="0"/>
              </a:spcBef>
              <a:spcAft>
                <a:spcPts val="0"/>
              </a:spcAft>
              <a:buNone/>
            </a:pPr>
            <a:r>
              <a:rPr lang="fr-CA" sz="1600">
                <a:solidFill>
                  <a:srgbClr val="333333"/>
                </a:solidFill>
                <a:latin typeface="Calibri"/>
                <a:ea typeface="Calibri"/>
                <a:cs typeface="Calibri"/>
                <a:sym typeface="Calibri"/>
              </a:rPr>
              <a:t>Pendant les mois plus froids, les crotales des bois hibernent. Ils peuvent hiberner jusqu’à 7 mois, en se cachant dans des crevasses entre les roches et le sol. Durant l’été, ils préfèrent les endroits boisés et rocailleux.</a:t>
            </a:r>
            <a:endParaRPr/>
          </a:p>
          <a:p>
            <a:pPr marL="0" marR="0" lvl="0" indent="0" algn="l" rtl="0">
              <a:spcBef>
                <a:spcPts val="0"/>
              </a:spcBef>
              <a:spcAft>
                <a:spcPts val="0"/>
              </a:spcAft>
              <a:buNone/>
            </a:pPr>
            <a:endParaRPr sz="1600">
              <a:solidFill>
                <a:srgbClr val="333333"/>
              </a:solidFill>
              <a:latin typeface="Calibri"/>
              <a:ea typeface="Calibri"/>
              <a:cs typeface="Calibri"/>
              <a:sym typeface="Calibri"/>
            </a:endParaRPr>
          </a:p>
          <a:p>
            <a:pPr marL="0" marR="0" lvl="0" indent="0" algn="l" rtl="0">
              <a:spcBef>
                <a:spcPts val="0"/>
              </a:spcBef>
              <a:spcAft>
                <a:spcPts val="0"/>
              </a:spcAft>
              <a:buNone/>
            </a:pPr>
            <a:r>
              <a:rPr lang="fr-CA" sz="1600">
                <a:solidFill>
                  <a:srgbClr val="333333"/>
                </a:solidFill>
                <a:latin typeface="Calibri"/>
                <a:ea typeface="Calibri"/>
                <a:cs typeface="Calibri"/>
                <a:sym typeface="Calibri"/>
              </a:rPr>
              <a:t>Bien qu’ils soient principalement terrestres, les </a:t>
            </a:r>
            <a:r>
              <a:rPr lang="fr-CA" sz="1600" b="0" i="0">
                <a:solidFill>
                  <a:srgbClr val="333333"/>
                </a:solidFill>
                <a:latin typeface="Calibri"/>
                <a:ea typeface="Calibri"/>
                <a:cs typeface="Calibri"/>
                <a:sym typeface="Calibri"/>
              </a:rPr>
              <a:t>crotales des bois sont aussi connus pour être de bons grimpeurs et de bons nageurs. Ils se nourrissent principalement de petits rongeurs.</a:t>
            </a:r>
            <a:endParaRPr sz="16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7"/>
          <p:cNvSpPr txBox="1">
            <a:spLocks noGrp="1"/>
          </p:cNvSpPr>
          <p:nvPr>
            <p:ph type="title"/>
          </p:nvPr>
        </p:nvSpPr>
        <p:spPr>
          <a:xfrm>
            <a:off x="140677" y="132454"/>
            <a:ext cx="5646420" cy="54973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zoologique - F</a:t>
            </a:r>
            <a:endParaRPr/>
          </a:p>
        </p:txBody>
      </p:sp>
      <p:sp>
        <p:nvSpPr>
          <p:cNvPr id="371" name="Google Shape;371;p27"/>
          <p:cNvSpPr txBox="1"/>
          <p:nvPr/>
        </p:nvSpPr>
        <p:spPr>
          <a:xfrm>
            <a:off x="1656080" y="943271"/>
            <a:ext cx="350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800" b="1">
                <a:solidFill>
                  <a:schemeClr val="dk1"/>
                </a:solidFill>
                <a:latin typeface="Calibri"/>
                <a:ea typeface="Calibri"/>
                <a:cs typeface="Calibri"/>
                <a:sym typeface="Calibri"/>
              </a:rPr>
              <a:t>L’OURS NOIR</a:t>
            </a:r>
            <a:endParaRPr/>
          </a:p>
        </p:txBody>
      </p:sp>
      <p:pic>
        <p:nvPicPr>
          <p:cNvPr id="372" name="Google Shape;372;p27" descr="Description de cette image, également commentée ci-après"/>
          <p:cNvPicPr preferRelativeResize="0"/>
          <p:nvPr/>
        </p:nvPicPr>
        <p:blipFill rotWithShape="1">
          <a:blip r:embed="rId3">
            <a:alphaModFix/>
          </a:blip>
          <a:srcRect/>
          <a:stretch/>
        </p:blipFill>
        <p:spPr>
          <a:xfrm>
            <a:off x="1689707" y="1381762"/>
            <a:ext cx="3437946" cy="2519570"/>
          </a:xfrm>
          <a:prstGeom prst="rect">
            <a:avLst/>
          </a:prstGeom>
          <a:noFill/>
          <a:ln>
            <a:noFill/>
          </a:ln>
        </p:spPr>
      </p:pic>
      <p:sp>
        <p:nvSpPr>
          <p:cNvPr id="373" name="Google Shape;373;p27"/>
          <p:cNvSpPr txBox="1"/>
          <p:nvPr/>
        </p:nvSpPr>
        <p:spPr>
          <a:xfrm>
            <a:off x="359922" y="4068355"/>
            <a:ext cx="6138154" cy="4031873"/>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lvl="0"/>
            <a:r>
              <a:rPr lang="fr-CA" sz="1600" dirty="0">
                <a:solidFill>
                  <a:schemeClr val="dk1"/>
                </a:solidFill>
                <a:latin typeface="Calibri"/>
                <a:ea typeface="Calibri"/>
                <a:cs typeface="Calibri"/>
                <a:sym typeface="Calibri"/>
              </a:rPr>
              <a:t>Ce mammifère fait partie de la famille des ursidés. L’ours noir vit dans les forêts d’Amérique du Nord. Un ours noir adulte peut mesurer entre 1,40 et 2 mètres de longueur.</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fr-CA" sz="1600" dirty="0">
                <a:solidFill>
                  <a:schemeClr val="dk1"/>
                </a:solidFill>
                <a:latin typeface="Calibri"/>
                <a:ea typeface="Calibri"/>
                <a:cs typeface="Calibri"/>
                <a:sym typeface="Calibri"/>
              </a:rPr>
              <a:t>Les ours noirs préfèrent les forêts et les montagnes, où ils trouvent leur nourriture et peuvent se cacher. </a:t>
            </a:r>
            <a:r>
              <a:rPr lang="fr-CA" sz="1600" b="0" i="0" dirty="0">
                <a:solidFill>
                  <a:srgbClr val="202122"/>
                </a:solidFill>
                <a:latin typeface="Calibri"/>
                <a:ea typeface="Calibri"/>
                <a:cs typeface="Calibri"/>
                <a:sym typeface="Calibri"/>
              </a:rPr>
              <a:t> </a:t>
            </a:r>
            <a:endParaRPr dirty="0"/>
          </a:p>
          <a:p>
            <a:pPr marL="0" marR="0" lvl="0" indent="0" algn="l" rtl="0">
              <a:spcBef>
                <a:spcPts val="0"/>
              </a:spcBef>
              <a:spcAft>
                <a:spcPts val="0"/>
              </a:spcAft>
              <a:buNone/>
            </a:pPr>
            <a:endParaRPr sz="1600" dirty="0">
              <a:solidFill>
                <a:srgbClr val="202122"/>
              </a:solidFill>
              <a:latin typeface="Calibri"/>
              <a:ea typeface="Calibri"/>
              <a:cs typeface="Calibri"/>
              <a:sym typeface="Calibri"/>
            </a:endParaRPr>
          </a:p>
          <a:p>
            <a:pPr marL="0" marR="0" lvl="0" indent="0" algn="l" rtl="0">
              <a:spcBef>
                <a:spcPts val="0"/>
              </a:spcBef>
              <a:spcAft>
                <a:spcPts val="0"/>
              </a:spcAft>
              <a:buNone/>
            </a:pPr>
            <a:r>
              <a:rPr lang="fr-CA" sz="1600" dirty="0">
                <a:solidFill>
                  <a:srgbClr val="202122"/>
                </a:solidFill>
                <a:latin typeface="Calibri"/>
                <a:ea typeface="Calibri"/>
                <a:cs typeface="Calibri"/>
                <a:sym typeface="Calibri"/>
              </a:rPr>
              <a:t>L’o</a:t>
            </a:r>
            <a:r>
              <a:rPr lang="fr-CA" sz="1600" b="0" i="0" dirty="0">
                <a:solidFill>
                  <a:srgbClr val="202122"/>
                </a:solidFill>
                <a:latin typeface="Calibri"/>
                <a:ea typeface="Calibri"/>
                <a:cs typeface="Calibri"/>
                <a:sym typeface="Calibri"/>
              </a:rPr>
              <a:t>urs noir est un bon nageur et il grimpe facilement aux arbres pour échapper à un danger. Il est également capable de se tenir debout et de marcher sur ses pattes arrière. Chaque patte est dotée de cinq doigts avec des griffes.</a:t>
            </a:r>
            <a:endParaRPr dirty="0"/>
          </a:p>
          <a:p>
            <a:pPr marL="0" marR="0" lvl="0" indent="0" algn="l" rtl="0">
              <a:spcBef>
                <a:spcPts val="0"/>
              </a:spcBef>
              <a:spcAft>
                <a:spcPts val="0"/>
              </a:spcAft>
              <a:buNone/>
            </a:pPr>
            <a:endParaRPr sz="1600" b="0" i="0" dirty="0">
              <a:solidFill>
                <a:srgbClr val="202122"/>
              </a:solidFill>
              <a:latin typeface="Calibri"/>
              <a:ea typeface="Calibri"/>
              <a:cs typeface="Calibri"/>
              <a:sym typeface="Calibri"/>
            </a:endParaRPr>
          </a:p>
          <a:p>
            <a:pPr marL="0" marR="0" lvl="0" indent="0" algn="l" rtl="0">
              <a:spcBef>
                <a:spcPts val="0"/>
              </a:spcBef>
              <a:spcAft>
                <a:spcPts val="0"/>
              </a:spcAft>
              <a:buNone/>
            </a:pPr>
            <a:r>
              <a:rPr lang="fr-CA" sz="1600" b="0" i="0" dirty="0">
                <a:solidFill>
                  <a:srgbClr val="202122"/>
                </a:solidFill>
                <a:latin typeface="Calibri"/>
                <a:ea typeface="Calibri"/>
                <a:cs typeface="Calibri"/>
                <a:sym typeface="Calibri"/>
              </a:rPr>
              <a:t>Les ours noirs passent l’hiver dans un état de somnolence : ils hibernent entre le mois d’octobre et mai. Le reste du temps, l’ours noir se promè</a:t>
            </a:r>
            <a:r>
              <a:rPr lang="fr-CA" sz="1600" dirty="0">
                <a:solidFill>
                  <a:srgbClr val="202122"/>
                </a:solidFill>
                <a:latin typeface="Calibri"/>
                <a:ea typeface="Calibri"/>
                <a:cs typeface="Calibri"/>
                <a:sym typeface="Calibri"/>
              </a:rPr>
              <a:t>ne beaucoup pour chercher sa nourriture. Un ours noir peut courir à une vitesse de 55 km/h.</a:t>
            </a:r>
            <a:endParaRPr sz="1600" dirty="0">
              <a:solidFill>
                <a:schemeClr val="dk1"/>
              </a:solidFill>
              <a:latin typeface="Calibri"/>
              <a:ea typeface="Calibri"/>
              <a:cs typeface="Calibri"/>
              <a:sym typeface="Calibri"/>
            </a:endParaRPr>
          </a:p>
        </p:txBody>
      </p:sp>
      <p:sp>
        <p:nvSpPr>
          <p:cNvPr id="374" name="Google Shape;374;p27"/>
          <p:cNvSpPr txBox="1"/>
          <p:nvPr/>
        </p:nvSpPr>
        <p:spPr>
          <a:xfrm>
            <a:off x="0" y="8720595"/>
            <a:ext cx="52237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Calibri"/>
                <a:ea typeface="Calibri"/>
                <a:cs typeface="Calibri"/>
                <a:sym typeface="Calibri"/>
              </a:rPr>
              <a:t>https://www.ontarioparks.com/parcsblog/7-faits-sur-lours-noir/</a:t>
            </a:r>
            <a:endParaRPr/>
          </a:p>
          <a:p>
            <a:pPr marL="0" marR="0" lvl="0" indent="0" algn="l" rtl="0">
              <a:spcBef>
                <a:spcPts val="0"/>
              </a:spcBef>
              <a:spcAft>
                <a:spcPts val="0"/>
              </a:spcAft>
              <a:buNone/>
            </a:pPr>
            <a:r>
              <a:rPr lang="fr-CA" sz="1000">
                <a:solidFill>
                  <a:schemeClr val="dk1"/>
                </a:solidFill>
                <a:latin typeface="Calibri"/>
                <a:ea typeface="Calibri"/>
                <a:cs typeface="Calibri"/>
                <a:sym typeface="Calibri"/>
              </a:rPr>
              <a:t>https://www.hww.ca/fr/faune/mammiferes/l-ours-noir.html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8" descr="Une image contenant texte&#10;&#10;Description générée automatiquement"/>
          <p:cNvPicPr preferRelativeResize="0"/>
          <p:nvPr/>
        </p:nvPicPr>
        <p:blipFill rotWithShape="1">
          <a:blip r:embed="rId3">
            <a:alphaModFix/>
          </a:blip>
          <a:srcRect l="19415" t="18031" r="21114" b="22937"/>
          <a:stretch/>
        </p:blipFill>
        <p:spPr>
          <a:xfrm>
            <a:off x="87054" y="2975972"/>
            <a:ext cx="3082866" cy="3060092"/>
          </a:xfrm>
          <a:prstGeom prst="rect">
            <a:avLst/>
          </a:prstGeom>
          <a:noFill/>
          <a:ln>
            <a:noFill/>
          </a:ln>
        </p:spPr>
      </p:pic>
      <p:pic>
        <p:nvPicPr>
          <p:cNvPr id="380" name="Google Shape;380;p28" descr="Une image contenant texte&#10;&#10;Description générée automatiquement"/>
          <p:cNvPicPr preferRelativeResize="0"/>
          <p:nvPr/>
        </p:nvPicPr>
        <p:blipFill rotWithShape="1">
          <a:blip r:embed="rId3">
            <a:alphaModFix/>
          </a:blip>
          <a:srcRect l="19887" t="18031" r="19653" b="22937"/>
          <a:stretch/>
        </p:blipFill>
        <p:spPr>
          <a:xfrm>
            <a:off x="3345180" y="3223260"/>
            <a:ext cx="2137063" cy="2086610"/>
          </a:xfrm>
          <a:prstGeom prst="rect">
            <a:avLst/>
          </a:prstGeom>
          <a:noFill/>
          <a:ln>
            <a:noFill/>
          </a:ln>
        </p:spPr>
      </p:pic>
      <p:pic>
        <p:nvPicPr>
          <p:cNvPr id="381" name="Google Shape;381;p28" descr="Une image contenant texte&#10;&#10;Description générée automatiquement"/>
          <p:cNvPicPr preferRelativeResize="0"/>
          <p:nvPr/>
        </p:nvPicPr>
        <p:blipFill rotWithShape="1">
          <a:blip r:embed="rId3">
            <a:alphaModFix/>
          </a:blip>
          <a:srcRect l="19913" t="18031" r="19651" b="22937"/>
          <a:stretch/>
        </p:blipFill>
        <p:spPr>
          <a:xfrm>
            <a:off x="5468961" y="4630474"/>
            <a:ext cx="1372089" cy="1340244"/>
          </a:xfrm>
          <a:prstGeom prst="rect">
            <a:avLst/>
          </a:prstGeom>
          <a:noFill/>
          <a:ln>
            <a:noFill/>
          </a:ln>
        </p:spPr>
      </p:pic>
      <p:pic>
        <p:nvPicPr>
          <p:cNvPr id="382" name="Google Shape;382;p28" descr="Une image contenant texte, graphiques vectoriels&#10;&#10;Description générée automatiquement"/>
          <p:cNvPicPr preferRelativeResize="0"/>
          <p:nvPr/>
        </p:nvPicPr>
        <p:blipFill rotWithShape="1">
          <a:blip r:embed="rId4">
            <a:alphaModFix/>
          </a:blip>
          <a:srcRect l="22898" t="32432" r="23451" b="29453"/>
          <a:stretch/>
        </p:blipFill>
        <p:spPr>
          <a:xfrm>
            <a:off x="58214" y="6112278"/>
            <a:ext cx="4135393" cy="2937821"/>
          </a:xfrm>
          <a:prstGeom prst="rect">
            <a:avLst/>
          </a:prstGeom>
          <a:noFill/>
          <a:ln>
            <a:noFill/>
          </a:ln>
        </p:spPr>
      </p:pic>
      <p:pic>
        <p:nvPicPr>
          <p:cNvPr id="383" name="Google Shape;383;p28" descr="Une image contenant texte, graphiques vectoriels&#10;&#10;Description générée automatiquement"/>
          <p:cNvPicPr preferRelativeResize="0"/>
          <p:nvPr/>
        </p:nvPicPr>
        <p:blipFill rotWithShape="1">
          <a:blip r:embed="rId4">
            <a:alphaModFix/>
          </a:blip>
          <a:srcRect l="22898" t="32432" r="23451" b="29453"/>
          <a:stretch/>
        </p:blipFill>
        <p:spPr>
          <a:xfrm>
            <a:off x="4337916" y="6112279"/>
            <a:ext cx="2288653" cy="1625880"/>
          </a:xfrm>
          <a:prstGeom prst="rect">
            <a:avLst/>
          </a:prstGeom>
          <a:noFill/>
          <a:ln>
            <a:noFill/>
          </a:ln>
        </p:spPr>
      </p:pic>
      <p:pic>
        <p:nvPicPr>
          <p:cNvPr id="384" name="Google Shape;384;p28" descr="Une image contenant texte, graphiques vectoriels&#10;&#10;Description générée automatiquement"/>
          <p:cNvPicPr preferRelativeResize="0"/>
          <p:nvPr/>
        </p:nvPicPr>
        <p:blipFill rotWithShape="1">
          <a:blip r:embed="rId4">
            <a:alphaModFix/>
          </a:blip>
          <a:srcRect l="22898" t="32432" r="23451" b="29453"/>
          <a:stretch/>
        </p:blipFill>
        <p:spPr>
          <a:xfrm>
            <a:off x="5431350" y="8048637"/>
            <a:ext cx="1409700" cy="1001463"/>
          </a:xfrm>
          <a:prstGeom prst="rect">
            <a:avLst/>
          </a:prstGeom>
          <a:noFill/>
          <a:ln>
            <a:noFill/>
          </a:ln>
        </p:spPr>
      </p:pic>
      <p:pic>
        <p:nvPicPr>
          <p:cNvPr id="385" name="Google Shape;385;p28"/>
          <p:cNvPicPr preferRelativeResize="0"/>
          <p:nvPr/>
        </p:nvPicPr>
        <p:blipFill rotWithShape="1">
          <a:blip r:embed="rId5">
            <a:alphaModFix/>
          </a:blip>
          <a:srcRect l="22898" t="34332" r="26459" b="27842"/>
          <a:stretch/>
        </p:blipFill>
        <p:spPr>
          <a:xfrm>
            <a:off x="-1" y="5691"/>
            <a:ext cx="3910489" cy="2920647"/>
          </a:xfrm>
          <a:prstGeom prst="rect">
            <a:avLst/>
          </a:prstGeom>
          <a:noFill/>
          <a:ln>
            <a:noFill/>
          </a:ln>
        </p:spPr>
      </p:pic>
      <p:pic>
        <p:nvPicPr>
          <p:cNvPr id="386" name="Google Shape;386;p28"/>
          <p:cNvPicPr preferRelativeResize="0"/>
          <p:nvPr/>
        </p:nvPicPr>
        <p:blipFill rotWithShape="1">
          <a:blip r:embed="rId5">
            <a:alphaModFix/>
          </a:blip>
          <a:srcRect l="22898" t="34332" r="26459" b="27842"/>
          <a:stretch/>
        </p:blipFill>
        <p:spPr>
          <a:xfrm>
            <a:off x="4120269" y="5692"/>
            <a:ext cx="2379418" cy="1777128"/>
          </a:xfrm>
          <a:prstGeom prst="rect">
            <a:avLst/>
          </a:prstGeom>
          <a:noFill/>
          <a:ln>
            <a:noFill/>
          </a:ln>
        </p:spPr>
      </p:pic>
      <p:pic>
        <p:nvPicPr>
          <p:cNvPr id="387" name="Google Shape;387;p28"/>
          <p:cNvPicPr preferRelativeResize="0"/>
          <p:nvPr/>
        </p:nvPicPr>
        <p:blipFill rotWithShape="1">
          <a:blip r:embed="rId5">
            <a:alphaModFix/>
          </a:blip>
          <a:srcRect l="22898" t="34332" r="26459" b="27842"/>
          <a:stretch/>
        </p:blipFill>
        <p:spPr>
          <a:xfrm>
            <a:off x="5309978" y="1782820"/>
            <a:ext cx="1531072" cy="1143519"/>
          </a:xfrm>
          <a:prstGeom prst="rect">
            <a:avLst/>
          </a:prstGeom>
          <a:noFill/>
          <a:ln>
            <a:noFill/>
          </a:ln>
        </p:spPr>
      </p:pic>
      <p:cxnSp>
        <p:nvCxnSpPr>
          <p:cNvPr id="388" name="Google Shape;388;p28"/>
          <p:cNvCxnSpPr/>
          <p:nvPr/>
        </p:nvCxnSpPr>
        <p:spPr>
          <a:xfrm>
            <a:off x="0" y="2940639"/>
            <a:ext cx="6858000" cy="0"/>
          </a:xfrm>
          <a:prstGeom prst="straightConnector1">
            <a:avLst/>
          </a:prstGeom>
          <a:noFill/>
          <a:ln w="19050" cap="flat" cmpd="sng">
            <a:solidFill>
              <a:srgbClr val="A5A5A5"/>
            </a:solidFill>
            <a:prstDash val="dash"/>
            <a:round/>
            <a:headEnd type="none" w="sm" len="sm"/>
            <a:tailEnd type="none" w="sm" len="sm"/>
          </a:ln>
        </p:spPr>
      </p:cxnSp>
      <p:cxnSp>
        <p:nvCxnSpPr>
          <p:cNvPr id="389" name="Google Shape;389;p28"/>
          <p:cNvCxnSpPr/>
          <p:nvPr/>
        </p:nvCxnSpPr>
        <p:spPr>
          <a:xfrm>
            <a:off x="-2074" y="6008818"/>
            <a:ext cx="6858000" cy="0"/>
          </a:xfrm>
          <a:prstGeom prst="straightConnector1">
            <a:avLst/>
          </a:prstGeom>
          <a:noFill/>
          <a:ln w="19050" cap="flat" cmpd="sng">
            <a:solidFill>
              <a:srgbClr val="A5A5A5"/>
            </a:solidFill>
            <a:prstDash val="dash"/>
            <a:round/>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29" descr="Une image contenant silhouette&#10;&#10;Description générée automatiquement"/>
          <p:cNvPicPr preferRelativeResize="0"/>
          <p:nvPr/>
        </p:nvPicPr>
        <p:blipFill rotWithShape="1">
          <a:blip r:embed="rId3">
            <a:alphaModFix/>
          </a:blip>
          <a:srcRect l="18466" t="28319" r="27250" b="28317"/>
          <a:stretch/>
        </p:blipFill>
        <p:spPr>
          <a:xfrm>
            <a:off x="29013" y="3038826"/>
            <a:ext cx="3567047" cy="2849479"/>
          </a:xfrm>
          <a:prstGeom prst="rect">
            <a:avLst/>
          </a:prstGeom>
          <a:noFill/>
          <a:ln>
            <a:noFill/>
          </a:ln>
        </p:spPr>
      </p:pic>
      <p:pic>
        <p:nvPicPr>
          <p:cNvPr id="395" name="Google Shape;395;p29"/>
          <p:cNvPicPr preferRelativeResize="0"/>
          <p:nvPr/>
        </p:nvPicPr>
        <p:blipFill rotWithShape="1">
          <a:blip r:embed="rId4">
            <a:alphaModFix/>
          </a:blip>
          <a:srcRect l="19573" t="31799" r="22898" b="34015"/>
          <a:stretch/>
        </p:blipFill>
        <p:spPr>
          <a:xfrm>
            <a:off x="29013" y="5996227"/>
            <a:ext cx="4951058" cy="2942033"/>
          </a:xfrm>
          <a:prstGeom prst="rect">
            <a:avLst/>
          </a:prstGeom>
          <a:noFill/>
          <a:ln>
            <a:noFill/>
          </a:ln>
        </p:spPr>
      </p:pic>
      <p:pic>
        <p:nvPicPr>
          <p:cNvPr id="396" name="Google Shape;396;p29" descr="Une image contenant dessin au trait&#10;&#10;Description générée automatiquement"/>
          <p:cNvPicPr preferRelativeResize="0"/>
          <p:nvPr/>
        </p:nvPicPr>
        <p:blipFill rotWithShape="1">
          <a:blip r:embed="rId5">
            <a:alphaModFix/>
          </a:blip>
          <a:srcRect l="24356" t="15039" r="26236" b="15008"/>
          <a:stretch/>
        </p:blipFill>
        <p:spPr>
          <a:xfrm>
            <a:off x="3876027" y="152940"/>
            <a:ext cx="2888924" cy="4090237"/>
          </a:xfrm>
          <a:prstGeom prst="rect">
            <a:avLst/>
          </a:prstGeom>
          <a:noFill/>
          <a:ln>
            <a:noFill/>
          </a:ln>
        </p:spPr>
      </p:pic>
      <p:pic>
        <p:nvPicPr>
          <p:cNvPr id="397" name="Google Shape;397;p29" descr="Une image contenant dessin au trait&#10;&#10;Description générée automatiquement"/>
          <p:cNvPicPr preferRelativeResize="0"/>
          <p:nvPr/>
        </p:nvPicPr>
        <p:blipFill rotWithShape="1">
          <a:blip r:embed="rId5">
            <a:alphaModFix/>
          </a:blip>
          <a:srcRect l="24356" t="15039" r="26236" b="15008"/>
          <a:stretch/>
        </p:blipFill>
        <p:spPr>
          <a:xfrm>
            <a:off x="370634" y="590977"/>
            <a:ext cx="886665" cy="1255370"/>
          </a:xfrm>
          <a:prstGeom prst="rect">
            <a:avLst/>
          </a:prstGeom>
          <a:noFill/>
          <a:ln>
            <a:noFill/>
          </a:ln>
        </p:spPr>
      </p:pic>
      <p:pic>
        <p:nvPicPr>
          <p:cNvPr id="398" name="Google Shape;398;p29" descr="Une image contenant dessin au trait&#10;&#10;Description générée automatiquement"/>
          <p:cNvPicPr preferRelativeResize="0"/>
          <p:nvPr/>
        </p:nvPicPr>
        <p:blipFill rotWithShape="1">
          <a:blip r:embed="rId5">
            <a:alphaModFix/>
          </a:blip>
          <a:srcRect l="24356" t="15039" r="26236" b="15008"/>
          <a:stretch/>
        </p:blipFill>
        <p:spPr>
          <a:xfrm>
            <a:off x="1763795" y="339517"/>
            <a:ext cx="1832265" cy="2594183"/>
          </a:xfrm>
          <a:prstGeom prst="rect">
            <a:avLst/>
          </a:prstGeom>
          <a:noFill/>
          <a:ln>
            <a:noFill/>
          </a:ln>
        </p:spPr>
      </p:pic>
      <p:pic>
        <p:nvPicPr>
          <p:cNvPr id="399" name="Google Shape;399;p29" descr="Une image contenant silhouette&#10;&#10;Description générée automatiquement"/>
          <p:cNvPicPr preferRelativeResize="0"/>
          <p:nvPr/>
        </p:nvPicPr>
        <p:blipFill rotWithShape="1">
          <a:blip r:embed="rId3">
            <a:alphaModFix/>
          </a:blip>
          <a:srcRect l="18466" t="28319" r="27250" b="28317"/>
          <a:stretch/>
        </p:blipFill>
        <p:spPr>
          <a:xfrm>
            <a:off x="5567132" y="4984636"/>
            <a:ext cx="1219200" cy="973938"/>
          </a:xfrm>
          <a:prstGeom prst="rect">
            <a:avLst/>
          </a:prstGeom>
          <a:noFill/>
          <a:ln>
            <a:noFill/>
          </a:ln>
        </p:spPr>
      </p:pic>
      <p:pic>
        <p:nvPicPr>
          <p:cNvPr id="400" name="Google Shape;400;p29" descr="Une image contenant silhouette&#10;&#10;Description générée automatiquement"/>
          <p:cNvPicPr preferRelativeResize="0"/>
          <p:nvPr/>
        </p:nvPicPr>
        <p:blipFill rotWithShape="1">
          <a:blip r:embed="rId3">
            <a:alphaModFix/>
          </a:blip>
          <a:srcRect l="18466" t="28319" r="27250" b="28317"/>
          <a:stretch/>
        </p:blipFill>
        <p:spPr>
          <a:xfrm>
            <a:off x="3596060" y="4313746"/>
            <a:ext cx="1971072" cy="1574559"/>
          </a:xfrm>
          <a:prstGeom prst="rect">
            <a:avLst/>
          </a:prstGeom>
          <a:noFill/>
          <a:ln>
            <a:noFill/>
          </a:ln>
        </p:spPr>
      </p:pic>
      <p:pic>
        <p:nvPicPr>
          <p:cNvPr id="401" name="Google Shape;401;p29"/>
          <p:cNvPicPr preferRelativeResize="0"/>
          <p:nvPr/>
        </p:nvPicPr>
        <p:blipFill rotWithShape="1">
          <a:blip r:embed="rId4">
            <a:alphaModFix/>
          </a:blip>
          <a:srcRect l="19573" t="31799" r="22898" b="34015"/>
          <a:stretch/>
        </p:blipFill>
        <p:spPr>
          <a:xfrm>
            <a:off x="4259421" y="7394124"/>
            <a:ext cx="2598579" cy="1544136"/>
          </a:xfrm>
          <a:prstGeom prst="rect">
            <a:avLst/>
          </a:prstGeom>
          <a:noFill/>
          <a:ln>
            <a:noFill/>
          </a:ln>
        </p:spPr>
      </p:pic>
      <p:pic>
        <p:nvPicPr>
          <p:cNvPr id="402" name="Google Shape;402;p29"/>
          <p:cNvPicPr preferRelativeResize="0"/>
          <p:nvPr/>
        </p:nvPicPr>
        <p:blipFill rotWithShape="1">
          <a:blip r:embed="rId4">
            <a:alphaModFix/>
          </a:blip>
          <a:srcRect l="19573" t="31799" r="22898" b="34015"/>
          <a:stretch/>
        </p:blipFill>
        <p:spPr>
          <a:xfrm>
            <a:off x="5146424" y="6121688"/>
            <a:ext cx="1639908" cy="974472"/>
          </a:xfrm>
          <a:prstGeom prst="rect">
            <a:avLst/>
          </a:prstGeom>
          <a:noFill/>
          <a:ln>
            <a:noFill/>
          </a:ln>
        </p:spPr>
      </p:pic>
      <p:cxnSp>
        <p:nvCxnSpPr>
          <p:cNvPr id="403" name="Google Shape;403;p29"/>
          <p:cNvCxnSpPr/>
          <p:nvPr/>
        </p:nvCxnSpPr>
        <p:spPr>
          <a:xfrm>
            <a:off x="0" y="2019300"/>
            <a:ext cx="6858000" cy="2965336"/>
          </a:xfrm>
          <a:prstGeom prst="straightConnector1">
            <a:avLst/>
          </a:prstGeom>
          <a:noFill/>
          <a:ln w="19050" cap="flat" cmpd="sng">
            <a:solidFill>
              <a:srgbClr val="A5A5A5"/>
            </a:solidFill>
            <a:prstDash val="dash"/>
            <a:round/>
            <a:headEnd type="none" w="sm" len="sm"/>
            <a:tailEnd type="none" w="sm" len="sm"/>
          </a:ln>
        </p:spPr>
      </p:cxnSp>
      <p:cxnSp>
        <p:nvCxnSpPr>
          <p:cNvPr id="404" name="Google Shape;404;p29"/>
          <p:cNvCxnSpPr/>
          <p:nvPr/>
        </p:nvCxnSpPr>
        <p:spPr>
          <a:xfrm>
            <a:off x="58214" y="5958574"/>
            <a:ext cx="6858000" cy="0"/>
          </a:xfrm>
          <a:prstGeom prst="straightConnector1">
            <a:avLst/>
          </a:prstGeom>
          <a:noFill/>
          <a:ln w="19050" cap="flat" cmpd="sng">
            <a:solidFill>
              <a:srgbClr val="A5A5A5"/>
            </a:solidFill>
            <a:prstDash val="dash"/>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p:nvPr/>
        </p:nvSpPr>
        <p:spPr>
          <a:xfrm>
            <a:off x="-91440" y="206033"/>
            <a:ext cx="7040880" cy="6436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r>
              <a:rPr lang="fr-CA" sz="3000" b="0" i="0" u="none" strike="noStrike" cap="none" dirty="0">
                <a:solidFill>
                  <a:schemeClr val="dk1"/>
                </a:solidFill>
                <a:latin typeface="Calibri"/>
                <a:ea typeface="Calibri"/>
                <a:cs typeface="Calibri"/>
                <a:sym typeface="Calibri"/>
              </a:rPr>
              <a:t>Présentation de la situation d’apprentissage</a:t>
            </a:r>
            <a:endParaRPr sz="3000" b="0" i="0" u="none" strike="noStrike" cap="none" dirty="0">
              <a:solidFill>
                <a:schemeClr val="dk1"/>
              </a:solidFill>
              <a:latin typeface="Calibri"/>
              <a:ea typeface="Calibri"/>
              <a:cs typeface="Calibri"/>
              <a:sym typeface="Calibri"/>
            </a:endParaRPr>
          </a:p>
        </p:txBody>
      </p:sp>
      <p:graphicFrame>
        <p:nvGraphicFramePr>
          <p:cNvPr id="111" name="Google Shape;111;p3"/>
          <p:cNvGraphicFramePr/>
          <p:nvPr/>
        </p:nvGraphicFramePr>
        <p:xfrm>
          <a:off x="112638" y="1062320"/>
          <a:ext cx="6640700" cy="762020"/>
        </p:xfrm>
        <a:graphic>
          <a:graphicData uri="http://schemas.openxmlformats.org/drawingml/2006/table">
            <a:tbl>
              <a:tblPr firstRow="1" bandRow="1">
                <a:noFill/>
                <a:tableStyleId>{2C4A874D-6B03-4BB8-98A9-B98E6124F245}</a:tableStyleId>
              </a:tblPr>
              <a:tblGrid>
                <a:gridCol w="6640700">
                  <a:extLst>
                    <a:ext uri="{9D8B030D-6E8A-4147-A177-3AD203B41FA5}">
                      <a16:colId xmlns:a16="http://schemas.microsoft.com/office/drawing/2014/main" val="20000"/>
                    </a:ext>
                  </a:extLst>
                </a:gridCol>
              </a:tblGrid>
              <a:tr h="234975">
                <a:tc>
                  <a:txBody>
                    <a:bodyPr/>
                    <a:lstStyle/>
                    <a:p>
                      <a:pPr marL="0" marR="0" lvl="0" indent="0" algn="l" rtl="0">
                        <a:lnSpc>
                          <a:spcPct val="100000"/>
                        </a:lnSpc>
                        <a:spcBef>
                          <a:spcPts val="0"/>
                        </a:spcBef>
                        <a:spcAft>
                          <a:spcPts val="0"/>
                        </a:spcAft>
                        <a:buClr>
                          <a:schemeClr val="dk1"/>
                        </a:buClr>
                        <a:buSzPts val="1400"/>
                        <a:buFont typeface="Calibri"/>
                        <a:buNone/>
                      </a:pPr>
                      <a:r>
                        <a:rPr lang="fr-CA" sz="1400" b="1" dirty="0">
                          <a:latin typeface="Calibri"/>
                          <a:ea typeface="Calibri"/>
                          <a:cs typeface="Calibri"/>
                          <a:sym typeface="Calibri"/>
                        </a:rPr>
                        <a:t>Intention pédagogique</a:t>
                      </a:r>
                      <a:endParaRPr dirty="0"/>
                    </a:p>
                  </a:txBody>
                  <a:tcPr marL="91450" marR="91450" marT="45725" marB="45725" anchor="ctr"/>
                </a:tc>
                <a:extLst>
                  <a:ext uri="{0D108BD9-81ED-4DB2-BD59-A6C34878D82A}">
                    <a16:rowId xmlns:a16="http://schemas.microsoft.com/office/drawing/2014/main" val="10000"/>
                  </a:ext>
                </a:extLst>
              </a:tr>
              <a:tr h="364450">
                <a:tc>
                  <a:txBody>
                    <a:bodyPr/>
                    <a:lstStyle/>
                    <a:p>
                      <a:pPr marL="0" marR="0" lvl="0" indent="0" algn="l" rtl="0">
                        <a:spcBef>
                          <a:spcPts val="0"/>
                        </a:spcBef>
                        <a:spcAft>
                          <a:spcPts val="0"/>
                        </a:spcAft>
                        <a:buClr>
                          <a:schemeClr val="dk1"/>
                        </a:buClr>
                        <a:buSzPts val="1200"/>
                        <a:buFont typeface="Calibri"/>
                        <a:buNone/>
                      </a:pPr>
                      <a:r>
                        <a:rPr lang="fr-CA" sz="1200" dirty="0">
                          <a:latin typeface="Calibri"/>
                          <a:ea typeface="Calibri"/>
                          <a:cs typeface="Calibri"/>
                          <a:sym typeface="Calibri"/>
                        </a:rPr>
                        <a:t>Amener l’élève à expliquer le choix de différentes structures géométriques dans la construction</a:t>
                      </a:r>
                      <a:r>
                        <a:rPr lang="fr-CA" sz="1200" baseline="0" dirty="0">
                          <a:latin typeface="Calibri"/>
                          <a:ea typeface="Calibri"/>
                          <a:cs typeface="Calibri"/>
                          <a:sym typeface="Calibri"/>
                        </a:rPr>
                        <a:t> d’</a:t>
                      </a:r>
                      <a:r>
                        <a:rPr lang="fr-CA" sz="1200" dirty="0">
                          <a:latin typeface="Calibri"/>
                          <a:ea typeface="Calibri"/>
                          <a:cs typeface="Calibri"/>
                          <a:sym typeface="Calibri"/>
                        </a:rPr>
                        <a:t>une maquette d’habitat artificiel pour un animal sauvage.</a:t>
                      </a:r>
                      <a:endParaRPr sz="1200" dirty="0">
                        <a:latin typeface="Calibri"/>
                        <a:ea typeface="Calibri"/>
                        <a:cs typeface="Calibri"/>
                        <a:sym typeface="Calibri"/>
                      </a:endParaRPr>
                    </a:p>
                  </a:txBody>
                  <a:tcPr marL="91450" marR="91450" marT="45725" marB="45725" anchor="ctr">
                    <a:solidFill>
                      <a:srgbClr val="C5D8F1"/>
                    </a:solidFill>
                  </a:tcPr>
                </a:tc>
                <a:extLst>
                  <a:ext uri="{0D108BD9-81ED-4DB2-BD59-A6C34878D82A}">
                    <a16:rowId xmlns:a16="http://schemas.microsoft.com/office/drawing/2014/main" val="10001"/>
                  </a:ext>
                </a:extLst>
              </a:tr>
            </a:tbl>
          </a:graphicData>
        </a:graphic>
      </p:graphicFrame>
      <p:graphicFrame>
        <p:nvGraphicFramePr>
          <p:cNvPr id="112" name="Google Shape;112;p3"/>
          <p:cNvGraphicFramePr/>
          <p:nvPr/>
        </p:nvGraphicFramePr>
        <p:xfrm>
          <a:off x="112638" y="1868981"/>
          <a:ext cx="6640700" cy="2270780"/>
        </p:xfrm>
        <a:graphic>
          <a:graphicData uri="http://schemas.openxmlformats.org/drawingml/2006/table">
            <a:tbl>
              <a:tblPr firstRow="1" bandRow="1">
                <a:noFill/>
                <a:tableStyleId>{2C4A874D-6B03-4BB8-98A9-B98E6124F245}</a:tableStyleId>
              </a:tblPr>
              <a:tblGrid>
                <a:gridCol w="6640700">
                  <a:extLst>
                    <a:ext uri="{9D8B030D-6E8A-4147-A177-3AD203B41FA5}">
                      <a16:colId xmlns:a16="http://schemas.microsoft.com/office/drawing/2014/main" val="20000"/>
                    </a:ext>
                  </a:extLst>
                </a:gridCol>
              </a:tblGrid>
              <a:tr h="212725">
                <a:tc>
                  <a:txBody>
                    <a:bodyPr/>
                    <a:lstStyle/>
                    <a:p>
                      <a:pPr marL="0" marR="0" lvl="0" indent="0" algn="l" rtl="0">
                        <a:spcBef>
                          <a:spcPts val="0"/>
                        </a:spcBef>
                        <a:spcAft>
                          <a:spcPts val="0"/>
                        </a:spcAft>
                        <a:buNone/>
                      </a:pPr>
                      <a:r>
                        <a:rPr lang="fr-CA" sz="1400" b="1" i="0" dirty="0">
                          <a:latin typeface="Calibri"/>
                          <a:ea typeface="Calibri"/>
                          <a:cs typeface="Calibri"/>
                          <a:sym typeface="Calibri"/>
                        </a:rPr>
                        <a:t>Objectif(s</a:t>
                      </a:r>
                      <a:r>
                        <a:rPr lang="fr-CA" sz="1600" b="1" i="0" dirty="0">
                          <a:latin typeface="Calibri"/>
                          <a:ea typeface="Calibri"/>
                          <a:cs typeface="Calibri"/>
                          <a:sym typeface="Calibri"/>
                        </a:rPr>
                        <a:t>)</a:t>
                      </a:r>
                      <a:endParaRPr dirty="0"/>
                    </a:p>
                  </a:txBody>
                  <a:tcPr marL="91450" marR="91450" marT="45725" marB="45725"/>
                </a:tc>
                <a:extLst>
                  <a:ext uri="{0D108BD9-81ED-4DB2-BD59-A6C34878D82A}">
                    <a16:rowId xmlns:a16="http://schemas.microsoft.com/office/drawing/2014/main" val="10000"/>
                  </a:ext>
                </a:extLst>
              </a:tr>
              <a:tr h="442600">
                <a:tc>
                  <a:txBody>
                    <a:bodyPr/>
                    <a:lstStyle/>
                    <a:p>
                      <a:pPr marL="171450" marR="0" lvl="0" indent="-171450" algn="just" rtl="0">
                        <a:lnSpc>
                          <a:spcPct val="100000"/>
                        </a:lnSpc>
                        <a:spcBef>
                          <a:spcPts val="600"/>
                        </a:spcBef>
                        <a:spcAft>
                          <a:spcPts val="0"/>
                        </a:spcAft>
                        <a:buClr>
                          <a:schemeClr val="dk1"/>
                        </a:buClr>
                        <a:buSzPts val="1200"/>
                        <a:buFont typeface="Calibri"/>
                        <a:buChar char="-"/>
                      </a:pPr>
                      <a:r>
                        <a:rPr lang="fr-CA" sz="1200" i="0" dirty="0">
                          <a:latin typeface="Calibri"/>
                          <a:ea typeface="Calibri"/>
                          <a:cs typeface="Calibri"/>
                          <a:sym typeface="Calibri"/>
                        </a:rPr>
                        <a:t>Distinguer la présence de différents types de solides géométriques dans des constructions humaines.</a:t>
                      </a:r>
                      <a:endParaRPr dirty="0"/>
                    </a:p>
                    <a:p>
                      <a:pPr marL="171450" marR="0" lvl="0" indent="-171450" algn="just" rtl="0">
                        <a:lnSpc>
                          <a:spcPct val="100000"/>
                        </a:lnSpc>
                        <a:spcBef>
                          <a:spcPts val="600"/>
                        </a:spcBef>
                        <a:spcAft>
                          <a:spcPts val="0"/>
                        </a:spcAft>
                        <a:buClr>
                          <a:schemeClr val="dk1"/>
                        </a:buClr>
                        <a:buSzPts val="1200"/>
                        <a:buFont typeface="Calibri"/>
                        <a:buChar char="-"/>
                      </a:pPr>
                      <a:r>
                        <a:rPr lang="fr-CA" sz="1200" i="0" dirty="0">
                          <a:latin typeface="Calibri"/>
                          <a:ea typeface="Calibri"/>
                          <a:cs typeface="Calibri"/>
                          <a:sym typeface="Calibri"/>
                        </a:rPr>
                        <a:t>Tester la solidité de solides géométriques en les assemblant de diverses manières.</a:t>
                      </a:r>
                      <a:endParaRPr dirty="0"/>
                    </a:p>
                    <a:p>
                      <a:pPr marL="171450" marR="0" lvl="0" indent="-171450" algn="just" rtl="0">
                        <a:lnSpc>
                          <a:spcPct val="100000"/>
                        </a:lnSpc>
                        <a:spcBef>
                          <a:spcPts val="600"/>
                        </a:spcBef>
                        <a:spcAft>
                          <a:spcPts val="0"/>
                        </a:spcAft>
                        <a:buClr>
                          <a:schemeClr val="dk1"/>
                        </a:buClr>
                        <a:buSzPts val="1200"/>
                        <a:buFont typeface="Calibri"/>
                        <a:buChar char="-"/>
                      </a:pPr>
                      <a:r>
                        <a:rPr lang="fr-CA" sz="1200" i="0" dirty="0">
                          <a:latin typeface="Calibri"/>
                          <a:ea typeface="Calibri"/>
                          <a:cs typeface="Calibri"/>
                          <a:sym typeface="Calibri"/>
                        </a:rPr>
                        <a:t>Identifier les habitudes de vie et caractéristiques physique d’une espèce animale à la lecture d’un texte.</a:t>
                      </a:r>
                      <a:endParaRPr dirty="0"/>
                    </a:p>
                    <a:p>
                      <a:pPr marL="171450" marR="0" lvl="0" indent="-171450" algn="just" rtl="0">
                        <a:lnSpc>
                          <a:spcPct val="100000"/>
                        </a:lnSpc>
                        <a:spcBef>
                          <a:spcPts val="600"/>
                        </a:spcBef>
                        <a:spcAft>
                          <a:spcPts val="0"/>
                        </a:spcAft>
                        <a:buClr>
                          <a:schemeClr val="dk1"/>
                        </a:buClr>
                        <a:buSzPts val="1200"/>
                        <a:buFont typeface="Calibri"/>
                        <a:buChar char="-"/>
                      </a:pPr>
                      <a:r>
                        <a:rPr lang="fr-CA" sz="1200" i="0" dirty="0">
                          <a:latin typeface="Calibri"/>
                          <a:ea typeface="Calibri"/>
                          <a:cs typeface="Calibri"/>
                          <a:sym typeface="Calibri"/>
                        </a:rPr>
                        <a:t>Établir un plan de conception d’un habitat artificiel en intégrant les connaissances acquises pendant les tests de solidité et la lecture des fiches zoologiques.</a:t>
                      </a:r>
                      <a:endParaRPr dirty="0"/>
                    </a:p>
                    <a:p>
                      <a:pPr marL="171450" marR="0" lvl="0" indent="-171450" algn="just" rtl="0">
                        <a:lnSpc>
                          <a:spcPct val="100000"/>
                        </a:lnSpc>
                        <a:spcBef>
                          <a:spcPts val="600"/>
                        </a:spcBef>
                        <a:spcAft>
                          <a:spcPts val="0"/>
                        </a:spcAft>
                        <a:buClr>
                          <a:schemeClr val="dk1"/>
                        </a:buClr>
                        <a:buSzPts val="1200"/>
                        <a:buFont typeface="Calibri"/>
                        <a:buChar char="-"/>
                      </a:pPr>
                      <a:r>
                        <a:rPr lang="fr-CA" sz="1200" i="0" dirty="0">
                          <a:latin typeface="Calibri"/>
                          <a:ea typeface="Calibri"/>
                          <a:cs typeface="Calibri"/>
                          <a:sym typeface="Calibri"/>
                        </a:rPr>
                        <a:t>Construire une maquette en suivant le plan de conception. </a:t>
                      </a:r>
                      <a:endParaRPr dirty="0"/>
                    </a:p>
                    <a:p>
                      <a:pPr marL="171450" marR="0" lvl="0" indent="-171450" algn="just" rtl="0">
                        <a:lnSpc>
                          <a:spcPct val="100000"/>
                        </a:lnSpc>
                        <a:spcBef>
                          <a:spcPts val="600"/>
                        </a:spcBef>
                        <a:spcAft>
                          <a:spcPts val="0"/>
                        </a:spcAft>
                        <a:buClr>
                          <a:schemeClr val="dk1"/>
                        </a:buClr>
                        <a:buSzPts val="1200"/>
                        <a:buFont typeface="Calibri"/>
                        <a:buChar char="-"/>
                      </a:pPr>
                      <a:r>
                        <a:rPr lang="fr-CA" sz="1200" i="0" dirty="0">
                          <a:latin typeface="Calibri"/>
                          <a:ea typeface="Calibri"/>
                          <a:cs typeface="Calibri"/>
                          <a:sym typeface="Calibri"/>
                        </a:rPr>
                        <a:t>Identifier les problèmes et améliorations possibles.</a:t>
                      </a:r>
                      <a:endParaRPr dirty="0"/>
                    </a:p>
                  </a:txBody>
                  <a:tcPr marL="91450" marR="91450" marT="45725" marB="45725">
                    <a:solidFill>
                      <a:srgbClr val="C5D8F1"/>
                    </a:solidFill>
                  </a:tcPr>
                </a:tc>
                <a:extLst>
                  <a:ext uri="{0D108BD9-81ED-4DB2-BD59-A6C34878D82A}">
                    <a16:rowId xmlns:a16="http://schemas.microsoft.com/office/drawing/2014/main" val="10001"/>
                  </a:ext>
                </a:extLst>
              </a:tr>
            </a:tbl>
          </a:graphicData>
        </a:graphic>
      </p:graphicFrame>
      <p:graphicFrame>
        <p:nvGraphicFramePr>
          <p:cNvPr id="113" name="Google Shape;113;p3"/>
          <p:cNvGraphicFramePr/>
          <p:nvPr/>
        </p:nvGraphicFramePr>
        <p:xfrm>
          <a:off x="112638" y="4237742"/>
          <a:ext cx="6631950" cy="2994120"/>
        </p:xfrm>
        <a:graphic>
          <a:graphicData uri="http://schemas.openxmlformats.org/drawingml/2006/table">
            <a:tbl>
              <a:tblPr firstRow="1" bandRow="1">
                <a:noFill/>
                <a:tableStyleId>{2C4A874D-6B03-4BB8-98A9-B98E6124F245}</a:tableStyleId>
              </a:tblPr>
              <a:tblGrid>
                <a:gridCol w="521000">
                  <a:extLst>
                    <a:ext uri="{9D8B030D-6E8A-4147-A177-3AD203B41FA5}">
                      <a16:colId xmlns:a16="http://schemas.microsoft.com/office/drawing/2014/main" val="20000"/>
                    </a:ext>
                  </a:extLst>
                </a:gridCol>
                <a:gridCol w="5189225">
                  <a:extLst>
                    <a:ext uri="{9D8B030D-6E8A-4147-A177-3AD203B41FA5}">
                      <a16:colId xmlns:a16="http://schemas.microsoft.com/office/drawing/2014/main" val="20001"/>
                    </a:ext>
                  </a:extLst>
                </a:gridCol>
                <a:gridCol w="921725">
                  <a:extLst>
                    <a:ext uri="{9D8B030D-6E8A-4147-A177-3AD203B41FA5}">
                      <a16:colId xmlns:a16="http://schemas.microsoft.com/office/drawing/2014/main" val="20002"/>
                    </a:ext>
                  </a:extLst>
                </a:gridCol>
              </a:tblGrid>
              <a:tr h="312125">
                <a:tc gridSpan="2">
                  <a:txBody>
                    <a:bodyPr/>
                    <a:lstStyle/>
                    <a:p>
                      <a:pPr marL="0" marR="0" lvl="0" indent="0" algn="ctr" rtl="0">
                        <a:lnSpc>
                          <a:spcPct val="100000"/>
                        </a:lnSpc>
                        <a:spcBef>
                          <a:spcPts val="0"/>
                        </a:spcBef>
                        <a:spcAft>
                          <a:spcPts val="0"/>
                        </a:spcAft>
                        <a:buClr>
                          <a:schemeClr val="dk1"/>
                        </a:buClr>
                        <a:buSzPts val="1400"/>
                        <a:buFont typeface="Calibri"/>
                        <a:buNone/>
                      </a:pPr>
                      <a:r>
                        <a:rPr lang="fr-CA" sz="1400" b="1" dirty="0">
                          <a:latin typeface="Calibri"/>
                          <a:ea typeface="Calibri"/>
                          <a:cs typeface="Calibri"/>
                          <a:sym typeface="Calibri"/>
                        </a:rPr>
                        <a:t>Références à la PDA sciences</a:t>
                      </a:r>
                      <a:endParaRPr sz="1400" b="1" dirty="0">
                        <a:solidFill>
                          <a:schemeClr val="lt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fr-FR"/>
                    </a:p>
                  </a:txBody>
                  <a:tcPr/>
                </a:tc>
                <a:tc>
                  <a:txBody>
                    <a:bodyPr/>
                    <a:lstStyle/>
                    <a:p>
                      <a:pPr marL="0" marR="0" lvl="0" indent="0" algn="ctr" rtl="0">
                        <a:spcBef>
                          <a:spcPts val="0"/>
                        </a:spcBef>
                        <a:spcAft>
                          <a:spcPts val="0"/>
                        </a:spcAft>
                        <a:buNone/>
                      </a:pPr>
                      <a:r>
                        <a:rPr lang="fr-CA" sz="1400" b="1">
                          <a:latin typeface="Calibri"/>
                          <a:ea typeface="Calibri"/>
                          <a:cs typeface="Calibri"/>
                          <a:sym typeface="Calibri"/>
                        </a:rPr>
                        <a:t>Activités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9525">
                <a:tc rowSpan="2">
                  <a:txBody>
                    <a:bodyPr/>
                    <a:lstStyle/>
                    <a:p>
                      <a:pPr marL="0" marR="0" lvl="0" indent="0" algn="ctr" rtl="0">
                        <a:spcBef>
                          <a:spcPts val="0"/>
                        </a:spcBef>
                        <a:spcAft>
                          <a:spcPts val="0"/>
                        </a:spcAft>
                        <a:buNone/>
                      </a:pPr>
                      <a:r>
                        <a:rPr lang="fr-CA" sz="1400" b="1" dirty="0">
                          <a:solidFill>
                            <a:schemeClr val="lt1"/>
                          </a:solidFill>
                          <a:latin typeface="Calibri"/>
                          <a:ea typeface="Calibri"/>
                          <a:cs typeface="Calibri"/>
                          <a:sym typeface="Calibri"/>
                        </a:rPr>
                        <a:t>Univers matériel</a:t>
                      </a:r>
                      <a:endParaRPr dirty="0"/>
                    </a:p>
                  </a:txBody>
                  <a:tcPr marL="91450" marR="91450" marT="45725" marB="45725" vert="vert27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171450" marR="0" lvl="0" indent="-171450" algn="l" rtl="0">
                        <a:spcBef>
                          <a:spcPts val="0"/>
                        </a:spcBef>
                        <a:spcAft>
                          <a:spcPts val="0"/>
                        </a:spcAft>
                        <a:buClr>
                          <a:schemeClr val="dk1"/>
                        </a:buClr>
                        <a:buSzPts val="1200"/>
                        <a:buFont typeface="Arial"/>
                        <a:buChar char="•"/>
                      </a:pPr>
                      <a:r>
                        <a:rPr lang="fr-CA" sz="1200" b="0" i="0" u="none" strike="noStrike">
                          <a:solidFill>
                            <a:schemeClr val="dk1"/>
                          </a:solidFill>
                          <a:latin typeface="Calibri"/>
                          <a:ea typeface="Calibri"/>
                          <a:cs typeface="Calibri"/>
                          <a:sym typeface="Calibri"/>
                        </a:rPr>
                        <a:t>Forces et mouvements : Décrire l’effet d’une force sur un matériau ou une structure</a:t>
                      </a:r>
                      <a:endParaRPr/>
                    </a:p>
                    <a:p>
                      <a:pPr marL="171450" marR="0" lvl="0" indent="-171450" algn="l" rtl="0">
                        <a:spcBef>
                          <a:spcPts val="600"/>
                        </a:spcBef>
                        <a:spcAft>
                          <a:spcPts val="0"/>
                        </a:spcAft>
                        <a:buClr>
                          <a:schemeClr val="dk1"/>
                        </a:buClr>
                        <a:buSzPts val="1200"/>
                        <a:buFont typeface="Arial"/>
                        <a:buChar char="•"/>
                      </a:pPr>
                      <a:r>
                        <a:rPr lang="fr-CA" sz="1200" b="0" i="0" u="none" strike="noStrike">
                          <a:solidFill>
                            <a:schemeClr val="dk1"/>
                          </a:solidFill>
                          <a:latin typeface="Calibri"/>
                          <a:ea typeface="Calibri"/>
                          <a:cs typeface="Calibri"/>
                          <a:sym typeface="Calibri"/>
                        </a:rPr>
                        <a:t>Technique et instrumentation : Conception et fabrication d’instruments, d’outils, de machines, de structures (ex. : ponts, tours).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E8E7"/>
                    </a:solidFill>
                  </a:tcPr>
                </a:tc>
                <a:tc>
                  <a:txBody>
                    <a:bodyPr/>
                    <a:lstStyle/>
                    <a:p>
                      <a:pPr marL="0" marR="0" lvl="0" indent="0" algn="ctr" rtl="0">
                        <a:spcBef>
                          <a:spcPts val="0"/>
                        </a:spcBef>
                        <a:spcAft>
                          <a:spcPts val="0"/>
                        </a:spcAft>
                        <a:buNone/>
                      </a:pPr>
                      <a:r>
                        <a:rPr lang="fr-CA" sz="1200" b="0">
                          <a:latin typeface="Calibri"/>
                          <a:ea typeface="Calibri"/>
                          <a:cs typeface="Calibri"/>
                          <a:sym typeface="Calibri"/>
                        </a:rPr>
                        <a:t>2-3-5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E8E7"/>
                    </a:solidFill>
                  </a:tcPr>
                </a:tc>
                <a:extLst>
                  <a:ext uri="{0D108BD9-81ED-4DB2-BD59-A6C34878D82A}">
                    <a16:rowId xmlns:a16="http://schemas.microsoft.com/office/drawing/2014/main" val="10001"/>
                  </a:ext>
                </a:extLst>
              </a:tr>
              <a:tr h="848000">
                <a:tc vMerge="1">
                  <a:txBody>
                    <a:bodyPr/>
                    <a:lstStyle/>
                    <a:p>
                      <a:endParaRPr lang="fr-FR"/>
                    </a:p>
                  </a:txBody>
                  <a:tcPr/>
                </a:tc>
                <a:tc>
                  <a:txBody>
                    <a:bodyPr/>
                    <a:lstStyle/>
                    <a:p>
                      <a:pPr marL="171450" marR="0" lvl="0" indent="-171450" algn="l" rtl="0">
                        <a:spcBef>
                          <a:spcPts val="0"/>
                        </a:spcBef>
                        <a:spcAft>
                          <a:spcPts val="0"/>
                        </a:spcAft>
                        <a:buClr>
                          <a:schemeClr val="dk1"/>
                        </a:buClr>
                        <a:buSzPts val="1200"/>
                        <a:buFont typeface="Arial"/>
                        <a:buChar char="•"/>
                      </a:pPr>
                      <a:r>
                        <a:rPr lang="fr-CA" sz="1200" b="0">
                          <a:solidFill>
                            <a:schemeClr val="dk1"/>
                          </a:solidFill>
                          <a:latin typeface="Calibri"/>
                          <a:ea typeface="Calibri"/>
                          <a:cs typeface="Calibri"/>
                          <a:sym typeface="Calibri"/>
                        </a:rPr>
                        <a:t>Langage approprié : Communiquer à l’aide des modes de représentation adéquats dans le respect des règles et des conventions propres à la science et à la technologie (symboles, graphiques, tableaux, dessins, croquis, normes et standardisation).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E8E7"/>
                    </a:solidFill>
                  </a:tcPr>
                </a:tc>
                <a:tc>
                  <a:txBody>
                    <a:bodyPr/>
                    <a:lstStyle/>
                    <a:p>
                      <a:pPr marL="0" marR="0" lvl="0" indent="0" algn="ctr" rtl="0">
                        <a:spcBef>
                          <a:spcPts val="0"/>
                        </a:spcBef>
                        <a:spcAft>
                          <a:spcPts val="0"/>
                        </a:spcAft>
                        <a:buNone/>
                      </a:pPr>
                      <a:r>
                        <a:rPr lang="fr-CA" sz="1200" b="0">
                          <a:latin typeface="Calibri"/>
                          <a:ea typeface="Calibri"/>
                          <a:cs typeface="Calibri"/>
                          <a:sym typeface="Calibri"/>
                        </a:rPr>
                        <a:t>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E8E7"/>
                    </a:solidFill>
                  </a:tcPr>
                </a:tc>
                <a:extLst>
                  <a:ext uri="{0D108BD9-81ED-4DB2-BD59-A6C34878D82A}">
                    <a16:rowId xmlns:a16="http://schemas.microsoft.com/office/drawing/2014/main" val="10002"/>
                  </a:ext>
                </a:extLst>
              </a:tr>
              <a:tr h="934825">
                <a:tc>
                  <a:txBody>
                    <a:bodyPr/>
                    <a:lstStyle/>
                    <a:p>
                      <a:pPr marL="0" marR="0" lvl="0" indent="0" algn="ctr" rtl="0">
                        <a:spcBef>
                          <a:spcPts val="0"/>
                        </a:spcBef>
                        <a:spcAft>
                          <a:spcPts val="0"/>
                        </a:spcAft>
                        <a:buNone/>
                      </a:pPr>
                      <a:r>
                        <a:rPr lang="fr-CA" sz="1400" b="1" dirty="0">
                          <a:solidFill>
                            <a:schemeClr val="lt1"/>
                          </a:solidFill>
                          <a:latin typeface="Calibri"/>
                          <a:ea typeface="Calibri"/>
                          <a:cs typeface="Calibri"/>
                          <a:sym typeface="Calibri"/>
                        </a:rPr>
                        <a:t>Univers vivant</a:t>
                      </a:r>
                      <a:endParaRPr dirty="0"/>
                    </a:p>
                  </a:txBody>
                  <a:tcPr marL="91450" marR="91450" marT="45725" marB="45725" vert="vert27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171450" marR="0" lvl="0" indent="-171450" algn="l" rtl="0">
                        <a:spcBef>
                          <a:spcPts val="0"/>
                        </a:spcBef>
                        <a:spcAft>
                          <a:spcPts val="0"/>
                        </a:spcAft>
                        <a:buClr>
                          <a:schemeClr val="dk1"/>
                        </a:buClr>
                        <a:buSzPts val="1200"/>
                        <a:buFont typeface="Arial"/>
                        <a:buChar char="•"/>
                      </a:pPr>
                      <a:r>
                        <a:rPr lang="fr-CA" sz="1200" b="0">
                          <a:solidFill>
                            <a:schemeClr val="dk1"/>
                          </a:solidFill>
                          <a:latin typeface="Calibri"/>
                          <a:ea typeface="Calibri"/>
                          <a:cs typeface="Calibri"/>
                          <a:sym typeface="Calibri"/>
                        </a:rPr>
                        <a:t>Organisation du vivant : Répertorier les animaux selon leur classe (mammifères, reptiles, oiseaux, poissons, amphibiens). </a:t>
                      </a:r>
                      <a:endParaRPr/>
                    </a:p>
                    <a:p>
                      <a:pPr marL="171450" marR="0" lvl="0" indent="-171450" algn="l" rtl="0">
                        <a:spcBef>
                          <a:spcPts val="600"/>
                        </a:spcBef>
                        <a:spcAft>
                          <a:spcPts val="0"/>
                        </a:spcAft>
                        <a:buClr>
                          <a:schemeClr val="dk1"/>
                        </a:buClr>
                        <a:buSzPts val="1200"/>
                        <a:buFont typeface="Arial"/>
                        <a:buChar char="•"/>
                      </a:pPr>
                      <a:r>
                        <a:rPr lang="fr-CA" sz="1200" b="0">
                          <a:solidFill>
                            <a:schemeClr val="dk1"/>
                          </a:solidFill>
                          <a:latin typeface="Calibri"/>
                          <a:ea typeface="Calibri"/>
                          <a:cs typeface="Calibri"/>
                          <a:sym typeface="Calibri"/>
                        </a:rPr>
                        <a:t>Mouvements chez les animaux : Décrire divers modes de locomotion chez les animaux (marche, reptation, vol, saut).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E8E7"/>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fr-CA" sz="1200" b="0">
                          <a:latin typeface="Calibri"/>
                          <a:ea typeface="Calibri"/>
                          <a:cs typeface="Calibri"/>
                          <a:sym typeface="Calibri"/>
                        </a:rPr>
                        <a:t>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E8E7"/>
                    </a:solidFill>
                  </a:tcPr>
                </a:tc>
                <a:extLst>
                  <a:ext uri="{0D108BD9-81ED-4DB2-BD59-A6C34878D82A}">
                    <a16:rowId xmlns:a16="http://schemas.microsoft.com/office/drawing/2014/main" val="10003"/>
                  </a:ext>
                </a:extLst>
              </a:tr>
            </a:tbl>
          </a:graphicData>
        </a:graphic>
      </p:graphicFrame>
      <p:graphicFrame>
        <p:nvGraphicFramePr>
          <p:cNvPr id="115" name="Google Shape;115;p3"/>
          <p:cNvGraphicFramePr/>
          <p:nvPr/>
        </p:nvGraphicFramePr>
        <p:xfrm>
          <a:off x="112637" y="7332998"/>
          <a:ext cx="6631950" cy="1260600"/>
        </p:xfrm>
        <a:graphic>
          <a:graphicData uri="http://schemas.openxmlformats.org/drawingml/2006/table">
            <a:tbl>
              <a:tblPr firstRow="1" bandRow="1">
                <a:noFill/>
                <a:tableStyleId>{2C4A874D-6B03-4BB8-98A9-B98E6124F245}</a:tableStyleId>
              </a:tblPr>
              <a:tblGrid>
                <a:gridCol w="521000">
                  <a:extLst>
                    <a:ext uri="{9D8B030D-6E8A-4147-A177-3AD203B41FA5}">
                      <a16:colId xmlns:a16="http://schemas.microsoft.com/office/drawing/2014/main" val="20000"/>
                    </a:ext>
                  </a:extLst>
                </a:gridCol>
                <a:gridCol w="5189225">
                  <a:extLst>
                    <a:ext uri="{9D8B030D-6E8A-4147-A177-3AD203B41FA5}">
                      <a16:colId xmlns:a16="http://schemas.microsoft.com/office/drawing/2014/main" val="20001"/>
                    </a:ext>
                  </a:extLst>
                </a:gridCol>
                <a:gridCol w="921725">
                  <a:extLst>
                    <a:ext uri="{9D8B030D-6E8A-4147-A177-3AD203B41FA5}">
                      <a16:colId xmlns:a16="http://schemas.microsoft.com/office/drawing/2014/main" val="20002"/>
                    </a:ext>
                  </a:extLst>
                </a:gridCol>
              </a:tblGrid>
              <a:tr h="312125">
                <a:tc gridSpan="2">
                  <a:txBody>
                    <a:bodyPr/>
                    <a:lstStyle/>
                    <a:p>
                      <a:pPr marL="0" marR="0" lvl="0" indent="0" algn="ctr" rtl="0">
                        <a:lnSpc>
                          <a:spcPct val="100000"/>
                        </a:lnSpc>
                        <a:spcBef>
                          <a:spcPts val="0"/>
                        </a:spcBef>
                        <a:spcAft>
                          <a:spcPts val="0"/>
                        </a:spcAft>
                        <a:buClr>
                          <a:schemeClr val="dk1"/>
                        </a:buClr>
                        <a:buSzPts val="1400"/>
                        <a:buFont typeface="Calibri"/>
                        <a:buNone/>
                      </a:pPr>
                      <a:r>
                        <a:rPr lang="fr-CA" sz="1400" b="1" dirty="0">
                          <a:latin typeface="Calibri"/>
                          <a:ea typeface="Calibri"/>
                          <a:cs typeface="Calibri"/>
                          <a:sym typeface="Calibri"/>
                        </a:rPr>
                        <a:t>Références à la PDA Mathématique</a:t>
                      </a:r>
                      <a:endParaRPr sz="1400" b="1" dirty="0">
                        <a:solidFill>
                          <a:schemeClr val="lt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fr-FR"/>
                    </a:p>
                  </a:txBody>
                  <a:tcPr/>
                </a:tc>
                <a:tc>
                  <a:txBody>
                    <a:bodyPr/>
                    <a:lstStyle/>
                    <a:p>
                      <a:pPr marL="0" marR="0" lvl="0" indent="0" algn="ctr" rtl="0">
                        <a:spcBef>
                          <a:spcPts val="0"/>
                        </a:spcBef>
                        <a:spcAft>
                          <a:spcPts val="0"/>
                        </a:spcAft>
                        <a:buNone/>
                      </a:pPr>
                      <a:r>
                        <a:rPr lang="fr-CA" sz="1400" b="1">
                          <a:latin typeface="Calibri"/>
                          <a:ea typeface="Calibri"/>
                          <a:cs typeface="Calibri"/>
                          <a:sym typeface="Calibri"/>
                        </a:rPr>
                        <a:t>Activités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948475">
                <a:tc>
                  <a:txBody>
                    <a:bodyPr/>
                    <a:lstStyle/>
                    <a:p>
                      <a:pPr marL="0" marR="0" lvl="0" indent="0" algn="ctr" rtl="0">
                        <a:spcBef>
                          <a:spcPts val="0"/>
                        </a:spcBef>
                        <a:spcAft>
                          <a:spcPts val="0"/>
                        </a:spcAft>
                        <a:buNone/>
                      </a:pPr>
                      <a:r>
                        <a:rPr lang="fr-CA" sz="1400" b="1" dirty="0">
                          <a:solidFill>
                            <a:schemeClr val="lt1"/>
                          </a:solidFill>
                          <a:latin typeface="Calibri"/>
                          <a:ea typeface="Calibri"/>
                          <a:cs typeface="Calibri"/>
                          <a:sym typeface="Calibri"/>
                        </a:rPr>
                        <a:t>Géométrie</a:t>
                      </a:r>
                      <a:endParaRPr dirty="0"/>
                    </a:p>
                  </a:txBody>
                  <a:tcPr marL="91450" marR="91450" marT="45725" marB="45725" vert="vert27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171450" marR="0" lvl="0" indent="-171450" algn="l" rtl="0">
                        <a:spcBef>
                          <a:spcPts val="0"/>
                        </a:spcBef>
                        <a:spcAft>
                          <a:spcPts val="0"/>
                        </a:spcAft>
                        <a:buClr>
                          <a:schemeClr val="dk1"/>
                        </a:buClr>
                        <a:buSzPts val="1200"/>
                        <a:buFont typeface="Arial"/>
                        <a:buChar char="•"/>
                      </a:pPr>
                      <a:r>
                        <a:rPr lang="fr-CA" sz="1200" b="0" i="0" u="none" strike="noStrike">
                          <a:solidFill>
                            <a:schemeClr val="dk1"/>
                          </a:solidFill>
                          <a:latin typeface="Calibri"/>
                          <a:ea typeface="Calibri"/>
                          <a:cs typeface="Calibri"/>
                          <a:sym typeface="Calibri"/>
                        </a:rPr>
                        <a:t>Classifier des prismes (rectangulaires, triangulaires et cylindre)</a:t>
                      </a:r>
                      <a:endParaRPr sz="1200" b="0" i="0" u="none" strike="noStrike">
                        <a:solidFill>
                          <a:schemeClr val="dk1"/>
                        </a:solidFill>
                        <a:latin typeface="Calibri"/>
                        <a:ea typeface="Calibri"/>
                        <a:cs typeface="Calibri"/>
                        <a:sym typeface="Calibri"/>
                      </a:endParaRPr>
                    </a:p>
                    <a:p>
                      <a:pPr marL="171450" marR="0" lvl="0" indent="-171450" algn="l" rtl="0">
                        <a:spcBef>
                          <a:spcPts val="600"/>
                        </a:spcBef>
                        <a:spcAft>
                          <a:spcPts val="0"/>
                        </a:spcAft>
                        <a:buClr>
                          <a:schemeClr val="dk1"/>
                        </a:buClr>
                        <a:buSzPts val="1200"/>
                        <a:buFont typeface="Arial"/>
                        <a:buChar char="•"/>
                      </a:pPr>
                      <a:r>
                        <a:rPr lang="fr-CA" sz="1200" b="0" i="0" u="none" strike="noStrike">
                          <a:solidFill>
                            <a:schemeClr val="dk1"/>
                          </a:solidFill>
                          <a:latin typeface="Calibri"/>
                          <a:ea typeface="Calibri"/>
                          <a:cs typeface="Calibri"/>
                          <a:sym typeface="Calibri"/>
                        </a:rPr>
                        <a:t>Développer un prisme (rectangulaire, triangulaire et cylindre)</a:t>
                      </a:r>
                      <a:endParaRPr sz="1200" b="0" i="0" u="none" strike="noStrik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E8E7"/>
                    </a:solidFill>
                  </a:tcPr>
                </a:tc>
                <a:tc>
                  <a:txBody>
                    <a:bodyPr/>
                    <a:lstStyle/>
                    <a:p>
                      <a:pPr marL="0" marR="0" lvl="0" indent="0" algn="ctr" rtl="0">
                        <a:spcBef>
                          <a:spcPts val="0"/>
                        </a:spcBef>
                        <a:spcAft>
                          <a:spcPts val="0"/>
                        </a:spcAft>
                        <a:buNone/>
                      </a:pPr>
                      <a:r>
                        <a:rPr lang="fr-CA" sz="1200" b="0">
                          <a:latin typeface="Calibri"/>
                          <a:ea typeface="Calibri"/>
                          <a:cs typeface="Calibri"/>
                          <a:sym typeface="Calibri"/>
                        </a:rPr>
                        <a:t>2-3-5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E8E7"/>
                    </a:solidFill>
                  </a:tcPr>
                </a:tc>
                <a:extLst>
                  <a:ext uri="{0D108BD9-81ED-4DB2-BD59-A6C34878D82A}">
                    <a16:rowId xmlns:a16="http://schemas.microsoft.com/office/drawing/2014/main" val="10001"/>
                  </a:ext>
                </a:extLst>
              </a:tr>
            </a:tbl>
          </a:graphicData>
        </a:graphic>
      </p:graphicFrame>
      <p:sp>
        <p:nvSpPr>
          <p:cNvPr id="114" name="Google Shape;114;p3"/>
          <p:cNvSpPr txBox="1">
            <a:spLocks noGrp="1"/>
          </p:cNvSpPr>
          <p:nvPr>
            <p:ph type="sldNum" idx="12"/>
          </p:nvPr>
        </p:nvSpPr>
        <p:spPr>
          <a:xfrm>
            <a:off x="5745708" y="8040991"/>
            <a:ext cx="1112292"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a:t>
            </a:fld>
            <a:endParaRPr sz="8200" dirty="0">
              <a:solidFill>
                <a:srgbClr val="D8D8D8"/>
              </a:solidFill>
              <a:latin typeface="Impact"/>
              <a:ea typeface="Impact"/>
              <a:cs typeface="Impact"/>
              <a:sym typeface="Impac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0"/>
          <p:cNvSpPr txBox="1">
            <a:spLocks noGrp="1"/>
          </p:cNvSpPr>
          <p:nvPr>
            <p:ph type="sldNum" idx="12"/>
          </p:nvPr>
        </p:nvSpPr>
        <p:spPr>
          <a:xfrm>
            <a:off x="5295792" y="8008203"/>
            <a:ext cx="1562208"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30</a:t>
            </a:fld>
            <a:endParaRPr sz="8200">
              <a:solidFill>
                <a:srgbClr val="D8D8D8"/>
              </a:solidFill>
              <a:latin typeface="Impact"/>
              <a:ea typeface="Impact"/>
              <a:cs typeface="Impact"/>
              <a:sym typeface="Impact"/>
            </a:endParaRPr>
          </a:p>
        </p:txBody>
      </p:sp>
      <p:graphicFrame>
        <p:nvGraphicFramePr>
          <p:cNvPr id="410" name="Google Shape;410;p30"/>
          <p:cNvGraphicFramePr/>
          <p:nvPr>
            <p:extLst>
              <p:ext uri="{D42A27DB-BD31-4B8C-83A1-F6EECF244321}">
                <p14:modId xmlns:p14="http://schemas.microsoft.com/office/powerpoint/2010/main" val="1718101882"/>
              </p:ext>
            </p:extLst>
          </p:nvPr>
        </p:nvGraphicFramePr>
        <p:xfrm>
          <a:off x="783117" y="2780595"/>
          <a:ext cx="5374825" cy="3484970"/>
        </p:xfrm>
        <a:graphic>
          <a:graphicData uri="http://schemas.openxmlformats.org/drawingml/2006/table">
            <a:tbl>
              <a:tblPr firstRow="1" bandRow="1">
                <a:noFill/>
                <a:tableStyleId>{2C4A874D-6B03-4BB8-98A9-B98E6124F245}</a:tableStyleId>
              </a:tblPr>
              <a:tblGrid>
                <a:gridCol w="1266675">
                  <a:extLst>
                    <a:ext uri="{9D8B030D-6E8A-4147-A177-3AD203B41FA5}">
                      <a16:colId xmlns:a16="http://schemas.microsoft.com/office/drawing/2014/main" val="20000"/>
                    </a:ext>
                  </a:extLst>
                </a:gridCol>
                <a:gridCol w="2931450">
                  <a:extLst>
                    <a:ext uri="{9D8B030D-6E8A-4147-A177-3AD203B41FA5}">
                      <a16:colId xmlns:a16="http://schemas.microsoft.com/office/drawing/2014/main" val="20001"/>
                    </a:ext>
                  </a:extLst>
                </a:gridCol>
                <a:gridCol w="11767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fr-CA" sz="1400">
                          <a:latin typeface="Calibri"/>
                          <a:ea typeface="Calibri"/>
                          <a:cs typeface="Calibri"/>
                          <a:sym typeface="Calibri"/>
                        </a:rPr>
                        <a:t>Numéro de</a:t>
                      </a:r>
                      <a:endParaRPr/>
                    </a:p>
                    <a:p>
                      <a:pPr marL="0" marR="0" lvl="0" indent="0" algn="ctr" rtl="0">
                        <a:spcBef>
                          <a:spcPts val="0"/>
                        </a:spcBef>
                        <a:spcAft>
                          <a:spcPts val="0"/>
                        </a:spcAft>
                        <a:buNone/>
                      </a:pPr>
                      <a:r>
                        <a:rPr lang="fr-CA" sz="1400">
                          <a:latin typeface="Calibri"/>
                          <a:ea typeface="Calibri"/>
                          <a:cs typeface="Calibri"/>
                          <a:sym typeface="Calibri"/>
                        </a:rPr>
                        <a:t>la fiche</a:t>
                      </a:r>
                      <a:endParaRPr sz="14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Nom</a:t>
                      </a:r>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Pages</a:t>
                      </a:r>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Lettre d’UniVert</a:t>
                      </a: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p. 31</a:t>
                      </a:r>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2</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Liste des espèces à accueillir en 2023</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p. 32</a:t>
                      </a:r>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3</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Localisation du refuge Univert</a:t>
                      </a: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p. 33</a:t>
                      </a:r>
                      <a:endParaRPr/>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4</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Les refuges pour animaux</a:t>
                      </a:r>
                      <a:endParaRPr/>
                    </a:p>
                  </a:txBody>
                  <a:tcPr marL="91450" marR="91450" marT="45725" marB="45725" anchor="ctr"/>
                </a:tc>
                <a:tc>
                  <a:txBody>
                    <a:bodyPr/>
                    <a:lstStyle/>
                    <a:p>
                      <a:pPr marL="0" marR="0" lvl="0" indent="0" algn="ctr" rtl="0">
                        <a:spcBef>
                          <a:spcPts val="0"/>
                        </a:spcBef>
                        <a:spcAft>
                          <a:spcPts val="0"/>
                        </a:spcAft>
                        <a:buNone/>
                      </a:pPr>
                      <a:r>
                        <a:rPr lang="fr-CA" sz="1200" dirty="0">
                          <a:latin typeface="Calibri"/>
                          <a:ea typeface="Calibri"/>
                          <a:cs typeface="Calibri"/>
                          <a:sym typeface="Calibri"/>
                        </a:rPr>
                        <a:t>p. 34-38</a:t>
                      </a:r>
                      <a:endParaRPr dirty="0"/>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fr-CA" sz="1200" dirty="0"/>
                        <a:t>5a</a:t>
                      </a:r>
                      <a:endParaRPr sz="1200" dirty="0"/>
                    </a:p>
                  </a:txBody>
                  <a:tcPr marL="91450" marR="91450" marT="45725" marB="45725" anchor="ctr"/>
                </a:tc>
                <a:tc>
                  <a:txBody>
                    <a:bodyPr/>
                    <a:lstStyle/>
                    <a:p>
                      <a:pPr marL="0" marR="0" lvl="0" indent="0" algn="l" rtl="0">
                        <a:spcBef>
                          <a:spcPts val="0"/>
                        </a:spcBef>
                        <a:spcAft>
                          <a:spcPts val="0"/>
                        </a:spcAft>
                        <a:buNone/>
                      </a:pPr>
                      <a:r>
                        <a:rPr lang="fr-CA" sz="1200" dirty="0"/>
                        <a:t>Fiche d’activité A : Solutionnaire</a:t>
                      </a:r>
                      <a:endParaRPr sz="1200" dirty="0"/>
                    </a:p>
                  </a:txBody>
                  <a:tcPr marL="91450" marR="91450" marT="45725" marB="45725" anchor="ctr"/>
                </a:tc>
                <a:tc>
                  <a:txBody>
                    <a:bodyPr/>
                    <a:lstStyle/>
                    <a:p>
                      <a:pPr marL="0" marR="0" lvl="0" indent="0" algn="ctr" rtl="0">
                        <a:spcBef>
                          <a:spcPts val="0"/>
                        </a:spcBef>
                        <a:spcAft>
                          <a:spcPts val="0"/>
                        </a:spcAft>
                        <a:buNone/>
                      </a:pPr>
                      <a:r>
                        <a:rPr lang="fr-CA" sz="1200" dirty="0"/>
                        <a:t>p.39</a:t>
                      </a:r>
                      <a:endParaRPr sz="1200" dirty="0"/>
                    </a:p>
                  </a:txBody>
                  <a:tcPr marL="91450" marR="91450" marT="45725" marB="45725" anchor="ctr"/>
                </a:tc>
                <a:extLst>
                  <a:ext uri="{0D108BD9-81ED-4DB2-BD59-A6C34878D82A}">
                    <a16:rowId xmlns:a16="http://schemas.microsoft.com/office/drawing/2014/main" val="1959411629"/>
                  </a:ext>
                </a:extLst>
              </a:tr>
              <a:tr h="370850">
                <a:tc>
                  <a:txBody>
                    <a:bodyPr/>
                    <a:lstStyle/>
                    <a:p>
                      <a:pPr marL="0" marR="0" lvl="0" indent="0" algn="ctr" rtl="0">
                        <a:spcBef>
                          <a:spcPts val="0"/>
                        </a:spcBef>
                        <a:spcAft>
                          <a:spcPts val="0"/>
                        </a:spcAft>
                        <a:buNone/>
                      </a:pPr>
                      <a:r>
                        <a:rPr lang="fr-CA" sz="1200" dirty="0">
                          <a:latin typeface="Calibri"/>
                          <a:ea typeface="Calibri"/>
                          <a:cs typeface="Calibri"/>
                          <a:sym typeface="Calibri"/>
                        </a:rPr>
                        <a:t>5b</a:t>
                      </a:r>
                      <a:endParaRPr dirty="0"/>
                    </a:p>
                  </a:txBody>
                  <a:tcPr marL="91450" marR="91450" marT="45725" marB="45725" anchor="ctr"/>
                </a:tc>
                <a:tc>
                  <a:txBody>
                    <a:bodyPr/>
                    <a:lstStyle/>
                    <a:p>
                      <a:pPr marL="0" marR="0" lvl="0" indent="0" algn="l" rtl="0">
                        <a:spcBef>
                          <a:spcPts val="0"/>
                        </a:spcBef>
                        <a:spcAft>
                          <a:spcPts val="0"/>
                        </a:spcAft>
                        <a:buNone/>
                      </a:pPr>
                      <a:r>
                        <a:rPr lang="fr-CA" sz="1200" dirty="0">
                          <a:latin typeface="Calibri"/>
                          <a:ea typeface="Calibri"/>
                          <a:cs typeface="Calibri"/>
                          <a:sym typeface="Calibri"/>
                        </a:rPr>
                        <a:t>Tornades et tempêtes de neige</a:t>
                      </a:r>
                      <a:endParaRPr dirty="0"/>
                    </a:p>
                  </a:txBody>
                  <a:tcPr marL="91450" marR="91450" marT="45725" marB="45725" anchor="ctr"/>
                </a:tc>
                <a:tc>
                  <a:txBody>
                    <a:bodyPr/>
                    <a:lstStyle/>
                    <a:p>
                      <a:pPr marL="0" marR="0" lvl="0" indent="0" algn="ctr" rtl="0">
                        <a:spcBef>
                          <a:spcPts val="0"/>
                        </a:spcBef>
                        <a:spcAft>
                          <a:spcPts val="0"/>
                        </a:spcAft>
                        <a:buNone/>
                      </a:pPr>
                      <a:r>
                        <a:rPr lang="fr-CA" sz="1200" dirty="0">
                          <a:latin typeface="Calibri"/>
                          <a:ea typeface="Calibri"/>
                          <a:cs typeface="Calibri"/>
                          <a:sym typeface="Calibri"/>
                        </a:rPr>
                        <a:t>p. 40</a:t>
                      </a:r>
                      <a:endParaRPr dirty="0"/>
                    </a:p>
                  </a:txBody>
                  <a:tcPr marL="91450" marR="91450" marT="45725" marB="45725" anchor="ctr"/>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6</a:t>
                      </a:r>
                      <a:endParaRPr/>
                    </a:p>
                  </a:txBody>
                  <a:tcPr marL="91450" marR="91450" marT="45725" marB="45725" anchor="ctr"/>
                </a:tc>
                <a:tc>
                  <a:txBody>
                    <a:bodyPr/>
                    <a:lstStyle/>
                    <a:p>
                      <a:pPr marL="0" marR="0" lvl="0" indent="0" algn="l" rtl="0">
                        <a:spcBef>
                          <a:spcPts val="0"/>
                        </a:spcBef>
                        <a:spcAft>
                          <a:spcPts val="0"/>
                        </a:spcAft>
                        <a:buNone/>
                      </a:pPr>
                      <a:r>
                        <a:rPr lang="fr-CA" sz="1200" dirty="0">
                          <a:latin typeface="Calibri"/>
                          <a:ea typeface="Calibri"/>
                          <a:cs typeface="Calibri"/>
                          <a:sym typeface="Calibri"/>
                        </a:rPr>
                        <a:t>Fiche zoologique modélisée</a:t>
                      </a:r>
                      <a:endParaRPr sz="1200" dirty="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dirty="0">
                          <a:latin typeface="Calibri"/>
                          <a:ea typeface="Calibri"/>
                          <a:cs typeface="Calibri"/>
                          <a:sym typeface="Calibri"/>
                        </a:rPr>
                        <a:t>p. 41</a:t>
                      </a:r>
                      <a:endParaRPr dirty="0"/>
                    </a:p>
                  </a:txBody>
                  <a:tcPr marL="91450" marR="91450" marT="45725" marB="45725" anchor="ctr"/>
                </a:tc>
                <a:extLst>
                  <a:ext uri="{0D108BD9-81ED-4DB2-BD59-A6C34878D82A}">
                    <a16:rowId xmlns:a16="http://schemas.microsoft.com/office/drawing/2014/main" val="10006"/>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7</a:t>
                      </a:r>
                      <a:endParaRPr sz="1200">
                        <a:latin typeface="Calibri"/>
                        <a:ea typeface="Calibri"/>
                        <a:cs typeface="Calibri"/>
                        <a:sym typeface="Calibri"/>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Plan modélisé</a:t>
                      </a: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dirty="0">
                          <a:latin typeface="Calibri"/>
                          <a:ea typeface="Calibri"/>
                          <a:cs typeface="Calibri"/>
                          <a:sym typeface="Calibri"/>
                        </a:rPr>
                        <a:t>p. 42-43</a:t>
                      </a:r>
                      <a:endParaRPr dirty="0"/>
                    </a:p>
                  </a:txBody>
                  <a:tcPr marL="91450" marR="91450" marT="45725" marB="45725" anchor="ctr"/>
                </a:tc>
                <a:extLst>
                  <a:ext uri="{0D108BD9-81ED-4DB2-BD59-A6C34878D82A}">
                    <a16:rowId xmlns:a16="http://schemas.microsoft.com/office/drawing/2014/main" val="10007"/>
                  </a:ext>
                </a:extLst>
              </a:tr>
            </a:tbl>
          </a:graphicData>
        </a:graphic>
      </p:graphicFrame>
      <p:sp>
        <p:nvSpPr>
          <p:cNvPr id="411" name="Google Shape;411;p30"/>
          <p:cNvSpPr txBox="1"/>
          <p:nvPr/>
        </p:nvSpPr>
        <p:spPr>
          <a:xfrm>
            <a:off x="1291972" y="1543659"/>
            <a:ext cx="4274057" cy="871396"/>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3000"/>
              <a:buFont typeface="Calibri"/>
              <a:buNone/>
            </a:pPr>
            <a:r>
              <a:rPr lang="fr-CA" sz="3000">
                <a:solidFill>
                  <a:schemeClr val="dk1"/>
                </a:solidFill>
                <a:latin typeface="Calibri"/>
                <a:ea typeface="Calibri"/>
                <a:cs typeface="Calibri"/>
                <a:sym typeface="Calibri"/>
              </a:rPr>
              <a:t>Fiches TNI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1"/>
          <p:cNvSpPr txBox="1">
            <a:spLocks noGrp="1"/>
          </p:cNvSpPr>
          <p:nvPr>
            <p:ph type="title"/>
          </p:nvPr>
        </p:nvSpPr>
        <p:spPr>
          <a:xfrm>
            <a:off x="224583" y="184436"/>
            <a:ext cx="6408833" cy="89684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50000"/>
              </a:lnSpc>
              <a:spcBef>
                <a:spcPts val="0"/>
              </a:spcBef>
              <a:spcAft>
                <a:spcPts val="0"/>
              </a:spcAft>
              <a:buClr>
                <a:schemeClr val="dk1"/>
              </a:buClr>
              <a:buSzPct val="100000"/>
              <a:buFont typeface="Arial"/>
              <a:buNone/>
            </a:pPr>
            <a:br>
              <a:rPr lang="fr-CA" sz="2000" dirty="0">
                <a:latin typeface="Arial"/>
                <a:ea typeface="Arial"/>
                <a:cs typeface="Arial"/>
                <a:sym typeface="Arial"/>
              </a:rPr>
            </a:br>
            <a:br>
              <a:rPr lang="fr-CA" sz="2000" dirty="0">
                <a:latin typeface="Arial"/>
                <a:ea typeface="Arial"/>
                <a:cs typeface="Arial"/>
                <a:sym typeface="Arial"/>
              </a:rPr>
            </a:br>
            <a:r>
              <a:rPr lang="fr-CA" sz="2000" dirty="0">
                <a:latin typeface="Arial"/>
                <a:ea typeface="Arial"/>
                <a:cs typeface="Arial"/>
                <a:sym typeface="Arial"/>
              </a:rPr>
              <a:t>Bonjour les élèves !</a:t>
            </a:r>
            <a:br>
              <a:rPr lang="fr-CA" sz="1800" dirty="0">
                <a:latin typeface="Arial"/>
                <a:ea typeface="Arial"/>
                <a:cs typeface="Arial"/>
                <a:sym typeface="Arial"/>
              </a:rPr>
            </a:br>
            <a:br>
              <a:rPr lang="fr-CA" sz="1800" dirty="0">
                <a:latin typeface="Arial"/>
                <a:ea typeface="Arial"/>
                <a:cs typeface="Arial"/>
                <a:sym typeface="Arial"/>
              </a:rPr>
            </a:br>
            <a:r>
              <a:rPr lang="fr-CA" sz="1800" dirty="0">
                <a:latin typeface="Arial"/>
                <a:ea typeface="Arial"/>
                <a:cs typeface="Arial"/>
                <a:sym typeface="Arial"/>
              </a:rPr>
              <a:t>Nous sommes </a:t>
            </a:r>
            <a:r>
              <a:rPr lang="fr-CA" sz="1800" b="1" dirty="0" err="1">
                <a:solidFill>
                  <a:srgbClr val="00B050"/>
                </a:solidFill>
                <a:latin typeface="Arial"/>
                <a:ea typeface="Arial"/>
                <a:cs typeface="Arial"/>
                <a:sym typeface="Arial"/>
              </a:rPr>
              <a:t>UniVert</a:t>
            </a:r>
            <a:r>
              <a:rPr lang="fr-CA" sz="1800" dirty="0">
                <a:latin typeface="Arial"/>
                <a:ea typeface="Arial"/>
                <a:cs typeface="Arial"/>
                <a:sym typeface="Arial"/>
              </a:rPr>
              <a:t>, un organisme de protection des animaux situé à Chibougamau, dans le nord du Québec. Nous voulons ouvrir un refuge pour animaux sauvages l’été prochain. La mission de notre refuge sera d’accueillir et de soigner des animaux blessés, pour éventuellement les relâcher dans la nature.</a:t>
            </a:r>
            <a:br>
              <a:rPr lang="fr-CA" sz="1800" dirty="0">
                <a:latin typeface="Arial"/>
                <a:ea typeface="Arial"/>
                <a:cs typeface="Arial"/>
                <a:sym typeface="Arial"/>
              </a:rPr>
            </a:br>
            <a:br>
              <a:rPr lang="fr-CA" sz="1800" dirty="0">
                <a:latin typeface="Arial"/>
                <a:ea typeface="Arial"/>
                <a:cs typeface="Arial"/>
                <a:sym typeface="Arial"/>
              </a:rPr>
            </a:br>
            <a:r>
              <a:rPr lang="fr-CA" sz="1800" dirty="0">
                <a:latin typeface="Arial"/>
                <a:ea typeface="Arial"/>
                <a:cs typeface="Arial"/>
                <a:sym typeface="Arial"/>
              </a:rPr>
              <a:t>Pour remplir cette mission, nous devrons construire différents habitats artificiels où les animaux pourront vivre, le temps de se remettre de leurs blessures. Ces habitats artificiels devront être à la fois </a:t>
            </a:r>
            <a:r>
              <a:rPr lang="fr-CA" sz="1800" i="1" dirty="0">
                <a:latin typeface="Arial"/>
                <a:ea typeface="Arial"/>
                <a:cs typeface="Arial"/>
                <a:sym typeface="Arial"/>
              </a:rPr>
              <a:t>sécuritaires</a:t>
            </a:r>
            <a:r>
              <a:rPr lang="fr-CA" sz="1800" dirty="0">
                <a:latin typeface="Arial"/>
                <a:ea typeface="Arial"/>
                <a:cs typeface="Arial"/>
                <a:sym typeface="Arial"/>
              </a:rPr>
              <a:t> et </a:t>
            </a:r>
            <a:r>
              <a:rPr lang="fr-CA" sz="1800" i="1" dirty="0">
                <a:latin typeface="Arial"/>
                <a:ea typeface="Arial"/>
                <a:cs typeface="Arial"/>
                <a:sym typeface="Arial"/>
              </a:rPr>
              <a:t>adaptés</a:t>
            </a:r>
            <a:r>
              <a:rPr lang="fr-CA" sz="1800" dirty="0">
                <a:latin typeface="Arial"/>
                <a:ea typeface="Arial"/>
                <a:cs typeface="Arial"/>
                <a:sym typeface="Arial"/>
              </a:rPr>
              <a:t>.</a:t>
            </a:r>
            <a:br>
              <a:rPr lang="fr-CA" sz="1800" dirty="0">
                <a:latin typeface="Arial"/>
                <a:ea typeface="Arial"/>
                <a:cs typeface="Arial"/>
                <a:sym typeface="Arial"/>
              </a:rPr>
            </a:br>
            <a:br>
              <a:rPr lang="fr-CA" sz="1800" dirty="0">
                <a:latin typeface="Arial"/>
                <a:ea typeface="Arial"/>
                <a:cs typeface="Arial"/>
                <a:sym typeface="Arial"/>
              </a:rPr>
            </a:br>
            <a:r>
              <a:rPr lang="fr-CA" sz="1800" dirty="0">
                <a:latin typeface="Arial"/>
                <a:ea typeface="Arial"/>
                <a:cs typeface="Arial"/>
                <a:sym typeface="Arial"/>
              </a:rPr>
              <a:t>Pour concevoir ces habitats artificiels, nous avons décidé de faire appel à vous. Pouvez-vous nous aider à imaginer les habitats artificiels de nos futurs protégés ?</a:t>
            </a:r>
            <a:br>
              <a:rPr lang="fr-CA" sz="1800" dirty="0">
                <a:latin typeface="Arial"/>
                <a:ea typeface="Arial"/>
                <a:cs typeface="Arial"/>
                <a:sym typeface="Arial"/>
              </a:rPr>
            </a:br>
            <a:br>
              <a:rPr lang="fr-CA" sz="1800" dirty="0">
                <a:latin typeface="Arial"/>
                <a:ea typeface="Arial"/>
                <a:cs typeface="Arial"/>
                <a:sym typeface="Arial"/>
              </a:rPr>
            </a:br>
            <a:r>
              <a:rPr lang="fr-CA" sz="1800" dirty="0">
                <a:latin typeface="Arial"/>
                <a:ea typeface="Arial"/>
                <a:cs typeface="Arial"/>
                <a:sym typeface="Arial"/>
              </a:rPr>
              <a:t>Merci !</a:t>
            </a:r>
            <a:br>
              <a:rPr lang="fr-CA" sz="1800" dirty="0">
                <a:latin typeface="Arial"/>
                <a:ea typeface="Arial"/>
                <a:cs typeface="Arial"/>
                <a:sym typeface="Arial"/>
              </a:rPr>
            </a:br>
            <a:br>
              <a:rPr lang="fr-CA" sz="1800" dirty="0">
                <a:latin typeface="Arial"/>
                <a:ea typeface="Arial"/>
                <a:cs typeface="Arial"/>
                <a:sym typeface="Arial"/>
              </a:rPr>
            </a:br>
            <a:r>
              <a:rPr lang="fr-CA" sz="1800" dirty="0">
                <a:latin typeface="Arial"/>
                <a:ea typeface="Arial"/>
                <a:cs typeface="Arial"/>
                <a:sym typeface="Arial"/>
              </a:rPr>
              <a:t>L’équipe d’</a:t>
            </a:r>
            <a:r>
              <a:rPr lang="fr-CA" sz="1800" dirty="0" err="1">
                <a:latin typeface="Arial"/>
                <a:ea typeface="Arial"/>
                <a:cs typeface="Arial"/>
                <a:sym typeface="Arial"/>
              </a:rPr>
              <a:t>UniVert</a:t>
            </a:r>
            <a:endParaRPr sz="1600" dirty="0">
              <a:latin typeface="Times New Roman"/>
              <a:ea typeface="Times New Roman"/>
              <a:cs typeface="Times New Roman"/>
              <a:sym typeface="Times New Roman"/>
            </a:endParaRPr>
          </a:p>
        </p:txBody>
      </p:sp>
      <p:sp>
        <p:nvSpPr>
          <p:cNvPr id="417" name="Google Shape;417;p31"/>
          <p:cNvSpPr/>
          <p:nvPr/>
        </p:nvSpPr>
        <p:spPr>
          <a:xfrm>
            <a:off x="96248" y="63859"/>
            <a:ext cx="6665497" cy="9034759"/>
          </a:xfrm>
          <a:prstGeom prst="roundRect">
            <a:avLst>
              <a:gd name="adj" fmla="val 3346"/>
            </a:avLst>
          </a:prstGeom>
          <a:noFill/>
          <a:ln w="4762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31"/>
          <p:cNvSpPr/>
          <p:nvPr/>
        </p:nvSpPr>
        <p:spPr>
          <a:xfrm>
            <a:off x="166584" y="144243"/>
            <a:ext cx="6521795" cy="8862300"/>
          </a:xfrm>
          <a:prstGeom prst="roundRect">
            <a:avLst>
              <a:gd name="adj" fmla="val 3346"/>
            </a:avLst>
          </a:prstGeom>
          <a:noFill/>
          <a:ln w="4762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19" name="Google Shape;419;p31"/>
          <p:cNvGrpSpPr/>
          <p:nvPr/>
        </p:nvGrpSpPr>
        <p:grpSpPr>
          <a:xfrm>
            <a:off x="5237673" y="274868"/>
            <a:ext cx="1224167" cy="1185989"/>
            <a:chOff x="4813098" y="316818"/>
            <a:chExt cx="1804885" cy="1748597"/>
          </a:xfrm>
        </p:grpSpPr>
        <p:pic>
          <p:nvPicPr>
            <p:cNvPr id="420" name="Google Shape;420;p31" descr="A close up of a logo&#10;&#10;Description automatically generated"/>
            <p:cNvPicPr preferRelativeResize="0"/>
            <p:nvPr/>
          </p:nvPicPr>
          <p:blipFill rotWithShape="1">
            <a:blip r:embed="rId3">
              <a:alphaModFix/>
            </a:blip>
            <a:srcRect/>
            <a:stretch/>
          </p:blipFill>
          <p:spPr>
            <a:xfrm>
              <a:off x="5172666" y="518671"/>
              <a:ext cx="1069499" cy="1069499"/>
            </a:xfrm>
            <a:prstGeom prst="rect">
              <a:avLst/>
            </a:prstGeom>
            <a:noFill/>
            <a:ln>
              <a:noFill/>
            </a:ln>
          </p:spPr>
        </p:pic>
        <p:sp>
          <p:nvSpPr>
            <p:cNvPr id="421" name="Google Shape;421;p31"/>
            <p:cNvSpPr txBox="1"/>
            <p:nvPr/>
          </p:nvSpPr>
          <p:spPr>
            <a:xfrm>
              <a:off x="4813098" y="1415804"/>
              <a:ext cx="1804885" cy="4537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rgbClr val="00B050"/>
                  </a:solidFill>
                  <a:latin typeface="Limelight"/>
                  <a:ea typeface="Limelight"/>
                  <a:cs typeface="Limelight"/>
                  <a:sym typeface="Limelight"/>
                </a:rPr>
                <a:t>UniVert</a:t>
              </a:r>
              <a:endParaRPr sz="1400">
                <a:solidFill>
                  <a:srgbClr val="00B050"/>
                </a:solidFill>
                <a:latin typeface="Limelight"/>
                <a:ea typeface="Limelight"/>
                <a:cs typeface="Limelight"/>
                <a:sym typeface="Limelight"/>
              </a:endParaRPr>
            </a:p>
          </p:txBody>
        </p:sp>
        <p:sp>
          <p:nvSpPr>
            <p:cNvPr id="422" name="Google Shape;422;p31"/>
            <p:cNvSpPr/>
            <p:nvPr/>
          </p:nvSpPr>
          <p:spPr>
            <a:xfrm>
              <a:off x="4873463" y="316818"/>
              <a:ext cx="1667905" cy="1748597"/>
            </a:xfrm>
            <a:prstGeom prst="ellipse">
              <a:avLst/>
            </a:prstGeom>
            <a:no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2"/>
          <p:cNvSpPr txBox="1">
            <a:spLocks noGrp="1"/>
          </p:cNvSpPr>
          <p:nvPr>
            <p:ph type="title"/>
          </p:nvPr>
        </p:nvSpPr>
        <p:spPr>
          <a:xfrm>
            <a:off x="224583" y="225858"/>
            <a:ext cx="6408833" cy="8806441"/>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1600"/>
              <a:buFont typeface="Arial"/>
              <a:buNone/>
            </a:pPr>
            <a:r>
              <a:rPr lang="fr-CA" sz="1600" b="1">
                <a:latin typeface="Arial"/>
                <a:ea typeface="Arial"/>
                <a:cs typeface="Arial"/>
                <a:sym typeface="Arial"/>
              </a:rPr>
              <a:t>LISTE DES ESPÈCES QUE NOUS PENSONS</a:t>
            </a:r>
            <a:br>
              <a:rPr lang="fr-CA" sz="1600" b="1">
                <a:latin typeface="Arial"/>
                <a:ea typeface="Arial"/>
                <a:cs typeface="Arial"/>
                <a:sym typeface="Arial"/>
              </a:rPr>
            </a:br>
            <a:r>
              <a:rPr lang="fr-CA" sz="1600" b="1">
                <a:latin typeface="Arial"/>
                <a:ea typeface="Arial"/>
                <a:cs typeface="Arial"/>
                <a:sym typeface="Arial"/>
              </a:rPr>
              <a:t>ACCUEILLIR  DANS NOTRE REFUGE :</a:t>
            </a:r>
            <a:br>
              <a:rPr lang="fr-CA" sz="1600">
                <a:latin typeface="Arial"/>
                <a:ea typeface="Arial"/>
                <a:cs typeface="Arial"/>
                <a:sym typeface="Arial"/>
              </a:rPr>
            </a:br>
            <a:br>
              <a:rPr lang="fr-CA" sz="1600">
                <a:latin typeface="Arial"/>
                <a:ea typeface="Arial"/>
                <a:cs typeface="Arial"/>
                <a:sym typeface="Arial"/>
              </a:rPr>
            </a:br>
            <a:br>
              <a:rPr lang="fr-CA" sz="1600">
                <a:latin typeface="Arial"/>
                <a:ea typeface="Arial"/>
                <a:cs typeface="Arial"/>
                <a:sym typeface="Arial"/>
              </a:rPr>
            </a:br>
            <a:br>
              <a:rPr lang="fr-CA" sz="1600">
                <a:latin typeface="Arial"/>
                <a:ea typeface="Arial"/>
                <a:cs typeface="Arial"/>
                <a:sym typeface="Arial"/>
              </a:rPr>
            </a:br>
            <a:br>
              <a:rPr lang="fr-CA" sz="1600">
                <a:latin typeface="Arial"/>
                <a:ea typeface="Arial"/>
                <a:cs typeface="Arial"/>
                <a:sym typeface="Arial"/>
              </a:rPr>
            </a:br>
            <a:br>
              <a:rPr lang="fr-CA" sz="1600">
                <a:latin typeface="Arial"/>
                <a:ea typeface="Arial"/>
                <a:cs typeface="Arial"/>
                <a:sym typeface="Arial"/>
              </a:rPr>
            </a:br>
            <a:br>
              <a:rPr lang="fr-CA" sz="1600">
                <a:latin typeface="Times New Roman"/>
                <a:ea typeface="Times New Roman"/>
                <a:cs typeface="Times New Roman"/>
                <a:sym typeface="Times New Roman"/>
              </a:rPr>
            </a:br>
            <a:br>
              <a:rPr lang="fr-CA" sz="1600">
                <a:latin typeface="Times New Roman"/>
                <a:ea typeface="Times New Roman"/>
                <a:cs typeface="Times New Roman"/>
                <a:sym typeface="Times New Roman"/>
              </a:rPr>
            </a:br>
            <a:br>
              <a:rPr lang="fr-CA" sz="1600">
                <a:latin typeface="Times New Roman"/>
                <a:ea typeface="Times New Roman"/>
                <a:cs typeface="Times New Roman"/>
                <a:sym typeface="Times New Roman"/>
              </a:rPr>
            </a:br>
            <a:br>
              <a:rPr lang="fr-CA" sz="1600">
                <a:latin typeface="Times New Roman"/>
                <a:ea typeface="Times New Roman"/>
                <a:cs typeface="Times New Roman"/>
                <a:sym typeface="Times New Roman"/>
              </a:rPr>
            </a:br>
            <a:br>
              <a:rPr lang="fr-CA" sz="1600">
                <a:latin typeface="Times New Roman"/>
                <a:ea typeface="Times New Roman"/>
                <a:cs typeface="Times New Roman"/>
                <a:sym typeface="Times New Roman"/>
              </a:rPr>
            </a:br>
            <a:br>
              <a:rPr lang="fr-CA" sz="1600">
                <a:latin typeface="Times New Roman"/>
                <a:ea typeface="Times New Roman"/>
                <a:cs typeface="Times New Roman"/>
                <a:sym typeface="Times New Roman"/>
              </a:rPr>
            </a:br>
            <a:br>
              <a:rPr lang="fr-CA" sz="1600">
                <a:latin typeface="Times New Roman"/>
                <a:ea typeface="Times New Roman"/>
                <a:cs typeface="Times New Roman"/>
                <a:sym typeface="Times New Roman"/>
              </a:rPr>
            </a:br>
            <a:endParaRPr sz="1600">
              <a:latin typeface="Times New Roman"/>
              <a:ea typeface="Times New Roman"/>
              <a:cs typeface="Times New Roman"/>
              <a:sym typeface="Times New Roman"/>
            </a:endParaRPr>
          </a:p>
        </p:txBody>
      </p:sp>
      <p:sp>
        <p:nvSpPr>
          <p:cNvPr id="428" name="Google Shape;428;p32"/>
          <p:cNvSpPr/>
          <p:nvPr/>
        </p:nvSpPr>
        <p:spPr>
          <a:xfrm>
            <a:off x="96248" y="63859"/>
            <a:ext cx="6665497" cy="9034759"/>
          </a:xfrm>
          <a:prstGeom prst="roundRect">
            <a:avLst>
              <a:gd name="adj" fmla="val 3346"/>
            </a:avLst>
          </a:prstGeom>
          <a:noFill/>
          <a:ln w="4762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32"/>
          <p:cNvSpPr/>
          <p:nvPr/>
        </p:nvSpPr>
        <p:spPr>
          <a:xfrm>
            <a:off x="224584" y="208825"/>
            <a:ext cx="6393459" cy="8717334"/>
          </a:xfrm>
          <a:prstGeom prst="roundRect">
            <a:avLst>
              <a:gd name="adj" fmla="val 3346"/>
            </a:avLst>
          </a:prstGeom>
          <a:noFill/>
          <a:ln w="4762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30" name="Google Shape;430;p32"/>
          <p:cNvGrpSpPr/>
          <p:nvPr/>
        </p:nvGrpSpPr>
        <p:grpSpPr>
          <a:xfrm>
            <a:off x="5160137" y="384261"/>
            <a:ext cx="1373076" cy="1330254"/>
            <a:chOff x="4813098" y="316818"/>
            <a:chExt cx="1804885" cy="1748597"/>
          </a:xfrm>
        </p:grpSpPr>
        <p:pic>
          <p:nvPicPr>
            <p:cNvPr id="431" name="Google Shape;431;p32" descr="A close up of a logo&#10;&#10;Description automatically generated"/>
            <p:cNvPicPr preferRelativeResize="0"/>
            <p:nvPr/>
          </p:nvPicPr>
          <p:blipFill rotWithShape="1">
            <a:blip r:embed="rId3">
              <a:alphaModFix/>
            </a:blip>
            <a:srcRect/>
            <a:stretch/>
          </p:blipFill>
          <p:spPr>
            <a:xfrm>
              <a:off x="5172666" y="518671"/>
              <a:ext cx="1069499" cy="1069499"/>
            </a:xfrm>
            <a:prstGeom prst="rect">
              <a:avLst/>
            </a:prstGeom>
            <a:noFill/>
            <a:ln>
              <a:noFill/>
            </a:ln>
          </p:spPr>
        </p:pic>
        <p:sp>
          <p:nvSpPr>
            <p:cNvPr id="432" name="Google Shape;432;p32"/>
            <p:cNvSpPr txBox="1"/>
            <p:nvPr/>
          </p:nvSpPr>
          <p:spPr>
            <a:xfrm>
              <a:off x="4813098" y="1415804"/>
              <a:ext cx="1804885" cy="4450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rgbClr val="00B050"/>
                  </a:solidFill>
                  <a:latin typeface="Limelight"/>
                  <a:ea typeface="Limelight"/>
                  <a:cs typeface="Limelight"/>
                  <a:sym typeface="Limelight"/>
                </a:rPr>
                <a:t>UniVert</a:t>
              </a:r>
              <a:endParaRPr sz="1600">
                <a:solidFill>
                  <a:srgbClr val="00B050"/>
                </a:solidFill>
                <a:latin typeface="Limelight"/>
                <a:ea typeface="Limelight"/>
                <a:cs typeface="Limelight"/>
                <a:sym typeface="Limelight"/>
              </a:endParaRPr>
            </a:p>
          </p:txBody>
        </p:sp>
        <p:sp>
          <p:nvSpPr>
            <p:cNvPr id="433" name="Google Shape;433;p32"/>
            <p:cNvSpPr/>
            <p:nvPr/>
          </p:nvSpPr>
          <p:spPr>
            <a:xfrm>
              <a:off x="4873463" y="316818"/>
              <a:ext cx="1667905" cy="1748597"/>
            </a:xfrm>
            <a:prstGeom prst="ellipse">
              <a:avLst/>
            </a:prstGeom>
            <a:no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434" name="Google Shape;434;p32"/>
          <p:cNvPicPr preferRelativeResize="0"/>
          <p:nvPr/>
        </p:nvPicPr>
        <p:blipFill rotWithShape="1">
          <a:blip r:embed="rId4">
            <a:alphaModFix/>
          </a:blip>
          <a:srcRect/>
          <a:stretch/>
        </p:blipFill>
        <p:spPr>
          <a:xfrm>
            <a:off x="433138" y="1971877"/>
            <a:ext cx="2799081" cy="2099311"/>
          </a:xfrm>
          <a:prstGeom prst="rect">
            <a:avLst/>
          </a:prstGeom>
          <a:noFill/>
          <a:ln>
            <a:noFill/>
          </a:ln>
        </p:spPr>
      </p:pic>
      <p:pic>
        <p:nvPicPr>
          <p:cNvPr id="435" name="Google Shape;435;p32" descr="Description de cette image, également commentée ci-après"/>
          <p:cNvPicPr preferRelativeResize="0"/>
          <p:nvPr/>
        </p:nvPicPr>
        <p:blipFill rotWithShape="1">
          <a:blip r:embed="rId5">
            <a:alphaModFix/>
          </a:blip>
          <a:srcRect/>
          <a:stretch/>
        </p:blipFill>
        <p:spPr>
          <a:xfrm>
            <a:off x="3594500" y="1967757"/>
            <a:ext cx="2799080" cy="2051364"/>
          </a:xfrm>
          <a:prstGeom prst="rect">
            <a:avLst/>
          </a:prstGeom>
          <a:noFill/>
          <a:ln>
            <a:noFill/>
          </a:ln>
        </p:spPr>
      </p:pic>
      <p:pic>
        <p:nvPicPr>
          <p:cNvPr id="436" name="Google Shape;436;p32"/>
          <p:cNvPicPr preferRelativeResize="0"/>
          <p:nvPr/>
        </p:nvPicPr>
        <p:blipFill rotWithShape="1">
          <a:blip r:embed="rId6">
            <a:alphaModFix/>
          </a:blip>
          <a:srcRect/>
          <a:stretch/>
        </p:blipFill>
        <p:spPr>
          <a:xfrm>
            <a:off x="3594499" y="4525606"/>
            <a:ext cx="2799079" cy="2099309"/>
          </a:xfrm>
          <a:prstGeom prst="rect">
            <a:avLst/>
          </a:prstGeom>
          <a:noFill/>
          <a:ln>
            <a:noFill/>
          </a:ln>
        </p:spPr>
      </p:pic>
      <p:sp>
        <p:nvSpPr>
          <p:cNvPr id="437" name="Google Shape;437;p32"/>
          <p:cNvSpPr txBox="1"/>
          <p:nvPr/>
        </p:nvSpPr>
        <p:spPr>
          <a:xfrm>
            <a:off x="417765" y="1679619"/>
            <a:ext cx="27990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PORC-ÉPIC</a:t>
            </a:r>
            <a:endParaRPr/>
          </a:p>
        </p:txBody>
      </p:sp>
      <p:sp>
        <p:nvSpPr>
          <p:cNvPr id="438" name="Google Shape;438;p32"/>
          <p:cNvSpPr txBox="1"/>
          <p:nvPr/>
        </p:nvSpPr>
        <p:spPr>
          <a:xfrm>
            <a:off x="3557884" y="1675398"/>
            <a:ext cx="27990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OURS NOIR</a:t>
            </a:r>
            <a:endParaRPr/>
          </a:p>
        </p:txBody>
      </p:sp>
      <p:sp>
        <p:nvSpPr>
          <p:cNvPr id="439" name="Google Shape;439;p32"/>
          <p:cNvSpPr txBox="1"/>
          <p:nvPr/>
        </p:nvSpPr>
        <p:spPr>
          <a:xfrm>
            <a:off x="440399" y="4222050"/>
            <a:ext cx="27990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HARFANG DES NEIGES</a:t>
            </a:r>
            <a:endParaRPr/>
          </a:p>
        </p:txBody>
      </p:sp>
      <p:sp>
        <p:nvSpPr>
          <p:cNvPr id="440" name="Google Shape;440;p32"/>
          <p:cNvSpPr txBox="1"/>
          <p:nvPr/>
        </p:nvSpPr>
        <p:spPr>
          <a:xfrm>
            <a:off x="3580518" y="4217829"/>
            <a:ext cx="27990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CERF DE VIRGINIE</a:t>
            </a:r>
            <a:endParaRPr/>
          </a:p>
        </p:txBody>
      </p:sp>
      <p:grpSp>
        <p:nvGrpSpPr>
          <p:cNvPr id="441" name="Google Shape;441;p32"/>
          <p:cNvGrpSpPr/>
          <p:nvPr/>
        </p:nvGrpSpPr>
        <p:grpSpPr>
          <a:xfrm>
            <a:off x="3587238" y="6668634"/>
            <a:ext cx="2806340" cy="2035569"/>
            <a:chOff x="-3438014" y="5436391"/>
            <a:chExt cx="2806340" cy="2035569"/>
          </a:xfrm>
        </p:grpSpPr>
        <p:pic>
          <p:nvPicPr>
            <p:cNvPr id="442" name="Google Shape;442;p32"/>
            <p:cNvPicPr preferRelativeResize="0"/>
            <p:nvPr/>
          </p:nvPicPr>
          <p:blipFill rotWithShape="1">
            <a:blip r:embed="rId7">
              <a:alphaModFix/>
            </a:blip>
            <a:srcRect/>
            <a:stretch/>
          </p:blipFill>
          <p:spPr>
            <a:xfrm>
              <a:off x="-3438014" y="5741325"/>
              <a:ext cx="2799080" cy="1730635"/>
            </a:xfrm>
            <a:prstGeom prst="rect">
              <a:avLst/>
            </a:prstGeom>
            <a:noFill/>
            <a:ln>
              <a:noFill/>
            </a:ln>
          </p:spPr>
        </p:pic>
        <p:sp>
          <p:nvSpPr>
            <p:cNvPr id="443" name="Google Shape;443;p32"/>
            <p:cNvSpPr txBox="1"/>
            <p:nvPr/>
          </p:nvSpPr>
          <p:spPr>
            <a:xfrm>
              <a:off x="-3430755" y="5436391"/>
              <a:ext cx="27990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CROTALE DES BOIS</a:t>
              </a:r>
              <a:endParaRPr/>
            </a:p>
          </p:txBody>
        </p:sp>
      </p:grpSp>
      <p:grpSp>
        <p:nvGrpSpPr>
          <p:cNvPr id="444" name="Google Shape;444;p32"/>
          <p:cNvGrpSpPr/>
          <p:nvPr/>
        </p:nvGrpSpPr>
        <p:grpSpPr>
          <a:xfrm>
            <a:off x="384533" y="6558750"/>
            <a:ext cx="2832311" cy="2145453"/>
            <a:chOff x="3580518" y="6748504"/>
            <a:chExt cx="2832311" cy="2145453"/>
          </a:xfrm>
        </p:grpSpPr>
        <p:pic>
          <p:nvPicPr>
            <p:cNvPr id="445" name="Google Shape;445;p32"/>
            <p:cNvPicPr preferRelativeResize="0"/>
            <p:nvPr/>
          </p:nvPicPr>
          <p:blipFill rotWithShape="1">
            <a:blip r:embed="rId8">
              <a:alphaModFix/>
            </a:blip>
            <a:srcRect/>
            <a:stretch/>
          </p:blipFill>
          <p:spPr>
            <a:xfrm>
              <a:off x="3613751" y="7035033"/>
              <a:ext cx="2799078" cy="1858924"/>
            </a:xfrm>
            <a:prstGeom prst="rect">
              <a:avLst/>
            </a:prstGeom>
            <a:noFill/>
            <a:ln>
              <a:noFill/>
            </a:ln>
          </p:spPr>
        </p:pic>
        <p:sp>
          <p:nvSpPr>
            <p:cNvPr id="446" name="Google Shape;446;p32"/>
            <p:cNvSpPr txBox="1"/>
            <p:nvPr/>
          </p:nvSpPr>
          <p:spPr>
            <a:xfrm>
              <a:off x="3580518" y="6748504"/>
              <a:ext cx="27990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RENARD ROUX</a:t>
              </a:r>
              <a:endParaRPr/>
            </a:p>
          </p:txBody>
        </p:sp>
      </p:grpSp>
      <p:pic>
        <p:nvPicPr>
          <p:cNvPr id="447" name="Google Shape;447;p32"/>
          <p:cNvPicPr preferRelativeResize="0"/>
          <p:nvPr/>
        </p:nvPicPr>
        <p:blipFill rotWithShape="1">
          <a:blip r:embed="rId9">
            <a:alphaModFix/>
          </a:blip>
          <a:srcRect/>
          <a:stretch/>
        </p:blipFill>
        <p:spPr>
          <a:xfrm>
            <a:off x="417765" y="4525606"/>
            <a:ext cx="2799079" cy="186540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3"/>
          <p:cNvSpPr txBox="1">
            <a:spLocks noGrp="1"/>
          </p:cNvSpPr>
          <p:nvPr>
            <p:ph type="sldNum" idx="12"/>
          </p:nvPr>
        </p:nvSpPr>
        <p:spPr>
          <a:xfrm>
            <a:off x="5295792" y="8109020"/>
            <a:ext cx="1562208" cy="104653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33</a:t>
            </a:fld>
            <a:endParaRPr sz="8200">
              <a:solidFill>
                <a:srgbClr val="D8D8D8"/>
              </a:solidFill>
              <a:latin typeface="Impact"/>
              <a:ea typeface="Impact"/>
              <a:cs typeface="Impact"/>
              <a:sym typeface="Impact"/>
            </a:endParaRPr>
          </a:p>
        </p:txBody>
      </p:sp>
      <p:sp>
        <p:nvSpPr>
          <p:cNvPr id="453" name="Google Shape;453;p33"/>
          <p:cNvSpPr txBox="1">
            <a:spLocks noGrp="1"/>
          </p:cNvSpPr>
          <p:nvPr>
            <p:ph type="title"/>
          </p:nvPr>
        </p:nvSpPr>
        <p:spPr>
          <a:xfrm>
            <a:off x="99060" y="41963"/>
            <a:ext cx="4861560"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TNI 3</a:t>
            </a:r>
            <a:br>
              <a:rPr lang="fr-CA" sz="3000">
                <a:latin typeface="Calibri"/>
                <a:ea typeface="Calibri"/>
                <a:cs typeface="Calibri"/>
                <a:sym typeface="Calibri"/>
              </a:rPr>
            </a:br>
            <a:r>
              <a:rPr lang="fr-CA" sz="2400">
                <a:latin typeface="Calibri"/>
                <a:ea typeface="Calibri"/>
                <a:cs typeface="Calibri"/>
                <a:sym typeface="Calibri"/>
              </a:rPr>
              <a:t>Localisation du futur refuge UniVert</a:t>
            </a:r>
            <a:endParaRPr sz="2400">
              <a:latin typeface="Calibri"/>
              <a:ea typeface="Calibri"/>
              <a:cs typeface="Calibri"/>
              <a:sym typeface="Calibri"/>
            </a:endParaRPr>
          </a:p>
        </p:txBody>
      </p:sp>
      <p:sp>
        <p:nvSpPr>
          <p:cNvPr id="454" name="Google Shape;454;p33"/>
          <p:cNvSpPr txBox="1"/>
          <p:nvPr/>
        </p:nvSpPr>
        <p:spPr>
          <a:xfrm>
            <a:off x="99060" y="1714500"/>
            <a:ext cx="6670148"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55" name="Google Shape;455;p33" descr="A picture containing text, map&#10;&#10;Description automatically generated"/>
          <p:cNvPicPr preferRelativeResize="0"/>
          <p:nvPr/>
        </p:nvPicPr>
        <p:blipFill rotWithShape="1">
          <a:blip r:embed="rId3">
            <a:alphaModFix/>
          </a:blip>
          <a:srcRect/>
          <a:stretch/>
        </p:blipFill>
        <p:spPr>
          <a:xfrm>
            <a:off x="0" y="1457099"/>
            <a:ext cx="6858000" cy="5818322"/>
          </a:xfrm>
          <a:prstGeom prst="rect">
            <a:avLst/>
          </a:prstGeom>
          <a:noFill/>
          <a:ln>
            <a:noFill/>
          </a:ln>
        </p:spPr>
      </p:pic>
      <p:pic>
        <p:nvPicPr>
          <p:cNvPr id="456" name="Google Shape;456;p33"/>
          <p:cNvPicPr preferRelativeResize="0"/>
          <p:nvPr/>
        </p:nvPicPr>
        <p:blipFill rotWithShape="1">
          <a:blip r:embed="rId4">
            <a:alphaModFix/>
          </a:blip>
          <a:srcRect/>
          <a:stretch/>
        </p:blipFill>
        <p:spPr>
          <a:xfrm>
            <a:off x="0" y="1336523"/>
            <a:ext cx="6858000" cy="65005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34"/>
          <p:cNvSpPr txBox="1">
            <a:spLocks noGrp="1"/>
          </p:cNvSpPr>
          <p:nvPr>
            <p:ph type="sldNum" idx="12"/>
          </p:nvPr>
        </p:nvSpPr>
        <p:spPr>
          <a:xfrm>
            <a:off x="5295792" y="8098971"/>
            <a:ext cx="1562208" cy="104502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34</a:t>
            </a:fld>
            <a:endParaRPr sz="8200">
              <a:solidFill>
                <a:srgbClr val="D8D8D8"/>
              </a:solidFill>
              <a:latin typeface="Impact"/>
              <a:ea typeface="Impact"/>
              <a:cs typeface="Impact"/>
              <a:sym typeface="Impact"/>
            </a:endParaRPr>
          </a:p>
        </p:txBody>
      </p:sp>
      <p:sp>
        <p:nvSpPr>
          <p:cNvPr id="462" name="Google Shape;462;p34"/>
          <p:cNvSpPr txBox="1">
            <a:spLocks noGrp="1"/>
          </p:cNvSpPr>
          <p:nvPr>
            <p:ph type="title"/>
          </p:nvPr>
        </p:nvSpPr>
        <p:spPr>
          <a:xfrm>
            <a:off x="99060" y="38854"/>
            <a:ext cx="4861560"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TNI 4</a:t>
            </a:r>
            <a:br>
              <a:rPr lang="fr-CA" sz="3000">
                <a:latin typeface="Calibri"/>
                <a:ea typeface="Calibri"/>
                <a:cs typeface="Calibri"/>
                <a:sym typeface="Calibri"/>
              </a:rPr>
            </a:br>
            <a:r>
              <a:rPr lang="fr-CA" sz="2400">
                <a:latin typeface="Calibri"/>
                <a:ea typeface="Calibri"/>
                <a:cs typeface="Calibri"/>
                <a:sym typeface="Calibri"/>
              </a:rPr>
              <a:t>Les refuges pour animaux</a:t>
            </a:r>
            <a:endParaRPr sz="2400">
              <a:latin typeface="Calibri"/>
              <a:ea typeface="Calibri"/>
              <a:cs typeface="Calibri"/>
              <a:sym typeface="Calibri"/>
            </a:endParaRPr>
          </a:p>
        </p:txBody>
      </p:sp>
      <p:sp>
        <p:nvSpPr>
          <p:cNvPr id="463" name="Google Shape;463;p34"/>
          <p:cNvSpPr txBox="1"/>
          <p:nvPr/>
        </p:nvSpPr>
        <p:spPr>
          <a:xfrm>
            <a:off x="99060" y="1714500"/>
            <a:ext cx="6670148"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64" name="Google Shape;464;p34" descr="A picture containing grass, outdoor, fence, water&#10;&#10;Description automatically generated"/>
          <p:cNvPicPr preferRelativeResize="0"/>
          <p:nvPr/>
        </p:nvPicPr>
        <p:blipFill rotWithShape="1">
          <a:blip r:embed="rId3">
            <a:alphaModFix/>
          </a:blip>
          <a:srcRect/>
          <a:stretch/>
        </p:blipFill>
        <p:spPr>
          <a:xfrm>
            <a:off x="0" y="2001678"/>
            <a:ext cx="6858000" cy="3857625"/>
          </a:xfrm>
          <a:prstGeom prst="rect">
            <a:avLst/>
          </a:prstGeom>
          <a:noFill/>
          <a:ln>
            <a:noFill/>
          </a:ln>
        </p:spPr>
      </p:pic>
      <p:sp>
        <p:nvSpPr>
          <p:cNvPr id="465" name="Google Shape;465;p34"/>
          <p:cNvSpPr/>
          <p:nvPr/>
        </p:nvSpPr>
        <p:spPr>
          <a:xfrm>
            <a:off x="192405" y="8530745"/>
            <a:ext cx="647319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a:solidFill>
                  <a:schemeClr val="dk1"/>
                </a:solidFill>
                <a:latin typeface="Calibri"/>
                <a:ea typeface="Calibri"/>
                <a:cs typeface="Calibri"/>
                <a:sym typeface="Calibri"/>
              </a:rPr>
              <a:t>Source des images : Fauna (seul sanctuaire de chimpanzés au Canada) - chimpanzés retraités de la recherche biomédicale, les singes ainsi que pour les animaux domestiques et sauvages négligés, abusés et exploités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5"/>
          <p:cNvSpPr txBox="1">
            <a:spLocks noGrp="1"/>
          </p:cNvSpPr>
          <p:nvPr>
            <p:ph type="sldNum" idx="12"/>
          </p:nvPr>
        </p:nvSpPr>
        <p:spPr>
          <a:xfrm>
            <a:off x="5295792" y="8078875"/>
            <a:ext cx="1562208" cy="10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35</a:t>
            </a:fld>
            <a:endParaRPr sz="8200">
              <a:solidFill>
                <a:srgbClr val="D8D8D8"/>
              </a:solidFill>
              <a:latin typeface="Impact"/>
              <a:ea typeface="Impact"/>
              <a:cs typeface="Impact"/>
              <a:sym typeface="Impact"/>
            </a:endParaRPr>
          </a:p>
        </p:txBody>
      </p:sp>
      <p:sp>
        <p:nvSpPr>
          <p:cNvPr id="471" name="Google Shape;471;p35"/>
          <p:cNvSpPr txBox="1">
            <a:spLocks noGrp="1"/>
          </p:cNvSpPr>
          <p:nvPr>
            <p:ph type="title"/>
          </p:nvPr>
        </p:nvSpPr>
        <p:spPr>
          <a:xfrm>
            <a:off x="99060" y="32714"/>
            <a:ext cx="4861560"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TNI 4</a:t>
            </a:r>
            <a:br>
              <a:rPr lang="fr-CA" sz="3000">
                <a:latin typeface="Calibri"/>
                <a:ea typeface="Calibri"/>
                <a:cs typeface="Calibri"/>
                <a:sym typeface="Calibri"/>
              </a:rPr>
            </a:br>
            <a:r>
              <a:rPr lang="fr-CA" sz="2400">
                <a:latin typeface="Calibri"/>
                <a:ea typeface="Calibri"/>
                <a:cs typeface="Calibri"/>
                <a:sym typeface="Calibri"/>
              </a:rPr>
              <a:t>Les refuges pour animaux </a:t>
            </a:r>
            <a:r>
              <a:rPr lang="fr-CA" sz="1800">
                <a:latin typeface="Calibri"/>
                <a:ea typeface="Calibri"/>
                <a:cs typeface="Calibri"/>
                <a:sym typeface="Calibri"/>
              </a:rPr>
              <a:t>(suite)</a:t>
            </a:r>
            <a:endParaRPr sz="1800">
              <a:latin typeface="Calibri"/>
              <a:ea typeface="Calibri"/>
              <a:cs typeface="Calibri"/>
              <a:sym typeface="Calibri"/>
            </a:endParaRPr>
          </a:p>
        </p:txBody>
      </p:sp>
      <p:sp>
        <p:nvSpPr>
          <p:cNvPr id="472" name="Google Shape;472;p35"/>
          <p:cNvSpPr txBox="1"/>
          <p:nvPr/>
        </p:nvSpPr>
        <p:spPr>
          <a:xfrm>
            <a:off x="99060" y="1714500"/>
            <a:ext cx="6670148"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73" name="Google Shape;473;p35" descr="A zebra standing on top of a grass covered field&#10;&#10;Description automatically generated"/>
          <p:cNvPicPr preferRelativeResize="0"/>
          <p:nvPr/>
        </p:nvPicPr>
        <p:blipFill rotWithShape="1">
          <a:blip r:embed="rId3">
            <a:alphaModFix/>
          </a:blip>
          <a:srcRect/>
          <a:stretch/>
        </p:blipFill>
        <p:spPr>
          <a:xfrm>
            <a:off x="-1" y="1961014"/>
            <a:ext cx="6858001" cy="4572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6"/>
          <p:cNvSpPr txBox="1">
            <a:spLocks noGrp="1"/>
          </p:cNvSpPr>
          <p:nvPr>
            <p:ph type="sldNum" idx="12"/>
          </p:nvPr>
        </p:nvSpPr>
        <p:spPr>
          <a:xfrm>
            <a:off x="5295792" y="8119068"/>
            <a:ext cx="1562208" cy="102493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36</a:t>
            </a:fld>
            <a:endParaRPr sz="8200">
              <a:solidFill>
                <a:srgbClr val="D8D8D8"/>
              </a:solidFill>
              <a:latin typeface="Impact"/>
              <a:ea typeface="Impact"/>
              <a:cs typeface="Impact"/>
              <a:sym typeface="Impact"/>
            </a:endParaRPr>
          </a:p>
        </p:txBody>
      </p:sp>
      <p:sp>
        <p:nvSpPr>
          <p:cNvPr id="479" name="Google Shape;479;p36"/>
          <p:cNvSpPr txBox="1">
            <a:spLocks noGrp="1"/>
          </p:cNvSpPr>
          <p:nvPr>
            <p:ph type="title"/>
          </p:nvPr>
        </p:nvSpPr>
        <p:spPr>
          <a:xfrm>
            <a:off x="99060" y="36209"/>
            <a:ext cx="4861560"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TNI 4</a:t>
            </a:r>
            <a:br>
              <a:rPr lang="fr-CA" sz="3000">
                <a:latin typeface="Calibri"/>
                <a:ea typeface="Calibri"/>
                <a:cs typeface="Calibri"/>
                <a:sym typeface="Calibri"/>
              </a:rPr>
            </a:br>
            <a:r>
              <a:rPr lang="fr-CA" sz="2400">
                <a:latin typeface="Calibri"/>
                <a:ea typeface="Calibri"/>
                <a:cs typeface="Calibri"/>
                <a:sym typeface="Calibri"/>
              </a:rPr>
              <a:t>Les refuges pour animaux </a:t>
            </a:r>
            <a:r>
              <a:rPr lang="fr-CA" sz="1800"/>
              <a:t>(suite)</a:t>
            </a:r>
            <a:endParaRPr sz="1800">
              <a:latin typeface="Calibri"/>
              <a:ea typeface="Calibri"/>
              <a:cs typeface="Calibri"/>
              <a:sym typeface="Calibri"/>
            </a:endParaRPr>
          </a:p>
        </p:txBody>
      </p:sp>
      <p:sp>
        <p:nvSpPr>
          <p:cNvPr id="480" name="Google Shape;480;p36"/>
          <p:cNvSpPr txBox="1"/>
          <p:nvPr/>
        </p:nvSpPr>
        <p:spPr>
          <a:xfrm>
            <a:off x="99060" y="1714500"/>
            <a:ext cx="6670148"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81" name="Google Shape;481;p36" descr="A close up of a snake&#10;&#10;Description automatically generated"/>
          <p:cNvPicPr preferRelativeResize="0"/>
          <p:nvPr/>
        </p:nvPicPr>
        <p:blipFill rotWithShape="1">
          <a:blip r:embed="rId3">
            <a:alphaModFix/>
          </a:blip>
          <a:srcRect/>
          <a:stretch/>
        </p:blipFill>
        <p:spPr>
          <a:xfrm>
            <a:off x="345" y="1794887"/>
            <a:ext cx="6857655" cy="538433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7"/>
          <p:cNvSpPr txBox="1">
            <a:spLocks noGrp="1"/>
          </p:cNvSpPr>
          <p:nvPr>
            <p:ph type="sldNum" idx="12"/>
          </p:nvPr>
        </p:nvSpPr>
        <p:spPr>
          <a:xfrm>
            <a:off x="5295792" y="8078875"/>
            <a:ext cx="1562208" cy="104653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37</a:t>
            </a:fld>
            <a:endParaRPr sz="8200">
              <a:solidFill>
                <a:srgbClr val="D8D8D8"/>
              </a:solidFill>
              <a:latin typeface="Impact"/>
              <a:ea typeface="Impact"/>
              <a:cs typeface="Impact"/>
              <a:sym typeface="Impact"/>
            </a:endParaRPr>
          </a:p>
        </p:txBody>
      </p:sp>
      <p:sp>
        <p:nvSpPr>
          <p:cNvPr id="487" name="Google Shape;487;p37"/>
          <p:cNvSpPr txBox="1">
            <a:spLocks noGrp="1"/>
          </p:cNvSpPr>
          <p:nvPr>
            <p:ph type="title"/>
          </p:nvPr>
        </p:nvSpPr>
        <p:spPr>
          <a:xfrm>
            <a:off x="99060" y="36209"/>
            <a:ext cx="4861560"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latin typeface="Calibri"/>
                <a:ea typeface="Calibri"/>
                <a:cs typeface="Calibri"/>
                <a:sym typeface="Calibri"/>
              </a:rPr>
              <a:t>Fiche TNI 4</a:t>
            </a:r>
            <a:br>
              <a:rPr lang="fr-CA" sz="3000">
                <a:latin typeface="Calibri"/>
                <a:ea typeface="Calibri"/>
                <a:cs typeface="Calibri"/>
                <a:sym typeface="Calibri"/>
              </a:rPr>
            </a:br>
            <a:r>
              <a:rPr lang="fr-CA" sz="2400">
                <a:latin typeface="Calibri"/>
                <a:ea typeface="Calibri"/>
                <a:cs typeface="Calibri"/>
                <a:sym typeface="Calibri"/>
              </a:rPr>
              <a:t>Les refuges pour animaux </a:t>
            </a:r>
            <a:r>
              <a:rPr lang="fr-CA" sz="1800">
                <a:latin typeface="Calibri"/>
                <a:ea typeface="Calibri"/>
                <a:cs typeface="Calibri"/>
                <a:sym typeface="Calibri"/>
              </a:rPr>
              <a:t>(suite)</a:t>
            </a:r>
            <a:endParaRPr sz="1800">
              <a:latin typeface="Calibri"/>
              <a:ea typeface="Calibri"/>
              <a:cs typeface="Calibri"/>
              <a:sym typeface="Calibri"/>
            </a:endParaRPr>
          </a:p>
        </p:txBody>
      </p:sp>
      <p:sp>
        <p:nvSpPr>
          <p:cNvPr id="488" name="Google Shape;488;p37"/>
          <p:cNvSpPr txBox="1"/>
          <p:nvPr/>
        </p:nvSpPr>
        <p:spPr>
          <a:xfrm>
            <a:off x="99060" y="1714500"/>
            <a:ext cx="6670148"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89" name="Google Shape;489;p37" descr="A man who tailored the cats from dislike, tailor-made a house for the stray  cats and created a &quot;cat village&quot; - GIGAZINE"/>
          <p:cNvPicPr preferRelativeResize="0"/>
          <p:nvPr/>
        </p:nvPicPr>
        <p:blipFill rotWithShape="1">
          <a:blip r:embed="rId3">
            <a:alphaModFix/>
          </a:blip>
          <a:srcRect/>
          <a:stretch/>
        </p:blipFill>
        <p:spPr>
          <a:xfrm>
            <a:off x="0" y="1915467"/>
            <a:ext cx="6858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7"/>
          <p:cNvSpPr txBox="1">
            <a:spLocks noGrp="1"/>
          </p:cNvSpPr>
          <p:nvPr>
            <p:ph type="sldNum" idx="12"/>
          </p:nvPr>
        </p:nvSpPr>
        <p:spPr>
          <a:xfrm>
            <a:off x="5295792" y="8078875"/>
            <a:ext cx="1562208" cy="104653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38</a:t>
            </a:fld>
            <a:endParaRPr sz="8200">
              <a:solidFill>
                <a:srgbClr val="D8D8D8"/>
              </a:solidFill>
              <a:latin typeface="Impact"/>
              <a:ea typeface="Impact"/>
              <a:cs typeface="Impact"/>
              <a:sym typeface="Impact"/>
            </a:endParaRPr>
          </a:p>
        </p:txBody>
      </p:sp>
      <p:sp>
        <p:nvSpPr>
          <p:cNvPr id="487" name="Google Shape;487;p37"/>
          <p:cNvSpPr txBox="1">
            <a:spLocks noGrp="1"/>
          </p:cNvSpPr>
          <p:nvPr>
            <p:ph type="title"/>
          </p:nvPr>
        </p:nvSpPr>
        <p:spPr>
          <a:xfrm>
            <a:off x="99060" y="36209"/>
            <a:ext cx="4861560"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dirty="0">
                <a:latin typeface="Calibri"/>
                <a:ea typeface="Calibri"/>
                <a:cs typeface="Calibri"/>
                <a:sym typeface="Calibri"/>
              </a:rPr>
              <a:t>Fiche TNI 4</a:t>
            </a:r>
            <a:br>
              <a:rPr lang="fr-CA" sz="3000" dirty="0">
                <a:latin typeface="Calibri"/>
                <a:ea typeface="Calibri"/>
                <a:cs typeface="Calibri"/>
                <a:sym typeface="Calibri"/>
              </a:rPr>
            </a:br>
            <a:r>
              <a:rPr lang="fr-CA" sz="2400" dirty="0">
                <a:latin typeface="Calibri"/>
                <a:ea typeface="Calibri"/>
                <a:cs typeface="Calibri"/>
                <a:sym typeface="Calibri"/>
              </a:rPr>
              <a:t>Les refuges pour animaux </a:t>
            </a:r>
            <a:r>
              <a:rPr lang="fr-CA" sz="1800" dirty="0">
                <a:latin typeface="Calibri"/>
                <a:ea typeface="Calibri"/>
                <a:cs typeface="Calibri"/>
                <a:sym typeface="Calibri"/>
              </a:rPr>
              <a:t>(suite)</a:t>
            </a:r>
            <a:endParaRPr sz="1800" dirty="0">
              <a:latin typeface="Calibri"/>
              <a:ea typeface="Calibri"/>
              <a:cs typeface="Calibri"/>
              <a:sym typeface="Calibri"/>
            </a:endParaRPr>
          </a:p>
        </p:txBody>
      </p:sp>
      <p:sp>
        <p:nvSpPr>
          <p:cNvPr id="488" name="Google Shape;488;p37"/>
          <p:cNvSpPr txBox="1"/>
          <p:nvPr/>
        </p:nvSpPr>
        <p:spPr>
          <a:xfrm>
            <a:off x="99060" y="1714500"/>
            <a:ext cx="6670148"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89" name="Google Shape;489;p37" descr="A man who tailored the cats from dislike, tailor-made a house for the stray  cats and created a &quot;cat village&quot; - GIGAZINE"/>
          <p:cNvPicPr preferRelativeResize="0"/>
          <p:nvPr/>
        </p:nvPicPr>
        <p:blipFill rotWithShape="1">
          <a:blip r:embed="rId3">
            <a:alphaModFix/>
          </a:blip>
          <a:srcRect/>
          <a:stretch/>
        </p:blipFill>
        <p:spPr>
          <a:xfrm>
            <a:off x="0" y="1915467"/>
            <a:ext cx="6858000" cy="5143500"/>
          </a:xfrm>
          <a:prstGeom prst="rect">
            <a:avLst/>
          </a:prstGeom>
          <a:noFill/>
          <a:ln>
            <a:noFill/>
          </a:ln>
        </p:spPr>
      </p:pic>
    </p:spTree>
    <p:extLst>
      <p:ext uri="{BB962C8B-B14F-4D97-AF65-F5344CB8AC3E}">
        <p14:creationId xmlns:p14="http://schemas.microsoft.com/office/powerpoint/2010/main" val="1811202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8"/>
          <p:cNvSpPr txBox="1">
            <a:spLocks noGrp="1"/>
          </p:cNvSpPr>
          <p:nvPr>
            <p:ph type="title"/>
          </p:nvPr>
        </p:nvSpPr>
        <p:spPr>
          <a:xfrm>
            <a:off x="100485" y="43791"/>
            <a:ext cx="4274057"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dirty="0">
                <a:latin typeface="Calibri"/>
                <a:ea typeface="Calibri"/>
                <a:cs typeface="Calibri"/>
                <a:sym typeface="Calibri"/>
              </a:rPr>
              <a:t>Fiche TNI-5a</a:t>
            </a:r>
            <a:br>
              <a:rPr lang="fr-CA" sz="3000" dirty="0">
                <a:latin typeface="Calibri"/>
                <a:ea typeface="Calibri"/>
                <a:cs typeface="Calibri"/>
                <a:sym typeface="Calibri"/>
              </a:rPr>
            </a:br>
            <a:r>
              <a:rPr lang="fr-CA" sz="2400" dirty="0">
                <a:latin typeface="Calibri"/>
                <a:ea typeface="Calibri"/>
                <a:cs typeface="Calibri"/>
                <a:sym typeface="Calibri"/>
              </a:rPr>
              <a:t>Fiche d’activité A : Solutionnaire</a:t>
            </a:r>
            <a:endParaRPr sz="2400" dirty="0">
              <a:latin typeface="Calibri"/>
              <a:ea typeface="Calibri"/>
              <a:cs typeface="Calibri"/>
              <a:sym typeface="Calibri"/>
            </a:endParaRPr>
          </a:p>
        </p:txBody>
      </p:sp>
      <p:sp>
        <p:nvSpPr>
          <p:cNvPr id="499" name="Google Shape;499;p38"/>
          <p:cNvSpPr txBox="1">
            <a:spLocks noGrp="1"/>
          </p:cNvSpPr>
          <p:nvPr>
            <p:ph type="sldNum" idx="12"/>
          </p:nvPr>
        </p:nvSpPr>
        <p:spPr>
          <a:xfrm>
            <a:off x="5295793" y="8008203"/>
            <a:ext cx="1562208"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39</a:t>
            </a:fld>
            <a:endParaRPr sz="8200">
              <a:solidFill>
                <a:srgbClr val="D8D8D8"/>
              </a:solidFill>
              <a:latin typeface="Impact"/>
              <a:ea typeface="Impact"/>
              <a:cs typeface="Impact"/>
              <a:sym typeface="Impact"/>
            </a:endParaRPr>
          </a:p>
        </p:txBody>
      </p:sp>
      <p:sp>
        <p:nvSpPr>
          <p:cNvPr id="102" name="Google Shape;733;p46">
            <a:extLst>
              <a:ext uri="{FF2B5EF4-FFF2-40B4-BE49-F238E27FC236}">
                <a16:creationId xmlns:a16="http://schemas.microsoft.com/office/drawing/2014/main" id="{E2157315-1C7C-4EAB-9190-B3C64A840F01}"/>
              </a:ext>
            </a:extLst>
          </p:cNvPr>
          <p:cNvSpPr txBox="1"/>
          <p:nvPr/>
        </p:nvSpPr>
        <p:spPr>
          <a:xfrm>
            <a:off x="2815826" y="1191216"/>
            <a:ext cx="106121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b="1" dirty="0">
                <a:solidFill>
                  <a:schemeClr val="dk1"/>
                </a:solidFill>
                <a:latin typeface="Calibri"/>
                <a:ea typeface="Calibri"/>
                <a:cs typeface="Calibri"/>
                <a:sym typeface="Calibri"/>
              </a:rPr>
              <a:t>Maison 1</a:t>
            </a:r>
            <a:endParaRPr dirty="0"/>
          </a:p>
        </p:txBody>
      </p:sp>
      <p:sp>
        <p:nvSpPr>
          <p:cNvPr id="103" name="Google Shape;734;p46">
            <a:extLst>
              <a:ext uri="{FF2B5EF4-FFF2-40B4-BE49-F238E27FC236}">
                <a16:creationId xmlns:a16="http://schemas.microsoft.com/office/drawing/2014/main" id="{67B52ADA-7AEC-4EBF-835E-F4F06D734F12}"/>
              </a:ext>
            </a:extLst>
          </p:cNvPr>
          <p:cNvSpPr txBox="1"/>
          <p:nvPr/>
        </p:nvSpPr>
        <p:spPr>
          <a:xfrm>
            <a:off x="2815826" y="4623198"/>
            <a:ext cx="106121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b="1" dirty="0">
                <a:solidFill>
                  <a:schemeClr val="dk1"/>
                </a:solidFill>
                <a:latin typeface="Calibri"/>
                <a:ea typeface="Calibri"/>
                <a:cs typeface="Calibri"/>
                <a:sym typeface="Calibri"/>
              </a:rPr>
              <a:t>Maison 2</a:t>
            </a:r>
            <a:endParaRPr dirty="0"/>
          </a:p>
        </p:txBody>
      </p:sp>
      <p:pic>
        <p:nvPicPr>
          <p:cNvPr id="105" name="Image 104" descr="Une image contenant texte, horloge&#10;&#10;Description générée automatiquement">
            <a:extLst>
              <a:ext uri="{FF2B5EF4-FFF2-40B4-BE49-F238E27FC236}">
                <a16:creationId xmlns:a16="http://schemas.microsoft.com/office/drawing/2014/main" id="{96777926-A49F-4DC8-B7B7-CC836918A3F4}"/>
              </a:ext>
            </a:extLst>
          </p:cNvPr>
          <p:cNvPicPr>
            <a:picLocks noChangeAspect="1"/>
          </p:cNvPicPr>
          <p:nvPr/>
        </p:nvPicPr>
        <p:blipFill rotWithShape="1">
          <a:blip r:embed="rId3"/>
          <a:srcRect l="12638" t="17219" r="12638" b="16945"/>
          <a:stretch/>
        </p:blipFill>
        <p:spPr>
          <a:xfrm>
            <a:off x="1097812" y="5036153"/>
            <a:ext cx="4662377" cy="4107847"/>
          </a:xfrm>
          <a:prstGeom prst="rect">
            <a:avLst/>
          </a:prstGeom>
        </p:spPr>
      </p:pic>
      <p:pic>
        <p:nvPicPr>
          <p:cNvPr id="4" name="Image 3">
            <a:extLst>
              <a:ext uri="{FF2B5EF4-FFF2-40B4-BE49-F238E27FC236}">
                <a16:creationId xmlns:a16="http://schemas.microsoft.com/office/drawing/2014/main" id="{26EF7DAB-41C5-4421-93EA-A69BADD7247F}"/>
              </a:ext>
            </a:extLst>
          </p:cNvPr>
          <p:cNvPicPr>
            <a:picLocks noChangeAspect="1"/>
          </p:cNvPicPr>
          <p:nvPr/>
        </p:nvPicPr>
        <p:blipFill rotWithShape="1">
          <a:blip r:embed="rId4"/>
          <a:srcRect l="12907" t="26053" r="12237" b="26053"/>
          <a:stretch/>
        </p:blipFill>
        <p:spPr>
          <a:xfrm>
            <a:off x="1052623" y="1486735"/>
            <a:ext cx="4752754" cy="3040913"/>
          </a:xfrm>
          <a:prstGeom prst="rect">
            <a:avLst/>
          </a:prstGeom>
        </p:spPr>
      </p:pic>
      <p:cxnSp>
        <p:nvCxnSpPr>
          <p:cNvPr id="9" name="Connecteur droit 8"/>
          <p:cNvCxnSpPr/>
          <p:nvPr/>
        </p:nvCxnSpPr>
        <p:spPr>
          <a:xfrm>
            <a:off x="2160270" y="8338185"/>
            <a:ext cx="1905" cy="2514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3082290" y="8366760"/>
            <a:ext cx="1905" cy="2514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4827270" y="7286625"/>
            <a:ext cx="0" cy="123063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sldNum" idx="12"/>
          </p:nvPr>
        </p:nvSpPr>
        <p:spPr>
          <a:xfrm>
            <a:off x="5745707" y="8139165"/>
            <a:ext cx="1112292" cy="100483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4</a:t>
            </a:fld>
            <a:endParaRPr sz="8200">
              <a:solidFill>
                <a:srgbClr val="D8D8D8"/>
              </a:solidFill>
              <a:latin typeface="Impact"/>
              <a:ea typeface="Impact"/>
              <a:cs typeface="Impact"/>
              <a:sym typeface="Impact"/>
            </a:endParaRPr>
          </a:p>
        </p:txBody>
      </p:sp>
      <p:sp>
        <p:nvSpPr>
          <p:cNvPr id="122" name="Google Shape;122;p4"/>
          <p:cNvSpPr txBox="1">
            <a:spLocks noGrp="1"/>
          </p:cNvSpPr>
          <p:nvPr>
            <p:ph type="title"/>
          </p:nvPr>
        </p:nvSpPr>
        <p:spPr>
          <a:xfrm>
            <a:off x="-3" y="474878"/>
            <a:ext cx="6857999" cy="87139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000"/>
              <a:buFont typeface="Calibri"/>
              <a:buNone/>
            </a:pPr>
            <a:r>
              <a:rPr lang="fr-CA" sz="3000" dirty="0">
                <a:latin typeface="Calibri"/>
                <a:ea typeface="Calibri"/>
                <a:cs typeface="Calibri"/>
                <a:sym typeface="Calibri"/>
              </a:rPr>
              <a:t>Séquence d’enseignement</a:t>
            </a:r>
            <a:endParaRPr sz="3000" dirty="0">
              <a:latin typeface="Calibri"/>
              <a:ea typeface="Calibri"/>
              <a:cs typeface="Calibri"/>
              <a:sym typeface="Calibri"/>
            </a:endParaRPr>
          </a:p>
        </p:txBody>
      </p:sp>
      <p:graphicFrame>
        <p:nvGraphicFramePr>
          <p:cNvPr id="123" name="Google Shape;123;p4"/>
          <p:cNvGraphicFramePr/>
          <p:nvPr/>
        </p:nvGraphicFramePr>
        <p:xfrm>
          <a:off x="278830" y="1419549"/>
          <a:ext cx="6309375" cy="6553310"/>
        </p:xfrm>
        <a:graphic>
          <a:graphicData uri="http://schemas.openxmlformats.org/drawingml/2006/table">
            <a:tbl>
              <a:tblPr firstRow="1" bandRow="1">
                <a:noFill/>
                <a:tableStyleId>{2C4A874D-6B03-4BB8-98A9-B98E6124F245}</a:tableStyleId>
              </a:tblPr>
              <a:tblGrid>
                <a:gridCol w="473150">
                  <a:extLst>
                    <a:ext uri="{9D8B030D-6E8A-4147-A177-3AD203B41FA5}">
                      <a16:colId xmlns:a16="http://schemas.microsoft.com/office/drawing/2014/main" val="20000"/>
                    </a:ext>
                  </a:extLst>
                </a:gridCol>
                <a:gridCol w="1348125">
                  <a:extLst>
                    <a:ext uri="{9D8B030D-6E8A-4147-A177-3AD203B41FA5}">
                      <a16:colId xmlns:a16="http://schemas.microsoft.com/office/drawing/2014/main" val="20001"/>
                    </a:ext>
                  </a:extLst>
                </a:gridCol>
                <a:gridCol w="2009675">
                  <a:extLst>
                    <a:ext uri="{9D8B030D-6E8A-4147-A177-3AD203B41FA5}">
                      <a16:colId xmlns:a16="http://schemas.microsoft.com/office/drawing/2014/main" val="20002"/>
                    </a:ext>
                  </a:extLst>
                </a:gridCol>
                <a:gridCol w="723475">
                  <a:extLst>
                    <a:ext uri="{9D8B030D-6E8A-4147-A177-3AD203B41FA5}">
                      <a16:colId xmlns:a16="http://schemas.microsoft.com/office/drawing/2014/main" val="20003"/>
                    </a:ext>
                  </a:extLst>
                </a:gridCol>
                <a:gridCol w="763675">
                  <a:extLst>
                    <a:ext uri="{9D8B030D-6E8A-4147-A177-3AD203B41FA5}">
                      <a16:colId xmlns:a16="http://schemas.microsoft.com/office/drawing/2014/main" val="20004"/>
                    </a:ext>
                  </a:extLst>
                </a:gridCol>
                <a:gridCol w="991275">
                  <a:extLst>
                    <a:ext uri="{9D8B030D-6E8A-4147-A177-3AD203B41FA5}">
                      <a16:colId xmlns:a16="http://schemas.microsoft.com/office/drawing/2014/main" val="20005"/>
                    </a:ext>
                  </a:extLst>
                </a:gridCol>
              </a:tblGrid>
              <a:tr h="278000">
                <a:tc gridSpan="2">
                  <a:txBody>
                    <a:bodyPr/>
                    <a:lstStyle/>
                    <a:p>
                      <a:pPr marL="0" marR="0" lvl="0" indent="0" algn="ctr" rtl="0">
                        <a:spcBef>
                          <a:spcPts val="0"/>
                        </a:spcBef>
                        <a:spcAft>
                          <a:spcPts val="0"/>
                        </a:spcAft>
                        <a:buNone/>
                      </a:pPr>
                      <a:r>
                        <a:rPr lang="fr-CA" sz="1400" dirty="0">
                          <a:latin typeface="Calibri"/>
                          <a:ea typeface="Calibri"/>
                          <a:cs typeface="Calibri"/>
                          <a:sym typeface="Calibri"/>
                        </a:rPr>
                        <a:t>Nom </a:t>
                      </a:r>
                      <a:endParaRPr sz="1400" dirty="0">
                        <a:latin typeface="Calibri"/>
                        <a:ea typeface="Calibri"/>
                        <a:cs typeface="Calibri"/>
                        <a:sym typeface="Calibri"/>
                      </a:endParaRPr>
                    </a:p>
                  </a:txBody>
                  <a:tcPr marL="91450" marR="91450" marT="45725" marB="45725" anchor="ctr"/>
                </a:tc>
                <a:tc hMerge="1">
                  <a:txBody>
                    <a:bodyPr/>
                    <a:lstStyle/>
                    <a:p>
                      <a:endParaRPr lang="fr-FR"/>
                    </a:p>
                  </a:txBody>
                  <a:tcPr/>
                </a:tc>
                <a:tc>
                  <a:txBody>
                    <a:bodyPr/>
                    <a:lstStyle/>
                    <a:p>
                      <a:pPr marL="0" marR="0" lvl="0" indent="0" algn="ctr" rtl="0">
                        <a:spcBef>
                          <a:spcPts val="0"/>
                        </a:spcBef>
                        <a:spcAft>
                          <a:spcPts val="0"/>
                        </a:spcAft>
                        <a:buNone/>
                      </a:pPr>
                      <a:r>
                        <a:rPr lang="fr-CA" sz="1400">
                          <a:latin typeface="Calibri"/>
                          <a:ea typeface="Calibri"/>
                          <a:cs typeface="Calibri"/>
                          <a:sym typeface="Calibri"/>
                        </a:rPr>
                        <a:t>Description</a:t>
                      </a:r>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Durée</a:t>
                      </a:r>
                      <a:endParaRPr/>
                    </a:p>
                  </a:txBody>
                  <a:tcPr marL="36000" marR="3600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Fiches d’activité</a:t>
                      </a:r>
                      <a:endParaRPr/>
                    </a:p>
                  </a:txBody>
                  <a:tcPr marL="36000" marR="3600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Fiches TNI</a:t>
                      </a:r>
                      <a:endParaRPr/>
                    </a:p>
                  </a:txBody>
                  <a:tcPr marL="36000" marR="36000" marT="45725" marB="45725" anchor="ctr"/>
                </a:tc>
                <a:extLst>
                  <a:ext uri="{0D108BD9-81ED-4DB2-BD59-A6C34878D82A}">
                    <a16:rowId xmlns:a16="http://schemas.microsoft.com/office/drawing/2014/main" val="10000"/>
                  </a:ext>
                </a:extLst>
              </a:tr>
              <a:tr h="166800">
                <a:tc gridSpan="6">
                  <a:txBody>
                    <a:bodyPr/>
                    <a:lstStyle/>
                    <a:p>
                      <a:pPr marL="0" marR="0" lvl="0" indent="0" algn="ctr" rtl="0">
                        <a:spcBef>
                          <a:spcPts val="0"/>
                        </a:spcBef>
                        <a:spcAft>
                          <a:spcPts val="0"/>
                        </a:spcAft>
                        <a:buNone/>
                      </a:pPr>
                      <a:r>
                        <a:rPr lang="fr-CA" sz="1200">
                          <a:latin typeface="Calibri"/>
                          <a:ea typeface="Calibri"/>
                          <a:cs typeface="Calibri"/>
                          <a:sym typeface="Calibri"/>
                        </a:rPr>
                        <a:t> </a:t>
                      </a:r>
                      <a:r>
                        <a:rPr lang="fr-CA" sz="1200" b="1">
                          <a:latin typeface="Calibri"/>
                          <a:ea typeface="Calibri"/>
                          <a:cs typeface="Calibri"/>
                          <a:sym typeface="Calibri"/>
                        </a:rPr>
                        <a:t>Amorce</a:t>
                      </a:r>
                      <a:endParaRPr/>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15240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Refuges et habitats artificiels</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dirty="0"/>
                        <a:t>Lettre d’</a:t>
                      </a:r>
                      <a:r>
                        <a:rPr lang="fr-CA" sz="1200" dirty="0" err="1"/>
                        <a:t>Univert</a:t>
                      </a:r>
                      <a:r>
                        <a:rPr lang="fr-CA" sz="1200" dirty="0"/>
                        <a:t>. Discussion sur la mission des refuges et</a:t>
                      </a:r>
                      <a:r>
                        <a:rPr lang="fr-CA" sz="1200" baseline="0" dirty="0"/>
                        <a:t> sur les </a:t>
                      </a:r>
                      <a:r>
                        <a:rPr lang="fr-CA" sz="1200" dirty="0"/>
                        <a:t>caractéristiques des habitats artificiels (solidité et adaptation à l’espèce). </a:t>
                      </a:r>
                      <a:endParaRPr dirty="0"/>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35 min</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1 à 4</a:t>
                      </a:r>
                      <a:endParaRPr/>
                    </a:p>
                  </a:txBody>
                  <a:tcPr marL="91450" marR="91450" marT="45725" marB="45725" anchor="ctr"/>
                </a:tc>
                <a:extLst>
                  <a:ext uri="{0D108BD9-81ED-4DB2-BD59-A6C34878D82A}">
                    <a16:rowId xmlns:a16="http://schemas.microsoft.com/office/drawing/2014/main" val="10002"/>
                  </a:ext>
                </a:extLst>
              </a:tr>
              <a:tr h="217125">
                <a:tc gridSpan="6">
                  <a:txBody>
                    <a:bodyPr/>
                    <a:lstStyle/>
                    <a:p>
                      <a:pPr marL="0" marR="0" lvl="0" indent="0" algn="ctr" rtl="0">
                        <a:spcBef>
                          <a:spcPts val="0"/>
                        </a:spcBef>
                        <a:spcAft>
                          <a:spcPts val="0"/>
                        </a:spcAft>
                        <a:buNone/>
                      </a:pPr>
                      <a:r>
                        <a:rPr lang="fr-CA" sz="1200" b="1">
                          <a:solidFill>
                            <a:schemeClr val="dk1"/>
                          </a:solidFill>
                          <a:latin typeface="Calibri"/>
                          <a:ea typeface="Calibri"/>
                          <a:cs typeface="Calibri"/>
                          <a:sym typeface="Calibri"/>
                        </a:rPr>
                        <a:t>Préparation mathématique</a:t>
                      </a:r>
                      <a:endParaRPr sz="1200" b="1">
                        <a:solidFill>
                          <a:schemeClr val="dk1"/>
                        </a:solidFill>
                        <a:latin typeface="Calibri"/>
                        <a:ea typeface="Calibri"/>
                        <a:cs typeface="Calibri"/>
                        <a:sym typeface="Calibri"/>
                      </a:endParaRPr>
                    </a:p>
                  </a:txBody>
                  <a:tcPr marL="91450" marR="91450" marT="45725" marB="45725"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238500">
                <a:tc>
                  <a:txBody>
                    <a:bodyPr/>
                    <a:lstStyle/>
                    <a:p>
                      <a:pPr marL="0" marR="0" lvl="0" indent="0" algn="ctr" rtl="0">
                        <a:spcBef>
                          <a:spcPts val="0"/>
                        </a:spcBef>
                        <a:spcAft>
                          <a:spcPts val="0"/>
                        </a:spcAft>
                        <a:buNone/>
                      </a:pPr>
                      <a:r>
                        <a:rPr lang="fr-CA" sz="1200">
                          <a:latin typeface="Calibri"/>
                          <a:ea typeface="Calibri"/>
                          <a:cs typeface="Calibri"/>
                          <a:sym typeface="Calibri"/>
                        </a:rPr>
                        <a:t>2</a:t>
                      </a:r>
                      <a:endParaRPr sz="1200">
                        <a:latin typeface="Calibri"/>
                        <a:ea typeface="Calibri"/>
                        <a:cs typeface="Calibri"/>
                        <a:sym typeface="Calibri"/>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Solides géométriques cachés</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Exercice d’observation des solides géométriques cachés dans les structures destinées à abriter les humains.</a:t>
                      </a: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30 min</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5</a:t>
                      </a:r>
                      <a:endParaRPr/>
                    </a:p>
                  </a:txBody>
                  <a:tcPr marL="91450" marR="91450" marT="45725" marB="45725" anchor="ctr"/>
                </a:tc>
                <a:extLst>
                  <a:ext uri="{0D108BD9-81ED-4DB2-BD59-A6C34878D82A}">
                    <a16:rowId xmlns:a16="http://schemas.microsoft.com/office/drawing/2014/main" val="10004"/>
                  </a:ext>
                </a:extLst>
              </a:tr>
              <a:tr h="238500">
                <a:tc gridSpan="6">
                  <a:txBody>
                    <a:bodyPr/>
                    <a:lstStyle/>
                    <a:p>
                      <a:pPr marL="0" marR="0" lvl="0" indent="0" algn="ctr" rtl="0">
                        <a:spcBef>
                          <a:spcPts val="0"/>
                        </a:spcBef>
                        <a:spcAft>
                          <a:spcPts val="0"/>
                        </a:spcAft>
                        <a:buNone/>
                      </a:pPr>
                      <a:r>
                        <a:rPr lang="fr-CA" sz="1200" b="1">
                          <a:latin typeface="Calibri"/>
                          <a:ea typeface="Calibri"/>
                          <a:cs typeface="Calibri"/>
                          <a:sym typeface="Calibri"/>
                        </a:rPr>
                        <a:t>Réalisations</a:t>
                      </a:r>
                      <a:endParaRPr sz="1200">
                        <a:latin typeface="Calibri"/>
                        <a:ea typeface="Calibri"/>
                        <a:cs typeface="Calibri"/>
                        <a:sym typeface="Calibri"/>
                      </a:endParaRPr>
                    </a:p>
                  </a:txBody>
                  <a:tcPr marL="91450" marR="91450" marT="45725" marB="45725"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5"/>
                  </a:ext>
                </a:extLst>
              </a:tr>
              <a:tr h="238500">
                <a:tc>
                  <a:txBody>
                    <a:bodyPr/>
                    <a:lstStyle/>
                    <a:p>
                      <a:pPr marL="0" marR="0" lvl="0" indent="0" algn="ctr" rtl="0">
                        <a:spcBef>
                          <a:spcPts val="0"/>
                        </a:spcBef>
                        <a:spcAft>
                          <a:spcPts val="0"/>
                        </a:spcAft>
                        <a:buNone/>
                      </a:pPr>
                      <a:r>
                        <a:rPr lang="fr-CA" sz="1200">
                          <a:latin typeface="Calibri"/>
                          <a:ea typeface="Calibri"/>
                          <a:cs typeface="Calibri"/>
                          <a:sym typeface="Calibri"/>
                        </a:rPr>
                        <a:t>3</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L’épreuve de solidité</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t>Test de solidité sur différents solides géométriques en les soumettant à l’épreuve du poids de cailloux.</a:t>
                      </a:r>
                      <a:endParaRPr sz="1200"/>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40 min</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B</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extLst>
                  <a:ext uri="{0D108BD9-81ED-4DB2-BD59-A6C34878D82A}">
                    <a16:rowId xmlns:a16="http://schemas.microsoft.com/office/drawing/2014/main" val="10006"/>
                  </a:ext>
                </a:extLst>
              </a:tr>
              <a:tr h="217125">
                <a:tc>
                  <a:txBody>
                    <a:bodyPr/>
                    <a:lstStyle/>
                    <a:p>
                      <a:pPr marL="0" marR="0" lvl="0" indent="0" algn="ctr"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4</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Fiche zoologique</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t>Analyse d’une fiche zoologique et récolte d’informations ciblées sur une espèce animale.</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25 min</a:t>
                      </a: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C</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extLst>
                  <a:ext uri="{0D108BD9-81ED-4DB2-BD59-A6C34878D82A}">
                    <a16:rowId xmlns:a16="http://schemas.microsoft.com/office/drawing/2014/main" val="10007"/>
                  </a:ext>
                </a:extLst>
              </a:tr>
              <a:tr h="217125">
                <a:tc>
                  <a:txBody>
                    <a:bodyPr/>
                    <a:lstStyle/>
                    <a:p>
                      <a:pPr marL="0" marR="0" lvl="0" indent="0" algn="ctr"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5</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Maquette de l’habitat artificiel</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Création d’un plan de conception et construction de la maquette de l’habitat artificiel.</a:t>
                      </a: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95 min</a:t>
                      </a: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D</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6-7</a:t>
                      </a:r>
                      <a:endParaRPr/>
                    </a:p>
                  </a:txBody>
                  <a:tcPr marL="91450" marR="91450" marT="45725" marB="45725" anchor="ctr"/>
                </a:tc>
                <a:extLst>
                  <a:ext uri="{0D108BD9-81ED-4DB2-BD59-A6C34878D82A}">
                    <a16:rowId xmlns:a16="http://schemas.microsoft.com/office/drawing/2014/main" val="10008"/>
                  </a:ext>
                </a:extLst>
              </a:tr>
              <a:tr h="217125">
                <a:tc gridSpan="6">
                  <a:txBody>
                    <a:bodyPr/>
                    <a:lstStyle/>
                    <a:p>
                      <a:pPr marL="0" marR="0" lvl="0" indent="0" algn="ctr" rtl="0">
                        <a:spcBef>
                          <a:spcPts val="0"/>
                        </a:spcBef>
                        <a:spcAft>
                          <a:spcPts val="0"/>
                        </a:spcAft>
                        <a:buNone/>
                      </a:pPr>
                      <a:r>
                        <a:rPr lang="fr-CA" sz="1200" b="1">
                          <a:latin typeface="Calibri"/>
                          <a:ea typeface="Calibri"/>
                          <a:cs typeface="Calibri"/>
                          <a:sym typeface="Calibri"/>
                        </a:rPr>
                        <a:t>Intégration des acquis</a:t>
                      </a:r>
                      <a:endParaRPr sz="1200" b="1">
                        <a:solidFill>
                          <a:schemeClr val="dk1"/>
                        </a:solidFill>
                        <a:latin typeface="Calibri"/>
                        <a:ea typeface="Calibri"/>
                        <a:cs typeface="Calibri"/>
                        <a:sym typeface="Calibri"/>
                      </a:endParaRPr>
                    </a:p>
                  </a:txBody>
                  <a:tcPr marL="91450" marR="91450" marT="45725" marB="45725"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217125">
                <a:tc>
                  <a:txBody>
                    <a:bodyPr/>
                    <a:lstStyle/>
                    <a:p>
                      <a:pPr marL="0" marR="0" lvl="0" indent="0" algn="ctr" rtl="0">
                        <a:spcBef>
                          <a:spcPts val="0"/>
                        </a:spcBef>
                        <a:spcAft>
                          <a:spcPts val="0"/>
                        </a:spcAft>
                        <a:buNone/>
                      </a:pPr>
                      <a:r>
                        <a:rPr lang="fr-CA" sz="1200">
                          <a:latin typeface="Calibri"/>
                          <a:ea typeface="Calibri"/>
                          <a:cs typeface="Calibri"/>
                          <a:sym typeface="Calibri"/>
                        </a:rPr>
                        <a:t>6</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Présentation des maquettes</a:t>
                      </a:r>
                      <a:endParaRPr/>
                    </a:p>
                  </a:txBody>
                  <a:tcPr marL="91450" marR="91450" marT="45725" marB="45725" anchor="ctr"/>
                </a:tc>
                <a:tc>
                  <a:txBody>
                    <a:bodyPr/>
                    <a:lstStyle/>
                    <a:p>
                      <a:pPr marL="0" marR="0" lvl="0" indent="0" algn="l" rtl="0">
                        <a:spcBef>
                          <a:spcPts val="0"/>
                        </a:spcBef>
                        <a:spcAft>
                          <a:spcPts val="0"/>
                        </a:spcAft>
                        <a:buNone/>
                      </a:pPr>
                      <a:r>
                        <a:rPr lang="fr-CA" sz="1200" dirty="0">
                          <a:latin typeface="Calibri"/>
                          <a:ea typeface="Calibri"/>
                          <a:cs typeface="Calibri"/>
                          <a:sym typeface="Calibri"/>
                        </a:rPr>
                        <a:t>Présentation et bilan des difficultés rencontrées et des améliorations possibles.</a:t>
                      </a:r>
                      <a:endParaRPr dirty="0"/>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45 min</a:t>
                      </a: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D</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extLst>
                  <a:ext uri="{0D108BD9-81ED-4DB2-BD59-A6C34878D82A}">
                    <a16:rowId xmlns:a16="http://schemas.microsoft.com/office/drawing/2014/main" val="10010"/>
                  </a:ext>
                </a:extLst>
              </a:tr>
            </a:tbl>
          </a:graphicData>
        </a:graphic>
      </p:graphicFrame>
      <p:sp>
        <p:nvSpPr>
          <p:cNvPr id="124" name="Google Shape;124;p4"/>
          <p:cNvSpPr txBox="1"/>
          <p:nvPr/>
        </p:nvSpPr>
        <p:spPr>
          <a:xfrm>
            <a:off x="610321" y="8465923"/>
            <a:ext cx="6136106" cy="61325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CA" sz="1100">
                <a:solidFill>
                  <a:srgbClr val="000000"/>
                </a:solidFill>
                <a:latin typeface="Calibri"/>
                <a:ea typeface="Calibri"/>
                <a:cs typeface="Calibri"/>
                <a:sym typeface="Calibri"/>
              </a:rPr>
              <a:t>Vous rencontrerez ce symbole chaque fois que la tâche implique une application des contenus mathématiques dans les sciences.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pic>
        <p:nvPicPr>
          <p:cNvPr id="125" name="Google Shape;125;p4"/>
          <p:cNvPicPr preferRelativeResize="0"/>
          <p:nvPr/>
        </p:nvPicPr>
        <p:blipFill rotWithShape="1">
          <a:blip r:embed="rId3">
            <a:alphaModFix/>
          </a:blip>
          <a:srcRect/>
          <a:stretch/>
        </p:blipFill>
        <p:spPr>
          <a:xfrm>
            <a:off x="104673" y="8455875"/>
            <a:ext cx="505648" cy="5016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8"/>
          <p:cNvSpPr txBox="1">
            <a:spLocks noGrp="1"/>
          </p:cNvSpPr>
          <p:nvPr>
            <p:ph type="title"/>
          </p:nvPr>
        </p:nvSpPr>
        <p:spPr>
          <a:xfrm>
            <a:off x="100485" y="43791"/>
            <a:ext cx="4274057" cy="10505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dirty="0">
                <a:latin typeface="Calibri"/>
                <a:ea typeface="Calibri"/>
                <a:cs typeface="Calibri"/>
                <a:sym typeface="Calibri"/>
              </a:rPr>
              <a:t>Fiche TNI-5b</a:t>
            </a:r>
            <a:br>
              <a:rPr lang="fr-CA" sz="3000" dirty="0">
                <a:latin typeface="Calibri"/>
                <a:ea typeface="Calibri"/>
                <a:cs typeface="Calibri"/>
                <a:sym typeface="Calibri"/>
              </a:rPr>
            </a:br>
            <a:r>
              <a:rPr lang="fr-CA" sz="2400" dirty="0">
                <a:latin typeface="Calibri"/>
                <a:ea typeface="Calibri"/>
                <a:cs typeface="Calibri"/>
                <a:sym typeface="Calibri"/>
              </a:rPr>
              <a:t>Tornades et tempêtes de neige</a:t>
            </a:r>
            <a:endParaRPr sz="2400" dirty="0">
              <a:latin typeface="Calibri"/>
              <a:ea typeface="Calibri"/>
              <a:cs typeface="Calibri"/>
              <a:sym typeface="Calibri"/>
            </a:endParaRPr>
          </a:p>
        </p:txBody>
      </p:sp>
      <p:sp>
        <p:nvSpPr>
          <p:cNvPr id="495" name="Google Shape;495;p38"/>
          <p:cNvSpPr txBox="1"/>
          <p:nvPr/>
        </p:nvSpPr>
        <p:spPr>
          <a:xfrm>
            <a:off x="100485" y="8804487"/>
            <a:ext cx="2255520" cy="322563"/>
          </a:xfrm>
          <a:prstGeom prst="rect">
            <a:avLst/>
          </a:prstGeom>
          <a:noFill/>
          <a:ln>
            <a:noFill/>
          </a:ln>
        </p:spPr>
        <p:txBody>
          <a:bodyPr spcFirstLastPara="1" wrap="square" lIns="91425" tIns="45700" rIns="91425" bIns="45700" anchor="ctr" anchorCtr="0">
            <a:normAutofit fontScale="92500"/>
          </a:bodyPr>
          <a:lstStyle/>
          <a:p>
            <a:pPr marL="0" marR="0" lvl="0" indent="0" algn="l" rtl="0">
              <a:spcBef>
                <a:spcPts val="0"/>
              </a:spcBef>
              <a:spcAft>
                <a:spcPts val="0"/>
              </a:spcAft>
              <a:buClr>
                <a:schemeClr val="dk1"/>
              </a:buClr>
              <a:buSzPct val="100000"/>
              <a:buFont typeface="Times New Roman"/>
              <a:buNone/>
            </a:pPr>
            <a:r>
              <a:rPr lang="fr-CA" sz="1000">
                <a:solidFill>
                  <a:schemeClr val="dk1"/>
                </a:solidFill>
                <a:latin typeface="Times New Roman"/>
                <a:ea typeface="Times New Roman"/>
                <a:cs typeface="Times New Roman"/>
                <a:sym typeface="Times New Roman"/>
              </a:rPr>
              <a:t>Source : builderonline.com et wikipedia.org </a:t>
            </a:r>
            <a:endParaRPr sz="1000">
              <a:solidFill>
                <a:schemeClr val="dk1"/>
              </a:solidFill>
              <a:latin typeface="Times New Roman"/>
              <a:ea typeface="Times New Roman"/>
              <a:cs typeface="Times New Roman"/>
              <a:sym typeface="Times New Roman"/>
            </a:endParaRPr>
          </a:p>
        </p:txBody>
      </p:sp>
      <p:sp>
        <p:nvSpPr>
          <p:cNvPr id="496" name="Google Shape;496;p38"/>
          <p:cNvSpPr txBox="1"/>
          <p:nvPr/>
        </p:nvSpPr>
        <p:spPr>
          <a:xfrm>
            <a:off x="0" y="4480620"/>
            <a:ext cx="6858000" cy="32256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1400"/>
              <a:buFont typeface="Calibri"/>
              <a:buNone/>
            </a:pPr>
            <a:r>
              <a:rPr lang="fr-CA" sz="1400" b="1">
                <a:solidFill>
                  <a:schemeClr val="dk1"/>
                </a:solidFill>
                <a:latin typeface="Calibri"/>
                <a:ea typeface="Calibri"/>
                <a:cs typeface="Calibri"/>
                <a:sym typeface="Calibri"/>
              </a:rPr>
              <a:t>Maison construite au Kansas, faite pour résister aux tornades</a:t>
            </a:r>
            <a:endParaRPr sz="1400" b="1">
              <a:solidFill>
                <a:schemeClr val="dk1"/>
              </a:solidFill>
              <a:latin typeface="Calibri"/>
              <a:ea typeface="Calibri"/>
              <a:cs typeface="Calibri"/>
              <a:sym typeface="Calibri"/>
            </a:endParaRPr>
          </a:p>
        </p:txBody>
      </p:sp>
      <p:pic>
        <p:nvPicPr>
          <p:cNvPr id="497" name="Google Shape;497;p38"/>
          <p:cNvPicPr preferRelativeResize="0"/>
          <p:nvPr/>
        </p:nvPicPr>
        <p:blipFill rotWithShape="1">
          <a:blip r:embed="rId3">
            <a:alphaModFix/>
          </a:blip>
          <a:srcRect t="6989" b="17087"/>
          <a:stretch/>
        </p:blipFill>
        <p:spPr>
          <a:xfrm>
            <a:off x="278130" y="4889688"/>
            <a:ext cx="6301740" cy="3588402"/>
          </a:xfrm>
          <a:prstGeom prst="rect">
            <a:avLst/>
          </a:prstGeom>
          <a:noFill/>
          <a:ln>
            <a:noFill/>
          </a:ln>
        </p:spPr>
      </p:pic>
      <p:sp>
        <p:nvSpPr>
          <p:cNvPr id="498" name="Google Shape;498;p38"/>
          <p:cNvSpPr txBox="1"/>
          <p:nvPr/>
        </p:nvSpPr>
        <p:spPr>
          <a:xfrm>
            <a:off x="278130" y="8560648"/>
            <a:ext cx="6858000" cy="32256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1400"/>
              <a:buFont typeface="Calibri"/>
              <a:buNone/>
            </a:pPr>
            <a:r>
              <a:rPr lang="fr-CA" sz="1400" b="1">
                <a:solidFill>
                  <a:schemeClr val="dk1"/>
                </a:solidFill>
                <a:latin typeface="Calibri"/>
                <a:ea typeface="Calibri"/>
                <a:cs typeface="Calibri"/>
                <a:sym typeface="Calibri"/>
              </a:rPr>
              <a:t>La maison Routhier, à Sainte-Foy, Québec </a:t>
            </a:r>
            <a:endParaRPr sz="1400" b="1">
              <a:solidFill>
                <a:schemeClr val="dk1"/>
              </a:solidFill>
              <a:latin typeface="Calibri"/>
              <a:ea typeface="Calibri"/>
              <a:cs typeface="Calibri"/>
              <a:sym typeface="Calibri"/>
            </a:endParaRPr>
          </a:p>
        </p:txBody>
      </p:sp>
      <p:sp>
        <p:nvSpPr>
          <p:cNvPr id="499" name="Google Shape;499;p38"/>
          <p:cNvSpPr txBox="1">
            <a:spLocks noGrp="1"/>
          </p:cNvSpPr>
          <p:nvPr>
            <p:ph type="sldNum" idx="12"/>
          </p:nvPr>
        </p:nvSpPr>
        <p:spPr>
          <a:xfrm>
            <a:off x="5295793" y="8008203"/>
            <a:ext cx="1562208"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40</a:t>
            </a:fld>
            <a:endParaRPr sz="8200">
              <a:solidFill>
                <a:srgbClr val="D8D8D8"/>
              </a:solidFill>
              <a:latin typeface="Impact"/>
              <a:ea typeface="Impact"/>
              <a:cs typeface="Impact"/>
              <a:sym typeface="Impact"/>
            </a:endParaRPr>
          </a:p>
        </p:txBody>
      </p:sp>
      <p:pic>
        <p:nvPicPr>
          <p:cNvPr id="500" name="Google Shape;500;p38" descr="The Greensburg Eco Silo Home (photo by the author, September 2009). |  Download Scientific Diagram"/>
          <p:cNvPicPr preferRelativeResize="0"/>
          <p:nvPr/>
        </p:nvPicPr>
        <p:blipFill rotWithShape="1">
          <a:blip r:embed="rId4">
            <a:alphaModFix/>
          </a:blip>
          <a:srcRect/>
          <a:stretch/>
        </p:blipFill>
        <p:spPr>
          <a:xfrm>
            <a:off x="278130" y="1067300"/>
            <a:ext cx="6301740" cy="3390103"/>
          </a:xfrm>
          <a:prstGeom prst="rect">
            <a:avLst/>
          </a:prstGeom>
          <a:noFill/>
          <a:ln>
            <a:noFill/>
          </a:ln>
        </p:spPr>
      </p:pic>
    </p:spTree>
    <p:extLst>
      <p:ext uri="{BB962C8B-B14F-4D97-AF65-F5344CB8AC3E}">
        <p14:creationId xmlns:p14="http://schemas.microsoft.com/office/powerpoint/2010/main" val="3377333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9"/>
          <p:cNvSpPr/>
          <p:nvPr/>
        </p:nvSpPr>
        <p:spPr>
          <a:xfrm>
            <a:off x="76199" y="114300"/>
            <a:ext cx="6696075" cy="8766609"/>
          </a:xfrm>
          <a:prstGeom prst="rect">
            <a:avLst/>
          </a:prstGeom>
          <a:noFill/>
          <a:ln w="57150" cap="flat" cmpd="thinThick">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39"/>
          <p:cNvSpPr/>
          <p:nvPr/>
        </p:nvSpPr>
        <p:spPr>
          <a:xfrm>
            <a:off x="588750" y="1990153"/>
            <a:ext cx="582898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aphicFrame>
        <p:nvGraphicFramePr>
          <p:cNvPr id="508" name="Google Shape;508;p39"/>
          <p:cNvGraphicFramePr/>
          <p:nvPr/>
        </p:nvGraphicFramePr>
        <p:xfrm>
          <a:off x="795307" y="8407734"/>
          <a:ext cx="4597925" cy="373150"/>
        </p:xfrm>
        <a:graphic>
          <a:graphicData uri="http://schemas.openxmlformats.org/drawingml/2006/table">
            <a:tbl>
              <a:tblPr firstRow="1" firstCol="1" lastRow="1" lastCol="1" bandRow="1" bandCol="1">
                <a:noFill/>
                <a:tableStyleId>{B6F2BBBE-3712-48AF-9927-FA927957E994}</a:tableStyleId>
              </a:tblPr>
              <a:tblGrid>
                <a:gridCol w="508450">
                  <a:extLst>
                    <a:ext uri="{9D8B030D-6E8A-4147-A177-3AD203B41FA5}">
                      <a16:colId xmlns:a16="http://schemas.microsoft.com/office/drawing/2014/main" val="20000"/>
                    </a:ext>
                  </a:extLst>
                </a:gridCol>
                <a:gridCol w="1745625">
                  <a:extLst>
                    <a:ext uri="{9D8B030D-6E8A-4147-A177-3AD203B41FA5}">
                      <a16:colId xmlns:a16="http://schemas.microsoft.com/office/drawing/2014/main" val="20001"/>
                    </a:ext>
                  </a:extLst>
                </a:gridCol>
                <a:gridCol w="1926300">
                  <a:extLst>
                    <a:ext uri="{9D8B030D-6E8A-4147-A177-3AD203B41FA5}">
                      <a16:colId xmlns:a16="http://schemas.microsoft.com/office/drawing/2014/main" val="20002"/>
                    </a:ext>
                  </a:extLst>
                </a:gridCol>
                <a:gridCol w="417550">
                  <a:extLst>
                    <a:ext uri="{9D8B030D-6E8A-4147-A177-3AD203B41FA5}">
                      <a16:colId xmlns:a16="http://schemas.microsoft.com/office/drawing/2014/main" val="20003"/>
                    </a:ext>
                  </a:extLst>
                </a:gridCol>
              </a:tblGrid>
              <a:tr h="373150">
                <a:tc>
                  <a:txBody>
                    <a:bodyPr/>
                    <a:lstStyle/>
                    <a:p>
                      <a:pPr marL="0" marR="0" lvl="0" indent="0" algn="ctr" rtl="0">
                        <a:spcBef>
                          <a:spcPts val="0"/>
                        </a:spcBef>
                        <a:spcAft>
                          <a:spcPts val="0"/>
                        </a:spcAft>
                        <a:buNone/>
                      </a:pPr>
                      <a:r>
                        <a:rPr lang="fr-CA" sz="800">
                          <a:latin typeface="Trebuchet MS"/>
                          <a:ea typeface="Trebuchet MS"/>
                          <a:cs typeface="Trebuchet MS"/>
                          <a:sym typeface="Trebuchet MS"/>
                        </a:rPr>
                        <a:t>Cr. 2 </a:t>
                      </a:r>
                      <a:endParaRPr sz="800">
                        <a:latin typeface="Trebuchet MS"/>
                        <a:ea typeface="Trebuchet MS"/>
                        <a:cs typeface="Trebuchet MS"/>
                        <a:sym typeface="Trebuchet MS"/>
                      </a:endParaRPr>
                    </a:p>
                  </a:txBody>
                  <a:tcPr marL="48825" marR="48825" marT="0" marB="0" anchor="ctr">
                    <a:lnL w="12700" cap="flat" cmpd="sng">
                      <a:solidFill>
                        <a:srgbClr val="720606"/>
                      </a:solidFill>
                      <a:prstDash val="solid"/>
                      <a:round/>
                      <a:headEnd type="none" w="sm" len="sm"/>
                      <a:tailEnd type="none" w="sm" len="sm"/>
                    </a:lnL>
                    <a:lnR w="12700" cap="flat" cmpd="sng">
                      <a:solidFill>
                        <a:srgbClr val="720606"/>
                      </a:solidFill>
                      <a:prstDash val="solid"/>
                      <a:round/>
                      <a:headEnd type="none" w="sm" len="sm"/>
                      <a:tailEnd type="none" w="sm" len="sm"/>
                    </a:lnR>
                    <a:lnT w="12700" cap="flat" cmpd="sng">
                      <a:solidFill>
                        <a:srgbClr val="720606"/>
                      </a:solidFill>
                      <a:prstDash val="solid"/>
                      <a:round/>
                      <a:headEnd type="none" w="sm" len="sm"/>
                      <a:tailEnd type="none" w="sm" len="sm"/>
                    </a:lnT>
                    <a:lnB w="12700" cap="flat" cmpd="sng">
                      <a:solidFill>
                        <a:srgbClr val="72060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800"/>
                        <a:buFont typeface="Calibri"/>
                        <a:buNone/>
                      </a:pPr>
                      <a:r>
                        <a:rPr lang="fr-CA" sz="800"/>
                        <a:t>Mise en œuvre d’une démarche appropriée</a:t>
                      </a:r>
                      <a:endParaRPr sz="800">
                        <a:latin typeface="Trebuchet MS"/>
                        <a:ea typeface="Trebuchet MS"/>
                        <a:cs typeface="Trebuchet MS"/>
                        <a:sym typeface="Trebuchet MS"/>
                      </a:endParaRPr>
                    </a:p>
                  </a:txBody>
                  <a:tcPr marL="48825" marR="48825" marT="0" marB="0" anchor="ctr">
                    <a:lnL w="12700" cap="flat" cmpd="sng">
                      <a:solidFill>
                        <a:srgbClr val="720606"/>
                      </a:solidFill>
                      <a:prstDash val="solid"/>
                      <a:round/>
                      <a:headEnd type="none" w="sm" len="sm"/>
                      <a:tailEnd type="none" w="sm" len="sm"/>
                    </a:lnL>
                    <a:lnT w="12700" cap="flat" cmpd="sng">
                      <a:solidFill>
                        <a:srgbClr val="720606"/>
                      </a:solidFill>
                      <a:prstDash val="solid"/>
                      <a:round/>
                      <a:headEnd type="none" w="sm" len="sm"/>
                      <a:tailEnd type="none" w="sm" len="sm"/>
                    </a:lnT>
                    <a:lnB w="12700" cap="flat" cmpd="sng">
                      <a:solidFill>
                        <a:srgbClr val="720606"/>
                      </a:solidFill>
                      <a:prstDash val="solid"/>
                      <a:round/>
                      <a:headEnd type="none" w="sm" len="sm"/>
                      <a:tailEnd type="none" w="sm" len="sm"/>
                    </a:lnB>
                  </a:tcPr>
                </a:tc>
                <a:tc>
                  <a:txBody>
                    <a:bodyPr/>
                    <a:lstStyle/>
                    <a:p>
                      <a:pPr marL="0" marR="0" lvl="0" indent="0" algn="l" rtl="0">
                        <a:spcBef>
                          <a:spcPts val="0"/>
                        </a:spcBef>
                        <a:spcAft>
                          <a:spcPts val="0"/>
                        </a:spcAft>
                        <a:buNone/>
                      </a:pPr>
                      <a:r>
                        <a:rPr lang="fr-CA" sz="800"/>
                        <a:t>Réalisation de la démarche </a:t>
                      </a:r>
                      <a:endParaRPr sz="800">
                        <a:latin typeface="Trebuchet MS"/>
                        <a:ea typeface="Trebuchet MS"/>
                        <a:cs typeface="Trebuchet MS"/>
                        <a:sym typeface="Trebuchet MS"/>
                      </a:endParaRPr>
                    </a:p>
                  </a:txBody>
                  <a:tcPr marL="48825" marR="48825" marT="0" marB="0" anchor="ctr">
                    <a:lnT w="12700" cap="flat" cmpd="sng">
                      <a:solidFill>
                        <a:srgbClr val="720606"/>
                      </a:solidFill>
                      <a:prstDash val="solid"/>
                      <a:round/>
                      <a:headEnd type="none" w="sm" len="sm"/>
                      <a:tailEnd type="none" w="sm" len="sm"/>
                    </a:lnT>
                    <a:lnB w="12700" cap="flat" cmpd="sng">
                      <a:solidFill>
                        <a:srgbClr val="720606"/>
                      </a:solidFill>
                      <a:prstDash val="solid"/>
                      <a:round/>
                      <a:headEnd type="none" w="sm" len="sm"/>
                      <a:tailEnd type="none" w="sm" len="sm"/>
                    </a:lnB>
                  </a:tcPr>
                </a:tc>
                <a:tc>
                  <a:txBody>
                    <a:bodyPr/>
                    <a:lstStyle/>
                    <a:p>
                      <a:pPr marL="0" marR="0" lvl="0" indent="0" algn="l" rtl="0">
                        <a:spcBef>
                          <a:spcPts val="0"/>
                        </a:spcBef>
                        <a:spcAft>
                          <a:spcPts val="0"/>
                        </a:spcAft>
                        <a:buNone/>
                      </a:pPr>
                      <a:r>
                        <a:rPr lang="fr-CA" sz="700"/>
                        <a:t> </a:t>
                      </a:r>
                      <a:endParaRPr sz="800">
                        <a:latin typeface="Trebuchet MS"/>
                        <a:ea typeface="Trebuchet MS"/>
                        <a:cs typeface="Trebuchet MS"/>
                        <a:sym typeface="Trebuchet MS"/>
                      </a:endParaRPr>
                    </a:p>
                  </a:txBody>
                  <a:tcPr marL="48825" marR="48825" marT="0" marB="0">
                    <a:lnT w="12700" cap="flat" cmpd="sng">
                      <a:solidFill>
                        <a:srgbClr val="720606"/>
                      </a:solidFill>
                      <a:prstDash val="solid"/>
                      <a:round/>
                      <a:headEnd type="none" w="sm" len="sm"/>
                      <a:tailEnd type="none" w="sm" len="sm"/>
                    </a:lnT>
                    <a:lnB w="12700" cap="flat" cmpd="sng">
                      <a:solidFill>
                        <a:srgbClr val="720606"/>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09" name="Google Shape;509;p39" descr="demarche_gen_3"/>
          <p:cNvPicPr preferRelativeResize="0"/>
          <p:nvPr/>
        </p:nvPicPr>
        <p:blipFill rotWithShape="1">
          <a:blip r:embed="rId3">
            <a:alphaModFix/>
          </a:blip>
          <a:srcRect/>
          <a:stretch/>
        </p:blipFill>
        <p:spPr>
          <a:xfrm>
            <a:off x="5493333" y="8319931"/>
            <a:ext cx="567436" cy="525789"/>
          </a:xfrm>
          <a:prstGeom prst="rect">
            <a:avLst/>
          </a:prstGeom>
          <a:noFill/>
          <a:ln>
            <a:noFill/>
          </a:ln>
        </p:spPr>
      </p:pic>
      <p:sp>
        <p:nvSpPr>
          <p:cNvPr id="510" name="Google Shape;510;p39"/>
          <p:cNvSpPr txBox="1"/>
          <p:nvPr/>
        </p:nvSpPr>
        <p:spPr>
          <a:xfrm>
            <a:off x="104300" y="140438"/>
            <a:ext cx="3723202" cy="87629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000"/>
              <a:buFont typeface="Calibri"/>
              <a:buNone/>
            </a:pPr>
            <a:r>
              <a:rPr lang="fr-CA" sz="3000">
                <a:solidFill>
                  <a:schemeClr val="dk1"/>
                </a:solidFill>
                <a:latin typeface="Calibri"/>
                <a:ea typeface="Calibri"/>
                <a:cs typeface="Calibri"/>
                <a:sym typeface="Calibri"/>
              </a:rPr>
              <a:t>Fiche TNI-6 </a:t>
            </a:r>
            <a:endParaRPr/>
          </a:p>
          <a:p>
            <a:pPr marL="0" marR="0" lvl="0" indent="0" algn="l" rtl="0">
              <a:spcBef>
                <a:spcPts val="0"/>
              </a:spcBef>
              <a:spcAft>
                <a:spcPts val="0"/>
              </a:spcAft>
              <a:buClr>
                <a:schemeClr val="dk1"/>
              </a:buClr>
              <a:buSzPts val="2400"/>
              <a:buFont typeface="Calibri"/>
              <a:buNone/>
            </a:pPr>
            <a:r>
              <a:rPr lang="fr-CA" sz="2400">
                <a:solidFill>
                  <a:schemeClr val="dk1"/>
                </a:solidFill>
                <a:latin typeface="Calibri"/>
                <a:ea typeface="Calibri"/>
                <a:cs typeface="Calibri"/>
                <a:sym typeface="Calibri"/>
              </a:rPr>
              <a:t>Fiche zoologique</a:t>
            </a:r>
            <a:endParaRPr/>
          </a:p>
        </p:txBody>
      </p:sp>
      <p:sp>
        <p:nvSpPr>
          <p:cNvPr id="511" name="Google Shape;511;p39"/>
          <p:cNvSpPr txBox="1"/>
          <p:nvPr/>
        </p:nvSpPr>
        <p:spPr>
          <a:xfrm>
            <a:off x="3019077" y="8845720"/>
            <a:ext cx="808425" cy="31533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Times New Roman"/>
              <a:buNone/>
            </a:pPr>
            <a:r>
              <a:rPr lang="fr-CA" sz="1200" b="1">
                <a:solidFill>
                  <a:schemeClr val="dk1"/>
                </a:solidFill>
                <a:latin typeface="Times New Roman"/>
                <a:ea typeface="Times New Roman"/>
                <a:cs typeface="Times New Roman"/>
                <a:sym typeface="Times New Roman"/>
              </a:rPr>
              <a:t>Page 05</a:t>
            </a:r>
            <a:endParaRPr sz="1200" b="1" i="1">
              <a:solidFill>
                <a:schemeClr val="dk1"/>
              </a:solidFill>
              <a:latin typeface="Times New Roman"/>
              <a:ea typeface="Times New Roman"/>
              <a:cs typeface="Times New Roman"/>
              <a:sym typeface="Times New Roman"/>
            </a:endParaRPr>
          </a:p>
        </p:txBody>
      </p:sp>
      <p:sp>
        <p:nvSpPr>
          <p:cNvPr id="512" name="Google Shape;512;p39"/>
          <p:cNvSpPr txBox="1"/>
          <p:nvPr/>
        </p:nvSpPr>
        <p:spPr>
          <a:xfrm>
            <a:off x="108589" y="1710721"/>
            <a:ext cx="66293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800">
                <a:solidFill>
                  <a:schemeClr val="dk1"/>
                </a:solidFill>
                <a:latin typeface="Calibri"/>
                <a:ea typeface="Calibri"/>
                <a:cs typeface="Calibri"/>
                <a:sym typeface="Calibri"/>
              </a:rPr>
              <a:t>Nous construisons un habitat artificiel pour un :</a:t>
            </a:r>
            <a:endParaRPr/>
          </a:p>
          <a:p>
            <a:pPr marL="0" marR="0" lvl="0" indent="0" algn="ctr" rtl="0">
              <a:spcBef>
                <a:spcPts val="0"/>
              </a:spcBef>
              <a:spcAft>
                <a:spcPts val="0"/>
              </a:spcAft>
              <a:buNone/>
            </a:pPr>
            <a:r>
              <a:rPr lang="fr-CA" sz="1800">
                <a:solidFill>
                  <a:schemeClr val="dk1"/>
                </a:solidFill>
                <a:latin typeface="Calibri"/>
                <a:ea typeface="Calibri"/>
                <a:cs typeface="Calibri"/>
                <a:sym typeface="Calibri"/>
              </a:rPr>
              <a:t>_________________________</a:t>
            </a:r>
            <a:endParaRPr/>
          </a:p>
        </p:txBody>
      </p:sp>
      <p:sp>
        <p:nvSpPr>
          <p:cNvPr id="513" name="Google Shape;513;p39"/>
          <p:cNvSpPr txBox="1"/>
          <p:nvPr/>
        </p:nvSpPr>
        <p:spPr>
          <a:xfrm>
            <a:off x="170227" y="2851266"/>
            <a:ext cx="1243240"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Mammifère</a:t>
            </a:r>
            <a:endParaRPr/>
          </a:p>
        </p:txBody>
      </p:sp>
      <p:sp>
        <p:nvSpPr>
          <p:cNvPr id="514" name="Google Shape;514;p39"/>
          <p:cNvSpPr txBox="1"/>
          <p:nvPr/>
        </p:nvSpPr>
        <p:spPr>
          <a:xfrm>
            <a:off x="4089205" y="2851266"/>
            <a:ext cx="1236319"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Poisson</a:t>
            </a:r>
            <a:endParaRPr/>
          </a:p>
        </p:txBody>
      </p:sp>
      <p:sp>
        <p:nvSpPr>
          <p:cNvPr id="515" name="Google Shape;515;p39"/>
          <p:cNvSpPr txBox="1"/>
          <p:nvPr/>
        </p:nvSpPr>
        <p:spPr>
          <a:xfrm>
            <a:off x="5393223" y="2851266"/>
            <a:ext cx="1236319"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Reptile</a:t>
            </a:r>
            <a:endParaRPr/>
          </a:p>
        </p:txBody>
      </p:sp>
      <p:sp>
        <p:nvSpPr>
          <p:cNvPr id="516" name="Google Shape;516;p39"/>
          <p:cNvSpPr txBox="1"/>
          <p:nvPr/>
        </p:nvSpPr>
        <p:spPr>
          <a:xfrm>
            <a:off x="2785186" y="2851266"/>
            <a:ext cx="1236319"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Oiseau</a:t>
            </a:r>
            <a:endParaRPr/>
          </a:p>
        </p:txBody>
      </p:sp>
      <p:sp>
        <p:nvSpPr>
          <p:cNvPr id="517" name="Google Shape;517;p39"/>
          <p:cNvSpPr txBox="1"/>
          <p:nvPr/>
        </p:nvSpPr>
        <p:spPr>
          <a:xfrm>
            <a:off x="1481167" y="2851266"/>
            <a:ext cx="1236319"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Amphibien</a:t>
            </a:r>
            <a:endParaRPr/>
          </a:p>
        </p:txBody>
      </p:sp>
      <p:sp>
        <p:nvSpPr>
          <p:cNvPr id="518" name="Google Shape;518;p39"/>
          <p:cNvSpPr txBox="1"/>
          <p:nvPr/>
        </p:nvSpPr>
        <p:spPr>
          <a:xfrm>
            <a:off x="108588" y="2445678"/>
            <a:ext cx="662939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a:solidFill>
                  <a:schemeClr val="dk1"/>
                </a:solidFill>
                <a:latin typeface="Calibri"/>
                <a:ea typeface="Calibri"/>
                <a:cs typeface="Calibri"/>
                <a:sym typeface="Calibri"/>
              </a:rPr>
              <a:t>Notre animal est un…</a:t>
            </a:r>
            <a:endParaRPr/>
          </a:p>
        </p:txBody>
      </p:sp>
      <p:cxnSp>
        <p:nvCxnSpPr>
          <p:cNvPr id="519" name="Google Shape;519;p39"/>
          <p:cNvCxnSpPr/>
          <p:nvPr/>
        </p:nvCxnSpPr>
        <p:spPr>
          <a:xfrm>
            <a:off x="108588" y="2395210"/>
            <a:ext cx="6629400" cy="0"/>
          </a:xfrm>
          <a:prstGeom prst="straightConnector1">
            <a:avLst/>
          </a:prstGeom>
          <a:noFill/>
          <a:ln w="19050" cap="flat" cmpd="sng">
            <a:solidFill>
              <a:schemeClr val="dk1"/>
            </a:solidFill>
            <a:prstDash val="solid"/>
            <a:round/>
            <a:headEnd type="none" w="sm" len="sm"/>
            <a:tailEnd type="none" w="sm" len="sm"/>
          </a:ln>
        </p:spPr>
      </p:cxnSp>
      <p:cxnSp>
        <p:nvCxnSpPr>
          <p:cNvPr id="520" name="Google Shape;520;p39"/>
          <p:cNvCxnSpPr/>
          <p:nvPr/>
        </p:nvCxnSpPr>
        <p:spPr>
          <a:xfrm>
            <a:off x="76199" y="3422884"/>
            <a:ext cx="6629400" cy="0"/>
          </a:xfrm>
          <a:prstGeom prst="straightConnector1">
            <a:avLst/>
          </a:prstGeom>
          <a:noFill/>
          <a:ln w="19050" cap="flat" cmpd="sng">
            <a:solidFill>
              <a:schemeClr val="dk1"/>
            </a:solidFill>
            <a:prstDash val="solid"/>
            <a:round/>
            <a:headEnd type="none" w="sm" len="sm"/>
            <a:tailEnd type="none" w="sm" len="sm"/>
          </a:ln>
        </p:spPr>
      </p:cxnSp>
      <p:sp>
        <p:nvSpPr>
          <p:cNvPr id="521" name="Google Shape;521;p39"/>
          <p:cNvSpPr txBox="1"/>
          <p:nvPr/>
        </p:nvSpPr>
        <p:spPr>
          <a:xfrm>
            <a:off x="108586" y="3635199"/>
            <a:ext cx="662939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a:solidFill>
                  <a:schemeClr val="dk1"/>
                </a:solidFill>
                <a:latin typeface="Calibri"/>
                <a:ea typeface="Calibri"/>
                <a:cs typeface="Calibri"/>
                <a:sym typeface="Calibri"/>
              </a:rPr>
              <a:t>Taille d’un adulte :         </a:t>
            </a:r>
            <a:endParaRPr sz="1200" b="1">
              <a:solidFill>
                <a:srgbClr val="C00000"/>
              </a:solidFill>
              <a:latin typeface="Dancing Script"/>
              <a:ea typeface="Dancing Script"/>
              <a:cs typeface="Dancing Script"/>
              <a:sym typeface="Dancing Script"/>
            </a:endParaRPr>
          </a:p>
        </p:txBody>
      </p:sp>
      <p:sp>
        <p:nvSpPr>
          <p:cNvPr id="522" name="Google Shape;522;p39"/>
          <p:cNvSpPr txBox="1"/>
          <p:nvPr/>
        </p:nvSpPr>
        <p:spPr>
          <a:xfrm>
            <a:off x="1966865" y="3658189"/>
            <a:ext cx="1959808"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cxnSp>
        <p:nvCxnSpPr>
          <p:cNvPr id="523" name="Google Shape;523;p39"/>
          <p:cNvCxnSpPr/>
          <p:nvPr/>
        </p:nvCxnSpPr>
        <p:spPr>
          <a:xfrm>
            <a:off x="99059" y="4261084"/>
            <a:ext cx="6629400" cy="0"/>
          </a:xfrm>
          <a:prstGeom prst="straightConnector1">
            <a:avLst/>
          </a:prstGeom>
          <a:noFill/>
          <a:ln w="19050" cap="flat" cmpd="sng">
            <a:solidFill>
              <a:schemeClr val="dk1"/>
            </a:solidFill>
            <a:prstDash val="solid"/>
            <a:round/>
            <a:headEnd type="none" w="sm" len="sm"/>
            <a:tailEnd type="none" w="sm" len="sm"/>
          </a:ln>
        </p:spPr>
      </p:cxnSp>
      <p:sp>
        <p:nvSpPr>
          <p:cNvPr id="524" name="Google Shape;524;p39"/>
          <p:cNvSpPr txBox="1"/>
          <p:nvPr/>
        </p:nvSpPr>
        <p:spPr>
          <a:xfrm>
            <a:off x="66672" y="4434834"/>
            <a:ext cx="662939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a:solidFill>
                  <a:schemeClr val="dk1"/>
                </a:solidFill>
                <a:latin typeface="Calibri"/>
                <a:ea typeface="Calibri"/>
                <a:cs typeface="Calibri"/>
                <a:sym typeface="Calibri"/>
              </a:rPr>
              <a:t>Notre animal se déplace en…</a:t>
            </a:r>
            <a:endParaRPr/>
          </a:p>
        </p:txBody>
      </p:sp>
      <p:sp>
        <p:nvSpPr>
          <p:cNvPr id="525" name="Google Shape;525;p39"/>
          <p:cNvSpPr txBox="1"/>
          <p:nvPr/>
        </p:nvSpPr>
        <p:spPr>
          <a:xfrm>
            <a:off x="3748166" y="4887166"/>
            <a:ext cx="1339163"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Nageant</a:t>
            </a:r>
            <a:endParaRPr/>
          </a:p>
        </p:txBody>
      </p:sp>
      <p:sp>
        <p:nvSpPr>
          <p:cNvPr id="526" name="Google Shape;526;p39"/>
          <p:cNvSpPr txBox="1"/>
          <p:nvPr/>
        </p:nvSpPr>
        <p:spPr>
          <a:xfrm>
            <a:off x="170226" y="4880551"/>
            <a:ext cx="1744653"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Marchant/Courant</a:t>
            </a:r>
            <a:endParaRPr/>
          </a:p>
        </p:txBody>
      </p:sp>
      <p:sp>
        <p:nvSpPr>
          <p:cNvPr id="527" name="Google Shape;527;p39"/>
          <p:cNvSpPr txBox="1"/>
          <p:nvPr/>
        </p:nvSpPr>
        <p:spPr>
          <a:xfrm>
            <a:off x="2164553" y="4890834"/>
            <a:ext cx="1339163"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Volant</a:t>
            </a:r>
            <a:endParaRPr/>
          </a:p>
        </p:txBody>
      </p:sp>
      <p:sp>
        <p:nvSpPr>
          <p:cNvPr id="528" name="Google Shape;528;p39"/>
          <p:cNvSpPr txBox="1"/>
          <p:nvPr/>
        </p:nvSpPr>
        <p:spPr>
          <a:xfrm>
            <a:off x="5331779" y="4887166"/>
            <a:ext cx="1339163" cy="33855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600">
                <a:solidFill>
                  <a:schemeClr val="dk1"/>
                </a:solidFill>
                <a:latin typeface="Calibri"/>
                <a:ea typeface="Calibri"/>
                <a:cs typeface="Calibri"/>
                <a:sym typeface="Calibri"/>
              </a:rPr>
              <a:t>Rampant</a:t>
            </a:r>
            <a:endParaRPr/>
          </a:p>
        </p:txBody>
      </p:sp>
      <p:cxnSp>
        <p:nvCxnSpPr>
          <p:cNvPr id="529" name="Google Shape;529;p39"/>
          <p:cNvCxnSpPr/>
          <p:nvPr/>
        </p:nvCxnSpPr>
        <p:spPr>
          <a:xfrm>
            <a:off x="108587" y="5522738"/>
            <a:ext cx="6629400" cy="0"/>
          </a:xfrm>
          <a:prstGeom prst="straightConnector1">
            <a:avLst/>
          </a:prstGeom>
          <a:noFill/>
          <a:ln w="19050" cap="flat" cmpd="sng">
            <a:solidFill>
              <a:schemeClr val="dk1"/>
            </a:solidFill>
            <a:prstDash val="solid"/>
            <a:round/>
            <a:headEnd type="none" w="sm" len="sm"/>
            <a:tailEnd type="none" w="sm" len="sm"/>
          </a:ln>
        </p:spPr>
      </p:cxnSp>
      <p:sp>
        <p:nvSpPr>
          <p:cNvPr id="530" name="Google Shape;530;p39"/>
          <p:cNvSpPr txBox="1"/>
          <p:nvPr/>
        </p:nvSpPr>
        <p:spPr>
          <a:xfrm>
            <a:off x="142875" y="5708452"/>
            <a:ext cx="662939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a:solidFill>
                  <a:schemeClr val="dk1"/>
                </a:solidFill>
                <a:latin typeface="Calibri"/>
                <a:ea typeface="Calibri"/>
                <a:cs typeface="Calibri"/>
                <a:sym typeface="Calibri"/>
              </a:rPr>
              <a:t>Qu’a-t-il au bout de ses pattes ? ____________________________</a:t>
            </a:r>
            <a:endParaRPr/>
          </a:p>
        </p:txBody>
      </p:sp>
      <p:sp>
        <p:nvSpPr>
          <p:cNvPr id="531" name="Google Shape;531;p39"/>
          <p:cNvSpPr txBox="1"/>
          <p:nvPr/>
        </p:nvSpPr>
        <p:spPr>
          <a:xfrm>
            <a:off x="142874" y="6093336"/>
            <a:ext cx="662939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a:solidFill>
                  <a:schemeClr val="dk1"/>
                </a:solidFill>
                <a:latin typeface="Calibri"/>
                <a:ea typeface="Calibri"/>
                <a:cs typeface="Calibri"/>
                <a:sym typeface="Calibri"/>
              </a:rPr>
              <a:t>Aime-t-il grimper ? __________________________________________</a:t>
            </a:r>
            <a:endParaRPr/>
          </a:p>
        </p:txBody>
      </p:sp>
      <p:cxnSp>
        <p:nvCxnSpPr>
          <p:cNvPr id="532" name="Google Shape;532;p39"/>
          <p:cNvCxnSpPr/>
          <p:nvPr/>
        </p:nvCxnSpPr>
        <p:spPr>
          <a:xfrm>
            <a:off x="108589" y="6647093"/>
            <a:ext cx="6629400" cy="0"/>
          </a:xfrm>
          <a:prstGeom prst="straightConnector1">
            <a:avLst/>
          </a:prstGeom>
          <a:noFill/>
          <a:ln w="19050" cap="flat" cmpd="sng">
            <a:solidFill>
              <a:schemeClr val="dk1"/>
            </a:solidFill>
            <a:prstDash val="solid"/>
            <a:round/>
            <a:headEnd type="none" w="sm" len="sm"/>
            <a:tailEnd type="none" w="sm" len="sm"/>
          </a:ln>
        </p:spPr>
      </p:cxnSp>
      <p:sp>
        <p:nvSpPr>
          <p:cNvPr id="533" name="Google Shape;533;p39"/>
          <p:cNvSpPr txBox="1"/>
          <p:nvPr/>
        </p:nvSpPr>
        <p:spPr>
          <a:xfrm>
            <a:off x="108590" y="6806164"/>
            <a:ext cx="662939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600">
                <a:solidFill>
                  <a:schemeClr val="dk1"/>
                </a:solidFill>
                <a:latin typeface="Calibri"/>
                <a:ea typeface="Calibri"/>
                <a:cs typeface="Calibri"/>
                <a:sym typeface="Calibri"/>
              </a:rPr>
              <a:t>Y a-t-il autre chose que tu voudrais noter ?</a:t>
            </a:r>
            <a:endParaRPr/>
          </a:p>
          <a:p>
            <a:pPr marL="0" marR="0" lvl="0" indent="0" algn="l" rtl="0">
              <a:spcBef>
                <a:spcPts val="0"/>
              </a:spcBef>
              <a:spcAft>
                <a:spcPts val="0"/>
              </a:spcAft>
              <a:buNone/>
            </a:pPr>
            <a:r>
              <a:rPr lang="fr-CA" sz="1600">
                <a:solidFill>
                  <a:schemeClr val="dk1"/>
                </a:solidFill>
                <a:latin typeface="Calibri"/>
                <a:ea typeface="Calibri"/>
                <a:cs typeface="Calibri"/>
                <a:sym typeface="Calibri"/>
              </a:rPr>
              <a:t>______________________________________________________________________________________________________________________________</a:t>
            </a:r>
            <a:endParaRPr/>
          </a:p>
          <a:p>
            <a:pPr marL="0" marR="0" lvl="0" indent="0" algn="l" rtl="0">
              <a:spcBef>
                <a:spcPts val="0"/>
              </a:spcBef>
              <a:spcAft>
                <a:spcPts val="0"/>
              </a:spcAft>
              <a:buNone/>
            </a:pPr>
            <a:r>
              <a:rPr lang="fr-CA" sz="1600">
                <a:solidFill>
                  <a:schemeClr val="dk1"/>
                </a:solidFill>
                <a:latin typeface="Calibri"/>
                <a:ea typeface="Calibri"/>
                <a:cs typeface="Calibri"/>
                <a:sym typeface="Calibri"/>
              </a:rPr>
              <a:t>______________________________________________________________________________________________________________________________</a:t>
            </a:r>
            <a:endParaRPr/>
          </a:p>
          <a:p>
            <a:pPr marL="0" marR="0" lvl="0" indent="0" algn="l" rtl="0">
              <a:spcBef>
                <a:spcPts val="0"/>
              </a:spcBef>
              <a:spcAft>
                <a:spcPts val="0"/>
              </a:spcAft>
              <a:buNone/>
            </a:pPr>
            <a:r>
              <a:rPr lang="fr-CA" sz="1600">
                <a:solidFill>
                  <a:schemeClr val="dk1"/>
                </a:solidFill>
                <a:latin typeface="Calibri"/>
                <a:ea typeface="Calibri"/>
                <a:cs typeface="Calibri"/>
                <a:sym typeface="Calibri"/>
              </a:rPr>
              <a:t>_______________________________________________________________</a:t>
            </a:r>
            <a:endParaRPr/>
          </a:p>
        </p:txBody>
      </p:sp>
      <p:pic>
        <p:nvPicPr>
          <p:cNvPr id="534" name="Google Shape;534;p39" descr="Salamandre maculée - Zoo Ecomuseum"/>
          <p:cNvPicPr preferRelativeResize="0"/>
          <p:nvPr/>
        </p:nvPicPr>
        <p:blipFill rotWithShape="1">
          <a:blip r:embed="rId4">
            <a:alphaModFix/>
          </a:blip>
          <a:srcRect/>
          <a:stretch/>
        </p:blipFill>
        <p:spPr>
          <a:xfrm>
            <a:off x="4311369" y="147152"/>
            <a:ext cx="2420714" cy="16138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0"/>
          <p:cNvSpPr/>
          <p:nvPr/>
        </p:nvSpPr>
        <p:spPr>
          <a:xfrm>
            <a:off x="76199" y="114300"/>
            <a:ext cx="6696075" cy="8858878"/>
          </a:xfrm>
          <a:prstGeom prst="rect">
            <a:avLst/>
          </a:prstGeom>
          <a:noFill/>
          <a:ln w="57150" cap="flat" cmpd="thinThick">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40"/>
          <p:cNvSpPr txBox="1"/>
          <p:nvPr/>
        </p:nvSpPr>
        <p:spPr>
          <a:xfrm>
            <a:off x="82404" y="99738"/>
            <a:ext cx="3723202" cy="87629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000"/>
              <a:buFont typeface="Calibri"/>
              <a:buNone/>
            </a:pPr>
            <a:r>
              <a:rPr lang="fr-CA" sz="3000">
                <a:solidFill>
                  <a:schemeClr val="dk1"/>
                </a:solidFill>
                <a:latin typeface="Calibri"/>
                <a:ea typeface="Calibri"/>
                <a:cs typeface="Calibri"/>
                <a:sym typeface="Calibri"/>
              </a:rPr>
              <a:t>Fiche TNI-7</a:t>
            </a:r>
            <a:endParaRPr/>
          </a:p>
          <a:p>
            <a:pPr marL="0" marR="0" lvl="0" indent="0" algn="l" rtl="0">
              <a:spcBef>
                <a:spcPts val="0"/>
              </a:spcBef>
              <a:spcAft>
                <a:spcPts val="0"/>
              </a:spcAft>
              <a:buClr>
                <a:schemeClr val="dk1"/>
              </a:buClr>
              <a:buSzPts val="2400"/>
              <a:buFont typeface="Calibri"/>
              <a:buNone/>
            </a:pPr>
            <a:r>
              <a:rPr lang="fr-CA" sz="2400">
                <a:solidFill>
                  <a:schemeClr val="dk1"/>
                </a:solidFill>
                <a:latin typeface="Calibri"/>
                <a:ea typeface="Calibri"/>
                <a:cs typeface="Calibri"/>
                <a:sym typeface="Calibri"/>
              </a:rPr>
              <a:t>Notre habitat artificiel</a:t>
            </a:r>
            <a:endParaRPr/>
          </a:p>
        </p:txBody>
      </p:sp>
      <p:sp>
        <p:nvSpPr>
          <p:cNvPr id="542" name="Google Shape;542;p40"/>
          <p:cNvSpPr txBox="1"/>
          <p:nvPr/>
        </p:nvSpPr>
        <p:spPr>
          <a:xfrm>
            <a:off x="3770827" y="99529"/>
            <a:ext cx="2944298" cy="892287"/>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r" rtl="0">
              <a:lnSpc>
                <a:spcPct val="100000"/>
              </a:lnSpc>
              <a:spcBef>
                <a:spcPts val="2000"/>
              </a:spcBef>
              <a:spcAft>
                <a:spcPts val="0"/>
              </a:spcAft>
              <a:buClr>
                <a:schemeClr val="dk1"/>
              </a:buClr>
              <a:buSzPct val="178378"/>
              <a:buFont typeface="Times New Roman"/>
              <a:buNone/>
            </a:pPr>
            <a:r>
              <a:rPr lang="fr-CA" sz="1200" b="0" i="1" u="none" strike="noStrike" cap="none">
                <a:solidFill>
                  <a:schemeClr val="dk1"/>
                </a:solidFill>
                <a:latin typeface="Calibri"/>
                <a:ea typeface="Calibri"/>
                <a:cs typeface="Calibri"/>
                <a:sym typeface="Calibri"/>
              </a:rPr>
              <a:t>Nom: _______________________________      </a:t>
            </a:r>
            <a:endParaRPr/>
          </a:p>
          <a:p>
            <a:pPr marL="0" marR="0" lvl="0" indent="0" algn="r" rtl="0">
              <a:lnSpc>
                <a:spcPct val="100000"/>
              </a:lnSpc>
              <a:spcBef>
                <a:spcPts val="2000"/>
              </a:spcBef>
              <a:spcAft>
                <a:spcPts val="0"/>
              </a:spcAft>
              <a:buClr>
                <a:schemeClr val="dk1"/>
              </a:buClr>
              <a:buSzPct val="178378"/>
              <a:buFont typeface="Times New Roman"/>
              <a:buNone/>
            </a:pPr>
            <a:r>
              <a:rPr lang="fr-CA" sz="1200" b="0" i="1" u="none" strike="noStrike" cap="none">
                <a:solidFill>
                  <a:schemeClr val="dk1"/>
                </a:solidFill>
                <a:latin typeface="Calibri"/>
                <a:ea typeface="Calibri"/>
                <a:cs typeface="Calibri"/>
                <a:sym typeface="Calibri"/>
              </a:rPr>
              <a:t> Date: ___________________________ </a:t>
            </a:r>
            <a:endParaRPr sz="1200" b="0" i="0" u="none" strike="noStrike" cap="none">
              <a:solidFill>
                <a:schemeClr val="dk1"/>
              </a:solidFill>
              <a:latin typeface="Calibri"/>
              <a:ea typeface="Calibri"/>
              <a:cs typeface="Calibri"/>
              <a:sym typeface="Calibri"/>
            </a:endParaRPr>
          </a:p>
        </p:txBody>
      </p:sp>
      <p:sp>
        <p:nvSpPr>
          <p:cNvPr id="543" name="Google Shape;543;p40"/>
          <p:cNvSpPr txBox="1"/>
          <p:nvPr/>
        </p:nvSpPr>
        <p:spPr>
          <a:xfrm>
            <a:off x="3019077" y="8825624"/>
            <a:ext cx="808425" cy="3153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Times New Roman"/>
              <a:buNone/>
            </a:pPr>
            <a:r>
              <a:rPr lang="fr-CA" sz="1200" b="1">
                <a:solidFill>
                  <a:schemeClr val="dk1"/>
                </a:solidFill>
                <a:latin typeface="Calibri"/>
                <a:ea typeface="Calibri"/>
                <a:cs typeface="Calibri"/>
                <a:sym typeface="Calibri"/>
              </a:rPr>
              <a:t>Page 05</a:t>
            </a:r>
            <a:endParaRPr sz="1200" b="1" i="1">
              <a:solidFill>
                <a:schemeClr val="dk1"/>
              </a:solidFill>
              <a:latin typeface="Calibri"/>
              <a:ea typeface="Calibri"/>
              <a:cs typeface="Calibri"/>
              <a:sym typeface="Calibri"/>
            </a:endParaRPr>
          </a:p>
        </p:txBody>
      </p:sp>
      <p:sp>
        <p:nvSpPr>
          <p:cNvPr id="544" name="Google Shape;544;p40"/>
          <p:cNvSpPr/>
          <p:nvPr/>
        </p:nvSpPr>
        <p:spPr>
          <a:xfrm>
            <a:off x="344263" y="1669713"/>
            <a:ext cx="6169473" cy="307777"/>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chemeClr val="dk1"/>
              </a:buClr>
              <a:buSzPts val="1400"/>
              <a:buFont typeface="Calibri"/>
              <a:buNone/>
            </a:pPr>
            <a:r>
              <a:rPr lang="fr-CA" sz="1400" b="1" i="0" u="none" strike="noStrike" cap="none">
                <a:solidFill>
                  <a:schemeClr val="dk1"/>
                </a:solidFill>
                <a:latin typeface="Calibri"/>
                <a:ea typeface="Calibri"/>
                <a:cs typeface="Calibri"/>
                <a:sym typeface="Calibri"/>
              </a:rPr>
              <a:t>Notre animal : </a:t>
            </a:r>
            <a:r>
              <a:rPr lang="fr-CA" sz="1400" i="0" u="none" strike="noStrike" cap="none">
                <a:solidFill>
                  <a:schemeClr val="dk1"/>
                </a:solidFill>
                <a:latin typeface="Calibri"/>
                <a:ea typeface="Calibri"/>
                <a:cs typeface="Calibri"/>
                <a:sym typeface="Calibri"/>
              </a:rPr>
              <a:t>_____________________________</a:t>
            </a:r>
            <a:r>
              <a:rPr lang="fr-CA" sz="1400">
                <a:solidFill>
                  <a:schemeClr val="dk1"/>
                </a:solidFill>
                <a:latin typeface="Calibri"/>
                <a:ea typeface="Calibri"/>
                <a:cs typeface="Calibri"/>
                <a:sym typeface="Calibri"/>
              </a:rPr>
              <a:t>__________________________</a:t>
            </a:r>
            <a:endParaRPr/>
          </a:p>
        </p:txBody>
      </p:sp>
      <p:sp>
        <p:nvSpPr>
          <p:cNvPr id="545" name="Google Shape;545;p40"/>
          <p:cNvSpPr/>
          <p:nvPr/>
        </p:nvSpPr>
        <p:spPr>
          <a:xfrm>
            <a:off x="344263" y="2066432"/>
            <a:ext cx="6169473" cy="1236236"/>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r>
              <a:rPr lang="fr-CA" sz="1400" b="1">
                <a:solidFill>
                  <a:schemeClr val="dk1"/>
                </a:solidFill>
                <a:latin typeface="Calibri"/>
                <a:ea typeface="Calibri"/>
                <a:cs typeface="Calibri"/>
                <a:sym typeface="Calibri"/>
              </a:rPr>
              <a:t>Notre maquette devra :</a:t>
            </a:r>
            <a:endParaRPr/>
          </a:p>
          <a:p>
            <a:pPr marL="628650" marR="0" lvl="1" indent="-171450" algn="l" rtl="0">
              <a:spcBef>
                <a:spcPts val="600"/>
              </a:spcBef>
              <a:spcAft>
                <a:spcPts val="0"/>
              </a:spcAft>
              <a:buClr>
                <a:schemeClr val="dk1"/>
              </a:buClr>
              <a:buSzPts val="1400"/>
              <a:buFont typeface="Arial"/>
              <a:buChar char="•"/>
            </a:pPr>
            <a:r>
              <a:rPr lang="fr-CA" sz="1400" b="0" i="0" u="none" strike="noStrike" cap="none">
                <a:solidFill>
                  <a:schemeClr val="dk1"/>
                </a:solidFill>
                <a:latin typeface="Calibri"/>
                <a:ea typeface="Calibri"/>
                <a:cs typeface="Calibri"/>
                <a:sym typeface="Calibri"/>
              </a:rPr>
              <a:t>Contenir </a:t>
            </a:r>
            <a:r>
              <a:rPr lang="fr-CA" sz="1400" b="0" i="1" u="none" strike="noStrike" cap="none">
                <a:solidFill>
                  <a:schemeClr val="dk1"/>
                </a:solidFill>
                <a:latin typeface="Calibri"/>
                <a:ea typeface="Calibri"/>
                <a:cs typeface="Calibri"/>
                <a:sym typeface="Calibri"/>
              </a:rPr>
              <a:t>au moins </a:t>
            </a:r>
            <a:r>
              <a:rPr lang="fr-CA" sz="1400" b="0" i="0" u="none" strike="noStrike" cap="none">
                <a:solidFill>
                  <a:schemeClr val="dk1"/>
                </a:solidFill>
                <a:latin typeface="Calibri"/>
                <a:ea typeface="Calibri"/>
                <a:cs typeface="Calibri"/>
                <a:sym typeface="Calibri"/>
              </a:rPr>
              <a:t>1 type de solide géométrique.</a:t>
            </a:r>
            <a:endParaRPr/>
          </a:p>
          <a:p>
            <a:pPr marL="628650" marR="0" lvl="1" indent="-171450" algn="just" rtl="0">
              <a:spcBef>
                <a:spcPts val="800"/>
              </a:spcBef>
              <a:spcAft>
                <a:spcPts val="0"/>
              </a:spcAft>
              <a:buClr>
                <a:schemeClr val="dk1"/>
              </a:buClr>
              <a:buSzPts val="1400"/>
              <a:buFont typeface="Arial"/>
              <a:buChar char="•"/>
            </a:pPr>
            <a:r>
              <a:rPr lang="fr-CA" sz="1400" b="0" i="0" u="none" strike="noStrike" cap="none">
                <a:solidFill>
                  <a:schemeClr val="dk1"/>
                </a:solidFill>
                <a:latin typeface="Calibri"/>
                <a:ea typeface="Calibri"/>
                <a:cs typeface="Calibri"/>
                <a:sym typeface="Calibri"/>
              </a:rPr>
              <a:t>Tenir sur une feuille de papier construction.</a:t>
            </a:r>
            <a:endParaRPr/>
          </a:p>
          <a:p>
            <a:pPr marL="628650" marR="0" lvl="1" indent="-171450" algn="just" rtl="0">
              <a:spcBef>
                <a:spcPts val="800"/>
              </a:spcBef>
              <a:spcAft>
                <a:spcPts val="0"/>
              </a:spcAft>
              <a:buClr>
                <a:schemeClr val="dk1"/>
              </a:buClr>
              <a:buSzPts val="1400"/>
              <a:buFont typeface="Arial"/>
              <a:buChar char="•"/>
            </a:pPr>
            <a:r>
              <a:rPr lang="fr-CA" sz="1400" b="0" i="0" u="none" strike="noStrike" cap="none">
                <a:solidFill>
                  <a:schemeClr val="dk1"/>
                </a:solidFill>
                <a:latin typeface="Calibri"/>
                <a:ea typeface="Calibri"/>
                <a:cs typeface="Calibri"/>
                <a:sym typeface="Calibri"/>
              </a:rPr>
              <a:t>Respecter l’échelle d’une des trois tailles de figurines en papier.</a:t>
            </a:r>
            <a:endParaRPr/>
          </a:p>
        </p:txBody>
      </p:sp>
      <p:graphicFrame>
        <p:nvGraphicFramePr>
          <p:cNvPr id="546" name="Google Shape;546;p40"/>
          <p:cNvGraphicFramePr/>
          <p:nvPr/>
        </p:nvGraphicFramePr>
        <p:xfrm>
          <a:off x="338552" y="4979618"/>
          <a:ext cx="6169475" cy="3296600"/>
        </p:xfrm>
        <a:graphic>
          <a:graphicData uri="http://schemas.openxmlformats.org/drawingml/2006/table">
            <a:tbl>
              <a:tblPr firstRow="1" bandRow="1">
                <a:noFill/>
                <a:tableStyleId>{34926992-4D47-4E76-8741-0F66E4A72D3D}</a:tableStyleId>
              </a:tblPr>
              <a:tblGrid>
                <a:gridCol w="2444850">
                  <a:extLst>
                    <a:ext uri="{9D8B030D-6E8A-4147-A177-3AD203B41FA5}">
                      <a16:colId xmlns:a16="http://schemas.microsoft.com/office/drawing/2014/main" val="20000"/>
                    </a:ext>
                  </a:extLst>
                </a:gridCol>
                <a:gridCol w="372462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fr-CA" sz="1200" b="1"/>
                        <a:t>MATÉRIEL</a:t>
                      </a:r>
                      <a:endParaRPr/>
                    </a:p>
                  </a:txBody>
                  <a:tcPr marL="91450" marR="91450" marT="45725" marB="45725" anchor="ctr">
                    <a:solidFill>
                      <a:srgbClr val="D8D8D8"/>
                    </a:solidFill>
                  </a:tcPr>
                </a:tc>
                <a:tc>
                  <a:txBody>
                    <a:bodyPr/>
                    <a:lstStyle/>
                    <a:p>
                      <a:pPr marL="0" marR="0" lvl="0" indent="0" algn="ctr" rtl="0">
                        <a:spcBef>
                          <a:spcPts val="0"/>
                        </a:spcBef>
                        <a:spcAft>
                          <a:spcPts val="0"/>
                        </a:spcAft>
                        <a:buNone/>
                      </a:pPr>
                      <a:r>
                        <a:rPr lang="fr-CA" sz="1200" b="1"/>
                        <a:t>J’UTILISERAI CE MATÉRIEL POUR…</a:t>
                      </a:r>
                      <a:endParaRPr/>
                    </a:p>
                  </a:txBody>
                  <a:tcPr marL="91450" marR="91450" marT="45725" marB="45725" anchor="ctr">
                    <a:solidFill>
                      <a:srgbClr val="D8D8D8"/>
                    </a:solidFill>
                  </a:tcPr>
                </a:tc>
                <a:extLst>
                  <a:ext uri="{0D108BD9-81ED-4DB2-BD59-A6C34878D82A}">
                    <a16:rowId xmlns:a16="http://schemas.microsoft.com/office/drawing/2014/main" val="10000"/>
                  </a:ext>
                </a:extLst>
              </a:tr>
              <a:tr h="4876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4876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4876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4876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4876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4876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bl>
          </a:graphicData>
        </a:graphic>
      </p:graphicFrame>
      <p:sp>
        <p:nvSpPr>
          <p:cNvPr id="547" name="Google Shape;547;p40"/>
          <p:cNvSpPr/>
          <p:nvPr/>
        </p:nvSpPr>
        <p:spPr>
          <a:xfrm>
            <a:off x="418505" y="4594119"/>
            <a:ext cx="6169473" cy="30777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400"/>
              <a:buFont typeface="Calibri"/>
              <a:buNone/>
            </a:pPr>
            <a:r>
              <a:rPr lang="fr-CA" sz="1400" b="1">
                <a:solidFill>
                  <a:schemeClr val="dk1"/>
                </a:solidFill>
                <a:latin typeface="Calibri"/>
                <a:ea typeface="Calibri"/>
                <a:cs typeface="Calibri"/>
                <a:sym typeface="Calibri"/>
              </a:rPr>
              <a:t>Notre</a:t>
            </a:r>
            <a:r>
              <a:rPr lang="fr-CA" sz="1400" b="1" i="0" u="none" strike="noStrike" cap="none">
                <a:solidFill>
                  <a:schemeClr val="dk1"/>
                </a:solidFill>
                <a:latin typeface="Calibri"/>
                <a:ea typeface="Calibri"/>
                <a:cs typeface="Calibri"/>
                <a:sym typeface="Calibri"/>
              </a:rPr>
              <a:t> liste de matériel</a:t>
            </a:r>
            <a:endParaRPr/>
          </a:p>
        </p:txBody>
      </p:sp>
      <p:sp>
        <p:nvSpPr>
          <p:cNvPr id="548" name="Google Shape;548;p40"/>
          <p:cNvSpPr/>
          <p:nvPr/>
        </p:nvSpPr>
        <p:spPr>
          <a:xfrm>
            <a:off x="347321" y="3391610"/>
            <a:ext cx="6169473" cy="943848"/>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171450" marR="0" lvl="0" indent="-171450" algn="just" rtl="0">
              <a:spcBef>
                <a:spcPts val="0"/>
              </a:spcBef>
              <a:spcAft>
                <a:spcPts val="0"/>
              </a:spcAft>
              <a:buNone/>
            </a:pPr>
            <a:r>
              <a:rPr lang="fr-CA" sz="1400" b="1">
                <a:solidFill>
                  <a:schemeClr val="dk1"/>
                </a:solidFill>
                <a:latin typeface="Calibri"/>
                <a:ea typeface="Calibri"/>
                <a:cs typeface="Calibri"/>
                <a:sym typeface="Calibri"/>
              </a:rPr>
              <a:t>Matériel et outils disponibles :</a:t>
            </a:r>
            <a:endParaRPr/>
          </a:p>
          <a:p>
            <a:pPr marL="628650" marR="0" lvl="1" indent="-171450" algn="just" rtl="0">
              <a:spcBef>
                <a:spcPts val="800"/>
              </a:spcBef>
              <a:spcAft>
                <a:spcPts val="0"/>
              </a:spcAft>
              <a:buClr>
                <a:schemeClr val="dk1"/>
              </a:buClr>
              <a:buSzPts val="1400"/>
              <a:buFont typeface="Arial"/>
              <a:buChar char="•"/>
            </a:pPr>
            <a:r>
              <a:rPr lang="fr-CA" sz="1400" b="0" i="0" u="none" strike="noStrike" cap="none">
                <a:solidFill>
                  <a:schemeClr val="dk1"/>
                </a:solidFill>
                <a:latin typeface="Calibri"/>
                <a:ea typeface="Calibri"/>
                <a:cs typeface="Calibri"/>
                <a:sym typeface="Calibri"/>
              </a:rPr>
              <a:t>papier construction, cure-pipes, bâtonnets en bois, pailles en carton. </a:t>
            </a:r>
            <a:endParaRPr/>
          </a:p>
          <a:p>
            <a:pPr marL="628650" marR="0" lvl="1" indent="-171450" algn="just" rtl="0">
              <a:spcBef>
                <a:spcPts val="800"/>
              </a:spcBef>
              <a:spcAft>
                <a:spcPts val="0"/>
              </a:spcAft>
              <a:buClr>
                <a:schemeClr val="dk1"/>
              </a:buClr>
              <a:buSzPts val="1400"/>
              <a:buFont typeface="Arial"/>
              <a:buChar char="•"/>
            </a:pPr>
            <a:r>
              <a:rPr lang="fr-CA" sz="1400" b="0" i="0" u="none" strike="noStrike" cap="none">
                <a:solidFill>
                  <a:schemeClr val="dk1"/>
                </a:solidFill>
                <a:latin typeface="Calibri"/>
                <a:ea typeface="Calibri"/>
                <a:cs typeface="Calibri"/>
                <a:sym typeface="Calibri"/>
              </a:rPr>
              <a:t>colle blanche, ruban adhésif, colle chaude, ciseaux.</a:t>
            </a:r>
            <a:endParaRPr/>
          </a:p>
        </p:txBody>
      </p:sp>
      <p:sp>
        <p:nvSpPr>
          <p:cNvPr id="549" name="Google Shape;549;p40"/>
          <p:cNvSpPr/>
          <p:nvPr/>
        </p:nvSpPr>
        <p:spPr>
          <a:xfrm>
            <a:off x="347321" y="1272994"/>
            <a:ext cx="6169473" cy="307777"/>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b" anchorCtr="0">
            <a:spAutoFit/>
          </a:bodyPr>
          <a:lstStyle/>
          <a:p>
            <a:pPr marL="0" marR="0" lvl="0" indent="0" algn="l" rtl="0">
              <a:spcBef>
                <a:spcPts val="0"/>
              </a:spcBef>
              <a:spcAft>
                <a:spcPts val="0"/>
              </a:spcAft>
              <a:buNone/>
            </a:pPr>
            <a:r>
              <a:rPr lang="fr-CA" sz="1400" b="1">
                <a:solidFill>
                  <a:schemeClr val="dk1"/>
                </a:solidFill>
                <a:latin typeface="Calibri"/>
                <a:ea typeface="Calibri"/>
                <a:cs typeface="Calibri"/>
                <a:sym typeface="Calibri"/>
              </a:rPr>
              <a:t>Notre mission </a:t>
            </a:r>
            <a:r>
              <a:rPr lang="fr-CA" sz="1400">
                <a:solidFill>
                  <a:schemeClr val="dk1"/>
                </a:solidFill>
                <a:latin typeface="Calibri"/>
                <a:ea typeface="Calibri"/>
                <a:cs typeface="Calibri"/>
                <a:sym typeface="Calibri"/>
              </a:rPr>
              <a:t>: imaginer un habitat artificiel qui est </a:t>
            </a:r>
            <a:r>
              <a:rPr lang="fr-CA" sz="1400" b="1">
                <a:solidFill>
                  <a:schemeClr val="dk1"/>
                </a:solidFill>
                <a:latin typeface="Calibri"/>
                <a:ea typeface="Calibri"/>
                <a:cs typeface="Calibri"/>
                <a:sym typeface="Calibri"/>
              </a:rPr>
              <a:t>sécuritaire</a:t>
            </a:r>
            <a:r>
              <a:rPr lang="fr-CA" sz="1400">
                <a:solidFill>
                  <a:schemeClr val="dk1"/>
                </a:solidFill>
                <a:latin typeface="Calibri"/>
                <a:ea typeface="Calibri"/>
                <a:cs typeface="Calibri"/>
                <a:sym typeface="Calibri"/>
              </a:rPr>
              <a:t> et </a:t>
            </a:r>
            <a:r>
              <a:rPr lang="fr-CA" sz="1400" b="1">
                <a:solidFill>
                  <a:schemeClr val="dk1"/>
                </a:solidFill>
                <a:latin typeface="Calibri"/>
                <a:ea typeface="Calibri"/>
                <a:cs typeface="Calibri"/>
                <a:sym typeface="Calibri"/>
              </a:rPr>
              <a:t>adapté</a:t>
            </a:r>
            <a:r>
              <a:rPr lang="fr-CA" sz="1400">
                <a:solidFill>
                  <a:schemeClr val="dk1"/>
                </a:solidFill>
                <a:latin typeface="Calibri"/>
                <a:ea typeface="Calibri"/>
                <a:cs typeface="Calibri"/>
                <a:sym typeface="Calibri"/>
              </a:rPr>
              <a:t>.</a:t>
            </a:r>
            <a:endParaRPr/>
          </a:p>
        </p:txBody>
      </p:sp>
      <p:pic>
        <p:nvPicPr>
          <p:cNvPr id="550" name="Google Shape;550;p40" descr="demarche_gen_3"/>
          <p:cNvPicPr preferRelativeResize="0"/>
          <p:nvPr/>
        </p:nvPicPr>
        <p:blipFill rotWithShape="1">
          <a:blip r:embed="rId3">
            <a:alphaModFix/>
          </a:blip>
          <a:srcRect/>
          <a:stretch/>
        </p:blipFill>
        <p:spPr>
          <a:xfrm>
            <a:off x="5966116" y="8316122"/>
            <a:ext cx="676889" cy="627209"/>
          </a:xfrm>
          <a:prstGeom prst="rect">
            <a:avLst/>
          </a:prstGeom>
          <a:noFill/>
          <a:ln>
            <a:noFill/>
          </a:ln>
        </p:spPr>
      </p:pic>
      <p:graphicFrame>
        <p:nvGraphicFramePr>
          <p:cNvPr id="551" name="Google Shape;551;p40"/>
          <p:cNvGraphicFramePr/>
          <p:nvPr/>
        </p:nvGraphicFramePr>
        <p:xfrm>
          <a:off x="351447" y="8460349"/>
          <a:ext cx="5608825" cy="360550"/>
        </p:xfrm>
        <a:graphic>
          <a:graphicData uri="http://schemas.openxmlformats.org/drawingml/2006/table">
            <a:tbl>
              <a:tblPr>
                <a:noFill/>
                <a:tableStyleId>{6B168045-6A0B-4558-A5E2-0799DCD7989E}</a:tableStyleId>
              </a:tblPr>
              <a:tblGrid>
                <a:gridCol w="418550">
                  <a:extLst>
                    <a:ext uri="{9D8B030D-6E8A-4147-A177-3AD203B41FA5}">
                      <a16:colId xmlns:a16="http://schemas.microsoft.com/office/drawing/2014/main" val="20000"/>
                    </a:ext>
                  </a:extLst>
                </a:gridCol>
                <a:gridCol w="2505775">
                  <a:extLst>
                    <a:ext uri="{9D8B030D-6E8A-4147-A177-3AD203B41FA5}">
                      <a16:colId xmlns:a16="http://schemas.microsoft.com/office/drawing/2014/main" val="20001"/>
                    </a:ext>
                  </a:extLst>
                </a:gridCol>
                <a:gridCol w="2684500">
                  <a:extLst>
                    <a:ext uri="{9D8B030D-6E8A-4147-A177-3AD203B41FA5}">
                      <a16:colId xmlns:a16="http://schemas.microsoft.com/office/drawing/2014/main" val="20002"/>
                    </a:ext>
                  </a:extLst>
                </a:gridCol>
              </a:tblGrid>
              <a:tr h="360550">
                <a:tc>
                  <a:txBody>
                    <a:bodyPr/>
                    <a:lstStyle/>
                    <a:p>
                      <a:pPr marL="0" marR="0" lvl="0" indent="0" algn="ctr" rtl="0">
                        <a:spcBef>
                          <a:spcPts val="0"/>
                        </a:spcBef>
                        <a:spcAft>
                          <a:spcPts val="0"/>
                        </a:spcAft>
                        <a:buClr>
                          <a:schemeClr val="dk1"/>
                        </a:buClr>
                        <a:buSzPts val="1000"/>
                        <a:buFont typeface="Calibri"/>
                        <a:buNone/>
                      </a:pPr>
                      <a:r>
                        <a:rPr lang="fr-CA" sz="1000">
                          <a:solidFill>
                            <a:schemeClr val="dk1"/>
                          </a:solidFill>
                        </a:rPr>
                        <a:t>Cr2 </a:t>
                      </a:r>
                      <a:endParaRPr sz="1000">
                        <a:solidFill>
                          <a:schemeClr val="dk1"/>
                        </a:solidFill>
                        <a:latin typeface="Trebuchet MS"/>
                        <a:ea typeface="Trebuchet MS"/>
                        <a:cs typeface="Trebuchet MS"/>
                        <a:sym typeface="Trebuchet MS"/>
                      </a:endParaRPr>
                    </a:p>
                  </a:txBody>
                  <a:tcPr marL="58350" marR="583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Calibri"/>
                        <a:buNone/>
                      </a:pPr>
                      <a:r>
                        <a:rPr lang="fr-CA" sz="1000" b="0">
                          <a:solidFill>
                            <a:schemeClr val="dk1"/>
                          </a:solidFill>
                          <a:latin typeface="Calibri"/>
                          <a:ea typeface="Calibri"/>
                          <a:cs typeface="Calibri"/>
                          <a:sym typeface="Calibri"/>
                        </a:rPr>
                        <a:t>Mise en œuvre d’une démarche appropriée</a:t>
                      </a:r>
                      <a:endParaRPr/>
                    </a:p>
                  </a:txBody>
                  <a:tcPr marL="58350" marR="583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fr-CA" sz="1000" b="0">
                          <a:solidFill>
                            <a:schemeClr val="dk1"/>
                          </a:solidFill>
                          <a:latin typeface="Calibri"/>
                          <a:ea typeface="Calibri"/>
                          <a:cs typeface="Calibri"/>
                          <a:sym typeface="Calibri"/>
                        </a:rPr>
                        <a:t>Réalisation de la démarche</a:t>
                      </a:r>
                      <a:endParaRPr/>
                    </a:p>
                  </a:txBody>
                  <a:tcPr marL="58350" marR="583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1"/>
          <p:cNvSpPr/>
          <p:nvPr/>
        </p:nvSpPr>
        <p:spPr>
          <a:xfrm>
            <a:off x="76199" y="114300"/>
            <a:ext cx="6696075" cy="8858878"/>
          </a:xfrm>
          <a:prstGeom prst="rect">
            <a:avLst/>
          </a:prstGeom>
          <a:noFill/>
          <a:ln w="57150" cap="flat" cmpd="thinThick">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41"/>
          <p:cNvSpPr/>
          <p:nvPr/>
        </p:nvSpPr>
        <p:spPr>
          <a:xfrm>
            <a:off x="588750" y="1668609"/>
            <a:ext cx="582898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aphicFrame>
        <p:nvGraphicFramePr>
          <p:cNvPr id="559" name="Google Shape;559;p41"/>
          <p:cNvGraphicFramePr/>
          <p:nvPr/>
        </p:nvGraphicFramePr>
        <p:xfrm>
          <a:off x="344263" y="2094268"/>
          <a:ext cx="6169600" cy="6207600"/>
        </p:xfrm>
        <a:graphic>
          <a:graphicData uri="http://schemas.openxmlformats.org/drawingml/2006/table">
            <a:tbl>
              <a:tblPr>
                <a:noFill/>
                <a:tableStyleId>{6B168045-6A0B-4558-A5E2-0799DCD7989E}</a:tableStyleId>
              </a:tblPr>
              <a:tblGrid>
                <a:gridCol w="308200">
                  <a:extLst>
                    <a:ext uri="{9D8B030D-6E8A-4147-A177-3AD203B41FA5}">
                      <a16:colId xmlns:a16="http://schemas.microsoft.com/office/drawing/2014/main" val="20000"/>
                    </a:ext>
                  </a:extLst>
                </a:gridCol>
                <a:gridCol w="308200">
                  <a:extLst>
                    <a:ext uri="{9D8B030D-6E8A-4147-A177-3AD203B41FA5}">
                      <a16:colId xmlns:a16="http://schemas.microsoft.com/office/drawing/2014/main" val="20001"/>
                    </a:ext>
                  </a:extLst>
                </a:gridCol>
                <a:gridCol w="308900">
                  <a:extLst>
                    <a:ext uri="{9D8B030D-6E8A-4147-A177-3AD203B41FA5}">
                      <a16:colId xmlns:a16="http://schemas.microsoft.com/office/drawing/2014/main" val="20002"/>
                    </a:ext>
                  </a:extLst>
                </a:gridCol>
                <a:gridCol w="308200">
                  <a:extLst>
                    <a:ext uri="{9D8B030D-6E8A-4147-A177-3AD203B41FA5}">
                      <a16:colId xmlns:a16="http://schemas.microsoft.com/office/drawing/2014/main" val="20003"/>
                    </a:ext>
                  </a:extLst>
                </a:gridCol>
                <a:gridCol w="308900">
                  <a:extLst>
                    <a:ext uri="{9D8B030D-6E8A-4147-A177-3AD203B41FA5}">
                      <a16:colId xmlns:a16="http://schemas.microsoft.com/office/drawing/2014/main" val="20004"/>
                    </a:ext>
                  </a:extLst>
                </a:gridCol>
                <a:gridCol w="308200">
                  <a:extLst>
                    <a:ext uri="{9D8B030D-6E8A-4147-A177-3AD203B41FA5}">
                      <a16:colId xmlns:a16="http://schemas.microsoft.com/office/drawing/2014/main" val="20005"/>
                    </a:ext>
                  </a:extLst>
                </a:gridCol>
                <a:gridCol w="308200">
                  <a:extLst>
                    <a:ext uri="{9D8B030D-6E8A-4147-A177-3AD203B41FA5}">
                      <a16:colId xmlns:a16="http://schemas.microsoft.com/office/drawing/2014/main" val="20006"/>
                    </a:ext>
                  </a:extLst>
                </a:gridCol>
                <a:gridCol w="308900">
                  <a:extLst>
                    <a:ext uri="{9D8B030D-6E8A-4147-A177-3AD203B41FA5}">
                      <a16:colId xmlns:a16="http://schemas.microsoft.com/office/drawing/2014/main" val="20007"/>
                    </a:ext>
                  </a:extLst>
                </a:gridCol>
                <a:gridCol w="308200">
                  <a:extLst>
                    <a:ext uri="{9D8B030D-6E8A-4147-A177-3AD203B41FA5}">
                      <a16:colId xmlns:a16="http://schemas.microsoft.com/office/drawing/2014/main" val="20008"/>
                    </a:ext>
                  </a:extLst>
                </a:gridCol>
                <a:gridCol w="308900">
                  <a:extLst>
                    <a:ext uri="{9D8B030D-6E8A-4147-A177-3AD203B41FA5}">
                      <a16:colId xmlns:a16="http://schemas.microsoft.com/office/drawing/2014/main" val="20009"/>
                    </a:ext>
                  </a:extLst>
                </a:gridCol>
                <a:gridCol w="308200">
                  <a:extLst>
                    <a:ext uri="{9D8B030D-6E8A-4147-A177-3AD203B41FA5}">
                      <a16:colId xmlns:a16="http://schemas.microsoft.com/office/drawing/2014/main" val="20010"/>
                    </a:ext>
                  </a:extLst>
                </a:gridCol>
                <a:gridCol w="308200">
                  <a:extLst>
                    <a:ext uri="{9D8B030D-6E8A-4147-A177-3AD203B41FA5}">
                      <a16:colId xmlns:a16="http://schemas.microsoft.com/office/drawing/2014/main" val="20011"/>
                    </a:ext>
                  </a:extLst>
                </a:gridCol>
                <a:gridCol w="308900">
                  <a:extLst>
                    <a:ext uri="{9D8B030D-6E8A-4147-A177-3AD203B41FA5}">
                      <a16:colId xmlns:a16="http://schemas.microsoft.com/office/drawing/2014/main" val="20012"/>
                    </a:ext>
                  </a:extLst>
                </a:gridCol>
                <a:gridCol w="308200">
                  <a:extLst>
                    <a:ext uri="{9D8B030D-6E8A-4147-A177-3AD203B41FA5}">
                      <a16:colId xmlns:a16="http://schemas.microsoft.com/office/drawing/2014/main" val="20013"/>
                    </a:ext>
                  </a:extLst>
                </a:gridCol>
                <a:gridCol w="308900">
                  <a:extLst>
                    <a:ext uri="{9D8B030D-6E8A-4147-A177-3AD203B41FA5}">
                      <a16:colId xmlns:a16="http://schemas.microsoft.com/office/drawing/2014/main" val="20014"/>
                    </a:ext>
                  </a:extLst>
                </a:gridCol>
                <a:gridCol w="308200">
                  <a:extLst>
                    <a:ext uri="{9D8B030D-6E8A-4147-A177-3AD203B41FA5}">
                      <a16:colId xmlns:a16="http://schemas.microsoft.com/office/drawing/2014/main" val="20015"/>
                    </a:ext>
                  </a:extLst>
                </a:gridCol>
                <a:gridCol w="308200">
                  <a:extLst>
                    <a:ext uri="{9D8B030D-6E8A-4147-A177-3AD203B41FA5}">
                      <a16:colId xmlns:a16="http://schemas.microsoft.com/office/drawing/2014/main" val="20016"/>
                    </a:ext>
                  </a:extLst>
                </a:gridCol>
                <a:gridCol w="261525">
                  <a:extLst>
                    <a:ext uri="{9D8B030D-6E8A-4147-A177-3AD203B41FA5}">
                      <a16:colId xmlns:a16="http://schemas.microsoft.com/office/drawing/2014/main" val="20017"/>
                    </a:ext>
                  </a:extLst>
                </a:gridCol>
                <a:gridCol w="355575">
                  <a:extLst>
                    <a:ext uri="{9D8B030D-6E8A-4147-A177-3AD203B41FA5}">
                      <a16:colId xmlns:a16="http://schemas.microsoft.com/office/drawing/2014/main" val="20018"/>
                    </a:ext>
                  </a:extLst>
                </a:gridCol>
                <a:gridCol w="308900">
                  <a:extLst>
                    <a:ext uri="{9D8B030D-6E8A-4147-A177-3AD203B41FA5}">
                      <a16:colId xmlns:a16="http://schemas.microsoft.com/office/drawing/2014/main" val="20019"/>
                    </a:ext>
                  </a:extLst>
                </a:gridCol>
              </a:tblGrid>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9"/>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0"/>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1"/>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2"/>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3"/>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4"/>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5"/>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6"/>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7"/>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8"/>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19"/>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20"/>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21"/>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22"/>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23"/>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24"/>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25"/>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26"/>
                  </a:ext>
                </a:extLst>
              </a:tr>
              <a:tr h="221700">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000000"/>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fr-CA" sz="900">
                          <a:latin typeface="Calibri"/>
                          <a:ea typeface="Calibri"/>
                          <a:cs typeface="Calibri"/>
                          <a:sym typeface="Calibri"/>
                        </a:rPr>
                        <a:t> </a:t>
                      </a:r>
                      <a:endParaRPr sz="700">
                        <a:latin typeface="Cambria"/>
                        <a:ea typeface="Cambria"/>
                        <a:cs typeface="Cambria"/>
                        <a:sym typeface="Cambria"/>
                      </a:endParaRPr>
                    </a:p>
                  </a:txBody>
                  <a:tcPr marL="32575" marR="32575" marT="0" marB="0">
                    <a:lnL w="12700" cap="flat" cmpd="sng">
                      <a:solidFill>
                        <a:srgbClr val="BFBFB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27"/>
                  </a:ext>
                </a:extLst>
              </a:tr>
            </a:tbl>
          </a:graphicData>
        </a:graphic>
      </p:graphicFrame>
      <p:sp>
        <p:nvSpPr>
          <p:cNvPr id="560" name="Google Shape;560;p41"/>
          <p:cNvSpPr/>
          <p:nvPr/>
        </p:nvSpPr>
        <p:spPr>
          <a:xfrm>
            <a:off x="1270111" y="1793295"/>
            <a:ext cx="4306371" cy="30777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400"/>
              <a:buFont typeface="Calibri"/>
              <a:buNone/>
            </a:pPr>
            <a:r>
              <a:rPr lang="fr-CA" sz="1400" b="1">
                <a:solidFill>
                  <a:schemeClr val="dk1"/>
                </a:solidFill>
                <a:latin typeface="Calibri"/>
                <a:ea typeface="Calibri"/>
                <a:cs typeface="Calibri"/>
                <a:sym typeface="Calibri"/>
              </a:rPr>
              <a:t>Le plan de l’habitat artificiel </a:t>
            </a:r>
            <a:r>
              <a:rPr lang="fr-CA" sz="1400" i="0" u="none" strike="noStrike" cap="none">
                <a:solidFill>
                  <a:schemeClr val="dk1"/>
                </a:solidFill>
                <a:latin typeface="Calibri"/>
                <a:ea typeface="Calibri"/>
                <a:cs typeface="Calibri"/>
                <a:sym typeface="Calibri"/>
              </a:rPr>
              <a:t>(vu de côté et/ou de haut) </a:t>
            </a:r>
            <a:r>
              <a:rPr lang="fr-CA" sz="1400" b="1" i="0" u="none" strike="noStrike" cap="none">
                <a:solidFill>
                  <a:schemeClr val="dk1"/>
                </a:solidFill>
                <a:latin typeface="Calibri"/>
                <a:ea typeface="Calibri"/>
                <a:cs typeface="Calibri"/>
                <a:sym typeface="Calibri"/>
              </a:rPr>
              <a:t>:</a:t>
            </a:r>
            <a:endParaRPr sz="1400" b="0" i="0" u="none" strike="noStrike" cap="none">
              <a:solidFill>
                <a:schemeClr val="dk1"/>
              </a:solidFill>
              <a:latin typeface="Calibri"/>
              <a:ea typeface="Calibri"/>
              <a:cs typeface="Calibri"/>
              <a:sym typeface="Calibri"/>
            </a:endParaRPr>
          </a:p>
        </p:txBody>
      </p:sp>
      <p:graphicFrame>
        <p:nvGraphicFramePr>
          <p:cNvPr id="561" name="Google Shape;561;p41"/>
          <p:cNvGraphicFramePr/>
          <p:nvPr/>
        </p:nvGraphicFramePr>
        <p:xfrm>
          <a:off x="795307" y="8407734"/>
          <a:ext cx="4597925" cy="373150"/>
        </p:xfrm>
        <a:graphic>
          <a:graphicData uri="http://schemas.openxmlformats.org/drawingml/2006/table">
            <a:tbl>
              <a:tblPr firstRow="1" firstCol="1" lastRow="1" lastCol="1" bandRow="1" bandCol="1">
                <a:noFill/>
                <a:tableStyleId>{B6F2BBBE-3712-48AF-9927-FA927957E994}</a:tableStyleId>
              </a:tblPr>
              <a:tblGrid>
                <a:gridCol w="508450">
                  <a:extLst>
                    <a:ext uri="{9D8B030D-6E8A-4147-A177-3AD203B41FA5}">
                      <a16:colId xmlns:a16="http://schemas.microsoft.com/office/drawing/2014/main" val="20000"/>
                    </a:ext>
                  </a:extLst>
                </a:gridCol>
                <a:gridCol w="1745625">
                  <a:extLst>
                    <a:ext uri="{9D8B030D-6E8A-4147-A177-3AD203B41FA5}">
                      <a16:colId xmlns:a16="http://schemas.microsoft.com/office/drawing/2014/main" val="20001"/>
                    </a:ext>
                  </a:extLst>
                </a:gridCol>
                <a:gridCol w="1926300">
                  <a:extLst>
                    <a:ext uri="{9D8B030D-6E8A-4147-A177-3AD203B41FA5}">
                      <a16:colId xmlns:a16="http://schemas.microsoft.com/office/drawing/2014/main" val="20002"/>
                    </a:ext>
                  </a:extLst>
                </a:gridCol>
                <a:gridCol w="417550">
                  <a:extLst>
                    <a:ext uri="{9D8B030D-6E8A-4147-A177-3AD203B41FA5}">
                      <a16:colId xmlns:a16="http://schemas.microsoft.com/office/drawing/2014/main" val="20003"/>
                    </a:ext>
                  </a:extLst>
                </a:gridCol>
              </a:tblGrid>
              <a:tr h="373150">
                <a:tc>
                  <a:txBody>
                    <a:bodyPr/>
                    <a:lstStyle/>
                    <a:p>
                      <a:pPr marL="0" marR="0" lvl="0" indent="0" algn="ctr" rtl="0">
                        <a:spcBef>
                          <a:spcPts val="0"/>
                        </a:spcBef>
                        <a:spcAft>
                          <a:spcPts val="0"/>
                        </a:spcAft>
                        <a:buNone/>
                      </a:pPr>
                      <a:r>
                        <a:rPr lang="fr-CA" sz="800">
                          <a:latin typeface="Trebuchet MS"/>
                          <a:ea typeface="Trebuchet MS"/>
                          <a:cs typeface="Trebuchet MS"/>
                          <a:sym typeface="Trebuchet MS"/>
                        </a:rPr>
                        <a:t>Cr. 2 </a:t>
                      </a:r>
                      <a:endParaRPr sz="800">
                        <a:latin typeface="Trebuchet MS"/>
                        <a:ea typeface="Trebuchet MS"/>
                        <a:cs typeface="Trebuchet MS"/>
                        <a:sym typeface="Trebuchet MS"/>
                      </a:endParaRPr>
                    </a:p>
                  </a:txBody>
                  <a:tcPr marL="48825" marR="48825" marT="0" marB="0" anchor="ctr">
                    <a:lnL w="12700" cap="flat" cmpd="sng">
                      <a:solidFill>
                        <a:srgbClr val="720606"/>
                      </a:solidFill>
                      <a:prstDash val="solid"/>
                      <a:round/>
                      <a:headEnd type="none" w="sm" len="sm"/>
                      <a:tailEnd type="none" w="sm" len="sm"/>
                    </a:lnL>
                    <a:lnR w="12700" cap="flat" cmpd="sng">
                      <a:solidFill>
                        <a:srgbClr val="720606"/>
                      </a:solidFill>
                      <a:prstDash val="solid"/>
                      <a:round/>
                      <a:headEnd type="none" w="sm" len="sm"/>
                      <a:tailEnd type="none" w="sm" len="sm"/>
                    </a:lnR>
                    <a:lnT w="12700" cap="flat" cmpd="sng">
                      <a:solidFill>
                        <a:srgbClr val="720606"/>
                      </a:solidFill>
                      <a:prstDash val="solid"/>
                      <a:round/>
                      <a:headEnd type="none" w="sm" len="sm"/>
                      <a:tailEnd type="none" w="sm" len="sm"/>
                    </a:lnT>
                    <a:lnB w="12700" cap="flat" cmpd="sng">
                      <a:solidFill>
                        <a:srgbClr val="72060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800"/>
                        <a:buFont typeface="Calibri"/>
                        <a:buNone/>
                      </a:pPr>
                      <a:r>
                        <a:rPr lang="fr-CA" sz="800"/>
                        <a:t>Mise en œuvre d’une démarche appropriée</a:t>
                      </a:r>
                      <a:endParaRPr sz="800">
                        <a:latin typeface="Trebuchet MS"/>
                        <a:ea typeface="Trebuchet MS"/>
                        <a:cs typeface="Trebuchet MS"/>
                        <a:sym typeface="Trebuchet MS"/>
                      </a:endParaRPr>
                    </a:p>
                  </a:txBody>
                  <a:tcPr marL="48825" marR="48825" marT="0" marB="0" anchor="ctr">
                    <a:lnL w="12700" cap="flat" cmpd="sng">
                      <a:solidFill>
                        <a:srgbClr val="720606"/>
                      </a:solidFill>
                      <a:prstDash val="solid"/>
                      <a:round/>
                      <a:headEnd type="none" w="sm" len="sm"/>
                      <a:tailEnd type="none" w="sm" len="sm"/>
                    </a:lnL>
                    <a:lnT w="12700" cap="flat" cmpd="sng">
                      <a:solidFill>
                        <a:srgbClr val="720606"/>
                      </a:solidFill>
                      <a:prstDash val="solid"/>
                      <a:round/>
                      <a:headEnd type="none" w="sm" len="sm"/>
                      <a:tailEnd type="none" w="sm" len="sm"/>
                    </a:lnT>
                    <a:lnB w="12700" cap="flat" cmpd="sng">
                      <a:solidFill>
                        <a:srgbClr val="720606"/>
                      </a:solidFill>
                      <a:prstDash val="solid"/>
                      <a:round/>
                      <a:headEnd type="none" w="sm" len="sm"/>
                      <a:tailEnd type="none" w="sm" len="sm"/>
                    </a:lnB>
                  </a:tcPr>
                </a:tc>
                <a:tc>
                  <a:txBody>
                    <a:bodyPr/>
                    <a:lstStyle/>
                    <a:p>
                      <a:pPr marL="0" marR="0" lvl="0" indent="0" algn="l" rtl="0">
                        <a:spcBef>
                          <a:spcPts val="0"/>
                        </a:spcBef>
                        <a:spcAft>
                          <a:spcPts val="0"/>
                        </a:spcAft>
                        <a:buNone/>
                      </a:pPr>
                      <a:r>
                        <a:rPr lang="fr-CA" sz="800"/>
                        <a:t>Réalisation de la démarche </a:t>
                      </a:r>
                      <a:endParaRPr sz="800">
                        <a:latin typeface="Trebuchet MS"/>
                        <a:ea typeface="Trebuchet MS"/>
                        <a:cs typeface="Trebuchet MS"/>
                        <a:sym typeface="Trebuchet MS"/>
                      </a:endParaRPr>
                    </a:p>
                  </a:txBody>
                  <a:tcPr marL="48825" marR="48825" marT="0" marB="0" anchor="ctr">
                    <a:lnT w="12700" cap="flat" cmpd="sng">
                      <a:solidFill>
                        <a:srgbClr val="720606"/>
                      </a:solidFill>
                      <a:prstDash val="solid"/>
                      <a:round/>
                      <a:headEnd type="none" w="sm" len="sm"/>
                      <a:tailEnd type="none" w="sm" len="sm"/>
                    </a:lnT>
                    <a:lnB w="12700" cap="flat" cmpd="sng">
                      <a:solidFill>
                        <a:srgbClr val="720606"/>
                      </a:solidFill>
                      <a:prstDash val="solid"/>
                      <a:round/>
                      <a:headEnd type="none" w="sm" len="sm"/>
                      <a:tailEnd type="none" w="sm" len="sm"/>
                    </a:lnB>
                  </a:tcPr>
                </a:tc>
                <a:tc>
                  <a:txBody>
                    <a:bodyPr/>
                    <a:lstStyle/>
                    <a:p>
                      <a:pPr marL="0" marR="0" lvl="0" indent="0" algn="l" rtl="0">
                        <a:spcBef>
                          <a:spcPts val="0"/>
                        </a:spcBef>
                        <a:spcAft>
                          <a:spcPts val="0"/>
                        </a:spcAft>
                        <a:buNone/>
                      </a:pPr>
                      <a:r>
                        <a:rPr lang="fr-CA" sz="700"/>
                        <a:t> </a:t>
                      </a:r>
                      <a:endParaRPr sz="800">
                        <a:latin typeface="Trebuchet MS"/>
                        <a:ea typeface="Trebuchet MS"/>
                        <a:cs typeface="Trebuchet MS"/>
                        <a:sym typeface="Trebuchet MS"/>
                      </a:endParaRPr>
                    </a:p>
                  </a:txBody>
                  <a:tcPr marL="48825" marR="48825" marT="0" marB="0">
                    <a:lnT w="12700" cap="flat" cmpd="sng">
                      <a:solidFill>
                        <a:srgbClr val="720606"/>
                      </a:solidFill>
                      <a:prstDash val="solid"/>
                      <a:round/>
                      <a:headEnd type="none" w="sm" len="sm"/>
                      <a:tailEnd type="none" w="sm" len="sm"/>
                    </a:lnT>
                    <a:lnB w="12700" cap="flat" cmpd="sng">
                      <a:solidFill>
                        <a:srgbClr val="720606"/>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62" name="Google Shape;562;p41" descr="demarche_gen_3"/>
          <p:cNvPicPr preferRelativeResize="0"/>
          <p:nvPr/>
        </p:nvPicPr>
        <p:blipFill rotWithShape="1">
          <a:blip r:embed="rId3">
            <a:alphaModFix/>
          </a:blip>
          <a:srcRect/>
          <a:stretch/>
        </p:blipFill>
        <p:spPr>
          <a:xfrm>
            <a:off x="5493333" y="8319931"/>
            <a:ext cx="567436" cy="525789"/>
          </a:xfrm>
          <a:prstGeom prst="rect">
            <a:avLst/>
          </a:prstGeom>
          <a:noFill/>
          <a:ln>
            <a:noFill/>
          </a:ln>
        </p:spPr>
      </p:pic>
      <p:sp>
        <p:nvSpPr>
          <p:cNvPr id="563" name="Google Shape;563;p41"/>
          <p:cNvSpPr txBox="1"/>
          <p:nvPr/>
        </p:nvSpPr>
        <p:spPr>
          <a:xfrm>
            <a:off x="102500" y="129882"/>
            <a:ext cx="3723202" cy="87629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000"/>
              <a:buFont typeface="Calibri"/>
              <a:buNone/>
            </a:pPr>
            <a:r>
              <a:rPr lang="fr-CA" sz="3000">
                <a:solidFill>
                  <a:schemeClr val="dk1"/>
                </a:solidFill>
                <a:latin typeface="Calibri"/>
                <a:ea typeface="Calibri"/>
                <a:cs typeface="Calibri"/>
                <a:sym typeface="Calibri"/>
              </a:rPr>
              <a:t>Fiche TNI-7</a:t>
            </a:r>
            <a:endParaRPr/>
          </a:p>
          <a:p>
            <a:pPr marL="0" marR="0" lvl="0" indent="0" algn="l" rtl="0">
              <a:spcBef>
                <a:spcPts val="0"/>
              </a:spcBef>
              <a:spcAft>
                <a:spcPts val="0"/>
              </a:spcAft>
              <a:buClr>
                <a:schemeClr val="dk1"/>
              </a:buClr>
              <a:buSzPts val="2400"/>
              <a:buFont typeface="Calibri"/>
              <a:buNone/>
            </a:pPr>
            <a:r>
              <a:rPr lang="fr-CA" sz="2400">
                <a:solidFill>
                  <a:schemeClr val="dk1"/>
                </a:solidFill>
                <a:latin typeface="Calibri"/>
                <a:ea typeface="Calibri"/>
                <a:cs typeface="Calibri"/>
                <a:sym typeface="Calibri"/>
              </a:rPr>
              <a:t>Notre habitat artificiel</a:t>
            </a:r>
            <a:endParaRPr/>
          </a:p>
        </p:txBody>
      </p:sp>
      <p:sp>
        <p:nvSpPr>
          <p:cNvPr id="564" name="Google Shape;564;p41"/>
          <p:cNvSpPr txBox="1"/>
          <p:nvPr/>
        </p:nvSpPr>
        <p:spPr>
          <a:xfrm>
            <a:off x="3770827" y="99529"/>
            <a:ext cx="2944298" cy="892287"/>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r" rtl="0">
              <a:lnSpc>
                <a:spcPct val="100000"/>
              </a:lnSpc>
              <a:spcBef>
                <a:spcPts val="2000"/>
              </a:spcBef>
              <a:spcAft>
                <a:spcPts val="0"/>
              </a:spcAft>
              <a:buClr>
                <a:schemeClr val="dk1"/>
              </a:buClr>
              <a:buSzPct val="178378"/>
              <a:buFont typeface="Times New Roman"/>
              <a:buNone/>
            </a:pPr>
            <a:r>
              <a:rPr lang="fr-CA" sz="1200" b="0" i="1" u="none" strike="noStrike" cap="none">
                <a:solidFill>
                  <a:schemeClr val="dk1"/>
                </a:solidFill>
                <a:latin typeface="Calibri"/>
                <a:ea typeface="Calibri"/>
                <a:cs typeface="Calibri"/>
                <a:sym typeface="Calibri"/>
              </a:rPr>
              <a:t>Nom: _______________________________      </a:t>
            </a:r>
            <a:endParaRPr/>
          </a:p>
          <a:p>
            <a:pPr marL="0" marR="0" lvl="0" indent="0" algn="r" rtl="0">
              <a:lnSpc>
                <a:spcPct val="100000"/>
              </a:lnSpc>
              <a:spcBef>
                <a:spcPts val="2000"/>
              </a:spcBef>
              <a:spcAft>
                <a:spcPts val="0"/>
              </a:spcAft>
              <a:buClr>
                <a:schemeClr val="dk1"/>
              </a:buClr>
              <a:buSzPct val="178378"/>
              <a:buFont typeface="Times New Roman"/>
              <a:buNone/>
            </a:pPr>
            <a:r>
              <a:rPr lang="fr-CA" sz="1200" b="0" i="1" u="none" strike="noStrike" cap="none">
                <a:solidFill>
                  <a:schemeClr val="dk1"/>
                </a:solidFill>
                <a:latin typeface="Calibri"/>
                <a:ea typeface="Calibri"/>
                <a:cs typeface="Calibri"/>
                <a:sym typeface="Calibri"/>
              </a:rPr>
              <a:t> Date: ___________________________ </a:t>
            </a:r>
            <a:endParaRPr sz="1200" b="0" i="0" u="none" strike="noStrike" cap="none">
              <a:solidFill>
                <a:schemeClr val="dk1"/>
              </a:solidFill>
              <a:latin typeface="Calibri"/>
              <a:ea typeface="Calibri"/>
              <a:cs typeface="Calibri"/>
              <a:sym typeface="Calibri"/>
            </a:endParaRPr>
          </a:p>
        </p:txBody>
      </p:sp>
      <p:sp>
        <p:nvSpPr>
          <p:cNvPr id="565" name="Google Shape;565;p41"/>
          <p:cNvSpPr txBox="1"/>
          <p:nvPr/>
        </p:nvSpPr>
        <p:spPr>
          <a:xfrm>
            <a:off x="3019077" y="8825624"/>
            <a:ext cx="808425" cy="3153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Times New Roman"/>
              <a:buNone/>
            </a:pPr>
            <a:r>
              <a:rPr lang="fr-CA" sz="1200" b="1">
                <a:solidFill>
                  <a:schemeClr val="dk1"/>
                </a:solidFill>
                <a:latin typeface="Calibri"/>
                <a:ea typeface="Calibri"/>
                <a:cs typeface="Calibri"/>
                <a:sym typeface="Calibri"/>
              </a:rPr>
              <a:t>Page 07</a:t>
            </a:r>
            <a:endParaRPr sz="1200" b="1" i="1">
              <a:solidFill>
                <a:schemeClr val="dk1"/>
              </a:solidFill>
              <a:latin typeface="Calibri"/>
              <a:ea typeface="Calibri"/>
              <a:cs typeface="Calibri"/>
              <a:sym typeface="Calibri"/>
            </a:endParaRPr>
          </a:p>
        </p:txBody>
      </p:sp>
      <p:sp>
        <p:nvSpPr>
          <p:cNvPr id="566" name="Google Shape;566;p41"/>
          <p:cNvSpPr/>
          <p:nvPr/>
        </p:nvSpPr>
        <p:spPr>
          <a:xfrm>
            <a:off x="625270" y="1293737"/>
            <a:ext cx="5596083" cy="307777"/>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400"/>
              <a:buFont typeface="Calibri"/>
              <a:buNone/>
            </a:pPr>
            <a:r>
              <a:rPr lang="fr-CA" sz="1400">
                <a:solidFill>
                  <a:schemeClr val="dk1"/>
                </a:solidFill>
                <a:latin typeface="Calibri"/>
                <a:ea typeface="Calibri"/>
                <a:cs typeface="Calibri"/>
                <a:sym typeface="Calibri"/>
              </a:rPr>
              <a:t>Dessine un plan de l’habitat artificiel, pour t’aider à la construire plus tard.</a:t>
            </a:r>
            <a:endParaRPr sz="1400" i="0" u="none" strike="noStrike" cap="none">
              <a:solidFill>
                <a:schemeClr val="dk1"/>
              </a:solidFill>
              <a:latin typeface="Calibri"/>
              <a:ea typeface="Calibri"/>
              <a:cs typeface="Calibri"/>
              <a:sym typeface="Calibri"/>
            </a:endParaRPr>
          </a:p>
        </p:txBody>
      </p:sp>
      <p:pic>
        <p:nvPicPr>
          <p:cNvPr id="567" name="Google Shape;567;p41"/>
          <p:cNvPicPr preferRelativeResize="0"/>
          <p:nvPr/>
        </p:nvPicPr>
        <p:blipFill rotWithShape="1">
          <a:blip r:embed="rId4">
            <a:alphaModFix/>
          </a:blip>
          <a:srcRect/>
          <a:stretch/>
        </p:blipFill>
        <p:spPr>
          <a:xfrm>
            <a:off x="76199" y="1750136"/>
            <a:ext cx="6560609" cy="656060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2"/>
          <p:cNvSpPr txBox="1">
            <a:spLocks noGrp="1"/>
          </p:cNvSpPr>
          <p:nvPr>
            <p:ph type="title"/>
          </p:nvPr>
        </p:nvSpPr>
        <p:spPr>
          <a:xfrm>
            <a:off x="1291971" y="1573236"/>
            <a:ext cx="4274057" cy="87139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000"/>
              <a:buFont typeface="Calibri"/>
              <a:buNone/>
            </a:pPr>
            <a:r>
              <a:rPr lang="fr-CA" sz="3000">
                <a:latin typeface="Calibri"/>
                <a:ea typeface="Calibri"/>
                <a:cs typeface="Calibri"/>
                <a:sym typeface="Calibri"/>
              </a:rPr>
              <a:t>Évaluations</a:t>
            </a:r>
            <a:endParaRPr sz="3000">
              <a:latin typeface="Calibri"/>
              <a:ea typeface="Calibri"/>
              <a:cs typeface="Calibri"/>
              <a:sym typeface="Calibri"/>
            </a:endParaRPr>
          </a:p>
        </p:txBody>
      </p:sp>
      <p:graphicFrame>
        <p:nvGraphicFramePr>
          <p:cNvPr id="573" name="Google Shape;573;p42"/>
          <p:cNvGraphicFramePr/>
          <p:nvPr>
            <p:extLst>
              <p:ext uri="{D42A27DB-BD31-4B8C-83A1-F6EECF244321}">
                <p14:modId xmlns:p14="http://schemas.microsoft.com/office/powerpoint/2010/main" val="313775753"/>
              </p:ext>
            </p:extLst>
          </p:nvPr>
        </p:nvGraphicFramePr>
        <p:xfrm>
          <a:off x="743540" y="2769975"/>
          <a:ext cx="5374800" cy="1259870"/>
        </p:xfrm>
        <a:graphic>
          <a:graphicData uri="http://schemas.openxmlformats.org/drawingml/2006/table">
            <a:tbl>
              <a:tblPr firstRow="1" bandRow="1">
                <a:noFill/>
                <a:tableStyleId>{2C4A874D-6B03-4BB8-98A9-B98E6124F245}</a:tableStyleId>
              </a:tblPr>
              <a:tblGrid>
                <a:gridCol w="1281450">
                  <a:extLst>
                    <a:ext uri="{9D8B030D-6E8A-4147-A177-3AD203B41FA5}">
                      <a16:colId xmlns:a16="http://schemas.microsoft.com/office/drawing/2014/main" val="20000"/>
                    </a:ext>
                  </a:extLst>
                </a:gridCol>
                <a:gridCol w="3182025">
                  <a:extLst>
                    <a:ext uri="{9D8B030D-6E8A-4147-A177-3AD203B41FA5}">
                      <a16:colId xmlns:a16="http://schemas.microsoft.com/office/drawing/2014/main" val="20001"/>
                    </a:ext>
                  </a:extLst>
                </a:gridCol>
                <a:gridCol w="91132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fr-CA" sz="1400">
                          <a:latin typeface="Calibri"/>
                          <a:ea typeface="Calibri"/>
                          <a:cs typeface="Calibri"/>
                          <a:sym typeface="Calibri"/>
                        </a:rPr>
                        <a:t>Numéro de</a:t>
                      </a:r>
                      <a:endParaRPr/>
                    </a:p>
                    <a:p>
                      <a:pPr marL="0" marR="0" lvl="0" indent="0" algn="ctr" rtl="0">
                        <a:spcBef>
                          <a:spcPts val="0"/>
                        </a:spcBef>
                        <a:spcAft>
                          <a:spcPts val="0"/>
                        </a:spcAft>
                        <a:buNone/>
                      </a:pPr>
                      <a:r>
                        <a:rPr lang="fr-CA" sz="1400">
                          <a:latin typeface="Calibri"/>
                          <a:ea typeface="Calibri"/>
                          <a:cs typeface="Calibri"/>
                          <a:sym typeface="Calibri"/>
                        </a:rPr>
                        <a:t>l’évaluation</a:t>
                      </a:r>
                      <a:endParaRPr sz="1400">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fr-CA" sz="1400">
                          <a:latin typeface="Calibri"/>
                          <a:ea typeface="Calibri"/>
                          <a:cs typeface="Calibri"/>
                          <a:sym typeface="Calibri"/>
                        </a:rPr>
                        <a:t>Nom</a:t>
                      </a:r>
                      <a:endParaRPr/>
                    </a:p>
                  </a:txBody>
                  <a:tcPr marL="91450" marR="91450" marT="45725" marB="45725"/>
                </a:tc>
                <a:tc>
                  <a:txBody>
                    <a:bodyPr/>
                    <a:lstStyle/>
                    <a:p>
                      <a:pPr marL="0" marR="0" lvl="0" indent="0" algn="ctr" rtl="0">
                        <a:spcBef>
                          <a:spcPts val="0"/>
                        </a:spcBef>
                        <a:spcAft>
                          <a:spcPts val="0"/>
                        </a:spcAft>
                        <a:buNone/>
                      </a:pPr>
                      <a:r>
                        <a:rPr lang="fr-CA" sz="1400">
                          <a:latin typeface="Calibri"/>
                          <a:ea typeface="Calibri"/>
                          <a:cs typeface="Calibri"/>
                          <a:sym typeface="Calibri"/>
                        </a:rPr>
                        <a:t>Pages</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tc>
                <a:tc>
                  <a:txBody>
                    <a:bodyPr/>
                    <a:lstStyle/>
                    <a:p>
                      <a:pPr marL="0" marR="0" lvl="0" indent="0" algn="l" rtl="0">
                        <a:spcBef>
                          <a:spcPts val="0"/>
                        </a:spcBef>
                        <a:spcAft>
                          <a:spcPts val="0"/>
                        </a:spcAft>
                        <a:buNone/>
                      </a:pPr>
                      <a:r>
                        <a:rPr lang="fr-CA" sz="1200" i="0">
                          <a:latin typeface="Calibri"/>
                          <a:ea typeface="Calibri"/>
                          <a:cs typeface="Calibri"/>
                          <a:sym typeface="Calibri"/>
                        </a:rPr>
                        <a:t>Grille des manifestations observables</a:t>
                      </a:r>
                      <a:endParaRPr sz="1200" i="0">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fr-CA" sz="1200" dirty="0">
                          <a:latin typeface="Calibri"/>
                          <a:ea typeface="Calibri"/>
                          <a:cs typeface="Calibri"/>
                          <a:sym typeface="Calibri"/>
                        </a:rPr>
                        <a:t>45</a:t>
                      </a:r>
                      <a:endParaRPr sz="1200"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fr-CA" sz="1200" dirty="0">
                          <a:latin typeface="Calibri"/>
                          <a:ea typeface="Calibri"/>
                          <a:cs typeface="Calibri"/>
                          <a:sym typeface="Calibri"/>
                        </a:rPr>
                        <a:t>2</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Calibri"/>
                        <a:buNone/>
                      </a:pPr>
                      <a:r>
                        <a:rPr lang="fr-CA" sz="1200" i="0">
                          <a:latin typeface="Calibri"/>
                          <a:ea typeface="Calibri"/>
                          <a:cs typeface="Calibri"/>
                          <a:sym typeface="Calibri"/>
                        </a:rPr>
                        <a:t>Grille synthèse d’évaluation de l’activité</a:t>
                      </a:r>
                      <a:endParaRPr sz="1200" i="0">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fr-CA" sz="1200" dirty="0">
                          <a:latin typeface="Calibri"/>
                          <a:ea typeface="Calibri"/>
                          <a:cs typeface="Calibri"/>
                          <a:sym typeface="Calibri"/>
                        </a:rPr>
                        <a:t>46</a:t>
                      </a:r>
                      <a:endParaRPr sz="1200"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bl>
          </a:graphicData>
        </a:graphic>
      </p:graphicFrame>
      <p:sp>
        <p:nvSpPr>
          <p:cNvPr id="574" name="Google Shape;574;p42"/>
          <p:cNvSpPr txBox="1">
            <a:spLocks noGrp="1"/>
          </p:cNvSpPr>
          <p:nvPr>
            <p:ph type="sldNum" idx="12"/>
          </p:nvPr>
        </p:nvSpPr>
        <p:spPr>
          <a:xfrm>
            <a:off x="5295792" y="8008203"/>
            <a:ext cx="1562208"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44</a:t>
            </a:fld>
            <a:endParaRPr sz="8200">
              <a:solidFill>
                <a:srgbClr val="D8D8D8"/>
              </a:solidFill>
              <a:latin typeface="Impact"/>
              <a:ea typeface="Impact"/>
              <a:cs typeface="Impact"/>
              <a:sym typeface="Impac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69256" y="-8060"/>
            <a:ext cx="6684077" cy="804739"/>
          </a:xfrm>
        </p:spPr>
        <p:txBody>
          <a:bodyPr>
            <a:normAutofit fontScale="90000"/>
          </a:bodyPr>
          <a:lstStyle/>
          <a:p>
            <a:pPr algn="l"/>
            <a:r>
              <a:rPr lang="fr-FR" sz="3200" dirty="0">
                <a:latin typeface="+mn-lt"/>
                <a:cs typeface="Times" pitchFamily="18" charset="0"/>
              </a:rPr>
              <a:t>Grille des manifestations observables (MO)</a:t>
            </a:r>
            <a:endParaRPr lang="en-US" sz="3000" i="1" dirty="0">
              <a:latin typeface="+mn-lt"/>
              <a:cs typeface="Times" pitchFamily="18" charset="0"/>
            </a:endParaRPr>
          </a:p>
        </p:txBody>
      </p:sp>
      <p:sp>
        <p:nvSpPr>
          <p:cNvPr id="9" name="Espace réservé du numéro de diapositive 8"/>
          <p:cNvSpPr>
            <a:spLocks noGrp="1"/>
          </p:cNvSpPr>
          <p:nvPr>
            <p:ph type="sldNum" sz="quarter" idx="12"/>
            <p:custDataLst>
              <p:tags r:id="rId2"/>
            </p:custDataLst>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1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gradFill>
                <a:gsLst>
                  <a:gs pos="0">
                    <a:prstClr val="black">
                      <a:alpha val="10000"/>
                    </a:prstClr>
                  </a:gs>
                  <a:gs pos="100000">
                    <a:prstClr val="black">
                      <a:alpha val="10000"/>
                    </a:prstClr>
                  </a:gs>
                </a:gsLst>
                <a:lin ang="5400000" scaled="0"/>
              </a:gradFill>
              <a:effectLst/>
              <a:uLnTx/>
              <a:uFillTx/>
              <a:latin typeface="Calibri"/>
              <a:ea typeface="+mn-ea"/>
              <a:cs typeface="+mn-cs"/>
            </a:endParaRPr>
          </a:p>
        </p:txBody>
      </p:sp>
      <p:graphicFrame>
        <p:nvGraphicFramePr>
          <p:cNvPr id="3" name="Tableau 2"/>
          <p:cNvGraphicFramePr>
            <a:graphicFrameLocks noGrp="1"/>
          </p:cNvGraphicFramePr>
          <p:nvPr>
            <p:custDataLst>
              <p:tags r:id="rId3"/>
            </p:custDataLst>
          </p:nvPr>
        </p:nvGraphicFramePr>
        <p:xfrm>
          <a:off x="0" y="1275081"/>
          <a:ext cx="6835543" cy="7921752"/>
        </p:xfrm>
        <a:graphic>
          <a:graphicData uri="http://schemas.openxmlformats.org/drawingml/2006/table">
            <a:tbl>
              <a:tblPr firstRow="1" firstCol="1" bandRow="1">
                <a:tableStyleId>{D7AC3CCA-C797-4891-BE02-D94E43425B78}</a:tableStyleId>
              </a:tblPr>
              <a:tblGrid>
                <a:gridCol w="275516">
                  <a:extLst>
                    <a:ext uri="{9D8B030D-6E8A-4147-A177-3AD203B41FA5}">
                      <a16:colId xmlns:a16="http://schemas.microsoft.com/office/drawing/2014/main" val="20000"/>
                    </a:ext>
                  </a:extLst>
                </a:gridCol>
                <a:gridCol w="1079151">
                  <a:extLst>
                    <a:ext uri="{9D8B030D-6E8A-4147-A177-3AD203B41FA5}">
                      <a16:colId xmlns:a16="http://schemas.microsoft.com/office/drawing/2014/main" val="20001"/>
                    </a:ext>
                  </a:extLst>
                </a:gridCol>
                <a:gridCol w="254000">
                  <a:extLst>
                    <a:ext uri="{9D8B030D-6E8A-4147-A177-3AD203B41FA5}">
                      <a16:colId xmlns:a16="http://schemas.microsoft.com/office/drawing/2014/main" val="20002"/>
                    </a:ext>
                  </a:extLst>
                </a:gridCol>
                <a:gridCol w="1368777">
                  <a:extLst>
                    <a:ext uri="{9D8B030D-6E8A-4147-A177-3AD203B41FA5}">
                      <a16:colId xmlns:a16="http://schemas.microsoft.com/office/drawing/2014/main" val="20003"/>
                    </a:ext>
                  </a:extLst>
                </a:gridCol>
                <a:gridCol w="282223">
                  <a:extLst>
                    <a:ext uri="{9D8B030D-6E8A-4147-A177-3AD203B41FA5}">
                      <a16:colId xmlns:a16="http://schemas.microsoft.com/office/drawing/2014/main" val="20004"/>
                    </a:ext>
                  </a:extLst>
                </a:gridCol>
                <a:gridCol w="1566333">
                  <a:extLst>
                    <a:ext uri="{9D8B030D-6E8A-4147-A177-3AD203B41FA5}">
                      <a16:colId xmlns:a16="http://schemas.microsoft.com/office/drawing/2014/main" val="20005"/>
                    </a:ext>
                  </a:extLst>
                </a:gridCol>
                <a:gridCol w="254000">
                  <a:extLst>
                    <a:ext uri="{9D8B030D-6E8A-4147-A177-3AD203B41FA5}">
                      <a16:colId xmlns:a16="http://schemas.microsoft.com/office/drawing/2014/main" val="20006"/>
                    </a:ext>
                  </a:extLst>
                </a:gridCol>
                <a:gridCol w="1755543">
                  <a:extLst>
                    <a:ext uri="{9D8B030D-6E8A-4147-A177-3AD203B41FA5}">
                      <a16:colId xmlns:a16="http://schemas.microsoft.com/office/drawing/2014/main" val="20007"/>
                    </a:ext>
                  </a:extLst>
                </a:gridCol>
              </a:tblGrid>
              <a:tr h="388030">
                <a:tc rowSpan="3" gridSpan="2">
                  <a:txBody>
                    <a:bodyPr/>
                    <a:lstStyle/>
                    <a:p>
                      <a:pPr indent="89535" algn="ctr">
                        <a:lnSpc>
                          <a:spcPct val="115000"/>
                        </a:lnSpc>
                        <a:spcAft>
                          <a:spcPts val="0"/>
                        </a:spcAft>
                      </a:pPr>
                      <a:r>
                        <a:rPr lang="fr-CA" sz="1200" dirty="0">
                          <a:effectLst/>
                          <a:latin typeface="+mn-lt"/>
                        </a:rPr>
                        <a:t> </a:t>
                      </a:r>
                    </a:p>
                    <a:p>
                      <a:pPr indent="89535" algn="ctr">
                        <a:lnSpc>
                          <a:spcPct val="115000"/>
                        </a:lnSpc>
                        <a:spcAft>
                          <a:spcPts val="0"/>
                        </a:spcAft>
                      </a:pPr>
                      <a:r>
                        <a:rPr lang="fr-CA" sz="1200" dirty="0">
                          <a:effectLst/>
                          <a:latin typeface="+mn-lt"/>
                        </a:rPr>
                        <a:t>Nom de l’élève</a:t>
                      </a:r>
                      <a:endParaRPr lang="fr-CA" sz="12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rowSpan="3" hMerge="1">
                  <a:txBody>
                    <a:bodyPr/>
                    <a:lstStyle/>
                    <a:p>
                      <a:endParaRPr lang="fr-CA"/>
                    </a:p>
                  </a:txBody>
                  <a:tcPr/>
                </a:tc>
                <a:tc gridSpan="2">
                  <a:txBody>
                    <a:bodyPr/>
                    <a:lstStyle/>
                    <a:p>
                      <a:pPr algn="ctr">
                        <a:lnSpc>
                          <a:spcPct val="115000"/>
                        </a:lnSpc>
                        <a:spcAft>
                          <a:spcPts val="0"/>
                        </a:spcAft>
                      </a:pPr>
                      <a:r>
                        <a:rPr lang="fr-CA" sz="1200">
                          <a:effectLst/>
                          <a:latin typeface="+mn-lt"/>
                        </a:rPr>
                        <a:t>  Compétence 1</a:t>
                      </a:r>
                    </a:p>
                    <a:p>
                      <a:pPr algn="ctr">
                        <a:lnSpc>
                          <a:spcPct val="115000"/>
                        </a:lnSpc>
                        <a:spcAft>
                          <a:spcPts val="0"/>
                        </a:spcAft>
                      </a:pPr>
                      <a:r>
                        <a:rPr lang="fr-CA" sz="1200">
                          <a:effectLst/>
                          <a:latin typeface="+mn-lt"/>
                        </a:rPr>
                        <a:t>(démarche)</a:t>
                      </a:r>
                      <a:endParaRPr lang="fr-CA" sz="120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mn-lt"/>
                        </a:rPr>
                        <a:t>Compétence 2 </a:t>
                      </a:r>
                    </a:p>
                    <a:p>
                      <a:pPr algn="ctr">
                        <a:lnSpc>
                          <a:spcPct val="115000"/>
                        </a:lnSpc>
                        <a:spcAft>
                          <a:spcPts val="0"/>
                        </a:spcAft>
                      </a:pPr>
                      <a:r>
                        <a:rPr lang="fr-CA" sz="1200" dirty="0">
                          <a:effectLst/>
                          <a:latin typeface="+mn-lt"/>
                        </a:rPr>
                        <a:t>(matériel)</a:t>
                      </a:r>
                      <a:endParaRPr lang="fr-CA" sz="12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a:effectLst/>
                          <a:latin typeface="+mn-lt"/>
                        </a:rPr>
                        <a:t>Compétence  1</a:t>
                      </a:r>
                    </a:p>
                    <a:p>
                      <a:pPr algn="ctr">
                        <a:lnSpc>
                          <a:spcPct val="115000"/>
                        </a:lnSpc>
                        <a:spcAft>
                          <a:spcPts val="0"/>
                        </a:spcAft>
                      </a:pPr>
                      <a:r>
                        <a:rPr lang="fr-CA" sz="1200">
                          <a:effectLst/>
                          <a:latin typeface="+mn-lt"/>
                        </a:rPr>
                        <a:t>(démarche)</a:t>
                      </a:r>
                      <a:endParaRPr lang="fr-CA" sz="120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extLst>
                  <a:ext uri="{0D108BD9-81ED-4DB2-BD59-A6C34878D82A}">
                    <a16:rowId xmlns:a16="http://schemas.microsoft.com/office/drawing/2014/main" val="10000"/>
                  </a:ext>
                </a:extLst>
              </a:tr>
              <a:tr h="194015">
                <a:tc gridSpan="2" vMerge="1">
                  <a:txBody>
                    <a:bodyPr/>
                    <a:lstStyle/>
                    <a:p>
                      <a:endParaRPr lang="fr-CA"/>
                    </a:p>
                  </a:txBody>
                  <a:tcPr/>
                </a:tc>
                <a:tc hMerge="1" vMerge="1">
                  <a:txBody>
                    <a:bodyPr/>
                    <a:lstStyle/>
                    <a:p>
                      <a:endParaRPr lang="fr-CA"/>
                    </a:p>
                  </a:txBody>
                  <a:tcPr/>
                </a:tc>
                <a:tc gridSpan="4">
                  <a:txBody>
                    <a:bodyPr/>
                    <a:lstStyle/>
                    <a:p>
                      <a:pPr algn="ctr">
                        <a:lnSpc>
                          <a:spcPct val="115000"/>
                        </a:lnSpc>
                        <a:spcAft>
                          <a:spcPts val="0"/>
                        </a:spcAft>
                      </a:pPr>
                      <a:r>
                        <a:rPr lang="fr-CA" sz="1200">
                          <a:effectLst/>
                          <a:latin typeface="+mn-lt"/>
                        </a:rPr>
                        <a:t>Manipulations </a:t>
                      </a:r>
                      <a:endParaRPr lang="fr-CA" sz="120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FR"/>
                    </a:p>
                  </a:txBody>
                  <a:tcPr/>
                </a:tc>
                <a:tc hMerge="1">
                  <a:txBody>
                    <a:bodyPr/>
                    <a:lstStyle/>
                    <a:p>
                      <a:endParaRPr lang="fr-CA"/>
                    </a:p>
                  </a:txBody>
                  <a:tcPr/>
                </a:tc>
                <a:tc rowSpan="2" gridSpan="2">
                  <a:txBody>
                    <a:bodyPr/>
                    <a:lstStyle/>
                    <a:p>
                      <a:pPr algn="ctr">
                        <a:lnSpc>
                          <a:spcPct val="115000"/>
                        </a:lnSpc>
                        <a:spcAft>
                          <a:spcPts val="0"/>
                        </a:spcAft>
                      </a:pPr>
                      <a:r>
                        <a:rPr lang="fr-CA" sz="1200" dirty="0">
                          <a:effectLst/>
                          <a:latin typeface="+mn-lt"/>
                        </a:rPr>
                        <a:t>Engagé  </a:t>
                      </a:r>
                    </a:p>
                    <a:p>
                      <a:pPr algn="ctr">
                        <a:lnSpc>
                          <a:spcPct val="115000"/>
                        </a:lnSpc>
                        <a:spcAft>
                          <a:spcPts val="0"/>
                        </a:spcAft>
                      </a:pPr>
                      <a:r>
                        <a:rPr lang="fr-CA" sz="1200" dirty="0">
                          <a:effectLst/>
                          <a:latin typeface="+mn-lt"/>
                        </a:rPr>
                        <a:t>(</a:t>
                      </a:r>
                      <a:r>
                        <a:rPr lang="fr-CA" sz="1200" b="1" dirty="0">
                          <a:effectLst/>
                          <a:latin typeface="+mn-lt"/>
                        </a:rPr>
                        <a:t>Au</a:t>
                      </a:r>
                      <a:r>
                        <a:rPr lang="fr-CA" sz="1200" dirty="0">
                          <a:effectLst/>
                          <a:latin typeface="+mn-lt"/>
                        </a:rPr>
                        <a:t>torégulé, </a:t>
                      </a:r>
                      <a:r>
                        <a:rPr lang="fr-CA" sz="1200" b="1" dirty="0">
                          <a:effectLst/>
                          <a:latin typeface="+mn-lt"/>
                        </a:rPr>
                        <a:t>Ac</a:t>
                      </a:r>
                      <a:r>
                        <a:rPr lang="fr-CA" sz="1200" dirty="0">
                          <a:effectLst/>
                          <a:latin typeface="+mn-lt"/>
                        </a:rPr>
                        <a:t>tif, </a:t>
                      </a:r>
                      <a:r>
                        <a:rPr lang="fr-CA" sz="1200" b="1" dirty="0">
                          <a:effectLst/>
                          <a:latin typeface="+mn-lt"/>
                        </a:rPr>
                        <a:t>P</a:t>
                      </a:r>
                      <a:r>
                        <a:rPr lang="fr-CA" sz="1200" dirty="0">
                          <a:effectLst/>
                          <a:latin typeface="+mn-lt"/>
                        </a:rPr>
                        <a:t>assif, </a:t>
                      </a:r>
                      <a:r>
                        <a:rPr lang="fr-CA" sz="1200" b="1" dirty="0">
                          <a:effectLst/>
                          <a:latin typeface="+mn-lt"/>
                        </a:rPr>
                        <a:t>D</a:t>
                      </a:r>
                      <a:r>
                        <a:rPr lang="fr-CA" sz="1200" dirty="0">
                          <a:effectLst/>
                          <a:latin typeface="+mn-lt"/>
                        </a:rPr>
                        <a:t>ésengagé)</a:t>
                      </a:r>
                      <a:endParaRPr lang="fr-CA" sz="12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rowSpan="2" hMerge="1">
                  <a:txBody>
                    <a:bodyPr/>
                    <a:lstStyle/>
                    <a:p>
                      <a:endParaRPr lang="fr-CA"/>
                    </a:p>
                  </a:txBody>
                  <a:tcPr/>
                </a:tc>
                <a:extLst>
                  <a:ext uri="{0D108BD9-81ED-4DB2-BD59-A6C34878D82A}">
                    <a16:rowId xmlns:a16="http://schemas.microsoft.com/office/drawing/2014/main" val="10001"/>
                  </a:ext>
                </a:extLst>
              </a:tr>
              <a:tr h="582044">
                <a:tc gridSpan="2" vMerge="1">
                  <a:txBody>
                    <a:bodyPr/>
                    <a:lstStyle/>
                    <a:p>
                      <a:endParaRPr lang="fr-CA"/>
                    </a:p>
                  </a:txBody>
                  <a:tcPr/>
                </a:tc>
                <a:tc hMerge="1" vMerge="1">
                  <a:txBody>
                    <a:bodyPr/>
                    <a:lstStyle/>
                    <a:p>
                      <a:endParaRPr lang="fr-CA"/>
                    </a:p>
                  </a:txBody>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effectLst/>
                          <a:latin typeface="+mn-lt"/>
                        </a:rPr>
                        <a:t>Ordonné et structuré </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mn-lt"/>
                        </a:rPr>
                        <a:t>(A-E) </a:t>
                      </a:r>
                      <a:r>
                        <a:rPr lang="fr-CA" sz="1200" i="1" dirty="0">
                          <a:effectLst/>
                          <a:latin typeface="+mn-lt"/>
                        </a:rPr>
                        <a:t>L’élève</a:t>
                      </a:r>
                      <a:r>
                        <a:rPr lang="fr-CA" sz="1200" i="1" baseline="0" dirty="0">
                          <a:effectLst/>
                          <a:latin typeface="+mn-lt"/>
                        </a:rPr>
                        <a:t> rempli-t-il bien la feuille d’exercice?</a:t>
                      </a:r>
                      <a:endParaRPr lang="fr-CA" sz="12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mn-lt"/>
                        </a:rPr>
                        <a:t>Sécuritaire, minutieux (A-E) </a:t>
                      </a:r>
                      <a:r>
                        <a:rPr lang="fr-CA" sz="1200" i="1" dirty="0">
                          <a:effectLst/>
                          <a:latin typeface="+mn-lt"/>
                        </a:rPr>
                        <a:t>L’élève fait-il attention au matériel utilisé?</a:t>
                      </a:r>
                      <a:endParaRPr lang="fr-CA" sz="12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gridSpan="2" vMerge="1">
                  <a:txBody>
                    <a:bodyPr/>
                    <a:lstStyle/>
                    <a:p>
                      <a:endParaRPr lang="fr-CA"/>
                    </a:p>
                  </a:txBody>
                  <a:tcPr/>
                </a:tc>
                <a:tc hMerge="1" vMerge="1">
                  <a:txBody>
                    <a:bodyPr/>
                    <a:lstStyle/>
                    <a:p>
                      <a:endParaRPr lang="fr-CA"/>
                    </a:p>
                  </a:txBody>
                  <a:tcPr/>
                </a:tc>
                <a:extLst>
                  <a:ext uri="{0D108BD9-81ED-4DB2-BD59-A6C34878D82A}">
                    <a16:rowId xmlns:a16="http://schemas.microsoft.com/office/drawing/2014/main" val="10002"/>
                  </a:ext>
                </a:extLst>
              </a:tr>
              <a:tr h="194015">
                <a:tc>
                  <a:txBody>
                    <a:bodyPr/>
                    <a:lstStyle/>
                    <a:p>
                      <a:pPr algn="r">
                        <a:lnSpc>
                          <a:spcPct val="115000"/>
                        </a:lnSpc>
                        <a:spcAft>
                          <a:spcPts val="0"/>
                        </a:spcAft>
                      </a:pPr>
                      <a:r>
                        <a:rPr lang="fr-CA" sz="1200" dirty="0">
                          <a:effectLst/>
                          <a:latin typeface="+mn-lt"/>
                          <a:cs typeface="Times New Roman"/>
                        </a:rPr>
                        <a:t>1</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03"/>
                  </a:ext>
                </a:extLst>
              </a:tr>
              <a:tr h="194015">
                <a:tc>
                  <a:txBody>
                    <a:bodyPr/>
                    <a:lstStyle/>
                    <a:p>
                      <a:pPr algn="r">
                        <a:lnSpc>
                          <a:spcPct val="115000"/>
                        </a:lnSpc>
                        <a:spcAft>
                          <a:spcPts val="0"/>
                        </a:spcAft>
                      </a:pPr>
                      <a:r>
                        <a:rPr lang="fr-CA" sz="1200" dirty="0">
                          <a:effectLst/>
                          <a:latin typeface="+mn-lt"/>
                          <a:cs typeface="Times New Roman"/>
                        </a:rPr>
                        <a:t>2</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04"/>
                  </a:ext>
                </a:extLst>
              </a:tr>
              <a:tr h="194015">
                <a:tc>
                  <a:txBody>
                    <a:bodyPr/>
                    <a:lstStyle/>
                    <a:p>
                      <a:pPr algn="r">
                        <a:lnSpc>
                          <a:spcPct val="115000"/>
                        </a:lnSpc>
                        <a:spcAft>
                          <a:spcPts val="0"/>
                        </a:spcAft>
                      </a:pPr>
                      <a:r>
                        <a:rPr lang="fr-CA" sz="1200" dirty="0">
                          <a:effectLst/>
                          <a:latin typeface="+mn-lt"/>
                          <a:cs typeface="Times New Roman"/>
                        </a:rPr>
                        <a:t>3</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05"/>
                  </a:ext>
                </a:extLst>
              </a:tr>
              <a:tr h="194015">
                <a:tc>
                  <a:txBody>
                    <a:bodyPr/>
                    <a:lstStyle/>
                    <a:p>
                      <a:pPr algn="r">
                        <a:lnSpc>
                          <a:spcPct val="115000"/>
                        </a:lnSpc>
                        <a:spcAft>
                          <a:spcPts val="0"/>
                        </a:spcAft>
                      </a:pPr>
                      <a:r>
                        <a:rPr lang="fr-CA" sz="1200" dirty="0">
                          <a:effectLst/>
                          <a:latin typeface="+mn-lt"/>
                          <a:cs typeface="Times New Roman"/>
                        </a:rPr>
                        <a:t>4</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06"/>
                  </a:ext>
                </a:extLst>
              </a:tr>
              <a:tr h="194015">
                <a:tc>
                  <a:txBody>
                    <a:bodyPr/>
                    <a:lstStyle/>
                    <a:p>
                      <a:pPr algn="r">
                        <a:lnSpc>
                          <a:spcPct val="115000"/>
                        </a:lnSpc>
                        <a:spcAft>
                          <a:spcPts val="0"/>
                        </a:spcAft>
                      </a:pPr>
                      <a:r>
                        <a:rPr lang="fr-CA" sz="1200" dirty="0">
                          <a:effectLst/>
                          <a:latin typeface="+mn-lt"/>
                          <a:cs typeface="Times New Roman"/>
                        </a:rPr>
                        <a:t>5</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07"/>
                  </a:ext>
                </a:extLst>
              </a:tr>
              <a:tr h="194015">
                <a:tc>
                  <a:txBody>
                    <a:bodyPr/>
                    <a:lstStyle/>
                    <a:p>
                      <a:pPr algn="r">
                        <a:lnSpc>
                          <a:spcPct val="115000"/>
                        </a:lnSpc>
                        <a:spcAft>
                          <a:spcPts val="0"/>
                        </a:spcAft>
                      </a:pPr>
                      <a:r>
                        <a:rPr lang="fr-CA" sz="1200" dirty="0">
                          <a:effectLst/>
                          <a:latin typeface="+mn-lt"/>
                          <a:cs typeface="Times New Roman"/>
                        </a:rPr>
                        <a:t>6</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08"/>
                  </a:ext>
                </a:extLst>
              </a:tr>
              <a:tr h="194015">
                <a:tc>
                  <a:txBody>
                    <a:bodyPr/>
                    <a:lstStyle/>
                    <a:p>
                      <a:pPr algn="r">
                        <a:lnSpc>
                          <a:spcPct val="115000"/>
                        </a:lnSpc>
                        <a:spcAft>
                          <a:spcPts val="0"/>
                        </a:spcAft>
                      </a:pPr>
                      <a:r>
                        <a:rPr lang="fr-CA" sz="1200" dirty="0">
                          <a:effectLst/>
                          <a:latin typeface="+mn-lt"/>
                          <a:cs typeface="Times New Roman"/>
                        </a:rPr>
                        <a:t>7</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09"/>
                  </a:ext>
                </a:extLst>
              </a:tr>
              <a:tr h="194015">
                <a:tc>
                  <a:txBody>
                    <a:bodyPr/>
                    <a:lstStyle/>
                    <a:p>
                      <a:pPr algn="r">
                        <a:lnSpc>
                          <a:spcPct val="115000"/>
                        </a:lnSpc>
                        <a:spcAft>
                          <a:spcPts val="0"/>
                        </a:spcAft>
                      </a:pPr>
                      <a:r>
                        <a:rPr lang="fr-CA" sz="1200" dirty="0">
                          <a:effectLst/>
                          <a:latin typeface="+mn-lt"/>
                          <a:cs typeface="Times New Roman"/>
                        </a:rPr>
                        <a:t>8</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0"/>
                  </a:ext>
                </a:extLst>
              </a:tr>
              <a:tr h="194015">
                <a:tc>
                  <a:txBody>
                    <a:bodyPr/>
                    <a:lstStyle/>
                    <a:p>
                      <a:pPr algn="r">
                        <a:lnSpc>
                          <a:spcPct val="115000"/>
                        </a:lnSpc>
                        <a:spcAft>
                          <a:spcPts val="0"/>
                        </a:spcAft>
                      </a:pPr>
                      <a:r>
                        <a:rPr lang="fr-CA" sz="1200" dirty="0">
                          <a:effectLst/>
                          <a:latin typeface="+mn-lt"/>
                          <a:cs typeface="Times New Roman"/>
                        </a:rPr>
                        <a:t>9</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1"/>
                  </a:ext>
                </a:extLst>
              </a:tr>
              <a:tr h="221057">
                <a:tc>
                  <a:txBody>
                    <a:bodyPr/>
                    <a:lstStyle/>
                    <a:p>
                      <a:pPr algn="r">
                        <a:lnSpc>
                          <a:spcPct val="115000"/>
                        </a:lnSpc>
                        <a:spcAft>
                          <a:spcPts val="0"/>
                        </a:spcAft>
                      </a:pPr>
                      <a:r>
                        <a:rPr lang="fr-CA" sz="1200" dirty="0">
                          <a:effectLst/>
                          <a:latin typeface="+mn-lt"/>
                          <a:cs typeface="Times New Roman"/>
                        </a:rPr>
                        <a:t>10</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2"/>
                  </a:ext>
                </a:extLst>
              </a:tr>
              <a:tr h="221057">
                <a:tc>
                  <a:txBody>
                    <a:bodyPr/>
                    <a:lstStyle/>
                    <a:p>
                      <a:pPr algn="r">
                        <a:lnSpc>
                          <a:spcPct val="115000"/>
                        </a:lnSpc>
                        <a:spcAft>
                          <a:spcPts val="0"/>
                        </a:spcAft>
                      </a:pPr>
                      <a:r>
                        <a:rPr lang="fr-CA" sz="1200" dirty="0">
                          <a:effectLst/>
                          <a:latin typeface="+mn-lt"/>
                          <a:cs typeface="Times New Roman"/>
                        </a:rPr>
                        <a:t>11</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3"/>
                  </a:ext>
                </a:extLst>
              </a:tr>
              <a:tr h="221057">
                <a:tc>
                  <a:txBody>
                    <a:bodyPr/>
                    <a:lstStyle/>
                    <a:p>
                      <a:pPr algn="r">
                        <a:lnSpc>
                          <a:spcPct val="115000"/>
                        </a:lnSpc>
                        <a:spcAft>
                          <a:spcPts val="0"/>
                        </a:spcAft>
                      </a:pPr>
                      <a:r>
                        <a:rPr lang="fr-CA" sz="1200" dirty="0">
                          <a:effectLst/>
                          <a:latin typeface="+mn-lt"/>
                          <a:cs typeface="Times New Roman"/>
                        </a:rPr>
                        <a:t>12</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4"/>
                  </a:ext>
                </a:extLst>
              </a:tr>
              <a:tr h="221057">
                <a:tc>
                  <a:txBody>
                    <a:bodyPr/>
                    <a:lstStyle/>
                    <a:p>
                      <a:pPr algn="r">
                        <a:lnSpc>
                          <a:spcPct val="115000"/>
                        </a:lnSpc>
                        <a:spcAft>
                          <a:spcPts val="0"/>
                        </a:spcAft>
                      </a:pPr>
                      <a:r>
                        <a:rPr lang="fr-CA" sz="1200" dirty="0">
                          <a:effectLst/>
                          <a:latin typeface="+mn-lt"/>
                          <a:cs typeface="Times New Roman"/>
                        </a:rPr>
                        <a:t>13</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5"/>
                  </a:ext>
                </a:extLst>
              </a:tr>
              <a:tr h="221057">
                <a:tc>
                  <a:txBody>
                    <a:bodyPr/>
                    <a:lstStyle/>
                    <a:p>
                      <a:pPr algn="r">
                        <a:lnSpc>
                          <a:spcPct val="115000"/>
                        </a:lnSpc>
                        <a:spcAft>
                          <a:spcPts val="0"/>
                        </a:spcAft>
                      </a:pPr>
                      <a:r>
                        <a:rPr lang="fr-CA" sz="1200" dirty="0">
                          <a:effectLst/>
                          <a:latin typeface="+mn-lt"/>
                          <a:cs typeface="Times New Roman"/>
                        </a:rPr>
                        <a:t>14</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6"/>
                  </a:ext>
                </a:extLst>
              </a:tr>
              <a:tr h="194015">
                <a:tc>
                  <a:txBody>
                    <a:bodyPr/>
                    <a:lstStyle/>
                    <a:p>
                      <a:pPr algn="r">
                        <a:lnSpc>
                          <a:spcPct val="115000"/>
                        </a:lnSpc>
                        <a:spcAft>
                          <a:spcPts val="0"/>
                        </a:spcAft>
                      </a:pPr>
                      <a:r>
                        <a:rPr lang="fr-CA" sz="1200" dirty="0">
                          <a:effectLst/>
                          <a:latin typeface="+mn-lt"/>
                          <a:cs typeface="Times New Roman"/>
                        </a:rPr>
                        <a:t>15</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7"/>
                  </a:ext>
                </a:extLst>
              </a:tr>
              <a:tr h="221057">
                <a:tc>
                  <a:txBody>
                    <a:bodyPr/>
                    <a:lstStyle/>
                    <a:p>
                      <a:pPr algn="r">
                        <a:lnSpc>
                          <a:spcPct val="115000"/>
                        </a:lnSpc>
                        <a:spcAft>
                          <a:spcPts val="0"/>
                        </a:spcAft>
                      </a:pPr>
                      <a:r>
                        <a:rPr lang="fr-CA" sz="1200" dirty="0">
                          <a:effectLst/>
                          <a:latin typeface="+mn-lt"/>
                          <a:cs typeface="Times New Roman"/>
                        </a:rPr>
                        <a:t>16</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8"/>
                  </a:ext>
                </a:extLst>
              </a:tr>
              <a:tr h="221057">
                <a:tc>
                  <a:txBody>
                    <a:bodyPr/>
                    <a:lstStyle/>
                    <a:p>
                      <a:pPr algn="r">
                        <a:lnSpc>
                          <a:spcPct val="115000"/>
                        </a:lnSpc>
                        <a:spcAft>
                          <a:spcPts val="0"/>
                        </a:spcAft>
                      </a:pPr>
                      <a:r>
                        <a:rPr lang="fr-CA" sz="1200" dirty="0">
                          <a:effectLst/>
                          <a:latin typeface="+mn-lt"/>
                          <a:cs typeface="Times New Roman"/>
                        </a:rPr>
                        <a:t>17</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19"/>
                  </a:ext>
                </a:extLst>
              </a:tr>
              <a:tr h="221057">
                <a:tc>
                  <a:txBody>
                    <a:bodyPr/>
                    <a:lstStyle/>
                    <a:p>
                      <a:pPr algn="r">
                        <a:lnSpc>
                          <a:spcPct val="115000"/>
                        </a:lnSpc>
                        <a:spcAft>
                          <a:spcPts val="0"/>
                        </a:spcAft>
                      </a:pPr>
                      <a:r>
                        <a:rPr lang="fr-CA" sz="1200" dirty="0">
                          <a:effectLst/>
                          <a:latin typeface="+mn-lt"/>
                          <a:cs typeface="Times New Roman"/>
                        </a:rPr>
                        <a:t>18</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20"/>
                  </a:ext>
                </a:extLst>
              </a:tr>
              <a:tr h="0">
                <a:tc>
                  <a:txBody>
                    <a:bodyPr/>
                    <a:lstStyle/>
                    <a:p>
                      <a:pPr algn="r">
                        <a:lnSpc>
                          <a:spcPct val="115000"/>
                        </a:lnSpc>
                        <a:spcAft>
                          <a:spcPts val="0"/>
                        </a:spcAft>
                      </a:pPr>
                      <a:r>
                        <a:rPr lang="fr-CA" sz="1200" dirty="0">
                          <a:effectLst/>
                          <a:latin typeface="+mn-lt"/>
                          <a:cs typeface="Times New Roman"/>
                        </a:rPr>
                        <a:t>19</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val="10021"/>
                  </a:ext>
                </a:extLst>
              </a:tr>
              <a:tr h="221057">
                <a:tc>
                  <a:txBody>
                    <a:bodyPr/>
                    <a:lstStyle/>
                    <a:p>
                      <a:pPr algn="r">
                        <a:lnSpc>
                          <a:spcPct val="115000"/>
                        </a:lnSpc>
                        <a:spcAft>
                          <a:spcPts val="0"/>
                        </a:spcAft>
                      </a:pPr>
                      <a:r>
                        <a:rPr lang="fr-CA" sz="1200" dirty="0">
                          <a:effectLst/>
                          <a:latin typeface="+mn-lt"/>
                          <a:cs typeface="Times New Roman"/>
                        </a:rPr>
                        <a:t>20</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mn-lt"/>
                        </a:rPr>
                        <a:t> </a:t>
                      </a:r>
                      <a:endParaRPr lang="fr-CA" sz="190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mn-lt"/>
                        </a:rPr>
                        <a:t> </a:t>
                      </a:r>
                      <a:endParaRPr lang="fr-CA" sz="190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extLst>
                  <a:ext uri="{0D108BD9-81ED-4DB2-BD59-A6C34878D82A}">
                    <a16:rowId xmlns:a16="http://schemas.microsoft.com/office/drawing/2014/main" val="10022"/>
                  </a:ext>
                </a:extLst>
              </a:tr>
            </a:tbl>
          </a:graphicData>
        </a:graphic>
      </p:graphicFrame>
      <p:sp>
        <p:nvSpPr>
          <p:cNvPr id="5" name="ZoneTexte 4"/>
          <p:cNvSpPr txBox="1"/>
          <p:nvPr>
            <p:custDataLst>
              <p:tags r:id="rId4"/>
            </p:custDataLst>
          </p:nvPr>
        </p:nvSpPr>
        <p:spPr>
          <a:xfrm>
            <a:off x="4520726" y="764638"/>
            <a:ext cx="22326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Date</a:t>
            </a:r>
            <a:r>
              <a:rPr kumimoji="0" lang="fr-CA" sz="1800" b="0" i="0" u="none" strike="noStrike" kern="1200" cap="none" spc="0" normalizeH="0" baseline="0" noProof="0" dirty="0">
                <a:ln>
                  <a:noFill/>
                </a:ln>
                <a:solidFill>
                  <a:prstClr val="black"/>
                </a:solidFill>
                <a:effectLst/>
                <a:uLnTx/>
                <a:uFillTx/>
                <a:latin typeface="Calibri"/>
                <a:ea typeface="+mn-ea"/>
                <a:cs typeface="+mn-cs"/>
              </a:rPr>
              <a:t>:___________</a:t>
            </a:r>
          </a:p>
        </p:txBody>
      </p:sp>
    </p:spTree>
    <p:extLst>
      <p:ext uri="{BB962C8B-B14F-4D97-AF65-F5344CB8AC3E}">
        <p14:creationId xmlns:p14="http://schemas.microsoft.com/office/powerpoint/2010/main" val="2049477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Grille globale</a:t>
            </a:r>
          </a:p>
        </p:txBody>
      </p:sp>
      <p:sp>
        <p:nvSpPr>
          <p:cNvPr id="3" name="Espace réservé du contenu 2"/>
          <p:cNvSpPr>
            <a:spLocks noGrp="1"/>
          </p:cNvSpPr>
          <p:nvPr>
            <p:ph sz="half" idx="1"/>
            <p:custDataLst>
              <p:tags r:id="rId2"/>
            </p:custDataLst>
          </p:nvPr>
        </p:nvSpPr>
        <p:spPr/>
        <p:txBody>
          <a:bodyPr/>
          <a:lstStyle/>
          <a:p>
            <a:endParaRPr lang="fr-CA"/>
          </a:p>
        </p:txBody>
      </p:sp>
      <p:sp>
        <p:nvSpPr>
          <p:cNvPr id="4" name="Espace réservé du contenu 3"/>
          <p:cNvSpPr>
            <a:spLocks noGrp="1"/>
          </p:cNvSpPr>
          <p:nvPr>
            <p:ph sz="half" idx="2"/>
            <p:custDataLst>
              <p:tags r:id="rId3"/>
            </p:custDataLst>
          </p:nvPr>
        </p:nvSpPr>
        <p:spPr/>
        <p:txBody>
          <a:bodyPr/>
          <a:lstStyle/>
          <a:p>
            <a:endParaRPr lang="fr-CA"/>
          </a:p>
        </p:txBody>
      </p:sp>
      <p:sp>
        <p:nvSpPr>
          <p:cNvPr id="5" name="Espace réservé du numéro de diapositive 4"/>
          <p:cNvSpPr>
            <a:spLocks noGrp="1"/>
          </p:cNvSpPr>
          <p:nvPr>
            <p:ph type="sldNum" sz="quarter" idx="12"/>
            <p:custDataLst>
              <p:tags r:id="rId4"/>
            </p:custDataLst>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6" name="Tableau 5"/>
          <p:cNvGraphicFramePr>
            <a:graphicFrameLocks noGrp="1"/>
          </p:cNvGraphicFramePr>
          <p:nvPr>
            <p:custDataLst>
              <p:tags r:id="rId5"/>
            </p:custDataLst>
          </p:nvPr>
        </p:nvGraphicFramePr>
        <p:xfrm>
          <a:off x="-4" y="-7"/>
          <a:ext cx="6858004" cy="9139519"/>
        </p:xfrm>
        <a:graphic>
          <a:graphicData uri="http://schemas.openxmlformats.org/drawingml/2006/table">
            <a:tbl>
              <a:tblPr firstRow="1" firstCol="1" bandRow="1">
                <a:tableStyleId>{D7AC3CCA-C797-4891-BE02-D94E43425B78}</a:tableStyleId>
              </a:tblPr>
              <a:tblGrid>
                <a:gridCol w="298255">
                  <a:extLst>
                    <a:ext uri="{9D8B030D-6E8A-4147-A177-3AD203B41FA5}">
                      <a16:colId xmlns:a16="http://schemas.microsoft.com/office/drawing/2014/main" val="20000"/>
                    </a:ext>
                  </a:extLst>
                </a:gridCol>
                <a:gridCol w="1073349">
                  <a:extLst>
                    <a:ext uri="{9D8B030D-6E8A-4147-A177-3AD203B41FA5}">
                      <a16:colId xmlns:a16="http://schemas.microsoft.com/office/drawing/2014/main" val="20001"/>
                    </a:ext>
                  </a:extLst>
                </a:gridCol>
                <a:gridCol w="664029">
                  <a:extLst>
                    <a:ext uri="{9D8B030D-6E8A-4147-A177-3AD203B41FA5}">
                      <a16:colId xmlns:a16="http://schemas.microsoft.com/office/drawing/2014/main" val="20002"/>
                    </a:ext>
                  </a:extLst>
                </a:gridCol>
                <a:gridCol w="391885">
                  <a:extLst>
                    <a:ext uri="{9D8B030D-6E8A-4147-A177-3AD203B41FA5}">
                      <a16:colId xmlns:a16="http://schemas.microsoft.com/office/drawing/2014/main" val="20003"/>
                    </a:ext>
                  </a:extLst>
                </a:gridCol>
                <a:gridCol w="348343">
                  <a:extLst>
                    <a:ext uri="{9D8B030D-6E8A-4147-A177-3AD203B41FA5}">
                      <a16:colId xmlns:a16="http://schemas.microsoft.com/office/drawing/2014/main" val="20004"/>
                    </a:ext>
                  </a:extLst>
                </a:gridCol>
                <a:gridCol w="696686">
                  <a:extLst>
                    <a:ext uri="{9D8B030D-6E8A-4147-A177-3AD203B41FA5}">
                      <a16:colId xmlns:a16="http://schemas.microsoft.com/office/drawing/2014/main" val="20007"/>
                    </a:ext>
                  </a:extLst>
                </a:gridCol>
                <a:gridCol w="304800">
                  <a:extLst>
                    <a:ext uri="{9D8B030D-6E8A-4147-A177-3AD203B41FA5}">
                      <a16:colId xmlns:a16="http://schemas.microsoft.com/office/drawing/2014/main" val="20005"/>
                    </a:ext>
                  </a:extLst>
                </a:gridCol>
                <a:gridCol w="337457">
                  <a:extLst>
                    <a:ext uri="{9D8B030D-6E8A-4147-A177-3AD203B41FA5}">
                      <a16:colId xmlns:a16="http://schemas.microsoft.com/office/drawing/2014/main" val="20008"/>
                    </a:ext>
                  </a:extLst>
                </a:gridCol>
                <a:gridCol w="685800">
                  <a:extLst>
                    <a:ext uri="{9D8B030D-6E8A-4147-A177-3AD203B41FA5}">
                      <a16:colId xmlns:a16="http://schemas.microsoft.com/office/drawing/2014/main" val="20006"/>
                    </a:ext>
                  </a:extLst>
                </a:gridCol>
                <a:gridCol w="293914">
                  <a:extLst>
                    <a:ext uri="{9D8B030D-6E8A-4147-A177-3AD203B41FA5}">
                      <a16:colId xmlns:a16="http://schemas.microsoft.com/office/drawing/2014/main" val="20009"/>
                    </a:ext>
                  </a:extLst>
                </a:gridCol>
                <a:gridCol w="315686">
                  <a:extLst>
                    <a:ext uri="{9D8B030D-6E8A-4147-A177-3AD203B41FA5}">
                      <a16:colId xmlns:a16="http://schemas.microsoft.com/office/drawing/2014/main" val="20010"/>
                    </a:ext>
                  </a:extLst>
                </a:gridCol>
                <a:gridCol w="674914">
                  <a:extLst>
                    <a:ext uri="{9D8B030D-6E8A-4147-A177-3AD203B41FA5}">
                      <a16:colId xmlns:a16="http://schemas.microsoft.com/office/drawing/2014/main" val="20011"/>
                    </a:ext>
                  </a:extLst>
                </a:gridCol>
                <a:gridCol w="370116">
                  <a:extLst>
                    <a:ext uri="{9D8B030D-6E8A-4147-A177-3AD203B41FA5}">
                      <a16:colId xmlns:a16="http://schemas.microsoft.com/office/drawing/2014/main" val="20012"/>
                    </a:ext>
                  </a:extLst>
                </a:gridCol>
                <a:gridCol w="402770">
                  <a:extLst>
                    <a:ext uri="{9D8B030D-6E8A-4147-A177-3AD203B41FA5}">
                      <a16:colId xmlns:a16="http://schemas.microsoft.com/office/drawing/2014/main" val="20013"/>
                    </a:ext>
                  </a:extLst>
                </a:gridCol>
              </a:tblGrid>
              <a:tr h="312490">
                <a:tc gridSpan="14">
                  <a:txBody>
                    <a:bodyPr/>
                    <a:lstStyle/>
                    <a:p>
                      <a:pPr indent="89535" algn="ctr">
                        <a:lnSpc>
                          <a:spcPct val="115000"/>
                        </a:lnSpc>
                        <a:spcAft>
                          <a:spcPts val="0"/>
                        </a:spcAft>
                      </a:pPr>
                      <a:r>
                        <a:rPr lang="fr-CA" sz="1600" dirty="0">
                          <a:effectLst/>
                          <a:latin typeface="+mn-lt"/>
                          <a:ea typeface="Calibri" panose="020F0502020204030204" pitchFamily="34" charset="0"/>
                          <a:cs typeface="Times New Roman" panose="02020603050405020304" pitchFamily="18" charset="0"/>
                        </a:rPr>
                        <a:t>Grille</a:t>
                      </a:r>
                      <a:r>
                        <a:rPr lang="fr-CA" sz="1600" baseline="0" dirty="0">
                          <a:effectLst/>
                          <a:latin typeface="+mn-lt"/>
                          <a:ea typeface="Calibri" panose="020F0502020204030204" pitchFamily="34" charset="0"/>
                          <a:cs typeface="Times New Roman" panose="02020603050405020304" pitchFamily="18" charset="0"/>
                        </a:rPr>
                        <a:t> synthèse d’évaluation de l’activité</a:t>
                      </a:r>
                      <a:endParaRPr lang="fr-CA" sz="16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0000"/>
                  </a:ext>
                </a:extLst>
              </a:tr>
              <a:tr h="308003">
                <a:tc gridSpan="2">
                  <a:txBody>
                    <a:bodyPr/>
                    <a:lstStyle/>
                    <a:p>
                      <a:pPr indent="89535" algn="ctr">
                        <a:lnSpc>
                          <a:spcPct val="115000"/>
                        </a:lnSpc>
                        <a:spcAft>
                          <a:spcPts val="0"/>
                        </a:spcAft>
                      </a:pPr>
                      <a:r>
                        <a:rPr lang="fr-CA" sz="1400" b="1" dirty="0">
                          <a:effectLst/>
                          <a:latin typeface="+mn-lt"/>
                        </a:rPr>
                        <a:t> Nom de l’élève</a:t>
                      </a:r>
                      <a:endParaRPr lang="fr-CA" sz="1400" b="1"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gridSpan="3">
                  <a:txBody>
                    <a:bodyPr/>
                    <a:lstStyle/>
                    <a:p>
                      <a:pPr algn="ctr">
                        <a:lnSpc>
                          <a:spcPct val="115000"/>
                        </a:lnSpc>
                        <a:spcAft>
                          <a:spcPts val="0"/>
                        </a:spcAft>
                      </a:pPr>
                      <a:r>
                        <a:rPr lang="fr-CA" sz="1400" b="1" dirty="0">
                          <a:effectLst/>
                          <a:latin typeface="+mn-lt"/>
                          <a:ea typeface="Calibri" panose="020F0502020204030204" pitchFamily="34" charset="0"/>
                          <a:cs typeface="Times New Roman" panose="02020603050405020304" pitchFamily="18" charset="0"/>
                        </a:rPr>
                        <a:t>Critère</a:t>
                      </a:r>
                      <a:r>
                        <a:rPr lang="fr-CA" sz="1400" b="1" baseline="0" dirty="0">
                          <a:effectLst/>
                          <a:latin typeface="+mn-lt"/>
                          <a:ea typeface="Calibri" panose="020F0502020204030204" pitchFamily="34" charset="0"/>
                          <a:cs typeface="Times New Roman" panose="02020603050405020304" pitchFamily="18" charset="0"/>
                        </a:rPr>
                        <a:t> 1</a:t>
                      </a:r>
                      <a:endParaRPr lang="fr-CA" sz="1400" b="1"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mn-lt"/>
                          <a:ea typeface="Calibri" panose="020F0502020204030204" pitchFamily="34" charset="0"/>
                          <a:cs typeface="Times New Roman" panose="02020603050405020304" pitchFamily="18" charset="0"/>
                        </a:rPr>
                        <a:t>Critère 2</a:t>
                      </a: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mn-lt"/>
                          <a:ea typeface="Calibri" panose="020F0502020204030204" pitchFamily="34" charset="0"/>
                          <a:cs typeface="Times New Roman" panose="02020603050405020304" pitchFamily="18" charset="0"/>
                        </a:rPr>
                        <a:t>Critère 3</a:t>
                      </a: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mn-lt"/>
                          <a:ea typeface="Calibri" panose="020F0502020204030204" pitchFamily="34" charset="0"/>
                          <a:cs typeface="Times New Roman" panose="02020603050405020304" pitchFamily="18" charset="0"/>
                        </a:rPr>
                        <a:t>Critère 4</a:t>
                      </a:r>
                    </a:p>
                  </a:txBody>
                  <a:tcPr marL="39570" marR="39570" marT="0" marB="0">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0001"/>
                  </a:ext>
                </a:extLst>
              </a:tr>
              <a:tr h="1083266">
                <a:tc gridSpan="2">
                  <a:txBody>
                    <a:bodyPr/>
                    <a:lstStyle/>
                    <a:p>
                      <a:pPr algn="r">
                        <a:lnSpc>
                          <a:spcPct val="115000"/>
                        </a:lnSpc>
                        <a:spcAft>
                          <a:spcPts val="0"/>
                        </a:spcAft>
                      </a:pPr>
                      <a:r>
                        <a:rPr lang="fr-CA" sz="1400" b="1" dirty="0">
                          <a:effectLst/>
                          <a:latin typeface="+mn-lt"/>
                          <a:cs typeface="Times New Roman"/>
                        </a:rPr>
                        <a:t>Provenance des observations  </a:t>
                      </a:r>
                      <a:endParaRPr lang="fr-CA" sz="1400" b="1" dirty="0">
                        <a:effectLst/>
                        <a:latin typeface="+mn-lt"/>
                        <a:ea typeface="Calibri" panose="020F0502020204030204" pitchFamily="34" charset="0"/>
                        <a:cs typeface="Times New Roman"/>
                      </a:endParaRPr>
                    </a:p>
                  </a:txBody>
                  <a:tcPr marL="39570" marR="39570" marT="0" marB="0">
                    <a:solidFill>
                      <a:schemeClr val="bg1"/>
                    </a:solidFill>
                  </a:tcPr>
                </a:tc>
                <a:tc hMerge="1">
                  <a:txBody>
                    <a:bodyPr/>
                    <a:lstStyle/>
                    <a:p>
                      <a:pPr algn="r">
                        <a:lnSpc>
                          <a:spcPct val="115000"/>
                        </a:lnSpc>
                        <a:spcAft>
                          <a:spcPts val="0"/>
                        </a:spcAft>
                      </a:pP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600" dirty="0">
                          <a:effectLst/>
                          <a:latin typeface="+mn-lt"/>
                          <a:ea typeface="Calibri" panose="020F0502020204030204" pitchFamily="34" charset="0"/>
                          <a:cs typeface="Times New Roman"/>
                        </a:rPr>
                        <a:t> Écrits</a:t>
                      </a:r>
                    </a:p>
                    <a:p>
                      <a:pPr algn="l">
                        <a:lnSpc>
                          <a:spcPct val="115000"/>
                        </a:lnSpc>
                        <a:spcAft>
                          <a:spcPts val="0"/>
                        </a:spcAft>
                      </a:pPr>
                      <a:r>
                        <a:rPr lang="fr-CA" sz="1600" dirty="0">
                          <a:effectLst/>
                          <a:latin typeface="+mn-lt"/>
                          <a:ea typeface="Calibri" panose="020F0502020204030204" pitchFamily="34" charset="0"/>
                          <a:cs typeface="Times New Roman"/>
                        </a:rPr>
                        <a:t> </a:t>
                      </a:r>
                      <a:r>
                        <a:rPr lang="fr-CA" sz="1200" dirty="0">
                          <a:effectLst/>
                          <a:latin typeface="+mn-lt"/>
                          <a:ea typeface="Calibri" panose="020F0502020204030204" pitchFamily="34" charset="0"/>
                          <a:cs typeface="Times New Roman"/>
                        </a:rPr>
                        <a:t>page(s)</a:t>
                      </a:r>
                      <a:r>
                        <a:rPr lang="fr-CA" sz="1200" baseline="0" dirty="0">
                          <a:effectLst/>
                          <a:latin typeface="+mn-lt"/>
                          <a:ea typeface="Calibri" panose="020F0502020204030204" pitchFamily="34" charset="0"/>
                          <a:cs typeface="Times New Roman"/>
                        </a:rPr>
                        <a:t> :</a:t>
                      </a:r>
                      <a:r>
                        <a:rPr lang="fr-CA" sz="1600" baseline="0" dirty="0">
                          <a:effectLst/>
                          <a:latin typeface="+mn-lt"/>
                          <a:ea typeface="Calibri" panose="020F0502020204030204" pitchFamily="34" charset="0"/>
                          <a:cs typeface="Times New Roman"/>
                        </a:rPr>
                        <a:t> </a:t>
                      </a:r>
                      <a:r>
                        <a:rPr lang="fr-CA" sz="1600" dirty="0">
                          <a:effectLst/>
                          <a:latin typeface="+mn-lt"/>
                          <a:ea typeface="Calibri" panose="020F0502020204030204" pitchFamily="34" charset="0"/>
                          <a:cs typeface="Times New Roman"/>
                        </a:rPr>
                        <a:t> </a:t>
                      </a:r>
                    </a:p>
                  </a:txBody>
                  <a:tcPr marL="39570" marR="39570" marT="0" marB="0" vert="vert">
                    <a:solidFill>
                      <a:schemeClr val="bg1"/>
                    </a:solidFill>
                  </a:tcPr>
                </a:tc>
                <a:tc>
                  <a:txBody>
                    <a:bodyPr/>
                    <a:lstStyle/>
                    <a:p>
                      <a:pPr algn="l">
                        <a:lnSpc>
                          <a:spcPct val="115000"/>
                        </a:lnSpc>
                        <a:spcAft>
                          <a:spcPts val="0"/>
                        </a:spcAft>
                      </a:pPr>
                      <a:r>
                        <a:rPr lang="fr-CA" sz="1600" dirty="0">
                          <a:effectLst/>
                          <a:latin typeface="+mn-lt"/>
                          <a:cs typeface="Times New Roman"/>
                        </a:rPr>
                        <a:t> Manif. obs. </a:t>
                      </a:r>
                      <a:endParaRPr lang="fr-CA" sz="1600" dirty="0">
                        <a:effectLst/>
                        <a:latin typeface="+mn-lt"/>
                        <a:ea typeface="Calibri" panose="020F0502020204030204" pitchFamily="34" charset="0"/>
                        <a:cs typeface="Times New Roman"/>
                      </a:endParaRPr>
                    </a:p>
                  </a:txBody>
                  <a:tcPr marL="39570" marR="39570" marT="0" marB="0" vert="vert">
                    <a:solidFill>
                      <a:schemeClr val="bg1"/>
                    </a:solidFill>
                  </a:tcPr>
                </a:tc>
                <a:tc>
                  <a:txBody>
                    <a:bodyPr/>
                    <a:lstStyle/>
                    <a:p>
                      <a:pPr algn="l">
                        <a:lnSpc>
                          <a:spcPct val="115000"/>
                        </a:lnSpc>
                        <a:spcAft>
                          <a:spcPts val="0"/>
                        </a:spcAft>
                      </a:pPr>
                      <a:r>
                        <a:rPr lang="fr-CA" sz="1600" dirty="0">
                          <a:effectLst/>
                          <a:latin typeface="+mn-lt"/>
                          <a:ea typeface="Calibri" panose="020F0502020204030204" pitchFamily="34" charset="0"/>
                          <a:cs typeface="Times New Roman"/>
                        </a:rPr>
                        <a:t> </a:t>
                      </a:r>
                      <a:r>
                        <a:rPr lang="fr-CA" sz="1400" dirty="0">
                          <a:effectLst/>
                          <a:latin typeface="+mn-lt"/>
                          <a:ea typeface="Calibri" panose="020F0502020204030204" pitchFamily="34" charset="0"/>
                          <a:cs typeface="Times New Roman"/>
                        </a:rPr>
                        <a:t>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mn-lt"/>
                          <a:ea typeface="Calibri" panose="020F0502020204030204" pitchFamily="34" charset="0"/>
                          <a:cs typeface="Times New Roman"/>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mn-lt"/>
                          <a:ea typeface="Calibri" panose="020F0502020204030204" pitchFamily="34" charset="0"/>
                          <a:cs typeface="Times New Roman"/>
                        </a:rPr>
                        <a:t> page(s)</a:t>
                      </a:r>
                      <a:r>
                        <a:rPr lang="fr-CA" sz="1200" baseline="0" dirty="0">
                          <a:effectLst/>
                          <a:latin typeface="+mn-lt"/>
                          <a:ea typeface="Calibri" panose="020F0502020204030204" pitchFamily="34" charset="0"/>
                          <a:cs typeface="Times New Roman"/>
                        </a:rPr>
                        <a:t> : </a:t>
                      </a:r>
                      <a:endParaRPr lang="fr-CA" sz="1200" dirty="0">
                        <a:effectLst/>
                        <a:latin typeface="+mn-lt"/>
                        <a:ea typeface="Calibri" panose="020F0502020204030204" pitchFamily="34" charset="0"/>
                        <a:cs typeface="Times New Roman"/>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mn-lt"/>
                          <a:cs typeface="Times New Roman"/>
                        </a:rPr>
                        <a:t> Manif. obs. </a:t>
                      </a:r>
                      <a:endParaRPr lang="fr-CA" sz="1400" dirty="0">
                        <a:effectLst/>
                        <a:latin typeface="+mn-lt"/>
                        <a:ea typeface="Calibri" panose="020F0502020204030204" pitchFamily="34" charset="0"/>
                        <a:cs typeface="Times New Roman"/>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mn-lt"/>
                          <a:ea typeface="Calibri" panose="020F0502020204030204" pitchFamily="34" charset="0"/>
                          <a:cs typeface="Times New Roman"/>
                        </a:rPr>
                        <a:t> 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mn-lt"/>
                          <a:ea typeface="Calibri" panose="020F0502020204030204" pitchFamily="34" charset="0"/>
                          <a:cs typeface="Times New Roman"/>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mn-lt"/>
                          <a:ea typeface="Calibri" panose="020F0502020204030204" pitchFamily="34" charset="0"/>
                          <a:cs typeface="Times New Roman"/>
                        </a:rPr>
                        <a:t> page(s)</a:t>
                      </a:r>
                      <a:r>
                        <a:rPr lang="fr-CA" sz="1200" baseline="0" dirty="0">
                          <a:effectLst/>
                          <a:latin typeface="+mn-lt"/>
                          <a:ea typeface="Calibri" panose="020F0502020204030204" pitchFamily="34" charset="0"/>
                          <a:cs typeface="Times New Roman"/>
                        </a:rPr>
                        <a:t> :  </a:t>
                      </a:r>
                      <a:endParaRPr lang="fr-CA" sz="1200" dirty="0">
                        <a:effectLst/>
                        <a:latin typeface="+mn-lt"/>
                        <a:ea typeface="Calibri" panose="020F0502020204030204" pitchFamily="34" charset="0"/>
                        <a:cs typeface="Times New Roman"/>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mn-lt"/>
                          <a:cs typeface="Times New Roman"/>
                        </a:rPr>
                        <a:t> Manif. obs.</a:t>
                      </a:r>
                      <a:endParaRPr lang="fr-CA" sz="1400" dirty="0">
                        <a:effectLst/>
                        <a:latin typeface="+mn-lt"/>
                        <a:ea typeface="Calibri" panose="020F0502020204030204" pitchFamily="34" charset="0"/>
                        <a:cs typeface="Times New Roman"/>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mn-lt"/>
                          <a:ea typeface="Calibri" panose="020F0502020204030204" pitchFamily="34" charset="0"/>
                          <a:cs typeface="Times New Roman"/>
                        </a:rPr>
                        <a:t> 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mn-lt"/>
                          <a:ea typeface="Calibri" panose="020F0502020204030204" pitchFamily="34" charset="0"/>
                          <a:cs typeface="Times New Roman"/>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mn-lt"/>
                          <a:ea typeface="Calibri" panose="020F0502020204030204" pitchFamily="34" charset="0"/>
                          <a:cs typeface="Times New Roman"/>
                        </a:rPr>
                        <a:t> page(s)</a:t>
                      </a:r>
                      <a:r>
                        <a:rPr lang="fr-CA" sz="1200" baseline="0" dirty="0">
                          <a:effectLst/>
                          <a:latin typeface="+mn-lt"/>
                          <a:ea typeface="Calibri" panose="020F0502020204030204" pitchFamily="34" charset="0"/>
                          <a:cs typeface="Times New Roman"/>
                        </a:rPr>
                        <a:t> : </a:t>
                      </a:r>
                      <a:endParaRPr lang="fr-CA" sz="1200" dirty="0">
                        <a:effectLst/>
                        <a:latin typeface="+mn-lt"/>
                        <a:ea typeface="Calibri" panose="020F0502020204030204" pitchFamily="34" charset="0"/>
                        <a:cs typeface="Times New Roman"/>
                      </a:endParaRPr>
                    </a:p>
                    <a:p>
                      <a:pPr algn="l">
                        <a:lnSpc>
                          <a:spcPct val="115000"/>
                        </a:lnSpc>
                        <a:spcAft>
                          <a:spcPts val="0"/>
                        </a:spcAft>
                      </a:pPr>
                      <a:r>
                        <a:rPr lang="fr-CA" sz="1600" dirty="0">
                          <a:effectLst/>
                          <a:latin typeface="+mn-lt"/>
                          <a:cs typeface="Times New Roman"/>
                        </a:rPr>
                        <a:t> </a:t>
                      </a:r>
                      <a:endParaRPr lang="fr-CA" sz="1600" dirty="0">
                        <a:effectLst/>
                        <a:latin typeface="+mn-lt"/>
                        <a:ea typeface="Calibri" panose="020F0502020204030204" pitchFamily="34" charset="0"/>
                        <a:cs typeface="Times New Roman"/>
                      </a:endParaRPr>
                    </a:p>
                  </a:txBody>
                  <a:tcPr marL="39570" marR="39570" marT="0" marB="0" vert="vert">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mn-lt"/>
                          <a:cs typeface="Times New Roman"/>
                        </a:rPr>
                        <a:t> Manif. obs. </a:t>
                      </a:r>
                      <a:endParaRPr lang="fr-CA" sz="1600" dirty="0">
                        <a:effectLst/>
                        <a:latin typeface="+mn-lt"/>
                        <a:ea typeface="Calibri" panose="020F0502020204030204" pitchFamily="34" charset="0"/>
                        <a:cs typeface="Times New Roman"/>
                      </a:endParaRPr>
                    </a:p>
                  </a:txBody>
                  <a:tcPr marL="39570" marR="39570" marT="0" marB="0" vert="vert">
                    <a:solidFill>
                      <a:schemeClr val="bg1"/>
                    </a:solidFill>
                  </a:tcPr>
                </a:tc>
                <a:tc>
                  <a:txBody>
                    <a:bodyPr/>
                    <a:lstStyle/>
                    <a:p>
                      <a:pPr algn="l">
                        <a:lnSpc>
                          <a:spcPct val="115000"/>
                        </a:lnSpc>
                        <a:spcAft>
                          <a:spcPts val="0"/>
                        </a:spcAft>
                      </a:pPr>
                      <a:r>
                        <a:rPr lang="fr-CA" sz="1600" dirty="0">
                          <a:effectLst/>
                          <a:latin typeface="+mn-lt"/>
                          <a:ea typeface="Calibri" panose="020F0502020204030204" pitchFamily="34" charset="0"/>
                          <a:cs typeface="Times New Roman"/>
                        </a:rPr>
                        <a:t> </a:t>
                      </a:r>
                      <a:r>
                        <a:rPr lang="fr-CA" sz="1400" dirty="0">
                          <a:effectLst/>
                          <a:latin typeface="+mn-lt"/>
                          <a:ea typeface="Calibri" panose="020F0502020204030204" pitchFamily="34" charset="0"/>
                          <a:cs typeface="Times New Roman"/>
                        </a:rPr>
                        <a:t>Note ou Cote</a:t>
                      </a:r>
                    </a:p>
                  </a:txBody>
                  <a:tcPr marL="39570" marR="39570" marT="0" marB="0" vert="vert">
                    <a:solidFill>
                      <a:schemeClr val="bg1">
                        <a:lumMod val="85000"/>
                      </a:schemeClr>
                    </a:solidFill>
                  </a:tcPr>
                </a:tc>
                <a:extLst>
                  <a:ext uri="{0D108BD9-81ED-4DB2-BD59-A6C34878D82A}">
                    <a16:rowId xmlns:a16="http://schemas.microsoft.com/office/drawing/2014/main" val="10003"/>
                  </a:ext>
                </a:extLst>
              </a:tr>
              <a:tr h="371788">
                <a:tc>
                  <a:txBody>
                    <a:bodyPr/>
                    <a:lstStyle/>
                    <a:p>
                      <a:pPr algn="r">
                        <a:lnSpc>
                          <a:spcPct val="115000"/>
                        </a:lnSpc>
                        <a:spcAft>
                          <a:spcPts val="0"/>
                        </a:spcAft>
                      </a:pPr>
                      <a:r>
                        <a:rPr lang="fr-CA" sz="1200" dirty="0">
                          <a:effectLst/>
                          <a:latin typeface="+mn-lt"/>
                          <a:ea typeface="Calibri" panose="020F0502020204030204" pitchFamily="34" charset="0"/>
                          <a:cs typeface="Times New Roman"/>
                        </a:rPr>
                        <a:t>1</a:t>
                      </a: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ea typeface="Calibri" panose="020F0502020204030204" pitchFamily="34" charset="0"/>
                          <a:cs typeface="Times New Roman"/>
                        </a:rPr>
                        <a:t>   </a:t>
                      </a: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23"/>
                  </a:ext>
                </a:extLst>
              </a:tr>
              <a:tr h="371788">
                <a:tc>
                  <a:txBody>
                    <a:bodyPr/>
                    <a:lstStyle/>
                    <a:p>
                      <a:pPr algn="r">
                        <a:lnSpc>
                          <a:spcPct val="115000"/>
                        </a:lnSpc>
                        <a:spcAft>
                          <a:spcPts val="0"/>
                        </a:spcAft>
                      </a:pPr>
                      <a:r>
                        <a:rPr lang="fr-CA" sz="1200" dirty="0">
                          <a:effectLst/>
                          <a:latin typeface="+mn-lt"/>
                          <a:cs typeface="Times New Roman"/>
                        </a:rPr>
                        <a:t>2</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04"/>
                  </a:ext>
                </a:extLst>
              </a:tr>
              <a:tr h="371788">
                <a:tc>
                  <a:txBody>
                    <a:bodyPr/>
                    <a:lstStyle/>
                    <a:p>
                      <a:pPr algn="r">
                        <a:lnSpc>
                          <a:spcPct val="115000"/>
                        </a:lnSpc>
                        <a:spcAft>
                          <a:spcPts val="0"/>
                        </a:spcAft>
                      </a:pPr>
                      <a:r>
                        <a:rPr lang="fr-CA" sz="1200" dirty="0">
                          <a:effectLst/>
                          <a:latin typeface="+mn-lt"/>
                          <a:cs typeface="Times New Roman"/>
                        </a:rPr>
                        <a:t>3</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05"/>
                  </a:ext>
                </a:extLst>
              </a:tr>
              <a:tr h="371788">
                <a:tc>
                  <a:txBody>
                    <a:bodyPr/>
                    <a:lstStyle/>
                    <a:p>
                      <a:pPr algn="r">
                        <a:lnSpc>
                          <a:spcPct val="115000"/>
                        </a:lnSpc>
                        <a:spcAft>
                          <a:spcPts val="0"/>
                        </a:spcAft>
                      </a:pPr>
                      <a:r>
                        <a:rPr lang="fr-CA" sz="1200" dirty="0">
                          <a:effectLst/>
                          <a:latin typeface="+mn-lt"/>
                          <a:cs typeface="Times New Roman"/>
                        </a:rPr>
                        <a:t>4</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06"/>
                  </a:ext>
                </a:extLst>
              </a:tr>
              <a:tr h="371788">
                <a:tc>
                  <a:txBody>
                    <a:bodyPr/>
                    <a:lstStyle/>
                    <a:p>
                      <a:pPr algn="r">
                        <a:lnSpc>
                          <a:spcPct val="115000"/>
                        </a:lnSpc>
                        <a:spcAft>
                          <a:spcPts val="0"/>
                        </a:spcAft>
                      </a:pPr>
                      <a:r>
                        <a:rPr lang="fr-CA" sz="1200" dirty="0">
                          <a:effectLst/>
                          <a:latin typeface="+mn-lt"/>
                          <a:cs typeface="Times New Roman"/>
                        </a:rPr>
                        <a:t>5</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07"/>
                  </a:ext>
                </a:extLst>
              </a:tr>
              <a:tr h="371788">
                <a:tc>
                  <a:txBody>
                    <a:bodyPr/>
                    <a:lstStyle/>
                    <a:p>
                      <a:pPr algn="r">
                        <a:lnSpc>
                          <a:spcPct val="115000"/>
                        </a:lnSpc>
                        <a:spcAft>
                          <a:spcPts val="0"/>
                        </a:spcAft>
                      </a:pPr>
                      <a:r>
                        <a:rPr lang="fr-CA" sz="1200" dirty="0">
                          <a:effectLst/>
                          <a:latin typeface="+mn-lt"/>
                          <a:cs typeface="Times New Roman"/>
                        </a:rPr>
                        <a:t>6</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08"/>
                  </a:ext>
                </a:extLst>
              </a:tr>
              <a:tr h="371788">
                <a:tc>
                  <a:txBody>
                    <a:bodyPr/>
                    <a:lstStyle/>
                    <a:p>
                      <a:pPr algn="r">
                        <a:lnSpc>
                          <a:spcPct val="115000"/>
                        </a:lnSpc>
                        <a:spcAft>
                          <a:spcPts val="0"/>
                        </a:spcAft>
                      </a:pPr>
                      <a:r>
                        <a:rPr lang="fr-CA" sz="1200" dirty="0">
                          <a:effectLst/>
                          <a:latin typeface="+mn-lt"/>
                          <a:cs typeface="Times New Roman"/>
                        </a:rPr>
                        <a:t>7</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09"/>
                  </a:ext>
                </a:extLst>
              </a:tr>
              <a:tr h="371788">
                <a:tc>
                  <a:txBody>
                    <a:bodyPr/>
                    <a:lstStyle/>
                    <a:p>
                      <a:pPr algn="r">
                        <a:lnSpc>
                          <a:spcPct val="115000"/>
                        </a:lnSpc>
                        <a:spcAft>
                          <a:spcPts val="0"/>
                        </a:spcAft>
                      </a:pPr>
                      <a:r>
                        <a:rPr lang="fr-CA" sz="1200" dirty="0">
                          <a:effectLst/>
                          <a:latin typeface="+mn-lt"/>
                          <a:cs typeface="Times New Roman"/>
                        </a:rPr>
                        <a:t>8</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0"/>
                  </a:ext>
                </a:extLst>
              </a:tr>
              <a:tr h="371788">
                <a:tc>
                  <a:txBody>
                    <a:bodyPr/>
                    <a:lstStyle/>
                    <a:p>
                      <a:pPr algn="r">
                        <a:lnSpc>
                          <a:spcPct val="115000"/>
                        </a:lnSpc>
                        <a:spcAft>
                          <a:spcPts val="0"/>
                        </a:spcAft>
                      </a:pPr>
                      <a:r>
                        <a:rPr lang="fr-CA" sz="1200" dirty="0">
                          <a:effectLst/>
                          <a:latin typeface="+mn-lt"/>
                          <a:cs typeface="Times New Roman"/>
                        </a:rPr>
                        <a:t>9</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1"/>
                  </a:ext>
                </a:extLst>
              </a:tr>
              <a:tr h="371788">
                <a:tc>
                  <a:txBody>
                    <a:bodyPr/>
                    <a:lstStyle/>
                    <a:p>
                      <a:pPr algn="r">
                        <a:lnSpc>
                          <a:spcPct val="115000"/>
                        </a:lnSpc>
                        <a:spcAft>
                          <a:spcPts val="0"/>
                        </a:spcAft>
                      </a:pPr>
                      <a:r>
                        <a:rPr lang="fr-CA" sz="1200" dirty="0">
                          <a:effectLst/>
                          <a:latin typeface="+mn-lt"/>
                          <a:cs typeface="Times New Roman"/>
                        </a:rPr>
                        <a:t>10</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2"/>
                  </a:ext>
                </a:extLst>
              </a:tr>
              <a:tr h="371788">
                <a:tc>
                  <a:txBody>
                    <a:bodyPr/>
                    <a:lstStyle/>
                    <a:p>
                      <a:pPr algn="r">
                        <a:lnSpc>
                          <a:spcPct val="115000"/>
                        </a:lnSpc>
                        <a:spcAft>
                          <a:spcPts val="0"/>
                        </a:spcAft>
                      </a:pPr>
                      <a:r>
                        <a:rPr lang="fr-CA" sz="1200" dirty="0">
                          <a:effectLst/>
                          <a:latin typeface="+mn-lt"/>
                          <a:cs typeface="Times New Roman"/>
                        </a:rPr>
                        <a:t>11</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3"/>
                  </a:ext>
                </a:extLst>
              </a:tr>
              <a:tr h="371788">
                <a:tc>
                  <a:txBody>
                    <a:bodyPr/>
                    <a:lstStyle/>
                    <a:p>
                      <a:pPr algn="r">
                        <a:lnSpc>
                          <a:spcPct val="115000"/>
                        </a:lnSpc>
                        <a:spcAft>
                          <a:spcPts val="0"/>
                        </a:spcAft>
                      </a:pPr>
                      <a:r>
                        <a:rPr lang="fr-CA" sz="1200" dirty="0">
                          <a:effectLst/>
                          <a:latin typeface="+mn-lt"/>
                          <a:cs typeface="Times New Roman"/>
                        </a:rPr>
                        <a:t>12</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4"/>
                  </a:ext>
                </a:extLst>
              </a:tr>
              <a:tr h="371788">
                <a:tc>
                  <a:txBody>
                    <a:bodyPr/>
                    <a:lstStyle/>
                    <a:p>
                      <a:pPr algn="r">
                        <a:lnSpc>
                          <a:spcPct val="115000"/>
                        </a:lnSpc>
                        <a:spcAft>
                          <a:spcPts val="0"/>
                        </a:spcAft>
                      </a:pPr>
                      <a:r>
                        <a:rPr lang="fr-CA" sz="1200" dirty="0">
                          <a:effectLst/>
                          <a:latin typeface="+mn-lt"/>
                          <a:cs typeface="Times New Roman"/>
                        </a:rPr>
                        <a:t>13</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5"/>
                  </a:ext>
                </a:extLst>
              </a:tr>
              <a:tr h="371788">
                <a:tc>
                  <a:txBody>
                    <a:bodyPr/>
                    <a:lstStyle/>
                    <a:p>
                      <a:pPr algn="r">
                        <a:lnSpc>
                          <a:spcPct val="115000"/>
                        </a:lnSpc>
                        <a:spcAft>
                          <a:spcPts val="0"/>
                        </a:spcAft>
                      </a:pPr>
                      <a:r>
                        <a:rPr lang="fr-CA" sz="1200" dirty="0">
                          <a:effectLst/>
                          <a:latin typeface="+mn-lt"/>
                          <a:cs typeface="Times New Roman"/>
                        </a:rPr>
                        <a:t>14</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6"/>
                  </a:ext>
                </a:extLst>
              </a:tr>
              <a:tr h="371788">
                <a:tc>
                  <a:txBody>
                    <a:bodyPr/>
                    <a:lstStyle/>
                    <a:p>
                      <a:pPr algn="r">
                        <a:lnSpc>
                          <a:spcPct val="115000"/>
                        </a:lnSpc>
                        <a:spcAft>
                          <a:spcPts val="0"/>
                        </a:spcAft>
                      </a:pPr>
                      <a:r>
                        <a:rPr lang="fr-CA" sz="1200" dirty="0">
                          <a:effectLst/>
                          <a:latin typeface="+mn-lt"/>
                          <a:cs typeface="Times New Roman"/>
                        </a:rPr>
                        <a:t>15</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7"/>
                  </a:ext>
                </a:extLst>
              </a:tr>
              <a:tr h="371788">
                <a:tc>
                  <a:txBody>
                    <a:bodyPr/>
                    <a:lstStyle/>
                    <a:p>
                      <a:pPr algn="r">
                        <a:lnSpc>
                          <a:spcPct val="115000"/>
                        </a:lnSpc>
                        <a:spcAft>
                          <a:spcPts val="0"/>
                        </a:spcAft>
                      </a:pPr>
                      <a:r>
                        <a:rPr lang="fr-CA" sz="1200" dirty="0">
                          <a:effectLst/>
                          <a:latin typeface="+mn-lt"/>
                          <a:cs typeface="Times New Roman"/>
                        </a:rPr>
                        <a:t>16</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8"/>
                  </a:ext>
                </a:extLst>
              </a:tr>
              <a:tr h="371788">
                <a:tc>
                  <a:txBody>
                    <a:bodyPr/>
                    <a:lstStyle/>
                    <a:p>
                      <a:pPr algn="r">
                        <a:lnSpc>
                          <a:spcPct val="115000"/>
                        </a:lnSpc>
                        <a:spcAft>
                          <a:spcPts val="0"/>
                        </a:spcAft>
                      </a:pPr>
                      <a:r>
                        <a:rPr lang="fr-CA" sz="1200" dirty="0">
                          <a:effectLst/>
                          <a:latin typeface="+mn-lt"/>
                          <a:cs typeface="Times New Roman"/>
                        </a:rPr>
                        <a:t>17</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a:effectLst/>
                          <a:latin typeface="+mn-lt"/>
                          <a:cs typeface="Times New Roman"/>
                        </a:rPr>
                        <a:t> </a:t>
                      </a: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19"/>
                  </a:ext>
                </a:extLst>
              </a:tr>
              <a:tr h="371788">
                <a:tc>
                  <a:txBody>
                    <a:bodyPr/>
                    <a:lstStyle/>
                    <a:p>
                      <a:pPr algn="r">
                        <a:lnSpc>
                          <a:spcPct val="115000"/>
                        </a:lnSpc>
                        <a:spcAft>
                          <a:spcPts val="0"/>
                        </a:spcAft>
                      </a:pPr>
                      <a:r>
                        <a:rPr lang="fr-CA" sz="1200" dirty="0">
                          <a:effectLst/>
                          <a:latin typeface="+mn-lt"/>
                          <a:cs typeface="Times New Roman"/>
                        </a:rPr>
                        <a:t>18</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20"/>
                  </a:ext>
                </a:extLst>
              </a:tr>
              <a:tr h="371788">
                <a:tc>
                  <a:txBody>
                    <a:bodyPr/>
                    <a:lstStyle/>
                    <a:p>
                      <a:pPr algn="r">
                        <a:lnSpc>
                          <a:spcPct val="115000"/>
                        </a:lnSpc>
                        <a:spcAft>
                          <a:spcPts val="0"/>
                        </a:spcAft>
                      </a:pPr>
                      <a:r>
                        <a:rPr lang="fr-CA" sz="1200" dirty="0">
                          <a:effectLst/>
                          <a:latin typeface="+mn-lt"/>
                          <a:cs typeface="Times New Roman"/>
                        </a:rPr>
                        <a:t>19</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cs typeface="Times New Roman"/>
                        </a:rPr>
                        <a:t> </a:t>
                      </a: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a:endParaRPr>
                    </a:p>
                  </a:txBody>
                  <a:tcPr marL="39570" marR="39570" marT="0" marB="0">
                    <a:solidFill>
                      <a:schemeClr val="bg1">
                        <a:lumMod val="85000"/>
                      </a:schemeClr>
                    </a:solidFill>
                  </a:tcPr>
                </a:tc>
                <a:extLst>
                  <a:ext uri="{0D108BD9-81ED-4DB2-BD59-A6C34878D82A}">
                    <a16:rowId xmlns:a16="http://schemas.microsoft.com/office/drawing/2014/main" val="10021"/>
                  </a:ext>
                </a:extLst>
              </a:tr>
              <a:tr h="371788">
                <a:tc>
                  <a:txBody>
                    <a:bodyPr/>
                    <a:lstStyle/>
                    <a:p>
                      <a:pPr algn="r">
                        <a:lnSpc>
                          <a:spcPct val="115000"/>
                        </a:lnSpc>
                        <a:spcAft>
                          <a:spcPts val="0"/>
                        </a:spcAft>
                      </a:pPr>
                      <a:r>
                        <a:rPr lang="fr-CA" sz="1200" dirty="0">
                          <a:effectLst/>
                          <a:latin typeface="+mn-lt"/>
                          <a:cs typeface="Times New Roman"/>
                        </a:rPr>
                        <a:t>20</a:t>
                      </a:r>
                      <a:endParaRPr lang="fr-CA" sz="1200" dirty="0">
                        <a:effectLst/>
                        <a:latin typeface="+mn-lt"/>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mn-lt"/>
                        </a:rPr>
                        <a:t> </a:t>
                      </a: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mn-lt"/>
                        <a:ea typeface="Calibri" panose="020F0502020204030204" pitchFamily="34" charset="0"/>
                        <a:cs typeface="Times New Roman" panose="02020603050405020304" pitchFamily="18" charset="0"/>
                      </a:endParaRPr>
                    </a:p>
                  </a:txBody>
                  <a:tcPr marL="39570" marR="39570" marT="0" marB="0">
                    <a:solidFill>
                      <a:schemeClr val="bg1">
                        <a:lumMod val="85000"/>
                      </a:schemeClr>
                    </a:solidFill>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1364605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45"/>
          <p:cNvSpPr txBox="1">
            <a:spLocks noGrp="1"/>
          </p:cNvSpPr>
          <p:nvPr>
            <p:ph type="sldNum" idx="12"/>
          </p:nvPr>
        </p:nvSpPr>
        <p:spPr>
          <a:xfrm>
            <a:off x="5295792" y="8008203"/>
            <a:ext cx="1562208" cy="11357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47</a:t>
            </a:fld>
            <a:endParaRPr sz="8200">
              <a:solidFill>
                <a:srgbClr val="D8D8D8"/>
              </a:solidFill>
              <a:latin typeface="Impact"/>
              <a:ea typeface="Impact"/>
              <a:cs typeface="Impact"/>
              <a:sym typeface="Impact"/>
            </a:endParaRPr>
          </a:p>
        </p:txBody>
      </p:sp>
      <p:graphicFrame>
        <p:nvGraphicFramePr>
          <p:cNvPr id="597" name="Google Shape;597;p45"/>
          <p:cNvGraphicFramePr/>
          <p:nvPr/>
        </p:nvGraphicFramePr>
        <p:xfrm>
          <a:off x="921546" y="2761317"/>
          <a:ext cx="5014925" cy="2001570"/>
        </p:xfrm>
        <a:graphic>
          <a:graphicData uri="http://schemas.openxmlformats.org/drawingml/2006/table">
            <a:tbl>
              <a:tblPr firstRow="1" bandRow="1">
                <a:noFill/>
                <a:tableStyleId>{2C4A874D-6B03-4BB8-98A9-B98E6124F245}</a:tableStyleId>
              </a:tblPr>
              <a:tblGrid>
                <a:gridCol w="1258650">
                  <a:extLst>
                    <a:ext uri="{9D8B030D-6E8A-4147-A177-3AD203B41FA5}">
                      <a16:colId xmlns:a16="http://schemas.microsoft.com/office/drawing/2014/main" val="20000"/>
                    </a:ext>
                  </a:extLst>
                </a:gridCol>
                <a:gridCol w="2999700">
                  <a:extLst>
                    <a:ext uri="{9D8B030D-6E8A-4147-A177-3AD203B41FA5}">
                      <a16:colId xmlns:a16="http://schemas.microsoft.com/office/drawing/2014/main" val="20001"/>
                    </a:ext>
                  </a:extLst>
                </a:gridCol>
                <a:gridCol w="75657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fr-CA" sz="1400">
                          <a:latin typeface="Calibri"/>
                          <a:ea typeface="Calibri"/>
                          <a:cs typeface="Calibri"/>
                          <a:sym typeface="Calibri"/>
                        </a:rPr>
                        <a:t>Identification</a:t>
                      </a:r>
                      <a:endParaRPr/>
                    </a:p>
                    <a:p>
                      <a:pPr marL="0" marR="0" lvl="0" indent="0" algn="ctr" rtl="0">
                        <a:spcBef>
                          <a:spcPts val="0"/>
                        </a:spcBef>
                        <a:spcAft>
                          <a:spcPts val="0"/>
                        </a:spcAft>
                        <a:buNone/>
                      </a:pPr>
                      <a:r>
                        <a:rPr lang="fr-CA" sz="1400">
                          <a:latin typeface="Calibri"/>
                          <a:ea typeface="Calibri"/>
                          <a:cs typeface="Calibri"/>
                          <a:sym typeface="Calibri"/>
                        </a:rPr>
                        <a:t>de la fiche</a:t>
                      </a:r>
                      <a:endParaRPr sz="14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Nom</a:t>
                      </a:r>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Pages</a:t>
                      </a:r>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A</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dirty="0">
                          <a:latin typeface="Calibri"/>
                          <a:ea typeface="Calibri"/>
                          <a:cs typeface="Calibri"/>
                          <a:sym typeface="Calibri"/>
                        </a:rPr>
                        <a:t>Solides géométriques cachés</a:t>
                      </a:r>
                      <a:endParaRPr dirty="0"/>
                    </a:p>
                  </a:txBody>
                  <a:tcPr marL="91450" marR="91450" marT="45725" marB="45725" anchor="ctr"/>
                </a:tc>
                <a:tc>
                  <a:txBody>
                    <a:bodyPr/>
                    <a:lstStyle/>
                    <a:p>
                      <a:pPr marL="0" marR="0" lvl="0" indent="0" algn="ctr" rtl="0">
                        <a:spcBef>
                          <a:spcPts val="0"/>
                        </a:spcBef>
                        <a:spcAft>
                          <a:spcPts val="0"/>
                        </a:spcAft>
                        <a:buNone/>
                      </a:pPr>
                      <a:r>
                        <a:rPr lang="fr-CA" sz="1200">
                          <a:solidFill>
                            <a:schemeClr val="dk1"/>
                          </a:solidFill>
                          <a:latin typeface="Calibri"/>
                          <a:ea typeface="Calibri"/>
                          <a:cs typeface="Calibri"/>
                          <a:sym typeface="Calibri"/>
                        </a:rPr>
                        <a:t>01</a:t>
                      </a:r>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B</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Test de solidité</a:t>
                      </a:r>
                      <a:endParaRPr/>
                    </a:p>
                  </a:txBody>
                  <a:tcPr marL="91450" marR="91450" marT="45725" marB="45725" anchor="ctr"/>
                </a:tc>
                <a:tc>
                  <a:txBody>
                    <a:bodyPr/>
                    <a:lstStyle/>
                    <a:p>
                      <a:pPr marL="0" marR="0" lvl="0" indent="0" algn="ctr" rtl="0">
                        <a:spcBef>
                          <a:spcPts val="0"/>
                        </a:spcBef>
                        <a:spcAft>
                          <a:spcPts val="0"/>
                        </a:spcAft>
                        <a:buNone/>
                      </a:pPr>
                      <a:r>
                        <a:rPr lang="fr-CA" sz="1200">
                          <a:solidFill>
                            <a:schemeClr val="dk1"/>
                          </a:solidFill>
                          <a:latin typeface="Calibri"/>
                          <a:ea typeface="Calibri"/>
                          <a:cs typeface="Calibri"/>
                          <a:sym typeface="Calibri"/>
                        </a:rPr>
                        <a:t>02-03</a:t>
                      </a:r>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C</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Fiche zoologique</a:t>
                      </a:r>
                      <a:endParaRPr/>
                    </a:p>
                  </a:txBody>
                  <a:tcPr marL="91450" marR="91450" marT="45725" marB="45725" anchor="ctr"/>
                </a:tc>
                <a:tc>
                  <a:txBody>
                    <a:bodyPr/>
                    <a:lstStyle/>
                    <a:p>
                      <a:pPr marL="0" marR="0" lvl="0" indent="0" algn="ctr" rtl="0">
                        <a:spcBef>
                          <a:spcPts val="0"/>
                        </a:spcBef>
                        <a:spcAft>
                          <a:spcPts val="0"/>
                        </a:spcAft>
                        <a:buNone/>
                      </a:pPr>
                      <a:r>
                        <a:rPr lang="fr-CA" sz="1200">
                          <a:solidFill>
                            <a:schemeClr val="dk1"/>
                          </a:solidFill>
                          <a:latin typeface="Calibri"/>
                          <a:ea typeface="Calibri"/>
                          <a:cs typeface="Calibri"/>
                          <a:sym typeface="Calibri"/>
                        </a:rPr>
                        <a:t>04</a:t>
                      </a:r>
                      <a:endParaRPr/>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D</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Notre habitat artificiel</a:t>
                      </a:r>
                      <a:endParaRPr/>
                    </a:p>
                  </a:txBody>
                  <a:tcPr marL="91450" marR="91450" marT="45725" marB="45725" anchor="ctr"/>
                </a:tc>
                <a:tc>
                  <a:txBody>
                    <a:bodyPr/>
                    <a:lstStyle/>
                    <a:p>
                      <a:pPr marL="0" marR="0" lvl="0" indent="0" algn="ctr" rtl="0">
                        <a:spcBef>
                          <a:spcPts val="0"/>
                        </a:spcBef>
                        <a:spcAft>
                          <a:spcPts val="0"/>
                        </a:spcAft>
                        <a:buNone/>
                      </a:pPr>
                      <a:r>
                        <a:rPr lang="fr-CA" sz="1200" dirty="0">
                          <a:solidFill>
                            <a:schemeClr val="dk1"/>
                          </a:solidFill>
                          <a:latin typeface="Calibri"/>
                          <a:ea typeface="Calibri"/>
                          <a:cs typeface="Calibri"/>
                          <a:sym typeface="Calibri"/>
                        </a:rPr>
                        <a:t>05-07</a:t>
                      </a:r>
                      <a:endParaRPr sz="1200" dirty="0">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bl>
          </a:graphicData>
        </a:graphic>
      </p:graphicFrame>
      <p:sp>
        <p:nvSpPr>
          <p:cNvPr id="598" name="Google Shape;598;p45"/>
          <p:cNvSpPr txBox="1">
            <a:spLocks noGrp="1"/>
          </p:cNvSpPr>
          <p:nvPr>
            <p:ph type="title"/>
          </p:nvPr>
        </p:nvSpPr>
        <p:spPr>
          <a:xfrm>
            <a:off x="1291971" y="1573236"/>
            <a:ext cx="4274057" cy="87139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000"/>
              <a:buFont typeface="Calibri"/>
              <a:buNone/>
            </a:pPr>
            <a:r>
              <a:rPr lang="fr-CA" sz="3000">
                <a:latin typeface="Calibri"/>
                <a:ea typeface="Calibri"/>
                <a:cs typeface="Calibri"/>
                <a:sym typeface="Calibri"/>
              </a:rPr>
              <a:t>Fiches d’activité</a:t>
            </a:r>
            <a:endParaRPr sz="30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4" name="Google Shape;604;p46"/>
          <p:cNvSpPr/>
          <p:nvPr/>
        </p:nvSpPr>
        <p:spPr>
          <a:xfrm>
            <a:off x="0" y="457200"/>
            <a:ext cx="6858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87" name="Google Shape;687;p46"/>
          <p:cNvCxnSpPr/>
          <p:nvPr/>
        </p:nvCxnSpPr>
        <p:spPr>
          <a:xfrm rot="10800000">
            <a:off x="-4147352" y="1969482"/>
            <a:ext cx="740032" cy="8619"/>
          </a:xfrm>
          <a:prstGeom prst="straightConnector1">
            <a:avLst/>
          </a:prstGeom>
          <a:noFill/>
          <a:ln w="19050" cap="flat" cmpd="sng">
            <a:solidFill>
              <a:schemeClr val="dk1"/>
            </a:solidFill>
            <a:prstDash val="solid"/>
            <a:round/>
            <a:headEnd type="none" w="sm" len="sm"/>
            <a:tailEnd type="none" w="sm" len="sm"/>
          </a:ln>
        </p:spPr>
      </p:cxnSp>
      <p:pic>
        <p:nvPicPr>
          <p:cNvPr id="3" name="Image 2">
            <a:extLst>
              <a:ext uri="{FF2B5EF4-FFF2-40B4-BE49-F238E27FC236}">
                <a16:creationId xmlns:a16="http://schemas.microsoft.com/office/drawing/2014/main" id="{83FD6930-0CE2-B56A-B3A3-3C428395EA2B}"/>
              </a:ext>
            </a:extLst>
          </p:cNvPr>
          <p:cNvPicPr>
            <a:picLocks noChangeAspect="1"/>
          </p:cNvPicPr>
          <p:nvPr/>
        </p:nvPicPr>
        <p:blipFill>
          <a:blip r:embed="rId3"/>
          <a:stretch>
            <a:fillRect/>
          </a:stretch>
        </p:blipFill>
        <p:spPr>
          <a:xfrm>
            <a:off x="0" y="134470"/>
            <a:ext cx="6858000" cy="887505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3" name="Image 2">
            <a:extLst>
              <a:ext uri="{FF2B5EF4-FFF2-40B4-BE49-F238E27FC236}">
                <a16:creationId xmlns:a16="http://schemas.microsoft.com/office/drawing/2014/main" id="{78911EB4-EB9A-6569-E926-FCB6A8A5EAA9}"/>
              </a:ext>
            </a:extLst>
          </p:cNvPr>
          <p:cNvPicPr>
            <a:picLocks noChangeAspect="1"/>
          </p:cNvPicPr>
          <p:nvPr/>
        </p:nvPicPr>
        <p:blipFill>
          <a:blip r:embed="rId3"/>
          <a:stretch>
            <a:fillRect/>
          </a:stretch>
        </p:blipFill>
        <p:spPr>
          <a:xfrm>
            <a:off x="-193932" y="0"/>
            <a:ext cx="6858000" cy="88750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p:nvPr/>
        </p:nvSpPr>
        <p:spPr>
          <a:xfrm>
            <a:off x="0" y="0"/>
            <a:ext cx="6753333" cy="272561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txBox="1">
            <a:spLocks noGrp="1"/>
          </p:cNvSpPr>
          <p:nvPr>
            <p:ph type="title"/>
          </p:nvPr>
        </p:nvSpPr>
        <p:spPr>
          <a:xfrm rot="5400000">
            <a:off x="2753939" y="3256461"/>
            <a:ext cx="7169090" cy="871396"/>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000"/>
              <a:buFont typeface="Calibri"/>
              <a:buNone/>
            </a:pPr>
            <a:r>
              <a:rPr lang="fr-CA" sz="4000"/>
              <a:t>Refuge </a:t>
            </a:r>
            <a:r>
              <a:rPr lang="fr-CA" sz="4000">
                <a:latin typeface="Calibri"/>
                <a:ea typeface="Calibri"/>
                <a:cs typeface="Calibri"/>
                <a:sym typeface="Calibri"/>
              </a:rPr>
              <a:t>solide </a:t>
            </a:r>
            <a:r>
              <a:rPr lang="fr-CA" sz="3000">
                <a:latin typeface="Calibri"/>
                <a:ea typeface="Calibri"/>
                <a:cs typeface="Calibri"/>
                <a:sym typeface="Calibri"/>
              </a:rPr>
              <a:t>(3e année) – Matériel </a:t>
            </a:r>
            <a:endParaRPr/>
          </a:p>
        </p:txBody>
      </p:sp>
      <p:graphicFrame>
        <p:nvGraphicFramePr>
          <p:cNvPr id="132" name="Google Shape;132;p5"/>
          <p:cNvGraphicFramePr/>
          <p:nvPr/>
        </p:nvGraphicFramePr>
        <p:xfrm>
          <a:off x="83820" y="115229"/>
          <a:ext cx="5732025" cy="6612930"/>
        </p:xfrm>
        <a:graphic>
          <a:graphicData uri="http://schemas.openxmlformats.org/drawingml/2006/table">
            <a:tbl>
              <a:tblPr firstRow="1" bandRow="1">
                <a:noFill/>
                <a:tableStyleId>{34926992-4D47-4E76-8741-0F66E4A72D3D}</a:tableStyleId>
              </a:tblPr>
              <a:tblGrid>
                <a:gridCol w="2977900">
                  <a:extLst>
                    <a:ext uri="{9D8B030D-6E8A-4147-A177-3AD203B41FA5}">
                      <a16:colId xmlns:a16="http://schemas.microsoft.com/office/drawing/2014/main" val="20000"/>
                    </a:ext>
                  </a:extLst>
                </a:gridCol>
                <a:gridCol w="712475">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300">
                  <a:extLst>
                    <a:ext uri="{9D8B030D-6E8A-4147-A177-3AD203B41FA5}">
                      <a16:colId xmlns:a16="http://schemas.microsoft.com/office/drawing/2014/main" val="20003"/>
                    </a:ext>
                  </a:extLst>
                </a:gridCol>
                <a:gridCol w="670550">
                  <a:extLst>
                    <a:ext uri="{9D8B030D-6E8A-4147-A177-3AD203B41FA5}">
                      <a16:colId xmlns:a16="http://schemas.microsoft.com/office/drawing/2014/main" val="20004"/>
                    </a:ext>
                  </a:extLst>
                </a:gridCol>
              </a:tblGrid>
              <a:tr h="506400">
                <a:tc>
                  <a:txBody>
                    <a:bodyPr/>
                    <a:lstStyle/>
                    <a:p>
                      <a:pPr marL="0" marR="0" lvl="0" indent="0" algn="l" rtl="0">
                        <a:spcBef>
                          <a:spcPts val="0"/>
                        </a:spcBef>
                        <a:spcAft>
                          <a:spcPts val="0"/>
                        </a:spcAft>
                        <a:buNone/>
                      </a:pPr>
                      <a:r>
                        <a:rPr lang="fr-CA" sz="1400">
                          <a:latin typeface="Calibri"/>
                          <a:ea typeface="Calibri"/>
                          <a:cs typeface="Calibri"/>
                          <a:sym typeface="Calibri"/>
                        </a:rPr>
                        <a:t>Item</a:t>
                      </a:r>
                      <a:endParaRPr sz="1400" b="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Pour 1 classe</a:t>
                      </a:r>
                      <a:endParaRPr sz="1400" b="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400"/>
                        <a:buFont typeface="Calibri"/>
                        <a:buNone/>
                      </a:pPr>
                      <a:r>
                        <a:rPr lang="fr-CA" sz="1400">
                          <a:latin typeface="Calibri"/>
                          <a:ea typeface="Calibri"/>
                          <a:cs typeface="Calibri"/>
                          <a:sym typeface="Calibri"/>
                        </a:rPr>
                        <a:t>Pour 2 classes</a:t>
                      </a:r>
                      <a:endParaRPr sz="1400" b="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400"/>
                        <a:buFont typeface="Calibri"/>
                        <a:buNone/>
                      </a:pPr>
                      <a:r>
                        <a:rPr lang="fr-CA" sz="1400">
                          <a:latin typeface="Calibri"/>
                          <a:ea typeface="Calibri"/>
                          <a:cs typeface="Calibri"/>
                          <a:sym typeface="Calibri"/>
                        </a:rPr>
                        <a:t>Pour 4 classes</a:t>
                      </a:r>
                      <a:endParaRPr sz="1400" b="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Dans ce bac</a:t>
                      </a:r>
                      <a:endParaRPr sz="1400" b="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0"/>
                  </a:ext>
                </a:extLst>
              </a:tr>
              <a:tr h="297875">
                <a:tc gridSpan="5">
                  <a:txBody>
                    <a:bodyPr/>
                    <a:lstStyle/>
                    <a:p>
                      <a:pPr marL="0" marR="0" lvl="0" indent="0" algn="ctr" rtl="0">
                        <a:spcBef>
                          <a:spcPts val="0"/>
                        </a:spcBef>
                        <a:spcAft>
                          <a:spcPts val="0"/>
                        </a:spcAft>
                        <a:buNone/>
                      </a:pPr>
                      <a:r>
                        <a:rPr lang="fr-CA" sz="1400" b="1">
                          <a:latin typeface="Calibri"/>
                          <a:ea typeface="Calibri"/>
                          <a:cs typeface="Calibri"/>
                          <a:sym typeface="Calibri"/>
                        </a:rPr>
                        <a:t>Matériel permanent</a:t>
                      </a:r>
                      <a:endParaRPr sz="1400" b="1">
                        <a:latin typeface="Calibri"/>
                        <a:ea typeface="Calibri"/>
                        <a:cs typeface="Calibri"/>
                        <a:sym typeface="Calibri"/>
                      </a:endParaRPr>
                    </a:p>
                  </a:txBody>
                  <a:tcPr marL="91450" marR="91450" marT="45725" marB="45725" anchor="ctr">
                    <a:solidFill>
                      <a:srgbClr val="B7CCE4"/>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268100">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a:latin typeface="Calibri"/>
                          <a:ea typeface="Calibri"/>
                          <a:cs typeface="Calibri"/>
                          <a:sym typeface="Calibri"/>
                        </a:rPr>
                        <a:t>Fusils à colle chaude</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2</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2</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2</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2</a:t>
                      </a:r>
                      <a:endParaRPr/>
                    </a:p>
                  </a:txBody>
                  <a:tcPr marL="91450" marR="91450" marT="45725" marB="45725" anchor="ctr"/>
                </a:tc>
                <a:extLst>
                  <a:ext uri="{0D108BD9-81ED-4DB2-BD59-A6C34878D82A}">
                    <a16:rowId xmlns:a16="http://schemas.microsoft.com/office/drawing/2014/main" val="10002"/>
                  </a:ext>
                </a:extLst>
              </a:tr>
              <a:tr h="297875">
                <a:tc gridSpan="5">
                  <a:txBody>
                    <a:bodyPr/>
                    <a:lstStyle/>
                    <a:p>
                      <a:pPr marL="0" marR="0" lvl="0" indent="0" algn="ctr" rtl="0">
                        <a:lnSpc>
                          <a:spcPct val="100000"/>
                        </a:lnSpc>
                        <a:spcBef>
                          <a:spcPts val="0"/>
                        </a:spcBef>
                        <a:spcAft>
                          <a:spcPts val="0"/>
                        </a:spcAft>
                        <a:buClr>
                          <a:schemeClr val="dk1"/>
                        </a:buClr>
                        <a:buSzPts val="1400"/>
                        <a:buFont typeface="Calibri"/>
                        <a:buNone/>
                      </a:pPr>
                      <a:r>
                        <a:rPr lang="fr-CA" sz="1400" b="1">
                          <a:latin typeface="Calibri"/>
                          <a:ea typeface="Calibri"/>
                          <a:cs typeface="Calibri"/>
                          <a:sym typeface="Calibri"/>
                        </a:rPr>
                        <a:t>Matériel à utilisation unique ou pouvant manquer, sécher, …</a:t>
                      </a:r>
                      <a:endParaRPr/>
                    </a:p>
                  </a:txBody>
                  <a:tcPr marL="91450" marR="91450" marT="45725" marB="45725" anchor="ctr">
                    <a:solidFill>
                      <a:srgbClr val="B7CCE4"/>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297875">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a:latin typeface="Calibri"/>
                          <a:ea typeface="Calibri"/>
                          <a:cs typeface="Calibri"/>
                          <a:sym typeface="Calibri"/>
                        </a:rPr>
                        <a:t>Colle blanche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4</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4</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4</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4</a:t>
                      </a:r>
                      <a:endParaRPr/>
                    </a:p>
                  </a:txBody>
                  <a:tcPr marL="91450" marR="91450" marT="45725" marB="45725" anchor="ctr"/>
                </a:tc>
                <a:extLst>
                  <a:ext uri="{0D108BD9-81ED-4DB2-BD59-A6C34878D82A}">
                    <a16:rowId xmlns:a16="http://schemas.microsoft.com/office/drawing/2014/main" val="10004"/>
                  </a:ext>
                </a:extLst>
              </a:tr>
              <a:tr h="297875">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a:latin typeface="Calibri"/>
                          <a:ea typeface="Calibri"/>
                          <a:cs typeface="Calibri"/>
                          <a:sym typeface="Calibri"/>
                        </a:rPr>
                        <a:t>Papier collant</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12</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12</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12</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14</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5"/>
                  </a:ext>
                </a:extLst>
              </a:tr>
              <a:tr h="297875">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a:latin typeface="Calibri"/>
                          <a:ea typeface="Calibri"/>
                          <a:cs typeface="Calibri"/>
                          <a:sym typeface="Calibri"/>
                        </a:rPr>
                        <a:t>Bâtons de colle chaude (paquet)</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3</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6"/>
                  </a:ext>
                </a:extLst>
              </a:tr>
              <a:tr h="297875">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a:latin typeface="Calibri"/>
                          <a:ea typeface="Calibri"/>
                          <a:cs typeface="Calibri"/>
                          <a:sym typeface="Calibri"/>
                        </a:rPr>
                        <a:t>Cure-pipes (paquet 100)</a:t>
                      </a:r>
                      <a:endParaRPr sz="1200">
                        <a:latin typeface="Calibri"/>
                        <a:ea typeface="Calibri"/>
                        <a:cs typeface="Calibri"/>
                        <a:sym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2</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2</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7"/>
                  </a:ext>
                </a:extLst>
              </a:tr>
              <a:tr h="299650">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a:latin typeface="Calibri"/>
                          <a:ea typeface="Calibri"/>
                          <a:cs typeface="Calibri"/>
                          <a:sym typeface="Calibri"/>
                        </a:rPr>
                        <a:t>Pailles (boîte de 250)</a:t>
                      </a:r>
                      <a:endParaRPr sz="1200">
                        <a:latin typeface="Calibri"/>
                        <a:ea typeface="Calibri"/>
                        <a:cs typeface="Calibri"/>
                        <a:sym typeface="Calibri"/>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1</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8"/>
                  </a:ext>
                </a:extLst>
              </a:tr>
              <a:tr h="297875">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a:latin typeface="Calibri"/>
                          <a:ea typeface="Calibri"/>
                          <a:cs typeface="Calibri"/>
                          <a:sym typeface="Calibri"/>
                        </a:rPr>
                        <a:t>Bâtonnets en bois (paquet de 100)</a:t>
                      </a:r>
                      <a:endParaRPr sz="1200">
                        <a:latin typeface="Calibri"/>
                        <a:ea typeface="Calibri"/>
                        <a:cs typeface="Calibri"/>
                        <a:sym typeface="Calibri"/>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3</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9"/>
                  </a:ext>
                </a:extLst>
              </a:tr>
              <a:tr h="297875">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a:latin typeface="Calibri"/>
                          <a:ea typeface="Calibri"/>
                          <a:cs typeface="Calibri"/>
                          <a:sym typeface="Calibri"/>
                        </a:rPr>
                        <a:t>Petit pot solo avec cailloux</a:t>
                      </a:r>
                      <a:endParaRPr sz="1200">
                        <a:latin typeface="Calibri"/>
                        <a:ea typeface="Calibri"/>
                        <a:cs typeface="Calibri"/>
                        <a:sym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12</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12</a:t>
                      </a:r>
                      <a:endParaRPr/>
                    </a:p>
                  </a:txBody>
                  <a:tcPr marL="91450" marR="91450" marT="45725" marB="45725" anchor="ctr"/>
                </a:tc>
                <a:extLst>
                  <a:ext uri="{0D108BD9-81ED-4DB2-BD59-A6C34878D82A}">
                    <a16:rowId xmlns:a16="http://schemas.microsoft.com/office/drawing/2014/main" val="10010"/>
                  </a:ext>
                </a:extLst>
              </a:tr>
              <a:tr h="297875">
                <a:tc>
                  <a:txBody>
                    <a:bodyPr/>
                    <a:lstStyle/>
                    <a:p>
                      <a:pPr marL="0" marR="0" lvl="0" indent="0" algn="l" rtl="0">
                        <a:spcBef>
                          <a:spcPts val="0"/>
                        </a:spcBef>
                        <a:spcAft>
                          <a:spcPts val="0"/>
                        </a:spcAft>
                        <a:buNone/>
                      </a:pPr>
                      <a:r>
                        <a:rPr lang="fr-CA" sz="1200" b="0" i="0">
                          <a:solidFill>
                            <a:schemeClr val="dk1"/>
                          </a:solidFill>
                          <a:latin typeface="Calibri"/>
                          <a:ea typeface="Calibri"/>
                          <a:cs typeface="Calibri"/>
                          <a:sym typeface="Calibri"/>
                        </a:rPr>
                        <a:t>Pile de carton de construction  (x48)</a:t>
                      </a:r>
                      <a:endParaRPr sz="1200">
                        <a:solidFill>
                          <a:schemeClr val="dk1"/>
                        </a:solidFill>
                        <a:latin typeface="Calibri"/>
                        <a:ea typeface="Calibri"/>
                        <a:cs typeface="Calibri"/>
                        <a:sym typeface="Calibri"/>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sz="12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4</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11"/>
                  </a:ext>
                </a:extLst>
              </a:tr>
              <a:tr h="297875">
                <a:tc gridSpan="5">
                  <a:txBody>
                    <a:bodyPr/>
                    <a:lstStyle/>
                    <a:p>
                      <a:pPr marL="0" marR="0" lvl="0" indent="0" algn="ctr" rtl="0">
                        <a:spcBef>
                          <a:spcPts val="0"/>
                        </a:spcBef>
                        <a:spcAft>
                          <a:spcPts val="0"/>
                        </a:spcAft>
                        <a:buNone/>
                      </a:pPr>
                      <a:r>
                        <a:rPr lang="fr-CA" sz="1400" b="1">
                          <a:latin typeface="Calibri"/>
                          <a:ea typeface="Calibri"/>
                          <a:cs typeface="Calibri"/>
                          <a:sym typeface="Calibri"/>
                        </a:rPr>
                        <a:t>Matériel périssable</a:t>
                      </a:r>
                      <a:endParaRPr sz="1400" b="1">
                        <a:latin typeface="Calibri"/>
                        <a:ea typeface="Calibri"/>
                        <a:cs typeface="Calibri"/>
                        <a:sym typeface="Calibri"/>
                      </a:endParaRPr>
                    </a:p>
                  </a:txBody>
                  <a:tcPr marL="91450" marR="91450" marT="45725" marB="45725" anchor="ctr">
                    <a:solidFill>
                      <a:srgbClr val="B7CCE4"/>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2"/>
                  </a:ext>
                </a:extLst>
              </a:tr>
              <a:tr h="268100">
                <a:tc>
                  <a:txBody>
                    <a:bodyPr/>
                    <a:lstStyle/>
                    <a:p>
                      <a:pPr marL="108000" marR="0" lvl="0" indent="-108000" algn="l" rtl="0">
                        <a:lnSpc>
                          <a:spcPct val="100000"/>
                        </a:lnSpc>
                        <a:spcBef>
                          <a:spcPts val="0"/>
                        </a:spcBef>
                        <a:spcAft>
                          <a:spcPts val="0"/>
                        </a:spcAft>
                        <a:buClr>
                          <a:schemeClr val="dk1"/>
                        </a:buClr>
                        <a:buSzPts val="1200"/>
                        <a:buFont typeface="Arial"/>
                        <a:buNone/>
                      </a:pP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13"/>
                  </a:ext>
                </a:extLst>
              </a:tr>
              <a:tr h="297875">
                <a:tc gridSpan="5">
                  <a:txBody>
                    <a:bodyPr/>
                    <a:lstStyle/>
                    <a:p>
                      <a:pPr marL="108000" marR="0" lvl="0" indent="-108000" algn="ctr" rtl="0">
                        <a:lnSpc>
                          <a:spcPct val="100000"/>
                        </a:lnSpc>
                        <a:spcBef>
                          <a:spcPts val="0"/>
                        </a:spcBef>
                        <a:spcAft>
                          <a:spcPts val="0"/>
                        </a:spcAft>
                        <a:buClr>
                          <a:schemeClr val="dk1"/>
                        </a:buClr>
                        <a:buSzPts val="1400"/>
                        <a:buFont typeface="Arial"/>
                        <a:buNone/>
                      </a:pPr>
                      <a:r>
                        <a:rPr lang="fr-CA" sz="1400" b="1">
                          <a:latin typeface="Calibri"/>
                          <a:ea typeface="Calibri"/>
                          <a:cs typeface="Calibri"/>
                          <a:sym typeface="Calibri"/>
                        </a:rPr>
                        <a:t>À prendre dans le matériel de la classe</a:t>
                      </a:r>
                      <a:endParaRPr sz="1400" b="1">
                        <a:latin typeface="Calibri"/>
                        <a:ea typeface="Calibri"/>
                        <a:cs typeface="Calibri"/>
                        <a:sym typeface="Calibri"/>
                      </a:endParaRPr>
                    </a:p>
                  </a:txBody>
                  <a:tcPr marL="91450" marR="91450" marT="45725" marB="45725" anchor="ctr">
                    <a:solidFill>
                      <a:srgbClr val="B7CCE4"/>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4"/>
                  </a:ext>
                </a:extLst>
              </a:tr>
              <a:tr h="268100">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b="0">
                          <a:latin typeface="Calibri"/>
                          <a:ea typeface="Calibri"/>
                          <a:cs typeface="Calibri"/>
                          <a:sym typeface="Calibri"/>
                        </a:rPr>
                        <a:t>Ciseaux</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extLst>
                  <a:ext uri="{0D108BD9-81ED-4DB2-BD59-A6C34878D82A}">
                    <a16:rowId xmlns:a16="http://schemas.microsoft.com/office/drawing/2014/main" val="10015"/>
                  </a:ext>
                </a:extLst>
              </a:tr>
              <a:tr h="268100">
                <a:tc>
                  <a:txBody>
                    <a:bodyPr/>
                    <a:lstStyle/>
                    <a:p>
                      <a:pPr marL="108000" marR="0" lvl="0" indent="-108000" algn="l" rtl="0">
                        <a:lnSpc>
                          <a:spcPct val="100000"/>
                        </a:lnSpc>
                        <a:spcBef>
                          <a:spcPts val="0"/>
                        </a:spcBef>
                        <a:spcAft>
                          <a:spcPts val="0"/>
                        </a:spcAft>
                        <a:buClr>
                          <a:schemeClr val="dk1"/>
                        </a:buClr>
                        <a:buSzPts val="1200"/>
                        <a:buFont typeface="Arial"/>
                        <a:buNone/>
                      </a:pPr>
                      <a:r>
                        <a:rPr lang="fr-CA" sz="1200" b="0">
                          <a:latin typeface="Calibri"/>
                          <a:ea typeface="Calibri"/>
                          <a:cs typeface="Calibri"/>
                          <a:sym typeface="Calibri"/>
                        </a:rPr>
                        <a:t>Colle en bâton</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a:t>
                      </a:r>
                      <a:endParaRPr/>
                    </a:p>
                  </a:txBody>
                  <a:tcPr marL="91450" marR="91450" marT="45725" marB="45725" anchor="ctr"/>
                </a:tc>
                <a:extLst>
                  <a:ext uri="{0D108BD9-81ED-4DB2-BD59-A6C34878D82A}">
                    <a16:rowId xmlns:a16="http://schemas.microsoft.com/office/drawing/2014/main" val="10016"/>
                  </a:ext>
                </a:extLst>
              </a:tr>
              <a:tr h="297875">
                <a:tc gridSpan="5">
                  <a:txBody>
                    <a:bodyPr/>
                    <a:lstStyle/>
                    <a:p>
                      <a:pPr marL="108000" marR="0" lvl="0" indent="-108000" algn="ctr" rtl="0">
                        <a:lnSpc>
                          <a:spcPct val="100000"/>
                        </a:lnSpc>
                        <a:spcBef>
                          <a:spcPts val="0"/>
                        </a:spcBef>
                        <a:spcAft>
                          <a:spcPts val="0"/>
                        </a:spcAft>
                        <a:buClr>
                          <a:schemeClr val="dk1"/>
                        </a:buClr>
                        <a:buSzPts val="1400"/>
                        <a:buFont typeface="Arial"/>
                        <a:buNone/>
                      </a:pPr>
                      <a:r>
                        <a:rPr lang="fr-CA" sz="1400" b="1">
                          <a:latin typeface="Calibri"/>
                          <a:ea typeface="Calibri"/>
                          <a:cs typeface="Calibri"/>
                          <a:sym typeface="Calibri"/>
                        </a:rPr>
                        <a:t>L’enseignant.e doit apporter</a:t>
                      </a:r>
                      <a:endParaRPr sz="1400" b="1">
                        <a:latin typeface="Calibri"/>
                        <a:ea typeface="Calibri"/>
                        <a:cs typeface="Calibri"/>
                        <a:sym typeface="Calibri"/>
                      </a:endParaRPr>
                    </a:p>
                  </a:txBody>
                  <a:tcPr marL="91450" marR="91450" marT="45725" marB="45725" anchor="ctr">
                    <a:solidFill>
                      <a:srgbClr val="B7CCE4"/>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7"/>
                  </a:ext>
                </a:extLst>
              </a:tr>
              <a:tr h="268100">
                <a:tc>
                  <a:txBody>
                    <a:bodyPr/>
                    <a:lstStyle/>
                    <a:p>
                      <a:pPr marL="108000" marR="0" lvl="0" indent="-31799" algn="l" rtl="0">
                        <a:lnSpc>
                          <a:spcPct val="100000"/>
                        </a:lnSpc>
                        <a:spcBef>
                          <a:spcPts val="0"/>
                        </a:spcBef>
                        <a:spcAft>
                          <a:spcPts val="0"/>
                        </a:spcAft>
                        <a:buClr>
                          <a:schemeClr val="dk1"/>
                        </a:buClr>
                        <a:buSzPts val="1200"/>
                        <a:buFont typeface="Arial"/>
                        <a:buNone/>
                      </a:pPr>
                      <a:endParaRPr sz="1200" b="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18"/>
                  </a:ext>
                </a:extLst>
              </a:tr>
              <a:tr h="297875">
                <a:tc gridSpan="5">
                  <a:txBody>
                    <a:bodyPr/>
                    <a:lstStyle/>
                    <a:p>
                      <a:pPr marL="0" marR="0" lvl="0" indent="0" algn="ctr" rtl="0">
                        <a:spcBef>
                          <a:spcPts val="0"/>
                        </a:spcBef>
                        <a:spcAft>
                          <a:spcPts val="0"/>
                        </a:spcAft>
                        <a:buNone/>
                      </a:pPr>
                      <a:r>
                        <a:rPr lang="fr-CA" sz="1400" b="1">
                          <a:latin typeface="Calibri"/>
                          <a:ea typeface="Calibri"/>
                          <a:cs typeface="Calibri"/>
                          <a:sym typeface="Calibri"/>
                        </a:rPr>
                        <a:t>Les élèves doivent apporter</a:t>
                      </a:r>
                      <a:endParaRPr sz="1400" b="1">
                        <a:latin typeface="Calibri"/>
                        <a:ea typeface="Calibri"/>
                        <a:cs typeface="Calibri"/>
                        <a:sym typeface="Calibri"/>
                      </a:endParaRPr>
                    </a:p>
                  </a:txBody>
                  <a:tcPr marL="91450" marR="91450" marT="45725" marB="45725" anchor="ctr">
                    <a:solidFill>
                      <a:srgbClr val="B7CCE4"/>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9"/>
                  </a:ext>
                </a:extLst>
              </a:tr>
              <a:tr h="509475">
                <a:tc gridSpan="5">
                  <a:txBody>
                    <a:bodyPr/>
                    <a:lstStyle/>
                    <a:p>
                      <a:pPr marL="180000" marR="0" lvl="0" indent="-180000" algn="l" rtl="0">
                        <a:spcBef>
                          <a:spcPts val="0"/>
                        </a:spcBef>
                        <a:spcAft>
                          <a:spcPts val="0"/>
                        </a:spcAft>
                        <a:buClr>
                          <a:schemeClr val="dk1"/>
                        </a:buClr>
                        <a:buSzPts val="1200"/>
                        <a:buFont typeface="Arial"/>
                        <a:buNone/>
                      </a:pPr>
                      <a:endParaRPr sz="1200" b="0">
                        <a:latin typeface="Calibri"/>
                        <a:ea typeface="Calibri"/>
                        <a:cs typeface="Calibri"/>
                        <a:sym typeface="Calibri"/>
                      </a:endParaRPr>
                    </a:p>
                  </a:txBody>
                  <a:tcPr marL="91450" marR="91450" marT="45725" marB="45725"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20"/>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Google Shape;821;p48"/>
          <p:cNvSpPr txBox="1"/>
          <p:nvPr/>
        </p:nvSpPr>
        <p:spPr>
          <a:xfrm>
            <a:off x="133778" y="1146209"/>
            <a:ext cx="6607549" cy="7518802"/>
          </a:xfrm>
          <a:prstGeom prst="rect">
            <a:avLst/>
          </a:prstGeom>
          <a:noFill/>
          <a:ln>
            <a:noFill/>
          </a:ln>
        </p:spPr>
        <p:txBody>
          <a:bodyPr spcFirstLastPara="1" wrap="square" lIns="91425" tIns="45700" rIns="91425" bIns="45700" anchor="t" anchorCtr="0">
            <a:noAutofit/>
          </a:bodyPr>
          <a:lstStyle/>
          <a:p>
            <a:pPr marL="342900" marR="0" lvl="0" indent="-254000" algn="just"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just" rtl="0">
              <a:spcBef>
                <a:spcPts val="600"/>
              </a:spcBef>
              <a:spcAft>
                <a:spcPts val="0"/>
              </a:spcAft>
              <a:buNone/>
            </a:pPr>
            <a:endParaRPr sz="1400">
              <a:solidFill>
                <a:schemeClr val="dk1"/>
              </a:solidFill>
              <a:latin typeface="Calibri"/>
              <a:ea typeface="Calibri"/>
              <a:cs typeface="Calibri"/>
              <a:sym typeface="Calibri"/>
            </a:endParaRPr>
          </a:p>
          <a:p>
            <a:pPr marL="0" marR="0" lvl="0" indent="0" algn="just" rtl="0">
              <a:spcBef>
                <a:spcPts val="600"/>
              </a:spcBef>
              <a:spcAft>
                <a:spcPts val="0"/>
              </a:spcAft>
              <a:buNone/>
            </a:pPr>
            <a:endParaRPr sz="1400">
              <a:solidFill>
                <a:schemeClr val="dk1"/>
              </a:solidFill>
              <a:latin typeface="Calibri"/>
              <a:ea typeface="Calibri"/>
              <a:cs typeface="Calibri"/>
              <a:sym typeface="Calibri"/>
            </a:endParaRPr>
          </a:p>
          <a:p>
            <a:pPr marL="0" marR="0" lvl="0" indent="0" algn="just" rtl="0">
              <a:spcBef>
                <a:spcPts val="600"/>
              </a:spcBef>
              <a:spcAft>
                <a:spcPts val="0"/>
              </a:spcAft>
              <a:buNone/>
            </a:pPr>
            <a:endParaRPr sz="1400">
              <a:solidFill>
                <a:schemeClr val="dk1"/>
              </a:solidFill>
              <a:latin typeface="Calibri"/>
              <a:ea typeface="Calibri"/>
              <a:cs typeface="Calibri"/>
              <a:sym typeface="Calibri"/>
            </a:endParaRPr>
          </a:p>
          <a:p>
            <a:pPr marL="0" marR="0" lvl="0" indent="0" algn="just" rtl="0">
              <a:spcBef>
                <a:spcPts val="600"/>
              </a:spcBef>
              <a:spcAft>
                <a:spcPts val="0"/>
              </a:spcAft>
              <a:buNone/>
            </a:pPr>
            <a:endParaRPr sz="1400">
              <a:solidFill>
                <a:schemeClr val="dk1"/>
              </a:solidFill>
              <a:latin typeface="Calibri"/>
              <a:ea typeface="Calibri"/>
              <a:cs typeface="Calibri"/>
              <a:sym typeface="Calibri"/>
            </a:endParaRPr>
          </a:p>
          <a:p>
            <a:pPr marL="0" marR="0" lvl="0" indent="0" algn="just" rtl="0">
              <a:spcBef>
                <a:spcPts val="600"/>
              </a:spcBef>
              <a:spcAft>
                <a:spcPts val="0"/>
              </a:spcAft>
              <a:buNone/>
            </a:pPr>
            <a:endParaRPr sz="1400">
              <a:solidFill>
                <a:schemeClr val="dk1"/>
              </a:solidFill>
              <a:latin typeface="Calibri"/>
              <a:ea typeface="Calibri"/>
              <a:cs typeface="Calibri"/>
              <a:sym typeface="Calibri"/>
            </a:endParaRPr>
          </a:p>
          <a:p>
            <a:pPr marL="0" marR="0" lvl="0" indent="0" algn="just" rtl="0">
              <a:spcBef>
                <a:spcPts val="600"/>
              </a:spcBef>
              <a:spcAft>
                <a:spcPts val="0"/>
              </a:spcAft>
              <a:buNone/>
            </a:pPr>
            <a:endParaRPr sz="1400">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27A78F11-E598-239C-088C-21752A95B9AA}"/>
              </a:ext>
            </a:extLst>
          </p:cNvPr>
          <p:cNvPicPr>
            <a:picLocks noChangeAspect="1"/>
          </p:cNvPicPr>
          <p:nvPr/>
        </p:nvPicPr>
        <p:blipFill>
          <a:blip r:embed="rId3"/>
          <a:stretch>
            <a:fillRect/>
          </a:stretch>
        </p:blipFill>
        <p:spPr>
          <a:xfrm>
            <a:off x="0" y="0"/>
            <a:ext cx="6858000" cy="887294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5" name="Google Shape;835;p49"/>
          <p:cNvSpPr/>
          <p:nvPr/>
        </p:nvSpPr>
        <p:spPr>
          <a:xfrm>
            <a:off x="588750" y="1836249"/>
            <a:ext cx="582898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6F2D3B2D-9618-1243-5A2F-3AB46A070189}"/>
              </a:ext>
            </a:extLst>
          </p:cNvPr>
          <p:cNvPicPr>
            <a:picLocks noChangeAspect="1"/>
          </p:cNvPicPr>
          <p:nvPr/>
        </p:nvPicPr>
        <p:blipFill>
          <a:blip r:embed="rId3"/>
          <a:stretch>
            <a:fillRect/>
          </a:stretch>
        </p:blipFill>
        <p:spPr>
          <a:xfrm>
            <a:off x="0" y="0"/>
            <a:ext cx="6858000" cy="887505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76" name="Google Shape;876;p50" descr="demarche_gen_3"/>
          <p:cNvPicPr preferRelativeResize="0"/>
          <p:nvPr/>
        </p:nvPicPr>
        <p:blipFill rotWithShape="1">
          <a:blip r:embed="rId3">
            <a:alphaModFix/>
          </a:blip>
          <a:srcRect/>
          <a:stretch/>
        </p:blipFill>
        <p:spPr>
          <a:xfrm>
            <a:off x="5966116" y="8316122"/>
            <a:ext cx="676889" cy="627209"/>
          </a:xfrm>
          <a:prstGeom prst="rect">
            <a:avLst/>
          </a:prstGeom>
          <a:noFill/>
          <a:ln>
            <a:noFill/>
          </a:ln>
        </p:spPr>
      </p:pic>
      <p:pic>
        <p:nvPicPr>
          <p:cNvPr id="3" name="Image 2">
            <a:extLst>
              <a:ext uri="{FF2B5EF4-FFF2-40B4-BE49-F238E27FC236}">
                <a16:creationId xmlns:a16="http://schemas.microsoft.com/office/drawing/2014/main" id="{E9BD362E-A9D4-B28C-AECD-B6DA342AC625}"/>
              </a:ext>
            </a:extLst>
          </p:cNvPr>
          <p:cNvPicPr>
            <a:picLocks noChangeAspect="1"/>
          </p:cNvPicPr>
          <p:nvPr/>
        </p:nvPicPr>
        <p:blipFill>
          <a:blip r:embed="rId4"/>
          <a:stretch>
            <a:fillRect/>
          </a:stretch>
        </p:blipFill>
        <p:spPr>
          <a:xfrm>
            <a:off x="0" y="0"/>
            <a:ext cx="6858000" cy="887130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6" name="Google Shape;896;p52"/>
          <p:cNvSpPr/>
          <p:nvPr/>
        </p:nvSpPr>
        <p:spPr>
          <a:xfrm>
            <a:off x="588750" y="1668609"/>
            <a:ext cx="582898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C6FF19E1-F6EA-6DB6-830A-2775B80DA848}"/>
              </a:ext>
            </a:extLst>
          </p:cNvPr>
          <p:cNvPicPr>
            <a:picLocks noChangeAspect="1"/>
          </p:cNvPicPr>
          <p:nvPr/>
        </p:nvPicPr>
        <p:blipFill>
          <a:blip r:embed="rId3"/>
          <a:stretch>
            <a:fillRect/>
          </a:stretch>
        </p:blipFill>
        <p:spPr>
          <a:xfrm>
            <a:off x="0" y="136347"/>
            <a:ext cx="6858000" cy="887130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3" name="Google Shape;883;p51"/>
          <p:cNvSpPr txBox="1"/>
          <p:nvPr/>
        </p:nvSpPr>
        <p:spPr>
          <a:xfrm>
            <a:off x="164221" y="193455"/>
            <a:ext cx="5040211" cy="41614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Calibri"/>
              <a:buNone/>
            </a:pPr>
            <a:endParaRPr sz="2400" u="sng">
              <a:solidFill>
                <a:schemeClr val="dk1"/>
              </a:solidFill>
              <a:latin typeface="Times New Roman"/>
              <a:ea typeface="Times New Roman"/>
              <a:cs typeface="Times New Roman"/>
              <a:sym typeface="Times New Roman"/>
            </a:endParaRPr>
          </a:p>
        </p:txBody>
      </p:sp>
      <p:pic>
        <p:nvPicPr>
          <p:cNvPr id="884" name="Google Shape;884;p51" descr="demarche_gen_3"/>
          <p:cNvPicPr preferRelativeResize="0"/>
          <p:nvPr/>
        </p:nvPicPr>
        <p:blipFill rotWithShape="1">
          <a:blip r:embed="rId3">
            <a:alphaModFix/>
          </a:blip>
          <a:srcRect/>
          <a:stretch/>
        </p:blipFill>
        <p:spPr>
          <a:xfrm>
            <a:off x="5920553" y="8185505"/>
            <a:ext cx="676889" cy="627209"/>
          </a:xfrm>
          <a:prstGeom prst="rect">
            <a:avLst/>
          </a:prstGeom>
          <a:noFill/>
          <a:ln>
            <a:noFill/>
          </a:ln>
        </p:spPr>
      </p:pic>
      <p:pic>
        <p:nvPicPr>
          <p:cNvPr id="3" name="Image 2">
            <a:extLst>
              <a:ext uri="{FF2B5EF4-FFF2-40B4-BE49-F238E27FC236}">
                <a16:creationId xmlns:a16="http://schemas.microsoft.com/office/drawing/2014/main" id="{E0816BDC-34BB-3C12-E23E-D53FC62C05EA}"/>
              </a:ext>
            </a:extLst>
          </p:cNvPr>
          <p:cNvPicPr>
            <a:picLocks noChangeAspect="1"/>
          </p:cNvPicPr>
          <p:nvPr/>
        </p:nvPicPr>
        <p:blipFill>
          <a:blip r:embed="rId4"/>
          <a:stretch>
            <a:fillRect/>
          </a:stretch>
        </p:blipFill>
        <p:spPr>
          <a:xfrm>
            <a:off x="0" y="136347"/>
            <a:ext cx="6858000" cy="88713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sldNum" idx="12"/>
          </p:nvPr>
        </p:nvSpPr>
        <p:spPr>
          <a:xfrm>
            <a:off x="5744526" y="8139165"/>
            <a:ext cx="1112292" cy="100318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6</a:t>
            </a:fld>
            <a:endParaRPr sz="8200">
              <a:solidFill>
                <a:srgbClr val="D8D8D8"/>
              </a:solidFill>
              <a:latin typeface="Impact"/>
              <a:ea typeface="Impact"/>
              <a:cs typeface="Impact"/>
              <a:sym typeface="Impact"/>
            </a:endParaRPr>
          </a:p>
        </p:txBody>
      </p:sp>
      <p:graphicFrame>
        <p:nvGraphicFramePr>
          <p:cNvPr id="138" name="Google Shape;138;p6"/>
          <p:cNvGraphicFramePr/>
          <p:nvPr/>
        </p:nvGraphicFramePr>
        <p:xfrm>
          <a:off x="1061965" y="2735012"/>
          <a:ext cx="4734075" cy="2743270"/>
        </p:xfrm>
        <a:graphic>
          <a:graphicData uri="http://schemas.openxmlformats.org/drawingml/2006/table">
            <a:tbl>
              <a:tblPr firstRow="1" bandRow="1">
                <a:noFill/>
                <a:tableStyleId>{2C4A874D-6B03-4BB8-98A9-B98E6124F245}</a:tableStyleId>
              </a:tblPr>
              <a:tblGrid>
                <a:gridCol w="1230075">
                  <a:extLst>
                    <a:ext uri="{9D8B030D-6E8A-4147-A177-3AD203B41FA5}">
                      <a16:colId xmlns:a16="http://schemas.microsoft.com/office/drawing/2014/main" val="20000"/>
                    </a:ext>
                  </a:extLst>
                </a:gridCol>
                <a:gridCol w="2616500">
                  <a:extLst>
                    <a:ext uri="{9D8B030D-6E8A-4147-A177-3AD203B41FA5}">
                      <a16:colId xmlns:a16="http://schemas.microsoft.com/office/drawing/2014/main" val="20001"/>
                    </a:ext>
                  </a:extLst>
                </a:gridCol>
                <a:gridCol w="8875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fr-CA" sz="1400">
                          <a:latin typeface="Calibri"/>
                          <a:ea typeface="Calibri"/>
                          <a:cs typeface="Calibri"/>
                          <a:sym typeface="Calibri"/>
                        </a:rPr>
                        <a:t>Numéro de</a:t>
                      </a:r>
                      <a:endParaRPr/>
                    </a:p>
                    <a:p>
                      <a:pPr marL="0" marR="0" lvl="0" indent="0" algn="ctr" rtl="0">
                        <a:spcBef>
                          <a:spcPts val="0"/>
                        </a:spcBef>
                        <a:spcAft>
                          <a:spcPts val="0"/>
                        </a:spcAft>
                        <a:buNone/>
                      </a:pPr>
                      <a:r>
                        <a:rPr lang="fr-CA" sz="1400">
                          <a:latin typeface="Calibri"/>
                          <a:ea typeface="Calibri"/>
                          <a:cs typeface="Calibri"/>
                          <a:sym typeface="Calibri"/>
                        </a:rPr>
                        <a:t>l’activité</a:t>
                      </a:r>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Nom</a:t>
                      </a:r>
                      <a:endParaRPr/>
                    </a:p>
                  </a:txBody>
                  <a:tcPr marL="91450" marR="91450" marT="45725" marB="45725" anchor="ctr"/>
                </a:tc>
                <a:tc>
                  <a:txBody>
                    <a:bodyPr/>
                    <a:lstStyle/>
                    <a:p>
                      <a:pPr marL="0" marR="0" lvl="0" indent="0" algn="ctr" rtl="0">
                        <a:spcBef>
                          <a:spcPts val="0"/>
                        </a:spcBef>
                        <a:spcAft>
                          <a:spcPts val="0"/>
                        </a:spcAft>
                        <a:buNone/>
                      </a:pPr>
                      <a:r>
                        <a:rPr lang="fr-CA" sz="1400">
                          <a:latin typeface="Calibri"/>
                          <a:ea typeface="Calibri"/>
                          <a:cs typeface="Calibri"/>
                          <a:sym typeface="Calibri"/>
                        </a:rPr>
                        <a:t>Pages</a:t>
                      </a:r>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1</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Refuges et habitats artificiels</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7-8</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2</a:t>
                      </a:r>
                      <a:endParaRPr sz="1200">
                        <a:latin typeface="Calibri"/>
                        <a:ea typeface="Calibri"/>
                        <a:cs typeface="Calibri"/>
                        <a:sym typeface="Calibri"/>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Solides géométriques cachés</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9</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3</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L’épreuve de solidité</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10-11</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4</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Fiche zoologique</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12</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5</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Maquette de l’habitat artificiel</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13-14</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fr-CA" sz="1200">
                          <a:latin typeface="Calibri"/>
                          <a:ea typeface="Calibri"/>
                          <a:cs typeface="Calibri"/>
                          <a:sym typeface="Calibri"/>
                        </a:rPr>
                        <a:t>6</a:t>
                      </a:r>
                      <a:endParaRPr/>
                    </a:p>
                  </a:txBody>
                  <a:tcPr marL="91450" marR="91450" marT="45725" marB="45725" anchor="ctr"/>
                </a:tc>
                <a:tc>
                  <a:txBody>
                    <a:bodyPr/>
                    <a:lstStyle/>
                    <a:p>
                      <a:pPr marL="0" marR="0" lvl="0" indent="0" algn="l" rtl="0">
                        <a:spcBef>
                          <a:spcPts val="0"/>
                        </a:spcBef>
                        <a:spcAft>
                          <a:spcPts val="0"/>
                        </a:spcAft>
                        <a:buNone/>
                      </a:pPr>
                      <a:r>
                        <a:rPr lang="fr-CA" sz="1200">
                          <a:latin typeface="Calibri"/>
                          <a:ea typeface="Calibri"/>
                          <a:cs typeface="Calibri"/>
                          <a:sym typeface="Calibri"/>
                        </a:rPr>
                        <a:t>Présentation des maquettes</a:t>
                      </a:r>
                      <a:endParaRPr/>
                    </a:p>
                  </a:txBody>
                  <a:tcPr marL="91450" marR="91450" marT="45725" marB="45725" anchor="ctr"/>
                </a:tc>
                <a:tc>
                  <a:txBody>
                    <a:bodyPr/>
                    <a:lstStyle/>
                    <a:p>
                      <a:pPr marL="0" marR="0" lvl="0" indent="0" algn="ctr" rtl="0">
                        <a:spcBef>
                          <a:spcPts val="0"/>
                        </a:spcBef>
                        <a:spcAft>
                          <a:spcPts val="0"/>
                        </a:spcAft>
                        <a:buNone/>
                      </a:pPr>
                      <a:r>
                        <a:rPr lang="fr-CA" sz="1200">
                          <a:latin typeface="Calibri"/>
                          <a:ea typeface="Calibri"/>
                          <a:cs typeface="Calibri"/>
                          <a:sym typeface="Calibri"/>
                        </a:rPr>
                        <a:t>15</a:t>
                      </a:r>
                      <a:endParaRPr sz="12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139" name="Google Shape;139;p6"/>
          <p:cNvSpPr txBox="1"/>
          <p:nvPr/>
        </p:nvSpPr>
        <p:spPr>
          <a:xfrm>
            <a:off x="1291972" y="1543659"/>
            <a:ext cx="4274057" cy="871396"/>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3000"/>
              <a:buFont typeface="Calibri"/>
              <a:buNone/>
            </a:pPr>
            <a:r>
              <a:rPr lang="fr-CA" sz="3000" dirty="0">
                <a:solidFill>
                  <a:schemeClr val="dk1"/>
                </a:solidFill>
                <a:latin typeface="Calibri"/>
                <a:ea typeface="Calibri"/>
                <a:cs typeface="Calibri"/>
                <a:sym typeface="Calibri"/>
              </a:rPr>
              <a:t>Description des activités</a:t>
            </a:r>
            <a:endParaRPr sz="30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sldNum" idx="12"/>
          </p:nvPr>
        </p:nvSpPr>
        <p:spPr>
          <a:xfrm>
            <a:off x="5745708" y="8181179"/>
            <a:ext cx="1112292" cy="95231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7</a:t>
            </a:fld>
            <a:endParaRPr sz="8200">
              <a:solidFill>
                <a:srgbClr val="D8D8D8"/>
              </a:solidFill>
              <a:latin typeface="Impact"/>
              <a:ea typeface="Impact"/>
              <a:cs typeface="Impact"/>
              <a:sym typeface="Impact"/>
            </a:endParaRPr>
          </a:p>
        </p:txBody>
      </p:sp>
      <p:sp>
        <p:nvSpPr>
          <p:cNvPr id="146" name="Google Shape;146;p7"/>
          <p:cNvSpPr txBox="1">
            <a:spLocks noGrp="1"/>
          </p:cNvSpPr>
          <p:nvPr>
            <p:ph type="body" idx="1"/>
          </p:nvPr>
        </p:nvSpPr>
        <p:spPr>
          <a:xfrm>
            <a:off x="1744979" y="1376759"/>
            <a:ext cx="5041525" cy="7756733"/>
          </a:xfrm>
          <a:prstGeom prst="rect">
            <a:avLst/>
          </a:prstGeom>
          <a:solidFill>
            <a:schemeClr val="lt1">
              <a:alpha val="0"/>
            </a:schemeClr>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400"/>
              <a:buNone/>
            </a:pPr>
            <a:r>
              <a:rPr lang="fr-CA" sz="2400" i="1">
                <a:solidFill>
                  <a:schemeClr val="dk1"/>
                </a:solidFill>
                <a:latin typeface="Calibri"/>
                <a:ea typeface="Calibri"/>
                <a:cs typeface="Calibri"/>
                <a:sym typeface="Calibri"/>
              </a:rPr>
              <a:t>Vue d’ensemble</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La mise en situation de la thématique consiste en une demande d’aide de la part d’un refuge (fictif) pour animaux. L’équipe du refuge demande aux élèves de concevoir des habitats artificiels répondant à deux critères : solidité et adaptation à l’espèce. </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Déroulement de l’activité</a:t>
            </a:r>
            <a:endParaRPr/>
          </a:p>
          <a:p>
            <a:pPr marL="228600" lvl="0" indent="-228600" algn="just" rtl="0">
              <a:spcBef>
                <a:spcPts val="600"/>
              </a:spcBef>
              <a:spcAft>
                <a:spcPts val="0"/>
              </a:spcAft>
              <a:buClr>
                <a:schemeClr val="dk1"/>
              </a:buClr>
              <a:buSzPts val="1200"/>
              <a:buAutoNum type="arabicPeriod"/>
            </a:pPr>
            <a:r>
              <a:rPr lang="fr-CA" sz="1200">
                <a:solidFill>
                  <a:schemeClr val="dk1"/>
                </a:solidFill>
                <a:latin typeface="Calibri"/>
                <a:ea typeface="Calibri"/>
                <a:cs typeface="Calibri"/>
                <a:sym typeface="Calibri"/>
              </a:rPr>
              <a:t>Lecture de la lettre d’UniVert (5 minutes)</a:t>
            </a:r>
            <a:endParaRPr/>
          </a:p>
          <a:p>
            <a:pPr marL="228600" lvl="0" indent="-228600" algn="just" rtl="0">
              <a:spcBef>
                <a:spcPts val="600"/>
              </a:spcBef>
              <a:spcAft>
                <a:spcPts val="0"/>
              </a:spcAft>
              <a:buClr>
                <a:schemeClr val="dk1"/>
              </a:buClr>
              <a:buSzPts val="1200"/>
              <a:buAutoNum type="arabicPeriod"/>
            </a:pPr>
            <a:r>
              <a:rPr lang="fr-CA" sz="1200">
                <a:solidFill>
                  <a:schemeClr val="dk1"/>
                </a:solidFill>
                <a:latin typeface="Calibri"/>
                <a:ea typeface="Calibri"/>
                <a:cs typeface="Calibri"/>
                <a:sym typeface="Calibri"/>
              </a:rPr>
              <a:t>Discussion et approfondissement (20 minutes)</a:t>
            </a:r>
            <a:endParaRPr/>
          </a:p>
          <a:p>
            <a:pPr marL="228600" lvl="0" indent="-228600" algn="just" rtl="0">
              <a:spcBef>
                <a:spcPts val="600"/>
              </a:spcBef>
              <a:spcAft>
                <a:spcPts val="0"/>
              </a:spcAft>
              <a:buClr>
                <a:schemeClr val="dk1"/>
              </a:buClr>
              <a:buSzPts val="1200"/>
              <a:buAutoNum type="arabicPeriod"/>
            </a:pPr>
            <a:r>
              <a:rPr lang="fr-CA" sz="1200">
                <a:solidFill>
                  <a:schemeClr val="dk1"/>
                </a:solidFill>
                <a:latin typeface="Calibri"/>
                <a:ea typeface="Calibri"/>
                <a:cs typeface="Calibri"/>
                <a:sym typeface="Calibri"/>
              </a:rPr>
              <a:t>Plan de match (10 minutes)</a:t>
            </a:r>
            <a:endParaRPr/>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Lecture de la lettre d’UniVert </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Expliquer à la classe qu’une lettre leur a été envoyée, par un organisme nommé </a:t>
            </a:r>
            <a:r>
              <a:rPr lang="fr-CA" sz="1200" i="1">
                <a:solidFill>
                  <a:schemeClr val="dk1"/>
                </a:solidFill>
                <a:latin typeface="Calibri"/>
                <a:ea typeface="Calibri"/>
                <a:cs typeface="Calibri"/>
                <a:sym typeface="Calibri"/>
              </a:rPr>
              <a:t>UniVert</a:t>
            </a:r>
            <a:r>
              <a:rPr lang="fr-CA" sz="1200">
                <a:solidFill>
                  <a:schemeClr val="dk1"/>
                </a:solidFill>
                <a:latin typeface="Calibri"/>
                <a:ea typeface="Calibri"/>
                <a:cs typeface="Calibri"/>
                <a:sym typeface="Calibri"/>
              </a:rPr>
              <a:t>.</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Montrer la </a:t>
            </a:r>
            <a:r>
              <a:rPr lang="fr-CA" sz="1200" b="1">
                <a:solidFill>
                  <a:schemeClr val="dk1"/>
                </a:solidFill>
                <a:latin typeface="Calibri"/>
                <a:ea typeface="Calibri"/>
                <a:cs typeface="Calibri"/>
                <a:sym typeface="Calibri"/>
              </a:rPr>
              <a:t>fiche TNI-1</a:t>
            </a:r>
            <a:r>
              <a:rPr lang="fr-CA" sz="1200">
                <a:solidFill>
                  <a:schemeClr val="dk1"/>
                </a:solidFill>
                <a:latin typeface="Calibri"/>
                <a:ea typeface="Calibri"/>
                <a:cs typeface="Calibri"/>
                <a:sym typeface="Calibri"/>
              </a:rPr>
              <a:t> afin de faire la lecture de la lettre en plénière. Pour faire participer les élèves sans perdre trop de temps, faire lire </a:t>
            </a:r>
            <a:r>
              <a:rPr lang="fr-CA" sz="1200" i="1">
                <a:solidFill>
                  <a:schemeClr val="dk1"/>
                </a:solidFill>
                <a:latin typeface="Calibri"/>
                <a:ea typeface="Calibri"/>
                <a:cs typeface="Calibri"/>
                <a:sym typeface="Calibri"/>
              </a:rPr>
              <a:t>un paragraphe par volontaire.</a:t>
            </a:r>
            <a:endParaRPr/>
          </a:p>
          <a:p>
            <a:pPr marL="228600" lvl="0" indent="-228600" algn="just" rtl="0">
              <a:spcBef>
                <a:spcPts val="600"/>
              </a:spcBef>
              <a:spcAft>
                <a:spcPts val="0"/>
              </a:spcAft>
              <a:buClr>
                <a:schemeClr val="dk1"/>
              </a:buClr>
              <a:buSzPts val="1200"/>
              <a:buFont typeface="Calibri"/>
              <a:buAutoNum type="arabicPeriod"/>
            </a:pPr>
            <a:r>
              <a:rPr lang="fr-CA" sz="1200">
                <a:solidFill>
                  <a:schemeClr val="dk1"/>
                </a:solidFill>
                <a:latin typeface="Calibri"/>
                <a:ea typeface="Calibri"/>
                <a:cs typeface="Calibri"/>
                <a:sym typeface="Calibri"/>
              </a:rPr>
              <a:t>Montrer brièvement la </a:t>
            </a:r>
            <a:r>
              <a:rPr lang="fr-CA" sz="1200" b="1">
                <a:solidFill>
                  <a:schemeClr val="dk1"/>
                </a:solidFill>
                <a:latin typeface="Calibri"/>
                <a:ea typeface="Calibri"/>
                <a:cs typeface="Calibri"/>
                <a:sym typeface="Calibri"/>
              </a:rPr>
              <a:t>fiche TNI-2 </a:t>
            </a:r>
            <a:r>
              <a:rPr lang="fr-CA" sz="1200">
                <a:solidFill>
                  <a:schemeClr val="dk1"/>
                </a:solidFill>
                <a:latin typeface="Calibri"/>
                <a:ea typeface="Calibri"/>
                <a:cs typeface="Calibri"/>
                <a:sym typeface="Calibri"/>
              </a:rPr>
              <a:t>afin que les élèves aient une idée du genre d’animaux qui pourraient être recueillis au refuge.</a:t>
            </a:r>
            <a:endParaRPr sz="1200" b="1"/>
          </a:p>
          <a:p>
            <a:pPr marL="0" lvl="0" indent="0" algn="just" rtl="0">
              <a:spcBef>
                <a:spcPts val="600"/>
              </a:spcBef>
              <a:spcAft>
                <a:spcPts val="0"/>
              </a:spcAft>
              <a:buClr>
                <a:schemeClr val="dk1"/>
              </a:buClr>
              <a:buSzPts val="1200"/>
              <a:buNone/>
            </a:pPr>
            <a:endParaRPr sz="1200"/>
          </a:p>
          <a:p>
            <a:pPr marL="0" lvl="0" indent="0" algn="just" rtl="0">
              <a:spcBef>
                <a:spcPts val="600"/>
              </a:spcBef>
              <a:spcAft>
                <a:spcPts val="0"/>
              </a:spcAft>
              <a:buClr>
                <a:schemeClr val="dk1"/>
              </a:buClr>
              <a:buSzPts val="2400"/>
              <a:buNone/>
            </a:pPr>
            <a:r>
              <a:rPr lang="fr-CA" sz="2400" i="1">
                <a:solidFill>
                  <a:schemeClr val="dk1"/>
                </a:solidFill>
                <a:latin typeface="Calibri"/>
                <a:ea typeface="Calibri"/>
                <a:cs typeface="Calibri"/>
                <a:sym typeface="Calibri"/>
              </a:rPr>
              <a:t>Discussion et approfondissement</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Suite à la lecture de la lettre d’UniVert, quatre questions doivent être abordées avec la classe. </a:t>
            </a:r>
            <a:endParaRPr/>
          </a:p>
          <a:p>
            <a:pPr marL="0" lvl="0" indent="0" algn="just" rtl="0">
              <a:spcBef>
                <a:spcPts val="600"/>
              </a:spcBef>
              <a:spcAft>
                <a:spcPts val="0"/>
              </a:spcAft>
              <a:buClr>
                <a:schemeClr val="dk1"/>
              </a:buClr>
              <a:buSzPts val="1200"/>
              <a:buNone/>
            </a:pPr>
            <a:r>
              <a:rPr lang="fr-CA" sz="1200">
                <a:solidFill>
                  <a:schemeClr val="dk1"/>
                </a:solidFill>
                <a:latin typeface="Calibri"/>
                <a:ea typeface="Calibri"/>
                <a:cs typeface="Calibri"/>
                <a:sym typeface="Calibri"/>
              </a:rPr>
              <a:t>Pour chaque question, donner la chance aux élèves de répondre. Compléter leurs réponses au besoin, à l’aide des ressources qui sont fournies.</a:t>
            </a:r>
            <a:endParaRPr/>
          </a:p>
          <a:p>
            <a:pPr marL="0" lvl="0" indent="0" algn="just" rtl="0">
              <a:spcBef>
                <a:spcPts val="600"/>
              </a:spcBef>
              <a:spcAft>
                <a:spcPts val="0"/>
              </a:spcAft>
              <a:buClr>
                <a:schemeClr val="dk1"/>
              </a:buClr>
              <a:buSzPts val="1200"/>
              <a:buNone/>
            </a:pPr>
            <a:endParaRPr sz="1200"/>
          </a:p>
          <a:p>
            <a:pPr marL="228600" lvl="0" indent="-228600" algn="just" rtl="0">
              <a:spcBef>
                <a:spcPts val="600"/>
              </a:spcBef>
              <a:spcAft>
                <a:spcPts val="0"/>
              </a:spcAft>
              <a:buClr>
                <a:schemeClr val="dk1"/>
              </a:buClr>
              <a:buSzPts val="1200"/>
              <a:buFont typeface="Calibri"/>
              <a:buAutoNum type="arabicPeriod"/>
            </a:pPr>
            <a:r>
              <a:rPr lang="fr-CA" sz="1200" b="1">
                <a:solidFill>
                  <a:schemeClr val="dk1"/>
                </a:solidFill>
                <a:latin typeface="Calibri"/>
                <a:ea typeface="Calibri"/>
                <a:cs typeface="Calibri"/>
                <a:sym typeface="Calibri"/>
              </a:rPr>
              <a:t>« Où est Chibougamau ? » </a:t>
            </a:r>
            <a:endParaRPr/>
          </a:p>
          <a:p>
            <a:pPr marL="628650" lvl="1"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La </a:t>
            </a:r>
            <a:r>
              <a:rPr lang="fr-CA" sz="1200" b="1">
                <a:solidFill>
                  <a:schemeClr val="dk1"/>
                </a:solidFill>
                <a:latin typeface="Calibri"/>
                <a:ea typeface="Calibri"/>
                <a:cs typeface="Calibri"/>
                <a:sym typeface="Calibri"/>
              </a:rPr>
              <a:t>fiche TNI-3 </a:t>
            </a:r>
            <a:r>
              <a:rPr lang="fr-CA" sz="1200">
                <a:solidFill>
                  <a:schemeClr val="dk1"/>
                </a:solidFill>
                <a:latin typeface="Calibri"/>
                <a:ea typeface="Calibri"/>
                <a:cs typeface="Calibri"/>
                <a:sym typeface="Calibri"/>
              </a:rPr>
              <a:t>montre que la ville de Chibougamau est située très loin au nord de Montréal. </a:t>
            </a:r>
            <a:endParaRPr/>
          </a:p>
          <a:p>
            <a:pPr marL="628650" lvl="1" indent="-228600" algn="just" rtl="0">
              <a:spcBef>
                <a:spcPts val="600"/>
              </a:spcBef>
              <a:spcAft>
                <a:spcPts val="0"/>
              </a:spcAft>
              <a:buClr>
                <a:schemeClr val="dk1"/>
              </a:buClr>
              <a:buSzPts val="1200"/>
              <a:buChar char="–"/>
            </a:pPr>
            <a:r>
              <a:rPr lang="fr-CA" sz="1200">
                <a:solidFill>
                  <a:schemeClr val="dk1"/>
                </a:solidFill>
                <a:latin typeface="Calibri"/>
                <a:ea typeface="Calibri"/>
                <a:cs typeface="Calibri"/>
                <a:sym typeface="Calibri"/>
              </a:rPr>
              <a:t>On devine que les hivers y sont rigoureux.</a:t>
            </a:r>
            <a:endParaRPr/>
          </a:p>
          <a:p>
            <a:pPr marL="0" lvl="0" indent="0" algn="l" rtl="0">
              <a:spcBef>
                <a:spcPts val="600"/>
              </a:spcBef>
              <a:spcAft>
                <a:spcPts val="0"/>
              </a:spcAft>
              <a:buClr>
                <a:schemeClr val="dk1"/>
              </a:buClr>
              <a:buSzPts val="1200"/>
              <a:buNone/>
            </a:pPr>
            <a:endParaRPr sz="1200"/>
          </a:p>
        </p:txBody>
      </p:sp>
      <p:graphicFrame>
        <p:nvGraphicFramePr>
          <p:cNvPr id="147" name="Google Shape;147;p7"/>
          <p:cNvGraphicFramePr/>
          <p:nvPr/>
        </p:nvGraphicFramePr>
        <p:xfrm>
          <a:off x="38776" y="1864937"/>
          <a:ext cx="1652875" cy="1086035"/>
        </p:xfrm>
        <a:graphic>
          <a:graphicData uri="http://schemas.openxmlformats.org/drawingml/2006/table">
            <a:tbl>
              <a:tblPr firstRow="1" bandRow="1">
                <a:noFill/>
                <a:tableStyleId>{2C4A874D-6B03-4BB8-98A9-B98E6124F245}</a:tableStyleId>
              </a:tblPr>
              <a:tblGrid>
                <a:gridCol w="1652875">
                  <a:extLst>
                    <a:ext uri="{9D8B030D-6E8A-4147-A177-3AD203B41FA5}">
                      <a16:colId xmlns:a16="http://schemas.microsoft.com/office/drawing/2014/main" val="20000"/>
                    </a:ext>
                  </a:extLst>
                </a:gridCol>
              </a:tblGrid>
              <a:tr h="318650">
                <a:tc>
                  <a:txBody>
                    <a:bodyPr/>
                    <a:lstStyle/>
                    <a:p>
                      <a:pPr marL="0" marR="0" lvl="0" indent="0" algn="ctr" rtl="0">
                        <a:spcBef>
                          <a:spcPts val="0"/>
                        </a:spcBef>
                        <a:spcAft>
                          <a:spcPts val="0"/>
                        </a:spcAft>
                        <a:buNone/>
                      </a:pPr>
                      <a:r>
                        <a:rPr lang="fr-CA" sz="1400" dirty="0">
                          <a:latin typeface="Calibri"/>
                          <a:ea typeface="Calibri"/>
                          <a:cs typeface="Calibri"/>
                          <a:sym typeface="Calibri"/>
                        </a:rPr>
                        <a:t>Matériel nécessaire</a:t>
                      </a:r>
                      <a:endParaRPr dirty="0"/>
                    </a:p>
                  </a:txBody>
                  <a:tcPr marL="91450" marR="91450" marT="45725" marB="45725"/>
                </a:tc>
                <a:extLst>
                  <a:ext uri="{0D108BD9-81ED-4DB2-BD59-A6C34878D82A}">
                    <a16:rowId xmlns:a16="http://schemas.microsoft.com/office/drawing/2014/main" val="10000"/>
                  </a:ext>
                </a:extLst>
              </a:tr>
              <a:tr h="310175">
                <a:tc>
                  <a:txBody>
                    <a:bodyPr/>
                    <a:lstStyle/>
                    <a:p>
                      <a:pPr marL="0" marR="0" lvl="0" indent="0" algn="ctr" rtl="0">
                        <a:spcBef>
                          <a:spcPts val="0"/>
                        </a:spcBef>
                        <a:spcAft>
                          <a:spcPts val="0"/>
                        </a:spcAft>
                        <a:buNone/>
                      </a:pPr>
                      <a:r>
                        <a:rPr lang="fr-CA" sz="1200" b="1">
                          <a:latin typeface="Calibri"/>
                          <a:ea typeface="Calibri"/>
                          <a:cs typeface="Calibri"/>
                          <a:sym typeface="Calibri"/>
                        </a:rPr>
                        <a:t>Pour l’enseignant.e</a:t>
                      </a:r>
                      <a:endParaRPr sz="1200" b="1">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310175">
                <a:tc>
                  <a:txBody>
                    <a:bodyPr/>
                    <a:lstStyle/>
                    <a:p>
                      <a:pPr marL="0" marR="0" lvl="0" indent="0" algn="l" rtl="0">
                        <a:lnSpc>
                          <a:spcPct val="100000"/>
                        </a:lnSpc>
                        <a:spcBef>
                          <a:spcPts val="0"/>
                        </a:spcBef>
                        <a:spcAft>
                          <a:spcPts val="0"/>
                        </a:spcAft>
                        <a:buClr>
                          <a:schemeClr val="dk1"/>
                        </a:buClr>
                        <a:buSzPts val="1200"/>
                        <a:buFont typeface="Calibri"/>
                        <a:buNone/>
                      </a:pPr>
                      <a:r>
                        <a:rPr lang="fr-CA" sz="1200" u="sng" dirty="0">
                          <a:solidFill>
                            <a:schemeClr val="dk1"/>
                          </a:solid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Fiche théorique 1</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CA" sz="1200" dirty="0">
                          <a:solidFill>
                            <a:schemeClr val="dk1"/>
                          </a:solidFill>
                          <a:latin typeface="Calibri"/>
                          <a:ea typeface="Calibri"/>
                          <a:cs typeface="Calibri"/>
                          <a:sym typeface="Calibri"/>
                          <a:hlinkClick r:id="" action="ppaction://noaction"/>
                        </a:rPr>
                        <a:t>Fiches TNI 1 à 4</a:t>
                      </a:r>
                      <a:endParaRPr sz="1200" dirty="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148" name="Google Shape;148;p7"/>
          <p:cNvGraphicFramePr/>
          <p:nvPr/>
        </p:nvGraphicFramePr>
        <p:xfrm>
          <a:off x="53057" y="1376760"/>
          <a:ext cx="1636025" cy="401500"/>
        </p:xfrm>
        <a:graphic>
          <a:graphicData uri="http://schemas.openxmlformats.org/drawingml/2006/table">
            <a:tbl>
              <a:tblPr firstRow="1" bandRow="1">
                <a:noFill/>
                <a:tableStyleId>{7FD3D0E3-BACD-4F40-8B32-A9B99BE5178E}</a:tableStyleId>
              </a:tblPr>
              <a:tblGrid>
                <a:gridCol w="1636025">
                  <a:extLst>
                    <a:ext uri="{9D8B030D-6E8A-4147-A177-3AD203B41FA5}">
                      <a16:colId xmlns:a16="http://schemas.microsoft.com/office/drawing/2014/main" val="20000"/>
                    </a:ext>
                  </a:extLst>
                </a:gridCol>
              </a:tblGrid>
              <a:tr h="401500">
                <a:tc>
                  <a:txBody>
                    <a:bodyPr/>
                    <a:lstStyle/>
                    <a:p>
                      <a:pPr marL="0" marR="0" lvl="0" indent="0" algn="ctr" rtl="0">
                        <a:spcBef>
                          <a:spcPts val="0"/>
                        </a:spcBef>
                        <a:spcAft>
                          <a:spcPts val="0"/>
                        </a:spcAft>
                        <a:buNone/>
                      </a:pPr>
                      <a:endParaRPr sz="200" b="1"/>
                    </a:p>
                    <a:p>
                      <a:pPr marL="0" marR="0" lvl="0" indent="0" algn="ctr" rtl="0">
                        <a:spcBef>
                          <a:spcPts val="0"/>
                        </a:spcBef>
                        <a:spcAft>
                          <a:spcPts val="0"/>
                        </a:spcAft>
                        <a:buNone/>
                      </a:pPr>
                      <a:r>
                        <a:rPr lang="fr-CA" sz="1400" b="1">
                          <a:latin typeface="Calibri"/>
                          <a:ea typeface="Calibri"/>
                          <a:cs typeface="Calibri"/>
                          <a:sym typeface="Calibri"/>
                        </a:rPr>
                        <a:t>Durée : 35 minutes</a:t>
                      </a:r>
                      <a:endParaRPr sz="1400" b="1" i="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bl>
          </a:graphicData>
        </a:graphic>
      </p:graphicFrame>
      <p:sp>
        <p:nvSpPr>
          <p:cNvPr id="150" name="Google Shape;150;p7"/>
          <p:cNvSpPr/>
          <p:nvPr/>
        </p:nvSpPr>
        <p:spPr>
          <a:xfrm>
            <a:off x="36212" y="5085942"/>
            <a:ext cx="1652864" cy="4016444"/>
          </a:xfrm>
          <a:prstGeom prst="rect">
            <a:avLst/>
          </a:prstGeom>
          <a:solidFill>
            <a:srgbClr val="C5D8F1"/>
          </a:solid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fr-CA" sz="1400" b="1" dirty="0">
                <a:solidFill>
                  <a:schemeClr val="dk1"/>
                </a:solidFill>
                <a:latin typeface="Calibri"/>
                <a:ea typeface="Calibri"/>
                <a:cs typeface="Calibri"/>
                <a:sym typeface="Calibri"/>
              </a:rPr>
              <a:t>Zone vocabulaire</a:t>
            </a:r>
            <a:endParaRPr sz="1400" b="1" dirty="0">
              <a:solidFill>
                <a:schemeClr val="dk1"/>
              </a:solidFill>
              <a:latin typeface="Calibri"/>
              <a:ea typeface="Calibri"/>
              <a:cs typeface="Calibri"/>
              <a:sym typeface="Calibri"/>
            </a:endParaRPr>
          </a:p>
          <a:p>
            <a:pPr marL="0" marR="0" lvl="0" indent="0" algn="l" rtl="0">
              <a:spcBef>
                <a:spcPts val="600"/>
              </a:spcBef>
              <a:spcAft>
                <a:spcPts val="0"/>
              </a:spcAft>
              <a:buNone/>
            </a:pPr>
            <a:r>
              <a:rPr lang="fr-CA" sz="1200" b="1" dirty="0">
                <a:solidFill>
                  <a:schemeClr val="dk1"/>
                </a:solidFill>
                <a:latin typeface="Calibri"/>
                <a:ea typeface="Calibri"/>
                <a:cs typeface="Calibri"/>
                <a:sym typeface="Calibri"/>
              </a:rPr>
              <a:t>Habitat : </a:t>
            </a:r>
            <a:r>
              <a:rPr lang="fr-CA" sz="1200" b="0" i="0" dirty="0">
                <a:solidFill>
                  <a:schemeClr val="dk1"/>
                </a:solidFill>
                <a:latin typeface="Calibri"/>
                <a:ea typeface="Calibri"/>
                <a:cs typeface="Calibri"/>
                <a:sym typeface="Calibri"/>
              </a:rPr>
              <a:t>Partie de l'environnement dans laquelle vit une espèce animale ou un groupe d'espèces.</a:t>
            </a:r>
            <a:endParaRPr dirty="0"/>
          </a:p>
          <a:p>
            <a:pPr marL="0" marR="0" lvl="0" indent="0" algn="l" rtl="0">
              <a:spcBef>
                <a:spcPts val="600"/>
              </a:spcBef>
              <a:spcAft>
                <a:spcPts val="0"/>
              </a:spcAft>
              <a:buNone/>
            </a:pPr>
            <a:r>
              <a:rPr lang="fr-CA" sz="1200" b="1" dirty="0">
                <a:solidFill>
                  <a:schemeClr val="dk1"/>
                </a:solidFill>
                <a:latin typeface="Calibri"/>
                <a:ea typeface="Calibri"/>
                <a:cs typeface="Calibri"/>
                <a:sym typeface="Calibri"/>
              </a:rPr>
              <a:t>Artificiel : </a:t>
            </a:r>
            <a:r>
              <a:rPr lang="fr-CA" sz="1200" dirty="0">
                <a:solidFill>
                  <a:schemeClr val="dk1"/>
                </a:solidFill>
                <a:latin typeface="Calibri"/>
                <a:ea typeface="Calibri"/>
                <a:cs typeface="Calibri"/>
                <a:sym typeface="Calibri"/>
              </a:rPr>
              <a:t>Fabriqué par les êtres humains.</a:t>
            </a:r>
            <a:endParaRPr dirty="0"/>
          </a:p>
          <a:p>
            <a:pPr marL="0" marR="0" lvl="0" indent="0" algn="l" rtl="0">
              <a:spcBef>
                <a:spcPts val="600"/>
              </a:spcBef>
              <a:spcAft>
                <a:spcPts val="0"/>
              </a:spcAft>
              <a:buNone/>
            </a:pPr>
            <a:r>
              <a:rPr lang="fr-CA" sz="1200" b="1" dirty="0">
                <a:solidFill>
                  <a:schemeClr val="dk1"/>
                </a:solidFill>
                <a:latin typeface="Calibri"/>
                <a:ea typeface="Calibri"/>
                <a:cs typeface="Calibri"/>
                <a:sym typeface="Calibri"/>
              </a:rPr>
              <a:t>Faune : </a:t>
            </a:r>
            <a:r>
              <a:rPr lang="fr-CA" sz="1200" b="0" i="0" dirty="0">
                <a:solidFill>
                  <a:schemeClr val="dk1"/>
                </a:solidFill>
                <a:latin typeface="Calibri"/>
                <a:ea typeface="Calibri"/>
                <a:cs typeface="Calibri"/>
                <a:sym typeface="Calibri"/>
              </a:rPr>
              <a:t>Ensemble des espèces animales vivant dans un espace géographique ou un habitat déterminé.</a:t>
            </a:r>
            <a:endParaRPr dirty="0"/>
          </a:p>
          <a:p>
            <a:pPr marL="0" marR="0" lvl="0" indent="0" algn="l" rtl="0">
              <a:spcBef>
                <a:spcPts val="600"/>
              </a:spcBef>
              <a:spcAft>
                <a:spcPts val="0"/>
              </a:spcAft>
              <a:buNone/>
            </a:pPr>
            <a:r>
              <a:rPr lang="fr-CA" sz="1200" b="1" dirty="0">
                <a:solidFill>
                  <a:schemeClr val="dk1"/>
                </a:solidFill>
                <a:latin typeface="Calibri"/>
                <a:ea typeface="Calibri"/>
                <a:cs typeface="Calibri"/>
                <a:sym typeface="Calibri"/>
              </a:rPr>
              <a:t>Adapter : </a:t>
            </a:r>
            <a:r>
              <a:rPr lang="fr-CA" sz="1200" dirty="0">
                <a:solidFill>
                  <a:schemeClr val="dk1"/>
                </a:solidFill>
                <a:latin typeface="Calibri"/>
                <a:ea typeface="Calibri"/>
                <a:cs typeface="Calibri"/>
                <a:sym typeface="Calibri"/>
              </a:rPr>
              <a:t>Modifier quelque chose (p.ex. un habitat) pour le mettre en accord avec certains besoins (p.ex. ceux d’un animal).</a:t>
            </a:r>
            <a:endParaRPr dirty="0"/>
          </a:p>
        </p:txBody>
      </p:sp>
      <p:sp>
        <p:nvSpPr>
          <p:cNvPr id="151" name="Google Shape;151;p7"/>
          <p:cNvSpPr txBox="1">
            <a:spLocks noGrp="1"/>
          </p:cNvSpPr>
          <p:nvPr>
            <p:ph type="title"/>
          </p:nvPr>
        </p:nvSpPr>
        <p:spPr>
          <a:xfrm>
            <a:off x="-1" y="526"/>
            <a:ext cx="4592097"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Amorce</a:t>
            </a:r>
            <a:br>
              <a:rPr lang="fr-CA" sz="3000"/>
            </a:br>
            <a:r>
              <a:rPr lang="fr-CA" sz="2400"/>
              <a:t>1. Refuges et habitats artificiels</a:t>
            </a:r>
            <a:endParaRPr sz="2400"/>
          </a:p>
        </p:txBody>
      </p:sp>
      <p:pic>
        <p:nvPicPr>
          <p:cNvPr id="3" name="Image 2">
            <a:extLst>
              <a:ext uri="{FF2B5EF4-FFF2-40B4-BE49-F238E27FC236}">
                <a16:creationId xmlns:a16="http://schemas.microsoft.com/office/drawing/2014/main" id="{83CCC82C-405A-7944-1EE2-DF92DF6FB08C}"/>
              </a:ext>
            </a:extLst>
          </p:cNvPr>
          <p:cNvPicPr>
            <a:picLocks noChangeAspect="1"/>
          </p:cNvPicPr>
          <p:nvPr/>
        </p:nvPicPr>
        <p:blipFill>
          <a:blip r:embed="rId4"/>
          <a:stretch>
            <a:fillRect/>
          </a:stretch>
        </p:blipFill>
        <p:spPr>
          <a:xfrm>
            <a:off x="4280000" y="-565732"/>
            <a:ext cx="2542252" cy="254225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sldNum" idx="12"/>
          </p:nvPr>
        </p:nvSpPr>
        <p:spPr>
          <a:xfrm>
            <a:off x="5745708" y="8181179"/>
            <a:ext cx="1112292" cy="95231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8</a:t>
            </a:fld>
            <a:endParaRPr sz="8200">
              <a:solidFill>
                <a:srgbClr val="D8D8D8"/>
              </a:solidFill>
              <a:latin typeface="Impact"/>
              <a:ea typeface="Impact"/>
              <a:cs typeface="Impact"/>
              <a:sym typeface="Impact"/>
            </a:endParaRPr>
          </a:p>
        </p:txBody>
      </p:sp>
      <p:sp>
        <p:nvSpPr>
          <p:cNvPr id="158" name="Google Shape;158;p8"/>
          <p:cNvSpPr txBox="1">
            <a:spLocks noGrp="1"/>
          </p:cNvSpPr>
          <p:nvPr>
            <p:ph type="body" idx="1"/>
          </p:nvPr>
        </p:nvSpPr>
        <p:spPr>
          <a:xfrm>
            <a:off x="99061" y="1376759"/>
            <a:ext cx="6687444" cy="7742057"/>
          </a:xfrm>
          <a:prstGeom prst="rect">
            <a:avLst/>
          </a:prstGeom>
          <a:solidFill>
            <a:schemeClr val="lt1">
              <a:alpha val="0"/>
            </a:schemeClr>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spcBef>
                <a:spcPts val="0"/>
              </a:spcBef>
              <a:spcAft>
                <a:spcPts val="0"/>
              </a:spcAft>
              <a:buClr>
                <a:schemeClr val="dk1"/>
              </a:buClr>
              <a:buSzPts val="1200"/>
              <a:buFont typeface="Calibri"/>
              <a:buAutoNum type="arabicPeriod" startAt="2"/>
            </a:pPr>
            <a:r>
              <a:rPr lang="fr-CA" sz="1200" b="1" dirty="0">
                <a:solidFill>
                  <a:schemeClr val="dk1"/>
                </a:solidFill>
                <a:latin typeface="Calibri"/>
                <a:ea typeface="Calibri"/>
                <a:cs typeface="Calibri"/>
                <a:sym typeface="Calibri"/>
              </a:rPr>
              <a:t>« Qu’est-ce qu’un refuge pour animaux ? »</a:t>
            </a:r>
            <a:endParaRPr dirty="0"/>
          </a:p>
          <a:p>
            <a:pPr marL="742950" lvl="1" indent="-285750" algn="just"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La lettre d’</a:t>
            </a:r>
            <a:r>
              <a:rPr lang="fr-CA" sz="1200" dirty="0" err="1">
                <a:solidFill>
                  <a:schemeClr val="dk1"/>
                </a:solidFill>
                <a:latin typeface="Calibri"/>
                <a:ea typeface="Calibri"/>
                <a:cs typeface="Calibri"/>
                <a:sym typeface="Calibri"/>
              </a:rPr>
              <a:t>UniVert</a:t>
            </a:r>
            <a:r>
              <a:rPr lang="fr-CA" sz="1200" dirty="0">
                <a:solidFill>
                  <a:schemeClr val="dk1"/>
                </a:solidFill>
                <a:latin typeface="Calibri"/>
                <a:ea typeface="Calibri"/>
                <a:cs typeface="Calibri"/>
                <a:sym typeface="Calibri"/>
              </a:rPr>
              <a:t> offre plusieurs éléments de réponse. Voir </a:t>
            </a:r>
            <a:r>
              <a:rPr lang="fr-CA" sz="1200" b="1" dirty="0">
                <a:solidFill>
                  <a:schemeClr val="dk1"/>
                </a:solidFill>
                <a:latin typeface="Calibri"/>
                <a:ea typeface="Calibri"/>
                <a:cs typeface="Calibri"/>
                <a:sym typeface="Calibri"/>
              </a:rPr>
              <a:t>fiche théorique 1 </a:t>
            </a:r>
            <a:r>
              <a:rPr lang="fr-CA" sz="1200" dirty="0">
                <a:solidFill>
                  <a:schemeClr val="dk1"/>
                </a:solidFill>
                <a:latin typeface="Calibri"/>
                <a:ea typeface="Calibri"/>
                <a:cs typeface="Calibri"/>
                <a:sym typeface="Calibri"/>
              </a:rPr>
              <a:t>pour plus d’informations.</a:t>
            </a:r>
            <a:endParaRPr dirty="0"/>
          </a:p>
          <a:p>
            <a:pPr marL="742950" lvl="1" indent="-285750" algn="just"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Deux sous-questions intéressantes peuvent être : </a:t>
            </a:r>
            <a:r>
              <a:rPr lang="fr-CA" sz="1200" b="1" i="1" dirty="0">
                <a:solidFill>
                  <a:schemeClr val="dk1"/>
                </a:solidFill>
                <a:latin typeface="Calibri"/>
                <a:ea typeface="Calibri"/>
                <a:cs typeface="Calibri"/>
                <a:sym typeface="Calibri"/>
              </a:rPr>
              <a:t>« Avez-vous déjà visité un refuge pour animaux ? » </a:t>
            </a:r>
            <a:r>
              <a:rPr lang="fr-CA" sz="1200" dirty="0">
                <a:solidFill>
                  <a:schemeClr val="dk1"/>
                </a:solidFill>
                <a:latin typeface="Calibri"/>
                <a:ea typeface="Calibri"/>
                <a:cs typeface="Calibri"/>
                <a:sym typeface="Calibri"/>
              </a:rPr>
              <a:t>et </a:t>
            </a:r>
            <a:r>
              <a:rPr lang="fr-CA" sz="1200" b="1" i="1" dirty="0">
                <a:solidFill>
                  <a:schemeClr val="dk1"/>
                </a:solidFill>
                <a:latin typeface="Calibri"/>
                <a:ea typeface="Calibri"/>
                <a:cs typeface="Calibri"/>
                <a:sym typeface="Calibri"/>
              </a:rPr>
              <a:t>« Quelle est la différence entre un refuge et un zoo ? ». </a:t>
            </a:r>
            <a:endParaRPr dirty="0"/>
          </a:p>
          <a:p>
            <a:pPr marL="742950" lvl="1" indent="-285750" algn="just"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La </a:t>
            </a:r>
            <a:r>
              <a:rPr lang="fr-CA" sz="1200" b="1" dirty="0">
                <a:solidFill>
                  <a:schemeClr val="dk1"/>
                </a:solidFill>
                <a:latin typeface="Calibri"/>
                <a:ea typeface="Calibri"/>
                <a:cs typeface="Calibri"/>
                <a:sym typeface="Calibri"/>
              </a:rPr>
              <a:t>fiche TNI-4 </a:t>
            </a:r>
            <a:r>
              <a:rPr lang="fr-CA" sz="1200" dirty="0">
                <a:solidFill>
                  <a:schemeClr val="dk1"/>
                </a:solidFill>
                <a:latin typeface="Calibri"/>
                <a:ea typeface="Calibri"/>
                <a:cs typeface="Calibri"/>
                <a:sym typeface="Calibri"/>
              </a:rPr>
              <a:t>montre 4 photos (1/page) de refuges pour animaux.</a:t>
            </a:r>
            <a:endParaRPr dirty="0"/>
          </a:p>
          <a:p>
            <a:pPr marL="742950" lvl="1" indent="-209550" algn="just" rtl="0">
              <a:spcBef>
                <a:spcPts val="600"/>
              </a:spcBef>
              <a:spcAft>
                <a:spcPts val="0"/>
              </a:spcAft>
              <a:buClr>
                <a:schemeClr val="dk1"/>
              </a:buClr>
              <a:buSzPts val="1200"/>
              <a:buNone/>
            </a:pPr>
            <a:endParaRPr sz="1200" dirty="0"/>
          </a:p>
          <a:p>
            <a:pPr marL="228600" lvl="0" indent="-228600" algn="just" rtl="0">
              <a:spcBef>
                <a:spcPts val="600"/>
              </a:spcBef>
              <a:spcAft>
                <a:spcPts val="0"/>
              </a:spcAft>
              <a:buClr>
                <a:schemeClr val="dk1"/>
              </a:buClr>
              <a:buSzPts val="1200"/>
              <a:buFont typeface="Calibri"/>
              <a:buAutoNum type="arabicPeriod" startAt="2"/>
            </a:pPr>
            <a:r>
              <a:rPr lang="fr-CA" sz="1200" b="1" dirty="0">
                <a:solidFill>
                  <a:schemeClr val="dk1"/>
                </a:solidFill>
                <a:latin typeface="Calibri"/>
                <a:ea typeface="Calibri"/>
                <a:cs typeface="Calibri"/>
                <a:sym typeface="Calibri"/>
              </a:rPr>
              <a:t>« Qu’est-ce que c’est, un </a:t>
            </a:r>
            <a:r>
              <a:rPr lang="fr-CA" sz="1200" b="1" i="1" dirty="0">
                <a:solidFill>
                  <a:schemeClr val="dk1"/>
                </a:solidFill>
                <a:latin typeface="Calibri"/>
                <a:ea typeface="Calibri"/>
                <a:cs typeface="Calibri"/>
                <a:sym typeface="Calibri"/>
              </a:rPr>
              <a:t>habitat artificiel </a:t>
            </a:r>
            <a:r>
              <a:rPr lang="fr-CA" sz="1200" b="1" dirty="0">
                <a:solidFill>
                  <a:schemeClr val="dk1"/>
                </a:solidFill>
                <a:latin typeface="Calibri"/>
                <a:ea typeface="Calibri"/>
                <a:cs typeface="Calibri"/>
                <a:sym typeface="Calibri"/>
              </a:rPr>
              <a:t>? »</a:t>
            </a:r>
            <a:endParaRPr dirty="0"/>
          </a:p>
          <a:p>
            <a:pPr marL="742950" lvl="1" indent="-285750" algn="just"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Voir la zone vocabulaire à la page précédente. </a:t>
            </a:r>
            <a:endParaRPr dirty="0"/>
          </a:p>
          <a:p>
            <a:pPr marL="742950" lvl="1" indent="-285750" algn="just"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Pour compléter, visionner la vidéo « </a:t>
            </a:r>
            <a:r>
              <a:rPr lang="fr-CA"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L’hiver au refuge </a:t>
            </a:r>
            <a:r>
              <a:rPr lang="fr-CA" sz="1200" u="sng"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Lobadanaki</a:t>
            </a:r>
            <a:r>
              <a:rPr lang="fr-CA"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fr-CA" sz="1200" dirty="0">
                <a:solidFill>
                  <a:schemeClr val="dk1"/>
                </a:solidFill>
                <a:latin typeface="Calibri"/>
                <a:ea typeface="Calibri"/>
                <a:cs typeface="Calibri"/>
                <a:sym typeface="Calibri"/>
              </a:rPr>
              <a:t>». </a:t>
            </a:r>
            <a:endParaRPr dirty="0"/>
          </a:p>
          <a:p>
            <a:pPr marL="742950" lvl="1" indent="-285750" algn="just"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Pendant le visionnement, poser des questions au sujet de a) les animaux qui sont aperçus, et b) la forme des habitats artificiels.</a:t>
            </a:r>
            <a:endParaRPr dirty="0"/>
          </a:p>
          <a:p>
            <a:pPr marL="0" lvl="0" indent="0" algn="just" rtl="0">
              <a:spcBef>
                <a:spcPts val="600"/>
              </a:spcBef>
              <a:spcAft>
                <a:spcPts val="0"/>
              </a:spcAft>
              <a:buClr>
                <a:schemeClr val="dk1"/>
              </a:buClr>
              <a:buSzPts val="1200"/>
              <a:buNone/>
            </a:pPr>
            <a:endParaRPr sz="1200" dirty="0"/>
          </a:p>
          <a:p>
            <a:pPr marL="228600" lvl="0" indent="-228600" algn="just" rtl="0">
              <a:spcBef>
                <a:spcPts val="600"/>
              </a:spcBef>
              <a:spcAft>
                <a:spcPts val="0"/>
              </a:spcAft>
              <a:buClr>
                <a:schemeClr val="dk1"/>
              </a:buClr>
              <a:buSzPts val="1200"/>
              <a:buFont typeface="Calibri"/>
              <a:buAutoNum type="arabicPeriod" startAt="2"/>
            </a:pPr>
            <a:r>
              <a:rPr lang="fr-CA" sz="1200" b="1" dirty="0">
                <a:solidFill>
                  <a:schemeClr val="dk1"/>
                </a:solidFill>
                <a:latin typeface="Calibri"/>
                <a:ea typeface="Calibri"/>
                <a:cs typeface="Calibri"/>
                <a:sym typeface="Calibri"/>
              </a:rPr>
              <a:t>« Qu’est-ce que ça veut dire, un habitat </a:t>
            </a:r>
            <a:r>
              <a:rPr lang="fr-CA" sz="1200" b="1" i="1" dirty="0">
                <a:solidFill>
                  <a:schemeClr val="dk1"/>
                </a:solidFill>
                <a:latin typeface="Calibri"/>
                <a:ea typeface="Calibri"/>
                <a:cs typeface="Calibri"/>
                <a:sym typeface="Calibri"/>
              </a:rPr>
              <a:t>sécuritaire</a:t>
            </a:r>
            <a:r>
              <a:rPr lang="fr-CA" sz="1200" b="1" dirty="0">
                <a:solidFill>
                  <a:schemeClr val="dk1"/>
                </a:solidFill>
                <a:latin typeface="Calibri"/>
                <a:ea typeface="Calibri"/>
                <a:cs typeface="Calibri"/>
                <a:sym typeface="Calibri"/>
              </a:rPr>
              <a:t> et </a:t>
            </a:r>
            <a:r>
              <a:rPr lang="fr-CA" sz="1200" b="1" i="1" dirty="0">
                <a:solidFill>
                  <a:schemeClr val="dk1"/>
                </a:solidFill>
                <a:latin typeface="Calibri"/>
                <a:ea typeface="Calibri"/>
                <a:cs typeface="Calibri"/>
                <a:sym typeface="Calibri"/>
              </a:rPr>
              <a:t>adapté</a:t>
            </a:r>
            <a:r>
              <a:rPr lang="fr-CA" sz="1200" b="1" dirty="0">
                <a:solidFill>
                  <a:schemeClr val="dk1"/>
                </a:solidFill>
                <a:latin typeface="Calibri"/>
                <a:ea typeface="Calibri"/>
                <a:cs typeface="Calibri"/>
                <a:sym typeface="Calibri"/>
              </a:rPr>
              <a:t> ? »</a:t>
            </a:r>
            <a:endParaRPr dirty="0"/>
          </a:p>
          <a:p>
            <a:pPr marL="742950" lvl="1" indent="-285750" algn="l"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Voir zone vocabulaire et Fiche théorique 1.</a:t>
            </a:r>
            <a:endParaRPr dirty="0"/>
          </a:p>
          <a:p>
            <a:pPr marL="742950" lvl="1" indent="-285750" algn="l"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Possibilité de se référer à des éléments de la vidéo précédente.</a:t>
            </a:r>
            <a:endParaRPr dirty="0"/>
          </a:p>
          <a:p>
            <a:pPr marL="742950" lvl="1" indent="-285750" algn="l"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Élément important devant être soulevé : sécuritaire veut dire (entre autres choses) </a:t>
            </a:r>
            <a:r>
              <a:rPr lang="fr-CA" sz="1200" b="1" dirty="0">
                <a:solidFill>
                  <a:schemeClr val="dk1"/>
                </a:solidFill>
                <a:latin typeface="Calibri"/>
                <a:ea typeface="Calibri"/>
                <a:cs typeface="Calibri"/>
                <a:sym typeface="Calibri"/>
              </a:rPr>
              <a:t>solide</a:t>
            </a:r>
            <a:r>
              <a:rPr lang="fr-CA" sz="1200" dirty="0">
                <a:solidFill>
                  <a:schemeClr val="dk1"/>
                </a:solidFill>
                <a:latin typeface="Calibri"/>
                <a:ea typeface="Calibri"/>
                <a:cs typeface="Calibri"/>
                <a:sym typeface="Calibri"/>
              </a:rPr>
              <a:t>.</a:t>
            </a:r>
            <a:endParaRPr dirty="0"/>
          </a:p>
          <a:p>
            <a:pPr marL="742950" lvl="1" indent="-285750" algn="l" rtl="0">
              <a:spcBef>
                <a:spcPts val="600"/>
              </a:spcBef>
              <a:spcAft>
                <a:spcPts val="0"/>
              </a:spcAft>
              <a:buClr>
                <a:schemeClr val="dk1"/>
              </a:buClr>
              <a:buSzPts val="1200"/>
              <a:buNone/>
            </a:pPr>
            <a:endParaRPr sz="1200" dirty="0"/>
          </a:p>
          <a:p>
            <a:pPr marL="0" lvl="0" indent="0" algn="just" rtl="0">
              <a:spcBef>
                <a:spcPts val="600"/>
              </a:spcBef>
              <a:spcAft>
                <a:spcPts val="0"/>
              </a:spcAft>
              <a:buClr>
                <a:schemeClr val="dk1"/>
              </a:buClr>
              <a:buSzPts val="2400"/>
              <a:buNone/>
            </a:pPr>
            <a:r>
              <a:rPr lang="fr-CA" sz="2400" i="1" dirty="0">
                <a:solidFill>
                  <a:schemeClr val="dk1"/>
                </a:solidFill>
                <a:latin typeface="Calibri"/>
                <a:ea typeface="Calibri"/>
                <a:cs typeface="Calibri"/>
                <a:sym typeface="Calibri"/>
              </a:rPr>
              <a:t>Plan de match</a:t>
            </a:r>
            <a:endParaRPr sz="1200" b="1" i="1" dirty="0">
              <a:solidFill>
                <a:srgbClr val="000000"/>
              </a:solidFill>
            </a:endParaRPr>
          </a:p>
          <a:p>
            <a:pPr marL="0" lvl="0" indent="0" algn="ctr" rtl="0">
              <a:spcBef>
                <a:spcPts val="600"/>
              </a:spcBef>
              <a:spcAft>
                <a:spcPts val="0"/>
              </a:spcAft>
              <a:buClr>
                <a:schemeClr val="dk1"/>
              </a:buClr>
              <a:buSzPts val="1080"/>
              <a:buNone/>
            </a:pPr>
            <a:r>
              <a:rPr lang="fr-CA" sz="1200" b="1" i="1" dirty="0">
                <a:solidFill>
                  <a:schemeClr val="dk1"/>
                </a:solidFill>
                <a:latin typeface="Calibri"/>
                <a:ea typeface="Calibri"/>
                <a:cs typeface="Calibri"/>
                <a:sym typeface="Calibri"/>
              </a:rPr>
              <a:t>« Comment allons-nous procéder pour concevoir des habitats artificiels sécuritaires et adaptés pour les 6 espèces mentionnées dans la lettre d’</a:t>
            </a:r>
            <a:r>
              <a:rPr lang="fr-CA" sz="1200" b="1" i="1" dirty="0" err="1">
                <a:solidFill>
                  <a:schemeClr val="dk1"/>
                </a:solidFill>
                <a:latin typeface="Calibri"/>
                <a:ea typeface="Calibri"/>
                <a:cs typeface="Calibri"/>
                <a:sym typeface="Calibri"/>
              </a:rPr>
              <a:t>UniVert</a:t>
            </a:r>
            <a:r>
              <a:rPr lang="fr-CA" sz="1200" b="1" i="1" dirty="0">
                <a:solidFill>
                  <a:schemeClr val="dk1"/>
                </a:solidFill>
                <a:latin typeface="Calibri"/>
                <a:ea typeface="Calibri"/>
                <a:cs typeface="Calibri"/>
                <a:sym typeface="Calibri"/>
              </a:rPr>
              <a:t> ? »</a:t>
            </a:r>
            <a:endParaRPr sz="1200" b="1" i="1" dirty="0">
              <a:solidFill>
                <a:srgbClr val="000000"/>
              </a:solidFill>
            </a:endParaRPr>
          </a:p>
          <a:p>
            <a:pPr marL="360000" lvl="0" indent="-360000" algn="just" rtl="0">
              <a:spcBef>
                <a:spcPts val="600"/>
              </a:spcBef>
              <a:spcAft>
                <a:spcPts val="0"/>
              </a:spcAft>
              <a:buClr>
                <a:srgbClr val="000000"/>
              </a:buClr>
              <a:buSzPts val="1080"/>
              <a:buChar char="•"/>
            </a:pPr>
            <a:r>
              <a:rPr lang="fr-CA" sz="1200" dirty="0">
                <a:solidFill>
                  <a:srgbClr val="000000"/>
                </a:solidFill>
                <a:latin typeface="Calibri"/>
                <a:ea typeface="Calibri"/>
                <a:cs typeface="Calibri"/>
                <a:sym typeface="Calibri"/>
              </a:rPr>
              <a:t>Recueillir les idées initiales des élèves. Les aider à réfléchir en leur rappelant les critères mentionnés.</a:t>
            </a:r>
            <a:endParaRPr dirty="0"/>
          </a:p>
          <a:p>
            <a:pPr marL="360000" lvl="0" indent="-360000" algn="just" rtl="0">
              <a:spcBef>
                <a:spcPts val="600"/>
              </a:spcBef>
              <a:spcAft>
                <a:spcPts val="0"/>
              </a:spcAft>
              <a:buClr>
                <a:srgbClr val="000000"/>
              </a:buClr>
              <a:buSzPts val="1080"/>
              <a:buChar char="•"/>
            </a:pPr>
            <a:r>
              <a:rPr lang="fr-CA" sz="1200" dirty="0">
                <a:solidFill>
                  <a:srgbClr val="000000"/>
                </a:solidFill>
                <a:latin typeface="Calibri"/>
                <a:ea typeface="Calibri"/>
                <a:cs typeface="Calibri"/>
                <a:sym typeface="Calibri"/>
              </a:rPr>
              <a:t>Proposer le déroulement suivant :</a:t>
            </a:r>
            <a:endParaRPr dirty="0"/>
          </a:p>
          <a:p>
            <a:pPr marL="628650" lvl="1" indent="-228599" algn="just" rtl="0">
              <a:spcBef>
                <a:spcPts val="600"/>
              </a:spcBef>
              <a:spcAft>
                <a:spcPts val="0"/>
              </a:spcAft>
              <a:buClr>
                <a:srgbClr val="000000"/>
              </a:buClr>
              <a:buSzPts val="1080"/>
              <a:buAutoNum type="arabicPeriod"/>
            </a:pPr>
            <a:r>
              <a:rPr lang="fr-CA" sz="1200" dirty="0">
                <a:solidFill>
                  <a:srgbClr val="000000"/>
                </a:solidFill>
                <a:latin typeface="Calibri"/>
                <a:ea typeface="Calibri"/>
                <a:cs typeface="Calibri"/>
                <a:sym typeface="Calibri"/>
              </a:rPr>
              <a:t>Exercices sur le rapport entre différentes formes et leur solidité (volet « sécuritaire »).</a:t>
            </a:r>
            <a:endParaRPr dirty="0"/>
          </a:p>
          <a:p>
            <a:pPr marL="628650" lvl="1" indent="-228599" algn="just" rtl="0">
              <a:spcBef>
                <a:spcPts val="600"/>
              </a:spcBef>
              <a:spcAft>
                <a:spcPts val="0"/>
              </a:spcAft>
              <a:buClr>
                <a:srgbClr val="000000"/>
              </a:buClr>
              <a:buSzPts val="1080"/>
              <a:buAutoNum type="arabicPeriod"/>
            </a:pPr>
            <a:r>
              <a:rPr lang="fr-CA" sz="1200" dirty="0">
                <a:solidFill>
                  <a:srgbClr val="000000"/>
                </a:solidFill>
                <a:latin typeface="Calibri"/>
                <a:ea typeface="Calibri"/>
                <a:cs typeface="Calibri"/>
                <a:sym typeface="Calibri"/>
              </a:rPr>
              <a:t>Répartition de la tâche (une espèce par équipe de 2, plusieurs équipes peuvent avoir la même espèce).</a:t>
            </a:r>
            <a:endParaRPr dirty="0"/>
          </a:p>
          <a:p>
            <a:pPr marL="628650" lvl="1" indent="-228599" algn="just" rtl="0">
              <a:spcBef>
                <a:spcPts val="600"/>
              </a:spcBef>
              <a:spcAft>
                <a:spcPts val="0"/>
              </a:spcAft>
              <a:buClr>
                <a:srgbClr val="000000"/>
              </a:buClr>
              <a:buSzPts val="1080"/>
              <a:buFont typeface="Arial"/>
              <a:buAutoNum type="arabicPeriod"/>
            </a:pPr>
            <a:r>
              <a:rPr lang="fr-CA" sz="1200" dirty="0">
                <a:solidFill>
                  <a:srgbClr val="000000"/>
                </a:solidFill>
                <a:latin typeface="Calibri"/>
                <a:ea typeface="Calibri"/>
                <a:cs typeface="Calibri"/>
                <a:sym typeface="Calibri"/>
              </a:rPr>
              <a:t>Réflexion sur les besoins des différentes espèces (volet « adapté »).</a:t>
            </a:r>
            <a:endParaRPr dirty="0"/>
          </a:p>
          <a:p>
            <a:pPr marL="628650" lvl="1" indent="-228599" algn="just" rtl="0">
              <a:spcBef>
                <a:spcPts val="600"/>
              </a:spcBef>
              <a:spcAft>
                <a:spcPts val="0"/>
              </a:spcAft>
              <a:buClr>
                <a:srgbClr val="000000"/>
              </a:buClr>
              <a:buSzPts val="1080"/>
              <a:buAutoNum type="arabicPeriod"/>
            </a:pPr>
            <a:r>
              <a:rPr lang="fr-CA" sz="1200" dirty="0">
                <a:solidFill>
                  <a:srgbClr val="000000"/>
                </a:solidFill>
                <a:latin typeface="Calibri"/>
                <a:ea typeface="Calibri"/>
                <a:cs typeface="Calibri"/>
                <a:sym typeface="Calibri"/>
              </a:rPr>
              <a:t>Élaboration d’un </a:t>
            </a:r>
            <a:r>
              <a:rPr lang="fr-CA" sz="1200" b="1" dirty="0">
                <a:solidFill>
                  <a:srgbClr val="000000"/>
                </a:solidFill>
                <a:latin typeface="Calibri"/>
                <a:ea typeface="Calibri"/>
                <a:cs typeface="Calibri"/>
                <a:sym typeface="Calibri"/>
              </a:rPr>
              <a:t>plan</a:t>
            </a:r>
            <a:r>
              <a:rPr lang="fr-CA" sz="1200" dirty="0">
                <a:solidFill>
                  <a:srgbClr val="000000"/>
                </a:solidFill>
                <a:latin typeface="Calibri"/>
                <a:ea typeface="Calibri"/>
                <a:cs typeface="Calibri"/>
                <a:sym typeface="Calibri"/>
              </a:rPr>
              <a:t>.</a:t>
            </a:r>
            <a:endParaRPr dirty="0"/>
          </a:p>
          <a:p>
            <a:pPr marL="628650" lvl="1" indent="-228599" algn="just" rtl="0">
              <a:spcBef>
                <a:spcPts val="600"/>
              </a:spcBef>
              <a:spcAft>
                <a:spcPts val="0"/>
              </a:spcAft>
              <a:buClr>
                <a:srgbClr val="000000"/>
              </a:buClr>
              <a:buSzPts val="1080"/>
              <a:buAutoNum type="arabicPeriod"/>
            </a:pPr>
            <a:r>
              <a:rPr lang="fr-CA" sz="1200" dirty="0">
                <a:solidFill>
                  <a:srgbClr val="000000"/>
                </a:solidFill>
                <a:latin typeface="Calibri"/>
                <a:ea typeface="Calibri"/>
                <a:cs typeface="Calibri"/>
                <a:sym typeface="Calibri"/>
              </a:rPr>
              <a:t>Construction d’une </a:t>
            </a:r>
            <a:r>
              <a:rPr lang="fr-CA" sz="1200" b="1" dirty="0">
                <a:solidFill>
                  <a:srgbClr val="000000"/>
                </a:solidFill>
                <a:latin typeface="Calibri"/>
                <a:ea typeface="Calibri"/>
                <a:cs typeface="Calibri"/>
                <a:sym typeface="Calibri"/>
              </a:rPr>
              <a:t>maquette</a:t>
            </a:r>
            <a:r>
              <a:rPr lang="fr-CA" sz="1200" dirty="0">
                <a:solidFill>
                  <a:srgbClr val="000000"/>
                </a:solidFill>
                <a:latin typeface="Calibri"/>
                <a:ea typeface="Calibri"/>
                <a:cs typeface="Calibri"/>
                <a:sym typeface="Calibri"/>
              </a:rPr>
              <a:t>.</a:t>
            </a:r>
            <a:endParaRPr dirty="0"/>
          </a:p>
          <a:p>
            <a:pPr marL="0" lvl="1" indent="0" algn="l" rtl="0">
              <a:spcBef>
                <a:spcPts val="600"/>
              </a:spcBef>
              <a:spcAft>
                <a:spcPts val="0"/>
              </a:spcAft>
              <a:buClr>
                <a:schemeClr val="dk1"/>
              </a:buClr>
              <a:buSzPts val="1200"/>
              <a:buNone/>
            </a:pPr>
            <a:endParaRPr sz="1200" dirty="0"/>
          </a:p>
          <a:p>
            <a:pPr marL="342900" lvl="0" indent="-342900" algn="just" rtl="0">
              <a:spcBef>
                <a:spcPts val="600"/>
              </a:spcBef>
              <a:spcAft>
                <a:spcPts val="0"/>
              </a:spcAft>
              <a:buClr>
                <a:schemeClr val="dk1"/>
              </a:buClr>
              <a:buSzPts val="1200"/>
              <a:buNone/>
            </a:pPr>
            <a:endParaRPr sz="1200" b="1" i="1" dirty="0"/>
          </a:p>
        </p:txBody>
      </p:sp>
      <p:sp>
        <p:nvSpPr>
          <p:cNvPr id="160" name="Google Shape;160;p8"/>
          <p:cNvSpPr txBox="1">
            <a:spLocks noGrp="1"/>
          </p:cNvSpPr>
          <p:nvPr>
            <p:ph type="title"/>
          </p:nvPr>
        </p:nvSpPr>
        <p:spPr>
          <a:xfrm>
            <a:off x="-1" y="526"/>
            <a:ext cx="5516881"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Amorce</a:t>
            </a:r>
            <a:br>
              <a:rPr lang="fr-CA" sz="3000"/>
            </a:br>
            <a:r>
              <a:rPr lang="fr-CA" sz="2400"/>
              <a:t>1. Refuges et habitats artificiels </a:t>
            </a:r>
            <a:r>
              <a:rPr lang="fr-CA" sz="1800"/>
              <a:t>(suite)</a:t>
            </a:r>
            <a:endParaRPr/>
          </a:p>
        </p:txBody>
      </p:sp>
      <p:pic>
        <p:nvPicPr>
          <p:cNvPr id="2" name="Image 1">
            <a:extLst>
              <a:ext uri="{FF2B5EF4-FFF2-40B4-BE49-F238E27FC236}">
                <a16:creationId xmlns:a16="http://schemas.microsoft.com/office/drawing/2014/main" id="{A2A814A7-CF51-FF30-BC55-4F5A13303205}"/>
              </a:ext>
            </a:extLst>
          </p:cNvPr>
          <p:cNvPicPr>
            <a:picLocks noChangeAspect="1"/>
          </p:cNvPicPr>
          <p:nvPr/>
        </p:nvPicPr>
        <p:blipFill>
          <a:blip r:embed="rId4"/>
          <a:stretch>
            <a:fillRect/>
          </a:stretch>
        </p:blipFill>
        <p:spPr>
          <a:xfrm>
            <a:off x="4474582" y="-591858"/>
            <a:ext cx="2542252" cy="25422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9"/>
          <p:cNvSpPr txBox="1">
            <a:spLocks noGrp="1"/>
          </p:cNvSpPr>
          <p:nvPr>
            <p:ph type="sldNum" idx="12"/>
          </p:nvPr>
        </p:nvSpPr>
        <p:spPr>
          <a:xfrm>
            <a:off x="5144751" y="8119068"/>
            <a:ext cx="1723204" cy="102493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CA" sz="8200">
                <a:solidFill>
                  <a:srgbClr val="D8D8D8"/>
                </a:solidFill>
                <a:latin typeface="Impact"/>
                <a:ea typeface="Impact"/>
                <a:cs typeface="Impact"/>
                <a:sym typeface="Impact"/>
              </a:rPr>
              <a:pPr marL="0" lvl="0" indent="0" algn="r" rtl="0">
                <a:spcBef>
                  <a:spcPts val="0"/>
                </a:spcBef>
                <a:spcAft>
                  <a:spcPts val="0"/>
                </a:spcAft>
                <a:buNone/>
              </a:pPr>
              <a:t>9</a:t>
            </a:fld>
            <a:endParaRPr sz="8200">
              <a:solidFill>
                <a:srgbClr val="D8D8D8"/>
              </a:solidFill>
              <a:latin typeface="Impact"/>
              <a:ea typeface="Impact"/>
              <a:cs typeface="Impact"/>
              <a:sym typeface="Impact"/>
            </a:endParaRPr>
          </a:p>
        </p:txBody>
      </p:sp>
      <p:sp>
        <p:nvSpPr>
          <p:cNvPr id="167" name="Google Shape;167;p9"/>
          <p:cNvSpPr txBox="1">
            <a:spLocks noGrp="1"/>
          </p:cNvSpPr>
          <p:nvPr>
            <p:ph type="body" idx="1"/>
          </p:nvPr>
        </p:nvSpPr>
        <p:spPr>
          <a:xfrm>
            <a:off x="1756611" y="1380599"/>
            <a:ext cx="5029894" cy="7620263"/>
          </a:xfrm>
          <a:prstGeom prst="rect">
            <a:avLst/>
          </a:prstGeom>
          <a:solidFill>
            <a:schemeClr val="lt1">
              <a:alpha val="0"/>
            </a:schemeClr>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400"/>
              <a:buNone/>
            </a:pPr>
            <a:r>
              <a:rPr lang="fr-CA" sz="2400" i="1" dirty="0">
                <a:solidFill>
                  <a:schemeClr val="dk1"/>
                </a:solidFill>
                <a:latin typeface="Calibri"/>
                <a:ea typeface="Calibri"/>
                <a:cs typeface="Calibri"/>
                <a:sym typeface="Calibri"/>
              </a:rPr>
              <a:t>Vue d’ensemble</a:t>
            </a:r>
            <a:endParaRPr dirty="0"/>
          </a:p>
          <a:p>
            <a:pPr marL="0" lvl="0" indent="0" algn="just" rtl="0">
              <a:spcBef>
                <a:spcPts val="600"/>
              </a:spcBef>
              <a:spcAft>
                <a:spcPts val="0"/>
              </a:spcAft>
              <a:buClr>
                <a:schemeClr val="dk1"/>
              </a:buClr>
              <a:buSzPts val="1200"/>
              <a:buNone/>
            </a:pPr>
            <a:r>
              <a:rPr lang="fr-CA" sz="1200" dirty="0">
                <a:solidFill>
                  <a:schemeClr val="dk1"/>
                </a:solidFill>
                <a:latin typeface="Calibri"/>
                <a:ea typeface="Calibri"/>
                <a:cs typeface="Calibri"/>
                <a:sym typeface="Calibri"/>
              </a:rPr>
              <a:t>Les élèves sont amenés à observer l’architecture de deux maisons différentes et à identifier les solides géométriques présents dans leur structure. On pourra ensuite tirer des conclusions sur l’importance du choix de ces formes dans la construction d’un habitat.</a:t>
            </a:r>
            <a:endParaRPr dirty="0"/>
          </a:p>
          <a:p>
            <a:pPr marL="0" lvl="0" indent="0" algn="just" rtl="0">
              <a:spcBef>
                <a:spcPts val="600"/>
              </a:spcBef>
              <a:spcAft>
                <a:spcPts val="0"/>
              </a:spcAft>
              <a:buClr>
                <a:schemeClr val="dk1"/>
              </a:buClr>
              <a:buSzPts val="2400"/>
              <a:buNone/>
            </a:pPr>
            <a:r>
              <a:rPr lang="fr-CA" sz="2400" i="1" dirty="0">
                <a:solidFill>
                  <a:schemeClr val="dk1"/>
                </a:solidFill>
                <a:latin typeface="Calibri"/>
                <a:ea typeface="Calibri"/>
                <a:cs typeface="Calibri"/>
                <a:sym typeface="Calibri"/>
              </a:rPr>
              <a:t>Déroulement de l’activité</a:t>
            </a:r>
            <a:endParaRPr lang="fr-CA" sz="1200" dirty="0"/>
          </a:p>
          <a:p>
            <a:pPr marL="0" lvl="0" indent="0" algn="just" rtl="0">
              <a:spcBef>
                <a:spcPts val="600"/>
              </a:spcBef>
              <a:spcAft>
                <a:spcPts val="0"/>
              </a:spcAft>
              <a:buClr>
                <a:schemeClr val="dk1"/>
              </a:buClr>
              <a:buSzPts val="2400"/>
              <a:buNone/>
            </a:pPr>
            <a:r>
              <a:rPr lang="fr-FR" sz="1400" b="1" dirty="0"/>
              <a:t>Mise en situation</a:t>
            </a:r>
            <a:endParaRPr lang="fr-FR" sz="1400" dirty="0"/>
          </a:p>
          <a:p>
            <a:pPr marL="228600" lvl="0" indent="-228600" algn="just">
              <a:spcBef>
                <a:spcPts val="600"/>
              </a:spcBef>
              <a:buClr>
                <a:schemeClr val="dk1"/>
              </a:buClr>
              <a:buSzPts val="1200"/>
              <a:buNone/>
            </a:pPr>
            <a:r>
              <a:rPr lang="fr-FR" sz="1200" dirty="0"/>
              <a:t>Au besoin, se rappeler du plan de match.</a:t>
            </a:r>
            <a:endParaRPr lang="fr-FR" dirty="0"/>
          </a:p>
          <a:p>
            <a:pPr marL="742950" lvl="1" indent="-285750" algn="just">
              <a:spcBef>
                <a:spcPts val="600"/>
              </a:spcBef>
              <a:buSzPts val="1200"/>
            </a:pPr>
            <a:r>
              <a:rPr lang="fr-FR" sz="1200" dirty="0"/>
              <a:t>Nous allons commencer par explorer le volet « sécuritaire ».</a:t>
            </a:r>
            <a:endParaRPr lang="fr-FR" dirty="0"/>
          </a:p>
          <a:p>
            <a:pPr marL="742950" lvl="1" indent="-285750" algn="just">
              <a:spcBef>
                <a:spcPts val="600"/>
              </a:spcBef>
              <a:buSzPts val="1200"/>
            </a:pPr>
            <a:r>
              <a:rPr lang="fr-FR" sz="1200" dirty="0"/>
              <a:t>« Sécuritaire » veut dire (entre autres choses) </a:t>
            </a:r>
            <a:r>
              <a:rPr lang="fr-FR" sz="1200" b="1" dirty="0"/>
              <a:t>solide</a:t>
            </a:r>
            <a:r>
              <a:rPr lang="fr-FR" sz="1200" dirty="0"/>
              <a:t>.</a:t>
            </a:r>
            <a:endParaRPr lang="fr-FR" dirty="0"/>
          </a:p>
          <a:p>
            <a:pPr marL="342900" lvl="0" indent="-342900" algn="ctr" rtl="0">
              <a:spcBef>
                <a:spcPts val="600"/>
              </a:spcBef>
              <a:spcAft>
                <a:spcPts val="0"/>
              </a:spcAft>
              <a:buClr>
                <a:schemeClr val="dk1"/>
              </a:buClr>
              <a:buSzPts val="1200"/>
              <a:buNone/>
            </a:pPr>
            <a:r>
              <a:rPr lang="fr-CA" sz="1200" b="1" i="1" dirty="0">
                <a:solidFill>
                  <a:schemeClr val="dk1"/>
                </a:solidFill>
                <a:latin typeface="Calibri"/>
                <a:ea typeface="Calibri"/>
                <a:cs typeface="Calibri"/>
                <a:sym typeface="Calibri"/>
              </a:rPr>
              <a:t>« Nous allons découvrir qu’il y a un lien très fort entre la </a:t>
            </a:r>
            <a:r>
              <a:rPr lang="fr-CA" sz="1200" b="1" u="sng" dirty="0">
                <a:solidFill>
                  <a:schemeClr val="dk1"/>
                </a:solidFill>
                <a:latin typeface="Calibri"/>
                <a:ea typeface="Calibri"/>
                <a:cs typeface="Calibri"/>
                <a:sym typeface="Calibri"/>
              </a:rPr>
              <a:t>forme</a:t>
            </a:r>
            <a:r>
              <a:rPr lang="fr-CA" sz="1200" b="1" i="1" dirty="0">
                <a:solidFill>
                  <a:schemeClr val="dk1"/>
                </a:solidFill>
                <a:latin typeface="Calibri"/>
                <a:ea typeface="Calibri"/>
                <a:cs typeface="Calibri"/>
                <a:sym typeface="Calibri"/>
              </a:rPr>
              <a:t> d’une construction et sa solidité. Mais avant d’explorer quelles formes sont les plus solides, encore faut-il les reconnaître ! »</a:t>
            </a:r>
            <a:endParaRPr sz="1200" i="1" dirty="0"/>
          </a:p>
          <a:p>
            <a:pPr marL="0" lvl="0" indent="0" algn="just" rtl="0">
              <a:spcBef>
                <a:spcPts val="600"/>
              </a:spcBef>
              <a:spcAft>
                <a:spcPts val="0"/>
              </a:spcAft>
              <a:buClr>
                <a:schemeClr val="dk1"/>
              </a:buClr>
              <a:buSzPts val="1400"/>
              <a:buNone/>
            </a:pPr>
            <a:r>
              <a:rPr lang="fr-CA" sz="1400" b="1" dirty="0">
                <a:solidFill>
                  <a:schemeClr val="dk1"/>
                </a:solidFill>
                <a:latin typeface="Calibri"/>
                <a:ea typeface="Calibri"/>
                <a:cs typeface="Calibri"/>
                <a:sym typeface="Calibri"/>
              </a:rPr>
              <a:t>Fiche d’activité</a:t>
            </a:r>
            <a:endParaRPr dirty="0"/>
          </a:p>
          <a:p>
            <a:pPr marL="228600" lvl="0" indent="-228600" algn="just" rtl="0">
              <a:spcBef>
                <a:spcPts val="600"/>
              </a:spcBef>
              <a:spcAft>
                <a:spcPts val="0"/>
              </a:spcAft>
              <a:buClr>
                <a:schemeClr val="dk1"/>
              </a:buClr>
              <a:buSzPts val="1200"/>
              <a:buFont typeface="Calibri"/>
              <a:buAutoNum type="arabicPeriod"/>
            </a:pPr>
            <a:r>
              <a:rPr lang="fr-CA" sz="1200" b="1" dirty="0">
                <a:solidFill>
                  <a:schemeClr val="dk1"/>
                </a:solidFill>
                <a:latin typeface="Calibri"/>
                <a:ea typeface="Calibri"/>
                <a:cs typeface="Calibri"/>
                <a:sym typeface="Calibri"/>
              </a:rPr>
              <a:t>Distribuer une fiche d’activité A </a:t>
            </a:r>
            <a:r>
              <a:rPr lang="fr-CA" sz="1200" dirty="0">
                <a:solidFill>
                  <a:schemeClr val="dk1"/>
                </a:solidFill>
                <a:latin typeface="Calibri"/>
                <a:ea typeface="Calibri"/>
                <a:cs typeface="Calibri"/>
                <a:sym typeface="Calibri"/>
              </a:rPr>
              <a:t>à chaque élève.</a:t>
            </a:r>
            <a:endParaRPr dirty="0"/>
          </a:p>
          <a:p>
            <a:pPr marL="228600" lvl="0" indent="-228600" algn="just" rtl="0">
              <a:spcBef>
                <a:spcPts val="600"/>
              </a:spcBef>
              <a:spcAft>
                <a:spcPts val="0"/>
              </a:spcAft>
              <a:buClr>
                <a:schemeClr val="dk1"/>
              </a:buClr>
              <a:buSzPts val="1200"/>
              <a:buFont typeface="Calibri"/>
              <a:buAutoNum type="arabicPeriod"/>
            </a:pPr>
            <a:r>
              <a:rPr lang="fr-CA" sz="1200" b="1" dirty="0">
                <a:solidFill>
                  <a:schemeClr val="dk1"/>
                </a:solidFill>
                <a:latin typeface="Calibri"/>
                <a:ea typeface="Calibri"/>
                <a:cs typeface="Calibri"/>
                <a:sym typeface="Calibri"/>
              </a:rPr>
              <a:t>Projeter la fiche </a:t>
            </a:r>
            <a:r>
              <a:rPr lang="fr-CA" sz="1200" b="1" dirty="0"/>
              <a:t>A </a:t>
            </a:r>
            <a:r>
              <a:rPr lang="fr-CA" sz="1200" b="1" dirty="0">
                <a:solidFill>
                  <a:schemeClr val="dk1"/>
                </a:solidFill>
                <a:latin typeface="Calibri"/>
                <a:ea typeface="Calibri"/>
                <a:cs typeface="Calibri"/>
                <a:sym typeface="Calibri"/>
              </a:rPr>
              <a:t>au TNI et faire la première maison en plénière</a:t>
            </a:r>
            <a:r>
              <a:rPr lang="fr-CA" sz="1200" dirty="0"/>
              <a:t>.</a:t>
            </a:r>
            <a:r>
              <a:rPr lang="fr-CA" sz="1200" dirty="0">
                <a:solidFill>
                  <a:schemeClr val="dk1"/>
                </a:solidFill>
                <a:latin typeface="Calibri"/>
                <a:ea typeface="Calibri"/>
                <a:cs typeface="Calibri"/>
                <a:sym typeface="Calibri"/>
              </a:rPr>
              <a:t>*</a:t>
            </a:r>
            <a:endParaRPr dirty="0"/>
          </a:p>
          <a:p>
            <a:pPr marL="228600" lvl="0" indent="-228600" algn="just" rtl="0">
              <a:spcBef>
                <a:spcPts val="600"/>
              </a:spcBef>
              <a:spcAft>
                <a:spcPts val="0"/>
              </a:spcAft>
              <a:buClr>
                <a:schemeClr val="dk1"/>
              </a:buClr>
              <a:buSzPts val="1200"/>
              <a:buFont typeface="Calibri"/>
              <a:buAutoNum type="arabicPeriod"/>
            </a:pPr>
            <a:r>
              <a:rPr lang="fr-CA" sz="1200" b="1" dirty="0">
                <a:solidFill>
                  <a:schemeClr val="dk1"/>
                </a:solidFill>
                <a:latin typeface="Calibri"/>
                <a:ea typeface="Calibri"/>
                <a:cs typeface="Calibri"/>
                <a:sym typeface="Calibri"/>
              </a:rPr>
              <a:t>Laisser les élèves faire la deuxième maison,</a:t>
            </a:r>
            <a:r>
              <a:rPr lang="fr-CA" sz="1200" dirty="0">
                <a:solidFill>
                  <a:schemeClr val="dk1"/>
                </a:solidFill>
                <a:latin typeface="Calibri"/>
                <a:ea typeface="Calibri"/>
                <a:cs typeface="Calibri"/>
                <a:sym typeface="Calibri"/>
              </a:rPr>
              <a:t> individuellement ou en équipe de 2 élèves.</a:t>
            </a:r>
            <a:endParaRPr dirty="0"/>
          </a:p>
          <a:p>
            <a:pPr marL="228600" lvl="0" indent="-228600" algn="just" rtl="0">
              <a:spcBef>
                <a:spcPts val="600"/>
              </a:spcBef>
              <a:spcAft>
                <a:spcPts val="0"/>
              </a:spcAft>
              <a:buClr>
                <a:schemeClr val="dk1"/>
              </a:buClr>
              <a:buSzPts val="1200"/>
              <a:buFont typeface="Calibri"/>
              <a:buAutoNum type="arabicPeriod"/>
            </a:pPr>
            <a:r>
              <a:rPr lang="fr-CA" sz="1200" b="1" dirty="0">
                <a:solidFill>
                  <a:schemeClr val="dk1"/>
                </a:solidFill>
                <a:latin typeface="Calibri"/>
                <a:ea typeface="Calibri"/>
                <a:cs typeface="Calibri"/>
                <a:sym typeface="Calibri"/>
              </a:rPr>
              <a:t>Faire un retour </a:t>
            </a:r>
            <a:r>
              <a:rPr lang="fr-CA" sz="1200" dirty="0">
                <a:solidFill>
                  <a:schemeClr val="dk1"/>
                </a:solidFill>
                <a:latin typeface="Calibri"/>
                <a:ea typeface="Calibri"/>
                <a:cs typeface="Calibri"/>
                <a:sym typeface="Calibri"/>
              </a:rPr>
              <a:t>sur les solides géométriques observés dans la deuxième maison à l’aide de la </a:t>
            </a:r>
            <a:r>
              <a:rPr lang="fr-CA" sz="1200" b="1" dirty="0"/>
              <a:t>f</a:t>
            </a:r>
            <a:r>
              <a:rPr lang="fr-CA" sz="1200" b="1" dirty="0">
                <a:solidFill>
                  <a:schemeClr val="dk1"/>
                </a:solidFill>
                <a:latin typeface="Calibri"/>
                <a:ea typeface="Calibri"/>
                <a:cs typeface="Calibri"/>
                <a:sym typeface="Calibri"/>
              </a:rPr>
              <a:t>iche TNI-5a</a:t>
            </a:r>
            <a:r>
              <a:rPr lang="fr-CA" sz="1200" dirty="0">
                <a:solidFill>
                  <a:schemeClr val="dk1"/>
                </a:solidFill>
                <a:latin typeface="Calibri"/>
                <a:ea typeface="Calibri"/>
                <a:cs typeface="Calibri"/>
                <a:sym typeface="Calibri"/>
              </a:rPr>
              <a:t>.</a:t>
            </a:r>
            <a:endParaRPr dirty="0"/>
          </a:p>
          <a:p>
            <a:pPr marL="0" lvl="0" indent="0" algn="l" rtl="0">
              <a:spcBef>
                <a:spcPts val="600"/>
              </a:spcBef>
              <a:spcAft>
                <a:spcPts val="0"/>
              </a:spcAft>
              <a:buClr>
                <a:schemeClr val="dk1"/>
              </a:buClr>
              <a:buSzPts val="1400"/>
              <a:buNone/>
            </a:pPr>
            <a:r>
              <a:rPr lang="fr-CA" sz="1400" b="1" dirty="0">
                <a:solidFill>
                  <a:schemeClr val="dk1"/>
                </a:solidFill>
                <a:latin typeface="Calibri"/>
                <a:ea typeface="Calibri"/>
                <a:cs typeface="Calibri"/>
                <a:sym typeface="Calibri"/>
              </a:rPr>
              <a:t>Conclusion</a:t>
            </a:r>
            <a:endParaRPr dirty="0"/>
          </a:p>
          <a:p>
            <a:pPr marL="342900" lvl="0" indent="-342900" algn="ctr" rtl="0">
              <a:spcBef>
                <a:spcPts val="600"/>
              </a:spcBef>
              <a:spcAft>
                <a:spcPts val="0"/>
              </a:spcAft>
              <a:buClr>
                <a:schemeClr val="dk1"/>
              </a:buClr>
              <a:buSzPts val="1200"/>
              <a:buNone/>
            </a:pPr>
            <a:r>
              <a:rPr lang="fr-CA" sz="1200" b="1" i="1" dirty="0">
                <a:solidFill>
                  <a:schemeClr val="dk1"/>
                </a:solidFill>
                <a:latin typeface="Calibri"/>
                <a:ea typeface="Calibri"/>
                <a:cs typeface="Calibri"/>
                <a:sym typeface="Calibri"/>
              </a:rPr>
              <a:t>« Comment expliquez-vous les différences de géométrie entre les deux maisons ?  Contre quel élément de la nature telle ou telle forme peut mieux résister ?»</a:t>
            </a:r>
            <a:r>
              <a:rPr lang="fr-CA" sz="1200" i="1" dirty="0">
                <a:solidFill>
                  <a:schemeClr val="dk1"/>
                </a:solidFill>
                <a:latin typeface="Calibri"/>
                <a:ea typeface="Calibri"/>
                <a:cs typeface="Calibri"/>
                <a:sym typeface="Calibri"/>
              </a:rPr>
              <a:t> </a:t>
            </a:r>
            <a:endParaRPr dirty="0"/>
          </a:p>
          <a:p>
            <a:pPr marL="228600" lvl="0" indent="-228600" algn="just" rtl="0">
              <a:spcBef>
                <a:spcPts val="600"/>
              </a:spcBef>
              <a:spcAft>
                <a:spcPts val="0"/>
              </a:spcAft>
              <a:buClr>
                <a:schemeClr val="dk1"/>
              </a:buClr>
              <a:buSzPts val="1200"/>
              <a:buFont typeface="Calibri"/>
              <a:buAutoNum type="arabicPeriod"/>
            </a:pPr>
            <a:r>
              <a:rPr lang="fr-CA" sz="1200" dirty="0">
                <a:solidFill>
                  <a:schemeClr val="dk1"/>
                </a:solidFill>
                <a:latin typeface="Calibri"/>
                <a:ea typeface="Calibri"/>
                <a:cs typeface="Calibri"/>
                <a:sym typeface="Calibri"/>
              </a:rPr>
              <a:t>Recueillir les idées des élèves.</a:t>
            </a:r>
            <a:endParaRPr sz="1200" b="1" dirty="0"/>
          </a:p>
          <a:p>
            <a:pPr marL="228600" lvl="0" indent="-228600" algn="just" rtl="0">
              <a:spcBef>
                <a:spcPts val="600"/>
              </a:spcBef>
              <a:spcAft>
                <a:spcPts val="0"/>
              </a:spcAft>
              <a:buClr>
                <a:schemeClr val="dk1"/>
              </a:buClr>
              <a:buSzPts val="1200"/>
              <a:buFont typeface="Calibri"/>
              <a:buAutoNum type="arabicPeriod"/>
            </a:pPr>
            <a:r>
              <a:rPr lang="fr-CA" sz="1200" dirty="0">
                <a:solidFill>
                  <a:schemeClr val="dk1"/>
                </a:solidFill>
                <a:latin typeface="Calibri"/>
                <a:ea typeface="Calibri"/>
                <a:cs typeface="Calibri"/>
                <a:sym typeface="Calibri"/>
              </a:rPr>
              <a:t>À l’aide de la </a:t>
            </a:r>
            <a:r>
              <a:rPr lang="fr-CA" sz="1200" b="1" dirty="0">
                <a:solidFill>
                  <a:schemeClr val="dk1"/>
                </a:solidFill>
                <a:latin typeface="Calibri"/>
                <a:ea typeface="Calibri"/>
                <a:cs typeface="Calibri"/>
                <a:sym typeface="Calibri"/>
              </a:rPr>
              <a:t>fiche TNI-5b</a:t>
            </a:r>
            <a:r>
              <a:rPr lang="fr-CA" sz="1200" dirty="0">
                <a:solidFill>
                  <a:schemeClr val="dk1"/>
                </a:solidFill>
                <a:latin typeface="Calibri"/>
                <a:ea typeface="Calibri"/>
                <a:cs typeface="Calibri"/>
                <a:sym typeface="Calibri"/>
              </a:rPr>
              <a:t>, compléter avec les informations suivantes :</a:t>
            </a:r>
            <a:endParaRPr dirty="0"/>
          </a:p>
          <a:p>
            <a:pPr marL="742950" lvl="1" indent="-285750" algn="just"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La première maison est une maison typique du Québec. Son toit doit pouvoir résister au </a:t>
            </a:r>
            <a:r>
              <a:rPr lang="fr-CA" sz="1200" b="1" dirty="0">
                <a:solidFill>
                  <a:schemeClr val="dk1"/>
                </a:solidFill>
                <a:latin typeface="Calibri"/>
                <a:ea typeface="Calibri"/>
                <a:cs typeface="Calibri"/>
                <a:sym typeface="Calibri"/>
              </a:rPr>
              <a:t>poids de la neige et de la glace</a:t>
            </a:r>
            <a:r>
              <a:rPr lang="fr-CA" sz="1200" dirty="0">
                <a:solidFill>
                  <a:schemeClr val="dk1"/>
                </a:solidFill>
                <a:latin typeface="Calibri"/>
                <a:ea typeface="Calibri"/>
                <a:cs typeface="Calibri"/>
                <a:sym typeface="Calibri"/>
              </a:rPr>
              <a:t>.</a:t>
            </a:r>
            <a:endParaRPr dirty="0"/>
          </a:p>
          <a:p>
            <a:pPr marL="742950" lvl="1" indent="-285750" algn="just" rtl="0">
              <a:spcBef>
                <a:spcPts val="600"/>
              </a:spcBef>
              <a:spcAft>
                <a:spcPts val="0"/>
              </a:spcAft>
              <a:buClr>
                <a:schemeClr val="dk1"/>
              </a:buClr>
              <a:buSzPts val="1200"/>
              <a:buChar char="–"/>
            </a:pPr>
            <a:r>
              <a:rPr lang="fr-CA" sz="1200" dirty="0">
                <a:solidFill>
                  <a:schemeClr val="dk1"/>
                </a:solidFill>
                <a:latin typeface="Calibri"/>
                <a:ea typeface="Calibri"/>
                <a:cs typeface="Calibri"/>
                <a:sym typeface="Calibri"/>
              </a:rPr>
              <a:t>La deuxième est une maison construite au Kansas, aux États-Unis, où il y a souvent des </a:t>
            </a:r>
            <a:r>
              <a:rPr lang="fr-CA" sz="1200" b="1" dirty="0">
                <a:solidFill>
                  <a:schemeClr val="dk1"/>
                </a:solidFill>
                <a:latin typeface="Calibri"/>
                <a:ea typeface="Calibri"/>
                <a:cs typeface="Calibri"/>
                <a:sym typeface="Calibri"/>
              </a:rPr>
              <a:t>tornades</a:t>
            </a:r>
            <a:r>
              <a:rPr lang="fr-CA" sz="1200" dirty="0">
                <a:solidFill>
                  <a:schemeClr val="dk1"/>
                </a:solidFill>
                <a:latin typeface="Calibri"/>
                <a:ea typeface="Calibri"/>
                <a:cs typeface="Calibri"/>
                <a:sym typeface="Calibri"/>
              </a:rPr>
              <a:t>. Le cylindre est un solide géométrique qui résiste bien au vent.</a:t>
            </a:r>
            <a:endParaRPr dirty="0"/>
          </a:p>
          <a:p>
            <a:pPr marL="0" lvl="0" indent="0" algn="just" rtl="0">
              <a:spcBef>
                <a:spcPts val="600"/>
              </a:spcBef>
              <a:spcAft>
                <a:spcPts val="0"/>
              </a:spcAft>
              <a:buClr>
                <a:schemeClr val="dk1"/>
              </a:buClr>
              <a:buSzPts val="1200"/>
              <a:buNone/>
            </a:pPr>
            <a:endParaRPr sz="1200" dirty="0"/>
          </a:p>
          <a:p>
            <a:pPr marL="0" lvl="0" indent="0" algn="ctr" rtl="0">
              <a:spcBef>
                <a:spcPts val="600"/>
              </a:spcBef>
              <a:spcAft>
                <a:spcPts val="0"/>
              </a:spcAft>
              <a:buClr>
                <a:schemeClr val="dk1"/>
              </a:buClr>
              <a:buSzPts val="1200"/>
              <a:buNone/>
            </a:pPr>
            <a:r>
              <a:rPr lang="fr-CA" sz="1200" b="1" i="1" dirty="0">
                <a:solidFill>
                  <a:schemeClr val="dk1"/>
                </a:solidFill>
                <a:latin typeface="Calibri"/>
                <a:ea typeface="Calibri"/>
                <a:cs typeface="Calibri"/>
                <a:sym typeface="Calibri"/>
              </a:rPr>
              <a:t> </a:t>
            </a:r>
            <a:endParaRPr dirty="0"/>
          </a:p>
          <a:p>
            <a:pPr marL="0" lvl="0" indent="0" algn="l" rtl="0">
              <a:spcBef>
                <a:spcPts val="600"/>
              </a:spcBef>
              <a:spcAft>
                <a:spcPts val="0"/>
              </a:spcAft>
              <a:buClr>
                <a:schemeClr val="dk1"/>
              </a:buClr>
              <a:buSzPts val="1200"/>
              <a:buNone/>
            </a:pPr>
            <a:endParaRPr sz="1200" dirty="0"/>
          </a:p>
          <a:p>
            <a:pPr marL="0" lvl="0" indent="0" algn="l" rtl="0">
              <a:spcBef>
                <a:spcPts val="600"/>
              </a:spcBef>
              <a:spcAft>
                <a:spcPts val="0"/>
              </a:spcAft>
              <a:buClr>
                <a:schemeClr val="dk1"/>
              </a:buClr>
              <a:buSzPts val="1200"/>
              <a:buNone/>
            </a:pPr>
            <a:endParaRPr sz="1200" dirty="0"/>
          </a:p>
        </p:txBody>
      </p:sp>
      <p:graphicFrame>
        <p:nvGraphicFramePr>
          <p:cNvPr id="168" name="Google Shape;168;p9"/>
          <p:cNvGraphicFramePr/>
          <p:nvPr>
            <p:extLst>
              <p:ext uri="{D42A27DB-BD31-4B8C-83A1-F6EECF244321}">
                <p14:modId xmlns:p14="http://schemas.microsoft.com/office/powerpoint/2010/main" val="2800643962"/>
              </p:ext>
            </p:extLst>
          </p:nvPr>
        </p:nvGraphicFramePr>
        <p:xfrm>
          <a:off x="43832" y="1843938"/>
          <a:ext cx="1652875" cy="1559350"/>
        </p:xfrm>
        <a:graphic>
          <a:graphicData uri="http://schemas.openxmlformats.org/drawingml/2006/table">
            <a:tbl>
              <a:tblPr firstRow="1" bandRow="1">
                <a:noFill/>
                <a:tableStyleId>{2C4A874D-6B03-4BB8-98A9-B98E6124F245}</a:tableStyleId>
              </a:tblPr>
              <a:tblGrid>
                <a:gridCol w="1652875">
                  <a:extLst>
                    <a:ext uri="{9D8B030D-6E8A-4147-A177-3AD203B41FA5}">
                      <a16:colId xmlns:a16="http://schemas.microsoft.com/office/drawing/2014/main" val="20000"/>
                    </a:ext>
                  </a:extLst>
                </a:gridCol>
              </a:tblGrid>
              <a:tr h="318650">
                <a:tc>
                  <a:txBody>
                    <a:bodyPr/>
                    <a:lstStyle/>
                    <a:p>
                      <a:pPr marL="0" marR="0" lvl="0" indent="0" algn="ctr" rtl="0">
                        <a:spcBef>
                          <a:spcPts val="0"/>
                        </a:spcBef>
                        <a:spcAft>
                          <a:spcPts val="0"/>
                        </a:spcAft>
                        <a:buNone/>
                      </a:pPr>
                      <a:r>
                        <a:rPr lang="fr-CA" sz="1400" dirty="0">
                          <a:latin typeface="Calibri"/>
                          <a:ea typeface="Calibri"/>
                          <a:cs typeface="Calibri"/>
                          <a:sym typeface="Calibri"/>
                        </a:rPr>
                        <a:t>Matériel nécessaire</a:t>
                      </a:r>
                      <a:endParaRPr dirty="0"/>
                    </a:p>
                  </a:txBody>
                  <a:tcPr marL="91450" marR="91450" marT="45725" marB="45725"/>
                </a:tc>
                <a:extLst>
                  <a:ext uri="{0D108BD9-81ED-4DB2-BD59-A6C34878D82A}">
                    <a16:rowId xmlns:a16="http://schemas.microsoft.com/office/drawing/2014/main" val="10000"/>
                  </a:ext>
                </a:extLst>
              </a:tr>
              <a:tr h="310175">
                <a:tc>
                  <a:txBody>
                    <a:bodyPr/>
                    <a:lstStyle/>
                    <a:p>
                      <a:pPr marL="0" marR="0" lvl="0" indent="0" algn="ctr" rtl="0">
                        <a:spcBef>
                          <a:spcPts val="0"/>
                        </a:spcBef>
                        <a:spcAft>
                          <a:spcPts val="0"/>
                        </a:spcAft>
                        <a:buNone/>
                      </a:pPr>
                      <a:r>
                        <a:rPr lang="fr-CA" sz="1200" b="1">
                          <a:latin typeface="Calibri"/>
                          <a:ea typeface="Calibri"/>
                          <a:cs typeface="Calibri"/>
                          <a:sym typeface="Calibri"/>
                        </a:rPr>
                        <a:t>Pour l’enseignant.e</a:t>
                      </a:r>
                      <a:endParaRPr sz="1200" b="1">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310175">
                <a:tc>
                  <a:txBody>
                    <a:bodyPr/>
                    <a:lstStyle/>
                    <a:p>
                      <a:pPr marL="0" marR="0" lvl="0" indent="0" algn="l" rtl="0">
                        <a:lnSpc>
                          <a:spcPct val="100000"/>
                        </a:lnSpc>
                        <a:spcBef>
                          <a:spcPts val="0"/>
                        </a:spcBef>
                        <a:spcAft>
                          <a:spcPts val="0"/>
                        </a:spcAft>
                        <a:buClr>
                          <a:schemeClr val="dk1"/>
                        </a:buClr>
                        <a:buSzPts val="1200"/>
                        <a:buFont typeface="Calibri"/>
                        <a:buNone/>
                      </a:pPr>
                      <a:r>
                        <a:rPr lang="fr-CA" sz="1200" u="sng" dirty="0">
                          <a:solidFill>
                            <a:schemeClr val="dk1"/>
                          </a:solidFill>
                          <a:latin typeface="Calibri"/>
                          <a:ea typeface="Calibri"/>
                          <a:cs typeface="Calibri"/>
                          <a:sym typeface="Calibri"/>
                          <a:hlinkClick r:id="rId3" action="ppaction://hlinksldjump"/>
                        </a:rPr>
                        <a:t>Fiche TNI 5a et 5b</a:t>
                      </a:r>
                      <a:endParaRPr sz="1200" dirty="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310175">
                <a:tc>
                  <a:txBody>
                    <a:bodyPr/>
                    <a:lstStyle/>
                    <a:p>
                      <a:pPr marL="0" marR="0" lvl="0" indent="0" algn="ctr" rtl="0">
                        <a:lnSpc>
                          <a:spcPct val="100000"/>
                        </a:lnSpc>
                        <a:spcBef>
                          <a:spcPts val="0"/>
                        </a:spcBef>
                        <a:spcAft>
                          <a:spcPts val="0"/>
                        </a:spcAft>
                        <a:buClr>
                          <a:schemeClr val="dk1"/>
                        </a:buClr>
                        <a:buSzPts val="1200"/>
                        <a:buFont typeface="Calibri"/>
                        <a:buNone/>
                      </a:pPr>
                      <a:r>
                        <a:rPr lang="fr-CA" sz="1200" b="1">
                          <a:solidFill>
                            <a:schemeClr val="dk1"/>
                          </a:solidFill>
                          <a:latin typeface="Calibri"/>
                          <a:ea typeface="Calibri"/>
                          <a:cs typeface="Calibri"/>
                          <a:sym typeface="Calibri"/>
                        </a:rPr>
                        <a:t>Par élève</a:t>
                      </a:r>
                      <a:endParaRPr/>
                    </a:p>
                  </a:txBody>
                  <a:tcPr marL="91450" marR="91450" marT="45725" marB="45725"/>
                </a:tc>
                <a:extLst>
                  <a:ext uri="{0D108BD9-81ED-4DB2-BD59-A6C34878D82A}">
                    <a16:rowId xmlns:a16="http://schemas.microsoft.com/office/drawing/2014/main" val="10003"/>
                  </a:ext>
                </a:extLst>
              </a:tr>
              <a:tr h="310175">
                <a:tc>
                  <a:txBody>
                    <a:bodyPr/>
                    <a:lstStyle/>
                    <a:p>
                      <a:pPr marL="0" marR="0" lvl="0" indent="0" algn="l" rtl="0">
                        <a:lnSpc>
                          <a:spcPct val="100000"/>
                        </a:lnSpc>
                        <a:spcBef>
                          <a:spcPts val="0"/>
                        </a:spcBef>
                        <a:spcAft>
                          <a:spcPts val="0"/>
                        </a:spcAft>
                        <a:buClr>
                          <a:schemeClr val="dk1"/>
                        </a:buClr>
                        <a:buSzPts val="1200"/>
                        <a:buFont typeface="Calibri"/>
                        <a:buNone/>
                      </a:pPr>
                      <a:r>
                        <a:rPr lang="fr-CA" sz="1200" u="sng" dirty="0">
                          <a:solidFill>
                            <a:schemeClr val="dk1"/>
                          </a:solid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Fiche d’activité A </a:t>
                      </a:r>
                      <a:endParaRPr sz="1200" dirty="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169" name="Google Shape;169;p9"/>
          <p:cNvGraphicFramePr/>
          <p:nvPr/>
        </p:nvGraphicFramePr>
        <p:xfrm>
          <a:off x="53057" y="1378616"/>
          <a:ext cx="1636025" cy="401500"/>
        </p:xfrm>
        <a:graphic>
          <a:graphicData uri="http://schemas.openxmlformats.org/drawingml/2006/table">
            <a:tbl>
              <a:tblPr firstRow="1" bandRow="1">
                <a:noFill/>
                <a:tableStyleId>{7FD3D0E3-BACD-4F40-8B32-A9B99BE5178E}</a:tableStyleId>
              </a:tblPr>
              <a:tblGrid>
                <a:gridCol w="1636025">
                  <a:extLst>
                    <a:ext uri="{9D8B030D-6E8A-4147-A177-3AD203B41FA5}">
                      <a16:colId xmlns:a16="http://schemas.microsoft.com/office/drawing/2014/main" val="20000"/>
                    </a:ext>
                  </a:extLst>
                </a:gridCol>
              </a:tblGrid>
              <a:tr h="401500">
                <a:tc>
                  <a:txBody>
                    <a:bodyPr/>
                    <a:lstStyle/>
                    <a:p>
                      <a:pPr marL="0" marR="0" lvl="0" indent="0" algn="ctr" rtl="0">
                        <a:spcBef>
                          <a:spcPts val="0"/>
                        </a:spcBef>
                        <a:spcAft>
                          <a:spcPts val="0"/>
                        </a:spcAft>
                        <a:buNone/>
                      </a:pPr>
                      <a:endParaRPr sz="200" b="1"/>
                    </a:p>
                    <a:p>
                      <a:pPr marL="0" marR="0" lvl="0" indent="0" algn="ctr" rtl="0">
                        <a:spcBef>
                          <a:spcPts val="0"/>
                        </a:spcBef>
                        <a:spcAft>
                          <a:spcPts val="0"/>
                        </a:spcAft>
                        <a:buNone/>
                      </a:pPr>
                      <a:r>
                        <a:rPr lang="fr-CA" sz="1400" b="1">
                          <a:latin typeface="Calibri"/>
                          <a:ea typeface="Calibri"/>
                          <a:cs typeface="Calibri"/>
                          <a:sym typeface="Calibri"/>
                        </a:rPr>
                        <a:t>Durée : 30 minutes</a:t>
                      </a:r>
                      <a:endParaRPr sz="1400" b="1" i="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bl>
          </a:graphicData>
        </a:graphic>
      </p:graphicFrame>
      <p:pic>
        <p:nvPicPr>
          <p:cNvPr id="170" name="Google Shape;170;p9"/>
          <p:cNvPicPr preferRelativeResize="0"/>
          <p:nvPr/>
        </p:nvPicPr>
        <p:blipFill rotWithShape="1">
          <a:blip r:embed="rId5">
            <a:alphaModFix/>
          </a:blip>
          <a:srcRect/>
          <a:stretch/>
        </p:blipFill>
        <p:spPr>
          <a:xfrm>
            <a:off x="6093993" y="4729695"/>
            <a:ext cx="505648" cy="501641"/>
          </a:xfrm>
          <a:prstGeom prst="rect">
            <a:avLst/>
          </a:prstGeom>
          <a:noFill/>
          <a:ln>
            <a:noFill/>
          </a:ln>
        </p:spPr>
      </p:pic>
      <p:sp>
        <p:nvSpPr>
          <p:cNvPr id="171" name="Google Shape;171;p9"/>
          <p:cNvSpPr txBox="1">
            <a:spLocks noGrp="1"/>
          </p:cNvSpPr>
          <p:nvPr>
            <p:ph type="title"/>
          </p:nvPr>
        </p:nvSpPr>
        <p:spPr>
          <a:xfrm>
            <a:off x="-1" y="526"/>
            <a:ext cx="5265337" cy="10002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Calibri"/>
              <a:buNone/>
            </a:pPr>
            <a:r>
              <a:rPr lang="fr-CA" sz="3000"/>
              <a:t>Préparation mathématique</a:t>
            </a:r>
            <a:br>
              <a:rPr lang="fr-CA" sz="3000"/>
            </a:br>
            <a:r>
              <a:rPr lang="fr-CA" sz="2400"/>
              <a:t>2. Solides géométriques cachés</a:t>
            </a:r>
            <a:endParaRPr sz="2400"/>
          </a:p>
        </p:txBody>
      </p:sp>
      <p:sp>
        <p:nvSpPr>
          <p:cNvPr id="173" name="Google Shape;173;p9"/>
          <p:cNvSpPr/>
          <p:nvPr/>
        </p:nvSpPr>
        <p:spPr>
          <a:xfrm>
            <a:off x="53057" y="4897611"/>
            <a:ext cx="1636019" cy="4185721"/>
          </a:xfrm>
          <a:prstGeom prst="rect">
            <a:avLst/>
          </a:prstGeom>
          <a:solidFill>
            <a:srgbClr val="8CB3E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b="1" dirty="0">
                <a:solidFill>
                  <a:schemeClr val="dk1"/>
                </a:solidFill>
                <a:latin typeface="Calibri"/>
                <a:ea typeface="Calibri"/>
                <a:cs typeface="Calibri"/>
                <a:sym typeface="Calibri"/>
              </a:rPr>
              <a:t>Observation à l’extérieur</a:t>
            </a:r>
            <a:endParaRPr dirty="0"/>
          </a:p>
          <a:p>
            <a:pPr marL="0" marR="0" lvl="0" indent="0" algn="l" rtl="0">
              <a:spcBef>
                <a:spcPts val="600"/>
              </a:spcBef>
              <a:spcAft>
                <a:spcPts val="0"/>
              </a:spcAft>
              <a:buNone/>
            </a:pPr>
            <a:r>
              <a:rPr lang="fr-CA" sz="1200" dirty="0">
                <a:solidFill>
                  <a:schemeClr val="dk1"/>
                </a:solidFill>
                <a:latin typeface="Calibri"/>
                <a:ea typeface="Calibri"/>
                <a:cs typeface="Calibri"/>
                <a:sym typeface="Calibri"/>
              </a:rPr>
              <a:t>Il est possible de bonifier cette activité avec une sortie à l’extérieur, pendant laquelle les élèves observeraient des solides géométriques dans les structures des maisons environnantes. </a:t>
            </a:r>
            <a:endParaRPr dirty="0"/>
          </a:p>
          <a:p>
            <a:pPr marL="0" marR="0" lvl="0" indent="0" algn="l" rtl="0">
              <a:spcBef>
                <a:spcPts val="600"/>
              </a:spcBef>
              <a:spcAft>
                <a:spcPts val="0"/>
              </a:spcAft>
              <a:buNone/>
            </a:pPr>
            <a:r>
              <a:rPr lang="fr-CA" sz="1200" dirty="0">
                <a:solidFill>
                  <a:schemeClr val="dk1"/>
                </a:solidFill>
                <a:latin typeface="Calibri"/>
                <a:ea typeface="Calibri"/>
                <a:cs typeface="Calibri"/>
                <a:sym typeface="Calibri"/>
              </a:rPr>
              <a:t>En préparation à une telle activité, il serait bien que l’</a:t>
            </a:r>
            <a:r>
              <a:rPr lang="fr-CA" sz="1200" dirty="0" err="1">
                <a:solidFill>
                  <a:schemeClr val="dk1"/>
                </a:solidFill>
                <a:latin typeface="Calibri"/>
                <a:ea typeface="Calibri"/>
                <a:cs typeface="Calibri"/>
                <a:sym typeface="Calibri"/>
              </a:rPr>
              <a:t>enseignant.e</a:t>
            </a:r>
            <a:r>
              <a:rPr lang="fr-CA" sz="1200" dirty="0">
                <a:solidFill>
                  <a:schemeClr val="dk1"/>
                </a:solidFill>
                <a:latin typeface="Calibri"/>
                <a:ea typeface="Calibri"/>
                <a:cs typeface="Calibri"/>
                <a:sym typeface="Calibri"/>
              </a:rPr>
              <a:t> fasse une promenade en solitaire, afin d’identifier les structures qui seront les plus intéressantes à observer.</a:t>
            </a:r>
            <a:endParaRPr dirty="0"/>
          </a:p>
        </p:txBody>
      </p:sp>
      <p:sp>
        <p:nvSpPr>
          <p:cNvPr id="11" name="Google Shape;173;p9"/>
          <p:cNvSpPr/>
          <p:nvPr/>
        </p:nvSpPr>
        <p:spPr>
          <a:xfrm>
            <a:off x="45720" y="3449811"/>
            <a:ext cx="1636019" cy="1384954"/>
          </a:xfrm>
          <a:prstGeom prst="rect">
            <a:avLst/>
          </a:prstGeom>
          <a:solidFill>
            <a:srgbClr val="8CB3E3"/>
          </a:solidFill>
          <a:ln>
            <a:noFill/>
          </a:ln>
        </p:spPr>
        <p:txBody>
          <a:bodyPr spcFirstLastPara="1" wrap="square" lIns="91425" tIns="45700" rIns="91425" bIns="45700" anchor="t" anchorCtr="0">
            <a:spAutoFit/>
          </a:bodyPr>
          <a:lstStyle/>
          <a:p>
            <a:pPr lvl="0" algn="ctr">
              <a:spcBef>
                <a:spcPts val="600"/>
              </a:spcBef>
              <a:buClr>
                <a:schemeClr val="dk1"/>
              </a:buClr>
              <a:buSzPts val="1400"/>
            </a:pPr>
            <a:r>
              <a:rPr lang="fr-CA" b="1" dirty="0">
                <a:latin typeface="Calibri" pitchFamily="34" charset="0"/>
                <a:cs typeface="Calibri" pitchFamily="34" charset="0"/>
              </a:rPr>
              <a:t>*Première maison</a:t>
            </a:r>
          </a:p>
          <a:p>
            <a:pPr lvl="0">
              <a:spcBef>
                <a:spcPts val="600"/>
              </a:spcBef>
              <a:buClr>
                <a:schemeClr val="dk1"/>
              </a:buClr>
              <a:buSzPts val="1400"/>
            </a:pPr>
            <a:r>
              <a:rPr lang="fr-CA" sz="1200" dirty="0">
                <a:latin typeface="Calibri" pitchFamily="34" charset="0"/>
                <a:cs typeface="Calibri" pitchFamily="34" charset="0"/>
              </a:rPr>
              <a:t>Consulter la fiche TNI-5a pour la solution, mais ne pas montrer la fiche tout de suite aux élèves !</a:t>
            </a:r>
            <a:endParaRPr lang="fr-FR" sz="1200" dirty="0">
              <a:latin typeface="Calibri" pitchFamily="34" charset="0"/>
              <a:cs typeface="Calibri" pitchFamily="34" charset="0"/>
            </a:endParaRPr>
          </a:p>
        </p:txBody>
      </p:sp>
      <p:pic>
        <p:nvPicPr>
          <p:cNvPr id="2" name="Image 1">
            <a:extLst>
              <a:ext uri="{FF2B5EF4-FFF2-40B4-BE49-F238E27FC236}">
                <a16:creationId xmlns:a16="http://schemas.microsoft.com/office/drawing/2014/main" id="{CF395268-A69B-85B0-4E00-B32C6439650A}"/>
              </a:ext>
            </a:extLst>
          </p:cNvPr>
          <p:cNvPicPr>
            <a:picLocks noChangeAspect="1"/>
          </p:cNvPicPr>
          <p:nvPr/>
        </p:nvPicPr>
        <p:blipFill>
          <a:blip r:embed="rId6"/>
          <a:stretch>
            <a:fillRect/>
          </a:stretch>
        </p:blipFill>
        <p:spPr>
          <a:xfrm>
            <a:off x="4280000" y="-565732"/>
            <a:ext cx="2542252" cy="2542252"/>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7006</Words>
  <Application>Microsoft Office PowerPoint</Application>
  <PresentationFormat>Affichage à l'écran (4:3)</PresentationFormat>
  <Paragraphs>1700</Paragraphs>
  <Slides>54</Slides>
  <Notes>52</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54</vt:i4>
      </vt:variant>
    </vt:vector>
  </HeadingPairs>
  <TitlesOfParts>
    <vt:vector size="65" baseType="lpstr">
      <vt:lpstr>Cambria</vt:lpstr>
      <vt:lpstr>Impact</vt:lpstr>
      <vt:lpstr>Times New Roman</vt:lpstr>
      <vt:lpstr>Avenir Light</vt:lpstr>
      <vt:lpstr>Limelight</vt:lpstr>
      <vt:lpstr>Calibri</vt:lpstr>
      <vt:lpstr>Trebuchet MS</vt:lpstr>
      <vt:lpstr>Arial</vt:lpstr>
      <vt:lpstr>Dancing Script</vt:lpstr>
      <vt:lpstr>Thème Office</vt:lpstr>
      <vt:lpstr>1_Thème Office</vt:lpstr>
      <vt:lpstr>Présentation PowerPoint</vt:lpstr>
      <vt:lpstr>Présentation PowerPoint</vt:lpstr>
      <vt:lpstr>Présentation PowerPoint</vt:lpstr>
      <vt:lpstr>Séquence d’enseignement</vt:lpstr>
      <vt:lpstr>Refuge solide (3e année) – Matériel </vt:lpstr>
      <vt:lpstr>Présentation PowerPoint</vt:lpstr>
      <vt:lpstr>Amorce 1. Refuges et habitats artificiels</vt:lpstr>
      <vt:lpstr>Amorce 1. Refuges et habitats artificiels (suite)</vt:lpstr>
      <vt:lpstr>Préparation mathématique 2. Solides géométriques cachés</vt:lpstr>
      <vt:lpstr>Réalisation 3. L’épreuve de solidité</vt:lpstr>
      <vt:lpstr>Réalisation 3. L’épreuve de solidité (suite)</vt:lpstr>
      <vt:lpstr>Réalisation 4. Fiche zoologique</vt:lpstr>
      <vt:lpstr>Réalisation 5. Maquette de l’habitat artificiel</vt:lpstr>
      <vt:lpstr>Réalisation 5. Maquette de l’habitat artificiel (suite)</vt:lpstr>
      <vt:lpstr>Intégration des acquis 6. Présentation des maquettes</vt:lpstr>
      <vt:lpstr>Présentation PowerPoint</vt:lpstr>
      <vt:lpstr>Fiche théorique 1 Les refuges pour animaux</vt:lpstr>
      <vt:lpstr>Fiche théorique 2 Fabriquer des solides géométriques</vt:lpstr>
      <vt:lpstr>Présentation PowerPoint</vt:lpstr>
      <vt:lpstr>Présentation PowerPoint</vt:lpstr>
      <vt:lpstr>Présentation PowerPoint</vt:lpstr>
      <vt:lpstr>Fiche zoologique - A</vt:lpstr>
      <vt:lpstr>Fiche zoologique - B</vt:lpstr>
      <vt:lpstr>Fiche zoologique - C</vt:lpstr>
      <vt:lpstr>Fiche zoologique - D</vt:lpstr>
      <vt:lpstr>Fiche zoologique - E</vt:lpstr>
      <vt:lpstr>Fiche zoologique - F</vt:lpstr>
      <vt:lpstr>Présentation PowerPoint</vt:lpstr>
      <vt:lpstr>Présentation PowerPoint</vt:lpstr>
      <vt:lpstr>Présentation PowerPoint</vt:lpstr>
      <vt:lpstr>  Bonjour les élèves !  Nous sommes UniVert, un organisme de protection des animaux situé à Chibougamau, dans le nord du Québec. Nous voulons ouvrir un refuge pour animaux sauvages l’été prochain. La mission de notre refuge sera d’accueillir et de soigner des animaux blessés, pour éventuellement les relâcher dans la nature.  Pour remplir cette mission, nous devrons construire différents habitats artificiels où les animaux pourront vivre, le temps de se remettre de leurs blessures. Ces habitats artificiels devront être à la fois sécuritaires et adaptés.  Pour concevoir ces habitats artificiels, nous avons décidé de faire appel à vous. Pouvez-vous nous aider à imaginer les habitats artificiels de nos futurs protégés ?  Merci !  L’équipe d’UniVert</vt:lpstr>
      <vt:lpstr>LISTE DES ESPÈCES QUE NOUS PENSONS ACCUEILLIR  DANS NOTRE REFUGE :             </vt:lpstr>
      <vt:lpstr>Fiche TNI 3 Localisation du futur refuge UniVert</vt:lpstr>
      <vt:lpstr>Fiche TNI 4 Les refuges pour animaux</vt:lpstr>
      <vt:lpstr>Fiche TNI 4 Les refuges pour animaux (suite)</vt:lpstr>
      <vt:lpstr>Fiche TNI 4 Les refuges pour animaux (suite)</vt:lpstr>
      <vt:lpstr>Fiche TNI 4 Les refuges pour animaux (suite)</vt:lpstr>
      <vt:lpstr>Fiche TNI 4 Les refuges pour animaux (suite)</vt:lpstr>
      <vt:lpstr>Fiche TNI-5a Fiche d’activité A : Solutionnaire</vt:lpstr>
      <vt:lpstr>Fiche TNI-5b Tornades et tempêtes de neige</vt:lpstr>
      <vt:lpstr>Présentation PowerPoint</vt:lpstr>
      <vt:lpstr>Présentation PowerPoint</vt:lpstr>
      <vt:lpstr>Présentation PowerPoint</vt:lpstr>
      <vt:lpstr>Évaluations</vt:lpstr>
      <vt:lpstr>Grille des manifestations observables (MO)</vt:lpstr>
      <vt:lpstr>Grille globale</vt:lpstr>
      <vt:lpstr>Fiches d’activité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 Guimond</dc:creator>
  <cp:lastModifiedBy>Hélène Mathieu</cp:lastModifiedBy>
  <cp:revision>15</cp:revision>
  <dcterms:created xsi:type="dcterms:W3CDTF">2014-07-29T20:22:02Z</dcterms:created>
  <dcterms:modified xsi:type="dcterms:W3CDTF">2024-02-16T15:15:23Z</dcterms:modified>
</cp:coreProperties>
</file>